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81" r:id="rId5"/>
    <p:sldId id="275" r:id="rId6"/>
    <p:sldId id="276" r:id="rId7"/>
    <p:sldId id="259" r:id="rId8"/>
    <p:sldId id="266" r:id="rId9"/>
    <p:sldId id="267" r:id="rId10"/>
    <p:sldId id="273" r:id="rId11"/>
    <p:sldId id="260" r:id="rId12"/>
    <p:sldId id="261" r:id="rId13"/>
    <p:sldId id="262" r:id="rId14"/>
    <p:sldId id="263" r:id="rId15"/>
    <p:sldId id="271" r:id="rId16"/>
    <p:sldId id="272" r:id="rId17"/>
    <p:sldId id="274" r:id="rId18"/>
  </p:sldIdLst>
  <p:sldSz cx="9144000" cy="5715000" type="screen16x10"/>
  <p:notesSz cx="6858000" cy="9144000"/>
  <p:defaultTextStyle>
    <a:defPPr>
      <a:defRPr lang="en-US"/>
    </a:defPPr>
    <a:lvl1pPr marL="0" algn="l" defTabSz="914158" rtl="0" eaLnBrk="1" latinLnBrk="0" hangingPunct="1">
      <a:defRPr sz="1800" kern="1200">
        <a:solidFill>
          <a:schemeClr val="tx1"/>
        </a:solidFill>
        <a:latin typeface="+mn-lt"/>
        <a:ea typeface="+mn-ea"/>
        <a:cs typeface="+mn-cs"/>
      </a:defRPr>
    </a:lvl1pPr>
    <a:lvl2pPr marL="457078" algn="l" defTabSz="914158" rtl="0" eaLnBrk="1" latinLnBrk="0" hangingPunct="1">
      <a:defRPr sz="1800" kern="1200">
        <a:solidFill>
          <a:schemeClr val="tx1"/>
        </a:solidFill>
        <a:latin typeface="+mn-lt"/>
        <a:ea typeface="+mn-ea"/>
        <a:cs typeface="+mn-cs"/>
      </a:defRPr>
    </a:lvl2pPr>
    <a:lvl3pPr marL="914158" algn="l" defTabSz="914158" rtl="0" eaLnBrk="1" latinLnBrk="0" hangingPunct="1">
      <a:defRPr sz="1800" kern="1200">
        <a:solidFill>
          <a:schemeClr val="tx1"/>
        </a:solidFill>
        <a:latin typeface="+mn-lt"/>
        <a:ea typeface="+mn-ea"/>
        <a:cs typeface="+mn-cs"/>
      </a:defRPr>
    </a:lvl3pPr>
    <a:lvl4pPr marL="1371236" algn="l" defTabSz="914158" rtl="0" eaLnBrk="1" latinLnBrk="0" hangingPunct="1">
      <a:defRPr sz="1800" kern="1200">
        <a:solidFill>
          <a:schemeClr val="tx1"/>
        </a:solidFill>
        <a:latin typeface="+mn-lt"/>
        <a:ea typeface="+mn-ea"/>
        <a:cs typeface="+mn-cs"/>
      </a:defRPr>
    </a:lvl4pPr>
    <a:lvl5pPr marL="1828316" algn="l" defTabSz="914158" rtl="0" eaLnBrk="1" latinLnBrk="0" hangingPunct="1">
      <a:defRPr sz="1800" kern="1200">
        <a:solidFill>
          <a:schemeClr val="tx1"/>
        </a:solidFill>
        <a:latin typeface="+mn-lt"/>
        <a:ea typeface="+mn-ea"/>
        <a:cs typeface="+mn-cs"/>
      </a:defRPr>
    </a:lvl5pPr>
    <a:lvl6pPr marL="2285394" algn="l" defTabSz="914158" rtl="0" eaLnBrk="1" latinLnBrk="0" hangingPunct="1">
      <a:defRPr sz="1800" kern="1200">
        <a:solidFill>
          <a:schemeClr val="tx1"/>
        </a:solidFill>
        <a:latin typeface="+mn-lt"/>
        <a:ea typeface="+mn-ea"/>
        <a:cs typeface="+mn-cs"/>
      </a:defRPr>
    </a:lvl6pPr>
    <a:lvl7pPr marL="2742473" algn="l" defTabSz="914158" rtl="0" eaLnBrk="1" latinLnBrk="0" hangingPunct="1">
      <a:defRPr sz="1800" kern="1200">
        <a:solidFill>
          <a:schemeClr val="tx1"/>
        </a:solidFill>
        <a:latin typeface="+mn-lt"/>
        <a:ea typeface="+mn-ea"/>
        <a:cs typeface="+mn-cs"/>
      </a:defRPr>
    </a:lvl7pPr>
    <a:lvl8pPr marL="3199552" algn="l" defTabSz="914158" rtl="0" eaLnBrk="1" latinLnBrk="0" hangingPunct="1">
      <a:defRPr sz="1800" kern="1200">
        <a:solidFill>
          <a:schemeClr val="tx1"/>
        </a:solidFill>
        <a:latin typeface="+mn-lt"/>
        <a:ea typeface="+mn-ea"/>
        <a:cs typeface="+mn-cs"/>
      </a:defRPr>
    </a:lvl8pPr>
    <a:lvl9pPr marL="3656630" algn="l" defTabSz="91415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026" y="-78"/>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42795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2796540"/>
            <a:ext cx="8077200" cy="1394460"/>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524000"/>
            <a:ext cx="8077200" cy="1249680"/>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
        <p:nvSpPr>
          <p:cNvPr id="10" name="Rectangle 9"/>
          <p:cNvSpPr/>
          <p:nvPr/>
        </p:nvSpPr>
        <p:spPr bwMode="invGray">
          <a:xfrm>
            <a:off x="0" y="4273612"/>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715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8" y="0"/>
            <a:ext cx="2514601" cy="5715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28867"/>
            <a:ext cx="1905000" cy="48762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54000"/>
            <a:ext cx="6019800" cy="48762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1/16/2022</a:t>
            </a:fld>
            <a:endParaRPr lang="en-US"/>
          </a:p>
        </p:txBody>
      </p:sp>
      <p:sp>
        <p:nvSpPr>
          <p:cNvPr id="5" name="Footer Placeholder 4"/>
          <p:cNvSpPr>
            <a:spLocks noGrp="1"/>
          </p:cNvSpPr>
          <p:nvPr>
            <p:ph type="ftr" sz="quarter" idx="11"/>
          </p:nvPr>
        </p:nvSpPr>
        <p:spPr>
          <a:xfrm>
            <a:off x="2640597" y="5314550"/>
            <a:ext cx="3836404" cy="304271"/>
          </a:xfrm>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
            <a:ext cx="8229600" cy="104394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168767"/>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168767"/>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9060"/>
            <a:ext cx="8013192" cy="1363980"/>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524000"/>
            <a:ext cx="8022336" cy="5715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FE3044-11B5-43F3-AAF2-295C9AEBB513}"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78280"/>
            <a:ext cx="4038600" cy="3853180"/>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78280"/>
            <a:ext cx="4038600" cy="38531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FE3044-11B5-43F3-AAF2-295C9AEBB513}"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415823"/>
            <a:ext cx="4040188" cy="596129"/>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41260"/>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415823"/>
            <a:ext cx="4041775" cy="596129"/>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2041260"/>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FE3044-11B5-43F3-AAF2-295C9AEBB513}"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FE3044-11B5-43F3-AAF2-295C9AEBB513}"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E3044-11B5-43F3-AAF2-295C9AEBB513}"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27000"/>
            <a:ext cx="2523744" cy="815340"/>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452611"/>
            <a:ext cx="5920641" cy="37990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441682"/>
            <a:ext cx="2468880" cy="381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FE3044-11B5-43F3-AAF2-295C9AEBB513}"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23628-58A6-40B5-A4D2-FD0B0AC2D7EE}" type="slidenum">
              <a:rPr lang="en-US" smtClean="0"/>
              <a:pPr/>
              <a:t>‹#›</a:t>
            </a:fld>
            <a:endParaRPr lang="en-US"/>
          </a:p>
        </p:txBody>
      </p:sp>
      <p:sp>
        <p:nvSpPr>
          <p:cNvPr id="12" name="Rectangle 11"/>
          <p:cNvSpPr/>
          <p:nvPr/>
        </p:nvSpPr>
        <p:spPr bwMode="invGray">
          <a:xfrm>
            <a:off x="2855737" y="0"/>
            <a:ext cx="45720" cy="121158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21158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29540"/>
            <a:ext cx="2525150" cy="815340"/>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237340"/>
            <a:ext cx="6247397" cy="4477660"/>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440180"/>
            <a:ext cx="2468880" cy="381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975360"/>
            <a:ext cx="2523744" cy="167640"/>
          </a:xfrm>
        </p:spPr>
        <p:txBody>
          <a:bodyPr/>
          <a:lstStyle/>
          <a:p>
            <a:fld id="{75FE3044-11B5-43F3-AAF2-295C9AEBB513}" type="datetimeFigureOut">
              <a:rPr lang="en-US" smtClean="0"/>
              <a:pPr/>
              <a:t>1/16/2022</a:t>
            </a:fld>
            <a:endParaRPr lang="en-US"/>
          </a:p>
        </p:txBody>
      </p:sp>
      <p:sp>
        <p:nvSpPr>
          <p:cNvPr id="11" name="Rectangle 10"/>
          <p:cNvSpPr/>
          <p:nvPr/>
        </p:nvSpPr>
        <p:spPr>
          <a:xfrm>
            <a:off x="2855737" y="0"/>
            <a:ext cx="45720" cy="5715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5715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975360"/>
            <a:ext cx="5193792" cy="167640"/>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975360"/>
            <a:ext cx="733864" cy="167640"/>
          </a:xfrm>
        </p:spPr>
        <p:txBody>
          <a:bodyPr/>
          <a:lstStyle/>
          <a:p>
            <a:fld id="{ED723628-58A6-40B5-A4D2-FD0B0AC2D7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196579"/>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0"/>
            <a:ext cx="9143999" cy="119477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27000"/>
            <a:ext cx="8229600" cy="104255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479326"/>
            <a:ext cx="8229600" cy="3854674"/>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5397499"/>
            <a:ext cx="2133600" cy="22860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5FE3044-11B5-43F3-AAF2-295C9AEBB513}" type="datetimeFigureOut">
              <a:rPr lang="en-US" smtClean="0"/>
              <a:pPr/>
              <a:t>1/16/2022</a:t>
            </a:fld>
            <a:endParaRPr lang="en-US"/>
          </a:p>
        </p:txBody>
      </p:sp>
      <p:sp>
        <p:nvSpPr>
          <p:cNvPr id="5" name="Footer Placeholder 4"/>
          <p:cNvSpPr>
            <a:spLocks noGrp="1"/>
          </p:cNvSpPr>
          <p:nvPr>
            <p:ph type="ftr" sz="quarter" idx="3"/>
          </p:nvPr>
        </p:nvSpPr>
        <p:spPr>
          <a:xfrm>
            <a:off x="2640597" y="5397499"/>
            <a:ext cx="5507719" cy="22860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5397499"/>
            <a:ext cx="733864" cy="22860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D723628-58A6-40B5-A4D2-FD0B0AC2D7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4426"/>
            <a:ext cx="8077200" cy="2357454"/>
          </a:xfrm>
        </p:spPr>
        <p:txBody>
          <a:bodyPr>
            <a:normAutofit/>
          </a:bodyPr>
          <a:lstStyle/>
          <a:p>
            <a:r>
              <a:rPr lang="en-US" sz="3700" dirty="0" smtClean="0"/>
              <a:t>ROAD DAMAGE PREDICTION FOR INTELLIGENT  TRANSPORTATION SYSTEM</a:t>
            </a:r>
            <a:endParaRPr lang="en-US" sz="3700" dirty="0"/>
          </a:p>
        </p:txBody>
      </p:sp>
      <p:sp>
        <p:nvSpPr>
          <p:cNvPr id="3" name="Subtitle 2"/>
          <p:cNvSpPr>
            <a:spLocks noGrp="1"/>
          </p:cNvSpPr>
          <p:nvPr>
            <p:ph type="subTitle" idx="1"/>
          </p:nvPr>
        </p:nvSpPr>
        <p:spPr>
          <a:xfrm>
            <a:off x="1371600" y="4143384"/>
            <a:ext cx="6772300" cy="1214446"/>
          </a:xfrm>
        </p:spPr>
        <p:txBody>
          <a:bodyPr>
            <a:normAutofit/>
          </a:bodyPr>
          <a:lstStyle/>
          <a:p>
            <a:endParaRPr lang="en-US" sz="1400" dirty="0" smtClean="0"/>
          </a:p>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VARSHA C</a:t>
            </a:r>
          </a:p>
          <a:p>
            <a:r>
              <a:rPr lang="en-US" sz="1400" dirty="0" smtClean="0">
                <a:latin typeface="Times New Roman" pitchFamily="18" charset="0"/>
                <a:cs typeface="Times New Roman" pitchFamily="18" charset="0"/>
              </a:rPr>
              <a:t>                                                                                                                 MES20MCA-2058</a:t>
            </a:r>
          </a:p>
          <a:p>
            <a:r>
              <a:rPr lang="en-US" sz="1400" dirty="0" smtClean="0">
                <a:latin typeface="Times New Roman" pitchFamily="18" charset="0"/>
                <a:cs typeface="Times New Roman" pitchFamily="18" charset="0"/>
              </a:rPr>
              <a:t>                                                                                      PRODUCTOWNER: NOWSHAD CV</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
            <a:ext cx="8229600" cy="770562"/>
          </a:xfrm>
        </p:spPr>
        <p:txBody>
          <a:bodyPr>
            <a:normAutofit fontScale="90000"/>
          </a:bodyPr>
          <a:lstStyle/>
          <a:p>
            <a:r>
              <a:rPr lang="en-US" dirty="0" smtClean="0"/>
              <a:t>               </a:t>
            </a:r>
            <a:r>
              <a:rPr lang="en-US" dirty="0" smtClean="0">
                <a:latin typeface="Arno Pro Smbd" pitchFamily="18" charset="0"/>
              </a:rPr>
              <a:t>TABLE DESIGN</a:t>
            </a:r>
            <a:endParaRPr lang="en-US" dirty="0">
              <a:latin typeface="Arno Pro Smbd" pitchFamily="18" charset="0"/>
            </a:endParaRPr>
          </a:p>
        </p:txBody>
      </p:sp>
      <p:sp>
        <p:nvSpPr>
          <p:cNvPr id="3" name="Content Placeholder 2"/>
          <p:cNvSpPr>
            <a:spLocks noGrp="1"/>
          </p:cNvSpPr>
          <p:nvPr>
            <p:ph idx="1"/>
          </p:nvPr>
        </p:nvSpPr>
        <p:spPr>
          <a:xfrm>
            <a:off x="457200" y="1357302"/>
            <a:ext cx="8229600" cy="4357698"/>
          </a:xfrm>
        </p:spPr>
        <p:txBody>
          <a:bodyPr/>
          <a:lstStyle/>
          <a:p>
            <a:pPr>
              <a:buNone/>
            </a:pPr>
            <a:r>
              <a:rPr lang="en-US" sz="1400" b="1" dirty="0" smtClean="0"/>
              <a:t>LOGIN </a:t>
            </a:r>
            <a:r>
              <a:rPr lang="en-US" dirty="0" smtClean="0"/>
              <a:t>                                                                                                       </a:t>
            </a:r>
          </a:p>
          <a:p>
            <a:pPr>
              <a:buNone/>
            </a:pPr>
            <a:endParaRPr lang="en-US" dirty="0" smtClean="0"/>
          </a:p>
          <a:p>
            <a:pPr>
              <a:buNone/>
            </a:pPr>
            <a:endParaRPr lang="en-US" dirty="0" smtClean="0"/>
          </a:p>
          <a:p>
            <a:pPr>
              <a:buNone/>
            </a:pPr>
            <a:endParaRPr lang="en-US" sz="1400" dirty="0" smtClean="0"/>
          </a:p>
          <a:p>
            <a:pPr>
              <a:buNone/>
            </a:pPr>
            <a:endParaRPr lang="en-US" sz="1400" b="1" dirty="0" smtClean="0"/>
          </a:p>
          <a:p>
            <a:pPr>
              <a:buNone/>
            </a:pPr>
            <a:endParaRPr lang="en-US" sz="1400" b="1" dirty="0" smtClean="0"/>
          </a:p>
          <a:p>
            <a:pPr>
              <a:buNone/>
            </a:pPr>
            <a:endParaRPr lang="en-US" sz="1400" b="1" dirty="0" smtClean="0"/>
          </a:p>
          <a:p>
            <a:pPr>
              <a:buNone/>
            </a:pPr>
            <a:r>
              <a:rPr lang="en-US" sz="1400" b="1" dirty="0" smtClean="0"/>
              <a:t>USER</a:t>
            </a:r>
          </a:p>
          <a:p>
            <a:pPr>
              <a:buNone/>
            </a:pPr>
            <a:endParaRPr lang="en-US" dirty="0"/>
          </a:p>
        </p:txBody>
      </p:sp>
      <p:pic>
        <p:nvPicPr>
          <p:cNvPr id="2050" name="Picture 2" descr="C:\Users\GATEWAY\Desktop\t1scree.png"/>
          <p:cNvPicPr>
            <a:picLocks noChangeAspect="1" noChangeArrowheads="1"/>
          </p:cNvPicPr>
          <p:nvPr/>
        </p:nvPicPr>
        <p:blipFill>
          <a:blip r:embed="rId2"/>
          <a:srcRect/>
          <a:stretch>
            <a:fillRect/>
          </a:stretch>
        </p:blipFill>
        <p:spPr bwMode="auto">
          <a:xfrm>
            <a:off x="785786" y="4071946"/>
            <a:ext cx="7726387" cy="1357322"/>
          </a:xfrm>
          <a:prstGeom prst="rect">
            <a:avLst/>
          </a:prstGeom>
          <a:noFill/>
        </p:spPr>
      </p:pic>
      <p:pic>
        <p:nvPicPr>
          <p:cNvPr id="2051" name="Picture 3" descr="C:\Users\GATEWAY\Desktop\t2.png"/>
          <p:cNvPicPr>
            <a:picLocks noChangeAspect="1" noChangeArrowheads="1"/>
          </p:cNvPicPr>
          <p:nvPr/>
        </p:nvPicPr>
        <p:blipFill>
          <a:blip r:embed="rId3"/>
          <a:srcRect/>
          <a:stretch>
            <a:fillRect/>
          </a:stretch>
        </p:blipFill>
        <p:spPr bwMode="auto">
          <a:xfrm>
            <a:off x="785786" y="2071682"/>
            <a:ext cx="7621614" cy="1371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32"/>
            <a:ext cx="8229600" cy="1071570"/>
          </a:xfrm>
        </p:spPr>
        <p:txBody>
          <a:bodyPr>
            <a:normAutofit/>
          </a:bodyPr>
          <a:lstStyle/>
          <a:p>
            <a:r>
              <a:rPr lang="en-US" sz="3200" dirty="0" smtClean="0">
                <a:latin typeface="Arno Pro Smbd" pitchFamily="18" charset="0"/>
              </a:rPr>
              <a:t>               DEVELOPING ENVIRONMENT</a:t>
            </a:r>
            <a:endParaRPr lang="en-US" sz="3200" dirty="0">
              <a:latin typeface="Arno Pro Smbd" pitchFamily="18" charset="0"/>
            </a:endParaRPr>
          </a:p>
        </p:txBody>
      </p:sp>
      <p:sp>
        <p:nvSpPr>
          <p:cNvPr id="3" name="Content Placeholder 2"/>
          <p:cNvSpPr>
            <a:spLocks noGrp="1"/>
          </p:cNvSpPr>
          <p:nvPr>
            <p:ph idx="1"/>
          </p:nvPr>
        </p:nvSpPr>
        <p:spPr>
          <a:xfrm>
            <a:off x="500034" y="1607338"/>
            <a:ext cx="8229600" cy="3438269"/>
          </a:xfrm>
        </p:spPr>
        <p:txBody>
          <a:bodyPr>
            <a:normAutofit/>
          </a:bodyPr>
          <a:lstStyle/>
          <a:p>
            <a:pPr>
              <a:buNone/>
            </a:pPr>
            <a:endParaRPr lang="en-US" sz="28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OPERATING SYSTEM : WINDOWS 10 </a:t>
            </a:r>
          </a:p>
          <a:p>
            <a:r>
              <a:rPr lang="en-US" sz="2000" dirty="0" smtClean="0">
                <a:latin typeface="Times New Roman" pitchFamily="18" charset="0"/>
                <a:cs typeface="Times New Roman" pitchFamily="18" charset="0"/>
              </a:rPr>
              <a:t> FRONT END : HTML, CSS, JAVASCRIPT </a:t>
            </a:r>
          </a:p>
          <a:p>
            <a:r>
              <a:rPr lang="en-US" sz="2000" dirty="0" smtClean="0">
                <a:latin typeface="Times New Roman" pitchFamily="18" charset="0"/>
                <a:cs typeface="Times New Roman" pitchFamily="18" charset="0"/>
              </a:rPr>
              <a:t>BACK END :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SOFTWARES USED : </a:t>
            </a:r>
            <a:r>
              <a:rPr lang="en-US" sz="2000" dirty="0" err="1" smtClean="0">
                <a:latin typeface="Times New Roman" pitchFamily="18" charset="0"/>
                <a:cs typeface="Times New Roman" pitchFamily="18" charset="0"/>
              </a:rPr>
              <a:t>Jetbrains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Pycharm</a:t>
            </a:r>
            <a:r>
              <a:rPr lang="en-US" sz="2000" dirty="0" smtClean="0">
                <a:latin typeface="Times New Roman" pitchFamily="18" charset="0"/>
                <a:cs typeface="Times New Roman" pitchFamily="18" charset="0"/>
              </a:rPr>
              <a:t> , Android Studio </a:t>
            </a:r>
          </a:p>
          <a:p>
            <a:r>
              <a:rPr lang="en-US" sz="2000" dirty="0" smtClean="0">
                <a:latin typeface="Times New Roman" pitchFamily="18" charset="0"/>
                <a:cs typeface="Times New Roman" pitchFamily="18" charset="0"/>
              </a:rPr>
              <a:t> TECHNOLOGY USED : PYTHON,JAVA </a:t>
            </a:r>
          </a:p>
          <a:p>
            <a:r>
              <a:rPr lang="en-US" sz="2000" dirty="0" smtClean="0">
                <a:latin typeface="Times New Roman" pitchFamily="18" charset="0"/>
                <a:cs typeface="Times New Roman" pitchFamily="18" charset="0"/>
              </a:rPr>
              <a:t> FRAME WORK USED : Flask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8108"/>
            <a:ext cx="8229600" cy="603873"/>
          </a:xfrm>
        </p:spPr>
        <p:txBody>
          <a:bodyPr>
            <a:normAutofit fontScale="90000"/>
          </a:bodyPr>
          <a:lstStyle/>
          <a:p>
            <a:r>
              <a:rPr lang="en-US" dirty="0" smtClean="0"/>
              <a:t>              PRODUCT BACKLOG</a:t>
            </a:r>
            <a:endParaRPr lang="en-US" dirty="0"/>
          </a:p>
        </p:txBody>
      </p:sp>
      <p:graphicFrame>
        <p:nvGraphicFramePr>
          <p:cNvPr id="4" name="Content Placeholder 3"/>
          <p:cNvGraphicFramePr>
            <a:graphicFrameLocks noGrp="1"/>
          </p:cNvGraphicFramePr>
          <p:nvPr>
            <p:ph idx="1"/>
          </p:nvPr>
        </p:nvGraphicFramePr>
        <p:xfrm>
          <a:off x="357160" y="1285864"/>
          <a:ext cx="8229599" cy="4286276"/>
        </p:xfrm>
        <a:graphic>
          <a:graphicData uri="http://schemas.openxmlformats.org/drawingml/2006/table">
            <a:tbl>
              <a:tblPr firstRow="1" bandRow="1">
                <a:tableStyleId>{073A0DAA-6AF3-43AB-8588-CEC1D06C72B9}</a:tableStyleId>
              </a:tblPr>
              <a:tblGrid>
                <a:gridCol w="1175657"/>
                <a:gridCol w="1175657"/>
                <a:gridCol w="1175657"/>
                <a:gridCol w="1175657"/>
                <a:gridCol w="1175657"/>
                <a:gridCol w="1175657"/>
                <a:gridCol w="1175657"/>
              </a:tblGrid>
              <a:tr h="816680">
                <a:tc>
                  <a:txBody>
                    <a:bodyPr/>
                    <a:lstStyle/>
                    <a:p>
                      <a:pPr algn="ctr">
                        <a:lnSpc>
                          <a:spcPct val="107000"/>
                        </a:lnSpc>
                        <a:spcAft>
                          <a:spcPts val="0"/>
                        </a:spcAft>
                      </a:pPr>
                      <a:r>
                        <a:rPr lang="en-US" sz="800" dirty="0"/>
                        <a:t>User Story ID</a:t>
                      </a:r>
                      <a:endParaRPr lang="en-US" sz="900" dirty="0">
                        <a:latin typeface="Calibri"/>
                        <a:ea typeface="Calibri"/>
                        <a:cs typeface="Times New Roman"/>
                      </a:endParaRPr>
                    </a:p>
                  </a:txBody>
                  <a:tcPr marL="68580" marR="68580" marT="0" marB="0"/>
                </a:tc>
                <a:tc>
                  <a:txBody>
                    <a:bodyPr/>
                    <a:lstStyle/>
                    <a:p>
                      <a:pPr algn="ctr">
                        <a:lnSpc>
                          <a:spcPct val="107000"/>
                        </a:lnSpc>
                        <a:spcAft>
                          <a:spcPts val="0"/>
                        </a:spcAft>
                      </a:pPr>
                      <a:r>
                        <a:rPr lang="en-US" sz="800"/>
                        <a:t>Priority</a:t>
                      </a:r>
                      <a:endParaRPr lang="en-US" sz="900"/>
                    </a:p>
                    <a:p>
                      <a:pPr algn="ctr">
                        <a:lnSpc>
                          <a:spcPct val="107000"/>
                        </a:lnSpc>
                        <a:spcAft>
                          <a:spcPts val="0"/>
                        </a:spcAft>
                      </a:pPr>
                      <a:r>
                        <a:rPr lang="en-US" sz="800"/>
                        <a:t>&lt;High/Medium/Low&gt;</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Size</a:t>
                      </a:r>
                      <a:endParaRPr lang="en-US" sz="900"/>
                    </a:p>
                    <a:p>
                      <a:pPr algn="ctr">
                        <a:lnSpc>
                          <a:spcPct val="107000"/>
                        </a:lnSpc>
                        <a:spcAft>
                          <a:spcPts val="0"/>
                        </a:spcAft>
                      </a:pPr>
                      <a:r>
                        <a:rPr lang="en-US" sz="800"/>
                        <a:t>(Hours)</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Sprint</a:t>
                      </a:r>
                      <a:endParaRPr lang="en-US" sz="900"/>
                    </a:p>
                    <a:p>
                      <a:pPr algn="ctr">
                        <a:lnSpc>
                          <a:spcPct val="107000"/>
                        </a:lnSpc>
                        <a:spcAft>
                          <a:spcPts val="0"/>
                        </a:spcAft>
                      </a:pPr>
                      <a:r>
                        <a:rPr lang="en-US" sz="800"/>
                        <a:t>&lt;#&gt;</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Status</a:t>
                      </a:r>
                      <a:endParaRPr lang="en-US" sz="900"/>
                    </a:p>
                    <a:p>
                      <a:pPr algn="ctr">
                        <a:lnSpc>
                          <a:spcPct val="107000"/>
                        </a:lnSpc>
                        <a:spcAft>
                          <a:spcPts val="0"/>
                        </a:spcAft>
                      </a:pPr>
                      <a:r>
                        <a:rPr lang="en-US" sz="800"/>
                        <a:t>&lt;Planned/In progress/Completed&gt;</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Release</a:t>
                      </a:r>
                      <a:endParaRPr lang="en-US" sz="900"/>
                    </a:p>
                    <a:p>
                      <a:pPr algn="ctr">
                        <a:lnSpc>
                          <a:spcPct val="107000"/>
                        </a:lnSpc>
                        <a:spcAft>
                          <a:spcPts val="0"/>
                        </a:spcAft>
                      </a:pPr>
                      <a:r>
                        <a:rPr lang="en-US" sz="800"/>
                        <a:t>Date</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Release Goal</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1</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2</a:t>
                      </a:r>
                      <a:endParaRPr lang="en-US" sz="900">
                        <a:latin typeface="Calibri"/>
                        <a:ea typeface="Calibri"/>
                        <a:cs typeface="Times New Roman"/>
                      </a:endParaRPr>
                    </a:p>
                  </a:txBody>
                  <a:tcPr marL="68580" marR="68580" marT="0" marB="0"/>
                </a:tc>
                <a:tc rowSpan="3">
                  <a:txBody>
                    <a:bodyPr/>
                    <a:lstStyle/>
                    <a:p>
                      <a:pPr>
                        <a:lnSpc>
                          <a:spcPct val="107000"/>
                        </a:lnSpc>
                        <a:spcAft>
                          <a:spcPts val="0"/>
                        </a:spcAft>
                      </a:pPr>
                      <a:r>
                        <a:rPr lang="en-US" sz="900"/>
                        <a:t>1</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Completed</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t>08/01/2022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Table design</a:t>
                      </a:r>
                      <a:endParaRPr lang="en-US" sz="900">
                        <a:latin typeface="Calibri"/>
                        <a:ea typeface="Calibri"/>
                        <a:cs typeface="Times New Roman"/>
                      </a:endParaRPr>
                    </a:p>
                  </a:txBody>
                  <a:tcPr marL="68580" marR="68580" marT="0" marB="0"/>
                </a:tc>
              </a:tr>
              <a:tr h="372063">
                <a:tc>
                  <a:txBody>
                    <a:bodyPr/>
                    <a:lstStyle/>
                    <a:p>
                      <a:pPr>
                        <a:lnSpc>
                          <a:spcPct val="107000"/>
                        </a:lnSpc>
                        <a:spcAft>
                          <a:spcPts val="0"/>
                        </a:spcAft>
                      </a:pPr>
                      <a:r>
                        <a:rPr lang="en-US" sz="900"/>
                        <a:t>2</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3</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a:t>Completed</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t>08/01/2022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Form design </a:t>
                      </a:r>
                      <a:endParaRPr lang="en-US" sz="900">
                        <a:latin typeface="Calibri"/>
                        <a:ea typeface="Calibri"/>
                        <a:cs typeface="Times New Roman"/>
                      </a:endParaRPr>
                    </a:p>
                  </a:txBody>
                  <a:tcPr marL="68580" marR="68580" marT="0" marB="0"/>
                </a:tc>
              </a:tr>
              <a:tr h="415959">
                <a:tc>
                  <a:txBody>
                    <a:bodyPr/>
                    <a:lstStyle/>
                    <a:p>
                      <a:pPr>
                        <a:lnSpc>
                          <a:spcPct val="107000"/>
                        </a:lnSpc>
                        <a:spcAft>
                          <a:spcPts val="0"/>
                        </a:spcAft>
                      </a:pPr>
                      <a:r>
                        <a:rPr lang="en-US" sz="900"/>
                        <a:t>3</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a:t>Completed</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t>08/01/2022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Basic coding</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dirty="0"/>
                        <a:t>3</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rowSpan="2">
                  <a:txBody>
                    <a:bodyPr/>
                    <a:lstStyle/>
                    <a:p>
                      <a:pPr>
                        <a:lnSpc>
                          <a:spcPct val="107000"/>
                        </a:lnSpc>
                        <a:spcAft>
                          <a:spcPts val="0"/>
                        </a:spcAft>
                      </a:pPr>
                      <a:r>
                        <a:rPr lang="en-US" sz="900"/>
                        <a:t>2</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Planned</a:t>
                      </a:r>
                      <a:endParaRPr lang="en-US" sz="900">
                        <a:latin typeface="Calibri"/>
                        <a:ea typeface="Calibri"/>
                        <a:cs typeface="Times New Roman"/>
                      </a:endParaRPr>
                    </a:p>
                  </a:txBody>
                  <a:tcPr marL="68580" marR="68580" marT="0" marB="0"/>
                </a:tc>
                <a:tc>
                  <a:txBody>
                    <a:bodyPr/>
                    <a:lstStyle/>
                    <a:p>
                      <a:pPr>
                        <a:lnSpc>
                          <a:spcPct val="107000"/>
                        </a:lnSpc>
                        <a:spcAft>
                          <a:spcPts val="0"/>
                        </a:spcAft>
                      </a:pPr>
                      <a:endParaRPr lang="en-US" sz="900" dirty="0">
                        <a:latin typeface="Calibri"/>
                        <a:ea typeface="Calibri"/>
                        <a:cs typeface="Times New Roman"/>
                      </a:endParaRPr>
                    </a:p>
                  </a:txBody>
                  <a:tcPr marL="68580" marR="68580" marT="0" marB="0"/>
                </a:tc>
                <a:tc>
                  <a:txBody>
                    <a:bodyPr/>
                    <a:lstStyle/>
                    <a:p>
                      <a:pPr>
                        <a:lnSpc>
                          <a:spcPct val="107000"/>
                        </a:lnSpc>
                        <a:spcAft>
                          <a:spcPts val="0"/>
                        </a:spcAft>
                      </a:pPr>
                      <a:endParaRPr lang="en-US" sz="900"/>
                    </a:p>
                    <a:p>
                      <a:pPr>
                        <a:lnSpc>
                          <a:spcPct val="107000"/>
                        </a:lnSpc>
                        <a:spcAft>
                          <a:spcPts val="0"/>
                        </a:spcAft>
                      </a:pPr>
                      <a:r>
                        <a:rPr lang="en-US" sz="900"/>
                        <a:t>Data collection </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4</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dirty="0"/>
                        <a:t>Planned</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endParaRPr lang="en-US" sz="900">
                        <a:latin typeface="Calibri"/>
                        <a:ea typeface="Calibri"/>
                        <a:cs typeface="Times New Roman"/>
                      </a:endParaRPr>
                    </a:p>
                  </a:txBody>
                  <a:tcPr marL="68580" marR="68580" marT="0" marB="0"/>
                </a:tc>
                <a:tc>
                  <a:txBody>
                    <a:bodyPr/>
                    <a:lstStyle/>
                    <a:p>
                      <a:pPr>
                        <a:lnSpc>
                          <a:spcPct val="107000"/>
                        </a:lnSpc>
                        <a:spcAft>
                          <a:spcPts val="0"/>
                        </a:spcAft>
                      </a:pPr>
                      <a:endParaRPr lang="en-US" sz="900"/>
                    </a:p>
                    <a:p>
                      <a:pPr>
                        <a:lnSpc>
                          <a:spcPct val="107000"/>
                        </a:lnSpc>
                        <a:spcAft>
                          <a:spcPts val="0"/>
                        </a:spcAft>
                      </a:pPr>
                      <a:r>
                        <a:rPr lang="en-US" sz="900"/>
                        <a:t>Data processing </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rowSpan="2">
                  <a:txBody>
                    <a:bodyPr/>
                    <a:lstStyle/>
                    <a:p>
                      <a:pPr>
                        <a:lnSpc>
                          <a:spcPct val="107000"/>
                        </a:lnSpc>
                        <a:spcAft>
                          <a:spcPts val="0"/>
                        </a:spcAft>
                      </a:pPr>
                      <a:r>
                        <a:rPr lang="en-US" sz="900"/>
                        <a:t>3</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Planned</a:t>
                      </a:r>
                      <a:endParaRPr lang="en-US" sz="900">
                        <a:latin typeface="Calibri"/>
                        <a:ea typeface="Calibri"/>
                        <a:cs typeface="Times New Roman"/>
                      </a:endParaRPr>
                    </a:p>
                  </a:txBody>
                  <a:tcPr marL="68580" marR="68580" marT="0" marB="0"/>
                </a:tc>
                <a:tc>
                  <a:txBody>
                    <a:bodyPr/>
                    <a:lstStyle/>
                    <a:p>
                      <a:pPr>
                        <a:lnSpc>
                          <a:spcPct val="107000"/>
                        </a:lnSpc>
                        <a:spcAft>
                          <a:spcPts val="0"/>
                        </a:spcAft>
                      </a:pP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Prediction</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6</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a:t>Planned</a:t>
                      </a:r>
                      <a:endParaRPr lang="en-US" sz="900">
                        <a:latin typeface="Calibri"/>
                        <a:ea typeface="Calibri"/>
                        <a:cs typeface="Times New Roman"/>
                      </a:endParaRPr>
                    </a:p>
                  </a:txBody>
                  <a:tcPr marL="68580" marR="68580" marT="0" marB="0"/>
                </a:tc>
                <a:tc>
                  <a:txBody>
                    <a:bodyPr/>
                    <a:lstStyle/>
                    <a:p>
                      <a:pPr>
                        <a:lnSpc>
                          <a:spcPct val="107000"/>
                        </a:lnSpc>
                        <a:spcAft>
                          <a:spcPts val="0"/>
                        </a:spcAft>
                      </a:pP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Location based alert</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7</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rowSpan="2">
                  <a:txBody>
                    <a:bodyPr/>
                    <a:lstStyle/>
                    <a:p>
                      <a:pPr>
                        <a:lnSpc>
                          <a:spcPct val="107000"/>
                        </a:lnSpc>
                        <a:spcAft>
                          <a:spcPts val="0"/>
                        </a:spcAft>
                      </a:pPr>
                      <a:r>
                        <a:rPr lang="en-US" sz="900"/>
                        <a:t>4</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Planned</a:t>
                      </a:r>
                      <a:endParaRPr lang="en-US" sz="900">
                        <a:latin typeface="Calibri"/>
                        <a:ea typeface="Calibri"/>
                        <a:cs typeface="Times New Roman"/>
                      </a:endParaRPr>
                    </a:p>
                  </a:txBody>
                  <a:tcPr marL="68580" marR="68580" marT="0" marB="0"/>
                </a:tc>
                <a:tc>
                  <a:txBody>
                    <a:bodyPr/>
                    <a:lstStyle/>
                    <a:p>
                      <a:pPr>
                        <a:lnSpc>
                          <a:spcPct val="107000"/>
                        </a:lnSpc>
                        <a:spcAft>
                          <a:spcPts val="0"/>
                        </a:spcAft>
                      </a:pP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Testing data</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8</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a:t>Planned</a:t>
                      </a:r>
                      <a:endParaRPr lang="en-US" sz="900">
                        <a:latin typeface="Calibri"/>
                        <a:ea typeface="Calibri"/>
                        <a:cs typeface="Times New Roman"/>
                      </a:endParaRPr>
                    </a:p>
                  </a:txBody>
                  <a:tcPr marL="68580" marR="68580" marT="0" marB="0"/>
                </a:tc>
                <a:tc>
                  <a:txBody>
                    <a:bodyPr/>
                    <a:lstStyle/>
                    <a:p>
                      <a:pPr>
                        <a:lnSpc>
                          <a:spcPct val="107000"/>
                        </a:lnSpc>
                        <a:spcAft>
                          <a:spcPts val="0"/>
                        </a:spcAft>
                      </a:pP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dirty="0"/>
                        <a:t>Output generation </a:t>
                      </a:r>
                      <a:endParaRPr lang="en-US" sz="9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578"/>
            <a:ext cx="8229600" cy="535785"/>
          </a:xfrm>
        </p:spPr>
        <p:txBody>
          <a:bodyPr>
            <a:normAutofit fontScale="90000"/>
          </a:bodyPr>
          <a:lstStyle/>
          <a:p>
            <a:r>
              <a:rPr lang="en-US" dirty="0" smtClean="0"/>
              <a:t>                   </a:t>
            </a:r>
            <a:r>
              <a:rPr lang="en-US" dirty="0" smtClean="0">
                <a:latin typeface="Arno Pro Smbd" pitchFamily="18" charset="0"/>
              </a:rPr>
              <a:t>USER STORY</a:t>
            </a:r>
            <a:endParaRPr lang="en-US" dirty="0">
              <a:latin typeface="Arno Pro Smbd" pitchFamily="18" charset="0"/>
            </a:endParaRPr>
          </a:p>
        </p:txBody>
      </p:sp>
      <p:graphicFrame>
        <p:nvGraphicFramePr>
          <p:cNvPr id="5" name="Content Placeholder 4"/>
          <p:cNvGraphicFramePr>
            <a:graphicFrameLocks noGrp="1"/>
          </p:cNvGraphicFramePr>
          <p:nvPr>
            <p:ph idx="1"/>
          </p:nvPr>
        </p:nvGraphicFramePr>
        <p:xfrm>
          <a:off x="500036" y="1214423"/>
          <a:ext cx="8001056" cy="4333999"/>
        </p:xfrm>
        <a:graphic>
          <a:graphicData uri="http://schemas.openxmlformats.org/drawingml/2006/table">
            <a:tbl>
              <a:tblPr firstRow="1" bandRow="1">
                <a:tableStyleId>{073A0DAA-6AF3-43AB-8588-CEC1D06C72B9}</a:tableStyleId>
              </a:tblPr>
              <a:tblGrid>
                <a:gridCol w="2000264"/>
                <a:gridCol w="1791900"/>
                <a:gridCol w="2208628"/>
                <a:gridCol w="2000264"/>
              </a:tblGrid>
              <a:tr h="341214">
                <a:tc>
                  <a:txBody>
                    <a:bodyPr/>
                    <a:lstStyle/>
                    <a:p>
                      <a:pPr>
                        <a:lnSpc>
                          <a:spcPct val="115000"/>
                        </a:lnSpc>
                        <a:spcAft>
                          <a:spcPts val="0"/>
                        </a:spcAft>
                      </a:pPr>
                      <a:r>
                        <a:rPr lang="en-US" sz="1000" dirty="0"/>
                        <a:t>User Story ID</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1000"/>
                        <a:t>As a type of User</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1000"/>
                        <a:t>I  want to </a:t>
                      </a:r>
                      <a:endParaRPr lang="en-US" sz="900"/>
                    </a:p>
                    <a:p>
                      <a:pPr>
                        <a:lnSpc>
                          <a:spcPct val="115000"/>
                        </a:lnSpc>
                        <a:spcAft>
                          <a:spcPts val="0"/>
                        </a:spcAft>
                      </a:pPr>
                      <a:r>
                        <a:rPr lang="en-US" sz="1000"/>
                        <a:t>&lt;perform  some task&gt;</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1000"/>
                        <a:t>So that I can</a:t>
                      </a:r>
                      <a:endParaRPr lang="en-US" sz="900"/>
                    </a:p>
                    <a:p>
                      <a:pPr>
                        <a:lnSpc>
                          <a:spcPct val="115000"/>
                        </a:lnSpc>
                        <a:spcAft>
                          <a:spcPts val="0"/>
                        </a:spcAft>
                      </a:pPr>
                      <a:r>
                        <a:rPr lang="en-US" sz="1000"/>
                        <a:t>&lt; Achieve Some  Goal&gt;</a:t>
                      </a:r>
                      <a:endParaRPr lang="en-US" sz="900">
                        <a:latin typeface="Calibri"/>
                        <a:ea typeface="Calibri"/>
                        <a:cs typeface="Kartika"/>
                      </a:endParaRPr>
                    </a:p>
                  </a:txBody>
                  <a:tcPr marL="68579" marR="68579" marT="0" marB="0"/>
                </a:tc>
              </a:tr>
              <a:tr h="312781">
                <a:tc>
                  <a:txBody>
                    <a:bodyPr/>
                    <a:lstStyle/>
                    <a:p>
                      <a:pPr>
                        <a:lnSpc>
                          <a:spcPct val="115000"/>
                        </a:lnSpc>
                        <a:spcAft>
                          <a:spcPts val="0"/>
                        </a:spcAft>
                      </a:pPr>
                      <a:r>
                        <a:rPr lang="en-US" sz="900" dirty="0"/>
                        <a:t>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a:t>Admin</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900" dirty="0"/>
                        <a:t>Login</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a:t>login successful with correct username and password</a:t>
                      </a:r>
                      <a:endParaRPr lang="en-US" sz="900">
                        <a:latin typeface="Calibri"/>
                        <a:ea typeface="Calibri"/>
                        <a:cs typeface="Kartika"/>
                      </a:endParaRPr>
                    </a:p>
                  </a:txBody>
                  <a:tcPr marL="68579" marR="68579" marT="0" marB="0"/>
                </a:tc>
              </a:tr>
              <a:tr h="300830">
                <a:tc>
                  <a:txBody>
                    <a:bodyPr/>
                    <a:lstStyle/>
                    <a:p>
                      <a:pPr>
                        <a:lnSpc>
                          <a:spcPct val="115000"/>
                        </a:lnSpc>
                        <a:spcAft>
                          <a:spcPts val="0"/>
                        </a:spcAft>
                      </a:pPr>
                      <a:r>
                        <a:rPr lang="en-US" sz="900" dirty="0"/>
                        <a:t>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Admin</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View User details</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Can view registered users</a:t>
                      </a:r>
                      <a:endParaRPr lang="en-US" sz="900" dirty="0">
                        <a:latin typeface="Calibri"/>
                        <a:ea typeface="Calibri"/>
                        <a:cs typeface="Kartika"/>
                      </a:endParaRPr>
                    </a:p>
                  </a:txBody>
                  <a:tcPr marL="68579" marR="68579" marT="0" marB="0"/>
                </a:tc>
              </a:tr>
              <a:tr h="312781">
                <a:tc>
                  <a:txBody>
                    <a:bodyPr/>
                    <a:lstStyle/>
                    <a:p>
                      <a:pPr>
                        <a:lnSpc>
                          <a:spcPct val="115000"/>
                        </a:lnSpc>
                        <a:spcAft>
                          <a:spcPts val="0"/>
                        </a:spcAft>
                      </a:pPr>
                      <a:r>
                        <a:rPr lang="en-US" sz="900" dirty="0"/>
                        <a:t>3</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a:t>Admin</a:t>
                      </a:r>
                      <a:endParaRPr lang="en-US" sz="900">
                        <a:latin typeface="Calibri"/>
                        <a:ea typeface="Calibri"/>
                        <a:cs typeface="Kartika"/>
                      </a:endParaRPr>
                    </a:p>
                  </a:txBody>
                  <a:tcPr marL="68579" marR="68579" marT="0" marB="0"/>
                </a:tc>
                <a:tc>
                  <a:txBody>
                    <a:bodyPr/>
                    <a:lstStyle/>
                    <a:p>
                      <a:pPr algn="just">
                        <a:lnSpc>
                          <a:spcPct val="115000"/>
                        </a:lnSpc>
                        <a:spcAft>
                          <a:spcPts val="0"/>
                        </a:spcAft>
                      </a:pPr>
                      <a:r>
                        <a:rPr lang="en-US" sz="900" dirty="0"/>
                        <a:t>Add&amp; manage notification</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Insert ,view &amp; remove notification</a:t>
                      </a:r>
                      <a:endParaRPr lang="en-US" sz="900" dirty="0">
                        <a:latin typeface="Calibri"/>
                        <a:ea typeface="Calibri"/>
                        <a:cs typeface="Kartika"/>
                      </a:endParaRPr>
                    </a:p>
                  </a:txBody>
                  <a:tcPr marL="68579" marR="68579" marT="0" marB="0"/>
                </a:tc>
              </a:tr>
              <a:tr h="392249">
                <a:tc>
                  <a:txBody>
                    <a:bodyPr/>
                    <a:lstStyle/>
                    <a:p>
                      <a:r>
                        <a:rPr lang="en-US" sz="900" dirty="0" smtClean="0"/>
                        <a:t>4</a:t>
                      </a:r>
                      <a:endParaRPr lang="en-US" sz="900" dirty="0"/>
                    </a:p>
                  </a:txBody>
                  <a:tcPr marL="91439" marR="91439" marT="38100" marB="38100"/>
                </a:tc>
                <a:tc>
                  <a:txBody>
                    <a:bodyPr/>
                    <a:lstStyle/>
                    <a:p>
                      <a:r>
                        <a:rPr lang="en-US" sz="900" dirty="0" smtClean="0"/>
                        <a:t>Admin</a:t>
                      </a:r>
                      <a:endParaRPr lang="en-US" sz="900" dirty="0" smtClean="0">
                        <a:latin typeface="+mj-lt"/>
                      </a:endParaRPr>
                    </a:p>
                  </a:txBody>
                  <a:tcPr marL="91439" marR="91439" marT="38100" marB="38100"/>
                </a:tc>
                <a:tc>
                  <a:txBody>
                    <a:bodyPr/>
                    <a:lstStyle/>
                    <a:p>
                      <a:r>
                        <a:rPr lang="en-US" sz="900" dirty="0" smtClean="0"/>
                        <a:t>View feedback</a:t>
                      </a:r>
                      <a:endParaRPr lang="en-US" sz="900" dirty="0">
                        <a:latin typeface="+mj-lt"/>
                      </a:endParaRPr>
                    </a:p>
                  </a:txBody>
                  <a:tcPr marL="91439" marR="91439" marT="38100" marB="38100"/>
                </a:tc>
                <a:tc>
                  <a:txBody>
                    <a:bodyPr/>
                    <a:lstStyle/>
                    <a:p>
                      <a:r>
                        <a:rPr lang="en-US" sz="900" dirty="0" smtClean="0"/>
                        <a:t>Can view feedbacks from user</a:t>
                      </a:r>
                      <a:endParaRPr lang="en-US" sz="900" dirty="0" smtClean="0">
                        <a:latin typeface="+mj-lt"/>
                      </a:endParaRPr>
                    </a:p>
                  </a:txBody>
                  <a:tcPr marL="91439" marR="91439" marT="38100" marB="38100"/>
                </a:tc>
              </a:tr>
              <a:tr h="300830">
                <a:tc>
                  <a:txBody>
                    <a:bodyPr/>
                    <a:lstStyle/>
                    <a:p>
                      <a:r>
                        <a:rPr lang="en-US" sz="900" dirty="0" smtClean="0"/>
                        <a:t>5</a:t>
                      </a:r>
                      <a:endParaRPr lang="en-US" sz="900" dirty="0">
                        <a:latin typeface="+mj-lt"/>
                      </a:endParaRPr>
                    </a:p>
                  </a:txBody>
                  <a:tcPr marL="91439" marR="91439" marT="38100" marB="38100"/>
                </a:tc>
                <a:tc>
                  <a:txBody>
                    <a:bodyPr/>
                    <a:lstStyle/>
                    <a:p>
                      <a:r>
                        <a:rPr lang="en-US" sz="900" dirty="0" smtClean="0"/>
                        <a:t>Admin</a:t>
                      </a:r>
                      <a:endParaRPr lang="en-US" sz="900" dirty="0" smtClean="0">
                        <a:latin typeface="+mj-lt"/>
                      </a:endParaRPr>
                    </a:p>
                  </a:txBody>
                  <a:tcPr marL="91439" marR="91439" marT="38100" marB="38100"/>
                </a:tc>
                <a:tc>
                  <a:txBody>
                    <a:bodyPr/>
                    <a:lstStyle/>
                    <a:p>
                      <a:r>
                        <a:rPr lang="en-US" sz="900" dirty="0" smtClean="0"/>
                        <a:t>Track user</a:t>
                      </a:r>
                      <a:endParaRPr lang="en-US" sz="900" dirty="0">
                        <a:latin typeface="+mj-lt"/>
                      </a:endParaRPr>
                    </a:p>
                  </a:txBody>
                  <a:tcPr marL="91439" marR="91439" marT="38100" marB="38100"/>
                </a:tc>
                <a:tc>
                  <a:txBody>
                    <a:bodyPr/>
                    <a:lstStyle/>
                    <a:p>
                      <a:r>
                        <a:rPr lang="en-US" sz="900" dirty="0" smtClean="0"/>
                        <a:t>Track users who are travelling</a:t>
                      </a:r>
                      <a:endParaRPr lang="en-US" sz="900" dirty="0" smtClean="0">
                        <a:latin typeface="+mj-lt"/>
                      </a:endParaRPr>
                    </a:p>
                  </a:txBody>
                  <a:tcPr marL="91439" marR="91439" marT="38100" marB="38100"/>
                </a:tc>
              </a:tr>
              <a:tr h="300830">
                <a:tc>
                  <a:txBody>
                    <a:bodyPr/>
                    <a:lstStyle/>
                    <a:p>
                      <a:r>
                        <a:rPr lang="en-US" sz="900" dirty="0" smtClean="0"/>
                        <a:t>6</a:t>
                      </a:r>
                      <a:endParaRPr lang="en-US" sz="900" dirty="0">
                        <a:latin typeface="+mj-lt"/>
                      </a:endParaRPr>
                    </a:p>
                  </a:txBody>
                  <a:tcPr marL="91439" marR="91439" marT="38100" marB="38100"/>
                </a:tc>
                <a:tc>
                  <a:txBody>
                    <a:bodyPr/>
                    <a:lstStyle/>
                    <a:p>
                      <a:r>
                        <a:rPr lang="en-US" sz="900" dirty="0" smtClean="0"/>
                        <a:t>Admin</a:t>
                      </a:r>
                      <a:endParaRPr lang="en-US" sz="900" dirty="0" smtClean="0">
                        <a:latin typeface="+mj-lt"/>
                      </a:endParaRPr>
                    </a:p>
                  </a:txBody>
                  <a:tcPr marL="91439" marR="91439" marT="38100" marB="38100"/>
                </a:tc>
                <a:tc>
                  <a:txBody>
                    <a:bodyPr/>
                    <a:lstStyle/>
                    <a:p>
                      <a:r>
                        <a:rPr lang="en-US" sz="900" dirty="0" smtClean="0"/>
                        <a:t>Add and manage rout</a:t>
                      </a:r>
                      <a:endParaRPr lang="en-US" sz="900" dirty="0">
                        <a:latin typeface="+mj-lt"/>
                      </a:endParaRPr>
                    </a:p>
                  </a:txBody>
                  <a:tcPr marL="91439" marR="91439" marT="38100" marB="38100"/>
                </a:tc>
                <a:tc>
                  <a:txBody>
                    <a:bodyPr/>
                    <a:lstStyle/>
                    <a:p>
                      <a:r>
                        <a:rPr lang="en-US" sz="900" dirty="0" smtClean="0"/>
                        <a:t>Can add and manage rout</a:t>
                      </a:r>
                      <a:endParaRPr lang="en-US" sz="900" dirty="0" smtClean="0">
                        <a:latin typeface="+mj-lt"/>
                      </a:endParaRPr>
                    </a:p>
                  </a:txBody>
                  <a:tcPr marL="91439" marR="91439" marT="38100" marB="38100"/>
                </a:tc>
              </a:tr>
              <a:tr h="300830">
                <a:tc>
                  <a:txBody>
                    <a:bodyPr/>
                    <a:lstStyle/>
                    <a:p>
                      <a:r>
                        <a:rPr lang="en-US" sz="900" dirty="0" smtClean="0"/>
                        <a:t>7</a:t>
                      </a:r>
                      <a:endParaRPr lang="en-US" sz="900" dirty="0">
                        <a:latin typeface="+mj-lt"/>
                      </a:endParaRPr>
                    </a:p>
                  </a:txBody>
                  <a:tcPr marL="91439" marR="91439" marT="38100" marB="38100"/>
                </a:tc>
                <a:tc>
                  <a:txBody>
                    <a:bodyPr/>
                    <a:lstStyle/>
                    <a:p>
                      <a:r>
                        <a:rPr lang="en-US" sz="900" dirty="0" smtClean="0"/>
                        <a:t>User</a:t>
                      </a:r>
                      <a:endParaRPr lang="en-US" sz="900" dirty="0" smtClean="0">
                        <a:latin typeface="+mj-lt"/>
                      </a:endParaRPr>
                    </a:p>
                  </a:txBody>
                  <a:tcPr marL="91439" marR="91439" marT="38100" marB="38100"/>
                </a:tc>
                <a:tc>
                  <a:txBody>
                    <a:bodyPr/>
                    <a:lstStyle/>
                    <a:p>
                      <a:r>
                        <a:rPr lang="en-US" sz="900" dirty="0" smtClean="0"/>
                        <a:t>Register </a:t>
                      </a:r>
                      <a:endParaRPr lang="en-US" sz="900" dirty="0">
                        <a:latin typeface="+mj-lt"/>
                      </a:endParaRPr>
                    </a:p>
                  </a:txBody>
                  <a:tcPr marL="91439" marR="91439" marT="38100" marB="38100"/>
                </a:tc>
                <a:tc>
                  <a:txBody>
                    <a:bodyPr/>
                    <a:lstStyle/>
                    <a:p>
                      <a:r>
                        <a:rPr lang="en-US" sz="900" dirty="0" smtClean="0"/>
                        <a:t>Can</a:t>
                      </a:r>
                      <a:r>
                        <a:rPr lang="en-US" sz="900" baseline="0" dirty="0" smtClean="0"/>
                        <a:t> users register</a:t>
                      </a:r>
                      <a:endParaRPr lang="en-US" sz="900" dirty="0" smtClean="0">
                        <a:latin typeface="+mj-lt"/>
                      </a:endParaRPr>
                    </a:p>
                  </a:txBody>
                  <a:tcPr marL="91439" marR="91439" marT="38100" marB="38100"/>
                </a:tc>
              </a:tr>
              <a:tr h="556341">
                <a:tc>
                  <a:txBody>
                    <a:bodyPr/>
                    <a:lstStyle/>
                    <a:p>
                      <a:r>
                        <a:rPr lang="en-US" sz="900" dirty="0" smtClean="0"/>
                        <a:t>8</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Login</a:t>
                      </a:r>
                      <a:r>
                        <a:rPr lang="en-US" sz="900" baseline="0" dirty="0" smtClean="0"/>
                        <a:t> </a:t>
                      </a:r>
                      <a:endParaRPr lang="en-US" sz="900" dirty="0">
                        <a:latin typeface="+mj-lt"/>
                      </a:endParaRPr>
                    </a:p>
                  </a:txBody>
                  <a:tcPr marL="91439" marR="91439" marT="38100" marB="38100"/>
                </a:tc>
                <a:tc>
                  <a:txBody>
                    <a:bodyPr/>
                    <a:lstStyle/>
                    <a:p>
                      <a:r>
                        <a:rPr lang="en-US" sz="900" dirty="0" smtClean="0"/>
                        <a:t>Registered</a:t>
                      </a:r>
                      <a:r>
                        <a:rPr lang="en-US" sz="900" baseline="0" dirty="0" smtClean="0"/>
                        <a:t> users can login with correct username and password</a:t>
                      </a:r>
                      <a:endParaRPr lang="en-US" sz="900" dirty="0" smtClean="0">
                        <a:latin typeface="+mj-lt"/>
                      </a:endParaRPr>
                    </a:p>
                  </a:txBody>
                  <a:tcPr marL="91439" marR="91439" marT="38100" marB="38100"/>
                </a:tc>
              </a:tr>
              <a:tr h="300830">
                <a:tc>
                  <a:txBody>
                    <a:bodyPr/>
                    <a:lstStyle/>
                    <a:p>
                      <a:r>
                        <a:rPr lang="en-US" sz="900" dirty="0" smtClean="0"/>
                        <a:t>9</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View profile</a:t>
                      </a:r>
                      <a:endParaRPr lang="en-US" sz="900" dirty="0">
                        <a:latin typeface="+mj-lt"/>
                      </a:endParaRPr>
                    </a:p>
                  </a:txBody>
                  <a:tcPr marL="91439" marR="91439" marT="38100" marB="38100"/>
                </a:tc>
                <a:tc>
                  <a:txBody>
                    <a:bodyPr/>
                    <a:lstStyle/>
                    <a:p>
                      <a:r>
                        <a:rPr lang="en-US" sz="900" dirty="0" smtClean="0"/>
                        <a:t>View users profile in application</a:t>
                      </a:r>
                      <a:endParaRPr lang="en-US" sz="900" dirty="0" smtClean="0">
                        <a:latin typeface="+mj-lt"/>
                      </a:endParaRPr>
                    </a:p>
                  </a:txBody>
                  <a:tcPr marL="91439" marR="91439" marT="38100" marB="38100"/>
                </a:tc>
              </a:tr>
              <a:tr h="300830">
                <a:tc>
                  <a:txBody>
                    <a:bodyPr/>
                    <a:lstStyle/>
                    <a:p>
                      <a:r>
                        <a:rPr lang="en-US" sz="900" dirty="0" smtClean="0"/>
                        <a:t>10</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Road quality alert</a:t>
                      </a:r>
                      <a:endParaRPr lang="en-US" sz="900" dirty="0">
                        <a:latin typeface="+mj-lt"/>
                      </a:endParaRPr>
                    </a:p>
                  </a:txBody>
                  <a:tcPr marL="91439" marR="91439" marT="38100" marB="38100"/>
                </a:tc>
                <a:tc>
                  <a:txBody>
                    <a:bodyPr/>
                    <a:lstStyle/>
                    <a:p>
                      <a:r>
                        <a:rPr lang="en-US" sz="900" dirty="0" smtClean="0"/>
                        <a:t>Can get</a:t>
                      </a:r>
                      <a:r>
                        <a:rPr lang="en-US" sz="900" baseline="0" dirty="0" smtClean="0"/>
                        <a:t> alert while travelling</a:t>
                      </a:r>
                      <a:endParaRPr lang="en-US" sz="900" dirty="0" smtClean="0">
                        <a:latin typeface="+mj-lt"/>
                      </a:endParaRPr>
                    </a:p>
                  </a:txBody>
                  <a:tcPr marL="91439" marR="91439" marT="38100" marB="38100"/>
                </a:tc>
              </a:tr>
              <a:tr h="300830">
                <a:tc>
                  <a:txBody>
                    <a:bodyPr/>
                    <a:lstStyle/>
                    <a:p>
                      <a:r>
                        <a:rPr lang="en-US" sz="900" dirty="0" smtClean="0"/>
                        <a:t>11</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Feedback </a:t>
                      </a:r>
                      <a:endParaRPr lang="en-US" sz="900" dirty="0">
                        <a:latin typeface="+mj-lt"/>
                      </a:endParaRPr>
                    </a:p>
                  </a:txBody>
                  <a:tcPr marL="91439" marR="91439" marT="38100" marB="38100"/>
                </a:tc>
                <a:tc>
                  <a:txBody>
                    <a:bodyPr/>
                    <a:lstStyle/>
                    <a:p>
                      <a:r>
                        <a:rPr lang="en-US" sz="900" dirty="0" smtClean="0"/>
                        <a:t>Can provide</a:t>
                      </a:r>
                      <a:r>
                        <a:rPr lang="en-US" sz="900" baseline="0" dirty="0" smtClean="0"/>
                        <a:t> feedback</a:t>
                      </a:r>
                      <a:endParaRPr lang="en-US" sz="900" dirty="0" smtClean="0">
                        <a:latin typeface="+mj-lt"/>
                      </a:endParaRPr>
                    </a:p>
                  </a:txBody>
                  <a:tcPr marL="91439" marR="91439" marT="38100" marB="38100"/>
                </a:tc>
              </a:tr>
              <a:tr h="300830">
                <a:tc>
                  <a:txBody>
                    <a:bodyPr/>
                    <a:lstStyle/>
                    <a:p>
                      <a:r>
                        <a:rPr lang="en-US" sz="900" dirty="0" smtClean="0"/>
                        <a:t>12</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View rout</a:t>
                      </a:r>
                      <a:endParaRPr lang="en-US" sz="900" dirty="0">
                        <a:latin typeface="+mj-lt"/>
                      </a:endParaRPr>
                    </a:p>
                  </a:txBody>
                  <a:tcPr marL="91439" marR="91439" marT="38100" marB="38100"/>
                </a:tc>
                <a:tc>
                  <a:txBody>
                    <a:bodyPr/>
                    <a:lstStyle/>
                    <a:p>
                      <a:r>
                        <a:rPr lang="en-US" sz="900" dirty="0" smtClean="0"/>
                        <a:t>Can view rout in application</a:t>
                      </a:r>
                      <a:endParaRPr lang="en-US" sz="900" dirty="0" smtClean="0">
                        <a:latin typeface="+mj-lt"/>
                      </a:endParaRPr>
                    </a:p>
                  </a:txBody>
                  <a:tcPr marL="91439" marR="91439" marT="38100" marB="3810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8"/>
            <a:ext cx="8229600" cy="642942"/>
          </a:xfrm>
        </p:spPr>
        <p:txBody>
          <a:bodyPr>
            <a:noAutofit/>
          </a:bodyPr>
          <a:lstStyle/>
          <a:p>
            <a:r>
              <a:rPr lang="en-US" sz="4000" dirty="0" smtClean="0">
                <a:latin typeface="Arno Pro Smbd" pitchFamily="18" charset="0"/>
              </a:rPr>
              <a:t>                   PROJECT PLAN</a:t>
            </a:r>
            <a:endParaRPr lang="en-US" sz="4000" dirty="0">
              <a:latin typeface="Arno Pro Smbd" pitchFamily="18" charset="0"/>
            </a:endParaRPr>
          </a:p>
        </p:txBody>
      </p:sp>
      <p:graphicFrame>
        <p:nvGraphicFramePr>
          <p:cNvPr id="4" name="Content Placeholder 3"/>
          <p:cNvGraphicFramePr>
            <a:graphicFrameLocks noGrp="1"/>
          </p:cNvGraphicFramePr>
          <p:nvPr>
            <p:ph idx="1"/>
          </p:nvPr>
        </p:nvGraphicFramePr>
        <p:xfrm>
          <a:off x="457200" y="1285866"/>
          <a:ext cx="8229600" cy="3714773"/>
        </p:xfrm>
        <a:graphic>
          <a:graphicData uri="http://schemas.openxmlformats.org/drawingml/2006/table">
            <a:tbl>
              <a:tblPr firstRow="1" bandRow="1">
                <a:tableStyleId>{073A0DAA-6AF3-43AB-8588-CEC1D06C72B9}</a:tableStyleId>
              </a:tblPr>
              <a:tblGrid>
                <a:gridCol w="1371600"/>
                <a:gridCol w="1371600"/>
                <a:gridCol w="1371600"/>
                <a:gridCol w="1371600"/>
                <a:gridCol w="1371600"/>
                <a:gridCol w="1371600"/>
              </a:tblGrid>
              <a:tr h="369076">
                <a:tc>
                  <a:txBody>
                    <a:bodyPr/>
                    <a:lstStyle/>
                    <a:p>
                      <a:pPr>
                        <a:lnSpc>
                          <a:spcPct val="115000"/>
                        </a:lnSpc>
                        <a:spcAft>
                          <a:spcPts val="0"/>
                        </a:spcAft>
                      </a:pPr>
                      <a:r>
                        <a:rPr lang="en-US" sz="1000" dirty="0"/>
                        <a:t>User Story ID</a:t>
                      </a:r>
                      <a:endParaRPr lang="en-US" sz="900" dirty="0">
                        <a:latin typeface="Calibri"/>
                        <a:ea typeface="Calibri"/>
                        <a:cs typeface="Kartika"/>
                      </a:endParaRPr>
                    </a:p>
                  </a:txBody>
                  <a:tcPr marL="68579" marR="68579" marT="0" marB="0"/>
                </a:tc>
                <a:tc>
                  <a:txBody>
                    <a:bodyPr/>
                    <a:lstStyle/>
                    <a:p>
                      <a:pPr algn="ctr">
                        <a:lnSpc>
                          <a:spcPct val="115000"/>
                        </a:lnSpc>
                        <a:spcAft>
                          <a:spcPts val="0"/>
                        </a:spcAft>
                      </a:pPr>
                      <a:r>
                        <a:rPr lang="en-US" sz="1000"/>
                        <a:t>Task Name</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Start Date</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End Date</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Days</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Status</a:t>
                      </a:r>
                      <a:endParaRPr lang="en-US" sz="900">
                        <a:latin typeface="Calibri"/>
                        <a:ea typeface="Calibri"/>
                        <a:cs typeface="Kartika"/>
                      </a:endParaRPr>
                    </a:p>
                  </a:txBody>
                  <a:tcPr marL="68579" marR="68579" marT="0" marB="0"/>
                </a:tc>
              </a:tr>
              <a:tr h="369076">
                <a:tc>
                  <a:txBody>
                    <a:bodyPr/>
                    <a:lstStyle/>
                    <a:p>
                      <a:pPr>
                        <a:lnSpc>
                          <a:spcPct val="115000"/>
                        </a:lnSpc>
                        <a:spcAft>
                          <a:spcPts val="0"/>
                        </a:spcAft>
                      </a:pPr>
                      <a:r>
                        <a:rPr lang="en-US" sz="900"/>
                        <a:t>1</a:t>
                      </a:r>
                      <a:endParaRPr lang="en-US" sz="900">
                        <a:latin typeface="Calibri"/>
                        <a:ea typeface="Calibri"/>
                        <a:cs typeface="Kartika"/>
                      </a:endParaRPr>
                    </a:p>
                  </a:txBody>
                  <a:tcPr marL="68579" marR="68579" marT="0" marB="0"/>
                </a:tc>
                <a:tc rowSpan="3">
                  <a:txBody>
                    <a:bodyPr/>
                    <a:lstStyle/>
                    <a:p>
                      <a:pPr algn="ctr">
                        <a:lnSpc>
                          <a:spcPct val="115000"/>
                        </a:lnSpc>
                        <a:spcAft>
                          <a:spcPts val="0"/>
                        </a:spcAft>
                      </a:pPr>
                      <a:r>
                        <a:rPr lang="en-US" sz="900" dirty="0"/>
                        <a:t>Sprint 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26/12/2021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28/12/2021</a:t>
                      </a:r>
                      <a:endParaRPr lang="en-US" sz="900" dirty="0">
                        <a:latin typeface="Calibri"/>
                        <a:ea typeface="Calibri"/>
                        <a:cs typeface="Kartika"/>
                      </a:endParaRPr>
                    </a:p>
                  </a:txBody>
                  <a:tcPr marL="68579" marR="68579" marT="0" marB="0"/>
                </a:tc>
                <a:tc rowSpan="3">
                  <a:txBody>
                    <a:bodyPr/>
                    <a:lstStyle/>
                    <a:p>
                      <a:pPr algn="ctr">
                        <a:lnSpc>
                          <a:spcPct val="115000"/>
                        </a:lnSpc>
                        <a:spcAft>
                          <a:spcPts val="0"/>
                        </a:spcAft>
                      </a:pPr>
                      <a:endParaRPr lang="en-US" sz="900" dirty="0"/>
                    </a:p>
                    <a:p>
                      <a:pPr algn="ctr">
                        <a:lnSpc>
                          <a:spcPct val="115000"/>
                        </a:lnSpc>
                        <a:spcAft>
                          <a:spcPts val="0"/>
                        </a:spcAft>
                      </a:pPr>
                      <a:r>
                        <a:rPr lang="en-US" sz="900" dirty="0" smtClean="0"/>
                        <a:t>10</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completed</a:t>
                      </a:r>
                      <a:endParaRPr lang="en-US" sz="900" dirty="0">
                        <a:latin typeface="Calibri"/>
                        <a:ea typeface="Calibri"/>
                        <a:cs typeface="Kartika"/>
                      </a:endParaRPr>
                    </a:p>
                  </a:txBody>
                  <a:tcPr marL="68579" marR="68579" marT="0" marB="0"/>
                </a:tc>
              </a:tr>
              <a:tr h="393089">
                <a:tc>
                  <a:txBody>
                    <a:bodyPr/>
                    <a:lstStyle/>
                    <a:p>
                      <a:pPr>
                        <a:lnSpc>
                          <a:spcPct val="115000"/>
                        </a:lnSpc>
                        <a:spcAft>
                          <a:spcPts val="0"/>
                        </a:spcAft>
                      </a:pPr>
                      <a:r>
                        <a:rPr lang="en-US" sz="900"/>
                        <a:t>2</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29/12/2021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31/12/2021</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completed</a:t>
                      </a:r>
                      <a:endParaRPr lang="en-US" sz="900" dirty="0">
                        <a:latin typeface="Calibri"/>
                        <a:ea typeface="Calibri"/>
                        <a:cs typeface="Kartika"/>
                      </a:endParaRPr>
                    </a:p>
                  </a:txBody>
                  <a:tcPr marL="68579" marR="68579" marT="0" marB="0"/>
                </a:tc>
              </a:tr>
              <a:tr h="369076">
                <a:tc>
                  <a:txBody>
                    <a:bodyPr/>
                    <a:lstStyle/>
                    <a:p>
                      <a:pPr>
                        <a:lnSpc>
                          <a:spcPct val="115000"/>
                        </a:lnSpc>
                        <a:spcAft>
                          <a:spcPts val="0"/>
                        </a:spcAft>
                      </a:pPr>
                      <a:r>
                        <a:rPr lang="en-US" sz="900" dirty="0" smtClean="0"/>
                        <a:t>3</a:t>
                      </a:r>
                      <a:endParaRPr lang="en-US" sz="900" dirty="0">
                        <a:latin typeface="Calibri"/>
                        <a:ea typeface="Calibri"/>
                        <a:cs typeface="Kartika"/>
                      </a:endParaRPr>
                    </a:p>
                  </a:txBody>
                  <a:tcPr marL="68579" marR="68579" marT="0" marB="0"/>
                </a:tc>
                <a:tc vMerge="1">
                  <a:txBody>
                    <a:bodyPr/>
                    <a:lstStyle/>
                    <a:p>
                      <a:pPr algn="ctr">
                        <a:lnSpc>
                          <a:spcPct val="115000"/>
                        </a:lnSpc>
                        <a:spcAft>
                          <a:spcPts val="0"/>
                        </a:spcAft>
                      </a:pPr>
                      <a:endParaRPr lang="en-US" sz="11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03/01/2022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08/01/2022</a:t>
                      </a:r>
                      <a:endParaRPr lang="en-US" sz="900" dirty="0">
                        <a:latin typeface="Calibri"/>
                        <a:ea typeface="Calibri"/>
                        <a:cs typeface="Kartika"/>
                      </a:endParaRPr>
                    </a:p>
                  </a:txBody>
                  <a:tcPr marL="68579" marR="68579" marT="0" marB="0"/>
                </a:tc>
                <a:tc vMerge="1">
                  <a:txBody>
                    <a:bodyPr/>
                    <a:lstStyle/>
                    <a:p>
                      <a:pPr algn="ctr">
                        <a:lnSpc>
                          <a:spcPct val="115000"/>
                        </a:lnSpc>
                        <a:spcAft>
                          <a:spcPts val="0"/>
                        </a:spcAft>
                      </a:pPr>
                      <a:endParaRPr lang="en-US" sz="11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completed</a:t>
                      </a:r>
                      <a:endParaRPr lang="en-US" sz="900" dirty="0">
                        <a:latin typeface="Calibri"/>
                        <a:ea typeface="Calibri"/>
                        <a:cs typeface="Kartika"/>
                      </a:endParaRPr>
                    </a:p>
                  </a:txBody>
                  <a:tcPr marL="68579" marR="68579" marT="0" marB="0"/>
                </a:tc>
              </a:tr>
              <a:tr h="369076">
                <a:tc>
                  <a:txBody>
                    <a:bodyPr/>
                    <a:lstStyle/>
                    <a:p>
                      <a:pPr>
                        <a:lnSpc>
                          <a:spcPct val="115000"/>
                        </a:lnSpc>
                        <a:spcAft>
                          <a:spcPts val="0"/>
                        </a:spcAft>
                      </a:pPr>
                      <a:r>
                        <a:rPr lang="en-US" sz="900"/>
                        <a:t>3</a:t>
                      </a:r>
                      <a:endParaRPr lang="en-US" sz="900">
                        <a:latin typeface="Calibri"/>
                        <a:ea typeface="Calibri"/>
                        <a:cs typeface="Kartika"/>
                      </a:endParaRPr>
                    </a:p>
                  </a:txBody>
                  <a:tcPr marL="68579" marR="68579" marT="0" marB="0"/>
                </a:tc>
                <a:tc rowSpan="2">
                  <a:txBody>
                    <a:bodyPr/>
                    <a:lstStyle/>
                    <a:p>
                      <a:pPr algn="ctr">
                        <a:lnSpc>
                          <a:spcPct val="115000"/>
                        </a:lnSpc>
                        <a:spcAft>
                          <a:spcPts val="0"/>
                        </a:spcAft>
                      </a:pPr>
                      <a:r>
                        <a:rPr lang="en-US" sz="900" dirty="0"/>
                        <a:t>Sprint 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09/01/2022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16/01/2022</a:t>
                      </a:r>
                      <a:endParaRPr lang="en-US" sz="900" dirty="0">
                        <a:latin typeface="Calibri"/>
                        <a:ea typeface="Calibri"/>
                        <a:cs typeface="Kartika"/>
                      </a:endParaRPr>
                    </a:p>
                  </a:txBody>
                  <a:tcPr marL="68579" marR="68579" marT="0" marB="0"/>
                </a:tc>
                <a:tc rowSpan="2">
                  <a:txBody>
                    <a:bodyPr/>
                    <a:lstStyle/>
                    <a:p>
                      <a:pPr algn="ctr">
                        <a:lnSpc>
                          <a:spcPct val="115000"/>
                        </a:lnSpc>
                        <a:spcAft>
                          <a:spcPts val="0"/>
                        </a:spcAft>
                      </a:pPr>
                      <a:endParaRPr lang="en-US" sz="900" dirty="0"/>
                    </a:p>
                    <a:p>
                      <a:pPr algn="ctr">
                        <a:lnSpc>
                          <a:spcPct val="115000"/>
                        </a:lnSpc>
                        <a:spcAft>
                          <a:spcPts val="0"/>
                        </a:spcAft>
                      </a:pPr>
                      <a:r>
                        <a:rPr lang="en-US" sz="900" dirty="0" smtClean="0"/>
                        <a:t>13</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In progress</a:t>
                      </a:r>
                      <a:endParaRPr lang="en-US" sz="900" dirty="0">
                        <a:latin typeface="Calibri"/>
                        <a:ea typeface="Calibri"/>
                        <a:cs typeface="Kartika"/>
                      </a:endParaRPr>
                    </a:p>
                  </a:txBody>
                  <a:tcPr marL="68579" marR="68579" marT="0" marB="0"/>
                </a:tc>
              </a:tr>
              <a:tr h="369076">
                <a:tc>
                  <a:txBody>
                    <a:bodyPr/>
                    <a:lstStyle/>
                    <a:p>
                      <a:pPr>
                        <a:lnSpc>
                          <a:spcPct val="115000"/>
                        </a:lnSpc>
                        <a:spcAft>
                          <a:spcPts val="0"/>
                        </a:spcAft>
                      </a:pPr>
                      <a:r>
                        <a:rPr lang="en-US" sz="900"/>
                        <a:t>4</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18/01/2022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22/01/2022</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In progress</a:t>
                      </a: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5</a:t>
                      </a:r>
                      <a:endParaRPr lang="en-US" sz="900">
                        <a:latin typeface="Calibri"/>
                        <a:ea typeface="Calibri"/>
                        <a:cs typeface="Kartika"/>
                      </a:endParaRPr>
                    </a:p>
                  </a:txBody>
                  <a:tcPr marL="68579" marR="68579" marT="0" marB="0"/>
                </a:tc>
                <a:tc rowSpan="2">
                  <a:txBody>
                    <a:bodyPr/>
                    <a:lstStyle/>
                    <a:p>
                      <a:pPr algn="ctr">
                        <a:lnSpc>
                          <a:spcPct val="115000"/>
                        </a:lnSpc>
                        <a:spcAft>
                          <a:spcPts val="0"/>
                        </a:spcAft>
                      </a:pPr>
                      <a:r>
                        <a:rPr lang="en-US" sz="900"/>
                        <a:t>Sprint 3</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900" dirty="0" smtClean="0"/>
                        <a:t>23/01/2022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27/01/2022</a:t>
                      </a:r>
                      <a:endParaRPr lang="en-US" sz="900" dirty="0">
                        <a:latin typeface="Calibri"/>
                        <a:ea typeface="Calibri"/>
                        <a:cs typeface="Kartika"/>
                      </a:endParaRPr>
                    </a:p>
                  </a:txBody>
                  <a:tcPr marL="68579" marR="68579" marT="0" marB="0"/>
                </a:tc>
                <a:tc rowSpan="2">
                  <a:txBody>
                    <a:bodyPr/>
                    <a:lstStyle/>
                    <a:p>
                      <a:pPr algn="ctr">
                        <a:lnSpc>
                          <a:spcPct val="115000"/>
                        </a:lnSpc>
                        <a:spcAft>
                          <a:spcPts val="0"/>
                        </a:spcAft>
                      </a:pPr>
                      <a:endParaRPr lang="en-US" sz="900" dirty="0"/>
                    </a:p>
                    <a:p>
                      <a:pPr algn="ctr">
                        <a:lnSpc>
                          <a:spcPct val="115000"/>
                        </a:lnSpc>
                        <a:spcAft>
                          <a:spcPts val="0"/>
                        </a:spcAft>
                      </a:pPr>
                      <a:r>
                        <a:rPr lang="en-US" sz="900" dirty="0" smtClean="0"/>
                        <a:t>12</a:t>
                      </a:r>
                      <a:endParaRPr lang="en-US" sz="900" dirty="0">
                        <a:latin typeface="Calibri"/>
                        <a:ea typeface="Calibri"/>
                        <a:cs typeface="Kartika"/>
                      </a:endParaRPr>
                    </a:p>
                  </a:txBody>
                  <a:tcPr marL="68579" marR="68579"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In progress</a:t>
                      </a: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6</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30/01/2022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05/02/2022</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In progress</a:t>
                      </a: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7</a:t>
                      </a:r>
                      <a:endParaRPr lang="en-US" sz="900">
                        <a:latin typeface="Calibri"/>
                        <a:ea typeface="Calibri"/>
                        <a:cs typeface="Kartika"/>
                      </a:endParaRPr>
                    </a:p>
                  </a:txBody>
                  <a:tcPr marL="68579" marR="68579" marT="0" marB="0"/>
                </a:tc>
                <a:tc rowSpan="2">
                  <a:txBody>
                    <a:bodyPr/>
                    <a:lstStyle/>
                    <a:p>
                      <a:pPr algn="ctr">
                        <a:lnSpc>
                          <a:spcPct val="115000"/>
                        </a:lnSpc>
                        <a:spcAft>
                          <a:spcPts val="0"/>
                        </a:spcAft>
                      </a:pPr>
                      <a:r>
                        <a:rPr lang="en-US" sz="900"/>
                        <a:t>Sprint 4</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900" dirty="0" smtClean="0"/>
                        <a:t>06/02/2022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10/02/2022</a:t>
                      </a:r>
                      <a:endParaRPr lang="en-US" sz="900" dirty="0">
                        <a:latin typeface="Calibri"/>
                        <a:ea typeface="Calibri"/>
                        <a:cs typeface="Kartika"/>
                      </a:endParaRPr>
                    </a:p>
                  </a:txBody>
                  <a:tcPr marL="68579" marR="68579" marT="0" marB="0"/>
                </a:tc>
                <a:tc rowSpan="2">
                  <a:txBody>
                    <a:bodyPr/>
                    <a:lstStyle/>
                    <a:p>
                      <a:pPr algn="ctr">
                        <a:lnSpc>
                          <a:spcPct val="115000"/>
                        </a:lnSpc>
                        <a:spcAft>
                          <a:spcPts val="0"/>
                        </a:spcAft>
                      </a:pPr>
                      <a:endParaRPr lang="en-US" sz="900" dirty="0"/>
                    </a:p>
                    <a:p>
                      <a:pPr algn="ctr">
                        <a:lnSpc>
                          <a:spcPct val="115000"/>
                        </a:lnSpc>
                        <a:spcAft>
                          <a:spcPts val="0"/>
                        </a:spcAft>
                      </a:pPr>
                      <a:r>
                        <a:rPr lang="en-US" sz="900" dirty="0"/>
                        <a:t>9</a:t>
                      </a:r>
                      <a:endParaRPr lang="en-US" sz="900" dirty="0">
                        <a:latin typeface="Calibri"/>
                        <a:ea typeface="Calibri"/>
                        <a:cs typeface="Kartika"/>
                      </a:endParaRPr>
                    </a:p>
                  </a:txBody>
                  <a:tcPr marL="68579" marR="68579"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In progress</a:t>
                      </a: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8</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16/02/2022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19/02/2022</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In progress</a:t>
                      </a:r>
                      <a:endParaRPr lang="en-US" sz="900" dirty="0" smtClean="0">
                        <a:latin typeface="Calibri"/>
                        <a:ea typeface="Calibri"/>
                        <a:cs typeface="Kartika"/>
                      </a:endParaRPr>
                    </a:p>
                  </a:txBody>
                  <a:tcPr marL="68579" marR="68579"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535767"/>
          </a:xfrm>
        </p:spPr>
        <p:txBody>
          <a:bodyPr>
            <a:normAutofit fontScale="90000"/>
          </a:bodyPr>
          <a:lstStyle/>
          <a:p>
            <a:r>
              <a:rPr lang="en-US" dirty="0" smtClean="0">
                <a:latin typeface="Arno Pro Smbd" pitchFamily="18" charset="0"/>
              </a:rPr>
              <a:t>                  </a:t>
            </a:r>
            <a:r>
              <a:rPr lang="en-US" sz="4000" dirty="0" smtClean="0">
                <a:latin typeface="Arno Pro Smbd" pitchFamily="18" charset="0"/>
              </a:rPr>
              <a:t>SPRINT BACKLOG</a:t>
            </a:r>
            <a:endParaRPr lang="en-US" sz="4000" dirty="0">
              <a:latin typeface="Arno Pro Smbd" pitchFamily="18" charset="0"/>
            </a:endParaRPr>
          </a:p>
        </p:txBody>
      </p:sp>
      <p:graphicFrame>
        <p:nvGraphicFramePr>
          <p:cNvPr id="6" name="Content Placeholder 5"/>
          <p:cNvGraphicFramePr>
            <a:graphicFrameLocks noGrp="1"/>
          </p:cNvGraphicFramePr>
          <p:nvPr>
            <p:ph idx="1"/>
          </p:nvPr>
        </p:nvGraphicFramePr>
        <p:xfrm>
          <a:off x="-1" y="481735"/>
          <a:ext cx="9144001" cy="5090408"/>
        </p:xfrm>
        <a:graphic>
          <a:graphicData uri="http://schemas.openxmlformats.org/drawingml/2006/table">
            <a:tbl>
              <a:tblPr firstRow="1" bandRow="1">
                <a:tableStyleId>{073A0DAA-6AF3-43AB-8588-CEC1D06C72B9}</a:tableStyleId>
              </a:tblPr>
              <a:tblGrid>
                <a:gridCol w="1214415"/>
                <a:gridCol w="928694"/>
                <a:gridCol w="928694"/>
                <a:gridCol w="500066"/>
                <a:gridCol w="428628"/>
                <a:gridCol w="428628"/>
                <a:gridCol w="428628"/>
                <a:gridCol w="428628"/>
                <a:gridCol w="428628"/>
                <a:gridCol w="428628"/>
                <a:gridCol w="428628"/>
                <a:gridCol w="428628"/>
                <a:gridCol w="411286"/>
                <a:gridCol w="374532"/>
                <a:gridCol w="387470"/>
                <a:gridCol w="398348"/>
                <a:gridCol w="571472"/>
              </a:tblGrid>
              <a:tr h="541606">
                <a:tc>
                  <a:txBody>
                    <a:bodyPr/>
                    <a:lstStyle/>
                    <a:p>
                      <a:pPr marL="0" marR="0" algn="ctr">
                        <a:lnSpc>
                          <a:spcPct val="107000"/>
                        </a:lnSpc>
                        <a:spcBef>
                          <a:spcPts val="0"/>
                        </a:spcBef>
                        <a:spcAft>
                          <a:spcPts val="0"/>
                        </a:spcAft>
                      </a:pPr>
                      <a:endParaRPr lang="en-US" sz="1000" dirty="0">
                        <a:effectLst/>
                      </a:endParaRPr>
                    </a:p>
                    <a:p>
                      <a:pPr marL="0" marR="0" algn="ctr">
                        <a:lnSpc>
                          <a:spcPct val="107000"/>
                        </a:lnSpc>
                        <a:spcBef>
                          <a:spcPts val="0"/>
                        </a:spcBef>
                        <a:spcAft>
                          <a:spcPts val="0"/>
                        </a:spcAft>
                      </a:pPr>
                      <a:r>
                        <a:rPr lang="en-US" sz="1000" dirty="0">
                          <a:effectLst/>
                        </a:rPr>
                        <a:t>Backlog Item</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Status And Completion  Date</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Original Estimation in Hours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a:t>
                      </a:r>
                    </a:p>
                  </a:txBody>
                  <a:tcPr marL="68580" marR="68580" marT="0" marB="0"/>
                </a:tc>
                <a:tc>
                  <a:txBody>
                    <a:bodyPr/>
                    <a:lstStyle/>
                    <a:p>
                      <a:pPr marL="0" marR="0" algn="ctr">
                        <a:lnSpc>
                          <a:spcPct val="107000"/>
                        </a:lnSpc>
                        <a:spcBef>
                          <a:spcPts val="0"/>
                        </a:spcBef>
                        <a:spcAft>
                          <a:spcPts val="0"/>
                        </a:spcAft>
                      </a:pPr>
                      <a:r>
                        <a:rPr lang="en-US" sz="1000" dirty="0">
                          <a:effectLst/>
                        </a:rPr>
                        <a:t>Day 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6</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7</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8</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11</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352570">
                <a:tc>
                  <a:txBody>
                    <a:bodyPr/>
                    <a:lstStyle/>
                    <a:p>
                      <a:pPr marL="0" marR="0">
                        <a:lnSpc>
                          <a:spcPct val="107000"/>
                        </a:lnSpc>
                        <a:spcBef>
                          <a:spcPts val="0"/>
                        </a:spcBef>
                        <a:spcAft>
                          <a:spcPts val="0"/>
                        </a:spcAft>
                      </a:pPr>
                      <a:r>
                        <a:rPr lang="en-US" sz="1000" dirty="0">
                          <a:effectLst/>
                        </a:rPr>
                        <a:t>UserStory#1,#2,#3</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err="1"/>
                        <a:t>hrs</a:t>
                      </a:r>
                      <a:endParaRPr lang="en-US" sz="1000" dirty="0"/>
                    </a:p>
                  </a:txBody>
                  <a:tcPr marT="38100" marB="3810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err="1">
                          <a:effectLst/>
                        </a:rPr>
                        <a:t>hrs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a:effectLst/>
                        </a:rPr>
                        <a:t>Table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28/12/2021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endParaRPr lang="en-US" sz="1000" dirty="0">
                        <a:latin typeface="Calibri" panose="020F0502020204030204" pitchFamily="34" charset="0"/>
                        <a:cs typeface="Calibri" panose="020F0502020204030204" pitchFamily="34" charset="0"/>
                      </a:endParaRP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640">
                <a:tc>
                  <a:txBody>
                    <a:bodyPr/>
                    <a:lstStyle/>
                    <a:p>
                      <a:pPr marL="0" marR="0">
                        <a:lnSpc>
                          <a:spcPct val="107000"/>
                        </a:lnSpc>
                        <a:spcBef>
                          <a:spcPts val="0"/>
                        </a:spcBef>
                        <a:spcAft>
                          <a:spcPts val="0"/>
                        </a:spcAft>
                      </a:pPr>
                      <a:r>
                        <a:rPr lang="en-US" sz="1000" dirty="0">
                          <a:effectLst/>
                        </a:rPr>
                        <a:t>Form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31/12/2021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 </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a:effectLst/>
                        </a:rPr>
                        <a:t> Coding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8/01/2022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837">
                <a:tc>
                  <a:txBody>
                    <a:bodyPr/>
                    <a:lstStyle/>
                    <a:p>
                      <a:pPr marL="0" marR="0">
                        <a:lnSpc>
                          <a:spcPct val="107000"/>
                        </a:lnSpc>
                        <a:spcBef>
                          <a:spcPts val="0"/>
                        </a:spcBef>
                        <a:spcAft>
                          <a:spcPts val="0"/>
                        </a:spcAft>
                      </a:pPr>
                      <a:r>
                        <a:rPr lang="en-US" sz="1000" dirty="0">
                          <a:effectLst/>
                        </a:rPr>
                        <a:t>UserStory#4,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a:p>
                  </a:txBody>
                  <a:tcPr marT="38100" marB="3810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352">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collection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16/01/2022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0567">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processing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22/01/2022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a:effectLst/>
                        </a:rPr>
                        <a:t>UserStory#6,#7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marT="38100" marB="3810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0567">
                <a:tc>
                  <a:txBody>
                    <a:bodyPr/>
                    <a:lstStyle/>
                    <a:p>
                      <a:pPr marL="0" marR="0">
                        <a:lnSpc>
                          <a:spcPct val="107000"/>
                        </a:lnSpc>
                        <a:spcBef>
                          <a:spcPts val="0"/>
                        </a:spcBef>
                        <a:spcAft>
                          <a:spcPts val="0"/>
                        </a:spcAft>
                      </a:pPr>
                      <a:r>
                        <a:rPr lang="en-US" sz="1000" dirty="0" smtClean="0">
                          <a:effectLst/>
                        </a:rPr>
                        <a:t>Prediction</a:t>
                      </a:r>
                      <a:r>
                        <a:rPr lang="en-US" sz="1000" baseline="0" dirty="0" smtClean="0">
                          <a:effectLst/>
                        </a:rPr>
                        <a:t>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27/01/2022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smtClean="0">
                          <a:effectLst/>
                        </a:rPr>
                        <a:t>Location</a:t>
                      </a:r>
                      <a:r>
                        <a:rPr lang="en-US" sz="1000" baseline="0" dirty="0" smtClean="0">
                          <a:effectLst/>
                        </a:rPr>
                        <a:t> based alert</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5/02/2022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6939">
                <a:tc>
                  <a:txBody>
                    <a:bodyPr/>
                    <a:lstStyle/>
                    <a:p>
                      <a:pPr marL="0" marR="0">
                        <a:lnSpc>
                          <a:spcPct val="107000"/>
                        </a:lnSpc>
                        <a:spcBef>
                          <a:spcPts val="0"/>
                        </a:spcBef>
                        <a:spcAft>
                          <a:spcPts val="0"/>
                        </a:spcAft>
                      </a:pPr>
                      <a:r>
                        <a:rPr lang="en-US" sz="1000" dirty="0">
                          <a:effectLst/>
                        </a:rPr>
                        <a:t>UserStory#8,#9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marT="38100" marB="3810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2570">
                <a:tc>
                  <a:txBody>
                    <a:bodyPr/>
                    <a:lstStyle/>
                    <a:p>
                      <a:pPr marL="0" marR="0">
                        <a:lnSpc>
                          <a:spcPct val="107000"/>
                        </a:lnSpc>
                        <a:spcBef>
                          <a:spcPts val="0"/>
                        </a:spcBef>
                        <a:spcAft>
                          <a:spcPts val="0"/>
                        </a:spcAft>
                      </a:pPr>
                      <a:r>
                        <a:rPr lang="en-US" sz="1000" dirty="0">
                          <a:effectLst/>
                        </a:rPr>
                        <a:t>Testing Data</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10/02/2022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7936">
                <a:tc>
                  <a:txBody>
                    <a:bodyPr/>
                    <a:lstStyle/>
                    <a:p>
                      <a:pPr marL="0" marR="0">
                        <a:lnSpc>
                          <a:spcPct val="107000"/>
                        </a:lnSpc>
                        <a:spcBef>
                          <a:spcPts val="0"/>
                        </a:spcBef>
                        <a:spcAft>
                          <a:spcPts val="0"/>
                        </a:spcAft>
                      </a:pPr>
                      <a:r>
                        <a:rPr lang="en-US" sz="1000" dirty="0" err="1" smtClean="0">
                          <a:effectLst/>
                        </a:rPr>
                        <a:t>OutputGenaration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20/02/2022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0</a:t>
                      </a:r>
                      <a:endParaRPr lang="en-US" sz="1000" dirty="0"/>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872">
                <a:tc>
                  <a:txBody>
                    <a:bodyPr/>
                    <a:lstStyle/>
                    <a:p>
                      <a:pPr marL="0" marR="0">
                        <a:lnSpc>
                          <a:spcPct val="107000"/>
                        </a:lnSpc>
                        <a:spcBef>
                          <a:spcPts val="0"/>
                        </a:spcBef>
                        <a:spcAft>
                          <a:spcPts val="0"/>
                        </a:spcAft>
                      </a:pPr>
                      <a:r>
                        <a:rPr lang="en-US" sz="1000" dirty="0">
                          <a:effectLst/>
                        </a:rPr>
                        <a:t>        </a:t>
                      </a:r>
                      <a:r>
                        <a:rPr lang="en-US" sz="1000" dirty="0" smtClean="0">
                          <a:effectLst/>
                        </a:rPr>
                        <a:t>Total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4</a:t>
                      </a:r>
                      <a:endParaRPr lang="en-US" sz="1000" dirty="0"/>
                    </a:p>
                  </a:txBody>
                  <a:tcPr marT="38100" marB="3810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6"/>
          </a:xfrm>
        </p:spPr>
        <p:txBody>
          <a:bodyPr>
            <a:normAutofit fontScale="90000"/>
          </a:bodyPr>
          <a:lstStyle/>
          <a:p>
            <a:r>
              <a:rPr lang="en-US" dirty="0" smtClean="0"/>
              <a:t>                 </a:t>
            </a:r>
            <a:r>
              <a:rPr lang="en-US" sz="4000" dirty="0" smtClean="0">
                <a:latin typeface="Arno Pro Smbd" pitchFamily="18" charset="0"/>
              </a:rPr>
              <a:t>ACTUAL SPRINT</a:t>
            </a:r>
            <a:endParaRPr lang="en-US" sz="4000" dirty="0">
              <a:latin typeface="Arno Pro Smbd" pitchFamily="18" charset="0"/>
            </a:endParaRPr>
          </a:p>
        </p:txBody>
      </p:sp>
      <p:graphicFrame>
        <p:nvGraphicFramePr>
          <p:cNvPr id="4" name="Content Placeholder 3"/>
          <p:cNvGraphicFramePr>
            <a:graphicFrameLocks noGrp="1"/>
          </p:cNvGraphicFramePr>
          <p:nvPr>
            <p:ph idx="1"/>
          </p:nvPr>
        </p:nvGraphicFramePr>
        <p:xfrm>
          <a:off x="0" y="488260"/>
          <a:ext cx="9143994" cy="5169970"/>
        </p:xfrm>
        <a:graphic>
          <a:graphicData uri="http://schemas.openxmlformats.org/drawingml/2006/table">
            <a:tbl>
              <a:tblPr firstRow="1" bandRow="1">
                <a:tableStyleId>{073A0DAA-6AF3-43AB-8588-CEC1D06C72B9}</a:tableStyleId>
              </a:tblPr>
              <a:tblGrid>
                <a:gridCol w="913204"/>
                <a:gridCol w="801276"/>
                <a:gridCol w="1214446"/>
                <a:gridCol w="428628"/>
                <a:gridCol w="428628"/>
                <a:gridCol w="428628"/>
                <a:gridCol w="428628"/>
                <a:gridCol w="428628"/>
                <a:gridCol w="428628"/>
                <a:gridCol w="428628"/>
                <a:gridCol w="428628"/>
                <a:gridCol w="428628"/>
                <a:gridCol w="500066"/>
                <a:gridCol w="428628"/>
                <a:gridCol w="500066"/>
                <a:gridCol w="500066"/>
                <a:gridCol w="428590"/>
              </a:tblGrid>
              <a:tr h="473845">
                <a:tc>
                  <a:txBody>
                    <a:bodyPr/>
                    <a:lstStyle/>
                    <a:p>
                      <a:pPr marL="0" marR="0" algn="ctr">
                        <a:lnSpc>
                          <a:spcPct val="107000"/>
                        </a:lnSpc>
                        <a:spcBef>
                          <a:spcPts val="0"/>
                        </a:spcBef>
                        <a:spcAft>
                          <a:spcPts val="0"/>
                        </a:spcAft>
                      </a:pPr>
                      <a:endParaRPr lang="en-US" sz="1000" dirty="0">
                        <a:effectLst/>
                      </a:endParaRPr>
                    </a:p>
                    <a:p>
                      <a:pPr marL="0" marR="0" algn="ctr">
                        <a:lnSpc>
                          <a:spcPct val="107000"/>
                        </a:lnSpc>
                        <a:spcBef>
                          <a:spcPts val="0"/>
                        </a:spcBef>
                        <a:spcAft>
                          <a:spcPts val="0"/>
                        </a:spcAft>
                      </a:pPr>
                      <a:r>
                        <a:rPr lang="en-US" sz="1000" dirty="0">
                          <a:effectLst/>
                        </a:rPr>
                        <a:t>Backlog Item</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Status And Completion  Date</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Original Estimation in Hours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a:t>
                      </a:r>
                    </a:p>
                  </a:txBody>
                  <a:tcPr marL="68580" marR="68580" marT="0" marB="0"/>
                </a:tc>
                <a:tc>
                  <a:txBody>
                    <a:bodyPr/>
                    <a:lstStyle/>
                    <a:p>
                      <a:pPr marL="0" marR="0" algn="ctr">
                        <a:lnSpc>
                          <a:spcPct val="107000"/>
                        </a:lnSpc>
                        <a:spcBef>
                          <a:spcPts val="0"/>
                        </a:spcBef>
                        <a:spcAft>
                          <a:spcPts val="0"/>
                        </a:spcAft>
                      </a:pPr>
                      <a:r>
                        <a:rPr lang="en-US" sz="1000" dirty="0">
                          <a:effectLst/>
                        </a:rPr>
                        <a:t>Day 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6</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7</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8</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11</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a:effectLst/>
                        </a:rPr>
                        <a:t>UserStory#1,#2,#3</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err="1"/>
                        <a:t>hrs</a:t>
                      </a:r>
                      <a:endParaRPr lang="en-US" sz="1000" dirty="0"/>
                    </a:p>
                  </a:txBody>
                  <a:tcPr/>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err="1">
                          <a:effectLst/>
                        </a:rPr>
                        <a:t>hrs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a:effectLst/>
                        </a:rPr>
                        <a:t>Table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28/12/2021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endParaRPr lang="en-US" sz="1000" dirty="0">
                        <a:latin typeface="Calibri" panose="020F0502020204030204" pitchFamily="34" charset="0"/>
                        <a:cs typeface="Calibri" panose="020F0502020204030204" pitchFamily="34" charset="0"/>
                      </a:endParaRPr>
                    </a:p>
                  </a:txBody>
                  <a:tcPr/>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6840">
                <a:tc>
                  <a:txBody>
                    <a:bodyPr/>
                    <a:lstStyle/>
                    <a:p>
                      <a:pPr marL="0" marR="0">
                        <a:lnSpc>
                          <a:spcPct val="107000"/>
                        </a:lnSpc>
                        <a:spcBef>
                          <a:spcPts val="0"/>
                        </a:spcBef>
                        <a:spcAft>
                          <a:spcPts val="0"/>
                        </a:spcAft>
                      </a:pPr>
                      <a:r>
                        <a:rPr lang="en-US" sz="1000" dirty="0">
                          <a:effectLst/>
                        </a:rPr>
                        <a:t>Form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31/12/2021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 </a:t>
                      </a:r>
                    </a:p>
                  </a:txBody>
                  <a:tcPr/>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5830">
                <a:tc>
                  <a:txBody>
                    <a:bodyPr/>
                    <a:lstStyle/>
                    <a:p>
                      <a:pPr marL="0" marR="0">
                        <a:lnSpc>
                          <a:spcPct val="107000"/>
                        </a:lnSpc>
                        <a:spcBef>
                          <a:spcPts val="0"/>
                        </a:spcBef>
                        <a:spcAft>
                          <a:spcPts val="0"/>
                        </a:spcAft>
                      </a:pPr>
                      <a:r>
                        <a:rPr lang="en-US" sz="1000" dirty="0">
                          <a:effectLst/>
                        </a:rPr>
                        <a:t> Coding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8/01/2022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a:effectLst/>
                        </a:rPr>
                        <a:t>UserStory#4,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collection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a:t>
                      </a:r>
                    </a:p>
                  </a:txBody>
                  <a:tcPr/>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processing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a:t>
                      </a:r>
                    </a:p>
                  </a:txBody>
                  <a:tcPr/>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a:effectLst/>
                        </a:rPr>
                        <a:t>UserStory#6,#7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55">
                <a:tc>
                  <a:txBody>
                    <a:bodyPr/>
                    <a:lstStyle/>
                    <a:p>
                      <a:pPr marL="0" marR="0">
                        <a:lnSpc>
                          <a:spcPct val="107000"/>
                        </a:lnSpc>
                        <a:spcBef>
                          <a:spcPts val="0"/>
                        </a:spcBef>
                        <a:spcAft>
                          <a:spcPts val="0"/>
                        </a:spcAft>
                      </a:pPr>
                      <a:r>
                        <a:rPr lang="en-US" sz="1000" dirty="0" smtClean="0">
                          <a:effectLst/>
                        </a:rPr>
                        <a:t>prediction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8628">
                <a:tc>
                  <a:txBody>
                    <a:bodyPr/>
                    <a:lstStyle/>
                    <a:p>
                      <a:pPr marL="0" marR="0">
                        <a:lnSpc>
                          <a:spcPct val="107000"/>
                        </a:lnSpc>
                        <a:spcBef>
                          <a:spcPts val="0"/>
                        </a:spcBef>
                        <a:spcAft>
                          <a:spcPts val="0"/>
                        </a:spcAft>
                      </a:pPr>
                      <a:r>
                        <a:rPr lang="en-US" sz="1000" dirty="0" smtClean="0">
                          <a:effectLst/>
                        </a:rPr>
                        <a:t>Location</a:t>
                      </a:r>
                      <a:r>
                        <a:rPr lang="en-US" sz="1000" baseline="0" dirty="0" smtClean="0">
                          <a:effectLst/>
                        </a:rPr>
                        <a:t> based alert</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a:effectLst/>
                        </a:rPr>
                        <a:t>UserStory#8,#9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1056">
                <a:tc>
                  <a:txBody>
                    <a:bodyPr/>
                    <a:lstStyle/>
                    <a:p>
                      <a:pPr marL="0" marR="0">
                        <a:lnSpc>
                          <a:spcPct val="107000"/>
                        </a:lnSpc>
                        <a:spcBef>
                          <a:spcPts val="0"/>
                        </a:spcBef>
                        <a:spcAft>
                          <a:spcPts val="0"/>
                        </a:spcAft>
                      </a:pPr>
                      <a:r>
                        <a:rPr lang="en-US" sz="1000" dirty="0">
                          <a:effectLst/>
                        </a:rPr>
                        <a:t>Testing Data</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2177">
                <a:tc>
                  <a:txBody>
                    <a:bodyPr/>
                    <a:lstStyle/>
                    <a:p>
                      <a:pPr marL="0" marR="0">
                        <a:lnSpc>
                          <a:spcPct val="107000"/>
                        </a:lnSpc>
                        <a:spcBef>
                          <a:spcPts val="0"/>
                        </a:spcBef>
                        <a:spcAft>
                          <a:spcPts val="0"/>
                        </a:spcAft>
                      </a:pPr>
                      <a:r>
                        <a:rPr lang="en-US" sz="1000" dirty="0">
                          <a:effectLst/>
                        </a:rPr>
                        <a:t>Output Generation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185">
                <a:tc>
                  <a:txBody>
                    <a:bodyPr/>
                    <a:lstStyle/>
                    <a:p>
                      <a:pPr marL="0" marR="0">
                        <a:lnSpc>
                          <a:spcPct val="107000"/>
                        </a:lnSpc>
                        <a:spcBef>
                          <a:spcPts val="0"/>
                        </a:spcBef>
                        <a:spcAft>
                          <a:spcPts val="0"/>
                        </a:spcAft>
                      </a:pPr>
                      <a:r>
                        <a:rPr lang="en-US" sz="1000" dirty="0">
                          <a:effectLst/>
                        </a:rPr>
                        <a:t>  </a:t>
                      </a:r>
                      <a:r>
                        <a:rPr lang="en-US" sz="1000" dirty="0" smtClean="0">
                          <a:effectLst/>
                        </a:rPr>
                        <a:t>  </a:t>
                      </a:r>
                      <a:r>
                        <a:rPr lang="en-US" sz="1000" dirty="0">
                          <a:effectLst/>
                        </a:rPr>
                        <a:t>Total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GATEWAY\Desktop\THANK YOU.jpg"/>
          <p:cNvPicPr>
            <a:picLocks noGrp="1" noChangeAspect="1" noChangeArrowheads="1"/>
          </p:cNvPicPr>
          <p:nvPr>
            <p:ph idx="1"/>
          </p:nvPr>
        </p:nvPicPr>
        <p:blipFill>
          <a:blip r:embed="rId2"/>
          <a:srcRect/>
          <a:stretch>
            <a:fillRect/>
          </a:stretch>
        </p:blipFill>
        <p:spPr bwMode="auto">
          <a:xfrm>
            <a:off x="1" y="0"/>
            <a:ext cx="9144000" cy="5715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
            <a:ext cx="8229600" cy="556248"/>
          </a:xfrm>
        </p:spPr>
        <p:txBody>
          <a:bodyPr>
            <a:normAutofit fontScale="90000"/>
          </a:bodyPr>
          <a:lstStyle/>
          <a:p>
            <a:r>
              <a:rPr lang="en-US" sz="3700" dirty="0" smtClean="0">
                <a:latin typeface="Arial Black" pitchFamily="34" charset="0"/>
              </a:rPr>
              <a:t>           TABLE OF CONTENTS</a:t>
            </a:r>
            <a:endParaRPr lang="en-US" sz="3700" dirty="0">
              <a:latin typeface="Arial Black" pitchFamily="34" charset="0"/>
            </a:endParaRPr>
          </a:p>
        </p:txBody>
      </p:sp>
      <p:sp>
        <p:nvSpPr>
          <p:cNvPr id="3" name="Content Placeholder 2"/>
          <p:cNvSpPr>
            <a:spLocks noGrp="1"/>
          </p:cNvSpPr>
          <p:nvPr>
            <p:ph idx="1"/>
          </p:nvPr>
        </p:nvSpPr>
        <p:spPr/>
        <p:txBody>
          <a:bodyPr>
            <a:normAutofit fontScale="92500" lnSpcReduction="10000"/>
          </a:bodyPr>
          <a:lstStyle/>
          <a:p>
            <a:pPr marL="514214" indent="-514214">
              <a:buFont typeface="+mj-lt"/>
              <a:buAutoNum type="arabicPeriod"/>
            </a:pPr>
            <a:r>
              <a:rPr lang="en-US" sz="2800" dirty="0" smtClean="0">
                <a:latin typeface="Times New Roman" pitchFamily="18" charset="0"/>
                <a:cs typeface="Times New Roman" pitchFamily="18" charset="0"/>
              </a:rPr>
              <a:t>Introduction </a:t>
            </a:r>
          </a:p>
          <a:p>
            <a:pPr marL="514214" indent="-514214">
              <a:buFont typeface="+mj-lt"/>
              <a:buAutoNum type="arabicPeriod"/>
            </a:pPr>
            <a:r>
              <a:rPr lang="en-US" sz="2800" dirty="0" smtClean="0">
                <a:latin typeface="Times New Roman" pitchFamily="18" charset="0"/>
                <a:cs typeface="Times New Roman" pitchFamily="18" charset="0"/>
              </a:rPr>
              <a:t>Modules</a:t>
            </a:r>
          </a:p>
          <a:p>
            <a:pPr marL="514214" indent="-514214">
              <a:buFont typeface="+mj-lt"/>
              <a:buAutoNum type="arabicPeriod"/>
            </a:pPr>
            <a:r>
              <a:rPr lang="en-US" sz="2800" dirty="0" smtClean="0">
                <a:latin typeface="Times New Roman" pitchFamily="18" charset="0"/>
                <a:cs typeface="Times New Roman" pitchFamily="18" charset="0"/>
              </a:rPr>
              <a:t>Data Flow Diagram</a:t>
            </a:r>
          </a:p>
          <a:p>
            <a:pPr marL="514214" indent="-514214">
              <a:buFont typeface="+mj-lt"/>
              <a:buAutoNum type="arabicPeriod"/>
            </a:pPr>
            <a:r>
              <a:rPr lang="en-US" sz="2800" dirty="0" smtClean="0">
                <a:latin typeface="Times New Roman" pitchFamily="18" charset="0"/>
                <a:cs typeface="Times New Roman" pitchFamily="18" charset="0"/>
              </a:rPr>
              <a:t>Table Design</a:t>
            </a:r>
          </a:p>
          <a:p>
            <a:pPr marL="514214" indent="-514214" fontAlgn="t">
              <a:buFont typeface="+mj-lt"/>
              <a:buAutoNum type="arabicPeriod"/>
            </a:pPr>
            <a:r>
              <a:rPr lang="en-US" sz="2800" dirty="0" smtClean="0">
                <a:latin typeface="Times New Roman" pitchFamily="18" charset="0"/>
                <a:cs typeface="Times New Roman" pitchFamily="18" charset="0"/>
              </a:rPr>
              <a:t>Developing Environment</a:t>
            </a:r>
          </a:p>
          <a:p>
            <a:pPr marL="514214" indent="-514214" fontAlgn="t">
              <a:buFont typeface="+mj-lt"/>
              <a:buAutoNum type="arabicPeriod"/>
            </a:pPr>
            <a:r>
              <a:rPr lang="en-US" sz="2800" dirty="0" smtClean="0">
                <a:latin typeface="Times New Roman" pitchFamily="18" charset="0"/>
                <a:cs typeface="Times New Roman" pitchFamily="18" charset="0"/>
              </a:rPr>
              <a:t>Product Backlog</a:t>
            </a:r>
          </a:p>
          <a:p>
            <a:pPr marL="514214" indent="-514214" fontAlgn="t">
              <a:buFont typeface="+mj-lt"/>
              <a:buAutoNum type="arabicPeriod"/>
            </a:pPr>
            <a:r>
              <a:rPr lang="en-US" sz="2800" dirty="0" smtClean="0">
                <a:latin typeface="Times New Roman" pitchFamily="18" charset="0"/>
                <a:cs typeface="Times New Roman" pitchFamily="18" charset="0"/>
              </a:rPr>
              <a:t>User Story</a:t>
            </a:r>
          </a:p>
          <a:p>
            <a:pPr marL="514214" indent="-514214" fontAlgn="t">
              <a:buFont typeface="+mj-lt"/>
              <a:buAutoNum type="arabicPeriod"/>
            </a:pPr>
            <a:r>
              <a:rPr lang="en-US" sz="2800" dirty="0" smtClean="0">
                <a:latin typeface="Times New Roman" pitchFamily="18" charset="0"/>
                <a:cs typeface="Times New Roman" pitchFamily="18" charset="0"/>
              </a:rPr>
              <a:t>Project Plans</a:t>
            </a:r>
          </a:p>
          <a:p>
            <a:pPr marL="514214" indent="-514214" fontAlgn="t">
              <a:buFont typeface="+mj-lt"/>
              <a:buAutoNum type="arabicPeriod"/>
            </a:pPr>
            <a:r>
              <a:rPr lang="en-US" sz="2800" dirty="0" smtClean="0">
                <a:latin typeface="Times New Roman" pitchFamily="18" charset="0"/>
                <a:cs typeface="Times New Roman" pitchFamily="18" charset="0"/>
              </a:rPr>
              <a:t>Sprint plans</a:t>
            </a:r>
          </a:p>
          <a:p>
            <a:pPr marL="514214" indent="-514214" fontAlgn="t">
              <a:buFont typeface="+mj-lt"/>
              <a:buAutoNum type="arabicPeriod"/>
            </a:pPr>
            <a:r>
              <a:rPr lang="en-US" sz="2800" dirty="0" smtClean="0">
                <a:latin typeface="Times New Roman" pitchFamily="18" charset="0"/>
                <a:cs typeface="Times New Roman" pitchFamily="18" charset="0"/>
              </a:rPr>
              <a:t>Sprint Actual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32"/>
            <a:ext cx="8572560" cy="785818"/>
          </a:xfrm>
        </p:spPr>
        <p:txBody>
          <a:bodyPr>
            <a:noAutofit/>
          </a:bodyPr>
          <a:lstStyle/>
          <a:p>
            <a:r>
              <a:rPr lang="en-US" sz="2800" b="1" dirty="0" smtClean="0">
                <a:latin typeface="Arno Pro Smbd" pitchFamily="18" charset="0"/>
                <a:cs typeface="Times New Roman" pitchFamily="18" charset="0"/>
              </a:rPr>
              <a:t>ROAD DAMAGE PREDICTION FOR INTELLIGENT TRANSPORTATION    SYSTEM</a:t>
            </a:r>
            <a:endParaRPr lang="en-US" sz="2800" b="1" dirty="0">
              <a:latin typeface="Arno Pro Smbd" pitchFamily="18" charset="0"/>
              <a:cs typeface="Times New Roman" pitchFamily="18" charset="0"/>
            </a:endParaRPr>
          </a:p>
        </p:txBody>
      </p:sp>
      <p:sp>
        <p:nvSpPr>
          <p:cNvPr id="3" name="Content Placeholder 2"/>
          <p:cNvSpPr>
            <a:spLocks noGrp="1"/>
          </p:cNvSpPr>
          <p:nvPr>
            <p:ph idx="1"/>
          </p:nvPr>
        </p:nvSpPr>
        <p:spPr>
          <a:xfrm>
            <a:off x="457200" y="1428740"/>
            <a:ext cx="8229600" cy="3841760"/>
          </a:xfrm>
        </p:spPr>
        <p:txBody>
          <a:bodyPr>
            <a:noAutofit/>
          </a:bodyPr>
          <a:lstStyle/>
          <a:p>
            <a:pPr>
              <a:buNone/>
            </a:pPr>
            <a:r>
              <a:rPr lang="en-US" sz="1400" dirty="0" smtClean="0"/>
              <a:t>           A human-based road damage monitoring system could be the first answer but not a perfect solution because it is affected by a different condition such as weather, speed of the vehicle, the complexity of the road, and the difference of criteria from the individual inspection. Thus, researchers have developed much more robust and accurate automatic road surface detectors through various methods. For example, using a probabilistic relaxation technique based on 3D information , combining 2D gray-scale image and 3D laser scanning data or implementing a deep learning-based model . In this challenge, the dataset is gathered by a Smartphone based method and we evaluated with various scenarios using YOLO based on a deep learning-based algorithm. It is light-weight and fast in the object detection task, so it is available to improve the Smartphone-based model for detecting road damage. Deep learning-based technology is a good key to unlock the object detection tasks in our real world. By using deep neural networks, we could break a problem that is dangerous and very time-consuming but has to be done every day like detecting the road state. This paper describes the solution using YOLO to detect the various types of road damage in the IEEE Big Data Cup Challenge 2020. Our YOLOv5x based-solution is light-weight and fast, even it has good accuracy. We achieved an F1 score of 0.58 using our ensemble model with TTA, and it could be an adequate candidate for detecting real road damage in real-time.</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6"/>
            <a:ext cx="8229600" cy="1026696"/>
          </a:xfrm>
        </p:spPr>
        <p:txBody>
          <a:bodyPr>
            <a:noAutofit/>
          </a:bodyPr>
          <a:lstStyle/>
          <a:p>
            <a:r>
              <a:rPr lang="en-US" sz="2800" dirty="0" smtClean="0">
                <a:latin typeface="Arno Pro Smbd" pitchFamily="18" charset="0"/>
                <a:cs typeface="Times New Roman" pitchFamily="18" charset="0"/>
              </a:rPr>
              <a:t/>
            </a:r>
            <a:br>
              <a:rPr lang="en-US" sz="2800" dirty="0" smtClean="0">
                <a:latin typeface="Arno Pro Smbd" pitchFamily="18" charset="0"/>
                <a:cs typeface="Times New Roman" pitchFamily="18" charset="0"/>
              </a:rPr>
            </a:br>
            <a:r>
              <a:rPr lang="en-US" sz="2800" dirty="0" smtClean="0">
                <a:latin typeface="Arno Pro Smbd" pitchFamily="18" charset="0"/>
                <a:cs typeface="Times New Roman" pitchFamily="18" charset="0"/>
              </a:rPr>
              <a:t>ROAD DAMAGE PREDICTION FOR INTELLIGENT       TRANSPORTATION    SYSTEM</a:t>
            </a:r>
            <a:r>
              <a:rPr lang="en-US" sz="2800" dirty="0" smtClean="0"/>
              <a:t/>
            </a:r>
            <a:br>
              <a:rPr lang="en-US" sz="2800" dirty="0" smtClean="0"/>
            </a:br>
            <a:endParaRPr lang="en-US" sz="2800" dirty="0"/>
          </a:p>
        </p:txBody>
      </p:sp>
      <p:sp>
        <p:nvSpPr>
          <p:cNvPr id="3" name="Content Placeholder 2"/>
          <p:cNvSpPr>
            <a:spLocks noGrp="1"/>
          </p:cNvSpPr>
          <p:nvPr>
            <p:ph sz="half" idx="1"/>
          </p:nvPr>
        </p:nvSpPr>
        <p:spPr>
          <a:xfrm>
            <a:off x="457200" y="1285864"/>
            <a:ext cx="4829180" cy="4429136"/>
          </a:xfrm>
        </p:spPr>
        <p:txBody>
          <a:bodyPr>
            <a:noAutofit/>
          </a:bodyPr>
          <a:lstStyle/>
          <a:p>
            <a:pPr>
              <a:buNone/>
            </a:pPr>
            <a:r>
              <a:rPr lang="en-US" sz="1600" b="1" u="sng" dirty="0" smtClean="0">
                <a:solidFill>
                  <a:schemeClr val="accent1"/>
                </a:solidFill>
              </a:rPr>
              <a:t>DEEP LEARNING</a:t>
            </a:r>
          </a:p>
          <a:p>
            <a:pPr>
              <a:buFont typeface="Wingdings" pitchFamily="2" charset="2"/>
              <a:buChar char="§"/>
            </a:pPr>
            <a:r>
              <a:rPr lang="en-US" sz="1600" dirty="0" smtClean="0"/>
              <a:t> Deep learning is a machine learning technique that teaches computers to do what comes naturally to humans.</a:t>
            </a:r>
          </a:p>
          <a:p>
            <a:r>
              <a:rPr lang="en-US" sz="1600" dirty="0" smtClean="0"/>
              <a:t>Deep learning models are trained by using large sets of labeled data and neural network architectures that learn features directly from the data without the need for manual feature extraction.</a:t>
            </a:r>
          </a:p>
          <a:p>
            <a:r>
              <a:rPr lang="en-US" sz="1600" dirty="0" smtClean="0">
                <a:cs typeface="Times New Roman" pitchFamily="18" charset="0"/>
              </a:rPr>
              <a:t>Nowadays, deep learning has an important role in image classification. It extracts the feature maps from an input image using a neural network with hidden layers, and several deep learning networks based on </a:t>
            </a:r>
            <a:r>
              <a:rPr lang="en-US" sz="1600" dirty="0" err="1" smtClean="0">
                <a:cs typeface="Times New Roman" pitchFamily="18" charset="0"/>
              </a:rPr>
              <a:t>Convolutional</a:t>
            </a:r>
            <a:r>
              <a:rPr lang="en-US" sz="1600" dirty="0" smtClean="0">
                <a:cs typeface="Times New Roman" pitchFamily="18" charset="0"/>
              </a:rPr>
              <a:t> Neural Networks (CNNs), such as </a:t>
            </a:r>
            <a:r>
              <a:rPr lang="en-US" sz="1600" dirty="0" err="1" smtClean="0">
                <a:cs typeface="Times New Roman" pitchFamily="18" charset="0"/>
              </a:rPr>
              <a:t>AlexNet</a:t>
            </a:r>
            <a:r>
              <a:rPr lang="en-US" sz="1600" dirty="0" smtClean="0">
                <a:cs typeface="Times New Roman" pitchFamily="18" charset="0"/>
              </a:rPr>
              <a:t> , </a:t>
            </a:r>
            <a:r>
              <a:rPr lang="en-US" sz="1600" dirty="0" err="1" smtClean="0">
                <a:cs typeface="Times New Roman" pitchFamily="18" charset="0"/>
              </a:rPr>
              <a:t>VGGNet</a:t>
            </a:r>
            <a:r>
              <a:rPr lang="en-US" sz="1600" dirty="0" smtClean="0">
                <a:cs typeface="Times New Roman" pitchFamily="18" charset="0"/>
              </a:rPr>
              <a:t> , </a:t>
            </a:r>
            <a:r>
              <a:rPr lang="en-US" sz="1600" dirty="0" err="1" smtClean="0">
                <a:cs typeface="Times New Roman" pitchFamily="18" charset="0"/>
              </a:rPr>
              <a:t>ResNet</a:t>
            </a:r>
            <a:r>
              <a:rPr lang="en-US" sz="1600" dirty="0" smtClean="0">
                <a:cs typeface="Times New Roman" pitchFamily="18" charset="0"/>
              </a:rPr>
              <a:t> , etc, achieved a successful performance in the </a:t>
            </a:r>
            <a:r>
              <a:rPr lang="en-US" sz="1600" dirty="0" err="1" smtClean="0">
                <a:cs typeface="Times New Roman" pitchFamily="18" charset="0"/>
              </a:rPr>
              <a:t>ImageNet</a:t>
            </a:r>
            <a:r>
              <a:rPr lang="en-US" sz="1600" dirty="0" smtClean="0">
                <a:cs typeface="Times New Roman" pitchFamily="18" charset="0"/>
              </a:rPr>
              <a:t> Large Scale Visual Recognition Challenge (ILSVRC). </a:t>
            </a:r>
          </a:p>
          <a:p>
            <a:endParaRPr lang="en-US" sz="1600" dirty="0" smtClean="0"/>
          </a:p>
          <a:p>
            <a:endParaRPr lang="en-US" sz="1600" dirty="0"/>
          </a:p>
        </p:txBody>
      </p:sp>
      <p:pic>
        <p:nvPicPr>
          <p:cNvPr id="2051" name="Picture 3" descr="C:\Users\GATEWAY\Pictures\Screenshots\Screenshot (108).png"/>
          <p:cNvPicPr>
            <a:picLocks noGrp="1" noChangeAspect="1" noChangeArrowheads="1"/>
          </p:cNvPicPr>
          <p:nvPr>
            <p:ph sz="half" idx="2"/>
          </p:nvPr>
        </p:nvPicPr>
        <p:blipFill>
          <a:blip r:embed="rId2"/>
          <a:srcRect/>
          <a:stretch>
            <a:fillRect/>
          </a:stretch>
        </p:blipFill>
        <p:spPr bwMode="auto">
          <a:xfrm>
            <a:off x="5357818" y="2000244"/>
            <a:ext cx="3643338" cy="257176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no Pro Smbd" pitchFamily="18" charset="0"/>
                <a:cs typeface="Times New Roman" pitchFamily="18" charset="0"/>
              </a:rPr>
              <a:t>ROAD DAMAGE PREDICTION FOR INTELLIGENT TRANSPORTATION    SYSTEM</a:t>
            </a:r>
            <a:endParaRPr lang="en-US" sz="2800" dirty="0"/>
          </a:p>
        </p:txBody>
      </p:sp>
      <p:sp>
        <p:nvSpPr>
          <p:cNvPr id="3" name="Content Placeholder 2"/>
          <p:cNvSpPr>
            <a:spLocks noGrp="1"/>
          </p:cNvSpPr>
          <p:nvPr>
            <p:ph idx="1"/>
          </p:nvPr>
        </p:nvSpPr>
        <p:spPr/>
        <p:txBody>
          <a:bodyPr>
            <a:noAutofit/>
          </a:bodyPr>
          <a:lstStyle/>
          <a:p>
            <a:pPr>
              <a:buNone/>
            </a:pPr>
            <a:r>
              <a:rPr lang="en-US" sz="1800" b="1" u="sng" dirty="0" smtClean="0">
                <a:solidFill>
                  <a:schemeClr val="accent1"/>
                </a:solidFill>
                <a:latin typeface="Times New Roman" pitchFamily="18" charset="0"/>
                <a:cs typeface="Times New Roman" pitchFamily="18" charset="0"/>
              </a:rPr>
              <a:t>DEEP LEARNING</a:t>
            </a:r>
          </a:p>
          <a:p>
            <a:r>
              <a:rPr lang="en-US" sz="1800" dirty="0" smtClean="0">
                <a:latin typeface="Times New Roman" pitchFamily="18" charset="0"/>
                <a:cs typeface="Times New Roman" pitchFamily="18" charset="0"/>
              </a:rPr>
              <a:t>A main point is that object detection could be a combination of classification and localization, thus many approaches have developed to solve object detection tasks using deep learning-based technology. The detection model is trained with the image dataset which contains the bounding-boxes and the labels to detect an object. From the perspective of region proposal-based methods, they propose a region that may include the object, classify the object, refine and get rid of overlapped bounding boxes, and score them based on other objects in the input image. And there are representative region-based models such as R-CNN , Fast R-CNN , and Faster R-CNN , and they also called by two-stage object detectors.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no Pro Smbd" pitchFamily="18" charset="0"/>
                <a:cs typeface="Times New Roman" pitchFamily="18" charset="0"/>
              </a:rPr>
              <a:t>ROAD DAMAGE PREDICTION FOR INTELLIGENT TRANSPORTATION    SYSTEM</a:t>
            </a:r>
            <a:endParaRPr lang="en-US" sz="2800" dirty="0"/>
          </a:p>
        </p:txBody>
      </p:sp>
      <p:sp>
        <p:nvSpPr>
          <p:cNvPr id="3" name="Content Placeholder 2"/>
          <p:cNvSpPr>
            <a:spLocks noGrp="1"/>
          </p:cNvSpPr>
          <p:nvPr>
            <p:ph sz="half" idx="1"/>
          </p:nvPr>
        </p:nvSpPr>
        <p:spPr>
          <a:xfrm>
            <a:off x="457200" y="1214426"/>
            <a:ext cx="4900618" cy="4117034"/>
          </a:xfrm>
        </p:spPr>
        <p:txBody>
          <a:bodyPr>
            <a:normAutofit fontScale="77500" lnSpcReduction="20000"/>
          </a:bodyPr>
          <a:lstStyle/>
          <a:p>
            <a:pPr>
              <a:buNone/>
            </a:pPr>
            <a:r>
              <a:rPr lang="en-US" sz="2000" b="1" u="sng" dirty="0" smtClean="0">
                <a:solidFill>
                  <a:schemeClr val="accent1"/>
                </a:solidFill>
                <a:latin typeface="Times New Roman" pitchFamily="18" charset="0"/>
                <a:cs typeface="Times New Roman" pitchFamily="18" charset="0"/>
              </a:rPr>
              <a:t>YOLO ALGORITHM</a:t>
            </a:r>
          </a:p>
          <a:p>
            <a:pPr>
              <a:buNone/>
            </a:pPr>
            <a:endParaRPr lang="en-US" sz="2000" b="1" u="sng" dirty="0" smtClean="0">
              <a:solidFill>
                <a:schemeClr val="accent1"/>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YOLO(You Only Look Once) has a single neural network architecture, predicts a set of bounding boxes and class probabilities at a sitting for every test image.</a:t>
            </a:r>
          </a:p>
          <a:p>
            <a:r>
              <a:rPr lang="en-US" sz="2000" dirty="0" smtClean="0">
                <a:latin typeface="Times New Roman" pitchFamily="18" charset="0"/>
                <a:cs typeface="Times New Roman" pitchFamily="18" charset="0"/>
              </a:rPr>
              <a:t> First of all, it divides the full image by several a grid with a specific size, and anchor boxes are generated in every grid of input image by predefined scale and size. Each anchor box predicts the </a:t>
            </a:r>
            <a:r>
              <a:rPr lang="en-US" sz="2000" dirty="0" err="1" smtClean="0">
                <a:latin typeface="Times New Roman" pitchFamily="18" charset="0"/>
                <a:cs typeface="Times New Roman" pitchFamily="18" charset="0"/>
              </a:rPr>
              <a:t>objectness</a:t>
            </a:r>
            <a:r>
              <a:rPr lang="en-US" sz="2000" dirty="0" smtClean="0">
                <a:latin typeface="Times New Roman" pitchFamily="18" charset="0"/>
                <a:cs typeface="Times New Roman" pitchFamily="18" charset="0"/>
              </a:rPr>
              <a:t> score, box center offset x, box center offset y, box width, box height, and class scores at one time in contrast to a two stage detector. </a:t>
            </a:r>
          </a:p>
          <a:p>
            <a:r>
              <a:rPr lang="en-US" sz="2000" dirty="0" smtClean="0">
                <a:latin typeface="Times New Roman" pitchFamily="18" charset="0"/>
                <a:cs typeface="Times New Roman" pitchFamily="18" charset="0"/>
              </a:rPr>
              <a:t>Thus, YOLO is an extremely fast end-to-end algorithm to detect the objects, and it is called a one stage object detector. Also, the performance of YOLO has improved over the development of deep learning technology, so there are updated versions for improving the light-weight, inference speed, and accuracy.</a:t>
            </a:r>
            <a:endParaRPr lang="en-US" sz="2000" dirty="0">
              <a:latin typeface="Times New Roman" pitchFamily="18" charset="0"/>
              <a:cs typeface="Times New Roman" pitchFamily="18" charset="0"/>
            </a:endParaRPr>
          </a:p>
        </p:txBody>
      </p:sp>
      <p:pic>
        <p:nvPicPr>
          <p:cNvPr id="11" name="Content Placeholder 10" descr="Screenshot (111).png"/>
          <p:cNvPicPr>
            <a:picLocks noGrp="1" noChangeAspect="1"/>
          </p:cNvPicPr>
          <p:nvPr>
            <p:ph sz="half" idx="2"/>
          </p:nvPr>
        </p:nvPicPr>
        <p:blipFill>
          <a:blip r:embed="rId2"/>
          <a:stretch>
            <a:fillRect/>
          </a:stretch>
        </p:blipFill>
        <p:spPr>
          <a:xfrm>
            <a:off x="5500694" y="2285996"/>
            <a:ext cx="3357586" cy="201586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Arno Pro Smbd" pitchFamily="18" charset="0"/>
              </a:rPr>
              <a:t>MODULES</a:t>
            </a:r>
            <a:endParaRPr lang="en-US" dirty="0">
              <a:latin typeface="Arno Pro Smbd" pitchFamily="18" charset="0"/>
            </a:endParaRPr>
          </a:p>
        </p:txBody>
      </p:sp>
      <p:sp>
        <p:nvSpPr>
          <p:cNvPr id="3" name="Content Placeholder 2"/>
          <p:cNvSpPr>
            <a:spLocks noGrp="1"/>
          </p:cNvSpPr>
          <p:nvPr>
            <p:ph idx="1"/>
          </p:nvPr>
        </p:nvSpPr>
        <p:spPr/>
        <p:txBody>
          <a:bodyPr>
            <a:normAutofit fontScale="55000" lnSpcReduction="20000"/>
          </a:bodyPr>
          <a:lstStyle/>
          <a:p>
            <a:pPr marL="514214" indent="-514214">
              <a:buFont typeface="+mj-lt"/>
              <a:buAutoNum type="arabicPeriod"/>
            </a:pPr>
            <a:r>
              <a:rPr lang="en-US" dirty="0" smtClean="0"/>
              <a:t>Admin</a:t>
            </a:r>
          </a:p>
          <a:p>
            <a:pPr marL="914158" lvl="1" indent="-514214"/>
            <a:r>
              <a:rPr lang="en-US" dirty="0" smtClean="0"/>
              <a:t>Login </a:t>
            </a:r>
          </a:p>
          <a:p>
            <a:pPr marL="914158" lvl="1" indent="-514214">
              <a:buFont typeface="Arial" pitchFamily="34" charset="0"/>
              <a:buChar char="•"/>
            </a:pPr>
            <a:r>
              <a:rPr lang="en-US" dirty="0" smtClean="0"/>
              <a:t>View users details </a:t>
            </a:r>
          </a:p>
          <a:p>
            <a:pPr marL="914158" lvl="1" indent="-514214">
              <a:buFont typeface="Arial" pitchFamily="34" charset="0"/>
              <a:buChar char="•"/>
            </a:pPr>
            <a:r>
              <a:rPr lang="en-US" dirty="0" smtClean="0"/>
              <a:t> Add notification </a:t>
            </a:r>
          </a:p>
          <a:p>
            <a:pPr marL="914158" lvl="1" indent="-514214">
              <a:buFont typeface="Arial" pitchFamily="34" charset="0"/>
              <a:buChar char="•"/>
            </a:pPr>
            <a:r>
              <a:rPr lang="en-US" dirty="0" smtClean="0"/>
              <a:t> View feedback </a:t>
            </a:r>
          </a:p>
          <a:p>
            <a:pPr marL="914158" lvl="1" indent="-514214">
              <a:buFont typeface="Arial" pitchFamily="34" charset="0"/>
              <a:buChar char="•"/>
            </a:pPr>
            <a:r>
              <a:rPr lang="en-US" dirty="0" smtClean="0"/>
              <a:t> Track user </a:t>
            </a:r>
          </a:p>
          <a:p>
            <a:pPr marL="914158" lvl="1" indent="-514214">
              <a:buFont typeface="Arial" pitchFamily="34" charset="0"/>
              <a:buChar char="•"/>
            </a:pPr>
            <a:r>
              <a:rPr lang="en-US" dirty="0" smtClean="0"/>
              <a:t>Add and manage routs </a:t>
            </a:r>
          </a:p>
          <a:p>
            <a:pPr marL="514214" indent="-514214">
              <a:buFont typeface="+mj-lt"/>
              <a:buAutoNum type="arabicPeriod"/>
            </a:pPr>
            <a:r>
              <a:rPr lang="en-US" dirty="0" smtClean="0"/>
              <a:t>User</a:t>
            </a:r>
          </a:p>
          <a:p>
            <a:pPr marL="914158" lvl="1" indent="-514214">
              <a:buFont typeface="Arial" pitchFamily="34" charset="0"/>
              <a:buChar char="•"/>
            </a:pPr>
            <a:r>
              <a:rPr lang="en-US" dirty="0" smtClean="0"/>
              <a:t>Register </a:t>
            </a:r>
          </a:p>
          <a:p>
            <a:pPr marL="914158" lvl="1" indent="-514214">
              <a:buFont typeface="Arial" pitchFamily="34" charset="0"/>
              <a:buChar char="•"/>
            </a:pPr>
            <a:r>
              <a:rPr lang="en-US" dirty="0" smtClean="0"/>
              <a:t>Login </a:t>
            </a:r>
          </a:p>
          <a:p>
            <a:pPr marL="914158" lvl="1" indent="-514214">
              <a:buFont typeface="Arial" pitchFamily="34" charset="0"/>
              <a:buChar char="•"/>
            </a:pPr>
            <a:r>
              <a:rPr lang="en-US" dirty="0" smtClean="0"/>
              <a:t> View profile </a:t>
            </a:r>
          </a:p>
          <a:p>
            <a:pPr marL="914158" lvl="1" indent="-514214">
              <a:buFont typeface="Arial" pitchFamily="34" charset="0"/>
              <a:buChar char="•"/>
            </a:pPr>
            <a:r>
              <a:rPr lang="en-US" dirty="0" smtClean="0"/>
              <a:t>Road quality alert </a:t>
            </a:r>
          </a:p>
          <a:p>
            <a:pPr marL="914158" lvl="1" indent="-514214">
              <a:buFont typeface="Arial" pitchFamily="34" charset="0"/>
              <a:buChar char="•"/>
            </a:pPr>
            <a:r>
              <a:rPr lang="en-US" dirty="0" smtClean="0"/>
              <a:t>feedback </a:t>
            </a:r>
          </a:p>
          <a:p>
            <a:pPr marL="914158" lvl="1" indent="-514214">
              <a:buFont typeface="Arial" pitchFamily="34" charset="0"/>
              <a:buChar char="•"/>
            </a:pPr>
            <a:r>
              <a:rPr lang="en-US" dirty="0" smtClean="0"/>
              <a:t>View rout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2"/>
            <a:ext cx="8229600" cy="603873"/>
          </a:xfrm>
        </p:spPr>
        <p:txBody>
          <a:bodyPr>
            <a:normAutofit fontScale="90000"/>
          </a:bodyPr>
          <a:lstStyle/>
          <a:p>
            <a:r>
              <a:rPr lang="en-US" dirty="0" smtClean="0"/>
              <a:t>         </a:t>
            </a:r>
            <a:endParaRPr lang="en-US" dirty="0"/>
          </a:p>
        </p:txBody>
      </p:sp>
      <p:pic>
        <p:nvPicPr>
          <p:cNvPr id="4" name="Content Placeholder 3" descr="dfd1.png"/>
          <p:cNvPicPr>
            <a:picLocks noGrp="1" noChangeAspect="1"/>
          </p:cNvPicPr>
          <p:nvPr>
            <p:ph idx="1"/>
          </p:nvPr>
        </p:nvPicPr>
        <p:blipFill>
          <a:blip r:embed="rId2"/>
          <a:stretch>
            <a:fillRect/>
          </a:stretch>
        </p:blipFill>
        <p:spPr>
          <a:xfrm>
            <a:off x="500034" y="1285864"/>
            <a:ext cx="7715304" cy="4214842"/>
          </a:xfrm>
        </p:spPr>
      </p:pic>
      <p:sp>
        <p:nvSpPr>
          <p:cNvPr id="5" name="Title 1"/>
          <p:cNvSpPr txBox="1">
            <a:spLocks/>
          </p:cNvSpPr>
          <p:nvPr/>
        </p:nvSpPr>
        <p:spPr>
          <a:xfrm>
            <a:off x="609600" y="428609"/>
            <a:ext cx="8229600" cy="571504"/>
          </a:xfrm>
          <a:prstGeom prst="rect">
            <a:avLst/>
          </a:prstGeom>
        </p:spPr>
        <p:txBody>
          <a:bodyPr vert="horz" lIns="0" rIns="0" bIns="0" anchor="b">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C000"/>
                </a:solidFill>
                <a:effectLst/>
                <a:uLnTx/>
                <a:uFillTx/>
                <a:latin typeface="Arno Pro Smbd" pitchFamily="18" charset="0"/>
                <a:ea typeface="+mj-ea"/>
                <a:cs typeface="+mj-cs"/>
              </a:rPr>
              <a:t>                     DATA  FLOW  DIAGRAM</a:t>
            </a:r>
            <a:endParaRPr kumimoji="0" lang="en-US" sz="3600" b="0" i="0" u="none" strike="noStrike" kern="1200" cap="none" spc="0" normalizeH="0" baseline="0" noProof="0" dirty="0">
              <a:ln>
                <a:noFill/>
              </a:ln>
              <a:solidFill>
                <a:srgbClr val="FFC000"/>
              </a:solidFill>
              <a:effectLst/>
              <a:uLnTx/>
              <a:uFillTx/>
              <a:latin typeface="Arno Pro Smbd" pitchFamily="18" charset="0"/>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0615"/>
          </a:xfrm>
        </p:spPr>
        <p:txBody>
          <a:bodyPr>
            <a:normAutofit/>
          </a:bodyPr>
          <a:lstStyle/>
          <a:p>
            <a:r>
              <a:rPr lang="en-US" sz="3600" dirty="0" smtClean="0">
                <a:latin typeface="Arno Pro Smbd" pitchFamily="18" charset="0"/>
              </a:rPr>
              <a:t>                     DATA  FLOW  DIAGRAM</a:t>
            </a:r>
            <a:endParaRPr lang="en-US" sz="3600" dirty="0">
              <a:latin typeface="Arno Pro Smbd" pitchFamily="18" charset="0"/>
            </a:endParaRPr>
          </a:p>
        </p:txBody>
      </p:sp>
      <p:pic>
        <p:nvPicPr>
          <p:cNvPr id="4" name="Content Placeholder 3" descr="dfd2.png"/>
          <p:cNvPicPr>
            <a:picLocks noGrp="1" noChangeAspect="1"/>
          </p:cNvPicPr>
          <p:nvPr>
            <p:ph idx="1"/>
          </p:nvPr>
        </p:nvPicPr>
        <p:blipFill>
          <a:blip r:embed="rId2"/>
          <a:stretch>
            <a:fillRect/>
          </a:stretch>
        </p:blipFill>
        <p:spPr>
          <a:xfrm>
            <a:off x="500034" y="1369210"/>
            <a:ext cx="7500989" cy="398862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633</TotalTime>
  <Words>1734</Words>
  <Application>Microsoft Office PowerPoint</Application>
  <PresentationFormat>On-screen Show (16:10)</PresentationFormat>
  <Paragraphs>588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ROAD DAMAGE PREDICTION FOR INTELLIGENT  TRANSPORTATION SYSTEM</vt:lpstr>
      <vt:lpstr>           TABLE OF CONTENTS</vt:lpstr>
      <vt:lpstr>ROAD DAMAGE PREDICTION FOR INTELLIGENT TRANSPORTATION    SYSTEM</vt:lpstr>
      <vt:lpstr> ROAD DAMAGE PREDICTION FOR INTELLIGENT       TRANSPORTATION    SYSTEM </vt:lpstr>
      <vt:lpstr>ROAD DAMAGE PREDICTION FOR INTELLIGENT TRANSPORTATION    SYSTEM</vt:lpstr>
      <vt:lpstr>ROAD DAMAGE PREDICTION FOR INTELLIGENT TRANSPORTATION    SYSTEM</vt:lpstr>
      <vt:lpstr>                 MODULES</vt:lpstr>
      <vt:lpstr>         </vt:lpstr>
      <vt:lpstr>                     DATA  FLOW  DIAGRAM</vt:lpstr>
      <vt:lpstr>               TABLE DESIGN</vt:lpstr>
      <vt:lpstr>               DEVELOPING ENVIRONMENT</vt:lpstr>
      <vt:lpstr>              PRODUCT BACKLOG</vt:lpstr>
      <vt:lpstr>                   USER STORY</vt:lpstr>
      <vt:lpstr>                   PROJECT PLAN</vt:lpstr>
      <vt:lpstr>                  SPRINT BACKLOG</vt:lpstr>
      <vt:lpstr>                 ACTUAL SPRINT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DAMAGE PREDICTION FOR INTELLIGENT TRANSPORTATION SYSTEM</dc:title>
  <dc:creator>GATEWAY</dc:creator>
  <cp:lastModifiedBy>GATEWAY</cp:lastModifiedBy>
  <cp:revision>72</cp:revision>
  <dcterms:created xsi:type="dcterms:W3CDTF">2022-01-09T15:14:52Z</dcterms:created>
  <dcterms:modified xsi:type="dcterms:W3CDTF">2022-01-16T11:55:27Z</dcterms:modified>
</cp:coreProperties>
</file>