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67" r:id="rId5"/>
    <p:sldId id="268" r:id="rId6"/>
    <p:sldId id="277" r:id="rId7"/>
    <p:sldId id="278" r:id="rId8"/>
    <p:sldId id="279" r:id="rId9"/>
    <p:sldId id="282" r:id="rId10"/>
    <p:sldId id="270" r:id="rId11"/>
    <p:sldId id="260" r:id="rId12"/>
    <p:sldId id="276" r:id="rId13"/>
    <p:sldId id="261" r:id="rId14"/>
    <p:sldId id="259" r:id="rId15"/>
    <p:sldId id="271" r:id="rId16"/>
    <p:sldId id="280" r:id="rId17"/>
    <p:sldId id="281" r:id="rId18"/>
  </p:sldIdLst>
  <p:sldSz cx="9906000" cy="6858000" type="A4"/>
  <p:notesSz cx="6858000" cy="9144000"/>
  <p:defaultTextStyle>
    <a:defPPr>
      <a:defRPr lang="en-US"/>
    </a:defPPr>
    <a:lvl1pPr marL="0" algn="l" defTabSz="913972" rtl="0" eaLnBrk="1" latinLnBrk="0" hangingPunct="1">
      <a:defRPr sz="1800" kern="1200">
        <a:solidFill>
          <a:schemeClr val="tx1"/>
        </a:solidFill>
        <a:latin typeface="+mn-lt"/>
        <a:ea typeface="+mn-ea"/>
        <a:cs typeface="+mn-cs"/>
      </a:defRPr>
    </a:lvl1pPr>
    <a:lvl2pPr marL="456984"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8" algn="l" defTabSz="913972" rtl="0" eaLnBrk="1" latinLnBrk="0" hangingPunct="1">
      <a:defRPr sz="1800" kern="1200">
        <a:solidFill>
          <a:schemeClr val="tx1"/>
        </a:solidFill>
        <a:latin typeface="+mn-lt"/>
        <a:ea typeface="+mn-ea"/>
        <a:cs typeface="+mn-cs"/>
      </a:defRPr>
    </a:lvl4pPr>
    <a:lvl5pPr marL="1827942" algn="l" defTabSz="913972" rtl="0" eaLnBrk="1" latinLnBrk="0" hangingPunct="1">
      <a:defRPr sz="1800" kern="1200">
        <a:solidFill>
          <a:schemeClr val="tx1"/>
        </a:solidFill>
        <a:latin typeface="+mn-lt"/>
        <a:ea typeface="+mn-ea"/>
        <a:cs typeface="+mn-cs"/>
      </a:defRPr>
    </a:lvl5pPr>
    <a:lvl6pPr marL="2284928" algn="l" defTabSz="913972" rtl="0" eaLnBrk="1" latinLnBrk="0" hangingPunct="1">
      <a:defRPr sz="1800" kern="1200">
        <a:solidFill>
          <a:schemeClr val="tx1"/>
        </a:solidFill>
        <a:latin typeface="+mn-lt"/>
        <a:ea typeface="+mn-ea"/>
        <a:cs typeface="+mn-cs"/>
      </a:defRPr>
    </a:lvl6pPr>
    <a:lvl7pPr marL="2741914" algn="l" defTabSz="913972" rtl="0" eaLnBrk="1" latinLnBrk="0" hangingPunct="1">
      <a:defRPr sz="1800" kern="1200">
        <a:solidFill>
          <a:schemeClr val="tx1"/>
        </a:solidFill>
        <a:latin typeface="+mn-lt"/>
        <a:ea typeface="+mn-ea"/>
        <a:cs typeface="+mn-cs"/>
      </a:defRPr>
    </a:lvl7pPr>
    <a:lvl8pPr marL="3198899" algn="l" defTabSz="913972" rtl="0" eaLnBrk="1" latinLnBrk="0" hangingPunct="1">
      <a:defRPr sz="1800" kern="1200">
        <a:solidFill>
          <a:schemeClr val="tx1"/>
        </a:solidFill>
        <a:latin typeface="+mn-lt"/>
        <a:ea typeface="+mn-ea"/>
        <a:cs typeface="+mn-cs"/>
      </a:defRPr>
    </a:lvl8pPr>
    <a:lvl9pPr marL="3655885" algn="l" defTabSz="91397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5C23E45-40F5-4D43-9BC1-2A323B47C57D}">
          <p14:sldIdLst>
            <p14:sldId id="256"/>
            <p14:sldId id="257"/>
            <p14:sldId id="258"/>
            <p14:sldId id="267"/>
            <p14:sldId id="268"/>
            <p14:sldId id="273"/>
            <p14:sldId id="274"/>
            <p14:sldId id="275"/>
            <p14:sldId id="270"/>
            <p14:sldId id="269"/>
            <p14:sldId id="260"/>
            <p14:sldId id="263"/>
            <p14:sldId id="264"/>
            <p14:sldId id="265"/>
            <p14:sldId id="261"/>
            <p14:sldId id="259"/>
            <p14:sldId id="271"/>
          </p14:sldIdLst>
        </p14:section>
        <p14:section name="Untitled Section" id="{E2A8C029-C20E-4B34-A90E-762A6F6594F4}">
          <p14:sldIdLst>
            <p14:sldId id="262"/>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708" autoAdjust="0"/>
    <p:restoredTop sz="94660"/>
  </p:normalViewPr>
  <p:slideViewPr>
    <p:cSldViewPr>
      <p:cViewPr>
        <p:scale>
          <a:sx n="86" d="100"/>
          <a:sy n="86" d="100"/>
        </p:scale>
        <p:origin x="-941" y="86"/>
      </p:cViewPr>
      <p:guideLst>
        <p:guide orient="horz" pos="2160"/>
        <p:guide pos="312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179C1-AC83-44C5-A86A-3230EA8D8608}" type="datetimeFigureOut">
              <a:rPr lang="en-IN" smtClean="0"/>
              <a:pPr/>
              <a:t>12-01-2022</a:t>
            </a:fld>
            <a:endParaRPr lang="en-IN"/>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6AB35-29B9-416D-A802-1D989582B361}" type="slidenum">
              <a:rPr lang="en-IN" smtClean="0"/>
              <a:pPr/>
              <a:t>‹#›</a:t>
            </a:fld>
            <a:endParaRPr lang="en-IN"/>
          </a:p>
        </p:txBody>
      </p:sp>
    </p:spTree>
    <p:extLst>
      <p:ext uri="{BB962C8B-B14F-4D97-AF65-F5344CB8AC3E}">
        <p14:creationId xmlns:p14="http://schemas.microsoft.com/office/powerpoint/2010/main" xmlns="" val="3915974214"/>
      </p:ext>
    </p:extLst>
  </p:cSld>
  <p:clrMap bg1="lt1" tx1="dk1" bg2="lt2" tx2="dk2" accent1="accent1" accent2="accent2" accent3="accent3" accent4="accent4" accent5="accent5" accent6="accent6" hlink="hlink" folHlink="folHlink"/>
  <p:notesStyle>
    <a:lvl1pPr marL="0" algn="l" defTabSz="913972" rtl="0" eaLnBrk="1" latinLnBrk="0" hangingPunct="1">
      <a:defRPr sz="1200" kern="1200">
        <a:solidFill>
          <a:schemeClr val="tx1"/>
        </a:solidFill>
        <a:latin typeface="+mn-lt"/>
        <a:ea typeface="+mn-ea"/>
        <a:cs typeface="+mn-cs"/>
      </a:defRPr>
    </a:lvl1pPr>
    <a:lvl2pPr marL="456984" algn="l" defTabSz="913972" rtl="0" eaLnBrk="1" latinLnBrk="0" hangingPunct="1">
      <a:defRPr sz="1200" kern="1200">
        <a:solidFill>
          <a:schemeClr val="tx1"/>
        </a:solidFill>
        <a:latin typeface="+mn-lt"/>
        <a:ea typeface="+mn-ea"/>
        <a:cs typeface="+mn-cs"/>
      </a:defRPr>
    </a:lvl2pPr>
    <a:lvl3pPr marL="913972" algn="l" defTabSz="913972" rtl="0" eaLnBrk="1" latinLnBrk="0" hangingPunct="1">
      <a:defRPr sz="1200" kern="1200">
        <a:solidFill>
          <a:schemeClr val="tx1"/>
        </a:solidFill>
        <a:latin typeface="+mn-lt"/>
        <a:ea typeface="+mn-ea"/>
        <a:cs typeface="+mn-cs"/>
      </a:defRPr>
    </a:lvl3pPr>
    <a:lvl4pPr marL="1370958" algn="l" defTabSz="913972" rtl="0" eaLnBrk="1" latinLnBrk="0" hangingPunct="1">
      <a:defRPr sz="1200" kern="1200">
        <a:solidFill>
          <a:schemeClr val="tx1"/>
        </a:solidFill>
        <a:latin typeface="+mn-lt"/>
        <a:ea typeface="+mn-ea"/>
        <a:cs typeface="+mn-cs"/>
      </a:defRPr>
    </a:lvl4pPr>
    <a:lvl5pPr marL="1827942" algn="l" defTabSz="913972" rtl="0" eaLnBrk="1" latinLnBrk="0" hangingPunct="1">
      <a:defRPr sz="1200" kern="1200">
        <a:solidFill>
          <a:schemeClr val="tx1"/>
        </a:solidFill>
        <a:latin typeface="+mn-lt"/>
        <a:ea typeface="+mn-ea"/>
        <a:cs typeface="+mn-cs"/>
      </a:defRPr>
    </a:lvl5pPr>
    <a:lvl6pPr marL="2284928" algn="l" defTabSz="913972" rtl="0" eaLnBrk="1" latinLnBrk="0" hangingPunct="1">
      <a:defRPr sz="1200" kern="1200">
        <a:solidFill>
          <a:schemeClr val="tx1"/>
        </a:solidFill>
        <a:latin typeface="+mn-lt"/>
        <a:ea typeface="+mn-ea"/>
        <a:cs typeface="+mn-cs"/>
      </a:defRPr>
    </a:lvl6pPr>
    <a:lvl7pPr marL="2741914" algn="l" defTabSz="913972" rtl="0" eaLnBrk="1" latinLnBrk="0" hangingPunct="1">
      <a:defRPr sz="1200" kern="1200">
        <a:solidFill>
          <a:schemeClr val="tx1"/>
        </a:solidFill>
        <a:latin typeface="+mn-lt"/>
        <a:ea typeface="+mn-ea"/>
        <a:cs typeface="+mn-cs"/>
      </a:defRPr>
    </a:lvl7pPr>
    <a:lvl8pPr marL="3198899" algn="l" defTabSz="913972" rtl="0" eaLnBrk="1" latinLnBrk="0" hangingPunct="1">
      <a:defRPr sz="1200" kern="1200">
        <a:solidFill>
          <a:schemeClr val="tx1"/>
        </a:solidFill>
        <a:latin typeface="+mn-lt"/>
        <a:ea typeface="+mn-ea"/>
        <a:cs typeface="+mn-cs"/>
      </a:defRPr>
    </a:lvl8pPr>
    <a:lvl9pPr marL="3655885" algn="l" defTabSz="9139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4588"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16AB35-29B9-416D-A802-1D989582B361}" type="slidenum">
              <a:rPr lang="en-IN" smtClean="0"/>
              <a:pPr/>
              <a:t>11</a:t>
            </a:fld>
            <a:endParaRPr lang="en-IN"/>
          </a:p>
        </p:txBody>
      </p:sp>
    </p:spTree>
    <p:extLst>
      <p:ext uri="{BB962C8B-B14F-4D97-AF65-F5344CB8AC3E}">
        <p14:creationId xmlns:p14="http://schemas.microsoft.com/office/powerpoint/2010/main" xmlns="" val="95694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551940" y="359898"/>
            <a:ext cx="802386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551940" y="1850064"/>
            <a:ext cx="802386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F9E155D6-FAB7-4BE6-ACC3-D73A3F2E6C84}" type="slidenum">
              <a:rPr lang="en-IN" smtClean="0"/>
              <a:pPr/>
              <a:t>‹#›</a:t>
            </a:fld>
            <a:endParaRPr lang="en-IN"/>
          </a:p>
        </p:txBody>
      </p:sp>
      <p:sp>
        <p:nvSpPr>
          <p:cNvPr id="8" name="Oval 7"/>
          <p:cNvSpPr/>
          <p:nvPr/>
        </p:nvSpPr>
        <p:spPr>
          <a:xfrm>
            <a:off x="998219" y="1413802"/>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253607" y="1345016"/>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9E155D6-FAB7-4BE6-ACC3-D73A3F2E6C8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274640"/>
            <a:ext cx="19812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38250" y="274641"/>
            <a:ext cx="602615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9E155D6-FAB7-4BE6-ACC3-D73A3F2E6C8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9E155D6-FAB7-4BE6-ACC3-D73A3F2E6C8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473131" y="-54"/>
            <a:ext cx="74295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793258" y="2600325"/>
            <a:ext cx="69342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793258" y="1066800"/>
            <a:ext cx="69342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9E155D6-FAB7-4BE6-ACC3-D73A3F2E6C84}" type="slidenum">
              <a:rPr lang="en-IN" smtClean="0"/>
              <a:pPr/>
              <a:t>‹#›</a:t>
            </a:fld>
            <a:endParaRPr lang="en-IN"/>
          </a:p>
        </p:txBody>
      </p:sp>
      <p:sp>
        <p:nvSpPr>
          <p:cNvPr id="10" name="Rectangle 9"/>
          <p:cNvSpPr/>
          <p:nvPr/>
        </p:nvSpPr>
        <p:spPr bwMode="invGray">
          <a:xfrm>
            <a:off x="2476500" y="0"/>
            <a:ext cx="8255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353348" y="2814656"/>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608736" y="2745870"/>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555242" y="1524000"/>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715762" y="1524000"/>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9E155D6-FAB7-4BE6-ACC3-D73A3F2E6C8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5160336"/>
            <a:ext cx="89154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5206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5206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9E155D6-FAB7-4BE6-ACC3-D73A3F2E6C8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9E155D6-FAB7-4BE6-ACC3-D73A3F2E6C8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99566" y="0"/>
            <a:ext cx="8806434"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9E155D6-FAB7-4BE6-ACC3-D73A3F2E6C84}" type="slidenum">
              <a:rPr lang="en-IN" smtClean="0"/>
              <a:pPr/>
              <a:t>‹#›</a:t>
            </a:fld>
            <a:endParaRPr lang="en-IN"/>
          </a:p>
        </p:txBody>
      </p:sp>
      <p:sp>
        <p:nvSpPr>
          <p:cNvPr id="6" name="Rectangle 5"/>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16778"/>
            <a:ext cx="41275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406964"/>
            <a:ext cx="41275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5300" y="2133601"/>
            <a:ext cx="883285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9E155D6-FAB7-4BE6-ACC3-D73A3F2E6C8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7471" y="1066800"/>
            <a:ext cx="29718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0EEE757-84FF-4AF9-80FB-9B5565D4FB8D}" type="datetimeFigureOut">
              <a:rPr lang="en-IN" smtClean="0"/>
              <a:pPr/>
              <a:t>12-01-2022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9E155D6-FAB7-4BE6-ACC3-D73A3F2E6C84}" type="slidenum">
              <a:rPr lang="en-IN" smtClean="0"/>
              <a:pPr/>
              <a:t>‹#›</a:t>
            </a:fld>
            <a:endParaRPr lang="en-IN"/>
          </a:p>
        </p:txBody>
      </p:sp>
      <p:sp>
        <p:nvSpPr>
          <p:cNvPr id="8" name="Rectangle 7"/>
          <p:cNvSpPr/>
          <p:nvPr/>
        </p:nvSpPr>
        <p:spPr>
          <a:xfrm>
            <a:off x="825500" y="1066800"/>
            <a:ext cx="4953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908050" y="1143004"/>
            <a:ext cx="47879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429785" y="954341"/>
            <a:ext cx="74295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420639" y="936786"/>
            <a:ext cx="703326"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908050" y="4800600"/>
            <a:ext cx="47879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ie 6"/>
          <p:cNvSpPr/>
          <p:nvPr/>
        </p:nvSpPr>
        <p:spPr>
          <a:xfrm>
            <a:off x="-883920" y="-815922"/>
            <a:ext cx="1775461"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82885" y="21103"/>
            <a:ext cx="1844040"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98122" y="1055077"/>
            <a:ext cx="121952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97280" y="-54"/>
            <a:ext cx="8808721"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555242" y="274638"/>
            <a:ext cx="812292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555242" y="1447800"/>
            <a:ext cx="812292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879850" y="6305550"/>
            <a:ext cx="23114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0EEE757-84FF-4AF9-80FB-9B5565D4FB8D}" type="datetimeFigureOut">
              <a:rPr lang="en-IN" smtClean="0"/>
              <a:pPr/>
              <a:t>12-01-2022</a:t>
            </a:fld>
            <a:endParaRPr lang="en-IN"/>
          </a:p>
        </p:txBody>
      </p:sp>
      <p:sp>
        <p:nvSpPr>
          <p:cNvPr id="10" name="Footer Placeholder 9"/>
          <p:cNvSpPr>
            <a:spLocks noGrp="1"/>
          </p:cNvSpPr>
          <p:nvPr>
            <p:ph type="ftr" sz="quarter" idx="3"/>
          </p:nvPr>
        </p:nvSpPr>
        <p:spPr>
          <a:xfrm>
            <a:off x="6191250" y="6305550"/>
            <a:ext cx="31369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9331452" y="6305550"/>
            <a:ext cx="4953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9E155D6-FAB7-4BE6-ACC3-D73A3F2E6C84}" type="slidenum">
              <a:rPr lang="en-IN" smtClean="0"/>
              <a:pPr/>
              <a:t>‹#›</a:t>
            </a:fld>
            <a:endParaRPr lang="en-IN"/>
          </a:p>
        </p:txBody>
      </p:sp>
      <p:sp>
        <p:nvSpPr>
          <p:cNvPr id="15" name="Rectangle 14"/>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763000" cy="1196752"/>
          </a:xfrm>
        </p:spPr>
        <p:txBody>
          <a:bodyPr>
            <a:normAutofit/>
          </a:bodyPr>
          <a:lstStyle/>
          <a:p>
            <a:r>
              <a:rPr lang="en-US" sz="3600" b="1" dirty="0" smtClean="0">
                <a:solidFill>
                  <a:schemeClr val="tx2"/>
                </a:solidFill>
                <a:latin typeface="Times New Roman" pitchFamily="18" charset="0"/>
                <a:cs typeface="Times New Roman" pitchFamily="18" charset="0"/>
              </a:rPr>
              <a:t>SMART RESUME SELECTOR</a:t>
            </a:r>
            <a:endParaRPr lang="en-US" sz="3600" dirty="0">
              <a:solidFill>
                <a:schemeClr val="tx2"/>
              </a:solidFill>
              <a:latin typeface="Times New Roman" pitchFamily="18" charset="0"/>
              <a:cs typeface="Times New Roman" pitchFamily="18" charset="0"/>
            </a:endParaRPr>
          </a:p>
        </p:txBody>
      </p:sp>
      <p:sp>
        <p:nvSpPr>
          <p:cNvPr id="3" name="Subtitle 2"/>
          <p:cNvSpPr>
            <a:spLocks noGrp="1"/>
          </p:cNvSpPr>
          <p:nvPr>
            <p:ph type="subTitle" idx="1"/>
          </p:nvPr>
        </p:nvSpPr>
        <p:spPr>
          <a:xfrm>
            <a:off x="1485914" y="4077074"/>
            <a:ext cx="6934201" cy="2376264"/>
          </a:xfrm>
        </p:spPr>
        <p:txBody>
          <a:bodyPr/>
          <a:lstStyle/>
          <a:p>
            <a:pPr algn="r"/>
            <a:r>
              <a:rPr lang="en-IN" sz="2800" b="1" i="1" dirty="0" smtClean="0">
                <a:solidFill>
                  <a:schemeClr val="tx2"/>
                </a:solidFill>
                <a:latin typeface="Times New Roman" pitchFamily="18" charset="0"/>
                <a:cs typeface="Times New Roman" pitchFamily="18" charset="0"/>
              </a:rPr>
              <a:t>MOHAMMED ADHEEB P</a:t>
            </a:r>
            <a:endParaRPr lang="en-IN" sz="2800" b="1" i="1" dirty="0">
              <a:solidFill>
                <a:schemeClr val="tx2"/>
              </a:solidFill>
              <a:latin typeface="Times New Roman" pitchFamily="18" charset="0"/>
              <a:cs typeface="Times New Roman" pitchFamily="18" charset="0"/>
            </a:endParaRPr>
          </a:p>
          <a:p>
            <a:pPr algn="r"/>
            <a:r>
              <a:rPr lang="en-IN" sz="2800" b="1" i="1" dirty="0" smtClean="0">
                <a:solidFill>
                  <a:schemeClr val="tx2"/>
                </a:solidFill>
                <a:latin typeface="Times New Roman" pitchFamily="18" charset="0"/>
                <a:cs typeface="Times New Roman" pitchFamily="18" charset="0"/>
              </a:rPr>
              <a:t>MES20MCA-2025</a:t>
            </a:r>
            <a:endParaRPr lang="en-IN" sz="2800" b="1" i="1" dirty="0">
              <a:solidFill>
                <a:schemeClr val="tx2"/>
              </a:solidFill>
              <a:latin typeface="Times New Roman" pitchFamily="18" charset="0"/>
              <a:cs typeface="Times New Roman" pitchFamily="18" charset="0"/>
            </a:endParaRPr>
          </a:p>
          <a:p>
            <a:pPr algn="r"/>
            <a:r>
              <a:rPr lang="en-IN" sz="2400" b="1" i="1" dirty="0">
                <a:solidFill>
                  <a:schemeClr val="tx2"/>
                </a:solidFill>
                <a:latin typeface="Times New Roman" pitchFamily="18" charset="0"/>
                <a:cs typeface="Times New Roman" pitchFamily="18" charset="0"/>
              </a:rPr>
              <a:t>PRODUCT </a:t>
            </a:r>
            <a:r>
              <a:rPr lang="en-IN" sz="2400" b="1" i="1" dirty="0" smtClean="0">
                <a:solidFill>
                  <a:schemeClr val="tx2"/>
                </a:solidFill>
                <a:latin typeface="Times New Roman" pitchFamily="18" charset="0"/>
                <a:cs typeface="Times New Roman" pitchFamily="18" charset="0"/>
              </a:rPr>
              <a:t>OWNER- VASUDEVAN T V</a:t>
            </a:r>
            <a:endParaRPr lang="en-IN" sz="2400" b="1" i="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01718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191479" cy="836712"/>
          </a:xfrm>
        </p:spPr>
        <p:txBody>
          <a:bodyPr>
            <a:normAutofit/>
          </a:bodyPr>
          <a:lstStyle/>
          <a:p>
            <a:r>
              <a:rPr lang="en-IN" sz="2800" b="1" dirty="0" smtClean="0">
                <a:latin typeface="Times New Roman" pitchFamily="18" charset="0"/>
                <a:cs typeface="Times New Roman" pitchFamily="18" charset="0"/>
              </a:rPr>
              <a:t>DEVELOPING ENVIRONMENT</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1" y="914400"/>
            <a:ext cx="8763000" cy="5433481"/>
          </a:xfrm>
        </p:spPr>
        <p:txBody>
          <a:bodyPr>
            <a:normAutofit/>
          </a:bodyPr>
          <a:lstStyle/>
          <a:p>
            <a:r>
              <a:rPr lang="en-US" sz="1900" b="1" dirty="0">
                <a:latin typeface="Times New Roman" pitchFamily="18" charset="0"/>
                <a:cs typeface="Times New Roman" pitchFamily="18" charset="0"/>
              </a:rPr>
              <a:t>Hardware Requirements</a:t>
            </a:r>
            <a:endParaRPr lang="en-IN"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Input Device		: Mouse</a:t>
            </a:r>
            <a:r>
              <a:rPr lang="en-US" sz="1900" dirty="0" smtClean="0">
                <a:latin typeface="Times New Roman" pitchFamily="18" charset="0"/>
                <a:cs typeface="Times New Roman" pitchFamily="18" charset="0"/>
              </a:rPr>
              <a:t>, Keyboard</a:t>
            </a:r>
            <a:endParaRPr lang="en-IN"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Output Device		: Monitor </a:t>
            </a:r>
            <a:endParaRPr lang="en-IN"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Memory			: 4 Gb Ram(Minimum)</a:t>
            </a:r>
            <a:endParaRPr lang="en-IN"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Processor			: Intel core i3 or above</a:t>
            </a:r>
            <a:endParaRPr lang="en-IN" sz="1900" dirty="0">
              <a:latin typeface="Times New Roman" pitchFamily="18" charset="0"/>
              <a:cs typeface="Times New Roman" pitchFamily="18" charset="0"/>
            </a:endParaRPr>
          </a:p>
          <a:p>
            <a:r>
              <a:rPr lang="en-US" sz="1900" b="1" dirty="0">
                <a:latin typeface="Times New Roman" pitchFamily="18" charset="0"/>
                <a:cs typeface="Times New Roman" pitchFamily="18" charset="0"/>
              </a:rPr>
              <a:t>Software Requirements</a:t>
            </a:r>
            <a:endParaRPr lang="en-IN"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Operating System	</a:t>
            </a:r>
            <a:r>
              <a:rPr lang="en-US" sz="1900" dirty="0" smtClean="0">
                <a:latin typeface="Times New Roman" pitchFamily="18" charset="0"/>
                <a:cs typeface="Times New Roman" pitchFamily="18" charset="0"/>
              </a:rPr>
              <a:t>	: </a:t>
            </a:r>
            <a:r>
              <a:rPr lang="en-US" sz="1900" dirty="0">
                <a:latin typeface="Times New Roman" pitchFamily="18" charset="0"/>
                <a:cs typeface="Times New Roman" pitchFamily="18" charset="0"/>
              </a:rPr>
              <a:t>Windows 8 /</a:t>
            </a:r>
            <a:r>
              <a:rPr lang="en-US" sz="1900" dirty="0" smtClean="0">
                <a:latin typeface="Times New Roman" pitchFamily="18" charset="0"/>
                <a:cs typeface="Times New Roman" pitchFamily="18" charset="0"/>
              </a:rPr>
              <a:t>10 for </a:t>
            </a:r>
            <a:r>
              <a:rPr lang="en-US" sz="1900" dirty="0">
                <a:latin typeface="Times New Roman" pitchFamily="18" charset="0"/>
                <a:cs typeface="Times New Roman" pitchFamily="18" charset="0"/>
              </a:rPr>
              <a:t>Better Performance</a:t>
            </a:r>
            <a:endParaRPr lang="en-IN"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Front End		</a:t>
            </a:r>
            <a:r>
              <a:rPr lang="en-US" sz="1900" dirty="0" smtClean="0">
                <a:latin typeface="Times New Roman" pitchFamily="18" charset="0"/>
                <a:cs typeface="Times New Roman" pitchFamily="18" charset="0"/>
              </a:rPr>
              <a:t>	: HTML, CSS, </a:t>
            </a:r>
            <a:r>
              <a:rPr lang="en-US" sz="1900" dirty="0" err="1" smtClean="0">
                <a:latin typeface="Times New Roman" pitchFamily="18" charset="0"/>
                <a:cs typeface="Times New Roman" pitchFamily="18" charset="0"/>
              </a:rPr>
              <a:t>Javascript</a:t>
            </a:r>
            <a:endParaRPr lang="en-IN"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Back End		</a:t>
            </a:r>
            <a:r>
              <a:rPr lang="en-US" sz="1900" dirty="0" smtClean="0">
                <a:latin typeface="Times New Roman" pitchFamily="18" charset="0"/>
                <a:cs typeface="Times New Roman" pitchFamily="18" charset="0"/>
              </a:rPr>
              <a:t>	: </a:t>
            </a:r>
            <a:r>
              <a:rPr lang="en-US" sz="1900" dirty="0" err="1" smtClean="0">
                <a:latin typeface="Times New Roman" pitchFamily="18" charset="0"/>
                <a:cs typeface="Times New Roman" pitchFamily="18" charset="0"/>
              </a:rPr>
              <a:t>Mysql</a:t>
            </a:r>
            <a:r>
              <a:rPr lang="en-US" sz="1900" dirty="0" smtClean="0">
                <a:latin typeface="Times New Roman" pitchFamily="18" charset="0"/>
                <a:cs typeface="Times New Roman" pitchFamily="18" charset="0"/>
              </a:rPr>
              <a:t>, Python (Flask)</a:t>
            </a:r>
            <a:endParaRPr lang="en-IN"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Software Used	</a:t>
            </a:r>
            <a:r>
              <a:rPr lang="en-US" sz="1900" dirty="0" smtClean="0">
                <a:latin typeface="Times New Roman" pitchFamily="18" charset="0"/>
                <a:cs typeface="Times New Roman" pitchFamily="18" charset="0"/>
              </a:rPr>
              <a:t>	: </a:t>
            </a:r>
            <a:r>
              <a:rPr lang="en-US" sz="1900" dirty="0" err="1">
                <a:latin typeface="Times New Roman" pitchFamily="18" charset="0"/>
                <a:cs typeface="Times New Roman" pitchFamily="18" charset="0"/>
              </a:rPr>
              <a:t>Pycharm</a:t>
            </a:r>
            <a:endParaRPr lang="en-IN" sz="1900" dirty="0">
              <a:latin typeface="Times New Roman" pitchFamily="18" charset="0"/>
              <a:cs typeface="Times New Roman" pitchFamily="18" charset="0"/>
            </a:endParaRPr>
          </a:p>
          <a:p>
            <a:pPr lvl="1">
              <a:buNone/>
            </a:pPr>
            <a:endParaRPr lang="en-IN" sz="1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548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67722" cy="6858000"/>
          </a:xfrm>
        </p:spPr>
        <p:txBody>
          <a:bodyPr>
            <a:normAutofit/>
          </a:bodyPr>
          <a:lstStyle/>
          <a:p>
            <a:pPr algn="ctr"/>
            <a:r>
              <a:rPr lang="en-IN" sz="4000" b="1" dirty="0">
                <a:solidFill>
                  <a:schemeClr val="tx2"/>
                </a:solidFill>
                <a:latin typeface="Times New Roman" pitchFamily="18" charset="0"/>
                <a:cs typeface="Times New Roman" pitchFamily="18" charset="0"/>
              </a:rPr>
              <a:t>PRODUCT BACKLOG</a:t>
            </a:r>
          </a:p>
        </p:txBody>
      </p:sp>
    </p:spTree>
    <p:extLst>
      <p:ext uri="{BB962C8B-B14F-4D97-AF65-F5344CB8AC3E}">
        <p14:creationId xmlns:p14="http://schemas.microsoft.com/office/powerpoint/2010/main" xmlns="" val="330245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
          <a:ext cx="9906000" cy="6862113"/>
        </p:xfrm>
        <a:graphic>
          <a:graphicData uri="http://schemas.openxmlformats.org/drawingml/2006/table">
            <a:tbl>
              <a:tblPr/>
              <a:tblGrid>
                <a:gridCol w="762000"/>
                <a:gridCol w="2209800"/>
                <a:gridCol w="914400"/>
                <a:gridCol w="838200"/>
                <a:gridCol w="2034443"/>
                <a:gridCol w="1089757"/>
                <a:gridCol w="2057400"/>
              </a:tblGrid>
              <a:tr h="1120005">
                <a:tc>
                  <a:txBody>
                    <a:bodyPr/>
                    <a:lstStyle/>
                    <a:p>
                      <a:pPr marL="0" marR="0" algn="ctr">
                        <a:lnSpc>
                          <a:spcPct val="107000"/>
                        </a:lnSpc>
                        <a:spcBef>
                          <a:spcPts val="0"/>
                        </a:spcBef>
                        <a:spcAft>
                          <a:spcPts val="0"/>
                        </a:spcAft>
                      </a:pPr>
                      <a:r>
                        <a:rPr lang="en-US" sz="1700" b="1" dirty="0">
                          <a:latin typeface="Times New Roman"/>
                          <a:ea typeface="Calibri"/>
                          <a:cs typeface="Times New Roman"/>
                        </a:rPr>
                        <a:t>User Story ID</a:t>
                      </a:r>
                      <a:endParaRPr lang="en-US" sz="1700" dirty="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700" b="1" dirty="0">
                          <a:latin typeface="Times New Roman"/>
                          <a:ea typeface="Calibri"/>
                          <a:cs typeface="Times New Roman"/>
                        </a:rPr>
                        <a:t>Priority</a:t>
                      </a:r>
                      <a:endParaRPr lang="en-US" sz="1700" dirty="0">
                        <a:latin typeface="Calibri"/>
                        <a:ea typeface="Calibri"/>
                        <a:cs typeface="Times New Roman"/>
                      </a:endParaRPr>
                    </a:p>
                    <a:p>
                      <a:pPr marL="0" marR="0" algn="ctr">
                        <a:lnSpc>
                          <a:spcPct val="107000"/>
                        </a:lnSpc>
                        <a:spcBef>
                          <a:spcPts val="0"/>
                        </a:spcBef>
                        <a:spcAft>
                          <a:spcPts val="0"/>
                        </a:spcAft>
                      </a:pPr>
                      <a:r>
                        <a:rPr lang="en-US" sz="1700" b="1" dirty="0">
                          <a:latin typeface="Times New Roman"/>
                          <a:ea typeface="Calibri"/>
                          <a:cs typeface="Times New Roman"/>
                        </a:rPr>
                        <a:t>&lt;High/Medium/Low&gt;</a:t>
                      </a:r>
                      <a:endParaRPr lang="en-US" sz="1700" dirty="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700" b="1">
                          <a:latin typeface="Times New Roman"/>
                          <a:ea typeface="Calibri"/>
                          <a:cs typeface="Times New Roman"/>
                        </a:rPr>
                        <a:t>Size</a:t>
                      </a:r>
                      <a:endParaRPr lang="en-US" sz="1700">
                        <a:latin typeface="Calibri"/>
                        <a:ea typeface="Calibri"/>
                        <a:cs typeface="Times New Roman"/>
                      </a:endParaRPr>
                    </a:p>
                    <a:p>
                      <a:pPr marL="0" marR="0" algn="ctr">
                        <a:lnSpc>
                          <a:spcPct val="107000"/>
                        </a:lnSpc>
                        <a:spcBef>
                          <a:spcPts val="0"/>
                        </a:spcBef>
                        <a:spcAft>
                          <a:spcPts val="0"/>
                        </a:spcAft>
                      </a:pPr>
                      <a:r>
                        <a:rPr lang="en-US" sz="1700" b="1">
                          <a:latin typeface="Times New Roman"/>
                          <a:ea typeface="Calibri"/>
                          <a:cs typeface="Times New Roman"/>
                        </a:rPr>
                        <a:t>(Hours)</a:t>
                      </a: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700" b="1">
                          <a:latin typeface="Times New Roman"/>
                          <a:ea typeface="Calibri"/>
                          <a:cs typeface="Times New Roman"/>
                        </a:rPr>
                        <a:t>Sprint</a:t>
                      </a:r>
                      <a:endParaRPr lang="en-US" sz="1700">
                        <a:latin typeface="Calibri"/>
                        <a:ea typeface="Calibri"/>
                        <a:cs typeface="Times New Roman"/>
                      </a:endParaRPr>
                    </a:p>
                    <a:p>
                      <a:pPr marL="0" marR="0" algn="ctr">
                        <a:lnSpc>
                          <a:spcPct val="107000"/>
                        </a:lnSpc>
                        <a:spcBef>
                          <a:spcPts val="0"/>
                        </a:spcBef>
                        <a:spcAft>
                          <a:spcPts val="0"/>
                        </a:spcAft>
                      </a:pPr>
                      <a:r>
                        <a:rPr lang="en-US" sz="1700" b="1">
                          <a:latin typeface="Times New Roman"/>
                          <a:ea typeface="Calibri"/>
                          <a:cs typeface="Times New Roman"/>
                        </a:rPr>
                        <a:t>&lt;#&gt;</a:t>
                      </a: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700" b="1">
                          <a:latin typeface="Times New Roman"/>
                          <a:ea typeface="Calibri"/>
                          <a:cs typeface="Times New Roman"/>
                        </a:rPr>
                        <a:t>Status</a:t>
                      </a:r>
                      <a:endParaRPr lang="en-US" sz="1700">
                        <a:latin typeface="Calibri"/>
                        <a:ea typeface="Calibri"/>
                        <a:cs typeface="Times New Roman"/>
                      </a:endParaRPr>
                    </a:p>
                    <a:p>
                      <a:pPr marL="0" marR="0" algn="ctr">
                        <a:lnSpc>
                          <a:spcPct val="107000"/>
                        </a:lnSpc>
                        <a:spcBef>
                          <a:spcPts val="0"/>
                        </a:spcBef>
                        <a:spcAft>
                          <a:spcPts val="0"/>
                        </a:spcAft>
                      </a:pPr>
                      <a:r>
                        <a:rPr lang="en-US" sz="1700" b="1">
                          <a:latin typeface="Times New Roman"/>
                          <a:ea typeface="Calibri"/>
                          <a:cs typeface="Times New Roman"/>
                        </a:rPr>
                        <a:t>&lt;Planned/In progress/Completed&gt;</a:t>
                      </a: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700" b="1">
                          <a:latin typeface="Times New Roman"/>
                          <a:ea typeface="Calibri"/>
                          <a:cs typeface="Times New Roman"/>
                        </a:rPr>
                        <a:t>Release</a:t>
                      </a:r>
                      <a:endParaRPr lang="en-US" sz="1700">
                        <a:latin typeface="Calibri"/>
                        <a:ea typeface="Calibri"/>
                        <a:cs typeface="Times New Roman"/>
                      </a:endParaRPr>
                    </a:p>
                    <a:p>
                      <a:pPr marL="0" marR="0" algn="ctr">
                        <a:lnSpc>
                          <a:spcPct val="107000"/>
                        </a:lnSpc>
                        <a:spcBef>
                          <a:spcPts val="0"/>
                        </a:spcBef>
                        <a:spcAft>
                          <a:spcPts val="0"/>
                        </a:spcAft>
                      </a:pPr>
                      <a:r>
                        <a:rPr lang="en-US" sz="1700" b="1">
                          <a:latin typeface="Times New Roman"/>
                          <a:ea typeface="Calibri"/>
                          <a:cs typeface="Times New Roman"/>
                        </a:rPr>
                        <a:t>Date</a:t>
                      </a: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700" b="1">
                          <a:latin typeface="Times New Roman"/>
                          <a:ea typeface="Calibri"/>
                          <a:cs typeface="Times New Roman"/>
                        </a:rPr>
                        <a:t>Release Goal</a:t>
                      </a: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347">
                <a:tc>
                  <a:txBody>
                    <a:bodyPr/>
                    <a:lstStyle/>
                    <a:p>
                      <a:pPr marL="0" marR="0">
                        <a:lnSpc>
                          <a:spcPct val="107000"/>
                        </a:lnSpc>
                        <a:spcBef>
                          <a:spcPts val="0"/>
                        </a:spcBef>
                        <a:spcAft>
                          <a:spcPts val="0"/>
                        </a:spcAft>
                      </a:pPr>
                      <a:r>
                        <a:rPr lang="en-US" sz="1700">
                          <a:latin typeface="Calibri"/>
                          <a:ea typeface="Calibri"/>
                          <a:cs typeface="Times New Roman"/>
                        </a:rPr>
                        <a:t>1</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Medium</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2</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nSpc>
                          <a:spcPct val="107000"/>
                        </a:lnSpc>
                        <a:spcBef>
                          <a:spcPts val="0"/>
                        </a:spcBef>
                        <a:spcAft>
                          <a:spcPts val="0"/>
                        </a:spcAft>
                      </a:pPr>
                      <a:r>
                        <a:rPr lang="en-US" sz="1700">
                          <a:latin typeface="Calibri"/>
                          <a:ea typeface="Calibri"/>
                          <a:cs typeface="Times New Roman"/>
                        </a:rPr>
                        <a:t>1</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Completed</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Table design</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347">
                <a:tc>
                  <a:txBody>
                    <a:bodyPr/>
                    <a:lstStyle/>
                    <a:p>
                      <a:pPr marL="0" marR="0">
                        <a:lnSpc>
                          <a:spcPct val="107000"/>
                        </a:lnSpc>
                        <a:spcBef>
                          <a:spcPts val="0"/>
                        </a:spcBef>
                        <a:spcAft>
                          <a:spcPts val="0"/>
                        </a:spcAft>
                      </a:pPr>
                      <a:r>
                        <a:rPr lang="en-US" sz="1700">
                          <a:latin typeface="Calibri"/>
                          <a:ea typeface="Calibri"/>
                          <a:cs typeface="Times New Roman"/>
                        </a:rPr>
                        <a:t>2</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High</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3</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07000"/>
                        </a:lnSpc>
                        <a:spcBef>
                          <a:spcPts val="0"/>
                        </a:spcBef>
                        <a:spcAft>
                          <a:spcPts val="0"/>
                        </a:spcAft>
                      </a:pPr>
                      <a:r>
                        <a:rPr lang="en-US" sz="1700">
                          <a:latin typeface="Calibri"/>
                          <a:ea typeface="Calibri"/>
                          <a:cs typeface="Times New Roman"/>
                        </a:rPr>
                        <a:t>Completed</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Form design </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347">
                <a:tc>
                  <a:txBody>
                    <a:bodyPr/>
                    <a:lstStyle/>
                    <a:p>
                      <a:pPr marL="0" marR="0">
                        <a:lnSpc>
                          <a:spcPct val="107000"/>
                        </a:lnSpc>
                        <a:spcBef>
                          <a:spcPts val="0"/>
                        </a:spcBef>
                        <a:spcAft>
                          <a:spcPts val="0"/>
                        </a:spcAft>
                      </a:pPr>
                      <a:r>
                        <a:rPr lang="en-US" sz="1700">
                          <a:latin typeface="Calibri"/>
                          <a:ea typeface="Calibri"/>
                          <a:cs typeface="Times New Roman"/>
                        </a:rPr>
                        <a:t>3</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High</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5</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07000"/>
                        </a:lnSpc>
                        <a:spcBef>
                          <a:spcPts val="0"/>
                        </a:spcBef>
                        <a:spcAft>
                          <a:spcPts val="0"/>
                        </a:spcAft>
                      </a:pPr>
                      <a:r>
                        <a:rPr lang="en-US" sz="1700">
                          <a:latin typeface="Calibri"/>
                          <a:ea typeface="Calibri"/>
                          <a:cs typeface="Times New Roman"/>
                        </a:rPr>
                        <a:t>Completed</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Basic coding</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2597">
                <a:tc>
                  <a:txBody>
                    <a:bodyPr/>
                    <a:lstStyle/>
                    <a:p>
                      <a:pPr marL="0" marR="0">
                        <a:lnSpc>
                          <a:spcPct val="107000"/>
                        </a:lnSpc>
                        <a:spcBef>
                          <a:spcPts val="0"/>
                        </a:spcBef>
                        <a:spcAft>
                          <a:spcPts val="0"/>
                        </a:spcAft>
                      </a:pPr>
                      <a:r>
                        <a:rPr lang="en-US" sz="1700" dirty="0">
                          <a:latin typeface="Calibri"/>
                          <a:ea typeface="Calibri"/>
                          <a:cs typeface="Times New Roman"/>
                        </a:rPr>
                        <a:t>3</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High</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5</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700">
                          <a:latin typeface="Calibri"/>
                          <a:ea typeface="Calibri"/>
                          <a:cs typeface="Times New Roman"/>
                        </a:rPr>
                        <a:t>2</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Planned</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dirty="0">
                          <a:latin typeface="Calibri"/>
                          <a:ea typeface="Calibri"/>
                          <a:cs typeface="Times New Roman"/>
                        </a:rPr>
                        <a:t>Automatic occupational category classification</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1375">
                <a:tc>
                  <a:txBody>
                    <a:bodyPr/>
                    <a:lstStyle/>
                    <a:p>
                      <a:pPr marL="0" marR="0">
                        <a:lnSpc>
                          <a:spcPct val="107000"/>
                        </a:lnSpc>
                        <a:spcBef>
                          <a:spcPts val="0"/>
                        </a:spcBef>
                        <a:spcAft>
                          <a:spcPts val="0"/>
                        </a:spcAft>
                      </a:pPr>
                      <a:r>
                        <a:rPr lang="en-US" sz="1700">
                          <a:latin typeface="Calibri"/>
                          <a:ea typeface="Calibri"/>
                          <a:cs typeface="Times New Roman"/>
                        </a:rPr>
                        <a:t>4</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Medium</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5</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07000"/>
                        </a:lnSpc>
                        <a:spcBef>
                          <a:spcPts val="0"/>
                        </a:spcBef>
                        <a:spcAft>
                          <a:spcPts val="0"/>
                        </a:spcAft>
                      </a:pPr>
                      <a:r>
                        <a:rPr lang="en-US" sz="1700">
                          <a:latin typeface="Calibri"/>
                          <a:ea typeface="Calibri"/>
                          <a:cs typeface="Times New Roman"/>
                        </a:rPr>
                        <a:t>Planned</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smtClean="0">
                          <a:latin typeface="Calibri"/>
                          <a:ea typeface="Calibri"/>
                          <a:cs typeface="Times New Roman"/>
                        </a:rPr>
                        <a:t>Sorting</a:t>
                      </a:r>
                      <a:r>
                        <a:rPr lang="en-US" sz="1700" baseline="0" smtClean="0">
                          <a:latin typeface="Calibri"/>
                          <a:ea typeface="Calibri"/>
                          <a:cs typeface="Times New Roman"/>
                        </a:rPr>
                        <a:t> vacancies </a:t>
                      </a:r>
                      <a:r>
                        <a:rPr lang="en-US" sz="1700" baseline="0" dirty="0" smtClean="0">
                          <a:latin typeface="Calibri"/>
                          <a:ea typeface="Calibri"/>
                          <a:cs typeface="Times New Roman"/>
                        </a:rPr>
                        <a:t>based on the qualification.</a:t>
                      </a:r>
                      <a:endParaRPr lang="en-US" sz="1700" dirty="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347">
                <a:tc>
                  <a:txBody>
                    <a:bodyPr/>
                    <a:lstStyle/>
                    <a:p>
                      <a:pPr marL="0" marR="0">
                        <a:lnSpc>
                          <a:spcPct val="107000"/>
                        </a:lnSpc>
                        <a:spcBef>
                          <a:spcPts val="0"/>
                        </a:spcBef>
                        <a:spcAft>
                          <a:spcPts val="0"/>
                        </a:spcAft>
                      </a:pPr>
                      <a:r>
                        <a:rPr lang="en-US" sz="1700">
                          <a:latin typeface="Calibri"/>
                          <a:ea typeface="Calibri"/>
                          <a:cs typeface="Times New Roman"/>
                        </a:rPr>
                        <a:t>5</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High</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5</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700">
                          <a:latin typeface="Calibri"/>
                          <a:ea typeface="Calibri"/>
                          <a:cs typeface="Times New Roman"/>
                        </a:rPr>
                        <a:t>3</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700">
                          <a:latin typeface="Calibri"/>
                          <a:ea typeface="Calibri"/>
                          <a:cs typeface="Times New Roman"/>
                        </a:rPr>
                        <a:t>Planned</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7000"/>
                        </a:lnSpc>
                        <a:spcBef>
                          <a:spcPts val="0"/>
                        </a:spcBef>
                        <a:spcAft>
                          <a:spcPts val="0"/>
                        </a:spcAft>
                      </a:pP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700" dirty="0" smtClean="0">
                          <a:latin typeface="Calibri"/>
                          <a:ea typeface="Calibri"/>
                          <a:cs typeface="Times New Roman"/>
                        </a:rPr>
                        <a:t>Select</a:t>
                      </a:r>
                      <a:r>
                        <a:rPr lang="en-US" sz="1700" baseline="0" dirty="0" smtClean="0">
                          <a:latin typeface="Calibri"/>
                          <a:ea typeface="Calibri"/>
                          <a:cs typeface="Times New Roman"/>
                        </a:rPr>
                        <a:t> best vacancies based on the qualification.</a:t>
                      </a:r>
                      <a:endParaRPr lang="en-US" sz="1700" dirty="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347">
                <a:tc>
                  <a:txBody>
                    <a:bodyPr/>
                    <a:lstStyle/>
                    <a:p>
                      <a:pPr marL="0" marR="0">
                        <a:lnSpc>
                          <a:spcPct val="107000"/>
                        </a:lnSpc>
                        <a:spcBef>
                          <a:spcPts val="0"/>
                        </a:spcBef>
                        <a:spcAft>
                          <a:spcPts val="0"/>
                        </a:spcAft>
                      </a:pPr>
                      <a:r>
                        <a:rPr lang="en-US" sz="1700">
                          <a:latin typeface="Calibri"/>
                          <a:ea typeface="Calibri"/>
                          <a:cs typeface="Times New Roman"/>
                        </a:rPr>
                        <a:t>6</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medium</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5</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469347">
                <a:tc>
                  <a:txBody>
                    <a:bodyPr/>
                    <a:lstStyle/>
                    <a:p>
                      <a:pPr marL="0" marR="0">
                        <a:lnSpc>
                          <a:spcPct val="107000"/>
                        </a:lnSpc>
                        <a:spcBef>
                          <a:spcPts val="0"/>
                        </a:spcBef>
                        <a:spcAft>
                          <a:spcPts val="0"/>
                        </a:spcAft>
                      </a:pPr>
                      <a:r>
                        <a:rPr lang="en-US" sz="1700">
                          <a:latin typeface="Calibri"/>
                          <a:ea typeface="Calibri"/>
                          <a:cs typeface="Times New Roman"/>
                        </a:rPr>
                        <a:t>7</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Medium</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5</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700" dirty="0">
                          <a:latin typeface="Calibri"/>
                          <a:ea typeface="Calibri"/>
                          <a:cs typeface="Times New Roman"/>
                        </a:rPr>
                        <a:t>4</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Planned</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dirty="0">
                          <a:latin typeface="Calibri"/>
                          <a:ea typeface="Calibri"/>
                          <a:cs typeface="Times New Roman"/>
                        </a:rPr>
                        <a:t>Section based </a:t>
                      </a:r>
                      <a:r>
                        <a:rPr lang="en-US" sz="1700" dirty="0" smtClean="0">
                          <a:latin typeface="Calibri"/>
                          <a:ea typeface="Calibri"/>
                          <a:cs typeface="Times New Roman"/>
                        </a:rPr>
                        <a:t>scoring</a:t>
                      </a:r>
                      <a:endParaRPr lang="en-US" sz="1700" dirty="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7942">
                <a:tc>
                  <a:txBody>
                    <a:bodyPr/>
                    <a:lstStyle/>
                    <a:p>
                      <a:pPr marL="0" marR="0">
                        <a:lnSpc>
                          <a:spcPct val="107000"/>
                        </a:lnSpc>
                        <a:spcBef>
                          <a:spcPts val="0"/>
                        </a:spcBef>
                        <a:spcAft>
                          <a:spcPts val="0"/>
                        </a:spcAft>
                      </a:pPr>
                      <a:r>
                        <a:rPr lang="en-US" sz="1700">
                          <a:latin typeface="Calibri"/>
                          <a:ea typeface="Calibri"/>
                          <a:cs typeface="Times New Roman"/>
                        </a:rPr>
                        <a:t>8</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High</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latin typeface="Calibri"/>
                          <a:ea typeface="Calibri"/>
                          <a:cs typeface="Times New Roman"/>
                        </a:rPr>
                        <a:t>5</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07000"/>
                        </a:lnSpc>
                        <a:spcBef>
                          <a:spcPts val="0"/>
                        </a:spcBef>
                        <a:spcAft>
                          <a:spcPts val="0"/>
                        </a:spcAft>
                      </a:pPr>
                      <a:r>
                        <a:rPr lang="en-US" sz="1700">
                          <a:latin typeface="Calibri"/>
                          <a:ea typeface="Calibri"/>
                          <a:cs typeface="Times New Roman"/>
                        </a:rPr>
                        <a:t>Planned</a:t>
                      </a: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70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dirty="0">
                          <a:latin typeface="Calibri"/>
                          <a:ea typeface="Calibri"/>
                          <a:cs typeface="Times New Roman"/>
                        </a:rPr>
                        <a:t>Ranking of </a:t>
                      </a:r>
                      <a:r>
                        <a:rPr lang="en-US" sz="1700" dirty="0" smtClean="0">
                          <a:latin typeface="Calibri"/>
                          <a:ea typeface="Calibri"/>
                          <a:cs typeface="Times New Roman"/>
                        </a:rPr>
                        <a:t>vacancies</a:t>
                      </a:r>
                      <a:r>
                        <a:rPr lang="en-US" sz="1700" baseline="0" dirty="0" smtClean="0">
                          <a:latin typeface="Calibri"/>
                          <a:ea typeface="Calibri"/>
                          <a:cs typeface="Times New Roman"/>
                        </a:rPr>
                        <a:t> </a:t>
                      </a:r>
                      <a:r>
                        <a:rPr lang="en-US" sz="1700" dirty="0" smtClean="0">
                          <a:latin typeface="Calibri"/>
                          <a:ea typeface="Calibri"/>
                          <a:cs typeface="Times New Roman"/>
                        </a:rPr>
                        <a:t>based </a:t>
                      </a:r>
                      <a:r>
                        <a:rPr lang="en-US" sz="1700" dirty="0">
                          <a:latin typeface="Calibri"/>
                          <a:ea typeface="Calibri"/>
                          <a:cs typeface="Times New Roman"/>
                        </a:rPr>
                        <a:t>on </a:t>
                      </a:r>
                      <a:r>
                        <a:rPr lang="en-US" sz="1700" dirty="0" smtClean="0">
                          <a:latin typeface="Calibri"/>
                          <a:ea typeface="Calibri"/>
                          <a:cs typeface="Times New Roman"/>
                        </a:rPr>
                        <a:t>score.</a:t>
                      </a:r>
                      <a:endParaRPr lang="en-US" sz="1700" dirty="0">
                        <a:latin typeface="Calibri"/>
                        <a:ea typeface="Calibri"/>
                        <a:cs typeface="Times New Roman"/>
                      </a:endParaRPr>
                    </a:p>
                  </a:txBody>
                  <a:tcPr marL="66626" marR="666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67722" cy="609600"/>
          </a:xfrm>
        </p:spPr>
        <p:txBody>
          <a:bodyPr>
            <a:normAutofit/>
          </a:bodyPr>
          <a:lstStyle/>
          <a:p>
            <a:r>
              <a:rPr lang="en-IN" sz="3000" dirty="0">
                <a:solidFill>
                  <a:schemeClr val="tx2"/>
                </a:solidFill>
                <a:cs typeface="Times New Roman" pitchFamily="18" charset="0"/>
              </a:rPr>
              <a:t>USER</a:t>
            </a:r>
            <a:r>
              <a:rPr lang="en-IN" sz="3000" dirty="0">
                <a:solidFill>
                  <a:srgbClr val="0070C0"/>
                </a:solidFill>
                <a:cs typeface="Times New Roman" pitchFamily="18" charset="0"/>
              </a:rPr>
              <a:t> </a:t>
            </a:r>
            <a:r>
              <a:rPr lang="en-IN" sz="3000" dirty="0">
                <a:solidFill>
                  <a:schemeClr val="tx2"/>
                </a:solidFill>
                <a:cs typeface="Times New Roman" pitchFamily="18" charset="0"/>
              </a:rPr>
              <a:t>STORIES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32347956"/>
              </p:ext>
            </p:extLst>
          </p:nvPr>
        </p:nvGraphicFramePr>
        <p:xfrm>
          <a:off x="15" y="620692"/>
          <a:ext cx="9906001" cy="6912142"/>
        </p:xfrm>
        <a:graphic>
          <a:graphicData uri="http://schemas.openxmlformats.org/drawingml/2006/table">
            <a:tbl>
              <a:tblPr firstRow="1" firstCol="1" bandRow="1">
                <a:tableStyleId>{5C22544A-7EE6-4342-B048-85BDC9FD1C3A}</a:tableStyleId>
              </a:tblPr>
              <a:tblGrid>
                <a:gridCol w="1260726"/>
                <a:gridCol w="2602990"/>
                <a:gridCol w="3146588"/>
                <a:gridCol w="2895697"/>
              </a:tblGrid>
              <a:tr h="430660">
                <a:tc>
                  <a:txBody>
                    <a:bodyPr/>
                    <a:lstStyle/>
                    <a:p>
                      <a:pPr algn="just">
                        <a:spcAft>
                          <a:spcPts val="0"/>
                        </a:spcAft>
                      </a:pPr>
                      <a:r>
                        <a:rPr lang="en-US" sz="1400" dirty="0" smtClean="0">
                          <a:effectLst/>
                        </a:rPr>
                        <a:t>User </a:t>
                      </a:r>
                      <a:r>
                        <a:rPr lang="en-US" sz="1400" dirty="0" err="1" smtClean="0">
                          <a:effectLst/>
                        </a:rPr>
                        <a:t>StoryID</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a:effectLst/>
                        </a:rPr>
                        <a:t>As a &lt;type of user&gt;</a:t>
                      </a:r>
                      <a:endParaRPr lang="en-IN" sz="1400">
                        <a:effectLst/>
                        <a:latin typeface="Calibri"/>
                        <a:ea typeface="SimSun"/>
                        <a:cs typeface="Times New Roman"/>
                      </a:endParaRPr>
                    </a:p>
                  </a:txBody>
                  <a:tcPr marL="68470" marR="68470" marT="0" marB="0"/>
                </a:tc>
                <a:tc>
                  <a:txBody>
                    <a:bodyPr/>
                    <a:lstStyle/>
                    <a:p>
                      <a:pPr algn="just">
                        <a:spcAft>
                          <a:spcPts val="0"/>
                        </a:spcAft>
                      </a:pPr>
                      <a:r>
                        <a:rPr lang="en-US" sz="1400" dirty="0">
                          <a:effectLst/>
                        </a:rPr>
                        <a:t>I want to</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a:effectLst/>
                        </a:rPr>
                        <a:t>So that I can</a:t>
                      </a:r>
                      <a:endParaRPr lang="en-IN" sz="1400">
                        <a:effectLst/>
                        <a:latin typeface="Calibri"/>
                        <a:ea typeface="SimSun"/>
                        <a:cs typeface="Times New Roman"/>
                      </a:endParaRPr>
                    </a:p>
                  </a:txBody>
                  <a:tcPr marL="68470" marR="68470" marT="0" marB="0"/>
                </a:tc>
              </a:tr>
              <a:tr h="270933">
                <a:tc>
                  <a:txBody>
                    <a:bodyPr/>
                    <a:lstStyle/>
                    <a:p>
                      <a:pPr algn="just">
                        <a:spcAft>
                          <a:spcPts val="0"/>
                        </a:spcAft>
                      </a:pPr>
                      <a:r>
                        <a:rPr lang="en-US" sz="1400" dirty="0">
                          <a:effectLst/>
                        </a:rPr>
                        <a:t>1</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dirty="0">
                          <a:effectLst/>
                        </a:rPr>
                        <a:t>Admin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smtClean="0">
                          <a:solidFill>
                            <a:schemeClr val="dk1"/>
                          </a:solidFill>
                          <a:latin typeface="+mn-lt"/>
                          <a:ea typeface="+mn-ea"/>
                          <a:cs typeface="+mn-cs"/>
                        </a:rPr>
                        <a:t>login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smtClean="0">
                          <a:solidFill>
                            <a:schemeClr val="dk1"/>
                          </a:solidFill>
                          <a:latin typeface="+mn-lt"/>
                          <a:ea typeface="+mn-ea"/>
                          <a:cs typeface="+mn-cs"/>
                        </a:rPr>
                        <a:t>login successful with correct username and password</a:t>
                      </a:r>
                      <a:endParaRPr lang="en-IN" sz="1400" dirty="0">
                        <a:effectLst/>
                        <a:latin typeface="Calibri"/>
                        <a:ea typeface="SimSun"/>
                        <a:cs typeface="Times New Roman"/>
                      </a:endParaRPr>
                    </a:p>
                  </a:txBody>
                  <a:tcPr marL="68470" marR="68470" marT="0" marB="0"/>
                </a:tc>
              </a:tr>
              <a:tr h="387110">
                <a:tc>
                  <a:txBody>
                    <a:bodyPr/>
                    <a:lstStyle/>
                    <a:p>
                      <a:pPr algn="just">
                        <a:spcAft>
                          <a:spcPts val="0"/>
                        </a:spcAft>
                      </a:pPr>
                      <a:r>
                        <a:rPr lang="en-US" sz="1400" dirty="0">
                          <a:effectLst/>
                        </a:rPr>
                        <a:t>2</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a:effectLst/>
                        </a:rPr>
                        <a:t>Admin</a:t>
                      </a:r>
                      <a:endParaRPr lang="en-IN" sz="1400">
                        <a:effectLst/>
                        <a:latin typeface="Calibri"/>
                        <a:ea typeface="SimSun"/>
                        <a:cs typeface="Times New Roman"/>
                      </a:endParaRPr>
                    </a:p>
                  </a:txBody>
                  <a:tcPr marL="68470" marR="68470" marT="0" marB="0"/>
                </a:tc>
                <a:tc>
                  <a:txBody>
                    <a:bodyPr/>
                    <a:lstStyle/>
                    <a:p>
                      <a:pPr algn="just">
                        <a:spcAft>
                          <a:spcPts val="0"/>
                        </a:spcAft>
                      </a:pPr>
                      <a:r>
                        <a:rPr lang="en-US" sz="1400" dirty="0" smtClean="0">
                          <a:effectLst/>
                        </a:rPr>
                        <a:t>Accept company</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dirty="0" smtClean="0">
                          <a:effectLst/>
                        </a:rPr>
                        <a:t>view registered companies and accept or decline company</a:t>
                      </a:r>
                      <a:endParaRPr lang="en-IN" sz="1400" dirty="0">
                        <a:effectLst/>
                        <a:latin typeface="Calibri"/>
                        <a:ea typeface="SimSun"/>
                        <a:cs typeface="Times New Roman"/>
                      </a:endParaRPr>
                    </a:p>
                  </a:txBody>
                  <a:tcPr marL="68470" marR="68470" marT="0" marB="0"/>
                </a:tc>
              </a:tr>
              <a:tr h="406400">
                <a:tc>
                  <a:txBody>
                    <a:bodyPr/>
                    <a:lstStyle/>
                    <a:p>
                      <a:pPr algn="just">
                        <a:spcAft>
                          <a:spcPts val="0"/>
                        </a:spcAft>
                      </a:pPr>
                      <a:r>
                        <a:rPr lang="en-US" sz="1400" dirty="0">
                          <a:effectLst/>
                        </a:rPr>
                        <a:t>3</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dirty="0">
                          <a:effectLst/>
                        </a:rPr>
                        <a:t>Admin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dirty="0" smtClean="0">
                          <a:effectLst/>
                        </a:rPr>
                        <a:t>View accepted company</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dirty="0" smtClean="0">
                          <a:effectLst/>
                        </a:rPr>
                        <a:t>view accepted companies</a:t>
                      </a:r>
                    </a:p>
                  </a:txBody>
                  <a:tcPr marL="68470" marR="68470" marT="0" marB="0"/>
                </a:tc>
              </a:tr>
              <a:tr h="774218">
                <a:tc>
                  <a:txBody>
                    <a:bodyPr/>
                    <a:lstStyle/>
                    <a:p>
                      <a:pPr algn="just">
                        <a:spcAft>
                          <a:spcPts val="0"/>
                        </a:spcAft>
                      </a:pPr>
                      <a:r>
                        <a:rPr lang="en-IN" sz="1400" dirty="0" smtClean="0">
                          <a:effectLst/>
                          <a:latin typeface="Calibri"/>
                          <a:ea typeface="SimSun"/>
                          <a:cs typeface="Times New Roman"/>
                        </a:rPr>
                        <a:t>4</a:t>
                      </a: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270933">
                <a:tc>
                  <a:txBody>
                    <a:bodyPr/>
                    <a:lstStyle/>
                    <a:p>
                      <a:pPr algn="just">
                        <a:spcAft>
                          <a:spcPts val="0"/>
                        </a:spcAft>
                      </a:pPr>
                      <a:r>
                        <a:rPr lang="en-US" sz="1400">
                          <a:effectLst/>
                        </a:rPr>
                        <a:t>5</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411480">
                <a:tc>
                  <a:txBody>
                    <a:bodyPr/>
                    <a:lstStyle/>
                    <a:p>
                      <a:pPr algn="just">
                        <a:spcAft>
                          <a:spcPts val="0"/>
                        </a:spcAft>
                      </a:pPr>
                      <a:r>
                        <a:rPr lang="en-US" sz="1400">
                          <a:effectLst/>
                        </a:rPr>
                        <a:t>6</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193556">
                <a:tc>
                  <a:txBody>
                    <a:bodyPr/>
                    <a:lstStyle/>
                    <a:p>
                      <a:pPr algn="just">
                        <a:spcAft>
                          <a:spcPts val="0"/>
                        </a:spcAft>
                      </a:pPr>
                      <a:r>
                        <a:rPr lang="en-US" sz="1400">
                          <a:effectLst/>
                        </a:rPr>
                        <a:t>7</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580664">
                <a:tc>
                  <a:txBody>
                    <a:bodyPr/>
                    <a:lstStyle/>
                    <a:p>
                      <a:pPr algn="just">
                        <a:spcAft>
                          <a:spcPts val="0"/>
                        </a:spcAft>
                      </a:pPr>
                      <a:r>
                        <a:rPr lang="en-US" sz="1400">
                          <a:effectLst/>
                        </a:rPr>
                        <a:t>8</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270933">
                <a:tc>
                  <a:txBody>
                    <a:bodyPr/>
                    <a:lstStyle/>
                    <a:p>
                      <a:pPr algn="just">
                        <a:spcAft>
                          <a:spcPts val="0"/>
                        </a:spcAft>
                      </a:pPr>
                      <a:r>
                        <a:rPr lang="en-US" sz="1400">
                          <a:effectLst/>
                        </a:rPr>
                        <a:t>9</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387110">
                <a:tc>
                  <a:txBody>
                    <a:bodyPr/>
                    <a:lstStyle/>
                    <a:p>
                      <a:pPr algn="just">
                        <a:spcAft>
                          <a:spcPts val="0"/>
                        </a:spcAft>
                      </a:pPr>
                      <a:r>
                        <a:rPr lang="en-US" sz="1400">
                          <a:effectLst/>
                        </a:rPr>
                        <a:t>10</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580664">
                <a:tc>
                  <a:txBody>
                    <a:bodyPr/>
                    <a:lstStyle/>
                    <a:p>
                      <a:pPr algn="just">
                        <a:spcAft>
                          <a:spcPts val="0"/>
                        </a:spcAft>
                      </a:pPr>
                      <a:r>
                        <a:rPr lang="en-US" sz="1400">
                          <a:effectLst/>
                        </a:rPr>
                        <a:t>11</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411480">
                <a:tc>
                  <a:txBody>
                    <a:bodyPr/>
                    <a:lstStyle/>
                    <a:p>
                      <a:pPr algn="just">
                        <a:spcAft>
                          <a:spcPts val="0"/>
                        </a:spcAft>
                      </a:pPr>
                      <a:r>
                        <a:rPr lang="en-US" sz="1400">
                          <a:effectLst/>
                        </a:rPr>
                        <a:t>12</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193556">
                <a:tc>
                  <a:txBody>
                    <a:bodyPr/>
                    <a:lstStyle/>
                    <a:p>
                      <a:pPr algn="just">
                        <a:spcAft>
                          <a:spcPts val="0"/>
                        </a:spcAft>
                      </a:pPr>
                      <a:r>
                        <a:rPr lang="en-US" sz="1400">
                          <a:effectLst/>
                        </a:rPr>
                        <a:t>13</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274320">
                <a:tc>
                  <a:txBody>
                    <a:bodyPr/>
                    <a:lstStyle/>
                    <a:p>
                      <a:pPr algn="just">
                        <a:spcAft>
                          <a:spcPts val="0"/>
                        </a:spcAft>
                      </a:pPr>
                      <a:r>
                        <a:rPr lang="en-US" sz="1400">
                          <a:effectLst/>
                        </a:rPr>
                        <a:t>14</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193556">
                <a:tc>
                  <a:txBody>
                    <a:bodyPr/>
                    <a:lstStyle/>
                    <a:p>
                      <a:pPr algn="just">
                        <a:spcAft>
                          <a:spcPts val="0"/>
                        </a:spcAft>
                      </a:pPr>
                      <a:r>
                        <a:rPr lang="en-US" sz="1400">
                          <a:effectLst/>
                        </a:rPr>
                        <a:t>15</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406400">
                <a:tc>
                  <a:txBody>
                    <a:bodyPr/>
                    <a:lstStyle/>
                    <a:p>
                      <a:pPr algn="just">
                        <a:spcAft>
                          <a:spcPts val="0"/>
                        </a:spcAft>
                      </a:pPr>
                      <a:r>
                        <a:rPr lang="en-US" sz="1400">
                          <a:effectLst/>
                        </a:rPr>
                        <a:t>16</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r h="193556">
                <a:tc>
                  <a:txBody>
                    <a:bodyPr/>
                    <a:lstStyle/>
                    <a:p>
                      <a:pPr algn="just">
                        <a:spcAft>
                          <a:spcPts val="0"/>
                        </a:spcAft>
                      </a:pPr>
                      <a:r>
                        <a:rPr lang="en-US" sz="1400">
                          <a:effectLst/>
                        </a:rPr>
                        <a:t>17</a:t>
                      </a:r>
                      <a:endParaRPr lang="en-IN" sz="140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c>
                  <a:txBody>
                    <a:bodyPr/>
                    <a:lstStyle/>
                    <a:p>
                      <a:pPr algn="just">
                        <a:spcAft>
                          <a:spcPts val="0"/>
                        </a:spcAft>
                      </a:pPr>
                      <a:endParaRPr lang="en-IN" sz="1400" dirty="0">
                        <a:effectLst/>
                        <a:latin typeface="Calibri"/>
                        <a:ea typeface="SimSun"/>
                        <a:cs typeface="Times New Roman"/>
                      </a:endParaRPr>
                    </a:p>
                  </a:txBody>
                  <a:tcPr marL="68470" marR="68470" marT="0" marB="0"/>
                </a:tc>
              </a:tr>
            </a:tbl>
          </a:graphicData>
        </a:graphic>
      </p:graphicFrame>
    </p:spTree>
    <p:extLst>
      <p:ext uri="{BB962C8B-B14F-4D97-AF65-F5344CB8AC3E}">
        <p14:creationId xmlns:p14="http://schemas.microsoft.com/office/powerpoint/2010/main" xmlns="" val="2260697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67722" cy="692696"/>
          </a:xfrm>
        </p:spPr>
        <p:txBody>
          <a:bodyPr>
            <a:normAutofit/>
          </a:bodyPr>
          <a:lstStyle/>
          <a:p>
            <a:r>
              <a:rPr lang="en-IN" sz="3000" dirty="0" smtClean="0"/>
              <a:t>PROJECT PLAN</a:t>
            </a:r>
            <a:endParaRPr lang="en-IN" sz="3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4066320"/>
              </p:ext>
            </p:extLst>
          </p:nvPr>
        </p:nvGraphicFramePr>
        <p:xfrm>
          <a:off x="0" y="762000"/>
          <a:ext cx="9906000" cy="6096000"/>
        </p:xfrm>
        <a:graphic>
          <a:graphicData uri="http://schemas.openxmlformats.org/drawingml/2006/table">
            <a:tbl>
              <a:tblPr firstRow="1" bandRow="1">
                <a:tableStyleId>{D7AC3CCA-C797-4891-BE02-D94E43425B78}</a:tableStyleId>
              </a:tblPr>
              <a:tblGrid>
                <a:gridCol w="1651000"/>
                <a:gridCol w="1651000"/>
                <a:gridCol w="1651000"/>
                <a:gridCol w="1651000"/>
                <a:gridCol w="1651000"/>
                <a:gridCol w="1651000"/>
              </a:tblGrid>
              <a:tr h="717545">
                <a:tc>
                  <a:txBody>
                    <a:bodyPr/>
                    <a:lstStyle/>
                    <a:p>
                      <a:r>
                        <a:rPr lang="en-IN" sz="1800" dirty="0" smtClean="0"/>
                        <a:t>User story ID</a:t>
                      </a:r>
                      <a:endParaRPr lang="en-IN" sz="1800" dirty="0"/>
                    </a:p>
                  </a:txBody>
                  <a:tcPr marL="99060" marR="99060"/>
                </a:tc>
                <a:tc>
                  <a:txBody>
                    <a:bodyPr/>
                    <a:lstStyle/>
                    <a:p>
                      <a:r>
                        <a:rPr lang="en-IN" sz="1800" dirty="0" smtClean="0"/>
                        <a:t>Task name</a:t>
                      </a:r>
                      <a:endParaRPr lang="en-IN" sz="1800" dirty="0"/>
                    </a:p>
                  </a:txBody>
                  <a:tcPr marL="99060" marR="99060"/>
                </a:tc>
                <a:tc>
                  <a:txBody>
                    <a:bodyPr/>
                    <a:lstStyle/>
                    <a:p>
                      <a:r>
                        <a:rPr lang="en-IN" sz="1800" dirty="0" smtClean="0"/>
                        <a:t>Start date</a:t>
                      </a:r>
                      <a:endParaRPr lang="en-IN" sz="1800" dirty="0"/>
                    </a:p>
                  </a:txBody>
                  <a:tcPr marL="99060" marR="99060"/>
                </a:tc>
                <a:tc>
                  <a:txBody>
                    <a:bodyPr/>
                    <a:lstStyle/>
                    <a:p>
                      <a:r>
                        <a:rPr lang="en-IN" sz="1800" dirty="0" smtClean="0"/>
                        <a:t>End date </a:t>
                      </a:r>
                      <a:endParaRPr lang="en-IN" sz="1800" dirty="0"/>
                    </a:p>
                  </a:txBody>
                  <a:tcPr marL="99060" marR="99060"/>
                </a:tc>
                <a:tc>
                  <a:txBody>
                    <a:bodyPr/>
                    <a:lstStyle/>
                    <a:p>
                      <a:r>
                        <a:rPr lang="en-IN" sz="1800" dirty="0" smtClean="0"/>
                        <a:t>Days</a:t>
                      </a:r>
                      <a:endParaRPr lang="en-IN" sz="1800" dirty="0"/>
                    </a:p>
                  </a:txBody>
                  <a:tcPr marL="99060" marR="99060"/>
                </a:tc>
                <a:tc>
                  <a:txBody>
                    <a:bodyPr/>
                    <a:lstStyle/>
                    <a:p>
                      <a:r>
                        <a:rPr lang="en-IN" sz="1800" dirty="0" smtClean="0"/>
                        <a:t>Status</a:t>
                      </a:r>
                      <a:endParaRPr lang="en-IN" sz="1800" dirty="0"/>
                    </a:p>
                  </a:txBody>
                  <a:tcPr marL="99060" marR="99060"/>
                </a:tc>
              </a:tr>
              <a:tr h="645859">
                <a:tc gridSpan="6">
                  <a:txBody>
                    <a:bodyPr/>
                    <a:lstStyle/>
                    <a:p>
                      <a:r>
                        <a:rPr lang="en-IN" sz="1800" dirty="0" smtClean="0"/>
                        <a:t>                                                                        Sprint1</a:t>
                      </a:r>
                    </a:p>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r>
              <a:tr h="605223">
                <a:tc>
                  <a:txBody>
                    <a:bodyPr/>
                    <a:lstStyle/>
                    <a:p>
                      <a:r>
                        <a:rPr lang="en-IN" sz="1800" dirty="0" smtClean="0"/>
                        <a:t>1</a:t>
                      </a:r>
                      <a:endParaRPr lang="en-IN" sz="1800" dirty="0"/>
                    </a:p>
                  </a:txBody>
                  <a:tcPr marL="99060" marR="99060"/>
                </a:tc>
                <a:tc>
                  <a:txBody>
                    <a:bodyPr/>
                    <a:lstStyle/>
                    <a:p>
                      <a:r>
                        <a:rPr lang="en-IN" sz="1800" dirty="0" smtClean="0"/>
                        <a:t>UI</a:t>
                      </a:r>
                      <a:r>
                        <a:rPr lang="en-IN" sz="1800" baseline="0" dirty="0" smtClean="0"/>
                        <a:t> </a:t>
                      </a:r>
                      <a:r>
                        <a:rPr lang="en-IN" sz="1800" dirty="0" smtClean="0"/>
                        <a:t>designing</a:t>
                      </a:r>
                      <a:endParaRPr lang="en-IN" sz="1800" dirty="0"/>
                    </a:p>
                  </a:txBody>
                  <a:tcPr marL="99060" marR="99060"/>
                </a:tc>
                <a:tc>
                  <a:txBody>
                    <a:bodyPr/>
                    <a:lstStyle/>
                    <a:p>
                      <a:r>
                        <a:rPr lang="en-IN" sz="1800" dirty="0" smtClean="0"/>
                        <a:t>30/11/2021</a:t>
                      </a:r>
                      <a:endParaRPr lang="en-IN" sz="1800" dirty="0"/>
                    </a:p>
                  </a:txBody>
                  <a:tcPr marL="99060" marR="99060"/>
                </a:tc>
                <a:tc>
                  <a:txBody>
                    <a:bodyPr/>
                    <a:lstStyle/>
                    <a:p>
                      <a:r>
                        <a:rPr lang="en-IN" sz="1800" dirty="0" smtClean="0"/>
                        <a:t>02/12/2021</a:t>
                      </a:r>
                      <a:endParaRPr lang="en-IN" sz="1800" dirty="0"/>
                    </a:p>
                  </a:txBody>
                  <a:tcPr marL="99060" marR="99060"/>
                </a:tc>
                <a:tc>
                  <a:txBody>
                    <a:bodyPr/>
                    <a:lstStyle/>
                    <a:p>
                      <a:r>
                        <a:rPr lang="en-IN" sz="1800" dirty="0" smtClean="0"/>
                        <a:t>3</a:t>
                      </a:r>
                      <a:endParaRPr lang="en-IN" sz="1800" dirty="0"/>
                    </a:p>
                  </a:txBody>
                  <a:tcPr marL="99060" marR="99060"/>
                </a:tc>
                <a:tc>
                  <a:txBody>
                    <a:bodyPr/>
                    <a:lstStyle/>
                    <a:p>
                      <a:r>
                        <a:rPr lang="en-IN" sz="1800" dirty="0" smtClean="0"/>
                        <a:t>Completed</a:t>
                      </a:r>
                      <a:endParaRPr lang="en-IN" sz="1800" dirty="0"/>
                    </a:p>
                  </a:txBody>
                  <a:tcPr marL="99060" marR="99060"/>
                </a:tc>
              </a:tr>
              <a:tr h="786790">
                <a:tc>
                  <a:txBody>
                    <a:bodyPr/>
                    <a:lstStyle/>
                    <a:p>
                      <a:r>
                        <a:rPr lang="en-IN" sz="1800" dirty="0" smtClean="0"/>
                        <a:t>2</a:t>
                      </a:r>
                      <a:endParaRPr lang="en-IN" sz="1800" dirty="0"/>
                    </a:p>
                  </a:txBody>
                  <a:tcPr marL="99060" marR="99060"/>
                </a:tc>
                <a:tc>
                  <a:txBody>
                    <a:bodyPr/>
                    <a:lstStyle/>
                    <a:p>
                      <a:r>
                        <a:rPr lang="en-IN" sz="1800" dirty="0" smtClean="0"/>
                        <a:t>Database connectivity</a:t>
                      </a:r>
                      <a:endParaRPr lang="en-IN" sz="1800" dirty="0"/>
                    </a:p>
                  </a:txBody>
                  <a:tcPr marL="99060" marR="99060"/>
                </a:tc>
                <a:tc>
                  <a:txBody>
                    <a:bodyPr/>
                    <a:lstStyle/>
                    <a:p>
                      <a:r>
                        <a:rPr lang="en-IN" sz="1800" dirty="0" smtClean="0"/>
                        <a:t>10/12/2021</a:t>
                      </a:r>
                      <a:endParaRPr lang="en-IN" sz="1800" dirty="0"/>
                    </a:p>
                  </a:txBody>
                  <a:tcPr marL="99060" marR="99060"/>
                </a:tc>
                <a:tc>
                  <a:txBody>
                    <a:bodyPr/>
                    <a:lstStyle/>
                    <a:p>
                      <a:r>
                        <a:rPr lang="en-IN" sz="1800" dirty="0" smtClean="0"/>
                        <a:t>12/12/2021</a:t>
                      </a:r>
                      <a:endParaRPr lang="en-IN" sz="1800" dirty="0"/>
                    </a:p>
                  </a:txBody>
                  <a:tcPr marL="99060" marR="99060"/>
                </a:tc>
                <a:tc>
                  <a:txBody>
                    <a:bodyPr/>
                    <a:lstStyle/>
                    <a:p>
                      <a:r>
                        <a:rPr lang="en-IN" sz="1800" dirty="0" smtClean="0"/>
                        <a:t>2</a:t>
                      </a:r>
                      <a:endParaRPr lang="en-IN" sz="1800" dirty="0"/>
                    </a:p>
                  </a:txBody>
                  <a:tcPr marL="99060" marR="99060"/>
                </a:tc>
                <a:tc>
                  <a:txBody>
                    <a:bodyPr/>
                    <a:lstStyle/>
                    <a:p>
                      <a:r>
                        <a:rPr lang="en-IN" sz="1800" dirty="0" smtClean="0"/>
                        <a:t>Completed</a:t>
                      </a:r>
                      <a:endParaRPr lang="en-IN" sz="1800" dirty="0"/>
                    </a:p>
                  </a:txBody>
                  <a:tcPr marL="99060" marR="99060"/>
                </a:tc>
              </a:tr>
              <a:tr h="423656">
                <a:tc>
                  <a:txBody>
                    <a:bodyPr/>
                    <a:lstStyle/>
                    <a:p>
                      <a:r>
                        <a:rPr lang="en-IN" sz="1800" dirty="0" smtClean="0"/>
                        <a:t>3</a:t>
                      </a:r>
                      <a:endParaRPr lang="en-IN" sz="1800" dirty="0"/>
                    </a:p>
                  </a:txBody>
                  <a:tcPr marL="99060" marR="99060"/>
                </a:tc>
                <a:tc>
                  <a:txBody>
                    <a:bodyPr/>
                    <a:lstStyle/>
                    <a:p>
                      <a:r>
                        <a:rPr lang="en-IN" sz="1800" dirty="0" smtClean="0"/>
                        <a:t>Coding</a:t>
                      </a:r>
                      <a:endParaRPr lang="en-IN" sz="1800" dirty="0"/>
                    </a:p>
                  </a:txBody>
                  <a:tcPr marL="99060" marR="99060"/>
                </a:tc>
                <a:tc>
                  <a:txBody>
                    <a:bodyPr/>
                    <a:lstStyle/>
                    <a:p>
                      <a:r>
                        <a:rPr lang="en-IN" sz="1800" dirty="0" smtClean="0"/>
                        <a:t>22/11/2021</a:t>
                      </a:r>
                      <a:endParaRPr lang="en-IN" sz="1800" dirty="0"/>
                    </a:p>
                  </a:txBody>
                  <a:tcPr marL="99060" marR="99060"/>
                </a:tc>
                <a:tc>
                  <a:txBody>
                    <a:bodyPr/>
                    <a:lstStyle/>
                    <a:p>
                      <a:r>
                        <a:rPr lang="en-IN" sz="1800" dirty="0" smtClean="0"/>
                        <a:t>27/12/2021</a:t>
                      </a:r>
                      <a:endParaRPr lang="en-IN" sz="1800" dirty="0"/>
                    </a:p>
                  </a:txBody>
                  <a:tcPr marL="99060" marR="99060"/>
                </a:tc>
                <a:tc>
                  <a:txBody>
                    <a:bodyPr/>
                    <a:lstStyle/>
                    <a:p>
                      <a:r>
                        <a:rPr lang="en-IN" sz="1800" dirty="0" smtClean="0"/>
                        <a:t>5</a:t>
                      </a:r>
                      <a:endParaRPr lang="en-IN" sz="1800" dirty="0"/>
                    </a:p>
                  </a:txBody>
                  <a:tcPr marL="99060" marR="99060"/>
                </a:tc>
                <a:tc>
                  <a:txBody>
                    <a:bodyPr/>
                    <a:lstStyle/>
                    <a:p>
                      <a:r>
                        <a:rPr lang="en-IN" sz="1800" dirty="0" smtClean="0"/>
                        <a:t>Completed</a:t>
                      </a:r>
                      <a:endParaRPr lang="en-IN" sz="1800" dirty="0"/>
                    </a:p>
                  </a:txBody>
                  <a:tcPr marL="99060" marR="99060"/>
                </a:tc>
              </a:tr>
              <a:tr h="369062">
                <a:tc gridSpan="6">
                  <a:txBody>
                    <a:bodyPr/>
                    <a:lstStyle/>
                    <a:p>
                      <a:r>
                        <a:rPr lang="en-IN" sz="1800" dirty="0" smtClean="0"/>
                        <a:t>                                                                        Sprint2</a:t>
                      </a:r>
                      <a:endParaRPr lang="en-IN" sz="1800" dirty="0"/>
                    </a:p>
                  </a:txBody>
                  <a:tcPr marL="99060" marR="99060"/>
                </a:tc>
                <a:tc hMerge="1">
                  <a:txBody>
                    <a:bodyPr/>
                    <a:lstStyle/>
                    <a:p>
                      <a:endParaRPr lang="en-IN" sz="1800" dirty="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dirty="0"/>
                    </a:p>
                  </a:txBody>
                  <a:tcPr marL="99060" marR="99060"/>
                </a:tc>
              </a:tr>
              <a:tr h="605223">
                <a:tc>
                  <a:txBody>
                    <a:bodyPr/>
                    <a:lstStyle/>
                    <a:p>
                      <a:r>
                        <a:rPr lang="en-IN" sz="1800" dirty="0" smtClean="0"/>
                        <a:t>4</a:t>
                      </a:r>
                      <a:endParaRPr lang="en-IN" sz="1800" dirty="0"/>
                    </a:p>
                  </a:txBody>
                  <a:tcPr marL="99060" marR="99060"/>
                </a:tc>
                <a:tc>
                  <a:txBody>
                    <a:bodyPr/>
                    <a:lstStyle/>
                    <a:p>
                      <a:r>
                        <a:rPr lang="en-IN" sz="1800" dirty="0" smtClean="0"/>
                        <a:t>UI</a:t>
                      </a:r>
                      <a:r>
                        <a:rPr lang="en-IN" sz="1800" baseline="0" dirty="0" smtClean="0"/>
                        <a:t> designing</a:t>
                      </a:r>
                      <a:endParaRPr lang="en-IN" sz="1800" dirty="0"/>
                    </a:p>
                  </a:txBody>
                  <a:tcPr marL="99060" marR="99060"/>
                </a:tc>
                <a:tc>
                  <a:txBody>
                    <a:bodyPr/>
                    <a:lstStyle/>
                    <a:p>
                      <a:r>
                        <a:rPr lang="en-IN" sz="1800" dirty="0" smtClean="0"/>
                        <a:t>28/12/2022</a:t>
                      </a:r>
                      <a:endParaRPr lang="en-IN" sz="1800" dirty="0"/>
                    </a:p>
                  </a:txBody>
                  <a:tcPr marL="99060" marR="99060"/>
                </a:tc>
                <a:tc>
                  <a:txBody>
                    <a:bodyPr/>
                    <a:lstStyle/>
                    <a:p>
                      <a:r>
                        <a:rPr lang="en-IN" sz="1800" dirty="0" smtClean="0"/>
                        <a:t>31/01/2022</a:t>
                      </a:r>
                      <a:endParaRPr lang="en-IN" sz="1800" dirty="0"/>
                    </a:p>
                  </a:txBody>
                  <a:tcPr marL="99060" marR="99060"/>
                </a:tc>
                <a:tc>
                  <a:txBody>
                    <a:bodyPr/>
                    <a:lstStyle/>
                    <a:p>
                      <a:r>
                        <a:rPr lang="en-IN" sz="1800" dirty="0" smtClean="0"/>
                        <a:t>3</a:t>
                      </a:r>
                      <a:endParaRPr lang="en-IN" sz="1800" dirty="0"/>
                    </a:p>
                  </a:txBody>
                  <a:tcPr marL="99060" marR="99060"/>
                </a:tc>
                <a:tc>
                  <a:txBody>
                    <a:bodyPr/>
                    <a:lstStyle/>
                    <a:p>
                      <a:r>
                        <a:rPr lang="en-IN" sz="1800" dirty="0" smtClean="0"/>
                        <a:t>In progress</a:t>
                      </a:r>
                      <a:endParaRPr lang="en-IN" sz="1800" dirty="0"/>
                    </a:p>
                  </a:txBody>
                  <a:tcPr marL="99060" marR="99060"/>
                </a:tc>
              </a:tr>
              <a:tr h="786790">
                <a:tc>
                  <a:txBody>
                    <a:bodyPr/>
                    <a:lstStyle/>
                    <a:p>
                      <a:r>
                        <a:rPr lang="en-IN" sz="1800" dirty="0" smtClean="0"/>
                        <a:t>5</a:t>
                      </a:r>
                      <a:endParaRPr lang="en-IN" sz="1800" dirty="0"/>
                    </a:p>
                  </a:txBody>
                  <a:tcPr marL="99060" marR="99060"/>
                </a:tc>
                <a:tc>
                  <a:txBody>
                    <a:bodyPr/>
                    <a:lstStyle/>
                    <a:p>
                      <a:r>
                        <a:rPr lang="en-IN" sz="1800" dirty="0" smtClean="0"/>
                        <a:t>Database connectivity</a:t>
                      </a:r>
                      <a:endParaRPr lang="en-IN" sz="1800" dirty="0"/>
                    </a:p>
                  </a:txBody>
                  <a:tcPr marL="99060" marR="99060"/>
                </a:tc>
                <a:tc>
                  <a:txBody>
                    <a:bodyPr/>
                    <a:lstStyle/>
                    <a:p>
                      <a:r>
                        <a:rPr lang="en-IN" sz="1800" dirty="0" smtClean="0"/>
                        <a:t>1/01/2022</a:t>
                      </a:r>
                      <a:endParaRPr lang="en-IN" sz="1800" dirty="0"/>
                    </a:p>
                  </a:txBody>
                  <a:tcPr marL="99060" marR="99060"/>
                </a:tc>
                <a:tc>
                  <a:txBody>
                    <a:bodyPr/>
                    <a:lstStyle/>
                    <a:p>
                      <a:r>
                        <a:rPr lang="en-IN" sz="1800" dirty="0" smtClean="0"/>
                        <a:t>4/01/2022</a:t>
                      </a:r>
                      <a:endParaRPr lang="en-IN" sz="1800" dirty="0"/>
                    </a:p>
                  </a:txBody>
                  <a:tcPr marL="99060" marR="99060"/>
                </a:tc>
                <a:tc>
                  <a:txBody>
                    <a:bodyPr/>
                    <a:lstStyle/>
                    <a:p>
                      <a:r>
                        <a:rPr lang="en-IN" sz="1800" dirty="0" smtClean="0"/>
                        <a:t>3</a:t>
                      </a:r>
                      <a:endParaRPr lang="en-IN" sz="1800" dirty="0"/>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9060" marR="99060"/>
                </a:tc>
              </a:tr>
              <a:tr h="786790">
                <a:tc>
                  <a:txBody>
                    <a:bodyPr/>
                    <a:lstStyle/>
                    <a:p>
                      <a:r>
                        <a:rPr lang="en-IN" sz="1800" dirty="0" smtClean="0"/>
                        <a:t>6</a:t>
                      </a:r>
                      <a:endParaRPr lang="en-IN" sz="1800" dirty="0"/>
                    </a:p>
                  </a:txBody>
                  <a:tcPr marL="99060" marR="99060"/>
                </a:tc>
                <a:tc>
                  <a:txBody>
                    <a:bodyPr/>
                    <a:lstStyle/>
                    <a:p>
                      <a:r>
                        <a:rPr lang="en-IN" sz="1800" dirty="0" smtClean="0"/>
                        <a:t>Coding</a:t>
                      </a:r>
                      <a:endParaRPr lang="en-IN" sz="1800" dirty="0"/>
                    </a:p>
                  </a:txBody>
                  <a:tcPr marL="99060" marR="99060"/>
                </a:tc>
                <a:tc>
                  <a:txBody>
                    <a:bodyPr/>
                    <a:lstStyle/>
                    <a:p>
                      <a:r>
                        <a:rPr lang="en-IN" sz="1800" dirty="0" smtClean="0"/>
                        <a:t>15/01/2022</a:t>
                      </a:r>
                      <a:endParaRPr lang="en-IN" sz="1800" dirty="0"/>
                    </a:p>
                  </a:txBody>
                  <a:tcPr marL="99060" marR="99060"/>
                </a:tc>
                <a:tc>
                  <a:txBody>
                    <a:bodyPr/>
                    <a:lstStyle/>
                    <a:p>
                      <a:r>
                        <a:rPr lang="en-IN" sz="1800" dirty="0" smtClean="0"/>
                        <a:t>21/01/2022</a:t>
                      </a:r>
                      <a:endParaRPr lang="en-IN" sz="1800" dirty="0"/>
                    </a:p>
                  </a:txBody>
                  <a:tcPr marL="99060" marR="99060"/>
                </a:tc>
                <a:tc>
                  <a:txBody>
                    <a:bodyPr/>
                    <a:lstStyle/>
                    <a:p>
                      <a:r>
                        <a:rPr lang="en-IN" sz="1800" dirty="0" smtClean="0"/>
                        <a:t>6</a:t>
                      </a:r>
                      <a:endParaRPr lang="en-IN" sz="1800" dirty="0"/>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9060" marR="99060"/>
                </a:tc>
              </a:tr>
              <a:tr h="369062">
                <a:tc gridSpan="6">
                  <a:txBody>
                    <a:bodyPr/>
                    <a:lstStyle/>
                    <a:p>
                      <a:r>
                        <a:rPr lang="en-IN" sz="1800" dirty="0" smtClean="0"/>
                        <a:t>                                                                        </a:t>
                      </a:r>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r>
            </a:tbl>
          </a:graphicData>
        </a:graphic>
      </p:graphicFrame>
    </p:spTree>
    <p:extLst>
      <p:ext uri="{BB962C8B-B14F-4D97-AF65-F5344CB8AC3E}">
        <p14:creationId xmlns:p14="http://schemas.microsoft.com/office/powerpoint/2010/main" xmlns="" val="3097830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742548931"/>
              </p:ext>
            </p:extLst>
          </p:nvPr>
        </p:nvGraphicFramePr>
        <p:xfrm>
          <a:off x="0" y="0"/>
          <a:ext cx="9906000" cy="6857997"/>
        </p:xfrm>
        <a:graphic>
          <a:graphicData uri="http://schemas.openxmlformats.org/drawingml/2006/table">
            <a:tbl>
              <a:tblPr firstRow="1" bandRow="1">
                <a:tableStyleId>{D7AC3CCA-C797-4891-BE02-D94E43425B78}</a:tableStyleId>
              </a:tblPr>
              <a:tblGrid>
                <a:gridCol w="1651000"/>
                <a:gridCol w="1651000"/>
                <a:gridCol w="1651000"/>
                <a:gridCol w="1651000"/>
                <a:gridCol w="1651000"/>
                <a:gridCol w="1651000"/>
              </a:tblGrid>
              <a:tr h="772315">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User story ID</a:t>
                      </a:r>
                    </a:p>
                    <a:p>
                      <a:endParaRPr lang="en-IN" sz="1800" dirty="0"/>
                    </a:p>
                  </a:txBody>
                  <a:tcPr marL="91441" marR="91441"/>
                </a:tc>
                <a:tc>
                  <a:txBody>
                    <a:bodyPr/>
                    <a:lstStyle/>
                    <a:p>
                      <a:r>
                        <a:rPr lang="en-IN" sz="1800" dirty="0" smtClean="0"/>
                        <a:t>Task name</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Start date</a:t>
                      </a:r>
                    </a:p>
                    <a:p>
                      <a:endParaRPr lang="en-IN" sz="1800" dirty="0"/>
                    </a:p>
                  </a:txBody>
                  <a:tcPr marL="91441" marR="91441"/>
                </a:tc>
                <a:tc>
                  <a:txBody>
                    <a:bodyPr/>
                    <a:lstStyle/>
                    <a:p>
                      <a:r>
                        <a:rPr lang="en-IN" sz="1800" dirty="0" smtClean="0"/>
                        <a:t>End date</a:t>
                      </a:r>
                      <a:endParaRPr lang="en-IN" sz="1800" dirty="0"/>
                    </a:p>
                  </a:txBody>
                  <a:tcPr marL="91441" marR="91441"/>
                </a:tc>
                <a:tc>
                  <a:txBody>
                    <a:bodyPr/>
                    <a:lstStyle/>
                    <a:p>
                      <a:r>
                        <a:rPr lang="en-IN" sz="1800" dirty="0" smtClean="0"/>
                        <a:t>Days</a:t>
                      </a:r>
                      <a:endParaRPr lang="en-IN" sz="1800" dirty="0"/>
                    </a:p>
                  </a:txBody>
                  <a:tcPr marL="91441" marR="91441"/>
                </a:tc>
                <a:tc>
                  <a:txBody>
                    <a:bodyPr/>
                    <a:lstStyle/>
                    <a:p>
                      <a:r>
                        <a:rPr lang="en-IN" sz="1800" dirty="0" smtClean="0"/>
                        <a:t>Status</a:t>
                      </a:r>
                      <a:endParaRPr lang="en-IN" sz="1800" dirty="0"/>
                    </a:p>
                  </a:txBody>
                  <a:tcPr marL="91441" marR="91441"/>
                </a:tc>
              </a:tr>
              <a:tr h="428852">
                <a:tc gridSpan="6">
                  <a:txBody>
                    <a:bodyPr/>
                    <a:lstStyle/>
                    <a:p>
                      <a:r>
                        <a:rPr lang="en-IN" sz="1800" dirty="0" smtClean="0"/>
                        <a:t>                                                                     Sprint3</a:t>
                      </a:r>
                      <a:endParaRPr lang="en-IN" sz="1800" dirty="0"/>
                    </a:p>
                  </a:txBody>
                  <a:tcPr marL="91441" marR="91441"/>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r>
              <a:tr h="772315">
                <a:tc>
                  <a:txBody>
                    <a:bodyPr/>
                    <a:lstStyle/>
                    <a:p>
                      <a:r>
                        <a:rPr lang="en-IN" sz="1800" dirty="0" smtClean="0"/>
                        <a:t>7</a:t>
                      </a:r>
                      <a:endParaRPr lang="en-IN" sz="1800" dirty="0"/>
                    </a:p>
                  </a:txBody>
                  <a:tcPr marL="91441" marR="91441"/>
                </a:tc>
                <a:tc>
                  <a:txBody>
                    <a:bodyPr/>
                    <a:lstStyle/>
                    <a:p>
                      <a:r>
                        <a:rPr lang="en-IN" sz="1800" dirty="0" smtClean="0"/>
                        <a:t>UI</a:t>
                      </a:r>
                      <a:r>
                        <a:rPr lang="en-IN" sz="1800" baseline="0" dirty="0" smtClean="0"/>
                        <a:t> designing</a:t>
                      </a:r>
                      <a:endParaRPr lang="en-IN" sz="1800" dirty="0"/>
                    </a:p>
                  </a:txBody>
                  <a:tcPr marL="91441" marR="91441"/>
                </a:tc>
                <a:tc>
                  <a:txBody>
                    <a:bodyPr/>
                    <a:lstStyle/>
                    <a:p>
                      <a:r>
                        <a:rPr lang="en-IN" sz="1800" dirty="0" smtClean="0"/>
                        <a:t>05/02/2022</a:t>
                      </a:r>
                      <a:endParaRPr lang="en-IN" sz="1800" dirty="0"/>
                    </a:p>
                  </a:txBody>
                  <a:tcPr marL="91441" marR="91441"/>
                </a:tc>
                <a:tc>
                  <a:txBody>
                    <a:bodyPr/>
                    <a:lstStyle/>
                    <a:p>
                      <a:r>
                        <a:rPr lang="en-IN" sz="1800" dirty="0" smtClean="0"/>
                        <a:t>07/02/2022</a:t>
                      </a:r>
                      <a:endParaRPr lang="en-IN" sz="1800" dirty="0"/>
                    </a:p>
                  </a:txBody>
                  <a:tcPr marL="91441" marR="91441"/>
                </a:tc>
                <a:tc>
                  <a:txBody>
                    <a:bodyPr/>
                    <a:lstStyle/>
                    <a:p>
                      <a:r>
                        <a:rPr lang="en-IN" sz="1800" dirty="0" smtClean="0"/>
                        <a:t>2</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772315">
                <a:tc>
                  <a:txBody>
                    <a:bodyPr/>
                    <a:lstStyle/>
                    <a:p>
                      <a:r>
                        <a:rPr lang="en-IN" sz="1800" dirty="0" smtClean="0"/>
                        <a:t>8</a:t>
                      </a:r>
                      <a:endParaRPr lang="en-IN" sz="1800" dirty="0"/>
                    </a:p>
                  </a:txBody>
                  <a:tcPr marL="91441" marR="91441"/>
                </a:tc>
                <a:tc>
                  <a:txBody>
                    <a:bodyPr/>
                    <a:lstStyle/>
                    <a:p>
                      <a:r>
                        <a:rPr lang="en-IN" sz="1800" dirty="0" smtClean="0"/>
                        <a:t>Database</a:t>
                      </a:r>
                      <a:r>
                        <a:rPr lang="en-IN" sz="1800" baseline="0" dirty="0" smtClean="0"/>
                        <a:t> connectivity</a:t>
                      </a:r>
                      <a:endParaRPr lang="en-IN" sz="1800" dirty="0"/>
                    </a:p>
                  </a:txBody>
                  <a:tcPr marL="91441" marR="91441"/>
                </a:tc>
                <a:tc>
                  <a:txBody>
                    <a:bodyPr/>
                    <a:lstStyle/>
                    <a:p>
                      <a:r>
                        <a:rPr lang="en-IN" sz="1800" dirty="0" smtClean="0"/>
                        <a:t>09/02/2022</a:t>
                      </a:r>
                      <a:endParaRPr lang="en-IN" sz="1800" dirty="0"/>
                    </a:p>
                  </a:txBody>
                  <a:tcPr marL="91441" marR="91441"/>
                </a:tc>
                <a:tc>
                  <a:txBody>
                    <a:bodyPr/>
                    <a:lstStyle/>
                    <a:p>
                      <a:r>
                        <a:rPr lang="en-IN" sz="1800" dirty="0" smtClean="0"/>
                        <a:t>10/02/2022</a:t>
                      </a:r>
                      <a:endParaRPr lang="en-IN" sz="1800" dirty="0"/>
                    </a:p>
                  </a:txBody>
                  <a:tcPr marL="91441" marR="91441"/>
                </a:tc>
                <a:tc>
                  <a:txBody>
                    <a:bodyPr/>
                    <a:lstStyle/>
                    <a:p>
                      <a:r>
                        <a:rPr lang="en-IN" sz="1800" dirty="0" smtClean="0"/>
                        <a:t>1</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772315">
                <a:tc>
                  <a:txBody>
                    <a:bodyPr/>
                    <a:lstStyle/>
                    <a:p>
                      <a:r>
                        <a:rPr lang="en-IN" sz="1800" dirty="0" smtClean="0"/>
                        <a:t>9</a:t>
                      </a:r>
                      <a:endParaRPr lang="en-IN" sz="1800" dirty="0"/>
                    </a:p>
                  </a:txBody>
                  <a:tcPr marL="91441" marR="91441"/>
                </a:tc>
                <a:tc>
                  <a:txBody>
                    <a:bodyPr/>
                    <a:lstStyle/>
                    <a:p>
                      <a:r>
                        <a:rPr lang="en-IN" sz="1800" dirty="0" smtClean="0"/>
                        <a:t>Coding</a:t>
                      </a:r>
                      <a:endParaRPr lang="en-IN" sz="1800" dirty="0"/>
                    </a:p>
                  </a:txBody>
                  <a:tcPr marL="91441" marR="91441"/>
                </a:tc>
                <a:tc>
                  <a:txBody>
                    <a:bodyPr/>
                    <a:lstStyle/>
                    <a:p>
                      <a:r>
                        <a:rPr lang="en-IN" sz="1800" dirty="0" smtClean="0"/>
                        <a:t>12/02/2022</a:t>
                      </a:r>
                      <a:endParaRPr lang="en-IN" sz="1800" dirty="0"/>
                    </a:p>
                  </a:txBody>
                  <a:tcPr marL="91441" marR="91441"/>
                </a:tc>
                <a:tc>
                  <a:txBody>
                    <a:bodyPr/>
                    <a:lstStyle/>
                    <a:p>
                      <a:r>
                        <a:rPr lang="en-IN" sz="1800" dirty="0" smtClean="0"/>
                        <a:t>15/02/2022</a:t>
                      </a:r>
                      <a:endParaRPr lang="en-IN" sz="1800" dirty="0"/>
                    </a:p>
                  </a:txBody>
                  <a:tcPr marL="91441" marR="91441"/>
                </a:tc>
                <a:tc>
                  <a:txBody>
                    <a:bodyPr/>
                    <a:lstStyle/>
                    <a:p>
                      <a:r>
                        <a:rPr lang="en-IN" sz="1800" dirty="0" smtClean="0"/>
                        <a:t>3</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772315">
                <a:tc>
                  <a:txBody>
                    <a:bodyPr/>
                    <a:lstStyle/>
                    <a:p>
                      <a:r>
                        <a:rPr lang="en-IN" sz="1800" dirty="0" smtClean="0"/>
                        <a:t>10</a:t>
                      </a:r>
                      <a:endParaRPr lang="en-IN" sz="1800" dirty="0"/>
                    </a:p>
                  </a:txBody>
                  <a:tcPr marL="91441" marR="91441"/>
                </a:tc>
                <a:tc>
                  <a:txBody>
                    <a:bodyPr/>
                    <a:lstStyle/>
                    <a:p>
                      <a:r>
                        <a:rPr lang="en-IN" sz="1800" dirty="0" smtClean="0"/>
                        <a:t>Testing &amp; validation</a:t>
                      </a:r>
                      <a:endParaRPr lang="en-IN" sz="1800" dirty="0"/>
                    </a:p>
                  </a:txBody>
                  <a:tcPr marL="91441" marR="91441"/>
                </a:tc>
                <a:tc>
                  <a:txBody>
                    <a:bodyPr/>
                    <a:lstStyle/>
                    <a:p>
                      <a:r>
                        <a:rPr lang="en-IN" sz="1800" dirty="0" smtClean="0"/>
                        <a:t>16/02/2022</a:t>
                      </a:r>
                      <a:endParaRPr lang="en-IN" sz="1800" dirty="0"/>
                    </a:p>
                  </a:txBody>
                  <a:tcPr marL="91441" marR="91441"/>
                </a:tc>
                <a:tc>
                  <a:txBody>
                    <a:bodyPr/>
                    <a:lstStyle/>
                    <a:p>
                      <a:r>
                        <a:rPr lang="en-IN" sz="1800" dirty="0" smtClean="0"/>
                        <a:t>20/02/2022</a:t>
                      </a:r>
                      <a:endParaRPr lang="en-IN" sz="1800" dirty="0"/>
                    </a:p>
                  </a:txBody>
                  <a:tcPr marL="91441" marR="91441"/>
                </a:tc>
                <a:tc>
                  <a:txBody>
                    <a:bodyPr/>
                    <a:lstStyle/>
                    <a:p>
                      <a:r>
                        <a:rPr lang="en-IN" sz="1800" dirty="0" smtClean="0"/>
                        <a:t>4</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428852">
                <a:tc gridSpan="6">
                  <a:txBody>
                    <a:bodyPr/>
                    <a:lstStyle/>
                    <a:p>
                      <a:r>
                        <a:rPr lang="en-IN" sz="1800" dirty="0" smtClean="0"/>
                        <a:t>                                                                          Sprint4</a:t>
                      </a:r>
                      <a:endParaRPr lang="en-IN" sz="1800" dirty="0"/>
                    </a:p>
                  </a:txBody>
                  <a:tcPr marL="91441" marR="91441"/>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r>
              <a:tr h="772315">
                <a:tc>
                  <a:txBody>
                    <a:bodyPr/>
                    <a:lstStyle/>
                    <a:p>
                      <a:r>
                        <a:rPr lang="en-IN" sz="1800" dirty="0" smtClean="0"/>
                        <a:t>11</a:t>
                      </a:r>
                      <a:endParaRPr lang="en-IN" sz="1800" dirty="0"/>
                    </a:p>
                  </a:txBody>
                  <a:tcPr marL="91441" marR="91441"/>
                </a:tc>
                <a:tc>
                  <a:txBody>
                    <a:bodyPr/>
                    <a:lstStyle/>
                    <a:p>
                      <a:r>
                        <a:rPr lang="en-IN" sz="1800" dirty="0" smtClean="0"/>
                        <a:t>UI designing</a:t>
                      </a:r>
                      <a:endParaRPr lang="en-IN" sz="1800" dirty="0"/>
                    </a:p>
                  </a:txBody>
                  <a:tcPr marL="91441" marR="91441"/>
                </a:tc>
                <a:tc>
                  <a:txBody>
                    <a:bodyPr/>
                    <a:lstStyle/>
                    <a:p>
                      <a:r>
                        <a:rPr lang="en-IN" sz="1800" dirty="0" smtClean="0"/>
                        <a:t>21/02/2022</a:t>
                      </a:r>
                      <a:endParaRPr lang="en-IN" sz="1800" dirty="0"/>
                    </a:p>
                  </a:txBody>
                  <a:tcPr marL="91441" marR="91441"/>
                </a:tc>
                <a:tc>
                  <a:txBody>
                    <a:bodyPr/>
                    <a:lstStyle/>
                    <a:p>
                      <a:r>
                        <a:rPr lang="en-IN" sz="1800" dirty="0" smtClean="0"/>
                        <a:t>23/02/2022</a:t>
                      </a:r>
                      <a:endParaRPr lang="en-IN" sz="1800" dirty="0"/>
                    </a:p>
                  </a:txBody>
                  <a:tcPr marL="91441" marR="91441"/>
                </a:tc>
                <a:tc>
                  <a:txBody>
                    <a:bodyPr/>
                    <a:lstStyle/>
                    <a:p>
                      <a:r>
                        <a:rPr lang="en-IN" sz="1800" dirty="0" smtClean="0"/>
                        <a:t>2</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772315">
                <a:tc>
                  <a:txBody>
                    <a:bodyPr/>
                    <a:lstStyle/>
                    <a:p>
                      <a:r>
                        <a:rPr lang="en-IN" sz="1800" dirty="0" smtClean="0"/>
                        <a:t>12</a:t>
                      </a:r>
                      <a:endParaRPr lang="en-IN" sz="1800" dirty="0"/>
                    </a:p>
                  </a:txBody>
                  <a:tcPr marL="91441" marR="91441"/>
                </a:tc>
                <a:tc>
                  <a:txBody>
                    <a:bodyPr/>
                    <a:lstStyle/>
                    <a:p>
                      <a:r>
                        <a:rPr lang="en-IN" sz="1800" dirty="0" smtClean="0"/>
                        <a:t>Database connectivity</a:t>
                      </a:r>
                      <a:endParaRPr lang="en-IN" sz="1800" dirty="0"/>
                    </a:p>
                  </a:txBody>
                  <a:tcPr marL="91441" marR="91441"/>
                </a:tc>
                <a:tc>
                  <a:txBody>
                    <a:bodyPr/>
                    <a:lstStyle/>
                    <a:p>
                      <a:r>
                        <a:rPr lang="en-IN" sz="1800" dirty="0" smtClean="0"/>
                        <a:t>24/02/2022</a:t>
                      </a:r>
                      <a:endParaRPr lang="en-IN" sz="1800" dirty="0"/>
                    </a:p>
                  </a:txBody>
                  <a:tcPr marL="91441" marR="91441"/>
                </a:tc>
                <a:tc>
                  <a:txBody>
                    <a:bodyPr/>
                    <a:lstStyle/>
                    <a:p>
                      <a:r>
                        <a:rPr lang="en-IN" sz="1800" dirty="0" smtClean="0"/>
                        <a:t>25/02/2022</a:t>
                      </a:r>
                      <a:endParaRPr lang="en-IN" sz="1800" dirty="0"/>
                    </a:p>
                  </a:txBody>
                  <a:tcPr marL="91441" marR="91441"/>
                </a:tc>
                <a:tc>
                  <a:txBody>
                    <a:bodyPr/>
                    <a:lstStyle/>
                    <a:p>
                      <a:r>
                        <a:rPr lang="en-IN" sz="1800" dirty="0" smtClean="0"/>
                        <a:t>1</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594088">
                <a:tc>
                  <a:txBody>
                    <a:bodyPr/>
                    <a:lstStyle/>
                    <a:p>
                      <a:r>
                        <a:rPr lang="en-IN" sz="1800" dirty="0" smtClean="0"/>
                        <a:t>13</a:t>
                      </a:r>
                      <a:endParaRPr lang="en-IN" sz="1800" dirty="0"/>
                    </a:p>
                  </a:txBody>
                  <a:tcPr marL="91441" marR="91441"/>
                </a:tc>
                <a:tc>
                  <a:txBody>
                    <a:bodyPr/>
                    <a:lstStyle/>
                    <a:p>
                      <a:r>
                        <a:rPr lang="en-IN" sz="1800" dirty="0" smtClean="0"/>
                        <a:t>Coding</a:t>
                      </a:r>
                      <a:endParaRPr lang="en-IN" sz="1800" dirty="0"/>
                    </a:p>
                  </a:txBody>
                  <a:tcPr marL="91441" marR="91441"/>
                </a:tc>
                <a:tc>
                  <a:txBody>
                    <a:bodyPr/>
                    <a:lstStyle/>
                    <a:p>
                      <a:r>
                        <a:rPr lang="en-IN" sz="1800" dirty="0" smtClean="0"/>
                        <a:t>26/02/2022</a:t>
                      </a:r>
                      <a:endParaRPr lang="en-IN" sz="1800" dirty="0"/>
                    </a:p>
                  </a:txBody>
                  <a:tcPr marL="91441" marR="91441"/>
                </a:tc>
                <a:tc>
                  <a:txBody>
                    <a:bodyPr/>
                    <a:lstStyle/>
                    <a:p>
                      <a:r>
                        <a:rPr lang="en-IN" sz="1800" dirty="0" smtClean="0"/>
                        <a:t>28/02/2022</a:t>
                      </a:r>
                      <a:endParaRPr lang="en-IN" sz="1800" dirty="0"/>
                    </a:p>
                  </a:txBody>
                  <a:tcPr marL="91441" marR="91441"/>
                </a:tc>
                <a:tc>
                  <a:txBody>
                    <a:bodyPr/>
                    <a:lstStyle/>
                    <a:p>
                      <a:r>
                        <a:rPr lang="en-IN" sz="1800" dirty="0" smtClean="0"/>
                        <a:t>2</a:t>
                      </a:r>
                      <a:endParaRPr lang="en-IN" sz="1800" dirty="0"/>
                    </a:p>
                  </a:txBody>
                  <a:tcPr marL="91441" marR="91441"/>
                </a:tc>
                <a:tc>
                  <a:txBody>
                    <a:bodyPr/>
                    <a:lstStyle/>
                    <a:p>
                      <a:r>
                        <a:rPr lang="en-IN" sz="1800" dirty="0" smtClean="0"/>
                        <a:t>In progress</a:t>
                      </a:r>
                      <a:endParaRPr lang="en-IN" sz="1800" dirty="0"/>
                    </a:p>
                  </a:txBody>
                  <a:tcPr marL="91441" marR="91441"/>
                </a:tc>
              </a:tr>
            </a:tbl>
          </a:graphicData>
        </a:graphic>
      </p:graphicFrame>
    </p:spTree>
    <p:extLst>
      <p:ext uri="{BB962C8B-B14F-4D97-AF65-F5344CB8AC3E}">
        <p14:creationId xmlns:p14="http://schemas.microsoft.com/office/powerpoint/2010/main" xmlns="" val="3350814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67722" cy="762000"/>
          </a:xfrm>
        </p:spPr>
        <p:txBody>
          <a:bodyPr>
            <a:normAutofit/>
          </a:bodyPr>
          <a:lstStyle/>
          <a:p>
            <a:r>
              <a:rPr lang="en-IN" sz="3000" dirty="0"/>
              <a:t>SPRINT BACKLOG PLAN</a:t>
            </a:r>
          </a:p>
        </p:txBody>
      </p:sp>
      <p:graphicFrame>
        <p:nvGraphicFramePr>
          <p:cNvPr id="8" name="Content Placeholder 7"/>
          <p:cNvGraphicFramePr>
            <a:graphicFrameLocks noGrp="1"/>
          </p:cNvGraphicFramePr>
          <p:nvPr>
            <p:ph idx="1"/>
            <p:extLst>
              <p:ext uri="{D42A27DB-BD31-4B8C-83A1-F6EECF244321}">
                <p14:modId xmlns="" xmlns:p14="http://schemas.microsoft.com/office/powerpoint/2010/main" val="1431477553"/>
              </p:ext>
            </p:extLst>
          </p:nvPr>
        </p:nvGraphicFramePr>
        <p:xfrm>
          <a:off x="56457" y="764702"/>
          <a:ext cx="9793085" cy="5976667"/>
        </p:xfrm>
        <a:graphic>
          <a:graphicData uri="http://schemas.openxmlformats.org/drawingml/2006/table">
            <a:tbl>
              <a:tblPr firstRow="1" firstCol="1" bandRow="1">
                <a:tableStyleId>{5C22544A-7EE6-4342-B048-85BDC9FD1C3A}</a:tableStyleId>
              </a:tblPr>
              <a:tblGrid>
                <a:gridCol w="943801">
                  <a:extLst>
                    <a:ext uri="{9D8B030D-6E8A-4147-A177-3AD203B41FA5}">
                      <a16:colId xmlns="" xmlns:a16="http://schemas.microsoft.com/office/drawing/2014/main" val="20000"/>
                    </a:ext>
                  </a:extLst>
                </a:gridCol>
                <a:gridCol w="875441">
                  <a:extLst>
                    <a:ext uri="{9D8B030D-6E8A-4147-A177-3AD203B41FA5}">
                      <a16:colId xmlns="" xmlns:a16="http://schemas.microsoft.com/office/drawing/2014/main" val="20001"/>
                    </a:ext>
                  </a:extLst>
                </a:gridCol>
                <a:gridCol w="705235">
                  <a:extLst>
                    <a:ext uri="{9D8B030D-6E8A-4147-A177-3AD203B41FA5}">
                      <a16:colId xmlns="" xmlns:a16="http://schemas.microsoft.com/office/drawing/2014/main" val="20002"/>
                    </a:ext>
                  </a:extLst>
                </a:gridCol>
                <a:gridCol w="491782">
                  <a:extLst>
                    <a:ext uri="{9D8B030D-6E8A-4147-A177-3AD203B41FA5}">
                      <a16:colId xmlns="" xmlns:a16="http://schemas.microsoft.com/office/drawing/2014/main" val="20003"/>
                    </a:ext>
                  </a:extLst>
                </a:gridCol>
                <a:gridCol w="491782">
                  <a:extLst>
                    <a:ext uri="{9D8B030D-6E8A-4147-A177-3AD203B41FA5}">
                      <a16:colId xmlns="" xmlns:a16="http://schemas.microsoft.com/office/drawing/2014/main" val="20004"/>
                    </a:ext>
                  </a:extLst>
                </a:gridCol>
                <a:gridCol w="491782">
                  <a:extLst>
                    <a:ext uri="{9D8B030D-6E8A-4147-A177-3AD203B41FA5}">
                      <a16:colId xmlns="" xmlns:a16="http://schemas.microsoft.com/office/drawing/2014/main" val="20005"/>
                    </a:ext>
                  </a:extLst>
                </a:gridCol>
                <a:gridCol w="491782">
                  <a:extLst>
                    <a:ext uri="{9D8B030D-6E8A-4147-A177-3AD203B41FA5}">
                      <a16:colId xmlns="" xmlns:a16="http://schemas.microsoft.com/office/drawing/2014/main" val="20006"/>
                    </a:ext>
                  </a:extLst>
                </a:gridCol>
                <a:gridCol w="491782">
                  <a:extLst>
                    <a:ext uri="{9D8B030D-6E8A-4147-A177-3AD203B41FA5}">
                      <a16:colId xmlns="" xmlns:a16="http://schemas.microsoft.com/office/drawing/2014/main" val="20007"/>
                    </a:ext>
                  </a:extLst>
                </a:gridCol>
                <a:gridCol w="491782">
                  <a:extLst>
                    <a:ext uri="{9D8B030D-6E8A-4147-A177-3AD203B41FA5}">
                      <a16:colId xmlns="" xmlns:a16="http://schemas.microsoft.com/office/drawing/2014/main" val="20008"/>
                    </a:ext>
                  </a:extLst>
                </a:gridCol>
                <a:gridCol w="491782">
                  <a:extLst>
                    <a:ext uri="{9D8B030D-6E8A-4147-A177-3AD203B41FA5}">
                      <a16:colId xmlns="" xmlns:a16="http://schemas.microsoft.com/office/drawing/2014/main" val="20009"/>
                    </a:ext>
                  </a:extLst>
                </a:gridCol>
                <a:gridCol w="491782">
                  <a:extLst>
                    <a:ext uri="{9D8B030D-6E8A-4147-A177-3AD203B41FA5}">
                      <a16:colId xmlns="" xmlns:a16="http://schemas.microsoft.com/office/drawing/2014/main" val="20010"/>
                    </a:ext>
                  </a:extLst>
                </a:gridCol>
                <a:gridCol w="491782">
                  <a:extLst>
                    <a:ext uri="{9D8B030D-6E8A-4147-A177-3AD203B41FA5}">
                      <a16:colId xmlns="" xmlns:a16="http://schemas.microsoft.com/office/drawing/2014/main" val="20011"/>
                    </a:ext>
                  </a:extLst>
                </a:gridCol>
                <a:gridCol w="568514">
                  <a:extLst>
                    <a:ext uri="{9D8B030D-6E8A-4147-A177-3AD203B41FA5}">
                      <a16:colId xmlns="" xmlns:a16="http://schemas.microsoft.com/office/drawing/2014/main" val="20012"/>
                    </a:ext>
                  </a:extLst>
                </a:gridCol>
                <a:gridCol w="568514">
                  <a:extLst>
                    <a:ext uri="{9D8B030D-6E8A-4147-A177-3AD203B41FA5}">
                      <a16:colId xmlns="" xmlns:a16="http://schemas.microsoft.com/office/drawing/2014/main" val="20013"/>
                    </a:ext>
                  </a:extLst>
                </a:gridCol>
                <a:gridCol w="568514">
                  <a:extLst>
                    <a:ext uri="{9D8B030D-6E8A-4147-A177-3AD203B41FA5}">
                      <a16:colId xmlns="" xmlns:a16="http://schemas.microsoft.com/office/drawing/2014/main" val="20014"/>
                    </a:ext>
                  </a:extLst>
                </a:gridCol>
                <a:gridCol w="568514">
                  <a:extLst>
                    <a:ext uri="{9D8B030D-6E8A-4147-A177-3AD203B41FA5}">
                      <a16:colId xmlns="" xmlns:a16="http://schemas.microsoft.com/office/drawing/2014/main" val="20015"/>
                    </a:ext>
                  </a:extLst>
                </a:gridCol>
                <a:gridCol w="568514">
                  <a:extLst>
                    <a:ext uri="{9D8B030D-6E8A-4147-A177-3AD203B41FA5}">
                      <a16:colId xmlns="" xmlns:a16="http://schemas.microsoft.com/office/drawing/2014/main" val="20016"/>
                    </a:ext>
                  </a:extLst>
                </a:gridCol>
              </a:tblGrid>
              <a:tr h="1017637">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Status &amp; completion date</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Day2</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Day3</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Day4</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Day5</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Day6</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Day7</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Day8</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Day9</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Day10</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Day11</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Day12</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Day13</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Day14</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extLst>
                  <a:ext uri="{0D108BD9-81ED-4DB2-BD59-A6C34878D82A}">
                    <a16:rowId xmlns="" xmlns:a16="http://schemas.microsoft.com/office/drawing/2014/main" val="10000"/>
                  </a:ext>
                </a:extLst>
              </a:tr>
              <a:tr h="578515">
                <a:tc>
                  <a:txBody>
                    <a:bodyPr/>
                    <a:lstStyle/>
                    <a:p>
                      <a:pPr>
                        <a:lnSpc>
                          <a:spcPct val="115000"/>
                        </a:lnSpc>
                        <a:spcAft>
                          <a:spcPts val="0"/>
                        </a:spcAft>
                      </a:pPr>
                      <a:r>
                        <a:rPr lang="en-IN" sz="1000">
                          <a:effectLst/>
                        </a:rPr>
                        <a:t>User story #1</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extLst>
                  <a:ext uri="{0D108BD9-81ED-4DB2-BD59-A6C34878D82A}">
                    <a16:rowId xmlns="" xmlns:a16="http://schemas.microsoft.com/office/drawing/2014/main" val="10001"/>
                  </a:ext>
                </a:extLst>
              </a:tr>
              <a:tr h="500313">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18/12/2021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3</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 xmlns:a16="http://schemas.microsoft.com/office/drawing/2014/main" val="10002"/>
                  </a:ext>
                </a:extLst>
              </a:tr>
              <a:tr h="499236">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24/12/2021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 xmlns:a16="http://schemas.microsoft.com/office/drawing/2014/main" val="10003"/>
                  </a:ext>
                </a:extLst>
              </a:tr>
              <a:tr h="324461">
                <a:tc>
                  <a:txBody>
                    <a:bodyPr/>
                    <a:lstStyle/>
                    <a:p>
                      <a:pPr>
                        <a:lnSpc>
                          <a:spcPct val="115000"/>
                        </a:lnSpc>
                        <a:spcAft>
                          <a:spcPts val="0"/>
                        </a:spcAft>
                      </a:pPr>
                      <a:r>
                        <a:rPr lang="en-IN" sz="1000" dirty="0">
                          <a:effectLst/>
                        </a:rPr>
                        <a:t>Coding</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08/01/2022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5</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 xmlns:a16="http://schemas.microsoft.com/office/drawing/2014/main" val="10004"/>
                  </a:ext>
                </a:extLst>
              </a:tr>
              <a:tr h="324461">
                <a:tc>
                  <a:txBody>
                    <a:bodyPr/>
                    <a:lstStyle/>
                    <a:p>
                      <a:pPr>
                        <a:lnSpc>
                          <a:spcPct val="115000"/>
                        </a:lnSpc>
                        <a:spcAft>
                          <a:spcPts val="0"/>
                        </a:spcAft>
                      </a:pPr>
                      <a:r>
                        <a:rPr lang="en-IN" sz="1000">
                          <a:effectLst/>
                        </a:rPr>
                        <a:t>Testing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extLst>
                  <a:ext uri="{0D108BD9-81ED-4DB2-BD59-A6C34878D82A}">
                    <a16:rowId xmlns="" xmlns:a16="http://schemas.microsoft.com/office/drawing/2014/main" val="10005"/>
                  </a:ext>
                </a:extLst>
              </a:tr>
              <a:tr h="500313">
                <a:tc>
                  <a:txBody>
                    <a:bodyPr/>
                    <a:lstStyle/>
                    <a:p>
                      <a:pPr>
                        <a:lnSpc>
                          <a:spcPct val="115000"/>
                        </a:lnSpc>
                        <a:spcAft>
                          <a:spcPts val="0"/>
                        </a:spcAft>
                      </a:pPr>
                      <a:r>
                        <a:rPr lang="en-IN" sz="1000">
                          <a:effectLst/>
                        </a:rPr>
                        <a:t>User story #2</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extLst>
                  <a:ext uri="{0D108BD9-81ED-4DB2-BD59-A6C34878D82A}">
                    <a16:rowId xmlns="" xmlns:a16="http://schemas.microsoft.com/office/drawing/2014/main" val="10006"/>
                  </a:ext>
                </a:extLst>
              </a:tr>
              <a:tr h="500313">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007"/>
                  </a:ext>
                </a:extLst>
              </a:tr>
              <a:tr h="758035">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008"/>
                  </a:ext>
                </a:extLst>
              </a:tr>
              <a:tr h="324461">
                <a:tc>
                  <a:txBody>
                    <a:bodyPr/>
                    <a:lstStyle/>
                    <a:p>
                      <a:pPr>
                        <a:lnSpc>
                          <a:spcPct val="115000"/>
                        </a:lnSpc>
                        <a:spcAft>
                          <a:spcPts val="0"/>
                        </a:spcAft>
                      </a:pPr>
                      <a:r>
                        <a:rPr lang="en-IN" sz="1000">
                          <a:effectLst/>
                        </a:rPr>
                        <a:t>Coding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009"/>
                  </a:ext>
                </a:extLst>
              </a:tr>
              <a:tr h="324461">
                <a:tc>
                  <a:txBody>
                    <a:bodyPr/>
                    <a:lstStyle/>
                    <a:p>
                      <a:pPr>
                        <a:lnSpc>
                          <a:spcPct val="115000"/>
                        </a:lnSpc>
                        <a:spcAft>
                          <a:spcPts val="0"/>
                        </a:spcAft>
                      </a:pPr>
                      <a:r>
                        <a:rPr lang="en-IN" sz="1000">
                          <a:effectLst/>
                        </a:rPr>
                        <a:t>Testing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010"/>
                  </a:ext>
                </a:extLst>
              </a:tr>
              <a:tr h="324461">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52129146"/>
                  </a:ext>
                </a:extLst>
              </a:tr>
            </a:tbl>
          </a:graphicData>
        </a:graphic>
      </p:graphicFrame>
      <p:sp>
        <p:nvSpPr>
          <p:cNvPr id="6" name="Rectangle 1"/>
          <p:cNvSpPr>
            <a:spLocks noChangeArrowheads="1"/>
          </p:cNvSpPr>
          <p:nvPr/>
        </p:nvSpPr>
        <p:spPr bwMode="auto">
          <a:xfrm>
            <a:off x="1600202" y="2942709"/>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1050925" y="1203325"/>
            <a:ext cx="9906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68145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4133"/>
            <a:ext cx="8116889" cy="868958"/>
          </a:xfrm>
        </p:spPr>
        <p:txBody>
          <a:bodyPr>
            <a:normAutofit/>
          </a:bodyPr>
          <a:lstStyle/>
          <a:p>
            <a:r>
              <a:rPr lang="en-IN" sz="3000" dirty="0"/>
              <a:t>SPRINT ACTUAL</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920434431"/>
              </p:ext>
            </p:extLst>
          </p:nvPr>
        </p:nvGraphicFramePr>
        <p:xfrm>
          <a:off x="56456" y="990596"/>
          <a:ext cx="9793083" cy="5867403"/>
        </p:xfrm>
        <a:graphic>
          <a:graphicData uri="http://schemas.openxmlformats.org/drawingml/2006/table">
            <a:tbl>
              <a:tblPr firstRow="1" firstCol="1" bandRow="1">
                <a:tableStyleId>{5C22544A-7EE6-4342-B048-85BDC9FD1C3A}</a:tableStyleId>
              </a:tblPr>
              <a:tblGrid>
                <a:gridCol w="943802">
                  <a:extLst>
                    <a:ext uri="{9D8B030D-6E8A-4147-A177-3AD203B41FA5}">
                      <a16:colId xmlns="" xmlns:a16="http://schemas.microsoft.com/office/drawing/2014/main" val="20000"/>
                    </a:ext>
                  </a:extLst>
                </a:gridCol>
                <a:gridCol w="875442">
                  <a:extLst>
                    <a:ext uri="{9D8B030D-6E8A-4147-A177-3AD203B41FA5}">
                      <a16:colId xmlns="" xmlns:a16="http://schemas.microsoft.com/office/drawing/2014/main" val="20001"/>
                    </a:ext>
                  </a:extLst>
                </a:gridCol>
                <a:gridCol w="705236">
                  <a:extLst>
                    <a:ext uri="{9D8B030D-6E8A-4147-A177-3AD203B41FA5}">
                      <a16:colId xmlns="" xmlns:a16="http://schemas.microsoft.com/office/drawing/2014/main" val="20002"/>
                    </a:ext>
                  </a:extLst>
                </a:gridCol>
                <a:gridCol w="491782">
                  <a:extLst>
                    <a:ext uri="{9D8B030D-6E8A-4147-A177-3AD203B41FA5}">
                      <a16:colId xmlns="" xmlns:a16="http://schemas.microsoft.com/office/drawing/2014/main" val="20003"/>
                    </a:ext>
                  </a:extLst>
                </a:gridCol>
                <a:gridCol w="491782">
                  <a:extLst>
                    <a:ext uri="{9D8B030D-6E8A-4147-A177-3AD203B41FA5}">
                      <a16:colId xmlns="" xmlns:a16="http://schemas.microsoft.com/office/drawing/2014/main" val="20004"/>
                    </a:ext>
                  </a:extLst>
                </a:gridCol>
                <a:gridCol w="491782">
                  <a:extLst>
                    <a:ext uri="{9D8B030D-6E8A-4147-A177-3AD203B41FA5}">
                      <a16:colId xmlns="" xmlns:a16="http://schemas.microsoft.com/office/drawing/2014/main" val="20005"/>
                    </a:ext>
                  </a:extLst>
                </a:gridCol>
                <a:gridCol w="491782">
                  <a:extLst>
                    <a:ext uri="{9D8B030D-6E8A-4147-A177-3AD203B41FA5}">
                      <a16:colId xmlns="" xmlns:a16="http://schemas.microsoft.com/office/drawing/2014/main" val="20006"/>
                    </a:ext>
                  </a:extLst>
                </a:gridCol>
                <a:gridCol w="491782">
                  <a:extLst>
                    <a:ext uri="{9D8B030D-6E8A-4147-A177-3AD203B41FA5}">
                      <a16:colId xmlns="" xmlns:a16="http://schemas.microsoft.com/office/drawing/2014/main" val="20007"/>
                    </a:ext>
                  </a:extLst>
                </a:gridCol>
                <a:gridCol w="491782">
                  <a:extLst>
                    <a:ext uri="{9D8B030D-6E8A-4147-A177-3AD203B41FA5}">
                      <a16:colId xmlns="" xmlns:a16="http://schemas.microsoft.com/office/drawing/2014/main" val="20008"/>
                    </a:ext>
                  </a:extLst>
                </a:gridCol>
                <a:gridCol w="491782">
                  <a:extLst>
                    <a:ext uri="{9D8B030D-6E8A-4147-A177-3AD203B41FA5}">
                      <a16:colId xmlns="" xmlns:a16="http://schemas.microsoft.com/office/drawing/2014/main" val="20009"/>
                    </a:ext>
                  </a:extLst>
                </a:gridCol>
                <a:gridCol w="491782">
                  <a:extLst>
                    <a:ext uri="{9D8B030D-6E8A-4147-A177-3AD203B41FA5}">
                      <a16:colId xmlns="" xmlns:a16="http://schemas.microsoft.com/office/drawing/2014/main" val="20010"/>
                    </a:ext>
                  </a:extLst>
                </a:gridCol>
                <a:gridCol w="491782">
                  <a:extLst>
                    <a:ext uri="{9D8B030D-6E8A-4147-A177-3AD203B41FA5}">
                      <a16:colId xmlns="" xmlns:a16="http://schemas.microsoft.com/office/drawing/2014/main" val="20011"/>
                    </a:ext>
                  </a:extLst>
                </a:gridCol>
                <a:gridCol w="568513">
                  <a:extLst>
                    <a:ext uri="{9D8B030D-6E8A-4147-A177-3AD203B41FA5}">
                      <a16:colId xmlns="" xmlns:a16="http://schemas.microsoft.com/office/drawing/2014/main" val="20012"/>
                    </a:ext>
                  </a:extLst>
                </a:gridCol>
                <a:gridCol w="568513">
                  <a:extLst>
                    <a:ext uri="{9D8B030D-6E8A-4147-A177-3AD203B41FA5}">
                      <a16:colId xmlns="" xmlns:a16="http://schemas.microsoft.com/office/drawing/2014/main" val="20013"/>
                    </a:ext>
                  </a:extLst>
                </a:gridCol>
                <a:gridCol w="568513">
                  <a:extLst>
                    <a:ext uri="{9D8B030D-6E8A-4147-A177-3AD203B41FA5}">
                      <a16:colId xmlns="" xmlns:a16="http://schemas.microsoft.com/office/drawing/2014/main" val="20014"/>
                    </a:ext>
                  </a:extLst>
                </a:gridCol>
                <a:gridCol w="568513">
                  <a:extLst>
                    <a:ext uri="{9D8B030D-6E8A-4147-A177-3AD203B41FA5}">
                      <a16:colId xmlns="" xmlns:a16="http://schemas.microsoft.com/office/drawing/2014/main" val="20015"/>
                    </a:ext>
                  </a:extLst>
                </a:gridCol>
                <a:gridCol w="568513">
                  <a:extLst>
                    <a:ext uri="{9D8B030D-6E8A-4147-A177-3AD203B41FA5}">
                      <a16:colId xmlns="" xmlns:a16="http://schemas.microsoft.com/office/drawing/2014/main" val="20016"/>
                    </a:ext>
                  </a:extLst>
                </a:gridCol>
              </a:tblGrid>
              <a:tr h="1196541">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Status &amp; completion date</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Day2</a:t>
                      </a:r>
                    </a:p>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Day3</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Day4</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Day5</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Day6</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Day7</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Day8</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Day9</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Day10</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Day11</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Day12</a:t>
                      </a:r>
                    </a:p>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Day13</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Day14</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extLst>
                  <a:ext uri="{0D108BD9-81ED-4DB2-BD59-A6C34878D82A}">
                    <a16:rowId xmlns="" xmlns:a16="http://schemas.microsoft.com/office/drawing/2014/main" val="10000"/>
                  </a:ext>
                </a:extLst>
              </a:tr>
              <a:tr h="548753">
                <a:tc>
                  <a:txBody>
                    <a:bodyPr/>
                    <a:lstStyle/>
                    <a:p>
                      <a:pPr>
                        <a:lnSpc>
                          <a:spcPct val="115000"/>
                        </a:lnSpc>
                        <a:spcAft>
                          <a:spcPts val="0"/>
                        </a:spcAft>
                      </a:pPr>
                      <a:r>
                        <a:rPr lang="en-IN" sz="1000">
                          <a:effectLst/>
                        </a:rPr>
                        <a:t>User story #1</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extLst>
                  <a:ext uri="{0D108BD9-81ED-4DB2-BD59-A6C34878D82A}">
                    <a16:rowId xmlns="" xmlns:a16="http://schemas.microsoft.com/office/drawing/2014/main" val="10001"/>
                  </a:ext>
                </a:extLst>
              </a:tr>
              <a:tr h="470089">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18/12/2021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3</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 xmlns:a16="http://schemas.microsoft.com/office/drawing/2014/main" val="10002"/>
                  </a:ext>
                </a:extLst>
              </a:tr>
              <a:tr h="475298">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24/12/2021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 xmlns:a16="http://schemas.microsoft.com/office/drawing/2014/main" val="10003"/>
                  </a:ext>
                </a:extLst>
              </a:tr>
              <a:tr h="304861">
                <a:tc>
                  <a:txBody>
                    <a:bodyPr/>
                    <a:lstStyle/>
                    <a:p>
                      <a:pPr>
                        <a:lnSpc>
                          <a:spcPct val="115000"/>
                        </a:lnSpc>
                        <a:spcAft>
                          <a:spcPts val="0"/>
                        </a:spcAft>
                      </a:pPr>
                      <a:r>
                        <a:rPr lang="en-IN" sz="1000">
                          <a:effectLst/>
                        </a:rPr>
                        <a:t>Coding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08/01/2022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5</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 xmlns:a16="http://schemas.microsoft.com/office/drawing/2014/main" val="10004"/>
                  </a:ext>
                </a:extLst>
              </a:tr>
              <a:tr h="304861">
                <a:tc>
                  <a:txBody>
                    <a:bodyPr/>
                    <a:lstStyle/>
                    <a:p>
                      <a:pPr>
                        <a:lnSpc>
                          <a:spcPct val="115000"/>
                        </a:lnSpc>
                        <a:spcAft>
                          <a:spcPts val="0"/>
                        </a:spcAft>
                      </a:pPr>
                      <a:r>
                        <a:rPr lang="en-IN" sz="1000">
                          <a:effectLst/>
                        </a:rPr>
                        <a:t>Testing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extLst>
                  <a:ext uri="{0D108BD9-81ED-4DB2-BD59-A6C34878D82A}">
                    <a16:rowId xmlns="" xmlns:a16="http://schemas.microsoft.com/office/drawing/2014/main" val="10005"/>
                  </a:ext>
                </a:extLst>
              </a:tr>
              <a:tr h="470089">
                <a:tc>
                  <a:txBody>
                    <a:bodyPr/>
                    <a:lstStyle/>
                    <a:p>
                      <a:pPr>
                        <a:lnSpc>
                          <a:spcPct val="115000"/>
                        </a:lnSpc>
                        <a:spcAft>
                          <a:spcPts val="0"/>
                        </a:spcAft>
                      </a:pPr>
                      <a:r>
                        <a:rPr lang="en-IN" sz="1000">
                          <a:effectLst/>
                        </a:rPr>
                        <a:t>User story #2</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extLst>
                  <a:ext uri="{0D108BD9-81ED-4DB2-BD59-A6C34878D82A}">
                    <a16:rowId xmlns="" xmlns:a16="http://schemas.microsoft.com/office/drawing/2014/main" val="10006"/>
                  </a:ext>
                </a:extLst>
              </a:tr>
              <a:tr h="470089">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a:effectLst/>
                        </a:rPr>
                        <a:t> </a:t>
                      </a:r>
                      <a:endParaRPr lang="en-IN" sz="1000">
                        <a:effectLst/>
                        <a:latin typeface="Calibri"/>
                        <a:ea typeface="Calibri"/>
                        <a:cs typeface="Times New Roman"/>
                      </a:endParaRPr>
                    </a:p>
                  </a:txBody>
                  <a:tcPr marL="0" marR="0" marT="0" marB="0" anchor="ctr"/>
                </a:tc>
                <a:extLst>
                  <a:ext uri="{0D108BD9-81ED-4DB2-BD59-A6C34878D82A}">
                    <a16:rowId xmlns="" xmlns:a16="http://schemas.microsoft.com/office/drawing/2014/main" val="10007"/>
                  </a:ext>
                </a:extLst>
              </a:tr>
              <a:tr h="712239">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a:effectLst/>
                        </a:rPr>
                        <a:t> </a:t>
                      </a:r>
                      <a:endParaRPr lang="en-IN" sz="1000">
                        <a:effectLst/>
                        <a:latin typeface="Calibri"/>
                        <a:ea typeface="Calibri"/>
                        <a:cs typeface="Times New Roman"/>
                      </a:endParaRPr>
                    </a:p>
                  </a:txBody>
                  <a:tcPr marL="0" marR="0" marT="0" marB="0" anchor="ctr"/>
                </a:tc>
                <a:extLst>
                  <a:ext uri="{0D108BD9-81ED-4DB2-BD59-A6C34878D82A}">
                    <a16:rowId xmlns="" xmlns:a16="http://schemas.microsoft.com/office/drawing/2014/main" val="10008"/>
                  </a:ext>
                </a:extLst>
              </a:tr>
              <a:tr h="304861">
                <a:tc>
                  <a:txBody>
                    <a:bodyPr/>
                    <a:lstStyle/>
                    <a:p>
                      <a:pPr>
                        <a:lnSpc>
                          <a:spcPct val="115000"/>
                        </a:lnSpc>
                        <a:spcAft>
                          <a:spcPts val="0"/>
                        </a:spcAft>
                      </a:pPr>
                      <a:r>
                        <a:rPr lang="en-IN" sz="1000">
                          <a:effectLst/>
                        </a:rPr>
                        <a:t>Coding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a:effectLst/>
                        </a:rPr>
                        <a:t> </a:t>
                      </a:r>
                      <a:endParaRPr lang="en-IN" sz="1000">
                        <a:effectLst/>
                        <a:latin typeface="Calibri"/>
                        <a:ea typeface="Calibri"/>
                        <a:cs typeface="Times New Roman"/>
                      </a:endParaRPr>
                    </a:p>
                  </a:txBody>
                  <a:tcPr marL="0" marR="0" marT="0" marB="0" anchor="ctr"/>
                </a:tc>
                <a:extLst>
                  <a:ext uri="{0D108BD9-81ED-4DB2-BD59-A6C34878D82A}">
                    <a16:rowId xmlns="" xmlns:a16="http://schemas.microsoft.com/office/drawing/2014/main" val="10009"/>
                  </a:ext>
                </a:extLst>
              </a:tr>
              <a:tr h="304861">
                <a:tc>
                  <a:txBody>
                    <a:bodyPr/>
                    <a:lstStyle/>
                    <a:p>
                      <a:pPr>
                        <a:lnSpc>
                          <a:spcPct val="115000"/>
                        </a:lnSpc>
                        <a:spcAft>
                          <a:spcPts val="0"/>
                        </a:spcAft>
                      </a:pPr>
                      <a:r>
                        <a:rPr lang="en-IN" sz="1000">
                          <a:effectLst/>
                        </a:rPr>
                        <a:t>Testing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dirty="0">
                          <a:effectLst/>
                        </a:rPr>
                        <a:t> </a:t>
                      </a:r>
                      <a:endParaRPr lang="en-IN" sz="1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010"/>
                  </a:ext>
                </a:extLst>
              </a:tr>
              <a:tr h="304861">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54849102"/>
                  </a:ext>
                </a:extLst>
              </a:tr>
            </a:tbl>
          </a:graphicData>
        </a:graphic>
      </p:graphicFrame>
      <p:sp>
        <p:nvSpPr>
          <p:cNvPr id="5" name="Rectangle 1"/>
          <p:cNvSpPr>
            <a:spLocks noChangeArrowheads="1"/>
          </p:cNvSpPr>
          <p:nvPr/>
        </p:nvSpPr>
        <p:spPr bwMode="auto">
          <a:xfrm>
            <a:off x="1064568" y="1203324"/>
            <a:ext cx="9906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985645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chemeClr val="tx2"/>
                </a:solidFill>
                <a:latin typeface="Times New Roman" pitchFamily="18" charset="0"/>
                <a:cs typeface="Times New Roman" pitchFamily="18" charset="0"/>
              </a:rPr>
              <a:t>TABLE OF CONTENTS</a:t>
            </a:r>
          </a:p>
        </p:txBody>
      </p:sp>
      <p:sp>
        <p:nvSpPr>
          <p:cNvPr id="5" name="Content Placeholder 4"/>
          <p:cNvSpPr>
            <a:spLocks noGrp="1"/>
          </p:cNvSpPr>
          <p:nvPr>
            <p:ph idx="1"/>
          </p:nvPr>
        </p:nvSpPr>
        <p:spPr/>
        <p:txBody>
          <a:bodyPr>
            <a:normAutofit/>
          </a:bodyPr>
          <a:lstStyle/>
          <a:p>
            <a:pPr marL="456984" indent="-456984">
              <a:buFont typeface="+mj-lt"/>
              <a:buAutoNum type="arabicPeriod"/>
            </a:pPr>
            <a:r>
              <a:rPr lang="en-IN" sz="2400" b="1" dirty="0">
                <a:solidFill>
                  <a:schemeClr val="tx2"/>
                </a:solidFill>
                <a:latin typeface="Times New Roman" pitchFamily="18" charset="0"/>
                <a:cs typeface="Times New Roman" pitchFamily="18" charset="0"/>
              </a:rPr>
              <a:t>Introduction</a:t>
            </a:r>
          </a:p>
          <a:p>
            <a:pPr marL="456984" indent="-456984">
              <a:buFont typeface="+mj-lt"/>
              <a:buAutoNum type="arabicPeriod"/>
            </a:pPr>
            <a:r>
              <a:rPr lang="en-IN" sz="2400" b="1" dirty="0">
                <a:solidFill>
                  <a:schemeClr val="tx2"/>
                </a:solidFill>
                <a:latin typeface="Times New Roman" pitchFamily="18" charset="0"/>
                <a:cs typeface="Times New Roman" pitchFamily="18" charset="0"/>
              </a:rPr>
              <a:t>Modules</a:t>
            </a:r>
          </a:p>
          <a:p>
            <a:pPr marL="456984" indent="-456984">
              <a:buFont typeface="+mj-lt"/>
              <a:buAutoNum type="arabicPeriod"/>
            </a:pPr>
            <a:r>
              <a:rPr lang="en-IN" sz="2400" b="1" dirty="0">
                <a:solidFill>
                  <a:schemeClr val="tx2"/>
                </a:solidFill>
                <a:latin typeface="Times New Roman" pitchFamily="18" charset="0"/>
                <a:cs typeface="Times New Roman" pitchFamily="18" charset="0"/>
              </a:rPr>
              <a:t>Data Flow </a:t>
            </a:r>
            <a:r>
              <a:rPr lang="en-IN" sz="2400" b="1" dirty="0" smtClean="0">
                <a:solidFill>
                  <a:schemeClr val="tx2"/>
                </a:solidFill>
                <a:latin typeface="Times New Roman" pitchFamily="18" charset="0"/>
                <a:cs typeface="Times New Roman" pitchFamily="18" charset="0"/>
              </a:rPr>
              <a:t>Diagram</a:t>
            </a:r>
          </a:p>
          <a:p>
            <a:pPr marL="456984" indent="-456984">
              <a:buFont typeface="+mj-lt"/>
              <a:buAutoNum type="arabicPeriod"/>
            </a:pPr>
            <a:r>
              <a:rPr lang="en-IN" sz="2400" b="1" dirty="0" smtClean="0">
                <a:solidFill>
                  <a:schemeClr val="tx2"/>
                </a:solidFill>
                <a:latin typeface="Times New Roman" pitchFamily="18" charset="0"/>
                <a:cs typeface="Times New Roman" pitchFamily="18" charset="0"/>
              </a:rPr>
              <a:t>Table Design</a:t>
            </a:r>
          </a:p>
          <a:p>
            <a:pPr marL="456984" indent="-456984">
              <a:buFont typeface="+mj-lt"/>
              <a:buAutoNum type="arabicPeriod"/>
            </a:pPr>
            <a:r>
              <a:rPr lang="en-IN" sz="2400" b="1" dirty="0">
                <a:solidFill>
                  <a:schemeClr val="tx2"/>
                </a:solidFill>
                <a:latin typeface="Times New Roman" pitchFamily="18" charset="0"/>
                <a:cs typeface="Times New Roman" pitchFamily="18" charset="0"/>
              </a:rPr>
              <a:t>Developing </a:t>
            </a:r>
            <a:r>
              <a:rPr lang="en-IN" sz="2400" b="1" dirty="0" smtClean="0">
                <a:solidFill>
                  <a:schemeClr val="tx2"/>
                </a:solidFill>
                <a:latin typeface="Times New Roman" pitchFamily="18" charset="0"/>
                <a:cs typeface="Times New Roman" pitchFamily="18" charset="0"/>
              </a:rPr>
              <a:t>Environment</a:t>
            </a:r>
          </a:p>
          <a:p>
            <a:pPr marL="456984" indent="-456984">
              <a:buFont typeface="+mj-lt"/>
              <a:buAutoNum type="arabicPeriod"/>
            </a:pPr>
            <a:r>
              <a:rPr lang="en-IN" sz="2400" b="1" dirty="0">
                <a:solidFill>
                  <a:schemeClr val="tx2"/>
                </a:solidFill>
                <a:latin typeface="Times New Roman" pitchFamily="18" charset="0"/>
                <a:cs typeface="Times New Roman" pitchFamily="18" charset="0"/>
              </a:rPr>
              <a:t>Product </a:t>
            </a:r>
            <a:r>
              <a:rPr lang="en-IN" sz="2400" b="1" dirty="0" smtClean="0">
                <a:solidFill>
                  <a:schemeClr val="tx2"/>
                </a:solidFill>
                <a:latin typeface="Times New Roman" pitchFamily="18" charset="0"/>
                <a:cs typeface="Times New Roman" pitchFamily="18" charset="0"/>
              </a:rPr>
              <a:t>Backlog</a:t>
            </a:r>
          </a:p>
          <a:p>
            <a:pPr marL="456984" indent="-456984">
              <a:buFont typeface="+mj-lt"/>
              <a:buAutoNum type="arabicPeriod"/>
            </a:pPr>
            <a:r>
              <a:rPr lang="en-IN" sz="2400" b="1" dirty="0">
                <a:solidFill>
                  <a:schemeClr val="tx2"/>
                </a:solidFill>
                <a:latin typeface="Times New Roman" pitchFamily="18" charset="0"/>
                <a:cs typeface="Times New Roman" pitchFamily="18" charset="0"/>
              </a:rPr>
              <a:t>User </a:t>
            </a:r>
            <a:r>
              <a:rPr lang="en-IN" sz="2400" b="1" dirty="0" smtClean="0">
                <a:solidFill>
                  <a:schemeClr val="tx2"/>
                </a:solidFill>
                <a:latin typeface="Times New Roman" pitchFamily="18" charset="0"/>
                <a:cs typeface="Times New Roman" pitchFamily="18" charset="0"/>
              </a:rPr>
              <a:t>Stories</a:t>
            </a:r>
          </a:p>
          <a:p>
            <a:pPr marL="456984" indent="-456984">
              <a:buFont typeface="+mj-lt"/>
              <a:buAutoNum type="arabicPeriod"/>
            </a:pPr>
            <a:r>
              <a:rPr lang="en-IN" sz="2400" b="1" dirty="0">
                <a:solidFill>
                  <a:schemeClr val="tx2"/>
                </a:solidFill>
                <a:latin typeface="Times New Roman" pitchFamily="18" charset="0"/>
                <a:cs typeface="Times New Roman" pitchFamily="18" charset="0"/>
              </a:rPr>
              <a:t>Project Plan	</a:t>
            </a:r>
          </a:p>
          <a:p>
            <a:pPr marL="456984" indent="-456984">
              <a:buFont typeface="+mj-lt"/>
              <a:buAutoNum type="arabicPeriod"/>
            </a:pPr>
            <a:r>
              <a:rPr lang="en-IN" sz="2400" b="1" dirty="0">
                <a:solidFill>
                  <a:schemeClr val="tx2"/>
                </a:solidFill>
                <a:latin typeface="Times New Roman" pitchFamily="18" charset="0"/>
                <a:cs typeface="Times New Roman" pitchFamily="18" charset="0"/>
              </a:rPr>
              <a:t>Sprint </a:t>
            </a:r>
            <a:r>
              <a:rPr lang="en-IN" sz="2400" b="1" dirty="0" smtClean="0">
                <a:solidFill>
                  <a:schemeClr val="tx2"/>
                </a:solidFill>
                <a:latin typeface="Times New Roman" pitchFamily="18" charset="0"/>
                <a:cs typeface="Times New Roman" pitchFamily="18" charset="0"/>
              </a:rPr>
              <a:t>Plans</a:t>
            </a:r>
          </a:p>
          <a:p>
            <a:pPr marL="456984" indent="-456984">
              <a:buFont typeface="+mj-lt"/>
              <a:buAutoNum type="arabicPeriod"/>
            </a:pPr>
            <a:r>
              <a:rPr lang="en-IN" sz="2400" b="1" dirty="0">
                <a:solidFill>
                  <a:schemeClr val="tx2"/>
                </a:solidFill>
                <a:latin typeface="Times New Roman" pitchFamily="18" charset="0"/>
                <a:cs typeface="Times New Roman" pitchFamily="18" charset="0"/>
              </a:rPr>
              <a:t>Sprint Actual</a:t>
            </a: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303460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chemeClr val="tx2"/>
                </a:solidFill>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pPr algn="just"/>
            <a:r>
              <a:rPr lang="en-US" sz="2400" dirty="0" smtClean="0"/>
              <a:t>Job is an important phase of a person’s life as it brings out the true personality and tests you in pressure handling situations. It is often seen that the correct person is not placed for the position and later organization find that the selected employee does not have the required skills and qualification which results in dissatisfaction with employee. Every time user looks for a job it will show a lot of job suggestions and most of them are not a good job for the user it will definitely confuses the user. In this project we suggest jobs for users that are perfectly matches with user requirements.</a:t>
            </a:r>
          </a:p>
          <a:p>
            <a:pPr algn="just">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470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5753079" cy="764704"/>
          </a:xfrm>
        </p:spPr>
        <p:txBody>
          <a:bodyPr>
            <a:normAutofit/>
          </a:bodyPr>
          <a:lstStyle/>
          <a:p>
            <a:r>
              <a:rPr lang="en-IN" sz="2800" b="1" dirty="0" smtClean="0">
                <a:latin typeface="Times New Roman" pitchFamily="18" charset="0"/>
                <a:cs typeface="Times New Roman" pitchFamily="18" charset="0"/>
              </a:rPr>
              <a:t>MODULES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737320"/>
            <a:ext cx="8915401" cy="6120680"/>
          </a:xfrm>
        </p:spPr>
        <p:txBody>
          <a:bodyPr>
            <a:normAutofit fontScale="85000" lnSpcReduction="20000"/>
          </a:bodyPr>
          <a:lstStyle/>
          <a:p>
            <a:pPr>
              <a:buFont typeface="Wingdings" pitchFamily="2" charset="2"/>
              <a:buChar char="v"/>
            </a:pPr>
            <a:r>
              <a:rPr lang="en-IN" sz="1900" u="sng" dirty="0" smtClean="0">
                <a:latin typeface="Times New Roman" pitchFamily="18" charset="0"/>
                <a:cs typeface="Times New Roman" pitchFamily="18" charset="0"/>
              </a:rPr>
              <a:t>Admin</a:t>
            </a:r>
          </a:p>
          <a:p>
            <a:pPr marL="514350" indent="-514350">
              <a:buFont typeface="+mj-lt"/>
              <a:buAutoNum type="arabicPeriod"/>
            </a:pPr>
            <a:r>
              <a:rPr lang="en-IN" sz="1900" dirty="0" smtClean="0">
                <a:latin typeface="Times New Roman" pitchFamily="18" charset="0"/>
                <a:cs typeface="Times New Roman" pitchFamily="18" charset="0"/>
              </a:rPr>
              <a:t>Login.</a:t>
            </a:r>
          </a:p>
          <a:p>
            <a:pPr marL="514350" indent="-514350">
              <a:buFont typeface="+mj-lt"/>
              <a:buAutoNum type="arabicPeriod"/>
            </a:pPr>
            <a:r>
              <a:rPr lang="en-IN" sz="1900" dirty="0" smtClean="0">
                <a:latin typeface="Times New Roman" pitchFamily="18" charset="0"/>
                <a:cs typeface="Times New Roman" pitchFamily="18" charset="0"/>
              </a:rPr>
              <a:t>Approve Company.</a:t>
            </a:r>
          </a:p>
          <a:p>
            <a:pPr marL="514350" indent="-514350">
              <a:buFont typeface="+mj-lt"/>
              <a:buAutoNum type="arabicPeriod"/>
            </a:pPr>
            <a:r>
              <a:rPr lang="en-IN" sz="1900" dirty="0" smtClean="0">
                <a:latin typeface="Times New Roman" pitchFamily="18" charset="0"/>
                <a:cs typeface="Times New Roman" pitchFamily="18" charset="0"/>
              </a:rPr>
              <a:t>View Companies.</a:t>
            </a:r>
          </a:p>
          <a:p>
            <a:pPr marL="514350" indent="-514350">
              <a:buFont typeface="+mj-lt"/>
              <a:buAutoNum type="arabicPeriod"/>
            </a:pPr>
            <a:r>
              <a:rPr lang="en-IN" sz="1900" dirty="0" smtClean="0">
                <a:latin typeface="Times New Roman" pitchFamily="18" charset="0"/>
                <a:cs typeface="Times New Roman" pitchFamily="18" charset="0"/>
              </a:rPr>
              <a:t>View Candidates.</a:t>
            </a:r>
          </a:p>
          <a:p>
            <a:pPr marL="514350" indent="-514350">
              <a:buFont typeface="+mj-lt"/>
              <a:buAutoNum type="arabicPeriod"/>
            </a:pPr>
            <a:r>
              <a:rPr lang="en-IN" sz="1900" dirty="0" smtClean="0">
                <a:latin typeface="Times New Roman" pitchFamily="18" charset="0"/>
                <a:cs typeface="Times New Roman" pitchFamily="18" charset="0"/>
              </a:rPr>
              <a:t>View Feedback.</a:t>
            </a:r>
          </a:p>
          <a:p>
            <a:pPr marL="514350" indent="-514350">
              <a:buFont typeface="+mj-lt"/>
              <a:buAutoNum type="arabicPeriod"/>
            </a:pPr>
            <a:r>
              <a:rPr lang="en-IN" sz="1900" dirty="0" smtClean="0">
                <a:latin typeface="Times New Roman" pitchFamily="18" charset="0"/>
                <a:cs typeface="Times New Roman" pitchFamily="18" charset="0"/>
              </a:rPr>
              <a:t>Block and Unblock Company.</a:t>
            </a:r>
          </a:p>
          <a:p>
            <a:pPr>
              <a:buFont typeface="Wingdings" pitchFamily="2" charset="2"/>
              <a:buChar char="v"/>
            </a:pPr>
            <a:r>
              <a:rPr lang="en-IN" sz="1900" u="sng" dirty="0" smtClean="0">
                <a:latin typeface="Times New Roman" pitchFamily="18" charset="0"/>
                <a:cs typeface="Times New Roman" pitchFamily="18" charset="0"/>
              </a:rPr>
              <a:t>Company</a:t>
            </a:r>
          </a:p>
          <a:p>
            <a:pPr marL="514350" indent="-514350">
              <a:buFont typeface="+mj-lt"/>
              <a:buAutoNum type="arabicPeriod"/>
            </a:pPr>
            <a:r>
              <a:rPr lang="en-IN" sz="1900" dirty="0" smtClean="0">
                <a:latin typeface="Times New Roman" pitchFamily="18" charset="0"/>
                <a:cs typeface="Times New Roman" pitchFamily="18" charset="0"/>
              </a:rPr>
              <a:t>Registration.</a:t>
            </a:r>
          </a:p>
          <a:p>
            <a:pPr marL="514350" indent="-514350">
              <a:buFont typeface="+mj-lt"/>
              <a:buAutoNum type="arabicPeriod"/>
            </a:pPr>
            <a:r>
              <a:rPr lang="en-IN" sz="1900" dirty="0" smtClean="0">
                <a:latin typeface="Times New Roman" pitchFamily="18" charset="0"/>
                <a:cs typeface="Times New Roman" pitchFamily="18" charset="0"/>
              </a:rPr>
              <a:t>Login.</a:t>
            </a:r>
          </a:p>
          <a:p>
            <a:pPr marL="514350" indent="-514350">
              <a:buFont typeface="+mj-lt"/>
              <a:buAutoNum type="arabicPeriod"/>
            </a:pPr>
            <a:r>
              <a:rPr lang="en-US" sz="1900" dirty="0" smtClean="0">
                <a:latin typeface="Times New Roman" pitchFamily="18" charset="0"/>
                <a:cs typeface="Times New Roman" pitchFamily="18" charset="0"/>
              </a:rPr>
              <a:t>Add Vacancies.</a:t>
            </a:r>
          </a:p>
          <a:p>
            <a:pPr marL="514350" indent="-514350">
              <a:buFont typeface="+mj-lt"/>
              <a:buAutoNum type="arabicPeriod"/>
            </a:pPr>
            <a:r>
              <a:rPr lang="en-US" sz="1900" dirty="0" smtClean="0">
                <a:latin typeface="Times New Roman" pitchFamily="18" charset="0"/>
                <a:cs typeface="Times New Roman" pitchFamily="18" charset="0"/>
              </a:rPr>
              <a:t>View Applications.</a:t>
            </a:r>
          </a:p>
          <a:p>
            <a:pPr marL="514350" indent="-514350">
              <a:buFont typeface="+mj-lt"/>
              <a:buAutoNum type="arabicPeriod"/>
            </a:pPr>
            <a:r>
              <a:rPr lang="en-US" sz="1900" dirty="0" smtClean="0">
                <a:latin typeface="Times New Roman" pitchFamily="18" charset="0"/>
                <a:cs typeface="Times New Roman" pitchFamily="18" charset="0"/>
              </a:rPr>
              <a:t>Update Status.</a:t>
            </a:r>
          </a:p>
          <a:p>
            <a:pPr marL="514350" indent="-514350">
              <a:buFont typeface="+mj-lt"/>
              <a:buAutoNum type="arabicPeriod"/>
            </a:pPr>
            <a:r>
              <a:rPr lang="en-US" sz="1900" dirty="0" smtClean="0">
                <a:latin typeface="Times New Roman" pitchFamily="18" charset="0"/>
                <a:cs typeface="Times New Roman" pitchFamily="18" charset="0"/>
              </a:rPr>
              <a:t>Feedback.</a:t>
            </a:r>
          </a:p>
          <a:p>
            <a:pPr>
              <a:buFont typeface="Wingdings" pitchFamily="2" charset="2"/>
              <a:buChar char="v"/>
            </a:pPr>
            <a:r>
              <a:rPr lang="en-IN" sz="1900" u="sng" dirty="0" smtClean="0">
                <a:latin typeface="Times New Roman" pitchFamily="18" charset="0"/>
                <a:cs typeface="Times New Roman" pitchFamily="18" charset="0"/>
              </a:rPr>
              <a:t>Candidate</a:t>
            </a:r>
          </a:p>
          <a:p>
            <a:pPr marL="514350" indent="-514350">
              <a:buFont typeface="+mj-lt"/>
              <a:buAutoNum type="arabicPeriod"/>
            </a:pPr>
            <a:r>
              <a:rPr lang="en-US" sz="1900" dirty="0" smtClean="0">
                <a:latin typeface="Times New Roman" pitchFamily="18" charset="0"/>
                <a:cs typeface="Times New Roman" pitchFamily="18" charset="0"/>
              </a:rPr>
              <a:t>Registration.</a:t>
            </a:r>
          </a:p>
          <a:p>
            <a:pPr marL="514350" indent="-514350">
              <a:buFont typeface="+mj-lt"/>
              <a:buAutoNum type="arabicPeriod"/>
            </a:pPr>
            <a:r>
              <a:rPr lang="en-US" sz="1900" dirty="0" smtClean="0">
                <a:latin typeface="Times New Roman" pitchFamily="18" charset="0"/>
                <a:cs typeface="Times New Roman" pitchFamily="18" charset="0"/>
              </a:rPr>
              <a:t>Login.</a:t>
            </a:r>
          </a:p>
          <a:p>
            <a:pPr marL="514350" indent="-514350">
              <a:buFont typeface="+mj-lt"/>
              <a:buAutoNum type="arabicPeriod"/>
            </a:pPr>
            <a:r>
              <a:rPr lang="en-US" sz="1900" dirty="0" smtClean="0">
                <a:latin typeface="Times New Roman" pitchFamily="18" charset="0"/>
                <a:cs typeface="Times New Roman" pitchFamily="18" charset="0"/>
              </a:rPr>
              <a:t>View Company.</a:t>
            </a:r>
          </a:p>
          <a:p>
            <a:pPr marL="514350" indent="-514350">
              <a:buFont typeface="+mj-lt"/>
              <a:buAutoNum type="arabicPeriod"/>
            </a:pPr>
            <a:r>
              <a:rPr lang="en-US" sz="1900" dirty="0" smtClean="0">
                <a:latin typeface="Times New Roman" pitchFamily="18" charset="0"/>
                <a:cs typeface="Times New Roman" pitchFamily="18" charset="0"/>
              </a:rPr>
              <a:t>View Vacancies.</a:t>
            </a:r>
          </a:p>
          <a:p>
            <a:pPr marL="514350" indent="-514350">
              <a:buFont typeface="+mj-lt"/>
              <a:buAutoNum type="arabicPeriod"/>
            </a:pPr>
            <a:r>
              <a:rPr lang="en-US" sz="1900" dirty="0" smtClean="0">
                <a:latin typeface="Times New Roman" pitchFamily="18" charset="0"/>
                <a:cs typeface="Times New Roman" pitchFamily="18" charset="0"/>
              </a:rPr>
              <a:t>View Recommendation.</a:t>
            </a:r>
          </a:p>
          <a:p>
            <a:pPr marL="514350" indent="-514350">
              <a:buFont typeface="+mj-lt"/>
              <a:buAutoNum type="arabicPeriod"/>
            </a:pPr>
            <a:r>
              <a:rPr lang="en-US" sz="1900" dirty="0" smtClean="0">
                <a:latin typeface="Times New Roman" pitchFamily="18" charset="0"/>
                <a:cs typeface="Times New Roman" pitchFamily="18" charset="0"/>
              </a:rPr>
              <a:t>Apply for Vacancy.</a:t>
            </a:r>
          </a:p>
          <a:p>
            <a:pPr marL="514350" indent="-514350">
              <a:buFont typeface="+mj-lt"/>
              <a:buAutoNum type="arabicPeriod"/>
            </a:pPr>
            <a:r>
              <a:rPr lang="en-US" sz="1900" dirty="0" smtClean="0">
                <a:latin typeface="Times New Roman" pitchFamily="18" charset="0"/>
                <a:cs typeface="Times New Roman" pitchFamily="18" charset="0"/>
              </a:rPr>
              <a:t>Feedback.</a:t>
            </a:r>
            <a:endParaRPr lang="en-US" sz="1900" u="sng" dirty="0" smtClean="0">
              <a:latin typeface="Times New Roman" pitchFamily="18" charset="0"/>
              <a:cs typeface="Times New Roman" pitchFamily="18" charset="0"/>
            </a:endParaRPr>
          </a:p>
          <a:p>
            <a:pPr marL="0" indent="0">
              <a:buNone/>
            </a:pPr>
            <a:endParaRPr lang="en-IN"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7393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5029200" cy="1143000"/>
          </a:xfrm>
        </p:spPr>
        <p:txBody>
          <a:bodyPr>
            <a:normAutofit/>
          </a:bodyPr>
          <a:lstStyle/>
          <a:p>
            <a:r>
              <a:rPr lang="en-IN" dirty="0" smtClean="0"/>
              <a:t>DFD</a:t>
            </a:r>
            <a:endParaRPr lang="en-IN" dirty="0"/>
          </a:p>
        </p:txBody>
      </p:sp>
      <p:pic>
        <p:nvPicPr>
          <p:cNvPr id="7" name="Content Placeholder 6" descr="(0).jpeg"/>
          <p:cNvPicPr>
            <a:picLocks noGrp="1" noChangeAspect="1"/>
          </p:cNvPicPr>
          <p:nvPr>
            <p:ph idx="1"/>
          </p:nvPr>
        </p:nvPicPr>
        <p:blipFill>
          <a:blip r:embed="rId2" cstate="print"/>
          <a:stretch>
            <a:fillRect/>
          </a:stretch>
        </p:blipFill>
        <p:spPr>
          <a:xfrm>
            <a:off x="1555750" y="1846721"/>
            <a:ext cx="8121650" cy="4002758"/>
          </a:xfrm>
        </p:spPr>
      </p:pic>
      <p:sp>
        <p:nvSpPr>
          <p:cNvPr id="8" name="TextBox 7"/>
          <p:cNvSpPr txBox="1"/>
          <p:nvPr/>
        </p:nvSpPr>
        <p:spPr>
          <a:xfrm>
            <a:off x="1143000" y="1295400"/>
            <a:ext cx="2362200" cy="707886"/>
          </a:xfrm>
          <a:prstGeom prst="rect">
            <a:avLst/>
          </a:prstGeom>
          <a:noFill/>
        </p:spPr>
        <p:txBody>
          <a:bodyPr wrap="square" rtlCol="0">
            <a:spAutoFit/>
          </a:bodyPr>
          <a:lstStyle/>
          <a:p>
            <a:r>
              <a:rPr lang="en-US" sz="4000" dirty="0" smtClean="0">
                <a:solidFill>
                  <a:schemeClr val="tx2"/>
                </a:solidFill>
              </a:rPr>
              <a:t>Level 0</a:t>
            </a:r>
            <a:endParaRPr lang="en-US" sz="4000" dirty="0">
              <a:solidFill>
                <a:schemeClr val="tx2"/>
              </a:solidFill>
            </a:endParaRPr>
          </a:p>
        </p:txBody>
      </p:sp>
    </p:spTree>
    <p:extLst>
      <p:ext uri="{BB962C8B-B14F-4D97-AF65-F5344CB8AC3E}">
        <p14:creationId xmlns:p14="http://schemas.microsoft.com/office/powerpoint/2010/main" xmlns="" val="194525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jpeg"/>
          <p:cNvPicPr>
            <a:picLocks noChangeAspect="1"/>
          </p:cNvPicPr>
          <p:nvPr/>
        </p:nvPicPr>
        <p:blipFill>
          <a:blip r:embed="rId2" cstate="print"/>
          <a:stretch>
            <a:fillRect/>
          </a:stretch>
        </p:blipFill>
        <p:spPr>
          <a:xfrm>
            <a:off x="1143000" y="1971166"/>
            <a:ext cx="9906000" cy="4886834"/>
          </a:xfrm>
          <a:prstGeom prst="rect">
            <a:avLst/>
          </a:prstGeom>
        </p:spPr>
      </p:pic>
      <p:sp>
        <p:nvSpPr>
          <p:cNvPr id="5" name="Title 4"/>
          <p:cNvSpPr>
            <a:spLocks noGrp="1"/>
          </p:cNvSpPr>
          <p:nvPr>
            <p:ph type="title"/>
          </p:nvPr>
        </p:nvSpPr>
        <p:spPr>
          <a:xfrm>
            <a:off x="1143000" y="685800"/>
            <a:ext cx="2514600" cy="838200"/>
          </a:xfrm>
        </p:spPr>
        <p:txBody>
          <a:bodyPr>
            <a:normAutofit/>
          </a:bodyPr>
          <a:lstStyle/>
          <a:p>
            <a:r>
              <a:rPr lang="en-US" sz="4000" dirty="0" smtClean="0"/>
              <a:t>Level 1.1</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jpeg"/>
          <p:cNvPicPr>
            <a:picLocks noChangeAspect="1"/>
          </p:cNvPicPr>
          <p:nvPr/>
        </p:nvPicPr>
        <p:blipFill>
          <a:blip r:embed="rId2" cstate="print"/>
          <a:stretch>
            <a:fillRect/>
          </a:stretch>
        </p:blipFill>
        <p:spPr>
          <a:xfrm>
            <a:off x="1143000" y="1933575"/>
            <a:ext cx="9906000" cy="4924425"/>
          </a:xfrm>
          <a:prstGeom prst="rect">
            <a:avLst/>
          </a:prstGeom>
        </p:spPr>
      </p:pic>
      <p:sp>
        <p:nvSpPr>
          <p:cNvPr id="4" name="Title 3"/>
          <p:cNvSpPr>
            <a:spLocks noGrp="1"/>
          </p:cNvSpPr>
          <p:nvPr>
            <p:ph type="title"/>
          </p:nvPr>
        </p:nvSpPr>
        <p:spPr>
          <a:xfrm>
            <a:off x="1143000" y="685800"/>
            <a:ext cx="2628879" cy="868362"/>
          </a:xfrm>
        </p:spPr>
        <p:txBody>
          <a:bodyPr>
            <a:normAutofit/>
          </a:bodyPr>
          <a:lstStyle/>
          <a:p>
            <a:r>
              <a:rPr lang="en-US" sz="4000" dirty="0" smtClean="0"/>
              <a:t>Level 1.2</a:t>
            </a:r>
            <a:endParaRPr 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_6262804689780213071 (2).jpeg"/>
          <p:cNvPicPr>
            <a:picLocks noChangeAspect="1"/>
          </p:cNvPicPr>
          <p:nvPr/>
        </p:nvPicPr>
        <p:blipFill>
          <a:blip r:embed="rId2" cstate="print"/>
          <a:stretch>
            <a:fillRect/>
          </a:stretch>
        </p:blipFill>
        <p:spPr>
          <a:xfrm>
            <a:off x="1143000" y="1933575"/>
            <a:ext cx="9906000" cy="4924425"/>
          </a:xfrm>
          <a:prstGeom prst="rect">
            <a:avLst/>
          </a:prstGeom>
        </p:spPr>
      </p:pic>
      <p:sp>
        <p:nvSpPr>
          <p:cNvPr id="3" name="Title 2"/>
          <p:cNvSpPr>
            <a:spLocks noGrp="1"/>
          </p:cNvSpPr>
          <p:nvPr>
            <p:ph type="title"/>
          </p:nvPr>
        </p:nvSpPr>
        <p:spPr>
          <a:xfrm>
            <a:off x="1143000" y="685800"/>
            <a:ext cx="2628879" cy="944562"/>
          </a:xfrm>
        </p:spPr>
        <p:txBody>
          <a:bodyPr>
            <a:normAutofit/>
          </a:bodyPr>
          <a:lstStyle/>
          <a:p>
            <a:r>
              <a:rPr lang="en-US" sz="4000" dirty="0" smtClean="0"/>
              <a:t>Level 1.3</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122920" cy="762000"/>
          </a:xfrm>
        </p:spPr>
        <p:txBody>
          <a:bodyPr>
            <a:normAutofit/>
          </a:bodyPr>
          <a:lstStyle/>
          <a:p>
            <a:r>
              <a:rPr lang="en-US" sz="3000" dirty="0" smtClean="0"/>
              <a:t>Table Design</a:t>
            </a:r>
            <a:endParaRPr lang="en-US" sz="3000" dirty="0"/>
          </a:p>
        </p:txBody>
      </p:sp>
      <p:pic>
        <p:nvPicPr>
          <p:cNvPr id="4" name="Content Placeholder 3" descr="login table.PNG"/>
          <p:cNvPicPr>
            <a:picLocks noGrp="1" noChangeAspect="1"/>
          </p:cNvPicPr>
          <p:nvPr>
            <p:ph idx="1"/>
          </p:nvPr>
        </p:nvPicPr>
        <p:blipFill>
          <a:blip r:embed="rId2" cstate="print"/>
          <a:stretch>
            <a:fillRect/>
          </a:stretch>
        </p:blipFill>
        <p:spPr>
          <a:xfrm>
            <a:off x="1219200" y="838200"/>
            <a:ext cx="5768840" cy="1135478"/>
          </a:xfrm>
        </p:spPr>
      </p:pic>
      <p:pic>
        <p:nvPicPr>
          <p:cNvPr id="5" name="Picture 4" descr="Apply table.PNG"/>
          <p:cNvPicPr>
            <a:picLocks noChangeAspect="1"/>
          </p:cNvPicPr>
          <p:nvPr/>
        </p:nvPicPr>
        <p:blipFill>
          <a:blip r:embed="rId3" cstate="print"/>
          <a:stretch>
            <a:fillRect/>
          </a:stretch>
        </p:blipFill>
        <p:spPr>
          <a:xfrm>
            <a:off x="1219200" y="2133600"/>
            <a:ext cx="5768840" cy="1356478"/>
          </a:xfrm>
          <a:prstGeom prst="rect">
            <a:avLst/>
          </a:prstGeom>
        </p:spPr>
      </p:pic>
      <p:pic>
        <p:nvPicPr>
          <p:cNvPr id="6" name="Picture 5" descr="Resume table.PNG"/>
          <p:cNvPicPr>
            <a:picLocks noChangeAspect="1"/>
          </p:cNvPicPr>
          <p:nvPr/>
        </p:nvPicPr>
        <p:blipFill>
          <a:blip r:embed="rId4" cstate="print"/>
          <a:stretch>
            <a:fillRect/>
          </a:stretch>
        </p:blipFill>
        <p:spPr>
          <a:xfrm>
            <a:off x="1219200" y="3581116"/>
            <a:ext cx="5753599" cy="327688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930</TotalTime>
  <Words>727</Words>
  <Application>Microsoft Office PowerPoint</Application>
  <PresentationFormat>A4 Paper (210x297 mm)</PresentationFormat>
  <Paragraphs>563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SMART RESUME SELECTOR</vt:lpstr>
      <vt:lpstr>TABLE OF CONTENTS</vt:lpstr>
      <vt:lpstr>INTRODUCTION</vt:lpstr>
      <vt:lpstr>MODULES</vt:lpstr>
      <vt:lpstr>DFD</vt:lpstr>
      <vt:lpstr>Level 1.1</vt:lpstr>
      <vt:lpstr>Level 1.2</vt:lpstr>
      <vt:lpstr>Level 1.3</vt:lpstr>
      <vt:lpstr>Table Design</vt:lpstr>
      <vt:lpstr>DEVELOPING ENVIRONMENT</vt:lpstr>
      <vt:lpstr>PRODUCT BACKLOG</vt:lpstr>
      <vt:lpstr>Slide 12</vt:lpstr>
      <vt:lpstr>USER STORIES</vt:lpstr>
      <vt:lpstr>PROJECT PLAN</vt:lpstr>
      <vt:lpstr>Slide 15</vt:lpstr>
      <vt:lpstr>SPRINT BACKLOG PLAN</vt:lpstr>
      <vt:lpstr>SPRINT ACTUAL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CLAIM</dc:title>
  <dc:creator>Windows User</dc:creator>
  <cp:lastModifiedBy>MOHAMMED ARSHAD</cp:lastModifiedBy>
  <cp:revision>65</cp:revision>
  <dcterms:created xsi:type="dcterms:W3CDTF">2022-01-08T15:19:27Z</dcterms:created>
  <dcterms:modified xsi:type="dcterms:W3CDTF">2022-01-12T10:22:54Z</dcterms:modified>
</cp:coreProperties>
</file>