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73" r:id="rId11"/>
    <p:sldId id="274" r:id="rId12"/>
    <p:sldId id="264"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3" autoAdjust="0"/>
    <p:restoredTop sz="94660"/>
  </p:normalViewPr>
  <p:slideViewPr>
    <p:cSldViewPr snapToGrid="0">
      <p:cViewPr varScale="1">
        <p:scale>
          <a:sx n="67" d="100"/>
          <a:sy n="67" d="100"/>
        </p:scale>
        <p:origin x="6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BB024-15D1-4F6A-8A93-26EF5E7BD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D851295-5731-4C6B-9881-9FD7BEFF8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2F9EBB7-C513-461F-857F-753257318517}"/>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5" name="Footer Placeholder 4">
            <a:extLst>
              <a:ext uri="{FF2B5EF4-FFF2-40B4-BE49-F238E27FC236}">
                <a16:creationId xmlns:a16="http://schemas.microsoft.com/office/drawing/2014/main" xmlns="" id="{6FCE03C3-7281-40AF-BC02-12402EED0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C4A8C74-53C2-44A3-8461-8D4623091446}"/>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205786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796C5-C4B1-4115-B930-F74FF572EE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825CA55-B136-4D03-A350-EB58BFBB9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C230C2-4658-4324-901D-2D6712C2014C}"/>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5" name="Footer Placeholder 4">
            <a:extLst>
              <a:ext uri="{FF2B5EF4-FFF2-40B4-BE49-F238E27FC236}">
                <a16:creationId xmlns:a16="http://schemas.microsoft.com/office/drawing/2014/main" xmlns="" id="{7FC42544-5295-48E2-A538-EFCFD7CE6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10502F1-2164-48E0-AC79-17F3C0DD52C2}"/>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10234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75E6FD-2C9A-467C-9C88-366A4F1CAE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A4B3C8A-BEF7-47B5-B9D9-6DBF995B2A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C499516-71CD-427F-B92D-2B60C25AC392}"/>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5" name="Footer Placeholder 4">
            <a:extLst>
              <a:ext uri="{FF2B5EF4-FFF2-40B4-BE49-F238E27FC236}">
                <a16:creationId xmlns:a16="http://schemas.microsoft.com/office/drawing/2014/main" xmlns="" id="{C0ABFFA0-C77D-43B4-A370-F7F2BEBB3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4104B89-1380-429B-8CDB-83F80C2C12D8}"/>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140294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4A9C0-0477-44B2-8456-FBE34CB31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A83AF3F-8B18-4380-91BC-D64DC3327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2A81B6-F59A-4BCA-A4E1-32615B2FFD26}"/>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5" name="Footer Placeholder 4">
            <a:extLst>
              <a:ext uri="{FF2B5EF4-FFF2-40B4-BE49-F238E27FC236}">
                <a16:creationId xmlns:a16="http://schemas.microsoft.com/office/drawing/2014/main" xmlns="" id="{E64241F5-0E66-4B3F-A4AA-AE7C45245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5D81A4-16CE-4950-B7D3-199D60BF0BBE}"/>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143332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AE1913-6C64-4C22-807D-D35478F7E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FC77A79-8E61-4853-AFCB-4A2DDBDD9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7DBDA61-E56D-46A7-9204-17E0A2CCC5DC}"/>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5" name="Footer Placeholder 4">
            <a:extLst>
              <a:ext uri="{FF2B5EF4-FFF2-40B4-BE49-F238E27FC236}">
                <a16:creationId xmlns:a16="http://schemas.microsoft.com/office/drawing/2014/main" xmlns="" id="{BD960AD9-1FCB-4F40-9C59-AE1D52B94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25B781-8868-479B-844F-672B9E0F40CC}"/>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47591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94B4A-ADC0-4E9A-BC4D-C9D871D123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17DC713-8CDE-4323-8EEE-E94DC79DB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44F28A7-8E9F-4421-90B6-F143994F1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2D9CBE1-5544-4542-9F2B-9BDEE40DCFAC}"/>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6" name="Footer Placeholder 5">
            <a:extLst>
              <a:ext uri="{FF2B5EF4-FFF2-40B4-BE49-F238E27FC236}">
                <a16:creationId xmlns:a16="http://schemas.microsoft.com/office/drawing/2014/main" xmlns="" id="{46E4EB15-043D-4A25-A4DE-77F2EBED2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32878DB-3913-4EDA-BFE0-657A0F69E163}"/>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229579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A4FB3-66DD-4D31-9B08-91CA5768E5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AAB9639-BFFF-4B09-8BBB-7E72C0016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05DAA05-C7DF-426E-841C-4BFB6666B0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15977B6-A260-4AE1-81D2-2E4A5E0FF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AEBB6A9-1F86-4F10-999C-353598B1A9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06CFF14-EB23-48AA-882A-1E8695D44C36}"/>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8" name="Footer Placeholder 7">
            <a:extLst>
              <a:ext uri="{FF2B5EF4-FFF2-40B4-BE49-F238E27FC236}">
                <a16:creationId xmlns:a16="http://schemas.microsoft.com/office/drawing/2014/main" xmlns="" id="{810FCD06-31D3-413E-883A-F6E68D1BD7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3736679-2360-4945-9028-C5D7B57A8686}"/>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373193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AABE57-16DD-49F7-8DC8-4B66F72DD8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20D5550-26BE-44BC-A0F4-D276191BE57A}"/>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4" name="Footer Placeholder 3">
            <a:extLst>
              <a:ext uri="{FF2B5EF4-FFF2-40B4-BE49-F238E27FC236}">
                <a16:creationId xmlns:a16="http://schemas.microsoft.com/office/drawing/2014/main" xmlns="" id="{3C10C6DD-B787-4BFA-84F3-BAA46B2E01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2837160-6671-495B-960E-D88067D099C1}"/>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85523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3EEC787-67C6-430A-A673-52CAF72CB3ED}"/>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3" name="Footer Placeholder 2">
            <a:extLst>
              <a:ext uri="{FF2B5EF4-FFF2-40B4-BE49-F238E27FC236}">
                <a16:creationId xmlns:a16="http://schemas.microsoft.com/office/drawing/2014/main" xmlns="" id="{161D3407-2142-4CEB-8B1C-18C0E2A10E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31A369C-BB99-49CC-80FA-227586F4B443}"/>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46707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173DC-98F1-4587-A8A3-A31603460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9234FF5-99AE-43AF-A59A-7980F08BD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440A848-C3AB-4EAD-948F-F8F1F357F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E624EC-7E41-44BE-BA46-55DB923CBC16}"/>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6" name="Footer Placeholder 5">
            <a:extLst>
              <a:ext uri="{FF2B5EF4-FFF2-40B4-BE49-F238E27FC236}">
                <a16:creationId xmlns:a16="http://schemas.microsoft.com/office/drawing/2014/main" xmlns="" id="{96248354-2A2D-4D4F-9AC9-BCAAA3D15E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0A75A9-2A68-461D-9086-D460F21ECD60}"/>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401597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9ECED-B81A-4CC0-A69C-02D9E9064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A383967-CC98-4EF8-BCA0-1BD21BA28A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1E3AC64-915D-425D-A408-D2112484B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3AE272-F917-4EA8-A7C5-67A08CBC9C5C}"/>
              </a:ext>
            </a:extLst>
          </p:cNvPr>
          <p:cNvSpPr>
            <a:spLocks noGrp="1"/>
          </p:cNvSpPr>
          <p:nvPr>
            <p:ph type="dt" sz="half" idx="10"/>
          </p:nvPr>
        </p:nvSpPr>
        <p:spPr/>
        <p:txBody>
          <a:bodyPr/>
          <a:lstStyle/>
          <a:p>
            <a:fld id="{20692184-1213-40A5-A7AC-95222ED990AB}" type="datetimeFigureOut">
              <a:rPr lang="en-IN" smtClean="0"/>
              <a:t>21-01-2022</a:t>
            </a:fld>
            <a:endParaRPr lang="en-IN"/>
          </a:p>
        </p:txBody>
      </p:sp>
      <p:sp>
        <p:nvSpPr>
          <p:cNvPr id="6" name="Footer Placeholder 5">
            <a:extLst>
              <a:ext uri="{FF2B5EF4-FFF2-40B4-BE49-F238E27FC236}">
                <a16:creationId xmlns:a16="http://schemas.microsoft.com/office/drawing/2014/main" xmlns="" id="{4962B775-713B-4B9A-8853-5DA58D34C4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5FACA3A-44DD-4BA1-906E-9B5DBF289AF8}"/>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173941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4243661-D40A-4BF9-9A8E-B371664A9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E5243EE-14F7-470C-A193-09F9FAC85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38849EB-5489-486E-841F-C26F2A0F4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92184-1213-40A5-A7AC-95222ED990AB}" type="datetimeFigureOut">
              <a:rPr lang="en-IN" smtClean="0"/>
              <a:t>21-01-2022</a:t>
            </a:fld>
            <a:endParaRPr lang="en-IN"/>
          </a:p>
        </p:txBody>
      </p:sp>
      <p:sp>
        <p:nvSpPr>
          <p:cNvPr id="5" name="Footer Placeholder 4">
            <a:extLst>
              <a:ext uri="{FF2B5EF4-FFF2-40B4-BE49-F238E27FC236}">
                <a16:creationId xmlns:a16="http://schemas.microsoft.com/office/drawing/2014/main" xmlns="" id="{EC4A6628-37BA-4700-8D09-3B5304DA8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CC768F3-1DD5-4D87-A1D1-AEB6338E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4E4B4-54A9-4BE0-9A50-D82684D26EA6}" type="slidenum">
              <a:rPr lang="en-IN" smtClean="0"/>
              <a:t>‹#›</a:t>
            </a:fld>
            <a:endParaRPr lang="en-IN"/>
          </a:p>
        </p:txBody>
      </p:sp>
    </p:spTree>
    <p:extLst>
      <p:ext uri="{BB962C8B-B14F-4D97-AF65-F5344CB8AC3E}">
        <p14:creationId xmlns:p14="http://schemas.microsoft.com/office/powerpoint/2010/main" val="12674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16D3C-CF66-46EE-ABBA-1F3652AB1508}"/>
              </a:ext>
            </a:extLst>
          </p:cNvPr>
          <p:cNvSpPr>
            <a:spLocks noGrp="1"/>
          </p:cNvSpPr>
          <p:nvPr>
            <p:ph type="ctrTitle"/>
          </p:nvPr>
        </p:nvSpPr>
        <p:spPr>
          <a:xfrm>
            <a:off x="1524000" y="798990"/>
            <a:ext cx="9144000" cy="2710973"/>
          </a:xfrm>
        </p:spPr>
        <p:txBody>
          <a:bodyPr>
            <a:noAutofit/>
          </a:bodyPr>
          <a:lstStyle/>
          <a:p>
            <a:r>
              <a:rPr lang="en-US" sz="4400" dirty="0"/>
              <a:t>TEETH DETECTION &amp; DENTAL PROBLEM CLASSIFICATION IN PANORAMIC X-RAY</a:t>
            </a:r>
            <a:br>
              <a:rPr lang="en-US" sz="4400" dirty="0"/>
            </a:br>
            <a:r>
              <a:rPr lang="en-US" sz="4400" dirty="0"/>
              <a:t>IMAGES USING DEEP LEARNING AND IMAGE PROCESSING TECHNIQUES</a:t>
            </a:r>
            <a:endParaRPr lang="en-IN" sz="4400" dirty="0"/>
          </a:p>
        </p:txBody>
      </p:sp>
      <p:sp>
        <p:nvSpPr>
          <p:cNvPr id="3" name="Subtitle 2">
            <a:extLst>
              <a:ext uri="{FF2B5EF4-FFF2-40B4-BE49-F238E27FC236}">
                <a16:creationId xmlns:a16="http://schemas.microsoft.com/office/drawing/2014/main" xmlns="" id="{46DE789A-CDA5-4475-9C2F-C8CC2FB9C63E}"/>
              </a:ext>
            </a:extLst>
          </p:cNvPr>
          <p:cNvSpPr>
            <a:spLocks noGrp="1"/>
          </p:cNvSpPr>
          <p:nvPr>
            <p:ph type="subTitle" idx="1"/>
          </p:nvPr>
        </p:nvSpPr>
        <p:spPr/>
        <p:txBody>
          <a:bodyPr/>
          <a:lstStyle/>
          <a:p>
            <a:r>
              <a:rPr lang="en-US" dirty="0"/>
              <a:t>NAMITHA C</a:t>
            </a:r>
          </a:p>
          <a:p>
            <a:r>
              <a:rPr lang="en-US" dirty="0"/>
              <a:t>Roll No : 36</a:t>
            </a:r>
          </a:p>
          <a:p>
            <a:r>
              <a:rPr lang="en-US" dirty="0"/>
              <a:t>Product Owner : Mr. MOHAMMAD JABIR C</a:t>
            </a:r>
            <a:endParaRPr lang="en-IN" dirty="0"/>
          </a:p>
        </p:txBody>
      </p:sp>
    </p:spTree>
    <p:extLst>
      <p:ext uri="{BB962C8B-B14F-4D97-AF65-F5344CB8AC3E}">
        <p14:creationId xmlns:p14="http://schemas.microsoft.com/office/powerpoint/2010/main" val="3872861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428" y="365125"/>
            <a:ext cx="11281893" cy="5811838"/>
          </a:xfrm>
        </p:spPr>
      </p:pic>
    </p:spTree>
    <p:extLst>
      <p:ext uri="{BB962C8B-B14F-4D97-AF65-F5344CB8AC3E}">
        <p14:creationId xmlns:p14="http://schemas.microsoft.com/office/powerpoint/2010/main" val="1605877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20" y="463639"/>
            <a:ext cx="9353322" cy="5713324"/>
          </a:xfrm>
        </p:spPr>
      </p:pic>
    </p:spTree>
    <p:extLst>
      <p:ext uri="{BB962C8B-B14F-4D97-AF65-F5344CB8AC3E}">
        <p14:creationId xmlns:p14="http://schemas.microsoft.com/office/powerpoint/2010/main" val="424645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6BEE5-D051-4787-9B8A-3895AA1B9936}"/>
              </a:ext>
            </a:extLst>
          </p:cNvPr>
          <p:cNvSpPr>
            <a:spLocks noGrp="1"/>
          </p:cNvSpPr>
          <p:nvPr>
            <p:ph type="title"/>
          </p:nvPr>
        </p:nvSpPr>
        <p:spPr/>
        <p:txBody>
          <a:bodyPr/>
          <a:lstStyle/>
          <a:p>
            <a:r>
              <a:rPr lang="en-US" dirty="0"/>
              <a:t>             DEVELOPMENT ENVIORNMENT</a:t>
            </a:r>
            <a:endParaRPr lang="en-IN" dirty="0"/>
          </a:p>
        </p:txBody>
      </p:sp>
      <p:sp>
        <p:nvSpPr>
          <p:cNvPr id="3" name="Content Placeholder 2">
            <a:extLst>
              <a:ext uri="{FF2B5EF4-FFF2-40B4-BE49-F238E27FC236}">
                <a16:creationId xmlns:a16="http://schemas.microsoft.com/office/drawing/2014/main" xmlns="" id="{C2C4DF53-8CDC-4357-8CCF-0BFF72D4E324}"/>
              </a:ext>
            </a:extLst>
          </p:cNvPr>
          <p:cNvSpPr>
            <a:spLocks noGrp="1"/>
          </p:cNvSpPr>
          <p:nvPr>
            <p:ph idx="1"/>
          </p:nvPr>
        </p:nvSpPr>
        <p:spPr/>
        <p:txBody>
          <a:bodyPr/>
          <a:lstStyle/>
          <a:p>
            <a:pPr marL="0" indent="0">
              <a:buNone/>
            </a:pPr>
            <a:r>
              <a:rPr lang="en-IN" u="sng" dirty="0"/>
              <a:t>Software Requirements</a:t>
            </a:r>
          </a:p>
          <a:p>
            <a:r>
              <a:rPr lang="en-IN" dirty="0"/>
              <a:t>OPERATING SYSTEM: WINDOWS 10 </a:t>
            </a:r>
          </a:p>
          <a:p>
            <a:r>
              <a:rPr lang="en-IN" dirty="0"/>
              <a:t>FRONT END: HTML, CSS, JAVASCRIPT </a:t>
            </a:r>
          </a:p>
          <a:p>
            <a:r>
              <a:rPr lang="en-IN" dirty="0"/>
              <a:t> BACK END: Mysql </a:t>
            </a:r>
          </a:p>
          <a:p>
            <a:r>
              <a:rPr lang="en-IN" dirty="0"/>
              <a:t> IDE: Jetbrains Pycharm, Android studio </a:t>
            </a:r>
          </a:p>
          <a:p>
            <a:r>
              <a:rPr lang="en-IN" dirty="0"/>
              <a:t> TECHNOLOGY USED: PYTHON,JAVA </a:t>
            </a:r>
          </a:p>
          <a:p>
            <a:r>
              <a:rPr lang="en-IN" dirty="0"/>
              <a:t> FRAME WORK USED: Flas</a:t>
            </a:r>
            <a:r>
              <a:rPr lang="en-IN" u="sng" dirty="0"/>
              <a:t>k</a:t>
            </a:r>
          </a:p>
          <a:p>
            <a:pPr marL="0" indent="0">
              <a:buNone/>
            </a:pPr>
            <a:endParaRPr lang="en-IN" u="sng" dirty="0"/>
          </a:p>
        </p:txBody>
      </p:sp>
    </p:spTree>
    <p:extLst>
      <p:ext uri="{BB962C8B-B14F-4D97-AF65-F5344CB8AC3E}">
        <p14:creationId xmlns:p14="http://schemas.microsoft.com/office/powerpoint/2010/main" val="351717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6984C-50F1-48F6-8216-5FB563B37CDE}"/>
              </a:ext>
            </a:extLst>
          </p:cNvPr>
          <p:cNvSpPr>
            <a:spLocks noGrp="1"/>
          </p:cNvSpPr>
          <p:nvPr>
            <p:ph type="title"/>
          </p:nvPr>
        </p:nvSpPr>
        <p:spPr/>
        <p:txBody>
          <a:bodyPr/>
          <a:lstStyle/>
          <a:p>
            <a:r>
              <a:rPr lang="en-IN" dirty="0" smtClean="0"/>
              <a:t>                           USER STORIES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2145762"/>
              </p:ext>
            </p:extLst>
          </p:nvPr>
        </p:nvGraphicFramePr>
        <p:xfrm>
          <a:off x="556592" y="1391475"/>
          <a:ext cx="10628244" cy="5043026"/>
        </p:xfrm>
        <a:graphic>
          <a:graphicData uri="http://schemas.openxmlformats.org/drawingml/2006/table">
            <a:tbl>
              <a:tblPr firstRow="1" firstCol="1" bandRow="1">
                <a:tableStyleId>{5C22544A-7EE6-4342-B048-85BDC9FD1C3A}</a:tableStyleId>
              </a:tblPr>
              <a:tblGrid>
                <a:gridCol w="1352645"/>
                <a:gridCol w="2792775"/>
                <a:gridCol w="3376004"/>
                <a:gridCol w="3106820"/>
              </a:tblGrid>
              <a:tr h="555460">
                <a:tc>
                  <a:txBody>
                    <a:bodyPr/>
                    <a:lstStyle/>
                    <a:p>
                      <a:pPr marL="0" marR="0" algn="just">
                        <a:spcBef>
                          <a:spcPts val="0"/>
                        </a:spcBef>
                        <a:spcAft>
                          <a:spcPts val="0"/>
                        </a:spcAft>
                      </a:pPr>
                      <a:r>
                        <a:rPr lang="en-US" sz="1000" dirty="0" err="1">
                          <a:effectLst/>
                        </a:rPr>
                        <a:t>UserStoryID</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As a &lt;type of user&gt;</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I want to</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So that I can</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499290">
                <a:tc>
                  <a:txBody>
                    <a:bodyPr/>
                    <a:lstStyle/>
                    <a:p>
                      <a:pPr marL="0" marR="0" algn="just">
                        <a:spcBef>
                          <a:spcPts val="0"/>
                        </a:spcBef>
                        <a:spcAft>
                          <a:spcPts val="0"/>
                        </a:spcAft>
                      </a:pPr>
                      <a:r>
                        <a:rPr lang="en-US" sz="1000">
                          <a:effectLst/>
                        </a:rPr>
                        <a:t>1</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Admin</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login</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login successful with correct username and password</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Manage hospitals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Add,view,edit&amp;delete hospitals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Admin</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View users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View all registered users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4</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Add tips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Add tips to help users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5</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a:t>
                      </a:r>
                      <a:r>
                        <a:rPr lang="en-US" sz="1000" baseline="0" dirty="0" smtClean="0">
                          <a:effectLst/>
                        </a:rPr>
                        <a:t> feedback</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 feedback</a:t>
                      </a:r>
                      <a:r>
                        <a:rPr lang="en-US" sz="1000" baseline="0" dirty="0" smtClean="0">
                          <a:effectLst/>
                        </a:rPr>
                        <a:t> about doctor from users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6</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Login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smtClean="0">
                          <a:effectLst/>
                        </a:rPr>
                        <a:t>login successful with correct username and password</a:t>
                      </a:r>
                      <a:endParaRPr lang="en-US" sz="1000" dirty="0" smtClean="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88432">
                <a:tc>
                  <a:txBody>
                    <a:bodyPr/>
                    <a:lstStyle/>
                    <a:p>
                      <a:pPr marL="0" marR="0" algn="just">
                        <a:spcBef>
                          <a:spcPts val="0"/>
                        </a:spcBef>
                        <a:spcAft>
                          <a:spcPts val="0"/>
                        </a:spcAft>
                      </a:pPr>
                      <a:r>
                        <a:rPr lang="en-US" sz="1000" dirty="0">
                          <a:effectLst/>
                        </a:rPr>
                        <a:t> </a:t>
                      </a:r>
                      <a:r>
                        <a:rPr lang="en-US" sz="1000" dirty="0" smtClean="0">
                          <a:effectLst/>
                        </a:rPr>
                        <a:t>7</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 tips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 all tips from 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8</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Feedback</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Provide feedback to admin</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9</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Upload image</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uploads the image and views</a:t>
                      </a:r>
                      <a:r>
                        <a:rPr lang="en-US" sz="1000" baseline="0" dirty="0" smtClean="0">
                          <a:effectLst/>
                        </a:rPr>
                        <a:t> the result</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dirty="0">
                          <a:effectLst/>
                        </a:rPr>
                        <a:t> </a:t>
                      </a:r>
                      <a:r>
                        <a:rPr lang="en-US" sz="1000" dirty="0" smtClean="0">
                          <a:effectLst/>
                        </a:rPr>
                        <a:t>10</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User</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 nearest Hospital</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r>
                        <a:rPr lang="en-US" sz="1000" dirty="0" smtClean="0">
                          <a:effectLst/>
                        </a:rPr>
                        <a:t>Views nearest hospital for </a:t>
                      </a:r>
                      <a:r>
                        <a:rPr lang="en-US" sz="1000" smtClean="0">
                          <a:effectLst/>
                        </a:rPr>
                        <a:t>consulting doctor</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49646">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811027" y="-114135"/>
            <a:ext cx="15003027" cy="57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04013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71097-12BE-4569-ABBF-E8AEE6813F89}"/>
              </a:ext>
            </a:extLst>
          </p:cNvPr>
          <p:cNvSpPr>
            <a:spLocks noGrp="1"/>
          </p:cNvSpPr>
          <p:nvPr>
            <p:ph type="title"/>
          </p:nvPr>
        </p:nvSpPr>
        <p:spPr/>
        <p:txBody>
          <a:bodyPr/>
          <a:lstStyle/>
          <a:p>
            <a:r>
              <a:rPr lang="en-IN" dirty="0" smtClean="0"/>
              <a:t>                           PRODUCT BACKLOG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5681203"/>
              </p:ext>
            </p:extLst>
          </p:nvPr>
        </p:nvGraphicFramePr>
        <p:xfrm>
          <a:off x="746974" y="1468192"/>
          <a:ext cx="10869770" cy="5022762"/>
        </p:xfrm>
        <a:graphic>
          <a:graphicData uri="http://schemas.openxmlformats.org/drawingml/2006/table">
            <a:tbl>
              <a:tblPr firstRow="1" firstCol="1" bandRow="1">
                <a:tableStyleId>{5C22544A-7EE6-4342-B048-85BDC9FD1C3A}</a:tableStyleId>
              </a:tblPr>
              <a:tblGrid>
                <a:gridCol w="974777"/>
                <a:gridCol w="2143492"/>
                <a:gridCol w="1107793"/>
                <a:gridCol w="1017422"/>
                <a:gridCol w="2172939"/>
                <a:gridCol w="1122008"/>
                <a:gridCol w="2331339"/>
              </a:tblGrid>
              <a:tr h="926076">
                <a:tc>
                  <a:txBody>
                    <a:bodyPr/>
                    <a:lstStyle/>
                    <a:p>
                      <a:pPr marL="0" marR="0" algn="ctr">
                        <a:lnSpc>
                          <a:spcPct val="107000"/>
                        </a:lnSpc>
                        <a:spcBef>
                          <a:spcPts val="0"/>
                        </a:spcBef>
                        <a:spcAft>
                          <a:spcPts val="0"/>
                        </a:spcAft>
                      </a:pPr>
                      <a:r>
                        <a:rPr lang="en-US" sz="1000">
                          <a:effectLst/>
                        </a:rPr>
                        <a:t>User Story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Priority</a:t>
                      </a:r>
                      <a:endParaRPr lang="en-US" sz="1100">
                        <a:effectLst/>
                      </a:endParaRPr>
                    </a:p>
                    <a:p>
                      <a:pPr marL="0" marR="0" algn="ctr">
                        <a:lnSpc>
                          <a:spcPct val="107000"/>
                        </a:lnSpc>
                        <a:spcBef>
                          <a:spcPts val="0"/>
                        </a:spcBef>
                        <a:spcAft>
                          <a:spcPts val="0"/>
                        </a:spcAft>
                      </a:pPr>
                      <a:r>
                        <a:rPr lang="en-US" sz="1000">
                          <a:effectLst/>
                        </a:rPr>
                        <a:t>&lt;High/Medium/Low&gt;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Size</a:t>
                      </a:r>
                      <a:endParaRPr lang="en-US" sz="1100">
                        <a:effectLst/>
                      </a:endParaRPr>
                    </a:p>
                    <a:p>
                      <a:pPr marL="0" marR="0" algn="ctr">
                        <a:lnSpc>
                          <a:spcPct val="107000"/>
                        </a:lnSpc>
                        <a:spcBef>
                          <a:spcPts val="0"/>
                        </a:spcBef>
                        <a:spcAft>
                          <a:spcPts val="0"/>
                        </a:spcAft>
                      </a:pPr>
                      <a:r>
                        <a:rPr lang="en-US" sz="1000">
                          <a:effectLst/>
                        </a:rPr>
                        <a:t>(Hours)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Sprint</a:t>
                      </a:r>
                      <a:endParaRPr lang="en-US" sz="1100">
                        <a:effectLst/>
                      </a:endParaRPr>
                    </a:p>
                    <a:p>
                      <a:pPr marL="0" marR="0" algn="ctr">
                        <a:lnSpc>
                          <a:spcPct val="107000"/>
                        </a:lnSpc>
                        <a:spcBef>
                          <a:spcPts val="0"/>
                        </a:spcBef>
                        <a:spcAft>
                          <a:spcPts val="0"/>
                        </a:spcAft>
                      </a:pPr>
                      <a:r>
                        <a:rPr lang="en-US" sz="1000">
                          <a:effectLst/>
                        </a:rPr>
                        <a:t>&lt;#&gt;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Status</a:t>
                      </a:r>
                      <a:endParaRPr lang="en-US" sz="1100">
                        <a:effectLst/>
                      </a:endParaRPr>
                    </a:p>
                    <a:p>
                      <a:pPr marL="0" marR="0" algn="ctr">
                        <a:lnSpc>
                          <a:spcPct val="107000"/>
                        </a:lnSpc>
                        <a:spcBef>
                          <a:spcPts val="0"/>
                        </a:spcBef>
                        <a:spcAft>
                          <a:spcPts val="0"/>
                        </a:spcAft>
                      </a:pPr>
                      <a:r>
                        <a:rPr lang="en-US" sz="1000">
                          <a:effectLst/>
                        </a:rPr>
                        <a:t>&lt;Planned/In progress/Completed&gt;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Release</a:t>
                      </a:r>
                      <a:endParaRPr lang="en-US" sz="1100">
                        <a:effectLst/>
                      </a:endParaRPr>
                    </a:p>
                    <a:p>
                      <a:pPr marL="0" marR="0" algn="ctr">
                        <a:lnSpc>
                          <a:spcPct val="107000"/>
                        </a:lnSpc>
                        <a:spcBef>
                          <a:spcPts val="0"/>
                        </a:spcBef>
                        <a:spcAft>
                          <a:spcPts val="0"/>
                        </a:spcAft>
                      </a:pPr>
                      <a:r>
                        <a:rPr lang="en-US" sz="1000">
                          <a:effectLst/>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Release Goal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2531">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Completed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Table design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2531">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Completed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Form design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2531">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Completed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Basic coding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8486">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Planned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Creation of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4235">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Planned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Pre-processing x-ray images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2531">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Planned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prediction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4984">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Planned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User prediction process.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4984">
                <a:tc>
                  <a:txBody>
                    <a:bodyPr/>
                    <a:lstStyle/>
                    <a:p>
                      <a:pPr marL="0" marR="0">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Medium</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Planned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Testing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3873">
                <a:tc>
                  <a:txBody>
                    <a:bodyPr/>
                    <a:lstStyle/>
                    <a:p>
                      <a:pPr marL="0" marR="0">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Planned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Output generation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40738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29DA1-BC89-4AE2-8833-1504B0E7E054}"/>
              </a:ext>
            </a:extLst>
          </p:cNvPr>
          <p:cNvSpPr>
            <a:spLocks noGrp="1"/>
          </p:cNvSpPr>
          <p:nvPr>
            <p:ph type="title"/>
          </p:nvPr>
        </p:nvSpPr>
        <p:spPr/>
        <p:txBody>
          <a:bodyPr/>
          <a:lstStyle/>
          <a:p>
            <a:r>
              <a:rPr lang="en-US" dirty="0"/>
              <a:t>               </a:t>
            </a:r>
            <a:r>
              <a:rPr lang="en-US" dirty="0" smtClean="0"/>
              <a:t>            PROJECT </a:t>
            </a:r>
            <a:r>
              <a:rPr lang="en-US" dirty="0"/>
              <a:t>PLAN</a:t>
            </a:r>
            <a:endParaRPr lang="en-IN" dirty="0"/>
          </a:p>
        </p:txBody>
      </p:sp>
      <p:sp>
        <p:nvSpPr>
          <p:cNvPr id="3" name="Content Placeholder 2"/>
          <p:cNvSpPr>
            <a:spLocks noGrp="1"/>
          </p:cNvSpPr>
          <p:nvPr>
            <p:ph idx="1"/>
          </p:nvPr>
        </p:nvSpPr>
        <p:spPr>
          <a:xfrm>
            <a:off x="1313644" y="1300765"/>
            <a:ext cx="9620519" cy="5267459"/>
          </a:xfrm>
        </p:spPr>
        <p:txBody>
          <a:bodyPr/>
          <a:lstStyle/>
          <a:p>
            <a:endParaRPr lang="en-US" dirty="0"/>
          </a:p>
        </p:txBody>
      </p:sp>
      <p:graphicFrame>
        <p:nvGraphicFramePr>
          <p:cNvPr id="6" name="Table 4">
            <a:extLst>
              <a:ext uri="{FF2B5EF4-FFF2-40B4-BE49-F238E27FC236}">
                <a16:creationId xmlns="" xmlns:a16="http://schemas.microsoft.com/office/drawing/2014/main" id="{CDCF506E-9C98-4255-A394-E721FB2E2E43}"/>
              </a:ext>
            </a:extLst>
          </p:cNvPr>
          <p:cNvGraphicFramePr>
            <a:graphicFrameLocks/>
          </p:cNvGraphicFramePr>
          <p:nvPr>
            <p:extLst>
              <p:ext uri="{D42A27DB-BD31-4B8C-83A1-F6EECF244321}">
                <p14:modId xmlns:p14="http://schemas.microsoft.com/office/powerpoint/2010/main" val="3585186990"/>
              </p:ext>
            </p:extLst>
          </p:nvPr>
        </p:nvGraphicFramePr>
        <p:xfrm>
          <a:off x="1346691" y="1300765"/>
          <a:ext cx="9577068" cy="5241701"/>
        </p:xfrm>
        <a:graphic>
          <a:graphicData uri="http://schemas.openxmlformats.org/drawingml/2006/table">
            <a:tbl>
              <a:tblPr firstRow="1" bandRow="1">
                <a:tableStyleId>{5C22544A-7EE6-4342-B048-85BDC9FD1C3A}</a:tableStyleId>
              </a:tblPr>
              <a:tblGrid>
                <a:gridCol w="1596178">
                  <a:extLst>
                    <a:ext uri="{9D8B030D-6E8A-4147-A177-3AD203B41FA5}">
                      <a16:colId xmlns="" xmlns:a16="http://schemas.microsoft.com/office/drawing/2014/main" val="1070236902"/>
                    </a:ext>
                  </a:extLst>
                </a:gridCol>
                <a:gridCol w="1596178">
                  <a:extLst>
                    <a:ext uri="{9D8B030D-6E8A-4147-A177-3AD203B41FA5}">
                      <a16:colId xmlns="" xmlns:a16="http://schemas.microsoft.com/office/drawing/2014/main" val="136916411"/>
                    </a:ext>
                  </a:extLst>
                </a:gridCol>
                <a:gridCol w="1617054">
                  <a:extLst>
                    <a:ext uri="{9D8B030D-6E8A-4147-A177-3AD203B41FA5}">
                      <a16:colId xmlns="" xmlns:a16="http://schemas.microsoft.com/office/drawing/2014/main" val="3610999518"/>
                    </a:ext>
                  </a:extLst>
                </a:gridCol>
                <a:gridCol w="1575302">
                  <a:extLst>
                    <a:ext uri="{9D8B030D-6E8A-4147-A177-3AD203B41FA5}">
                      <a16:colId xmlns="" xmlns:a16="http://schemas.microsoft.com/office/drawing/2014/main" val="3403931027"/>
                    </a:ext>
                  </a:extLst>
                </a:gridCol>
                <a:gridCol w="1596178">
                  <a:extLst>
                    <a:ext uri="{9D8B030D-6E8A-4147-A177-3AD203B41FA5}">
                      <a16:colId xmlns="" xmlns:a16="http://schemas.microsoft.com/office/drawing/2014/main" val="1569813241"/>
                    </a:ext>
                  </a:extLst>
                </a:gridCol>
                <a:gridCol w="1596178">
                  <a:extLst>
                    <a:ext uri="{9D8B030D-6E8A-4147-A177-3AD203B41FA5}">
                      <a16:colId xmlns="" xmlns:a16="http://schemas.microsoft.com/office/drawing/2014/main" val="3362418608"/>
                    </a:ext>
                  </a:extLst>
                </a:gridCol>
              </a:tblGrid>
              <a:tr h="490395">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Task Name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Start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End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Days</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endParaRPr lang="en-US" sz="1600" dirty="0">
                        <a:latin typeface="Times New Roman" pitchFamily="18" charset="0"/>
                        <a:ea typeface="Calibri"/>
                        <a:cs typeface="Times New Roman" pitchFamily="18" charset="0"/>
                      </a:endParaRPr>
                    </a:p>
                  </a:txBody>
                  <a:tcPr marL="68580" marR="68580" marT="0" marB="0"/>
                </a:tc>
                <a:extLst>
                  <a:ext uri="{0D108BD9-81ED-4DB2-BD59-A6C34878D82A}">
                    <a16:rowId xmlns="" xmlns:a16="http://schemas.microsoft.com/office/drawing/2014/main" val="988569707"/>
                  </a:ext>
                </a:extLst>
              </a:tr>
              <a:tr h="4903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1</a:t>
                      </a:r>
                    </a:p>
                  </a:txBody>
                  <a:tcPr marL="68580" marR="68580" marT="0" marB="0"/>
                </a:tc>
                <a:tc rowSpan="3">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1</a:t>
                      </a: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26/12/2021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28/12/2021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2</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 xmlns:a16="http://schemas.microsoft.com/office/drawing/2014/main" val="582945632"/>
                  </a:ext>
                </a:extLst>
              </a:tr>
              <a:tr h="568160">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68580" marR="68580" marT="0" marB="0"/>
                </a:tc>
                <a:tc vMerge="1">
                  <a:txBody>
                    <a:bodyPr/>
                    <a:lstStyle/>
                    <a:p>
                      <a:endParaRPr lang="en-US"/>
                    </a:p>
                  </a:txBody>
                  <a:tcPr/>
                </a:tc>
                <a:tc>
                  <a:txBody>
                    <a:bodyPr/>
                    <a:lstStyle/>
                    <a:p>
                      <a:pPr algn="ctr"/>
                      <a:r>
                        <a:rPr lang="en-IN" sz="1400" dirty="0">
                          <a:latin typeface="Times New Roman" panose="02020603050405020304" pitchFamily="18" charset="0"/>
                          <a:cs typeface="Times New Roman" panose="02020603050405020304" pitchFamily="18" charset="0"/>
                        </a:rPr>
                        <a:t>29/12/2021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31/12/2021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3</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 xmlns:a16="http://schemas.microsoft.com/office/drawing/2014/main" val="3578643695"/>
                  </a:ext>
                </a:extLst>
              </a:tr>
              <a:tr h="490395">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03/12/2021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08/01/2022</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5</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 xmlns:a16="http://schemas.microsoft.com/office/drawing/2014/main" val="2236333015"/>
                  </a:ext>
                </a:extLst>
              </a:tr>
              <a:tr h="4903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68580" marR="68580"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Sprint 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09/01/2022</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8</a:t>
                      </a: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 xmlns:a16="http://schemas.microsoft.com/office/drawing/2014/main" val="3612256986"/>
                  </a:ext>
                </a:extLst>
              </a:tr>
              <a:tr h="4903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5</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18/01/2022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 xmlns:a16="http://schemas.microsoft.com/office/drawing/2014/main" val="2482116794"/>
                  </a:ext>
                </a:extLst>
              </a:tr>
              <a:tr h="624844">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6</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Sprint 3</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23/01/2022</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27/01/2022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 xmlns:a16="http://schemas.microsoft.com/office/drawing/2014/main" val="3493201660"/>
                  </a:ext>
                </a:extLst>
              </a:tr>
              <a:tr h="455623">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7</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30/01/2022</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05/02/2022</a:t>
                      </a:r>
                    </a:p>
                  </a:txBody>
                  <a:tcPr marL="68580" marR="68580" marT="0" marB="0"/>
                </a:tc>
                <a:tc>
                  <a:txBody>
                    <a:bodyPr/>
                    <a:lstStyle/>
                    <a:p>
                      <a:pPr algn="ctr"/>
                      <a:r>
                        <a:rPr lang="en-US" sz="1400" dirty="0">
                          <a:latin typeface="Times New Roman" pitchFamily="18" charset="0"/>
                          <a:cs typeface="Times New Roman" pitchFamily="18" charset="0"/>
                        </a:rPr>
                        <a:t>7</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 xmlns:a16="http://schemas.microsoft.com/office/drawing/2014/main" val="502767156"/>
                  </a:ext>
                </a:extLst>
              </a:tr>
              <a:tr h="490395">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8</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4</a:t>
                      </a:r>
                    </a:p>
                  </a:txBody>
                  <a:tcPr marL="68580" marR="68580" marT="0" marB="0" anchor="ctr"/>
                </a:tc>
                <a:tc>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06/02/2022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10/01/2022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itchFamily="18" charset="0"/>
                          <a:cs typeface="Times New Roman" pitchFamily="18" charset="0"/>
                        </a:rPr>
                        <a:t>5</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 xmlns:a16="http://schemas.microsoft.com/office/drawing/2014/main" val="1225915709"/>
                  </a:ext>
                </a:extLst>
              </a:tr>
              <a:tr h="650704">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9</a:t>
                      </a:r>
                    </a:p>
                  </a:txBody>
                  <a:tcPr marL="68580" marR="68580" marT="0" marB="0"/>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19/02/2022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 xmlns:a16="http://schemas.microsoft.com/office/drawing/2014/main" val="4262973549"/>
                  </a:ext>
                </a:extLst>
              </a:tr>
            </a:tbl>
          </a:graphicData>
        </a:graphic>
      </p:graphicFrame>
    </p:spTree>
    <p:extLst>
      <p:ext uri="{BB962C8B-B14F-4D97-AF65-F5344CB8AC3E}">
        <p14:creationId xmlns:p14="http://schemas.microsoft.com/office/powerpoint/2010/main" val="2424999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268"/>
            <a:ext cx="10515600" cy="677863"/>
          </a:xfrm>
        </p:spPr>
        <p:txBody>
          <a:bodyPr>
            <a:normAutofit/>
          </a:bodyPr>
          <a:lstStyle/>
          <a:p>
            <a:r>
              <a:rPr lang="en-IN" sz="2800" b="1" dirty="0" smtClean="0">
                <a:solidFill>
                  <a:srgbClr val="0070C0"/>
                </a:solidFill>
                <a:latin typeface="Times New Roman" pitchFamily="18" charset="0"/>
                <a:cs typeface="Times New Roman" pitchFamily="18" charset="0"/>
              </a:rPr>
              <a:t>              </a:t>
            </a:r>
            <a:r>
              <a:rPr lang="en-IN" sz="2800" dirty="0" smtClean="0">
                <a:latin typeface="Times New Roman" pitchFamily="18" charset="0"/>
                <a:cs typeface="Times New Roman" pitchFamily="18" charset="0"/>
              </a:rPr>
              <a:t>SPRINT </a:t>
            </a:r>
            <a:r>
              <a:rPr lang="en-IN" sz="2800" dirty="0">
                <a:latin typeface="Times New Roman" pitchFamily="18" charset="0"/>
                <a:cs typeface="Times New Roman" pitchFamily="18" charset="0"/>
              </a:rPr>
              <a:t>BACKLOG PLAN</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7097109"/>
              </p:ext>
            </p:extLst>
          </p:nvPr>
        </p:nvGraphicFramePr>
        <p:xfrm>
          <a:off x="42862" y="796131"/>
          <a:ext cx="11978271" cy="10990255"/>
        </p:xfrm>
        <a:graphic>
          <a:graphicData uri="http://schemas.openxmlformats.org/drawingml/2006/table">
            <a:tbl>
              <a:tblPr firstRow="1" firstCol="1" bandRow="1">
                <a:tableStyleId>{5C22544A-7EE6-4342-B048-85BDC9FD1C3A}</a:tableStyleId>
              </a:tblPr>
              <a:tblGrid>
                <a:gridCol w="592725"/>
                <a:gridCol w="1111558"/>
                <a:gridCol w="905126"/>
                <a:gridCol w="635178"/>
                <a:gridCol w="635178"/>
                <a:gridCol w="635178"/>
                <a:gridCol w="635178"/>
                <a:gridCol w="635178"/>
                <a:gridCol w="635178"/>
                <a:gridCol w="635178"/>
                <a:gridCol w="635178"/>
                <a:gridCol w="635178"/>
                <a:gridCol w="730452"/>
                <a:gridCol w="730452"/>
                <a:gridCol w="730452"/>
                <a:gridCol w="730452"/>
                <a:gridCol w="730452"/>
              </a:tblGrid>
              <a:tr h="1060766">
                <a:tc>
                  <a:txBody>
                    <a:bodyPr/>
                    <a:lstStyle/>
                    <a:p>
                      <a:pPr marL="0" marR="0">
                        <a:lnSpc>
                          <a:spcPct val="107000"/>
                        </a:lnSpc>
                        <a:spcBef>
                          <a:spcPts val="0"/>
                        </a:spcBef>
                        <a:spcAft>
                          <a:spcPts val="800"/>
                        </a:spcAft>
                      </a:pPr>
                      <a:r>
                        <a:rPr lang="en-IN" sz="1400" dirty="0">
                          <a:effectLst/>
                        </a:rPr>
                        <a:t>Backlog </a:t>
                      </a:r>
                      <a:r>
                        <a:rPr lang="en-IN" sz="1400" dirty="0" smtClean="0">
                          <a:effectLst/>
                        </a:rPr>
                        <a:t>Item</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Status &amp; completion date</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Original estimate in hours</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Day2</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Day3</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smtClean="0">
                          <a:effectLst/>
                        </a:rPr>
                        <a:t>Day4</a:t>
                      </a:r>
                      <a:endParaRPr lang="en-US" sz="1400" dirty="0" smtClean="0">
                        <a:effectLst/>
                      </a:endParaRPr>
                    </a:p>
                    <a:p>
                      <a:pPr marL="0" marR="0">
                        <a:lnSpc>
                          <a:spcPct val="107000"/>
                        </a:lnSpc>
                        <a:spcBef>
                          <a:spcPts val="0"/>
                        </a:spcBef>
                        <a:spcAft>
                          <a:spcPts val="800"/>
                        </a:spcAft>
                      </a:pPr>
                      <a:r>
                        <a:rPr lang="en-IN" sz="1400" dirty="0" smtClean="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Day5</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Day6</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Day7</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Day8</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Day9</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Day10</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Day11</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Day12</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Day13</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Day14</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954132">
                <a:tc>
                  <a:txBody>
                    <a:bodyPr/>
                    <a:lstStyle/>
                    <a:p>
                      <a:pPr marL="0" marR="0">
                        <a:lnSpc>
                          <a:spcPct val="107000"/>
                        </a:lnSpc>
                        <a:spcBef>
                          <a:spcPts val="0"/>
                        </a:spcBef>
                        <a:spcAft>
                          <a:spcPts val="800"/>
                        </a:spcAft>
                      </a:pPr>
                      <a:r>
                        <a:rPr lang="en-IN" sz="1400" dirty="0">
                          <a:effectLst/>
                        </a:rPr>
                        <a:t>User story #1,#2,#3,#4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474946">
                <a:tc>
                  <a:txBody>
                    <a:bodyPr/>
                    <a:lstStyle/>
                    <a:p>
                      <a:pPr marL="0" marR="0">
                        <a:lnSpc>
                          <a:spcPct val="107000"/>
                        </a:lnSpc>
                        <a:spcBef>
                          <a:spcPts val="0"/>
                        </a:spcBef>
                        <a:spcAft>
                          <a:spcPts val="800"/>
                        </a:spcAft>
                      </a:pPr>
                      <a:r>
                        <a:rPr lang="en-IN" sz="1400" dirty="0">
                          <a:effectLst/>
                        </a:rPr>
                        <a:t>Table design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28/12/2021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2984" marR="62984" marT="29069" marB="29069"/>
                </a:tc>
                <a:tc>
                  <a:txBody>
                    <a:bodyPr/>
                    <a:lstStyle/>
                    <a:p>
                      <a:pPr marL="0" marR="0">
                        <a:lnSpc>
                          <a:spcPct val="107000"/>
                        </a:lnSpc>
                        <a:spcBef>
                          <a:spcPts val="0"/>
                        </a:spcBef>
                        <a:spcAft>
                          <a:spcPts val="800"/>
                        </a:spcAft>
                      </a:pPr>
                      <a:r>
                        <a:rPr lang="en-IN"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474946">
                <a:tc>
                  <a:txBody>
                    <a:bodyPr/>
                    <a:lstStyle/>
                    <a:p>
                      <a:pPr marL="0" marR="0">
                        <a:lnSpc>
                          <a:spcPct val="107000"/>
                        </a:lnSpc>
                        <a:spcBef>
                          <a:spcPts val="0"/>
                        </a:spcBef>
                        <a:spcAft>
                          <a:spcPts val="800"/>
                        </a:spcAft>
                      </a:pPr>
                      <a:r>
                        <a:rPr lang="en-IN" sz="1400" dirty="0">
                          <a:effectLst/>
                        </a:rPr>
                        <a:t>Form design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31/12/2021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2984" marR="62984" marT="29069" marB="29069"/>
                </a:tc>
                <a:tc>
                  <a:txBody>
                    <a:bodyPr/>
                    <a:lstStyle/>
                    <a:p>
                      <a:pPr marL="0" marR="0">
                        <a:lnSpc>
                          <a:spcPct val="107000"/>
                        </a:lnSpc>
                        <a:spcBef>
                          <a:spcPts val="0"/>
                        </a:spcBef>
                        <a:spcAft>
                          <a:spcPts val="800"/>
                        </a:spcAft>
                      </a:pPr>
                      <a:r>
                        <a:rPr lang="en-IN"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290015">
                <a:tc>
                  <a:txBody>
                    <a:bodyPr/>
                    <a:lstStyle/>
                    <a:p>
                      <a:pPr marL="0" marR="0">
                        <a:lnSpc>
                          <a:spcPct val="107000"/>
                        </a:lnSpc>
                        <a:spcBef>
                          <a:spcPts val="0"/>
                        </a:spcBef>
                        <a:spcAft>
                          <a:spcPts val="800"/>
                        </a:spcAft>
                      </a:pPr>
                      <a:r>
                        <a:rPr lang="en-IN" sz="1400" dirty="0">
                          <a:effectLst/>
                        </a:rPr>
                        <a:t>Coding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08/01/2021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2984" marR="62984" marT="29069" marB="29069"/>
                </a:tc>
                <a:tc>
                  <a:txBody>
                    <a:bodyPr/>
                    <a:lstStyle/>
                    <a:p>
                      <a:pPr marL="0" marR="0">
                        <a:lnSpc>
                          <a:spcPct val="107000"/>
                        </a:lnSpc>
                        <a:spcBef>
                          <a:spcPts val="0"/>
                        </a:spcBef>
                        <a:spcAft>
                          <a:spcPts val="800"/>
                        </a:spcAft>
                      </a:pPr>
                      <a:r>
                        <a:rPr lang="en-IN"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954132">
                <a:tc>
                  <a:txBody>
                    <a:bodyPr/>
                    <a:lstStyle/>
                    <a:p>
                      <a:pPr marL="0" marR="0">
                        <a:lnSpc>
                          <a:spcPct val="107000"/>
                        </a:lnSpc>
                        <a:spcBef>
                          <a:spcPts val="0"/>
                        </a:spcBef>
                        <a:spcAft>
                          <a:spcPts val="800"/>
                        </a:spcAft>
                      </a:pPr>
                      <a:r>
                        <a:rPr lang="en-IN" sz="1400" dirty="0">
                          <a:effectLst/>
                        </a:rPr>
                        <a:t>User story #5,#6,#7,#8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r>
              <a:tr h="954132">
                <a:tc>
                  <a:txBody>
                    <a:bodyPr/>
                    <a:lstStyle/>
                    <a:p>
                      <a:pPr marL="0" marR="0">
                        <a:lnSpc>
                          <a:spcPct val="107000"/>
                        </a:lnSpc>
                        <a:spcBef>
                          <a:spcPts val="0"/>
                        </a:spcBef>
                        <a:spcAft>
                          <a:spcPts val="800"/>
                        </a:spcAft>
                      </a:pPr>
                      <a:r>
                        <a:rPr lang="en-US" sz="1400" dirty="0">
                          <a:effectLst/>
                        </a:rPr>
                        <a:t>Creation of 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16/01/2022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1433318">
                <a:tc>
                  <a:txBody>
                    <a:bodyPr/>
                    <a:lstStyle/>
                    <a:p>
                      <a:pPr marL="0" marR="0">
                        <a:lnSpc>
                          <a:spcPct val="107000"/>
                        </a:lnSpc>
                        <a:spcBef>
                          <a:spcPts val="0"/>
                        </a:spcBef>
                        <a:spcAft>
                          <a:spcPts val="800"/>
                        </a:spcAft>
                      </a:pPr>
                      <a:r>
                        <a:rPr lang="en-US" sz="1400" dirty="0">
                          <a:effectLst/>
                        </a:rPr>
                        <a:t>Pre-processing x-ray images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22/01/2022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474946">
                <a:tc>
                  <a:txBody>
                    <a:bodyPr/>
                    <a:lstStyle/>
                    <a:p>
                      <a:pPr marL="0" marR="0">
                        <a:lnSpc>
                          <a:spcPct val="107000"/>
                        </a:lnSpc>
                        <a:spcBef>
                          <a:spcPts val="0"/>
                        </a:spcBef>
                        <a:spcAft>
                          <a:spcPts val="800"/>
                        </a:spcAft>
                      </a:pPr>
                      <a:r>
                        <a:rPr lang="en-US" sz="1400" dirty="0">
                          <a:effectLst/>
                        </a:rPr>
                        <a:t>prediction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27/01/2022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1193725">
                <a:tc>
                  <a:txBody>
                    <a:bodyPr/>
                    <a:lstStyle/>
                    <a:p>
                      <a:pPr marL="0" marR="0">
                        <a:lnSpc>
                          <a:spcPct val="107000"/>
                        </a:lnSpc>
                        <a:spcBef>
                          <a:spcPts val="0"/>
                        </a:spcBef>
                        <a:spcAft>
                          <a:spcPts val="800"/>
                        </a:spcAft>
                      </a:pPr>
                      <a:r>
                        <a:rPr lang="en-US" sz="1400" dirty="0">
                          <a:effectLst/>
                        </a:rPr>
                        <a:t>User prediction process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05/02/2022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474946">
                <a:tc>
                  <a:txBody>
                    <a:bodyPr/>
                    <a:lstStyle/>
                    <a:p>
                      <a:pPr marL="0" marR="0">
                        <a:lnSpc>
                          <a:spcPct val="107000"/>
                        </a:lnSpc>
                        <a:spcBef>
                          <a:spcPts val="0"/>
                        </a:spcBef>
                        <a:spcAft>
                          <a:spcPts val="800"/>
                        </a:spcAft>
                      </a:pPr>
                      <a:r>
                        <a:rPr lang="en-US" sz="1400" dirty="0">
                          <a:effectLst/>
                        </a:rPr>
                        <a:t>Testing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10/01/2022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714539">
                <a:tc>
                  <a:txBody>
                    <a:bodyPr/>
                    <a:lstStyle/>
                    <a:p>
                      <a:pPr marL="0" marR="0">
                        <a:lnSpc>
                          <a:spcPct val="107000"/>
                        </a:lnSpc>
                        <a:spcBef>
                          <a:spcPts val="0"/>
                        </a:spcBef>
                        <a:spcAft>
                          <a:spcPts val="800"/>
                        </a:spcAft>
                      </a:pPr>
                      <a:r>
                        <a:rPr lang="en-IN" sz="1400" dirty="0">
                          <a:effectLst/>
                        </a:rPr>
                        <a:t>User story #9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43604" marR="43604"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8356" marR="38356" marT="6056"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6056" marR="6056" marT="6056" marB="0" anchor="ctr"/>
                </a:tc>
              </a:tr>
              <a:tr h="954132">
                <a:tc>
                  <a:txBody>
                    <a:bodyPr/>
                    <a:lstStyle/>
                    <a:p>
                      <a:pPr marL="0" marR="0">
                        <a:lnSpc>
                          <a:spcPct val="107000"/>
                        </a:lnSpc>
                        <a:spcBef>
                          <a:spcPts val="0"/>
                        </a:spcBef>
                        <a:spcAft>
                          <a:spcPts val="800"/>
                        </a:spcAft>
                      </a:pPr>
                      <a:r>
                        <a:rPr lang="en-US" sz="1400" dirty="0" smtClean="0">
                          <a:effectLst/>
                        </a:rPr>
                        <a:t>Output generation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marL="0" marR="0">
                        <a:lnSpc>
                          <a:spcPct val="107000"/>
                        </a:lnSpc>
                        <a:spcBef>
                          <a:spcPts val="0"/>
                        </a:spcBef>
                        <a:spcAft>
                          <a:spcPts val="800"/>
                        </a:spcAft>
                      </a:pPr>
                      <a:r>
                        <a:rPr lang="en-US" sz="1400" dirty="0">
                          <a:effectLst/>
                        </a:rPr>
                        <a:t>20/02/2022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r h="581580">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IN" sz="1400" dirty="0" smtClean="0">
                          <a:effectLst/>
                        </a:rPr>
                        <a:t>Total</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400" dirty="0" smtClean="0">
                          <a:effectLst/>
                        </a:rPr>
                        <a:t>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04" marR="43604" marT="6056"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c>
                  <a:txBody>
                    <a:bodyPr/>
                    <a:lstStyle/>
                    <a:p>
                      <a:pPr marL="0" marR="0">
                        <a:lnSpc>
                          <a:spcPct val="107000"/>
                        </a:lnSpc>
                        <a:spcBef>
                          <a:spcPts val="0"/>
                        </a:spcBef>
                        <a:spcAft>
                          <a:spcPts val="800"/>
                        </a:spcAft>
                      </a:pPr>
                      <a:r>
                        <a:rPr lang="en-IN"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6" marR="38356" marT="6056" marB="0"/>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84873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060" y="1"/>
            <a:ext cx="9458739" cy="848138"/>
          </a:xfrm>
        </p:spPr>
        <p:txBody>
          <a:bodyPr/>
          <a:lstStyle/>
          <a:p>
            <a:r>
              <a:rPr lang="en-IN" b="1" dirty="0" smtClean="0">
                <a:solidFill>
                  <a:srgbClr val="0070C0"/>
                </a:solidFill>
                <a:latin typeface="Times New Roman" pitchFamily="18" charset="0"/>
                <a:cs typeface="Times New Roman" pitchFamily="18" charset="0"/>
              </a:rPr>
              <a:t>                 </a:t>
            </a:r>
            <a:r>
              <a:rPr lang="en-IN" sz="2800" dirty="0" smtClean="0">
                <a:latin typeface="Times New Roman" pitchFamily="18" charset="0"/>
                <a:cs typeface="Times New Roman" pitchFamily="18" charset="0"/>
              </a:rPr>
              <a:t>SPRINT </a:t>
            </a:r>
            <a:r>
              <a:rPr lang="en-IN" sz="2800" dirty="0">
                <a:latin typeface="Times New Roman" pitchFamily="18" charset="0"/>
                <a:cs typeface="Times New Roman" pitchFamily="18" charset="0"/>
              </a:rPr>
              <a:t>ACTUAL</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617562"/>
              </p:ext>
            </p:extLst>
          </p:nvPr>
        </p:nvGraphicFramePr>
        <p:xfrm>
          <a:off x="304800" y="728869"/>
          <a:ext cx="10707757" cy="10493333"/>
        </p:xfrm>
        <a:graphic>
          <a:graphicData uri="http://schemas.openxmlformats.org/drawingml/2006/table">
            <a:tbl>
              <a:tblPr firstRow="1" firstCol="1" bandRow="1">
                <a:tableStyleId>{5C22544A-7EE6-4342-B048-85BDC9FD1C3A}</a:tableStyleId>
              </a:tblPr>
              <a:tblGrid>
                <a:gridCol w="1022417"/>
                <a:gridCol w="953335"/>
                <a:gridCol w="773722"/>
                <a:gridCol w="538842"/>
                <a:gridCol w="538842"/>
                <a:gridCol w="538842"/>
                <a:gridCol w="538842"/>
                <a:gridCol w="538842"/>
                <a:gridCol w="538842"/>
                <a:gridCol w="538842"/>
                <a:gridCol w="538842"/>
                <a:gridCol w="538842"/>
                <a:gridCol w="621741"/>
                <a:gridCol w="621741"/>
                <a:gridCol w="621741"/>
                <a:gridCol w="621741"/>
                <a:gridCol w="621741"/>
              </a:tblGrid>
              <a:tr h="1545890">
                <a:tc>
                  <a:txBody>
                    <a:bodyPr/>
                    <a:lstStyle/>
                    <a:p>
                      <a:pPr marL="0" marR="0">
                        <a:lnSpc>
                          <a:spcPct val="107000"/>
                        </a:lnSpc>
                        <a:spcBef>
                          <a:spcPts val="0"/>
                        </a:spcBef>
                        <a:spcAft>
                          <a:spcPts val="800"/>
                        </a:spcAft>
                      </a:pPr>
                      <a:r>
                        <a:rPr lang="en-IN" sz="1400" dirty="0">
                          <a:effectLst/>
                        </a:rPr>
                        <a:t>Backlog Item</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Status &amp; completion date</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Original estimate in hours</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Day1</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Day2</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Day3</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Day4</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Day5</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Day6</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Day7</a:t>
                      </a:r>
                      <a:endParaRPr lang="en-US" sz="1400" dirty="0">
                        <a:effectLst/>
                      </a:endParaRPr>
                    </a:p>
                    <a:p>
                      <a:pPr marL="0" marR="0">
                        <a:lnSpc>
                          <a:spcPct val="107000"/>
                        </a:lnSpc>
                        <a:spcBef>
                          <a:spcPts val="0"/>
                        </a:spcBef>
                        <a:spcAft>
                          <a:spcPts val="80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Day8</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Day9</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Day10</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Day11</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Day12</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Day13</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Day14</a:t>
                      </a:r>
                      <a:endParaRPr lang="en-US" sz="1400">
                        <a:effectLst/>
                      </a:endParaRPr>
                    </a:p>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r>
              <a:tr h="692377">
                <a:tc>
                  <a:txBody>
                    <a:bodyPr/>
                    <a:lstStyle/>
                    <a:p>
                      <a:pPr marL="0" marR="0">
                        <a:lnSpc>
                          <a:spcPct val="107000"/>
                        </a:lnSpc>
                        <a:spcBef>
                          <a:spcPts val="0"/>
                        </a:spcBef>
                        <a:spcAft>
                          <a:spcPts val="800"/>
                        </a:spcAft>
                      </a:pPr>
                      <a:r>
                        <a:rPr lang="en-IN" sz="1400">
                          <a:effectLst/>
                        </a:rPr>
                        <a:t>User story #1,#2,#3,#4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hrs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r>
              <a:tr h="775478">
                <a:tc>
                  <a:txBody>
                    <a:bodyPr/>
                    <a:lstStyle/>
                    <a:p>
                      <a:pPr marL="0" marR="0">
                        <a:lnSpc>
                          <a:spcPct val="107000"/>
                        </a:lnSpc>
                        <a:spcBef>
                          <a:spcPts val="0"/>
                        </a:spcBef>
                        <a:spcAft>
                          <a:spcPts val="800"/>
                        </a:spcAft>
                      </a:pPr>
                      <a:r>
                        <a:rPr lang="en-IN" sz="1400">
                          <a:effectLst/>
                        </a:rPr>
                        <a:t>Table design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28/12/2021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719" marR="65719" marT="30332" marB="30332"/>
                </a:tc>
                <a:tc>
                  <a:txBody>
                    <a:bodyPr/>
                    <a:lstStyle/>
                    <a:p>
                      <a:pPr marL="0" marR="0">
                        <a:lnSpc>
                          <a:spcPct val="107000"/>
                        </a:lnSpc>
                        <a:spcBef>
                          <a:spcPts val="0"/>
                        </a:spcBef>
                        <a:spcAft>
                          <a:spcPts val="800"/>
                        </a:spcAft>
                      </a:pPr>
                      <a:r>
                        <a:rPr lang="en-IN"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r>
              <a:tr h="775478">
                <a:tc>
                  <a:txBody>
                    <a:bodyPr/>
                    <a:lstStyle/>
                    <a:p>
                      <a:pPr marL="0" marR="0">
                        <a:lnSpc>
                          <a:spcPct val="107000"/>
                        </a:lnSpc>
                        <a:spcBef>
                          <a:spcPts val="0"/>
                        </a:spcBef>
                        <a:spcAft>
                          <a:spcPts val="800"/>
                        </a:spcAft>
                      </a:pPr>
                      <a:r>
                        <a:rPr lang="en-IN" sz="1400">
                          <a:effectLst/>
                        </a:rPr>
                        <a:t>Form design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31/12/2021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719" marR="65719" marT="30332" marB="30332"/>
                </a:tc>
                <a:tc>
                  <a:txBody>
                    <a:bodyPr/>
                    <a:lstStyle/>
                    <a:p>
                      <a:pPr marL="0" marR="0">
                        <a:lnSpc>
                          <a:spcPct val="107000"/>
                        </a:lnSpc>
                        <a:spcBef>
                          <a:spcPts val="0"/>
                        </a:spcBef>
                        <a:spcAft>
                          <a:spcPts val="800"/>
                        </a:spcAft>
                      </a:pPr>
                      <a:r>
                        <a:rPr lang="en-IN"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r>
              <a:tr h="775478">
                <a:tc>
                  <a:txBody>
                    <a:bodyPr/>
                    <a:lstStyle/>
                    <a:p>
                      <a:pPr marL="0" marR="0">
                        <a:lnSpc>
                          <a:spcPct val="107000"/>
                        </a:lnSpc>
                        <a:spcBef>
                          <a:spcPts val="0"/>
                        </a:spcBef>
                        <a:spcAft>
                          <a:spcPts val="800"/>
                        </a:spcAft>
                      </a:pPr>
                      <a:r>
                        <a:rPr lang="en-IN" sz="1400">
                          <a:effectLst/>
                        </a:rPr>
                        <a:t>Coding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08/01/2021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719" marR="65719" marT="30332" marB="30332"/>
                </a:tc>
                <a:tc>
                  <a:txBody>
                    <a:bodyPr/>
                    <a:lstStyle/>
                    <a:p>
                      <a:pPr marL="0" marR="0">
                        <a:lnSpc>
                          <a:spcPct val="107000"/>
                        </a:lnSpc>
                        <a:spcBef>
                          <a:spcPts val="0"/>
                        </a:spcBef>
                        <a:spcAft>
                          <a:spcPts val="800"/>
                        </a:spcAft>
                      </a:pPr>
                      <a:r>
                        <a:rPr lang="en-IN"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r>
              <a:tr h="692377">
                <a:tc>
                  <a:txBody>
                    <a:bodyPr/>
                    <a:lstStyle/>
                    <a:p>
                      <a:pPr marL="0" marR="0">
                        <a:lnSpc>
                          <a:spcPct val="107000"/>
                        </a:lnSpc>
                        <a:spcBef>
                          <a:spcPts val="0"/>
                        </a:spcBef>
                        <a:spcAft>
                          <a:spcPts val="800"/>
                        </a:spcAft>
                      </a:pPr>
                      <a:r>
                        <a:rPr lang="en-IN" sz="1400">
                          <a:effectLst/>
                        </a:rPr>
                        <a:t>User story #5,#6,#7,#8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r>
              <a:tr h="692377">
                <a:tc>
                  <a:txBody>
                    <a:bodyPr/>
                    <a:lstStyle/>
                    <a:p>
                      <a:pPr marL="0" marR="0">
                        <a:lnSpc>
                          <a:spcPct val="107000"/>
                        </a:lnSpc>
                        <a:spcBef>
                          <a:spcPts val="0"/>
                        </a:spcBef>
                        <a:spcAft>
                          <a:spcPts val="800"/>
                        </a:spcAft>
                      </a:pPr>
                      <a:r>
                        <a:rPr lang="en-US" sz="1400">
                          <a:effectLst/>
                        </a:rPr>
                        <a:t>Creation of dataset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319" marR="6319" marT="6319" marB="0" anchor="ctr"/>
                </a:tc>
              </a:tr>
              <a:tr h="1041452">
                <a:tc>
                  <a:txBody>
                    <a:bodyPr/>
                    <a:lstStyle/>
                    <a:p>
                      <a:pPr marL="0" marR="0">
                        <a:lnSpc>
                          <a:spcPct val="107000"/>
                        </a:lnSpc>
                        <a:spcBef>
                          <a:spcPts val="0"/>
                        </a:spcBef>
                        <a:spcAft>
                          <a:spcPts val="800"/>
                        </a:spcAft>
                      </a:pPr>
                      <a:r>
                        <a:rPr lang="en-US" sz="1400">
                          <a:effectLst/>
                        </a:rPr>
                        <a:t>Pre-processing x-ray images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6319" marR="6319" marT="6319" marB="0" anchor="ctr"/>
                </a:tc>
              </a:tr>
              <a:tr h="358740">
                <a:tc>
                  <a:txBody>
                    <a:bodyPr/>
                    <a:lstStyle/>
                    <a:p>
                      <a:pPr marL="0" marR="0">
                        <a:lnSpc>
                          <a:spcPct val="107000"/>
                        </a:lnSpc>
                        <a:spcBef>
                          <a:spcPts val="0"/>
                        </a:spcBef>
                        <a:spcAft>
                          <a:spcPts val="800"/>
                        </a:spcAft>
                      </a:pPr>
                      <a:r>
                        <a:rPr lang="en-US" sz="1400">
                          <a:effectLst/>
                        </a:rPr>
                        <a:t>Prediction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6319" marR="6319" marT="6319" marB="0" anchor="ctr"/>
                </a:tc>
              </a:tr>
              <a:tr h="1041452">
                <a:tc>
                  <a:txBody>
                    <a:bodyPr/>
                    <a:lstStyle/>
                    <a:p>
                      <a:pPr marL="0" marR="0">
                        <a:lnSpc>
                          <a:spcPct val="107000"/>
                        </a:lnSpc>
                        <a:spcBef>
                          <a:spcPts val="0"/>
                        </a:spcBef>
                        <a:spcAft>
                          <a:spcPts val="800"/>
                        </a:spcAft>
                      </a:pPr>
                      <a:r>
                        <a:rPr lang="en-US" sz="1400">
                          <a:effectLst/>
                        </a:rPr>
                        <a:t>User prediction process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6319" marR="6319" marT="6319" marB="0" anchor="ctr"/>
                </a:tc>
              </a:tr>
              <a:tr h="358740">
                <a:tc>
                  <a:txBody>
                    <a:bodyPr/>
                    <a:lstStyle/>
                    <a:p>
                      <a:pPr marL="0" marR="0">
                        <a:lnSpc>
                          <a:spcPct val="107000"/>
                        </a:lnSpc>
                        <a:spcBef>
                          <a:spcPts val="0"/>
                        </a:spcBef>
                        <a:spcAft>
                          <a:spcPts val="800"/>
                        </a:spcAft>
                      </a:pPr>
                      <a:r>
                        <a:rPr lang="en-US" sz="1400">
                          <a:effectLst/>
                        </a:rPr>
                        <a:t>Testing data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6319" marR="6319" marT="6319" marB="0" anchor="ctr"/>
                </a:tc>
              </a:tr>
              <a:tr h="692377">
                <a:tc>
                  <a:txBody>
                    <a:bodyPr/>
                    <a:lstStyle/>
                    <a:p>
                      <a:pPr marL="0" marR="0">
                        <a:lnSpc>
                          <a:spcPct val="107000"/>
                        </a:lnSpc>
                        <a:spcBef>
                          <a:spcPts val="0"/>
                        </a:spcBef>
                        <a:spcAft>
                          <a:spcPts val="800"/>
                        </a:spcAft>
                      </a:pPr>
                      <a:r>
                        <a:rPr lang="en-IN" sz="1400">
                          <a:effectLst/>
                        </a:rPr>
                        <a:t>User story #9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6319" marR="6319" marT="6319" marB="0" anchor="ctr"/>
                </a:tc>
              </a:tr>
              <a:tr h="692377">
                <a:tc>
                  <a:txBody>
                    <a:bodyPr/>
                    <a:lstStyle/>
                    <a:p>
                      <a:pPr marL="0" marR="0">
                        <a:lnSpc>
                          <a:spcPct val="107000"/>
                        </a:lnSpc>
                        <a:spcBef>
                          <a:spcPts val="0"/>
                        </a:spcBef>
                        <a:spcAft>
                          <a:spcPts val="800"/>
                        </a:spcAft>
                      </a:pPr>
                      <a:r>
                        <a:rPr lang="en-US" sz="1400">
                          <a:effectLst/>
                        </a:rPr>
                        <a:t>Output generation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6319" marR="6319" marT="6319" marB="0" anchor="ctr"/>
                </a:tc>
              </a:tr>
              <a:tr h="358740">
                <a:tc>
                  <a:txBody>
                    <a:bodyPr/>
                    <a:lstStyle/>
                    <a:p>
                      <a:pPr marL="0" marR="0">
                        <a:lnSpc>
                          <a:spcPct val="107000"/>
                        </a:lnSpc>
                        <a:spcBef>
                          <a:spcPts val="0"/>
                        </a:spcBef>
                        <a:spcAft>
                          <a:spcPts val="800"/>
                        </a:spcAft>
                      </a:pPr>
                      <a:r>
                        <a:rPr lang="en-IN" sz="1400">
                          <a:effectLst/>
                        </a:rPr>
                        <a:t>Total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98" marR="45498" marT="6319" marB="0"/>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21" marR="40021" marT="6319" marB="0"/>
                </a:tc>
                <a:tc>
                  <a:txBody>
                    <a:bodyPr/>
                    <a:lstStyle/>
                    <a:p>
                      <a:pPr marL="0" marR="0">
                        <a:lnSpc>
                          <a:spcPct val="107000"/>
                        </a:lnSpc>
                        <a:spcBef>
                          <a:spcPts val="0"/>
                        </a:spcBef>
                        <a:spcAft>
                          <a:spcPts val="80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319" marR="6319" marT="6319" marB="0" anchor="ctr"/>
                </a:tc>
              </a:tr>
            </a:tbl>
          </a:graphicData>
        </a:graphic>
      </p:graphicFrame>
      <p:sp>
        <p:nvSpPr>
          <p:cNvPr id="5" name="Rectangle 1"/>
          <p:cNvSpPr>
            <a:spLocks noChangeArrowheads="1"/>
          </p:cNvSpPr>
          <p:nvPr/>
        </p:nvSpPr>
        <p:spPr bwMode="auto">
          <a:xfrm>
            <a:off x="-3772024" y="0"/>
            <a:ext cx="190955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8706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buNone/>
            </a:pPr>
            <a:r>
              <a:rPr lang="en-US" sz="4400" dirty="0" smtClean="0">
                <a:solidFill>
                  <a:srgbClr val="FF0000"/>
                </a:solidFill>
              </a:rPr>
              <a:t>                             </a:t>
            </a:r>
          </a:p>
          <a:p>
            <a:pPr marL="457200" lvl="1" indent="0">
              <a:buNone/>
            </a:pPr>
            <a:endParaRPr lang="en-US" sz="4400" dirty="0">
              <a:solidFill>
                <a:srgbClr val="FF0000"/>
              </a:solidFill>
            </a:endParaRPr>
          </a:p>
          <a:p>
            <a:pPr marL="457200" lvl="1" indent="0">
              <a:buNone/>
            </a:pPr>
            <a:r>
              <a:rPr lang="en-US" sz="4400" dirty="0" smtClean="0">
                <a:solidFill>
                  <a:srgbClr val="FF0000"/>
                </a:solidFill>
              </a:rPr>
              <a:t>                   </a:t>
            </a:r>
            <a:r>
              <a:rPr lang="en-US" sz="6600" dirty="0" smtClean="0">
                <a:solidFill>
                  <a:schemeClr val="accent1">
                    <a:lumMod val="75000"/>
                  </a:schemeClr>
                </a:solidFill>
              </a:rPr>
              <a:t>THANK YOU</a:t>
            </a:r>
            <a:endParaRPr lang="en-US" sz="6600" dirty="0">
              <a:solidFill>
                <a:schemeClr val="accent1">
                  <a:lumMod val="75000"/>
                </a:schemeClr>
              </a:solidFill>
            </a:endParaRPr>
          </a:p>
        </p:txBody>
      </p:sp>
    </p:spTree>
    <p:extLst>
      <p:ext uri="{BB962C8B-B14F-4D97-AF65-F5344CB8AC3E}">
        <p14:creationId xmlns:p14="http://schemas.microsoft.com/office/powerpoint/2010/main" val="1600602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11743-D08D-4DCA-9FD9-6B46CD49049B}"/>
              </a:ext>
            </a:extLst>
          </p:cNvPr>
          <p:cNvSpPr>
            <a:spLocks noGrp="1"/>
          </p:cNvSpPr>
          <p:nvPr>
            <p:ph type="title"/>
          </p:nvPr>
        </p:nvSpPr>
        <p:spPr/>
        <p:txBody>
          <a:bodyPr/>
          <a:lstStyle/>
          <a:p>
            <a:r>
              <a:rPr lang="en-US" dirty="0"/>
              <a:t>                TABLE OF CONTENTS</a:t>
            </a:r>
            <a:endParaRPr lang="en-IN" dirty="0"/>
          </a:p>
        </p:txBody>
      </p:sp>
      <p:sp>
        <p:nvSpPr>
          <p:cNvPr id="3" name="Content Placeholder 2">
            <a:extLst>
              <a:ext uri="{FF2B5EF4-FFF2-40B4-BE49-F238E27FC236}">
                <a16:creationId xmlns:a16="http://schemas.microsoft.com/office/drawing/2014/main" xmlns="" id="{3CB6653B-4BE6-4C30-8D24-D0E1403F0408}"/>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Introduction</a:t>
            </a:r>
          </a:p>
          <a:p>
            <a:pPr marL="514350" indent="-514350">
              <a:buFont typeface="+mj-lt"/>
              <a:buAutoNum type="arabicPeriod"/>
            </a:pPr>
            <a:r>
              <a:rPr lang="en-US" dirty="0"/>
              <a:t>Modules</a:t>
            </a:r>
          </a:p>
          <a:p>
            <a:pPr marL="514350" indent="-514350">
              <a:buFont typeface="+mj-lt"/>
              <a:buAutoNum type="arabicPeriod"/>
            </a:pPr>
            <a:r>
              <a:rPr lang="en-US" dirty="0"/>
              <a:t>Data Flow </a:t>
            </a:r>
            <a:r>
              <a:rPr lang="en-US" dirty="0" smtClean="0"/>
              <a:t>Diagram</a:t>
            </a:r>
          </a:p>
          <a:p>
            <a:pPr marL="514350" indent="-514350">
              <a:buFont typeface="+mj-lt"/>
              <a:buAutoNum type="arabicPeriod"/>
            </a:pPr>
            <a:r>
              <a:rPr lang="en-US" dirty="0" smtClean="0"/>
              <a:t>Table Design</a:t>
            </a:r>
            <a:endParaRPr lang="en-US" dirty="0"/>
          </a:p>
          <a:p>
            <a:pPr marL="514350" indent="-514350">
              <a:buFont typeface="+mj-lt"/>
              <a:buAutoNum type="arabicPeriod"/>
            </a:pPr>
            <a:r>
              <a:rPr lang="en-US" dirty="0"/>
              <a:t>Developing Environment</a:t>
            </a:r>
          </a:p>
          <a:p>
            <a:pPr marL="514350" indent="-514350">
              <a:buFont typeface="+mj-lt"/>
              <a:buAutoNum type="arabicPeriod"/>
            </a:pPr>
            <a:r>
              <a:rPr lang="en-US" dirty="0" smtClean="0"/>
              <a:t>User stories</a:t>
            </a:r>
          </a:p>
          <a:p>
            <a:pPr marL="514350" indent="-514350">
              <a:buFont typeface="+mj-lt"/>
              <a:buAutoNum type="arabicPeriod"/>
            </a:pPr>
            <a:r>
              <a:rPr lang="en-US" dirty="0"/>
              <a:t>Product </a:t>
            </a:r>
            <a:r>
              <a:rPr lang="en-US" dirty="0" smtClean="0"/>
              <a:t>backlog</a:t>
            </a:r>
            <a:endParaRPr lang="en-US" dirty="0"/>
          </a:p>
          <a:p>
            <a:pPr marL="514350" indent="-514350">
              <a:buFont typeface="+mj-lt"/>
              <a:buAutoNum type="arabicPeriod"/>
            </a:pPr>
            <a:r>
              <a:rPr lang="en-US" dirty="0"/>
              <a:t>Project </a:t>
            </a:r>
            <a:r>
              <a:rPr lang="en-US" dirty="0" smtClean="0"/>
              <a:t>Plan</a:t>
            </a:r>
          </a:p>
          <a:p>
            <a:pPr marL="514350" indent="-514350">
              <a:buFont typeface="+mj-lt"/>
              <a:buAutoNum type="arabicPeriod"/>
            </a:pPr>
            <a:r>
              <a:rPr lang="en-US" dirty="0" smtClean="0"/>
              <a:t>Sprint  plans</a:t>
            </a:r>
          </a:p>
          <a:p>
            <a:pPr marL="514350" indent="-514350">
              <a:buFont typeface="+mj-lt"/>
              <a:buAutoNum type="arabicPeriod"/>
            </a:pPr>
            <a:r>
              <a:rPr lang="en-US" dirty="0" smtClean="0"/>
              <a:t>Sprint actual</a:t>
            </a:r>
            <a:endParaRPr lang="en-IN" dirty="0"/>
          </a:p>
        </p:txBody>
      </p:sp>
    </p:spTree>
    <p:extLst>
      <p:ext uri="{BB962C8B-B14F-4D97-AF65-F5344CB8AC3E}">
        <p14:creationId xmlns:p14="http://schemas.microsoft.com/office/powerpoint/2010/main" val="1799891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146C-6678-4EBB-974B-ED1F82D606AF}"/>
              </a:ext>
            </a:extLst>
          </p:cNvPr>
          <p:cNvSpPr>
            <a:spLocks noGrp="1"/>
          </p:cNvSpPr>
          <p:nvPr>
            <p:ph type="title"/>
          </p:nvPr>
        </p:nvSpPr>
        <p:spPr/>
        <p:txBody>
          <a:bodyPr/>
          <a:lstStyle/>
          <a:p>
            <a:r>
              <a:rPr lang="en-US" dirty="0"/>
              <a:t>      INTRODUCTION</a:t>
            </a:r>
            <a:endParaRPr lang="en-IN" dirty="0"/>
          </a:p>
        </p:txBody>
      </p:sp>
      <p:sp>
        <p:nvSpPr>
          <p:cNvPr id="3" name="Content Placeholder 2">
            <a:extLst>
              <a:ext uri="{FF2B5EF4-FFF2-40B4-BE49-F238E27FC236}">
                <a16:creationId xmlns:a16="http://schemas.microsoft.com/office/drawing/2014/main" xmlns="" id="{CB464703-954D-41C1-8491-7792037E6852}"/>
              </a:ext>
            </a:extLst>
          </p:cNvPr>
          <p:cNvSpPr>
            <a:spLocks noGrp="1"/>
          </p:cNvSpPr>
          <p:nvPr>
            <p:ph idx="1"/>
          </p:nvPr>
        </p:nvSpPr>
        <p:spPr>
          <a:xfrm>
            <a:off x="838200" y="1690688"/>
            <a:ext cx="10515600" cy="4684353"/>
          </a:xfrm>
        </p:spPr>
        <p:txBody>
          <a:bodyPr>
            <a:noAutofit/>
          </a:bodyPr>
          <a:lstStyle/>
          <a:p>
            <a:pPr marL="0" indent="0">
              <a:buNone/>
            </a:pPr>
            <a:r>
              <a:rPr lang="en-US" sz="2000" dirty="0"/>
              <a:t> Abstract— Deep convolutional neural networks, have gained a lot popularity in medical research due to their impressive results in detection, prediction and classification. </a:t>
            </a:r>
            <a:r>
              <a:rPr lang="en-US" sz="2000" dirty="0" smtClean="0"/>
              <a:t>Panoramic X-ray is a 2 dimensional dental X-ray that captures the entire mouth in a single image including the teeth ,upper and lower jaws, surrounding structures and tissues. Analysis </a:t>
            </a:r>
            <a:r>
              <a:rPr lang="en-US" sz="2000" dirty="0"/>
              <a:t>of panoramic dental radiographies help specialists observe problems in poor visibility areas, inside the buccal cavity or in hard to reach areas. However, poor image quality or fatigue can cause the diagnosis to vary, which can ultimately hinder the treatment. In this paper we propose a novel approach of automatic teeth detection and dental problem classification using panoramic X-Ray images which can aid the medical staff in making decisions regarding the correct diagnosis. For this endeavor panoramic radiographies were collected from three dental clinics and annotated, highlighting 14 different dental issues that can appear. A CNN was trained using the annotated data for obtaining semantic segmentation </a:t>
            </a:r>
            <a:r>
              <a:rPr lang="en-US" sz="2000" dirty="0" smtClean="0"/>
              <a:t>information. Semantic segmentation is process of assigning a label to every pixel in the image for complete scene understanding, the algorithm should figure out the object and it’s pixels. After segmentation ,teeth detection, then refinement and classification done. After refinement and classification majority voting operation is performed in order to find the main semantic class of each tooth, which corresponds to the dental problem affecting the tooth.CNN extract the feature of image and convert it into lower dimension without loosing its characteristics.</a:t>
            </a:r>
          </a:p>
        </p:txBody>
      </p:sp>
    </p:spTree>
    <p:extLst>
      <p:ext uri="{BB962C8B-B14F-4D97-AF65-F5344CB8AC3E}">
        <p14:creationId xmlns:p14="http://schemas.microsoft.com/office/powerpoint/2010/main" val="3427835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652736-2A0E-408B-8CD5-4BE025932419}"/>
              </a:ext>
            </a:extLst>
          </p:cNvPr>
          <p:cNvSpPr>
            <a:spLocks noGrp="1"/>
          </p:cNvSpPr>
          <p:nvPr>
            <p:ph type="title"/>
          </p:nvPr>
        </p:nvSpPr>
        <p:spPr/>
        <p:txBody>
          <a:bodyPr/>
          <a:lstStyle/>
          <a:p>
            <a:r>
              <a:rPr lang="en-US" dirty="0"/>
              <a:t>                      MODULES</a:t>
            </a:r>
            <a:endParaRPr lang="en-IN" dirty="0"/>
          </a:p>
        </p:txBody>
      </p:sp>
      <p:sp>
        <p:nvSpPr>
          <p:cNvPr id="3" name="Content Placeholder 2">
            <a:extLst>
              <a:ext uri="{FF2B5EF4-FFF2-40B4-BE49-F238E27FC236}">
                <a16:creationId xmlns:a16="http://schemas.microsoft.com/office/drawing/2014/main" xmlns="" id="{7B060349-6D00-49F4-BB10-BF4B12787872}"/>
              </a:ext>
            </a:extLst>
          </p:cNvPr>
          <p:cNvSpPr>
            <a:spLocks noGrp="1"/>
          </p:cNvSpPr>
          <p:nvPr>
            <p:ph idx="1"/>
          </p:nvPr>
        </p:nvSpPr>
        <p:spPr/>
        <p:txBody>
          <a:bodyPr/>
          <a:lstStyle/>
          <a:p>
            <a:pPr marL="514350" indent="-514350">
              <a:buAutoNum type="arabicPeriod"/>
            </a:pPr>
            <a:r>
              <a:rPr lang="en-IN" u="sng" dirty="0"/>
              <a:t>ADMIN</a:t>
            </a:r>
          </a:p>
          <a:p>
            <a:r>
              <a:rPr lang="en-IN" dirty="0"/>
              <a:t>Login </a:t>
            </a:r>
          </a:p>
          <a:p>
            <a:r>
              <a:rPr lang="en-IN" dirty="0"/>
              <a:t>View users</a:t>
            </a:r>
          </a:p>
          <a:p>
            <a:r>
              <a:rPr lang="en-IN" dirty="0"/>
              <a:t> Add tips</a:t>
            </a:r>
          </a:p>
          <a:p>
            <a:r>
              <a:rPr lang="en-IN" dirty="0"/>
              <a:t> View feedback </a:t>
            </a:r>
          </a:p>
          <a:p>
            <a:r>
              <a:rPr lang="en-IN" dirty="0"/>
              <a:t>Add and manage dataset</a:t>
            </a:r>
          </a:p>
          <a:p>
            <a:r>
              <a:rPr lang="en-IN" dirty="0"/>
              <a:t> Add hospitals</a:t>
            </a:r>
            <a:endParaRPr lang="en-IN" u="sng" dirty="0"/>
          </a:p>
        </p:txBody>
      </p:sp>
    </p:spTree>
    <p:extLst>
      <p:ext uri="{BB962C8B-B14F-4D97-AF65-F5344CB8AC3E}">
        <p14:creationId xmlns:p14="http://schemas.microsoft.com/office/powerpoint/2010/main" val="3066430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B065F8F-67CB-4B5C-BC5F-E2FBA1F2F6B2}"/>
              </a:ext>
            </a:extLst>
          </p:cNvPr>
          <p:cNvSpPr>
            <a:spLocks noGrp="1"/>
          </p:cNvSpPr>
          <p:nvPr>
            <p:ph idx="1"/>
          </p:nvPr>
        </p:nvSpPr>
        <p:spPr>
          <a:xfrm>
            <a:off x="577049" y="479394"/>
            <a:ext cx="10776751" cy="5697569"/>
          </a:xfrm>
        </p:spPr>
        <p:txBody>
          <a:bodyPr/>
          <a:lstStyle/>
          <a:p>
            <a:pPr marL="0" indent="0">
              <a:buNone/>
            </a:pPr>
            <a:r>
              <a:rPr lang="en-IN" dirty="0"/>
              <a:t>2. </a:t>
            </a:r>
            <a:r>
              <a:rPr lang="en-IN" u="sng" dirty="0"/>
              <a:t>USER</a:t>
            </a:r>
          </a:p>
          <a:p>
            <a:r>
              <a:rPr lang="en-IN" dirty="0"/>
              <a:t>Register </a:t>
            </a:r>
          </a:p>
          <a:p>
            <a:r>
              <a:rPr lang="en-IN" dirty="0"/>
              <a:t>Login </a:t>
            </a:r>
          </a:p>
          <a:p>
            <a:r>
              <a:rPr lang="en-IN" dirty="0"/>
              <a:t>View tips </a:t>
            </a:r>
          </a:p>
          <a:p>
            <a:r>
              <a:rPr lang="en-IN" dirty="0"/>
              <a:t>Feedback </a:t>
            </a:r>
          </a:p>
          <a:p>
            <a:r>
              <a:rPr lang="en-IN" dirty="0"/>
              <a:t>Upload X-Ray image </a:t>
            </a:r>
          </a:p>
          <a:p>
            <a:r>
              <a:rPr lang="en-IN" dirty="0"/>
              <a:t>Upload X-Ray image and predict problem </a:t>
            </a:r>
          </a:p>
          <a:p>
            <a:r>
              <a:rPr lang="en-IN" dirty="0"/>
              <a:t> View nearest hospital</a:t>
            </a:r>
          </a:p>
        </p:txBody>
      </p:sp>
    </p:spTree>
    <p:extLst>
      <p:ext uri="{BB962C8B-B14F-4D97-AF65-F5344CB8AC3E}">
        <p14:creationId xmlns:p14="http://schemas.microsoft.com/office/powerpoint/2010/main" val="2628452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04396-F739-4EBD-955E-69778B305E13}"/>
              </a:ext>
            </a:extLst>
          </p:cNvPr>
          <p:cNvSpPr>
            <a:spLocks noGrp="1"/>
          </p:cNvSpPr>
          <p:nvPr>
            <p:ph type="title"/>
          </p:nvPr>
        </p:nvSpPr>
        <p:spPr/>
        <p:txBody>
          <a:bodyPr>
            <a:normAutofit fontScale="90000"/>
          </a:bodyPr>
          <a:lstStyle/>
          <a:p>
            <a:r>
              <a:rPr lang="en-US" dirty="0"/>
              <a:t>             DATA FLOW </a:t>
            </a:r>
            <a:r>
              <a:rPr lang="en-US" dirty="0" smtClean="0"/>
              <a:t>DIAGRAM</a:t>
            </a:r>
            <a:br>
              <a:rPr lang="en-US" dirty="0" smtClean="0"/>
            </a:br>
            <a:r>
              <a:rPr lang="en-US" dirty="0" smtClean="0"/>
              <a:t/>
            </a:r>
            <a:br>
              <a:rPr lang="en-US" dirty="0" smtClean="0"/>
            </a:br>
            <a:r>
              <a:rPr lang="en-US" sz="2800" u="sng" dirty="0" smtClean="0"/>
              <a:t>Level- 0</a:t>
            </a:r>
            <a:endParaRPr lang="en-IN" sz="28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62" y="2086378"/>
            <a:ext cx="9981127" cy="3194956"/>
          </a:xfrm>
        </p:spPr>
      </p:pic>
    </p:spTree>
    <p:extLst>
      <p:ext uri="{BB962C8B-B14F-4D97-AF65-F5344CB8AC3E}">
        <p14:creationId xmlns:p14="http://schemas.microsoft.com/office/powerpoint/2010/main" val="3558124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946" y="489397"/>
            <a:ext cx="10779617" cy="5687566"/>
          </a:xfrm>
        </p:spPr>
      </p:pic>
    </p:spTree>
    <p:extLst>
      <p:ext uri="{BB962C8B-B14F-4D97-AF65-F5344CB8AC3E}">
        <p14:creationId xmlns:p14="http://schemas.microsoft.com/office/powerpoint/2010/main" val="1766784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9139" y="759854"/>
            <a:ext cx="8624726" cy="5185289"/>
          </a:xfrm>
        </p:spPr>
      </p:pic>
    </p:spTree>
    <p:extLst>
      <p:ext uri="{BB962C8B-B14F-4D97-AF65-F5344CB8AC3E}">
        <p14:creationId xmlns:p14="http://schemas.microsoft.com/office/powerpoint/2010/main" val="2642070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Table Design</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791" y="1825625"/>
            <a:ext cx="10998557" cy="4351338"/>
          </a:xfrm>
        </p:spPr>
      </p:pic>
    </p:spTree>
    <p:extLst>
      <p:ext uri="{BB962C8B-B14F-4D97-AF65-F5344CB8AC3E}">
        <p14:creationId xmlns:p14="http://schemas.microsoft.com/office/powerpoint/2010/main" val="4266525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997</Words>
  <Application>Microsoft Office PowerPoint</Application>
  <PresentationFormat>Widescreen</PresentationFormat>
  <Paragraphs>600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SimSun</vt:lpstr>
      <vt:lpstr>Arial</vt:lpstr>
      <vt:lpstr>Calibri</vt:lpstr>
      <vt:lpstr>Calibri Light</vt:lpstr>
      <vt:lpstr>Times New Roman</vt:lpstr>
      <vt:lpstr>Office Theme</vt:lpstr>
      <vt:lpstr>TEETH DETECTION &amp; DENTAL PROBLEM CLASSIFICATION IN PANORAMIC X-RAY IMAGES USING DEEP LEARNING AND IMAGE PROCESSING TECHNIQUES</vt:lpstr>
      <vt:lpstr>                TABLE OF CONTENTS</vt:lpstr>
      <vt:lpstr>      INTRODUCTION</vt:lpstr>
      <vt:lpstr>                      MODULES</vt:lpstr>
      <vt:lpstr>PowerPoint Presentation</vt:lpstr>
      <vt:lpstr>             DATA FLOW DIAGRAM  Level- 0</vt:lpstr>
      <vt:lpstr>PowerPoint Presentation</vt:lpstr>
      <vt:lpstr>PowerPoint Presentation</vt:lpstr>
      <vt:lpstr>                      Table Design</vt:lpstr>
      <vt:lpstr>PowerPoint Presentation</vt:lpstr>
      <vt:lpstr>PowerPoint Presentation</vt:lpstr>
      <vt:lpstr>             DEVELOPMENT ENVIORNMENT</vt:lpstr>
      <vt:lpstr>                           USER STORIES</vt:lpstr>
      <vt:lpstr>                           PRODUCT BACKLOG</vt:lpstr>
      <vt:lpstr>                           PROJECT PLAN</vt:lpstr>
      <vt:lpstr>              SPRINT BACKLOG PLAN</vt:lpstr>
      <vt:lpstr>                 SPRINT ACTUAL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TEETH DETECTION &amp; DENTAL PROBLEM CLASSIFICATION IN PANORAMIC X-RAY IMAGES USING DEEP LEARNING AND IMAGE PROCESSING TECHNIQUES</dc:title>
  <dc:creator>amritha pallath</dc:creator>
  <cp:lastModifiedBy>rajani.c rajani</cp:lastModifiedBy>
  <cp:revision>29</cp:revision>
  <dcterms:created xsi:type="dcterms:W3CDTF">2022-01-11T05:04:52Z</dcterms:created>
  <dcterms:modified xsi:type="dcterms:W3CDTF">2022-01-21T16:26:09Z</dcterms:modified>
</cp:coreProperties>
</file>