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60" r:id="rId3"/>
    <p:sldId id="257" r:id="rId4"/>
    <p:sldId id="258" r:id="rId5"/>
    <p:sldId id="261" r:id="rId6"/>
    <p:sldId id="263" r:id="rId7"/>
    <p:sldId id="264" r:id="rId8"/>
    <p:sldId id="265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F5B72-B080-4689-9990-24DDAEFB4192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CE583-E7E1-4249-A5E6-A63773BDAA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CE583-E7E1-4249-A5E6-A63773BDAAC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CE583-E7E1-4249-A5E6-A63773BDAAC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092A-7580-4A24-AE59-8B14EE855534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F875-04CF-4059-8112-4062600F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092A-7580-4A24-AE59-8B14EE855534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F875-04CF-4059-8112-4062600F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092A-7580-4A24-AE59-8B14EE855534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F875-04CF-4059-8112-4062600F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092A-7580-4A24-AE59-8B14EE855534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F875-04CF-4059-8112-4062600F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092A-7580-4A24-AE59-8B14EE855534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F875-04CF-4059-8112-4062600F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092A-7580-4A24-AE59-8B14EE855534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F875-04CF-4059-8112-4062600F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092A-7580-4A24-AE59-8B14EE855534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F875-04CF-4059-8112-4062600F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092A-7580-4A24-AE59-8B14EE855534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F875-04CF-4059-8112-4062600F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092A-7580-4A24-AE59-8B14EE855534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F875-04CF-4059-8112-4062600F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092A-7580-4A24-AE59-8B14EE855534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F875-04CF-4059-8112-4062600F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092A-7580-4A24-AE59-8B14EE855534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F875-04CF-4059-8112-4062600F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092A-7580-4A24-AE59-8B14EE855534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F875-04CF-4059-8112-4062600F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1975104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SOCIAL MEDIA USING    			   CHATBOT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5918" y="3286124"/>
            <a:ext cx="6643734" cy="1785950"/>
          </a:xfrm>
        </p:spPr>
        <p:txBody>
          <a:bodyPr>
            <a:normAutofit fontScale="32500" lnSpcReduction="2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4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UMMU HABEEBA T</a:t>
            </a:r>
          </a:p>
          <a:p>
            <a:r>
              <a:rPr lang="en-US" sz="4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20MCA11058</a:t>
            </a:r>
          </a:p>
          <a:p>
            <a:endParaRPr lang="en-US" sz="43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4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Product Owner</a:t>
            </a:r>
          </a:p>
          <a:p>
            <a:r>
              <a:rPr lang="en-US" sz="4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3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3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NOWSHAD </a:t>
            </a:r>
            <a:r>
              <a:rPr lang="en-US" sz="4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 V</a:t>
            </a:r>
          </a:p>
          <a:p>
            <a:r>
              <a:rPr lang="en-US" sz="4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Assistant Professor</a:t>
            </a:r>
          </a:p>
          <a:p>
            <a:r>
              <a:rPr lang="en-US" sz="4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Department  of Computer Application</a:t>
            </a:r>
          </a:p>
          <a:p>
            <a:r>
              <a:rPr lang="en-US" sz="4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MES COLLEGE OF ENGINEERING, Kuttipuram</a:t>
            </a:r>
          </a:p>
          <a:p>
            <a:endParaRPr lang="en-US" sz="43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6600" y="228600"/>
            <a:ext cx="2907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SPRINT1  ACTUAL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762000"/>
          <a:ext cx="8610601" cy="5431185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939337"/>
                <a:gridCol w="939337"/>
                <a:gridCol w="889020"/>
                <a:gridCol w="508909"/>
                <a:gridCol w="533400"/>
                <a:gridCol w="495297"/>
                <a:gridCol w="461282"/>
                <a:gridCol w="538162"/>
                <a:gridCol w="461282"/>
                <a:gridCol w="482377"/>
                <a:gridCol w="457200"/>
                <a:gridCol w="437527"/>
                <a:gridCol w="489157"/>
                <a:gridCol w="489157"/>
                <a:gridCol w="489157"/>
              </a:tblGrid>
              <a:tr h="4642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Backlog item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Status &amp; Completion date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Original Estimate in hours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215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 </a:t>
                      </a:r>
                      <a:r>
                        <a:rPr lang="en-US" sz="1200" dirty="0" smtClean="0">
                          <a:effectLst/>
                          <a:latin typeface="+mn-lt"/>
                          <a:cs typeface="Times New Roman" pitchFamily="18" charset="0"/>
                        </a:rPr>
                        <a:t>User </a:t>
                      </a:r>
                      <a:r>
                        <a:rPr lang="en-US" sz="1000" dirty="0" smtClean="0">
                          <a:effectLst/>
                          <a:latin typeface="+mn-lt"/>
                          <a:cs typeface="Times New Roman" pitchFamily="18" charset="0"/>
                        </a:rPr>
                        <a:t>Story#1,2,3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Hours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</a:rPr>
                        <a:t>Hours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</a:rPr>
                        <a:t>Hours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</a:rPr>
                        <a:t>Hours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</a:rPr>
                        <a:t>Hours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</a:rPr>
                        <a:t>Hours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</a:rPr>
                        <a:t>Hours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</a:rPr>
                        <a:t>Hours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</a:rPr>
                        <a:t>Hours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</a:rPr>
                        <a:t>Hours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</a:rPr>
                        <a:t>Hours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</a:rPr>
                        <a:t>Hours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8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 </a:t>
                      </a:r>
                      <a:r>
                        <a:rPr lang="en-US" sz="1200" dirty="0" smtClean="0">
                          <a:effectLst/>
                          <a:latin typeface="+mn-lt"/>
                          <a:cs typeface="Times New Roman" pitchFamily="18" charset="0"/>
                        </a:rPr>
                        <a:t>Data set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sz="1100" baseline="0" dirty="0" smtClean="0">
                          <a:effectLst/>
                          <a:latin typeface="+mn-lt"/>
                          <a:cs typeface="Times New Roman" pitchFamily="18" charset="0"/>
                        </a:rPr>
                        <a:t>creation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28/12/2021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  <a:endParaRPr lang="en-US" sz="1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1564" marR="615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aseline="0" dirty="0" smtClean="0">
                          <a:effectLst/>
                          <a:latin typeface="+mn-lt"/>
                        </a:rPr>
                        <a:t>  2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0</a:t>
                      </a: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 smtClean="0">
                          <a:effectLst/>
                          <a:latin typeface="+mn-lt"/>
                        </a:rPr>
                        <a:t>   </a:t>
                      </a:r>
                      <a:r>
                        <a:rPr lang="en-US" sz="1000" dirty="0" smtClean="0">
                          <a:effectLst/>
                          <a:latin typeface="+mn-lt"/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0</a:t>
                      </a: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0</a:t>
                      </a: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0</a:t>
                      </a: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aseline="0" dirty="0" smtClean="0">
                          <a:effectLst/>
                          <a:latin typeface="+mn-lt"/>
                        </a:rPr>
                        <a:t>   </a:t>
                      </a:r>
                      <a:r>
                        <a:rPr lang="en-US" sz="1000" dirty="0" smtClean="0">
                          <a:effectLst/>
                          <a:latin typeface="+mn-lt"/>
                        </a:rPr>
                        <a:t> 0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0</a:t>
                      </a: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68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 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 pitchFamily="18" charset="0"/>
                        </a:rPr>
                        <a:t>Ranking&amp;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 pitchFamily="18" charset="0"/>
                        </a:rPr>
                        <a:t> find C S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10/01/2022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+mn-lt"/>
                          <a:ea typeface="Calibri"/>
                          <a:cs typeface="Times New Roman"/>
                        </a:rPr>
                        <a:t>8</a:t>
                      </a:r>
                      <a:endParaRPr lang="en-US" sz="1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1564" marR="615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3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3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aseline="0" dirty="0" smtClean="0">
                          <a:effectLst/>
                          <a:latin typeface="+mn-lt"/>
                        </a:rPr>
                        <a:t>  </a:t>
                      </a:r>
                      <a:r>
                        <a:rPr lang="en-US" sz="1000" dirty="0" smtClean="0">
                          <a:effectLst/>
                          <a:latin typeface="+mn-lt"/>
                        </a:rPr>
                        <a:t> 0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  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6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 </a:t>
                      </a:r>
                      <a:r>
                        <a:rPr lang="en-US" sz="1000" dirty="0" smtClean="0">
                          <a:effectLst/>
                          <a:latin typeface="+mn-lt"/>
                          <a:cs typeface="Times New Roman" pitchFamily="18" charset="0"/>
                        </a:rPr>
                        <a:t>User story #4,5,6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64" marR="615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547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 pitchFamily="18" charset="0"/>
                        </a:rPr>
                        <a:t>UI</a:t>
                      </a:r>
                      <a:r>
                        <a:rPr lang="en-IN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 pitchFamily="18" charset="0"/>
                        </a:rPr>
                        <a:t> designing &amp;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 pitchFamily="18" charset="0"/>
                        </a:rPr>
                        <a:t>Manage post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16/01/2022</a:t>
                      </a:r>
                      <a:endParaRPr lang="en-US" sz="1000" dirty="0" smtClean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dirty="0" smtClean="0"/>
                    </a:p>
                  </a:txBody>
                  <a:tcPr marL="61564" marR="615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effectLst/>
                        </a:rPr>
                        <a:t> </a:t>
                      </a:r>
                      <a:r>
                        <a:rPr lang="en-US" sz="1000" baseline="0" dirty="0" smtClean="0">
                          <a:effectLst/>
                        </a:rPr>
                        <a:t>  </a:t>
                      </a:r>
                      <a:r>
                        <a:rPr lang="en-US" sz="1000" dirty="0" smtClean="0">
                          <a:effectLst/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/>
                </a:tc>
              </a:tr>
              <a:tr h="306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 </a:t>
                      </a:r>
                      <a:r>
                        <a:rPr lang="en-US" sz="1000" dirty="0" smtClean="0">
                          <a:effectLst/>
                          <a:latin typeface="+mn-lt"/>
                          <a:cs typeface="Times New Roman" pitchFamily="18" charset="0"/>
                        </a:rPr>
                        <a:t>User story #7,8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64" marR="615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22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 </a:t>
                      </a:r>
                      <a:r>
                        <a:rPr lang="en-IN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 pitchFamily="18" charset="0"/>
                        </a:rPr>
                        <a:t>Design</a:t>
                      </a:r>
                      <a:r>
                        <a:rPr lang="en-IN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 pitchFamily="18" charset="0"/>
                        </a:rPr>
                        <a:t> Correction after Integration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000" dirty="0" smtClean="0">
                          <a:latin typeface="+mn-lt"/>
                        </a:rPr>
                        <a:t>23/01/2022</a:t>
                      </a:r>
                      <a:endParaRPr lang="en-US" sz="1000" dirty="0" smtClean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1564" marR="61564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</a:tr>
              <a:tr h="306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 </a:t>
                      </a:r>
                      <a:r>
                        <a:rPr lang="en-US" sz="1000" dirty="0" smtClean="0">
                          <a:effectLst/>
                          <a:latin typeface="+mn-lt"/>
                          <a:cs typeface="Times New Roman" pitchFamily="18" charset="0"/>
                        </a:rPr>
                        <a:t>User</a:t>
                      </a:r>
                      <a:r>
                        <a:rPr lang="en-US" sz="1000" baseline="0" dirty="0" smtClean="0">
                          <a:effectLst/>
                          <a:latin typeface="+mn-lt"/>
                          <a:cs typeface="Times New Roman" pitchFamily="18" charset="0"/>
                        </a:rPr>
                        <a:t> story #9,10,11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1564" marR="61564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</a:tr>
              <a:tr h="3897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  <a:cs typeface="Times New Roman" pitchFamily="18" charset="0"/>
                        </a:rPr>
                        <a:t>Chatbot &amp; Output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12/02/2022</a:t>
                      </a:r>
                      <a:endParaRPr lang="en-US" sz="1000" dirty="0" smtClean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1564" marR="61564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/>
                </a:tc>
              </a:tr>
              <a:tr h="2572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  <a:cs typeface="Times New Roman" pitchFamily="18" charset="0"/>
                        </a:rPr>
                        <a:t>Total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     50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  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5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  <a:p>
                      <a:r>
                        <a:rPr lang="en-US" sz="1000" dirty="0" smtClean="0"/>
                        <a:t>     3</a:t>
                      </a:r>
                      <a:endParaRPr lang="en-US" sz="1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  <a:p>
                      <a:r>
                        <a:rPr lang="en-US" sz="1000" dirty="0" smtClean="0"/>
                        <a:t>   0</a:t>
                      </a:r>
                      <a:endParaRPr lang="en-US" sz="1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  <a:p>
                      <a:r>
                        <a:rPr lang="en-US" sz="1000" dirty="0" smtClean="0"/>
                        <a:t>   2</a:t>
                      </a:r>
                      <a:endParaRPr lang="en-US" sz="1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857232"/>
            <a:ext cx="7772400" cy="4572000"/>
          </a:xfrm>
        </p:spPr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Contents: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Description</a:t>
            </a:r>
          </a:p>
          <a:p>
            <a:pPr marL="4572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Modules</a:t>
            </a:r>
          </a:p>
          <a:p>
            <a:pPr marL="4572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Developing Environment</a:t>
            </a:r>
          </a:p>
          <a:p>
            <a:pPr marL="4572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Product backlog</a:t>
            </a:r>
          </a:p>
          <a:p>
            <a:pPr marL="4572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User story</a:t>
            </a:r>
          </a:p>
          <a:p>
            <a:pPr marL="4572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Project plan</a:t>
            </a:r>
          </a:p>
          <a:p>
            <a:pPr marL="4572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Sprint plan</a:t>
            </a:r>
          </a:p>
          <a:p>
            <a:pPr marL="4572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Sprint1 Actual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SOCIAL MEDIA USING CHATBOT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to form an intelligent AIML based chatbot that may allow a person's interacting with the bot to possess an ongoing, interesting and enriched conversation featuring searched information from Google.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we'll attempt to build a chatbot that may incorporate a standard sense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dataset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supply simple but relevant responses while chatting.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AI chatbot is instruct to work more or less on its own, employing a process referred to as Natural Language Processing, or NLP, is combined with AI and therefore the annotation of human data.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AI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chatbots get smarter over time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Developing Environment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Hardware Requirements: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Processor: i3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Hard Disk: 500 GB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RAM: 4 GB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Software Requirements: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Language: Python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Front End: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Python-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django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Back end: SQlite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Dataset: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nltk Corpus.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Techniques Used: Cosine Similarity 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IDE: Visual Studio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Code , Anaconda Navigator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OS: Windows/Linux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85728"/>
            <a:ext cx="7772400" cy="9144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142984"/>
            <a:ext cx="7772400" cy="4572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1.Admin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Font typeface="Wingdings" pitchFamily="2" charset="2"/>
              <a:buChar char="§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Administration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Functions of user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Registration</a:t>
            </a:r>
          </a:p>
          <a:p>
            <a:pPr lvl="0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Login</a:t>
            </a:r>
          </a:p>
          <a:p>
            <a:pPr lvl="0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Manage profile , Post &amp;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Friends</a:t>
            </a:r>
          </a:p>
          <a:p>
            <a:pPr lvl="0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Can chat with chatbot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50622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	User Story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57290" y="928668"/>
          <a:ext cx="6786610" cy="5376876"/>
        </p:xfrm>
        <a:graphic>
          <a:graphicData uri="http://schemas.openxmlformats.org/drawingml/2006/table">
            <a:tbl>
              <a:tblPr/>
              <a:tblGrid>
                <a:gridCol w="885210"/>
                <a:gridCol w="1542411"/>
                <a:gridCol w="2548332"/>
                <a:gridCol w="1810657"/>
              </a:tblGrid>
              <a:tr h="5853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User Story 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ID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As a &lt;Type Of User&gt;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 Want to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&lt;Perform some Task&gt;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So That I Can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&lt;Achieve Some Goal&gt;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2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User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Collection of Social media corpus from nltk site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Social media corpus 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1951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User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Rank highest Frequent Data 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Ranking 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2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User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Find Cosine Similarity Of highest Ranked Data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Highest Ranked Data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5487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User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UI Creation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 Model creation(Registration &amp; Login form)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Linking With Data Base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2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User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Home Page Creation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Create Home Page for Social Media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3902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User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Manage Post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(Add/Delete/Edit/View)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Can Manage Post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2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User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UI Creation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(Send/Manage Friend Request)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Can Manage Friends 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1951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User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Design Correction After Integration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Well Design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1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User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Create Chat Interface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Chat Interface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3902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User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Collect User Query From Chat Interface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Collect user Queries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3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11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User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Apply Cosine similarity Algorithm on User Query &amp; Find highest Similarity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Find Response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3902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User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Return Highest similar Answer as Response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Get accurate result</a:t>
                      </a:r>
                    </a:p>
                  </a:txBody>
                  <a:tcPr marL="55995" marR="5599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57224" y="857232"/>
          <a:ext cx="7500990" cy="5944397"/>
        </p:xfrm>
        <a:graphic>
          <a:graphicData uri="http://schemas.openxmlformats.org/drawingml/2006/table">
            <a:tbl>
              <a:tblPr/>
              <a:tblGrid>
                <a:gridCol w="607202"/>
                <a:gridCol w="1177184"/>
                <a:gridCol w="934157"/>
                <a:gridCol w="858258"/>
                <a:gridCol w="1239947"/>
                <a:gridCol w="851688"/>
                <a:gridCol w="1832554"/>
              </a:tblGrid>
              <a:tr h="5930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User story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ID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Priority&lt;High/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medium/Low&gt;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Size(hours)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Sprint&lt;#&gt;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Status&lt;Planned /In progress/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Completed&gt;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Release Date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Release Goal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96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1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Completed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28/12/2021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Collection of Social media corpus from nltk site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26597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Completed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29/12/2021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Rank highest Frequent Data 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9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Completed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10/1/2022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Find Cosine Similarity Of highest Ranked Data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7961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2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01/01/22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UI Creation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 Model creation(Registration &amp; Login form)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7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01/01/22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Home Page Creation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39896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16/01/22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Manage Post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(Add/Delete/Edit/View)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30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3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22/01/22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UI Creation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(Send/Manage Friend Request)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38989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23/01/22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Design Correction After Integration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7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4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30/01/22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Create Chat Interface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38989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05/02/22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Collect User Query From Chat Interface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30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11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12/02/22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Apply Cosine similarity Algorithm on User Query &amp; Find highest Similarity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38989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12/02/22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Return Highest similar Answer as Response</a:t>
                      </a:r>
                    </a:p>
                  </a:txBody>
                  <a:tcPr marL="48275" marR="48275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500298" y="214290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Product Backlog</a:t>
            </a:r>
            <a:r>
              <a:rPr lang="en-US" b="1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14415" y="1214426"/>
          <a:ext cx="6858048" cy="4714905"/>
        </p:xfrm>
        <a:graphic>
          <a:graphicData uri="http://schemas.openxmlformats.org/drawingml/2006/table">
            <a:tbl>
              <a:tblPr/>
              <a:tblGrid>
                <a:gridCol w="1245520"/>
                <a:gridCol w="1153259"/>
                <a:gridCol w="1076375"/>
                <a:gridCol w="1153259"/>
                <a:gridCol w="999491"/>
                <a:gridCol w="1230144"/>
              </a:tblGrid>
              <a:tr h="6684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User Story 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ID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Task Name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Start Date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End Date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Days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  Status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2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Sprint 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27/12/21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27/12/21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completed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3342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27/12/21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27/12/21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completed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1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28/12/21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28/12/21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completed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3401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Sprint 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29/12/21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30/12/21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completed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1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01/01/22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01/01/22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completed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3342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16/01/22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16/01/22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2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Sprint 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22/01/22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22/01/22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3401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23/01/22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23/01/22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1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Sprint  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29/01/22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29/01/22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3342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30/01/22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30/01/22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1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11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05/02/22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05/02/22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3342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12/02/22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12/02/22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0" y="0"/>
            <a:ext cx="5395708" cy="81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		Project</a:t>
            </a:r>
            <a:r>
              <a:rPr kumimoji="0" lang="en-US" sz="3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Plan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43240" y="1"/>
            <a:ext cx="2224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SPRINT PLAN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" y="914400"/>
          <a:ext cx="8229596" cy="5257799"/>
        </p:xfrm>
        <a:graphic>
          <a:graphicData uri="http://schemas.openxmlformats.org/drawingml/2006/table">
            <a:tbl>
              <a:tblPr/>
              <a:tblGrid>
                <a:gridCol w="665354"/>
                <a:gridCol w="903298"/>
                <a:gridCol w="716387"/>
                <a:gridCol w="483545"/>
                <a:gridCol w="483545"/>
                <a:gridCol w="483545"/>
                <a:gridCol w="483545"/>
                <a:gridCol w="483545"/>
                <a:gridCol w="483545"/>
                <a:gridCol w="483545"/>
                <a:gridCol w="483545"/>
                <a:gridCol w="483545"/>
                <a:gridCol w="483545"/>
                <a:gridCol w="483545"/>
                <a:gridCol w="172438"/>
                <a:gridCol w="172438"/>
                <a:gridCol w="280686"/>
              </a:tblGrid>
              <a:tr h="14646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latin typeface="Times New Roman"/>
                          <a:ea typeface="Calibri"/>
                          <a:cs typeface="Times New Roman"/>
                        </a:rPr>
                        <a:t>Backlog Item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latin typeface="Times New Roman"/>
                          <a:ea typeface="Calibri"/>
                          <a:cs typeface="Times New Roman"/>
                        </a:rPr>
                        <a:t>Status and Completion date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latin typeface="Times New Roman"/>
                          <a:ea typeface="Calibri"/>
                          <a:cs typeface="Times New Roman"/>
                        </a:rPr>
                        <a:t>Original Estimate in hours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latin typeface="Times New Roman"/>
                          <a:ea typeface="Calibri"/>
                          <a:cs typeface="Times New Roman"/>
                        </a:rPr>
                        <a:t>Day 1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latin typeface="Times New Roman"/>
                          <a:ea typeface="Calibri"/>
                          <a:cs typeface="Times New Roman"/>
                        </a:rPr>
                        <a:t>Day 2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latin typeface="Calibri"/>
                          <a:ea typeface="Calibri"/>
                          <a:cs typeface="Times New Roman"/>
                        </a:rPr>
                        <a:t>Day 3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latin typeface="Calibri"/>
                          <a:ea typeface="Calibri"/>
                          <a:cs typeface="Times New Roman"/>
                        </a:rPr>
                        <a:t>Day 4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latin typeface="Calibri"/>
                          <a:ea typeface="Calibri"/>
                          <a:cs typeface="Times New Roman"/>
                        </a:rPr>
                        <a:t>Day 4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latin typeface="Calibri"/>
                          <a:ea typeface="Calibri"/>
                          <a:cs typeface="Times New Roman"/>
                        </a:rPr>
                        <a:t>Day 5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latin typeface="Calibri"/>
                          <a:ea typeface="Calibri"/>
                          <a:cs typeface="Times New Roman"/>
                        </a:rPr>
                        <a:t>Day 6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latin typeface="Calibri"/>
                          <a:ea typeface="Calibri"/>
                          <a:cs typeface="Times New Roman"/>
                        </a:rPr>
                        <a:t>Day 7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latin typeface="Calibri"/>
                          <a:ea typeface="Calibri"/>
                          <a:cs typeface="Times New Roman"/>
                        </a:rPr>
                        <a:t>Day 8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latin typeface="Calibri"/>
                          <a:ea typeface="Calibri"/>
                          <a:cs typeface="Times New Roman"/>
                        </a:rPr>
                        <a:t>Day 9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latin typeface="Calibri"/>
                          <a:ea typeface="Calibri"/>
                          <a:cs typeface="Times New Roman"/>
                        </a:rPr>
                        <a:t>Day 8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latin typeface="Calibri"/>
                          <a:ea typeface="Calibri"/>
                          <a:cs typeface="Times New Roman"/>
                        </a:rPr>
                        <a:t>y 11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2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latin typeface="Times New Roman"/>
                          <a:ea typeface="Calibri"/>
                          <a:cs typeface="Times New Roman"/>
                        </a:rPr>
                        <a:t>User Story  #1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latin typeface="Calibri"/>
                          <a:ea typeface="Calibri"/>
                          <a:cs typeface="Times New Roman"/>
                        </a:rPr>
                        <a:t>Hours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latin typeface="Calibri"/>
                          <a:ea typeface="Calibri"/>
                          <a:cs typeface="Times New Roman"/>
                        </a:rPr>
                        <a:t>Hours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latin typeface="Calibri"/>
                          <a:ea typeface="Calibri"/>
                          <a:cs typeface="Times New Roman"/>
                        </a:rPr>
                        <a:t>Hours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latin typeface="Calibri"/>
                          <a:ea typeface="Calibri"/>
                          <a:cs typeface="Times New Roman"/>
                        </a:rPr>
                        <a:t>Hours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latin typeface="Calibri"/>
                          <a:ea typeface="Calibri"/>
                          <a:cs typeface="Times New Roman"/>
                        </a:rPr>
                        <a:t>Hours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latin typeface="Calibri"/>
                          <a:ea typeface="Calibri"/>
                          <a:cs typeface="Times New Roman"/>
                        </a:rPr>
                        <a:t>Hours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latin typeface="Calibri"/>
                          <a:ea typeface="Calibri"/>
                          <a:cs typeface="Times New Roman"/>
                        </a:rPr>
                        <a:t>Hours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latin typeface="Calibri"/>
                          <a:ea typeface="Calibri"/>
                          <a:cs typeface="Times New Roman"/>
                        </a:rPr>
                        <a:t>Hours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latin typeface="Calibri"/>
                          <a:ea typeface="Calibri"/>
                          <a:cs typeface="Times New Roman"/>
                        </a:rPr>
                        <a:t>Hours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latin typeface="Calibri"/>
                          <a:ea typeface="Calibri"/>
                          <a:cs typeface="Times New Roman"/>
                        </a:rPr>
                        <a:t>Hours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latin typeface="Calibri"/>
                          <a:ea typeface="Calibri"/>
                          <a:cs typeface="Times New Roman"/>
                        </a:rPr>
                        <a:t>Hours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64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64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64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64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64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64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64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64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69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300" marR="5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29968304"/>
              </p:ext>
            </p:extLst>
          </p:nvPr>
        </p:nvGraphicFramePr>
        <p:xfrm>
          <a:off x="285720" y="428604"/>
          <a:ext cx="8643591" cy="6065067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941418"/>
                <a:gridCol w="941418"/>
                <a:gridCol w="890990"/>
                <a:gridCol w="510037"/>
                <a:gridCol w="534582"/>
                <a:gridCol w="496395"/>
                <a:gridCol w="462304"/>
                <a:gridCol w="539354"/>
                <a:gridCol w="462304"/>
                <a:gridCol w="483446"/>
                <a:gridCol w="472123"/>
                <a:gridCol w="438497"/>
                <a:gridCol w="490241"/>
                <a:gridCol w="490241"/>
                <a:gridCol w="490241"/>
              </a:tblGrid>
              <a:tr h="6644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cs typeface="Times New Roman" pitchFamily="18" charset="0"/>
                        </a:rPr>
                        <a:t>Backlog item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cs typeface="Times New Roman" pitchFamily="18" charset="0"/>
                        </a:rPr>
                        <a:t>Status &amp; Completion date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cs typeface="Times New Roman" pitchFamily="18" charset="0"/>
                        </a:rPr>
                        <a:t>Original Estimate in hours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Day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Day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  </a:t>
                      </a:r>
                      <a:r>
                        <a:rPr lang="en-US" sz="1000" dirty="0" smtClean="0"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Day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  </a:t>
                      </a:r>
                      <a:r>
                        <a:rPr lang="en-US" sz="1000" dirty="0" smtClean="0"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Day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  </a:t>
                      </a:r>
                      <a:r>
                        <a:rPr lang="en-US" sz="1000" dirty="0" smtClean="0">
                          <a:effectLst/>
                          <a:latin typeface="+mn-lt"/>
                          <a:cs typeface="Times New Roman" pitchFamily="18" charset="0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Day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  </a:t>
                      </a:r>
                      <a:r>
                        <a:rPr lang="en-US" sz="1000" dirty="0" smtClean="0">
                          <a:effectLst/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Day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  </a:t>
                      </a:r>
                      <a:r>
                        <a:rPr lang="en-US" sz="1000" dirty="0" smtClean="0">
                          <a:effectLst/>
                          <a:latin typeface="+mn-lt"/>
                          <a:cs typeface="Times New Roman" pitchFamily="18" charset="0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Day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  </a:t>
                      </a:r>
                      <a:r>
                        <a:rPr lang="en-US" sz="1000" dirty="0" smtClean="0">
                          <a:effectLst/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Day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  </a:t>
                      </a:r>
                      <a:r>
                        <a:rPr lang="en-US" sz="1000" dirty="0" smtClean="0">
                          <a:effectLst/>
                          <a:latin typeface="+mn-lt"/>
                          <a:cs typeface="Times New Roman" pitchFamily="18" charset="0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Day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  </a:t>
                      </a:r>
                      <a:r>
                        <a:rPr lang="en-US" sz="1000" dirty="0" smtClean="0">
                          <a:effectLst/>
                          <a:latin typeface="+mn-lt"/>
                          <a:cs typeface="Times New Roman" pitchFamily="18" charset="0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Day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  </a:t>
                      </a:r>
                      <a:r>
                        <a:rPr lang="en-US" sz="1000" dirty="0" smtClean="0">
                          <a:effectLst/>
                          <a:latin typeface="+mn-lt"/>
                          <a:cs typeface="Times New Roman" pitchFamily="18" charset="0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Day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  </a:t>
                      </a:r>
                      <a:r>
                        <a:rPr lang="en-US" sz="1000" dirty="0" smtClean="0">
                          <a:effectLst/>
                          <a:latin typeface="+mn-lt"/>
                          <a:cs typeface="Times New Roman" pitchFamily="18" charset="0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Day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  </a:t>
                      </a:r>
                      <a:r>
                        <a:rPr lang="en-US" sz="1000" dirty="0" smtClean="0">
                          <a:effectLst/>
                          <a:latin typeface="+mn-lt"/>
                          <a:cs typeface="Times New Roman" pitchFamily="18" charset="0"/>
                        </a:rPr>
                        <a:t>12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785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 </a:t>
                      </a:r>
                      <a:r>
                        <a:rPr lang="en-US" sz="1200" dirty="0" smtClean="0">
                          <a:effectLst/>
                          <a:latin typeface="+mn-lt"/>
                          <a:cs typeface="Times New Roman" pitchFamily="18" charset="0"/>
                        </a:rPr>
                        <a:t>User </a:t>
                      </a:r>
                      <a:r>
                        <a:rPr lang="en-US" sz="1000" dirty="0" smtClean="0">
                          <a:effectLst/>
                          <a:latin typeface="+mn-lt"/>
                          <a:cs typeface="Times New Roman" pitchFamily="18" charset="0"/>
                        </a:rPr>
                        <a:t>Story#1,2,3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Hours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Hours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Hours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Hours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Hours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Hours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Hours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Hours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Hours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Hours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Hours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Hours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90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 </a:t>
                      </a:r>
                      <a:r>
                        <a:rPr lang="en-US" sz="1200" dirty="0" smtClean="0">
                          <a:effectLst/>
                          <a:latin typeface="+mn-lt"/>
                          <a:cs typeface="Times New Roman" pitchFamily="18" charset="0"/>
                        </a:rPr>
                        <a:t>Data set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sz="1100" baseline="0" dirty="0" smtClean="0">
                          <a:effectLst/>
                          <a:latin typeface="+mn-lt"/>
                          <a:cs typeface="Times New Roman" pitchFamily="18" charset="0"/>
                        </a:rPr>
                        <a:t>creation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28/12/2021</a:t>
                      </a:r>
                      <a:endParaRPr lang="en-US" sz="1000" dirty="0" smtClean="0"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  <a:endParaRPr lang="en-US" sz="1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1564" marR="615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aseline="0" dirty="0" smtClean="0">
                          <a:effectLst/>
                          <a:latin typeface="+mn-lt"/>
                        </a:rPr>
                        <a:t>  2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0</a:t>
                      </a: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 smtClean="0">
                          <a:effectLst/>
                          <a:latin typeface="+mn-lt"/>
                        </a:rPr>
                        <a:t>   </a:t>
                      </a:r>
                      <a:r>
                        <a:rPr lang="en-US" sz="1000" dirty="0" smtClean="0">
                          <a:effectLst/>
                          <a:latin typeface="+mn-lt"/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0</a:t>
                      </a: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0</a:t>
                      </a: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0</a:t>
                      </a: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aseline="0" dirty="0" smtClean="0">
                          <a:effectLst/>
                          <a:latin typeface="+mn-lt"/>
                        </a:rPr>
                        <a:t>   </a:t>
                      </a:r>
                      <a:r>
                        <a:rPr lang="en-US" sz="1000" dirty="0" smtClean="0">
                          <a:effectLst/>
                          <a:latin typeface="+mn-lt"/>
                        </a:rPr>
                        <a:t> 0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0</a:t>
                      </a: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60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 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 pitchFamily="18" charset="0"/>
                        </a:rPr>
                        <a:t>Ranking&amp;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 pitchFamily="18" charset="0"/>
                        </a:rPr>
                        <a:t> find C S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10/01/2022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+mn-lt"/>
                          <a:ea typeface="Calibri"/>
                          <a:cs typeface="Times New Roman"/>
                        </a:rPr>
                        <a:t>8</a:t>
                      </a:r>
                      <a:endParaRPr lang="en-US" sz="1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1564" marR="615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3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3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aseline="0" dirty="0" smtClean="0">
                          <a:effectLst/>
                          <a:latin typeface="+mn-lt"/>
                        </a:rPr>
                        <a:t>  </a:t>
                      </a:r>
                      <a:r>
                        <a:rPr lang="en-US" sz="1000" dirty="0" smtClean="0">
                          <a:effectLst/>
                          <a:latin typeface="+mn-lt"/>
                        </a:rPr>
                        <a:t> 0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  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68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 </a:t>
                      </a:r>
                      <a:r>
                        <a:rPr lang="en-US" sz="1000" dirty="0" smtClean="0">
                          <a:effectLst/>
                          <a:latin typeface="+mn-lt"/>
                          <a:cs typeface="Times New Roman" pitchFamily="18" charset="0"/>
                        </a:rPr>
                        <a:t>User story #4,5,6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1564" marR="615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82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 pitchFamily="18" charset="0"/>
                        </a:rPr>
                        <a:t>UI</a:t>
                      </a:r>
                      <a:r>
                        <a:rPr lang="en-IN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 pitchFamily="18" charset="0"/>
                        </a:rPr>
                        <a:t> designing &amp;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 pitchFamily="18" charset="0"/>
                        </a:rPr>
                        <a:t>Manage post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16/01/2022</a:t>
                      </a:r>
                      <a:endParaRPr lang="en-US" sz="1000" dirty="0" smtClean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 smtClean="0">
                        <a:latin typeface="+mn-lt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+mn-lt"/>
                        </a:rPr>
                        <a:t>10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 marL="61564" marR="615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aseline="0" dirty="0" smtClean="0">
                          <a:effectLst/>
                          <a:latin typeface="+mn-lt"/>
                        </a:rPr>
                        <a:t>  </a:t>
                      </a:r>
                      <a:r>
                        <a:rPr lang="en-US" sz="1000" dirty="0" smtClean="0">
                          <a:effectLst/>
                          <a:latin typeface="+mn-lt"/>
                        </a:rPr>
                        <a:t> 1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91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 </a:t>
                      </a:r>
                      <a:r>
                        <a:rPr lang="en-US" sz="1000" dirty="0" smtClean="0">
                          <a:effectLst/>
                          <a:latin typeface="+mn-lt"/>
                          <a:cs typeface="Times New Roman" pitchFamily="18" charset="0"/>
                        </a:rPr>
                        <a:t>User story #7,8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1564" marR="615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 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 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 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 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 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 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82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 </a:t>
                      </a:r>
                      <a:r>
                        <a:rPr lang="en-IN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 pitchFamily="18" charset="0"/>
                        </a:rPr>
                        <a:t>Design</a:t>
                      </a:r>
                      <a:r>
                        <a:rPr lang="en-IN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 pitchFamily="18" charset="0"/>
                        </a:rPr>
                        <a:t> Correction after Integration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000" dirty="0" smtClean="0">
                          <a:latin typeface="+mn-lt"/>
                        </a:rPr>
                        <a:t>23/01/2022</a:t>
                      </a:r>
                      <a:endParaRPr lang="en-US" sz="1000" dirty="0" smtClean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+mn-lt"/>
                          <a:ea typeface="Calibri"/>
                          <a:cs typeface="Times New Roman"/>
                        </a:rPr>
                        <a:t>10</a:t>
                      </a:r>
                      <a:endParaRPr lang="en-US" sz="1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1564" marR="615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91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 </a:t>
                      </a:r>
                      <a:r>
                        <a:rPr lang="en-US" sz="1000" dirty="0" smtClean="0">
                          <a:effectLst/>
                          <a:latin typeface="+mn-lt"/>
                          <a:cs typeface="Times New Roman" pitchFamily="18" charset="0"/>
                        </a:rPr>
                        <a:t>User</a:t>
                      </a:r>
                      <a:r>
                        <a:rPr lang="en-US" sz="1000" baseline="0" dirty="0" smtClean="0">
                          <a:effectLst/>
                          <a:latin typeface="+mn-lt"/>
                          <a:cs typeface="Times New Roman" pitchFamily="18" charset="0"/>
                        </a:rPr>
                        <a:t> story #9,10,11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1564" marR="615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 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 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 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36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  <a:cs typeface="Times New Roman" pitchFamily="18" charset="0"/>
                        </a:rPr>
                        <a:t>Chatbot &amp; Output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12/02/2022</a:t>
                      </a:r>
                      <a:endParaRPr lang="en-US" sz="1000" dirty="0" smtClean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+mn-lt"/>
                          <a:ea typeface="Calibri"/>
                          <a:cs typeface="Times New Roman"/>
                        </a:rPr>
                        <a:t>20</a:t>
                      </a:r>
                      <a:endParaRPr lang="en-US" sz="1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1564" marR="615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  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 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  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2 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1 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2  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1    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91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itchFamily="18" charset="0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  <a:cs typeface="Times New Roman" pitchFamily="18" charset="0"/>
                        </a:rPr>
                        <a:t>Total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    50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000" dirty="0" smtClean="0">
                          <a:effectLst/>
                          <a:latin typeface="+mn-lt"/>
                        </a:rPr>
                        <a:t>  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10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  4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 7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3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   6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3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3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3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3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3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3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      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782</Words>
  <Application>Microsoft Office PowerPoint</Application>
  <PresentationFormat>On-screen Show (4:3)</PresentationFormat>
  <Paragraphs>759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SOCIAL MEDIA USING          CHATBOT</vt:lpstr>
      <vt:lpstr>Slide 2</vt:lpstr>
      <vt:lpstr>SOCIAL MEDIA USING CHATBOT</vt:lpstr>
      <vt:lpstr>Developing Environment</vt:lpstr>
      <vt:lpstr>MODULES</vt:lpstr>
      <vt:lpstr>Slide 6</vt:lpstr>
      <vt:lpstr>Slide 7</vt:lpstr>
      <vt:lpstr>Slide 8</vt:lpstr>
      <vt:lpstr>Slide 9</vt:lpstr>
      <vt:lpstr>Slide 10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USING          CHATBOT</dc:title>
  <dc:creator>LENOVO</dc:creator>
  <cp:lastModifiedBy>LENOVO</cp:lastModifiedBy>
  <cp:revision>23</cp:revision>
  <dcterms:created xsi:type="dcterms:W3CDTF">2022-01-09T16:03:45Z</dcterms:created>
  <dcterms:modified xsi:type="dcterms:W3CDTF">2022-01-14T09:25:57Z</dcterms:modified>
</cp:coreProperties>
</file>