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  <p:sldId id="272" r:id="rId9"/>
    <p:sldId id="273" r:id="rId10"/>
    <p:sldId id="274" r:id="rId11"/>
    <p:sldId id="275" r:id="rId12"/>
    <p:sldId id="277" r:id="rId13"/>
    <p:sldId id="278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7F5B4137-567B-402D-BF68-5764BC5AA135}">
          <p14:sldIdLst>
            <p14:sldId id="263"/>
            <p14:sldId id="264"/>
            <p14:sldId id="265"/>
            <p14:sldId id="266"/>
            <p14:sldId id="267"/>
            <p14:sldId id="269"/>
            <p14:sldId id="268"/>
            <p14:sldId id="272"/>
            <p14:sldId id="273"/>
            <p14:sldId id="274"/>
            <p14:sldId id="275"/>
            <p14:sldId id="277"/>
            <p14:sldId id="278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14" autoAdjust="0"/>
  </p:normalViewPr>
  <p:slideViewPr>
    <p:cSldViewPr showGuides="1">
      <p:cViewPr varScale="1">
        <p:scale>
          <a:sx n="73" d="100"/>
          <a:sy n="73" d="100"/>
        </p:scale>
        <p:origin x="-624" y="-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1/14/2022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CBF48C-EC27-47FE-A355-2A4492E30CED}"/>
              </a:ext>
            </a:extLst>
          </p:cNvPr>
          <p:cNvSpPr/>
          <p:nvPr/>
        </p:nvSpPr>
        <p:spPr>
          <a:xfrm>
            <a:off x="1773932" y="476672"/>
            <a:ext cx="8496944" cy="3816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</a:t>
            </a:r>
            <a:r>
              <a:rPr lang="en-US" sz="3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OPTICS:OBJECT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RECOGANITION</a:t>
            </a:r>
            <a:r>
              <a:rPr lang="en-US" sz="3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CAPTION</a:t>
            </a:r>
            <a:r>
              <a:rPr lang="en-US" sz="36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</a:t>
            </a:r>
            <a:r>
              <a:rPr lang="en-US" sz="3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BLINDS	 USING</a:t>
            </a:r>
            <a:r>
              <a:rPr lang="en-US" sz="3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36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36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METHODOLAGIES</a:t>
            </a:r>
            <a:endParaRPr lang="en-IN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3624FD-0F37-4711-A5C9-E5AA140EFC50}"/>
              </a:ext>
            </a:extLst>
          </p:cNvPr>
          <p:cNvSpPr txBox="1"/>
          <p:nvPr/>
        </p:nvSpPr>
        <p:spPr>
          <a:xfrm>
            <a:off x="2205980" y="4878125"/>
            <a:ext cx="80648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MOHAMMED</a:t>
            </a:r>
            <a:r>
              <a:rPr lang="en-US" sz="1800" b="1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AFNAN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</a:t>
            </a:r>
          </a:p>
          <a:p>
            <a:pPr algn="r"/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MES20MCA-2026</a:t>
            </a:r>
          </a:p>
          <a:p>
            <a:pPr algn="r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 OWNER: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MR.VASUDEVAN</a:t>
            </a:r>
            <a:r>
              <a:rPr lang="en-US" sz="1800" b="1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TV</a:t>
            </a:r>
            <a:endParaRPr lang="en-IN" sz="20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04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40DAC1-0160-4444-99D6-7DE38860CB07}"/>
              </a:ext>
            </a:extLst>
          </p:cNvPr>
          <p:cNvSpPr txBox="1"/>
          <p:nvPr/>
        </p:nvSpPr>
        <p:spPr>
          <a:xfrm>
            <a:off x="3481294" y="207023"/>
            <a:ext cx="5226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44E505F0-58CF-4227-B207-FBF76CD87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6495956"/>
              </p:ext>
            </p:extLst>
          </p:nvPr>
        </p:nvGraphicFramePr>
        <p:xfrm>
          <a:off x="981844" y="939124"/>
          <a:ext cx="9937103" cy="5607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138">
                  <a:extLst>
                    <a:ext uri="{9D8B030D-6E8A-4147-A177-3AD203B41FA5}">
                      <a16:colId xmlns:a16="http://schemas.microsoft.com/office/drawing/2014/main" xmlns="" val="181873635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xmlns="" val="490045812"/>
                    </a:ext>
                  </a:extLst>
                </a:gridCol>
                <a:gridCol w="1012740">
                  <a:extLst>
                    <a:ext uri="{9D8B030D-6E8A-4147-A177-3AD203B41FA5}">
                      <a16:colId xmlns:a16="http://schemas.microsoft.com/office/drawing/2014/main" xmlns="" val="3258513505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xmlns="" val="952074047"/>
                    </a:ext>
                  </a:extLst>
                </a:gridCol>
                <a:gridCol w="1986491">
                  <a:extLst>
                    <a:ext uri="{9D8B030D-6E8A-4147-A177-3AD203B41FA5}">
                      <a16:colId xmlns:a16="http://schemas.microsoft.com/office/drawing/2014/main" xmlns="" val="411824167"/>
                    </a:ext>
                  </a:extLst>
                </a:gridCol>
                <a:gridCol w="1025736">
                  <a:extLst>
                    <a:ext uri="{9D8B030D-6E8A-4147-A177-3AD203B41FA5}">
                      <a16:colId xmlns:a16="http://schemas.microsoft.com/office/drawing/2014/main" xmlns="" val="617842993"/>
                    </a:ext>
                  </a:extLst>
                </a:gridCol>
                <a:gridCol w="2131302">
                  <a:extLst>
                    <a:ext uri="{9D8B030D-6E8A-4147-A177-3AD203B41FA5}">
                      <a16:colId xmlns:a16="http://schemas.microsoft.com/office/drawing/2014/main" xmlns="" val="3399595432"/>
                    </a:ext>
                  </a:extLst>
                </a:gridCol>
              </a:tblGrid>
              <a:tr h="1058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(Hours)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&lt;#&gt;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 Goal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2375118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253609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 design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39563003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 coding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48143"/>
                  </a:ext>
                </a:extLst>
              </a:tr>
              <a:tr h="398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Creation data set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7437128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9370158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86821309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Voice Alert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4510658"/>
                  </a:ext>
                </a:extLst>
              </a:tr>
              <a:tr h="714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4036489"/>
                  </a:ext>
                </a:extLst>
              </a:tr>
              <a:tr h="895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 generation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901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675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C1731C-6047-4E57-9B79-A9DEBF846B40}"/>
              </a:ext>
            </a:extLst>
          </p:cNvPr>
          <p:cNvSpPr txBox="1"/>
          <p:nvPr/>
        </p:nvSpPr>
        <p:spPr>
          <a:xfrm>
            <a:off x="4690256" y="260648"/>
            <a:ext cx="2808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endParaRPr lang="en-IN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9876" y="1124746"/>
          <a:ext cx="9129310" cy="4824535"/>
        </p:xfrm>
        <a:graphic>
          <a:graphicData uri="http://schemas.openxmlformats.org/drawingml/2006/table">
            <a:tbl>
              <a:tblPr/>
              <a:tblGrid>
                <a:gridCol w="1161877"/>
                <a:gridCol w="2398901"/>
                <a:gridCol w="2899876"/>
                <a:gridCol w="2668656"/>
              </a:tblGrid>
              <a:tr h="7546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UserStoryID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As a &lt;type of user&gt;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I want to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So that I can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Table design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Design tables for project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Create tables with normalization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Form design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Complete form design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Complete form designs for our project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Linking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Load and link html pages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Complete load and link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Volunteer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login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login successful with correct username and password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Volunteer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Update Profile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View and update all the personal details.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Volunteer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View emergency help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view blind persons emergency help and track the current location.</a:t>
                      </a:r>
                      <a:endParaRPr lang="en-IN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623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B01F18-EEFC-4B5B-97D9-BD5F7F3DA66E}"/>
              </a:ext>
            </a:extLst>
          </p:cNvPr>
          <p:cNvSpPr txBox="1"/>
          <p:nvPr/>
        </p:nvSpPr>
        <p:spPr>
          <a:xfrm>
            <a:off x="4582244" y="116632"/>
            <a:ext cx="30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CAE5CE9-0F15-4671-92C4-CC163192F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09158485"/>
              </p:ext>
            </p:extLst>
          </p:nvPr>
        </p:nvGraphicFramePr>
        <p:xfrm>
          <a:off x="981844" y="744131"/>
          <a:ext cx="9937104" cy="61206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15864">
                <a:tc>
                  <a:txBody>
                    <a:bodyPr/>
                    <a:lstStyle/>
                    <a:p>
                      <a:r>
                        <a:rPr lang="en-IN" sz="1800" dirty="0"/>
                        <a:t>User story ID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Task name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Start date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End date 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Days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Status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2529">
                <a:tc gridSpan="6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Sprint1</a:t>
                      </a:r>
                    </a:p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80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UI</a:t>
                      </a:r>
                      <a:r>
                        <a:rPr lang="en-IN" sz="1800" baseline="0" dirty="0"/>
                        <a:t> </a:t>
                      </a:r>
                      <a:r>
                        <a:rPr lang="en-IN" sz="1800" dirty="0"/>
                        <a:t>designing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30/11/2021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02/12/2021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4945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Database connectivity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663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Coding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22/11/2021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27/12/2021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588">
                <a:tc gridSpan="6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Sprint2</a:t>
                      </a: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3804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UI</a:t>
                      </a:r>
                      <a:r>
                        <a:rPr lang="en-IN" sz="1800" baseline="0" dirty="0"/>
                        <a:t> designing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28/12/2022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31/01/2022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 progress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84945"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Database connectivity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1/01/2022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4/01/2022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84945"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Coding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15/01/2022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21/01/2022</a:t>
                      </a:r>
                      <a:endParaRPr lang="en-IN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588">
                <a:tc gridSpan="6">
                  <a:txBody>
                    <a:bodyPr/>
                    <a:lstStyle/>
                    <a:p>
                      <a:r>
                        <a:rPr lang="en-IN" sz="1800" dirty="0"/>
                        <a:t>                                                                        </a:t>
                      </a:r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45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DF0C92-232C-40F4-9FD9-A395F448E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2475764"/>
              </p:ext>
            </p:extLst>
          </p:nvPr>
        </p:nvGraphicFramePr>
        <p:xfrm>
          <a:off x="981844" y="116629"/>
          <a:ext cx="9937104" cy="66247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047"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User story ID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Task name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Start date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End date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Days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Status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265">
                <a:tc gridSpan="6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Sprint3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047"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UI</a:t>
                      </a:r>
                      <a:r>
                        <a:rPr lang="en-IN" sz="1800" baseline="0" dirty="0"/>
                        <a:t> designing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05/02/2022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07/02/2022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047"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Database</a:t>
                      </a:r>
                      <a:r>
                        <a:rPr lang="en-IN" sz="1800" baseline="0" dirty="0"/>
                        <a:t> connectivity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09/02/2022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10/02/2022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047"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Coding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12/02/2022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15/02/2022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6047"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Testing &amp; validation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16/02/2022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20/02/2022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265">
                <a:tc gridSpan="6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Sprint4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46047">
                <a:tc>
                  <a:txBody>
                    <a:bodyPr/>
                    <a:lstStyle/>
                    <a:p>
                      <a:r>
                        <a:rPr lang="en-IN" sz="1800" dirty="0"/>
                        <a:t>11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UI designing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21/02/2022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23/02/2022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46047">
                <a:tc>
                  <a:txBody>
                    <a:bodyPr/>
                    <a:lstStyle/>
                    <a:p>
                      <a:r>
                        <a:rPr lang="en-IN" sz="1800" dirty="0"/>
                        <a:t>12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Database connectivity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24/02/2022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25/002/2022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In progress</a:t>
                      </a:r>
                    </a:p>
                    <a:p>
                      <a:endParaRPr lang="en-IN" sz="18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3882">
                <a:tc>
                  <a:txBody>
                    <a:bodyPr/>
                    <a:lstStyle/>
                    <a:p>
                      <a:r>
                        <a:rPr lang="en-IN" sz="1800" dirty="0"/>
                        <a:t>13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Coding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26/02/2022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28/02/2022</a:t>
                      </a:r>
                      <a:endParaRPr lang="en-IN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 progress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023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1" y="-8832"/>
            <a:ext cx="8229601" cy="705879"/>
          </a:xfrm>
        </p:spPr>
        <p:txBody>
          <a:bodyPr>
            <a:normAutofit/>
          </a:bodyPr>
          <a:lstStyle/>
          <a:p>
            <a:pPr algn="ctr"/>
            <a:r>
              <a:rPr lang="en-IN" sz="2585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BACKLOG PLAN</a:t>
            </a:r>
            <a:endParaRPr lang="en-IN" sz="2585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4394488"/>
              </p:ext>
            </p:extLst>
          </p:nvPr>
        </p:nvGraphicFramePr>
        <p:xfrm>
          <a:off x="1522413" y="980728"/>
          <a:ext cx="9039773" cy="6016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9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6104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registration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Login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4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Login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Admin View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8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View for booking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22/01/2022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4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in Admin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37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operations for user booking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05/02/2022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74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Show booking over view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10/01/2022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52129146"/>
                  </a:ext>
                </a:extLst>
              </a:tr>
              <a:tr h="24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6441438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Website hosting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itchFamily="18" charset="0"/>
                          <a:cs typeface="Times New Roman" pitchFamily="18" charset="0"/>
                        </a:rPr>
                        <a:t>20/02/2022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4202803930"/>
                  </a:ext>
                </a:extLst>
              </a:tr>
              <a:tr h="308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2762805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99523" y="2980074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lang="en-US" sz="166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92498" y="1415044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lang="en-US" sz="166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45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3" y="1"/>
            <a:ext cx="8229601" cy="802115"/>
          </a:xfrm>
        </p:spPr>
        <p:txBody>
          <a:bodyPr/>
          <a:lstStyle/>
          <a:p>
            <a:pPr algn="ctr"/>
            <a:r>
              <a:rPr lang="en-IN" sz="2585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ACTUAL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8300705"/>
              </p:ext>
            </p:extLst>
          </p:nvPr>
        </p:nvGraphicFramePr>
        <p:xfrm>
          <a:off x="1574527" y="1124744"/>
          <a:ext cx="9039771" cy="5832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3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2478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702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262323757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registration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Login form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Home page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5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 coding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Creation data set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1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Voice Alert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Testing 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Website hosting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4849102"/>
                  </a:ext>
                </a:extLst>
              </a:tr>
              <a:tr h="285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1181112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5092" y="1377982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lang="en-US" sz="166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64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7933B-85B6-41F9-86EB-3EA810789BF3}"/>
              </a:ext>
            </a:extLst>
          </p:cNvPr>
          <p:cNvSpPr>
            <a:spLocks noGrp="1"/>
          </p:cNvSpPr>
          <p:nvPr/>
        </p:nvSpPr>
        <p:spPr>
          <a:xfrm>
            <a:off x="1979612" y="955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EA210517-F608-4D29-B5EB-8987E71CAEBF}"/>
              </a:ext>
            </a:extLst>
          </p:cNvPr>
          <p:cNvSpPr>
            <a:spLocks noGrp="1"/>
          </p:cNvSpPr>
          <p:nvPr/>
        </p:nvSpPr>
        <p:spPr>
          <a:xfrm>
            <a:off x="1979613" y="2204864"/>
            <a:ext cx="8229599" cy="4525963"/>
          </a:xfrm>
          <a:prstGeom prst="rect">
            <a:avLst/>
          </a:prstGeom>
        </p:spPr>
        <p:txBody>
          <a:bodyPr vert="horz" lIns="91397" tIns="45698" rIns="91397" bIns="45698" rtlCol="0">
            <a:normAutofit/>
          </a:bodyPr>
          <a:lstStyle>
            <a:lvl1pPr marL="342740" indent="-342740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01" indent="-285615" algn="l" defTabSz="9139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65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50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434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422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407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94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380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                                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 Design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Developing Environment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Product Backlog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Project Plan	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Sprint Plans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Sprint Actual</a:t>
            </a: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23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33C483C-4307-4CCB-9857-0FE572C2B6B8}"/>
              </a:ext>
            </a:extLst>
          </p:cNvPr>
          <p:cNvSpPr>
            <a:spLocks noGrp="1"/>
          </p:cNvSpPr>
          <p:nvPr/>
        </p:nvSpPr>
        <p:spPr>
          <a:xfrm>
            <a:off x="1904206" y="908720"/>
            <a:ext cx="8229600" cy="5688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5755" marR="175895" indent="457200" algn="just">
              <a:lnSpc>
                <a:spcPct val="150000"/>
              </a:lnSpc>
              <a:spcBef>
                <a:spcPts val="73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Millions of people around the world face</a:t>
            </a:r>
            <a:r>
              <a:rPr lang="en-US" sz="14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 disability of visual impairment. Vision provides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information needed for reading, body movement, mobility and its loss can severely affect an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individual’s professional and social advancement. It was reported by the World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 Organization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(WHO) that out of 1.3 billion people that suffer</a:t>
            </a:r>
            <a:r>
              <a:rPr lang="en-US" sz="14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one or another form of visual impairment, 36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million suffer from complete blindness. Problems are often faced by people with impaired vision or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 blindness once they are out of their familiarized environments. Corporeal development is one 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issues for the people suffering from impaired vision. They also</a:t>
            </a:r>
            <a:r>
              <a:rPr lang="en-US" sz="14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unable to recognize an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without physically feeling it and can’t savor the beauty of the nature. Many assistive devices have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 made commercially available for the visually impaired community of the society to help them read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recognize objects, enhancing their experience. In this paper we propose and end-to-end accessible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 to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purposeful acknowledgement and guidance using object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 and caption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 for enabling video to audio aid for the visually impaired community of the society. The aim of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purposeful acknowledgement and guidance is to extract the range and direction of the obstacles within a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finite and defined free space captured by the camera of the device. The object detection and recognition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explaining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surrounding</a:t>
            </a:r>
            <a:r>
              <a:rPr lang="en-US" sz="1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visually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impaired</a:t>
            </a:r>
            <a:r>
              <a:rPr lang="en-US" sz="14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</a:t>
            </a:r>
            <a:r>
              <a:rPr lang="en-US" sz="14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7CEF5D2-687F-486B-8E71-A089B9D00228}"/>
              </a:ext>
            </a:extLst>
          </p:cNvPr>
          <p:cNvSpPr>
            <a:spLocks noGrp="1"/>
          </p:cNvSpPr>
          <p:nvPr/>
        </p:nvSpPr>
        <p:spPr>
          <a:xfrm>
            <a:off x="2710036" y="332656"/>
            <a:ext cx="6617940" cy="427484"/>
          </a:xfrm>
          <a:prstGeom prst="rect">
            <a:avLst/>
          </a:prstGeom>
        </p:spPr>
        <p:txBody>
          <a:bodyPr vert="horz" lIns="91397" tIns="45698" rIns="91397" bIns="45698" rtlCol="0" anchor="ctr">
            <a:normAutofit fontScale="92500" lnSpcReduction="20000"/>
          </a:bodyPr>
          <a:lstStyle>
            <a:lvl1pPr algn="ctr" defTabSz="913972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0234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C7AE23B-B90C-4557-94AE-DE8D184794F9}"/>
              </a:ext>
            </a:extLst>
          </p:cNvPr>
          <p:cNvSpPr>
            <a:spLocks noGrp="1"/>
          </p:cNvSpPr>
          <p:nvPr/>
        </p:nvSpPr>
        <p:spPr>
          <a:xfrm>
            <a:off x="1636711" y="116632"/>
            <a:ext cx="8915401" cy="764704"/>
          </a:xfrm>
          <a:prstGeom prst="rect">
            <a:avLst/>
          </a:prstGeom>
        </p:spPr>
        <p:txBody>
          <a:bodyPr vert="horz" lIns="91397" tIns="45698" rIns="91397" bIns="45698" rtlCol="0" anchor="ctr">
            <a:normAutofit/>
          </a:bodyPr>
          <a:lstStyle>
            <a:lvl1pPr algn="ctr" defTabSz="913972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EB8D3C-48CC-458C-AA6B-95411CA10AB9}"/>
              </a:ext>
            </a:extLst>
          </p:cNvPr>
          <p:cNvSpPr txBox="1"/>
          <p:nvPr/>
        </p:nvSpPr>
        <p:spPr>
          <a:xfrm>
            <a:off x="1485900" y="1052736"/>
            <a:ext cx="7920880" cy="260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Volunteer/</a:t>
            </a:r>
            <a:r>
              <a:rPr lang="en-US" sz="1800" u="heavy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u="heavy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taker</a:t>
            </a:r>
          </a:p>
          <a:p>
            <a:pPr marL="954405" marR="5767070" indent="-171450">
              <a:lnSpc>
                <a:spcPct val="152000"/>
              </a:lnSpc>
              <a:spcBef>
                <a:spcPts val="15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Signup</a:t>
            </a:r>
            <a:endParaRPr lang="en-US" sz="1100" spc="-28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4405" marR="5767070" indent="-171450">
              <a:lnSpc>
                <a:spcPct val="152000"/>
              </a:lnSpc>
              <a:spcBef>
                <a:spcPts val="15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4405" indent="-171450">
              <a:lnSpc>
                <a:spcPts val="1355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profile, edit</a:t>
            </a:r>
            <a:r>
              <a:rPr lang="en-US" sz="11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4405" marR="3291840" indent="-171450">
              <a:lnSpc>
                <a:spcPct val="152000"/>
              </a:lnSpc>
              <a:spcBef>
                <a:spcPts val="7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Blind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management(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add,edit,view,delete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4405" indent="-171450"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n-US" sz="1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4405" marR="4291330" indent="-171450">
              <a:lnSpc>
                <a:spcPct val="152000"/>
              </a:lnSpc>
              <a:spcBef>
                <a:spcPts val="7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complaints</a:t>
            </a:r>
            <a:r>
              <a:rPr lang="en-US" sz="1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1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reply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location of blind person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6D1F2C-E39C-4EC5-B5DA-0708BA669E06}"/>
              </a:ext>
            </a:extLst>
          </p:cNvPr>
          <p:cNvSpPr txBox="1"/>
          <p:nvPr/>
        </p:nvSpPr>
        <p:spPr>
          <a:xfrm>
            <a:off x="1634933" y="3645024"/>
            <a:ext cx="6097464" cy="2457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Blind</a:t>
            </a:r>
            <a:r>
              <a:rPr lang="en-US" sz="1800" b="1" u="heavy" spc="-7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person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51890" algn="l"/>
                <a:tab pos="115252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imei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51890" algn="l"/>
                <a:tab pos="115252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detection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51890" algn="l"/>
                <a:tab pos="115252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invocation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sms,web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51890" algn="l"/>
                <a:tab pos="1152525" algn="l"/>
              </a:tabLst>
            </a:pP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updation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68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51CE7C-1485-44A4-8830-9C2CF56E7B4E}"/>
              </a:ext>
            </a:extLst>
          </p:cNvPr>
          <p:cNvSpPr txBox="1"/>
          <p:nvPr/>
        </p:nvSpPr>
        <p:spPr>
          <a:xfrm>
            <a:off x="2566020" y="188640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BCCDC-721C-45D1-B755-DE737DA35D8A}"/>
              </a:ext>
            </a:extLst>
          </p:cNvPr>
          <p:cNvSpPr txBox="1"/>
          <p:nvPr/>
        </p:nvSpPr>
        <p:spPr>
          <a:xfrm>
            <a:off x="1053852" y="98072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E0F1D4-8B9C-4474-9F1A-D17DB1DA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36" y="3057428"/>
            <a:ext cx="8764151" cy="20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424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08BF21-1996-48DE-9565-D8407A4CA223}"/>
              </a:ext>
            </a:extLst>
          </p:cNvPr>
          <p:cNvSpPr txBox="1"/>
          <p:nvPr/>
        </p:nvSpPr>
        <p:spPr>
          <a:xfrm>
            <a:off x="1341884" y="476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0298A0-ECCC-44AA-A7D3-34AAA514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336268"/>
            <a:ext cx="775319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909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F8A443-472E-4C3E-9EB0-9E27D4D9C9BD}"/>
              </a:ext>
            </a:extLst>
          </p:cNvPr>
          <p:cNvSpPr txBox="1"/>
          <p:nvPr/>
        </p:nvSpPr>
        <p:spPr>
          <a:xfrm>
            <a:off x="1197868" y="476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2281AE-C1F4-4D71-AAF5-64FF65BF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700808"/>
            <a:ext cx="7765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699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9CB667-0C71-4F2C-86D7-C1E943D4CA02}"/>
              </a:ext>
            </a:extLst>
          </p:cNvPr>
          <p:cNvSpPr txBox="1"/>
          <p:nvPr/>
        </p:nvSpPr>
        <p:spPr>
          <a:xfrm>
            <a:off x="4582243" y="116632"/>
            <a:ext cx="2880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E1AC2D00-0653-40D7-885C-7D4E2CC9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995537"/>
            <a:ext cx="6882419" cy="1250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7A34E4-CF90-499E-A577-DF136927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763409"/>
            <a:ext cx="8064896" cy="148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FFADF5-6E49-40BB-A18E-B2A8C42C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61" y="2592009"/>
            <a:ext cx="9046740" cy="2205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829A66A-360C-4262-A79C-B71E6A49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161" y="5019123"/>
            <a:ext cx="7894612" cy="16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84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A2885-8875-4554-80EA-48DAB1B4B59B}"/>
              </a:ext>
            </a:extLst>
          </p:cNvPr>
          <p:cNvSpPr txBox="1"/>
          <p:nvPr/>
        </p:nvSpPr>
        <p:spPr>
          <a:xfrm>
            <a:off x="3044841" y="260648"/>
            <a:ext cx="6099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algn="ctr"/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20FDA9-1AF0-47E8-90BE-57A455E01B84}"/>
              </a:ext>
            </a:extLst>
          </p:cNvPr>
          <p:cNvSpPr txBox="1"/>
          <p:nvPr/>
        </p:nvSpPr>
        <p:spPr>
          <a:xfrm>
            <a:off x="1917948" y="1268760"/>
            <a:ext cx="87849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x86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- 1.1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– 700 MB (min)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- 150 MB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board - standard windows keyboard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- two or three button mouse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- SVG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 7 or above ,android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 CSS,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– 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–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sqlyog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- google chrome, fire fox, 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work - flask</a:t>
            </a:r>
          </a:p>
        </p:txBody>
      </p:sp>
    </p:spTree>
    <p:extLst>
      <p:ext uri="{BB962C8B-B14F-4D97-AF65-F5344CB8AC3E}">
        <p14:creationId xmlns:p14="http://schemas.microsoft.com/office/powerpoint/2010/main" xmlns="" val="35119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349</TotalTime>
  <Words>1124</Words>
  <Application>Microsoft Office PowerPoint</Application>
  <PresentationFormat>Custom</PresentationFormat>
  <Paragraphs>605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Math 16x9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SPRINT BACKLOG PLAN</vt:lpstr>
      <vt:lpstr>SPRINT ACTUAL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Ijas</dc:creator>
  <cp:lastModifiedBy>MohammedAli</cp:lastModifiedBy>
  <cp:revision>12</cp:revision>
  <dcterms:created xsi:type="dcterms:W3CDTF">2022-01-10T17:37:53Z</dcterms:created>
  <dcterms:modified xsi:type="dcterms:W3CDTF">2022-01-14T09:41:07Z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