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6"/>
  </p:notesMasterIdLst>
  <p:sldIdLst>
    <p:sldId id="256" r:id="rId2"/>
    <p:sldId id="257" r:id="rId3"/>
    <p:sldId id="258" r:id="rId4"/>
    <p:sldId id="267" r:id="rId5"/>
    <p:sldId id="268" r:id="rId6"/>
    <p:sldId id="273" r:id="rId7"/>
    <p:sldId id="275" r:id="rId8"/>
    <p:sldId id="270" r:id="rId9"/>
    <p:sldId id="260" r:id="rId10"/>
    <p:sldId id="261" r:id="rId11"/>
    <p:sldId id="277" r:id="rId12"/>
    <p:sldId id="262" r:id="rId13"/>
    <p:sldId id="272" r:id="rId14"/>
    <p:sldId id="276" r:id="rId1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C23E45-40F5-4D43-9BC1-2A323B47C57D}">
          <p14:sldIdLst>
            <p14:sldId id="256"/>
            <p14:sldId id="257"/>
            <p14:sldId id="258"/>
            <p14:sldId id="267"/>
            <p14:sldId id="268"/>
            <p14:sldId id="273"/>
            <p14:sldId id="275"/>
            <p14:sldId id="270"/>
            <p14:sldId id="260"/>
            <p14:sldId id="261"/>
            <p14:sldId id="277"/>
            <p14:sldId id="262"/>
            <p14:sldId id="272"/>
            <p14:sldId id="276"/>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MAL KT" initials="VK" lastIdx="1" clrIdx="0">
    <p:extLst>
      <p:ext uri="{19B8F6BF-5375-455C-9EA6-DF929625EA0E}">
        <p15:presenceInfo xmlns:p15="http://schemas.microsoft.com/office/powerpoint/2012/main" userId="c1bb8efa08842b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059" autoAdjust="0"/>
  </p:normalViewPr>
  <p:slideViewPr>
    <p:cSldViewPr>
      <p:cViewPr varScale="1">
        <p:scale>
          <a:sx n="82" d="100"/>
          <a:sy n="82" d="100"/>
        </p:scale>
        <p:origin x="1416" y="62"/>
      </p:cViewPr>
      <p:guideLst>
        <p:guide orient="horz" pos="2160"/>
        <p:guide pos="3120"/>
      </p:guideLst>
    </p:cSldViewPr>
  </p:slideViewPr>
  <p:outlineViewPr>
    <p:cViewPr>
      <p:scale>
        <a:sx n="33" d="100"/>
        <a:sy n="33" d="100"/>
      </p:scale>
      <p:origin x="0" y="-4646"/>
    </p:cViewPr>
  </p:outlineViewPr>
  <p:notesTextViewPr>
    <p:cViewPr>
      <p:scale>
        <a:sx n="1" d="1"/>
        <a:sy n="1" d="1"/>
      </p:scale>
      <p:origin x="0" y="0"/>
    </p:cViewPr>
  </p:notesTextViewPr>
  <p:sorterViewPr>
    <p:cViewPr>
      <p:scale>
        <a:sx n="200" d="100"/>
        <a:sy n="200" d="100"/>
      </p:scale>
      <p:origin x="0" y="-1122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179C1-AC83-44C5-A86A-3230EA8D8608}" type="datetimeFigureOut">
              <a:rPr lang="en-IN" smtClean="0"/>
              <a:t>12-01-2022</a:t>
            </a:fld>
            <a:endParaRPr lang="en-IN"/>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16AB35-29B9-416D-A802-1D989582B361}" type="slidenum">
              <a:rPr lang="en-IN" smtClean="0"/>
              <a:t>‹#›</a:t>
            </a:fld>
            <a:endParaRPr lang="en-IN"/>
          </a:p>
        </p:txBody>
      </p:sp>
    </p:spTree>
    <p:extLst>
      <p:ext uri="{BB962C8B-B14F-4D97-AF65-F5344CB8AC3E}">
        <p14:creationId xmlns:p14="http://schemas.microsoft.com/office/powerpoint/2010/main" val="3915974214"/>
      </p:ext>
    </p:extLst>
  </p:cSld>
  <p:clrMap bg1="lt1" tx1="dk1" bg2="lt2" tx2="dk2" accent1="accent1" accent2="accent2" accent3="accent3" accent4="accent4" accent5="accent5" accent6="accent6" hlink="hlink" folHlink="folHlink"/>
  <p:notesStyle>
    <a:lvl1pPr marL="0" algn="l" defTabSz="913972" rtl="0" eaLnBrk="1" latinLnBrk="0" hangingPunct="1">
      <a:defRPr sz="1200" kern="1200">
        <a:solidFill>
          <a:schemeClr val="tx1"/>
        </a:solidFill>
        <a:latin typeface="+mn-lt"/>
        <a:ea typeface="+mn-ea"/>
        <a:cs typeface="+mn-cs"/>
      </a:defRPr>
    </a:lvl1pPr>
    <a:lvl2pPr marL="456984" algn="l" defTabSz="913972" rtl="0" eaLnBrk="1" latinLnBrk="0" hangingPunct="1">
      <a:defRPr sz="1200" kern="1200">
        <a:solidFill>
          <a:schemeClr val="tx1"/>
        </a:solidFill>
        <a:latin typeface="+mn-lt"/>
        <a:ea typeface="+mn-ea"/>
        <a:cs typeface="+mn-cs"/>
      </a:defRPr>
    </a:lvl2pPr>
    <a:lvl3pPr marL="913972" algn="l" defTabSz="913972" rtl="0" eaLnBrk="1" latinLnBrk="0" hangingPunct="1">
      <a:defRPr sz="1200" kern="1200">
        <a:solidFill>
          <a:schemeClr val="tx1"/>
        </a:solidFill>
        <a:latin typeface="+mn-lt"/>
        <a:ea typeface="+mn-ea"/>
        <a:cs typeface="+mn-cs"/>
      </a:defRPr>
    </a:lvl3pPr>
    <a:lvl4pPr marL="1370958" algn="l" defTabSz="913972" rtl="0" eaLnBrk="1" latinLnBrk="0" hangingPunct="1">
      <a:defRPr sz="1200" kern="1200">
        <a:solidFill>
          <a:schemeClr val="tx1"/>
        </a:solidFill>
        <a:latin typeface="+mn-lt"/>
        <a:ea typeface="+mn-ea"/>
        <a:cs typeface="+mn-cs"/>
      </a:defRPr>
    </a:lvl4pPr>
    <a:lvl5pPr marL="1827942" algn="l" defTabSz="913972" rtl="0" eaLnBrk="1" latinLnBrk="0" hangingPunct="1">
      <a:defRPr sz="1200" kern="1200">
        <a:solidFill>
          <a:schemeClr val="tx1"/>
        </a:solidFill>
        <a:latin typeface="+mn-lt"/>
        <a:ea typeface="+mn-ea"/>
        <a:cs typeface="+mn-cs"/>
      </a:defRPr>
    </a:lvl5pPr>
    <a:lvl6pPr marL="2284928" algn="l" defTabSz="913972" rtl="0" eaLnBrk="1" latinLnBrk="0" hangingPunct="1">
      <a:defRPr sz="1200" kern="1200">
        <a:solidFill>
          <a:schemeClr val="tx1"/>
        </a:solidFill>
        <a:latin typeface="+mn-lt"/>
        <a:ea typeface="+mn-ea"/>
        <a:cs typeface="+mn-cs"/>
      </a:defRPr>
    </a:lvl6pPr>
    <a:lvl7pPr marL="2741914" algn="l" defTabSz="913972" rtl="0" eaLnBrk="1" latinLnBrk="0" hangingPunct="1">
      <a:defRPr sz="1200" kern="1200">
        <a:solidFill>
          <a:schemeClr val="tx1"/>
        </a:solidFill>
        <a:latin typeface="+mn-lt"/>
        <a:ea typeface="+mn-ea"/>
        <a:cs typeface="+mn-cs"/>
      </a:defRPr>
    </a:lvl7pPr>
    <a:lvl8pPr marL="3198899" algn="l" defTabSz="913972" rtl="0" eaLnBrk="1" latinLnBrk="0" hangingPunct="1">
      <a:defRPr sz="1200" kern="1200">
        <a:solidFill>
          <a:schemeClr val="tx1"/>
        </a:solidFill>
        <a:latin typeface="+mn-lt"/>
        <a:ea typeface="+mn-ea"/>
        <a:cs typeface="+mn-cs"/>
      </a:defRPr>
    </a:lvl8pPr>
    <a:lvl9pPr marL="3655885" algn="l" defTabSz="9139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16AB35-29B9-416D-A802-1D989582B361}" type="slidenum">
              <a:rPr lang="en-IN" smtClean="0"/>
              <a:t>7</a:t>
            </a:fld>
            <a:endParaRPr lang="en-IN"/>
          </a:p>
        </p:txBody>
      </p:sp>
    </p:spTree>
    <p:extLst>
      <p:ext uri="{BB962C8B-B14F-4D97-AF65-F5344CB8AC3E}">
        <p14:creationId xmlns:p14="http://schemas.microsoft.com/office/powerpoint/2010/main" val="4255777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4588"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316AB35-29B9-416D-A802-1D989582B361}" type="slidenum">
              <a:rPr lang="en-IN" smtClean="0"/>
              <a:t>9</a:t>
            </a:fld>
            <a:endParaRPr lang="en-IN"/>
          </a:p>
        </p:txBody>
      </p:sp>
    </p:spTree>
    <p:extLst>
      <p:ext uri="{BB962C8B-B14F-4D97-AF65-F5344CB8AC3E}">
        <p14:creationId xmlns:p14="http://schemas.microsoft.com/office/powerpoint/2010/main" val="95694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403635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358254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168342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EE757-84FF-4AF9-80FB-9B5565D4FB8D}"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315716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EE757-84FF-4AF9-80FB-9B5565D4FB8D}" type="datetimeFigureOut">
              <a:rPr lang="en-IN" smtClean="0"/>
              <a:t>12-01-2022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281997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EE757-84FF-4AF9-80FB-9B5565D4FB8D}"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128598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EE757-84FF-4AF9-80FB-9B5565D4FB8D}" type="datetimeFigureOut">
              <a:rPr lang="en-IN" smtClean="0"/>
              <a:t>12-01-2022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404432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EEE757-84FF-4AF9-80FB-9B5565D4FB8D}" type="datetimeFigureOut">
              <a:rPr lang="en-IN" smtClean="0"/>
              <a:t>12-01-2022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299227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EE757-84FF-4AF9-80FB-9B5565D4FB8D}" type="datetimeFigureOut">
              <a:rPr lang="en-IN" smtClean="0"/>
              <a:t>12-01-2022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160515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EEE757-84FF-4AF9-80FB-9B5565D4FB8D}"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205114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EEE757-84FF-4AF9-80FB-9B5565D4FB8D}" type="datetimeFigureOut">
              <a:rPr lang="en-IN" smtClean="0"/>
              <a:t>12-01-2022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E155D6-FAB7-4BE6-ACC3-D73A3F2E6C84}" type="slidenum">
              <a:rPr lang="en-IN" smtClean="0"/>
              <a:t>‹#›</a:t>
            </a:fld>
            <a:endParaRPr lang="en-IN"/>
          </a:p>
        </p:txBody>
      </p:sp>
    </p:spTree>
    <p:extLst>
      <p:ext uri="{BB962C8B-B14F-4D97-AF65-F5344CB8AC3E}">
        <p14:creationId xmlns:p14="http://schemas.microsoft.com/office/powerpoint/2010/main" val="110093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EE757-84FF-4AF9-80FB-9B5565D4FB8D}" type="datetimeFigureOut">
              <a:rPr lang="en-IN" smtClean="0"/>
              <a:t>12-01-2022</a:t>
            </a:fld>
            <a:endParaRPr lang="en-I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155D6-FAB7-4BE6-ACC3-D73A3F2E6C84}" type="slidenum">
              <a:rPr lang="en-IN" smtClean="0"/>
              <a:t>‹#›</a:t>
            </a:fld>
            <a:endParaRPr lang="en-IN"/>
          </a:p>
        </p:txBody>
      </p:sp>
    </p:spTree>
    <p:extLst>
      <p:ext uri="{BB962C8B-B14F-4D97-AF65-F5344CB8AC3E}">
        <p14:creationId xmlns:p14="http://schemas.microsoft.com/office/powerpoint/2010/main" val="153151728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6.xml" /><Relationship Id="rId5" Type="http://schemas.openxmlformats.org/officeDocument/2006/relationships/image" Target="../media/image5.PNG"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40768"/>
            <a:ext cx="9595066" cy="1728192"/>
          </a:xfrm>
        </p:spPr>
        <p:txBody>
          <a:bodyPr>
            <a:noAutofit/>
          </a:bodyPr>
          <a:lstStyle/>
          <a:p>
            <a:pPr algn="ctr"/>
            <a:r>
              <a:rPr lang="en-US" sz="8800" b="1" dirty="0">
                <a:solidFill>
                  <a:srgbClr val="00B0F0"/>
                </a:solidFill>
                <a:latin typeface="Times New Roman" pitchFamily="18" charset="0"/>
                <a:cs typeface="Times New Roman" pitchFamily="18" charset="0"/>
              </a:rPr>
              <a:t>OCR</a:t>
            </a:r>
            <a:endParaRPr lang="en-IN" sz="8800" b="1" dirty="0">
              <a:solidFill>
                <a:srgbClr val="00B0F0"/>
              </a:solidFill>
              <a:latin typeface="Times New Roman" pitchFamily="18" charset="0"/>
              <a:cs typeface="Times New Roman" pitchFamily="18" charset="0"/>
            </a:endParaRPr>
          </a:p>
        </p:txBody>
      </p:sp>
      <p:sp>
        <p:nvSpPr>
          <p:cNvPr id="3" name="Subtitle 2"/>
          <p:cNvSpPr>
            <a:spLocks noGrp="1"/>
          </p:cNvSpPr>
          <p:nvPr>
            <p:ph type="subTitle" idx="1"/>
          </p:nvPr>
        </p:nvSpPr>
        <p:spPr>
          <a:xfrm>
            <a:off x="560512" y="4077074"/>
            <a:ext cx="8928992" cy="2376264"/>
          </a:xfrm>
        </p:spPr>
        <p:txBody>
          <a:bodyPr/>
          <a:lstStyle/>
          <a:p>
            <a:pPr algn="r"/>
            <a:r>
              <a:rPr lang="en-IN" sz="2800" b="1" i="1" dirty="0">
                <a:solidFill>
                  <a:srgbClr val="002060"/>
                </a:solidFill>
                <a:latin typeface="Times New Roman" pitchFamily="18" charset="0"/>
                <a:cs typeface="Times New Roman" pitchFamily="18" charset="0"/>
              </a:rPr>
              <a:t>KT VIMAL</a:t>
            </a:r>
          </a:p>
          <a:p>
            <a:pPr algn="r"/>
            <a:r>
              <a:rPr lang="en-IN" sz="2800" b="1" i="1" dirty="0">
                <a:solidFill>
                  <a:srgbClr val="002060"/>
                </a:solidFill>
                <a:latin typeface="Times New Roman" pitchFamily="18" charset="0"/>
                <a:cs typeface="Times New Roman" pitchFamily="18" charset="0"/>
              </a:rPr>
              <a:t>MES20MCA-2024</a:t>
            </a:r>
          </a:p>
          <a:p>
            <a:pPr algn="r"/>
            <a:r>
              <a:rPr lang="en-IN" sz="2400" b="1" i="1" dirty="0">
                <a:solidFill>
                  <a:srgbClr val="002060"/>
                </a:solidFill>
                <a:latin typeface="Times New Roman" pitchFamily="18" charset="0"/>
                <a:cs typeface="Times New Roman" pitchFamily="18" charset="0"/>
              </a:rPr>
              <a:t>PRODUCT OWNER: MR SYED FEROZE AHAMED M</a:t>
            </a:r>
          </a:p>
        </p:txBody>
      </p:sp>
    </p:spTree>
    <p:extLst>
      <p:ext uri="{BB962C8B-B14F-4D97-AF65-F5344CB8AC3E}">
        <p14:creationId xmlns:p14="http://schemas.microsoft.com/office/powerpoint/2010/main" val="101718769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764704"/>
          </a:xfrm>
        </p:spPr>
        <p:txBody>
          <a:bodyPr>
            <a:normAutofit/>
          </a:bodyPr>
          <a:lstStyle/>
          <a:p>
            <a:pPr algn="ctr"/>
            <a:r>
              <a:rPr lang="en-IN" sz="2800" b="1" dirty="0">
                <a:solidFill>
                  <a:srgbClr val="0070C0"/>
                </a:solidFill>
                <a:latin typeface="Times New Roman" pitchFamily="18" charset="0"/>
                <a:cs typeface="Times New Roman" pitchFamily="18" charset="0"/>
              </a:rPr>
              <a:t>USER STORIES</a:t>
            </a:r>
          </a:p>
        </p:txBody>
      </p:sp>
      <p:graphicFrame>
        <p:nvGraphicFramePr>
          <p:cNvPr id="6" name="Content Placeholder 5">
            <a:extLst>
              <a:ext uri="{FF2B5EF4-FFF2-40B4-BE49-F238E27FC236}">
                <a16:creationId xmlns:a16="http://schemas.microsoft.com/office/drawing/2014/main" id="{578E8BF3-F57B-49F7-806E-A706C394D932}"/>
              </a:ext>
            </a:extLst>
          </p:cNvPr>
          <p:cNvGraphicFramePr>
            <a:graphicFrameLocks noGrp="1"/>
          </p:cNvGraphicFramePr>
          <p:nvPr>
            <p:ph idx="1"/>
            <p:extLst>
              <p:ext uri="{D42A27DB-BD31-4B8C-83A1-F6EECF244321}">
                <p14:modId xmlns:p14="http://schemas.microsoft.com/office/powerpoint/2010/main" val="3859163469"/>
              </p:ext>
            </p:extLst>
          </p:nvPr>
        </p:nvGraphicFramePr>
        <p:xfrm>
          <a:off x="200472" y="1188298"/>
          <a:ext cx="9607504" cy="5481061"/>
        </p:xfrm>
        <a:graphic>
          <a:graphicData uri="http://schemas.openxmlformats.org/drawingml/2006/table">
            <a:tbl>
              <a:tblPr>
                <a:tableStyleId>{3C2FFA5D-87B4-456A-9821-1D502468CF0F}</a:tableStyleId>
              </a:tblPr>
              <a:tblGrid>
                <a:gridCol w="1728192">
                  <a:extLst>
                    <a:ext uri="{9D8B030D-6E8A-4147-A177-3AD203B41FA5}">
                      <a16:colId xmlns:a16="http://schemas.microsoft.com/office/drawing/2014/main" val="3448281643"/>
                    </a:ext>
                  </a:extLst>
                </a:gridCol>
                <a:gridCol w="2550720">
                  <a:extLst>
                    <a:ext uri="{9D8B030D-6E8A-4147-A177-3AD203B41FA5}">
                      <a16:colId xmlns:a16="http://schemas.microsoft.com/office/drawing/2014/main" val="3932192990"/>
                    </a:ext>
                  </a:extLst>
                </a:gridCol>
                <a:gridCol w="2529049">
                  <a:extLst>
                    <a:ext uri="{9D8B030D-6E8A-4147-A177-3AD203B41FA5}">
                      <a16:colId xmlns:a16="http://schemas.microsoft.com/office/drawing/2014/main" val="2120655326"/>
                    </a:ext>
                  </a:extLst>
                </a:gridCol>
                <a:gridCol w="2799543">
                  <a:extLst>
                    <a:ext uri="{9D8B030D-6E8A-4147-A177-3AD203B41FA5}">
                      <a16:colId xmlns:a16="http://schemas.microsoft.com/office/drawing/2014/main" val="1293573176"/>
                    </a:ext>
                  </a:extLst>
                </a:gridCol>
              </a:tblGrid>
              <a:tr h="1061462">
                <a:tc>
                  <a:txBody>
                    <a:bodyPr/>
                    <a:lstStyle/>
                    <a:p>
                      <a:pPr algn="l">
                        <a:lnSpc>
                          <a:spcPct val="107000"/>
                        </a:lnSpc>
                        <a:spcAft>
                          <a:spcPts val="800"/>
                        </a:spcAft>
                      </a:pPr>
                      <a:r>
                        <a:rPr lang="en-IN" sz="2400" dirty="0">
                          <a:effectLst/>
                          <a:latin typeface="Times New Roman" panose="02020603050405020304" pitchFamily="18" charset="0"/>
                          <a:cs typeface="Times New Roman" panose="02020603050405020304" pitchFamily="18" charset="0"/>
                        </a:rPr>
                        <a:t>UserStoryID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07000"/>
                        </a:lnSpc>
                        <a:spcAft>
                          <a:spcPts val="800"/>
                        </a:spcAft>
                      </a:pPr>
                      <a:r>
                        <a:rPr lang="en-IN" sz="2400" dirty="0">
                          <a:effectLst/>
                          <a:latin typeface="Times New Roman" panose="02020603050405020304" pitchFamily="18" charset="0"/>
                          <a:cs typeface="Times New Roman" panose="02020603050405020304" pitchFamily="18" charset="0"/>
                        </a:rPr>
                        <a:t>As a &lt;type of user&gt;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07000"/>
                        </a:lnSpc>
                        <a:spcAft>
                          <a:spcPts val="800"/>
                        </a:spcAft>
                      </a:pPr>
                      <a:r>
                        <a:rPr lang="en-IN" sz="2400" dirty="0">
                          <a:effectLst/>
                          <a:latin typeface="Times New Roman" panose="02020603050405020304" pitchFamily="18" charset="0"/>
                          <a:cs typeface="Times New Roman" panose="02020603050405020304" pitchFamily="18" charset="0"/>
                        </a:rPr>
                        <a:t>I want to</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07000"/>
                        </a:lnSpc>
                        <a:spcAft>
                          <a:spcPts val="800"/>
                        </a:spcAft>
                      </a:pPr>
                      <a:r>
                        <a:rPr lang="en-IN" sz="2400" dirty="0">
                          <a:effectLst/>
                          <a:latin typeface="Times New Roman" panose="02020603050405020304" pitchFamily="18" charset="0"/>
                          <a:cs typeface="Times New Roman" panose="02020603050405020304" pitchFamily="18" charset="0"/>
                        </a:rPr>
                        <a:t>So that I can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extLst>
                  <a:ext uri="{0D108BD9-81ED-4DB2-BD59-A6C34878D82A}">
                    <a16:rowId xmlns:a16="http://schemas.microsoft.com/office/drawing/2014/main" val="1897062838"/>
                  </a:ext>
                </a:extLst>
              </a:tr>
              <a:tr h="650562">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User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login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login successful with correct username and password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6846429"/>
                  </a:ext>
                </a:extLst>
              </a:tr>
              <a:tr h="639562">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75000"/>
                      </a:schemeClr>
                    </a:solidFill>
                  </a:tcP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User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Registration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user's can register with this app</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9967920"/>
                  </a:ext>
                </a:extLst>
              </a:tr>
              <a:tr h="535860">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68580" marR="68580" marT="0" marB="0" anchor="ctr">
                    <a:solidFill>
                      <a:schemeClr val="bg1">
                        <a:lumMod val="75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User</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Scan files</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Images with text are taken and scanned using OCR</a:t>
                      </a:r>
                    </a:p>
                  </a:txBody>
                  <a:tcPr marL="68580" marR="68580" marT="0" marB="0" anchor="ctr"/>
                </a:tc>
                <a:extLst>
                  <a:ext uri="{0D108BD9-81ED-4DB2-BD59-A6C34878D82A}">
                    <a16:rowId xmlns:a16="http://schemas.microsoft.com/office/drawing/2014/main" val="2408956951"/>
                  </a:ext>
                </a:extLst>
              </a:tr>
              <a:tr h="518723">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4</a:t>
                      </a:r>
                    </a:p>
                  </a:txBody>
                  <a:tcPr marL="68580" marR="68580" marT="0" marB="0" anchor="ctr">
                    <a:solidFill>
                      <a:schemeClr val="bg1">
                        <a:lumMod val="75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User</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Text to Speech</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text is converted to speech</a:t>
                      </a:r>
                    </a:p>
                  </a:txBody>
                  <a:tcPr marL="68580" marR="68580" marT="0" marB="0" anchor="ctr"/>
                </a:tc>
                <a:extLst>
                  <a:ext uri="{0D108BD9-81ED-4DB2-BD59-A6C34878D82A}">
                    <a16:rowId xmlns:a16="http://schemas.microsoft.com/office/drawing/2014/main" val="3827278309"/>
                  </a:ext>
                </a:extLst>
              </a:tr>
              <a:tr h="518723">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nchor="ctr">
                    <a:solidFill>
                      <a:schemeClr val="bg1">
                        <a:lumMod val="75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User</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Speech to Text</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words the user says are converted to text</a:t>
                      </a:r>
                    </a:p>
                  </a:txBody>
                  <a:tcPr marL="68580" marR="68580" marT="0" marB="0" anchor="ctr"/>
                </a:tc>
                <a:extLst>
                  <a:ext uri="{0D108BD9-81ED-4DB2-BD59-A6C34878D82A}">
                    <a16:rowId xmlns:a16="http://schemas.microsoft.com/office/drawing/2014/main" val="2172029009"/>
                  </a:ext>
                </a:extLst>
              </a:tr>
              <a:tr h="518723">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6</a:t>
                      </a:r>
                    </a:p>
                  </a:txBody>
                  <a:tcPr marL="68580" marR="68580" marT="0" marB="0" anchor="ctr">
                    <a:solidFill>
                      <a:schemeClr val="bg1">
                        <a:lumMod val="75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User</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View files</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Files are viewed from the phone storage</a:t>
                      </a:r>
                    </a:p>
                  </a:txBody>
                  <a:tcPr marL="68580" marR="68580" marT="0" marB="0" anchor="ctr"/>
                </a:tc>
                <a:extLst>
                  <a:ext uri="{0D108BD9-81ED-4DB2-BD59-A6C34878D82A}">
                    <a16:rowId xmlns:a16="http://schemas.microsoft.com/office/drawing/2014/main" val="2218966309"/>
                  </a:ext>
                </a:extLst>
              </a:tr>
              <a:tr h="518723">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7</a:t>
                      </a:r>
                    </a:p>
                  </a:txBody>
                  <a:tcPr marL="68580" marR="68580" marT="0" marB="0" anchor="ctr">
                    <a:solidFill>
                      <a:schemeClr val="bg1">
                        <a:lumMod val="75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User</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View history</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View history of user in app</a:t>
                      </a:r>
                    </a:p>
                  </a:txBody>
                  <a:tcPr marL="68580" marR="68580" marT="0" marB="0" anchor="ctr"/>
                </a:tc>
                <a:extLst>
                  <a:ext uri="{0D108BD9-81ED-4DB2-BD59-A6C34878D82A}">
                    <a16:rowId xmlns:a16="http://schemas.microsoft.com/office/drawing/2014/main" val="2349709070"/>
                  </a:ext>
                </a:extLst>
              </a:tr>
              <a:tr h="518723">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8580" marR="68580" marT="0" marB="0" anchor="ctr">
                    <a:solidFill>
                      <a:schemeClr val="bg1">
                        <a:lumMod val="75000"/>
                      </a:schemeClr>
                    </a:solidFill>
                  </a:tcP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User</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Save files</a:t>
                      </a:r>
                    </a:p>
                  </a:txBody>
                  <a:tcPr marL="68580" marR="68580" marT="0" marB="0" anchor="ctr"/>
                </a:tc>
                <a:tc>
                  <a:txBody>
                    <a:bodyPr/>
                    <a:lstStyle/>
                    <a:p>
                      <a:pPr algn="ctr">
                        <a:lnSpc>
                          <a:spcPct val="107000"/>
                        </a:lnSpc>
                        <a:spcAft>
                          <a:spcPts val="8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Save files in docx in storage</a:t>
                      </a:r>
                    </a:p>
                  </a:txBody>
                  <a:tcPr marL="68580" marR="68580" marT="0" marB="0" anchor="ctr"/>
                </a:tc>
                <a:extLst>
                  <a:ext uri="{0D108BD9-81ED-4DB2-BD59-A6C34878D82A}">
                    <a16:rowId xmlns:a16="http://schemas.microsoft.com/office/drawing/2014/main" val="1982472192"/>
                  </a:ext>
                </a:extLst>
              </a:tr>
            </a:tbl>
          </a:graphicData>
        </a:graphic>
      </p:graphicFrame>
    </p:spTree>
    <p:extLst>
      <p:ext uri="{BB962C8B-B14F-4D97-AF65-F5344CB8AC3E}">
        <p14:creationId xmlns:p14="http://schemas.microsoft.com/office/powerpoint/2010/main" val="2260697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E30F-B290-43DC-9491-350B54ECB260}"/>
              </a:ext>
            </a:extLst>
          </p:cNvPr>
          <p:cNvSpPr>
            <a:spLocks noGrp="1"/>
          </p:cNvSpPr>
          <p:nvPr>
            <p:ph type="title"/>
          </p:nvPr>
        </p:nvSpPr>
        <p:spPr>
          <a:xfrm>
            <a:off x="681038" y="1"/>
            <a:ext cx="8543925" cy="908719"/>
          </a:xfrm>
        </p:spPr>
        <p:txBody>
          <a:bodyPr>
            <a:normAutofit/>
          </a:bodyPr>
          <a:lstStyle/>
          <a:p>
            <a:pPr algn="ctr"/>
            <a:r>
              <a:rPr lang="en-IN" sz="2800" b="1" dirty="0">
                <a:solidFill>
                  <a:srgbClr val="0070C0"/>
                </a:solidFill>
                <a:latin typeface="Times New Roman" pitchFamily="18" charset="0"/>
                <a:cs typeface="Times New Roman" pitchFamily="18" charset="0"/>
              </a:rPr>
              <a:t>PROJECT PLAN</a:t>
            </a:r>
            <a:endParaRPr lang="en-IN" sz="2800" dirty="0"/>
          </a:p>
        </p:txBody>
      </p:sp>
      <p:graphicFrame>
        <p:nvGraphicFramePr>
          <p:cNvPr id="4" name="Table 4">
            <a:extLst>
              <a:ext uri="{FF2B5EF4-FFF2-40B4-BE49-F238E27FC236}">
                <a16:creationId xmlns:a16="http://schemas.microsoft.com/office/drawing/2014/main" id="{CDCF506E-9C98-4255-A394-E721FB2E2E43}"/>
              </a:ext>
            </a:extLst>
          </p:cNvPr>
          <p:cNvGraphicFramePr>
            <a:graphicFrameLocks noGrp="1"/>
          </p:cNvGraphicFramePr>
          <p:nvPr>
            <p:ph idx="1"/>
            <p:extLst>
              <p:ext uri="{D42A27DB-BD31-4B8C-83A1-F6EECF244321}">
                <p14:modId xmlns:p14="http://schemas.microsoft.com/office/powerpoint/2010/main" val="4002472332"/>
              </p:ext>
            </p:extLst>
          </p:nvPr>
        </p:nvGraphicFramePr>
        <p:xfrm>
          <a:off x="200472" y="1052737"/>
          <a:ext cx="9577068" cy="5616626"/>
        </p:xfrm>
        <a:graphic>
          <a:graphicData uri="http://schemas.openxmlformats.org/drawingml/2006/table">
            <a:tbl>
              <a:tblPr firstRow="1" bandRow="1">
                <a:tableStyleId>{5C22544A-7EE6-4342-B048-85BDC9FD1C3A}</a:tableStyleId>
              </a:tblPr>
              <a:tblGrid>
                <a:gridCol w="1596178">
                  <a:extLst>
                    <a:ext uri="{9D8B030D-6E8A-4147-A177-3AD203B41FA5}">
                      <a16:colId xmlns:a16="http://schemas.microsoft.com/office/drawing/2014/main" val="1070236902"/>
                    </a:ext>
                  </a:extLst>
                </a:gridCol>
                <a:gridCol w="1596178">
                  <a:extLst>
                    <a:ext uri="{9D8B030D-6E8A-4147-A177-3AD203B41FA5}">
                      <a16:colId xmlns:a16="http://schemas.microsoft.com/office/drawing/2014/main" val="136916411"/>
                    </a:ext>
                  </a:extLst>
                </a:gridCol>
                <a:gridCol w="1596178">
                  <a:extLst>
                    <a:ext uri="{9D8B030D-6E8A-4147-A177-3AD203B41FA5}">
                      <a16:colId xmlns:a16="http://schemas.microsoft.com/office/drawing/2014/main" val="3610999518"/>
                    </a:ext>
                  </a:extLst>
                </a:gridCol>
                <a:gridCol w="1596178">
                  <a:extLst>
                    <a:ext uri="{9D8B030D-6E8A-4147-A177-3AD203B41FA5}">
                      <a16:colId xmlns:a16="http://schemas.microsoft.com/office/drawing/2014/main" val="3403931027"/>
                    </a:ext>
                  </a:extLst>
                </a:gridCol>
                <a:gridCol w="1596178">
                  <a:extLst>
                    <a:ext uri="{9D8B030D-6E8A-4147-A177-3AD203B41FA5}">
                      <a16:colId xmlns:a16="http://schemas.microsoft.com/office/drawing/2014/main" val="1569813241"/>
                    </a:ext>
                  </a:extLst>
                </a:gridCol>
                <a:gridCol w="1596178">
                  <a:extLst>
                    <a:ext uri="{9D8B030D-6E8A-4147-A177-3AD203B41FA5}">
                      <a16:colId xmlns:a16="http://schemas.microsoft.com/office/drawing/2014/main" val="3362418608"/>
                    </a:ext>
                  </a:extLst>
                </a:gridCol>
              </a:tblGrid>
              <a:tr h="525472">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User Story ID</a:t>
                      </a:r>
                      <a:endParaRPr lang="en-US" sz="16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Task Name</a:t>
                      </a:r>
                      <a:endParaRPr lang="en-US" sz="16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Start Date</a:t>
                      </a:r>
                      <a:endParaRPr lang="en-US" sz="160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End Date</a:t>
                      </a:r>
                      <a:endParaRPr lang="en-US" sz="160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b="1">
                          <a:latin typeface="Times New Roman" pitchFamily="18" charset="0"/>
                          <a:ea typeface="Calibri"/>
                          <a:cs typeface="Times New Roman" pitchFamily="18" charset="0"/>
                        </a:rPr>
                        <a:t>Days</a:t>
                      </a:r>
                      <a:endParaRPr lang="en-US" sz="160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b="1" dirty="0">
                          <a:latin typeface="Times New Roman" pitchFamily="18" charset="0"/>
                          <a:ea typeface="Calibri"/>
                          <a:cs typeface="Times New Roman" pitchFamily="18" charset="0"/>
                        </a:rPr>
                        <a:t>Status</a:t>
                      </a:r>
                      <a:endParaRPr lang="en-US" sz="1600" dirty="0">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988569707"/>
                  </a:ext>
                </a:extLst>
              </a:tr>
              <a:tr h="525472">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1</a:t>
                      </a:r>
                    </a:p>
                  </a:txBody>
                  <a:tcPr marL="68580" marR="68580" marT="0" marB="0" anchor="ctr"/>
                </a:tc>
                <a:tc rowSpan="3">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1</a:t>
                      </a: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nchor="ctr"/>
                </a:tc>
                <a:tc>
                  <a:txBody>
                    <a:bodyPr/>
                    <a:lstStyle/>
                    <a:p>
                      <a:pPr algn="ctr"/>
                      <a:r>
                        <a:rPr lang="en-IN" sz="1400" dirty="0">
                          <a:latin typeface="Times New Roman" panose="02020603050405020304" pitchFamily="18" charset="0"/>
                          <a:cs typeface="Times New Roman" panose="02020603050405020304" pitchFamily="18" charset="0"/>
                        </a:rPr>
                        <a:t>26/12/2021</a:t>
                      </a:r>
                    </a:p>
                  </a:txBody>
                  <a:tcPr marL="99060" marR="99060" anchor="ctr"/>
                </a:tc>
                <a:tc>
                  <a:txBody>
                    <a:bodyPr/>
                    <a:lstStyle/>
                    <a:p>
                      <a:pPr algn="ctr"/>
                      <a:r>
                        <a:rPr lang="en-IN" sz="1400" dirty="0">
                          <a:latin typeface="Times New Roman" panose="02020603050405020304" pitchFamily="18" charset="0"/>
                          <a:cs typeface="Times New Roman" panose="02020603050405020304" pitchFamily="18" charset="0"/>
                        </a:rPr>
                        <a:t>28/12/2021</a:t>
                      </a:r>
                    </a:p>
                  </a:txBody>
                  <a:tcPr marL="99060" marR="99060" anchor="ctr"/>
                </a:tc>
                <a:tc>
                  <a:txBody>
                    <a:bodyPr/>
                    <a:lstStyle/>
                    <a:p>
                      <a:pPr algn="ctr"/>
                      <a:r>
                        <a:rPr lang="en-IN" sz="1400" dirty="0">
                          <a:latin typeface="Times New Roman" panose="02020603050405020304" pitchFamily="18" charset="0"/>
                          <a:cs typeface="Times New Roman" panose="02020603050405020304" pitchFamily="18" charset="0"/>
                        </a:rPr>
                        <a:t>2</a:t>
                      </a:r>
                    </a:p>
                  </a:txBody>
                  <a:tcPr marL="99060" marR="99060" anchor="ctr"/>
                </a:tc>
                <a:tc>
                  <a:txBody>
                    <a:bodyPr/>
                    <a:lstStyle/>
                    <a:p>
                      <a:pPr algn="ctr"/>
                      <a:r>
                        <a:rPr lang="en-IN" sz="1400" dirty="0">
                          <a:latin typeface="Times New Roman" panose="02020603050405020304" pitchFamily="18" charset="0"/>
                          <a:cs typeface="Times New Roman" panose="02020603050405020304" pitchFamily="18" charset="0"/>
                        </a:rPr>
                        <a:t>Completed</a:t>
                      </a:r>
                    </a:p>
                  </a:txBody>
                  <a:tcPr marL="99060" marR="99060" anchor="ctr"/>
                </a:tc>
                <a:extLst>
                  <a:ext uri="{0D108BD9-81ED-4DB2-BD59-A6C34878D82A}">
                    <a16:rowId xmlns:a16="http://schemas.microsoft.com/office/drawing/2014/main" val="582945632"/>
                  </a:ext>
                </a:extLst>
              </a:tr>
              <a:tr h="608799">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68580" marR="68580" marT="0" marB="0" anchor="ctr"/>
                </a:tc>
                <a:tc vMerge="1">
                  <a:txBody>
                    <a:bodyPr/>
                    <a:lstStyle/>
                    <a:p>
                      <a:endParaRPr lang="en-US"/>
                    </a:p>
                  </a:txBody>
                  <a:tcPr/>
                </a:tc>
                <a:tc>
                  <a:txBody>
                    <a:bodyPr/>
                    <a:lstStyle/>
                    <a:p>
                      <a:pPr algn="ctr"/>
                      <a:r>
                        <a:rPr lang="en-IN" sz="1400" dirty="0">
                          <a:latin typeface="Times New Roman" panose="02020603050405020304" pitchFamily="18" charset="0"/>
                          <a:cs typeface="Times New Roman" panose="02020603050405020304" pitchFamily="18" charset="0"/>
                        </a:rPr>
                        <a:t>29/12/2021</a:t>
                      </a:r>
                    </a:p>
                  </a:txBody>
                  <a:tcPr marL="99060" marR="99060" anchor="ctr"/>
                </a:tc>
                <a:tc>
                  <a:txBody>
                    <a:bodyPr/>
                    <a:lstStyle/>
                    <a:p>
                      <a:pPr algn="ctr"/>
                      <a:r>
                        <a:rPr lang="en-IN" sz="1400" dirty="0">
                          <a:latin typeface="Times New Roman" panose="02020603050405020304" pitchFamily="18" charset="0"/>
                          <a:cs typeface="Times New Roman" panose="02020603050405020304" pitchFamily="18" charset="0"/>
                        </a:rPr>
                        <a:t>31/12/2021</a:t>
                      </a:r>
                    </a:p>
                  </a:txBody>
                  <a:tcPr marL="99060" marR="99060" anchor="ctr"/>
                </a:tc>
                <a:tc>
                  <a:txBody>
                    <a:bodyPr/>
                    <a:lstStyle/>
                    <a:p>
                      <a:pPr algn="ctr"/>
                      <a:r>
                        <a:rPr lang="en-IN" sz="1400" dirty="0">
                          <a:latin typeface="Times New Roman" panose="02020603050405020304" pitchFamily="18" charset="0"/>
                          <a:cs typeface="Times New Roman" panose="02020603050405020304" pitchFamily="18" charset="0"/>
                        </a:rPr>
                        <a:t>3</a:t>
                      </a:r>
                    </a:p>
                  </a:txBody>
                  <a:tcPr marL="99060" marR="99060" anchor="ctr"/>
                </a:tc>
                <a:tc>
                  <a:txBody>
                    <a:bodyPr/>
                    <a:lstStyle/>
                    <a:p>
                      <a:pPr algn="ctr"/>
                      <a:r>
                        <a:rPr lang="en-IN" sz="1400" dirty="0">
                          <a:latin typeface="Times New Roman" panose="02020603050405020304" pitchFamily="18" charset="0"/>
                          <a:cs typeface="Times New Roman" panose="02020603050405020304" pitchFamily="18" charset="0"/>
                        </a:rPr>
                        <a:t>Completed</a:t>
                      </a:r>
                    </a:p>
                  </a:txBody>
                  <a:tcPr marL="99060" marR="99060" anchor="ctr"/>
                </a:tc>
                <a:extLst>
                  <a:ext uri="{0D108BD9-81ED-4DB2-BD59-A6C34878D82A}">
                    <a16:rowId xmlns:a16="http://schemas.microsoft.com/office/drawing/2014/main" val="3578643695"/>
                  </a:ext>
                </a:extLst>
              </a:tr>
              <a:tr h="525472">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3</a:t>
                      </a:r>
                    </a:p>
                  </a:txBody>
                  <a:tcPr marL="68580" marR="68580" marT="0" marB="0" anchor="ctr"/>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400" dirty="0">
                          <a:latin typeface="Times New Roman" panose="02020603050405020304" pitchFamily="18" charset="0"/>
                          <a:cs typeface="Times New Roman" panose="02020603050405020304" pitchFamily="18" charset="0"/>
                        </a:rPr>
                        <a:t>03/12/2021</a:t>
                      </a:r>
                    </a:p>
                  </a:txBody>
                  <a:tcPr marL="99060" marR="99060" anchor="ctr"/>
                </a:tc>
                <a:tc>
                  <a:txBody>
                    <a:bodyPr/>
                    <a:lstStyle/>
                    <a:p>
                      <a:pPr algn="ctr"/>
                      <a:r>
                        <a:rPr lang="en-IN" sz="1400" dirty="0">
                          <a:latin typeface="Times New Roman" panose="02020603050405020304" pitchFamily="18" charset="0"/>
                          <a:cs typeface="Times New Roman" panose="02020603050405020304" pitchFamily="18" charset="0"/>
                        </a:rPr>
                        <a:t>08/01/2022</a:t>
                      </a:r>
                    </a:p>
                  </a:txBody>
                  <a:tcPr marL="99060" marR="99060" anchor="ctr"/>
                </a:tc>
                <a:tc>
                  <a:txBody>
                    <a:bodyPr/>
                    <a:lstStyle/>
                    <a:p>
                      <a:pPr algn="ctr"/>
                      <a:r>
                        <a:rPr lang="en-IN" sz="1400" dirty="0">
                          <a:latin typeface="Times New Roman" panose="02020603050405020304" pitchFamily="18" charset="0"/>
                          <a:cs typeface="Times New Roman" panose="02020603050405020304" pitchFamily="18" charset="0"/>
                        </a:rPr>
                        <a:t>5</a:t>
                      </a:r>
                    </a:p>
                  </a:txBody>
                  <a:tcPr marL="99060" marR="99060" anchor="ctr"/>
                </a:tc>
                <a:tc>
                  <a:txBody>
                    <a:bodyPr/>
                    <a:lstStyle/>
                    <a:p>
                      <a:pPr algn="ctr"/>
                      <a:r>
                        <a:rPr lang="en-IN" sz="1400" dirty="0">
                          <a:latin typeface="Times New Roman" panose="02020603050405020304" pitchFamily="18" charset="0"/>
                          <a:cs typeface="Times New Roman" panose="02020603050405020304" pitchFamily="18" charset="0"/>
                        </a:rPr>
                        <a:t>Completed</a:t>
                      </a:r>
                    </a:p>
                  </a:txBody>
                  <a:tcPr marL="99060" marR="99060" anchor="ctr"/>
                </a:tc>
                <a:extLst>
                  <a:ext uri="{0D108BD9-81ED-4DB2-BD59-A6C34878D82A}">
                    <a16:rowId xmlns:a16="http://schemas.microsoft.com/office/drawing/2014/main" val="2236333015"/>
                  </a:ext>
                </a:extLst>
              </a:tr>
              <a:tr h="525472">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4</a:t>
                      </a:r>
                    </a:p>
                  </a:txBody>
                  <a:tcPr marL="68580" marR="68580" marT="0" marB="0" anchor="ctr"/>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Sprint 2</a:t>
                      </a: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09/01/2022</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16/01/2022</a:t>
                      </a:r>
                    </a:p>
                  </a:txBody>
                  <a:tcPr marL="68580" marR="68580" marT="0" marB="0" anchor="ctr"/>
                </a:tc>
                <a:tc>
                  <a:txBody>
                    <a:bodyPr/>
                    <a:lstStyle/>
                    <a:p>
                      <a:pPr algn="ctr"/>
                      <a:r>
                        <a:rPr lang="en-US" sz="1400" dirty="0">
                          <a:latin typeface="Times New Roman" panose="02020603050405020304" pitchFamily="18" charset="0"/>
                          <a:cs typeface="Times New Roman" panose="02020603050405020304" pitchFamily="18" charset="0"/>
                        </a:rPr>
                        <a:t>8</a:t>
                      </a:r>
                    </a:p>
                  </a:txBody>
                  <a:tcPr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nchor="ctr"/>
                </a:tc>
                <a:extLst>
                  <a:ext uri="{0D108BD9-81ED-4DB2-BD59-A6C34878D82A}">
                    <a16:rowId xmlns:a16="http://schemas.microsoft.com/office/drawing/2014/main" val="3612256986"/>
                  </a:ext>
                </a:extLst>
              </a:tr>
              <a:tr h="525472">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5</a:t>
                      </a:r>
                    </a:p>
                  </a:txBody>
                  <a:tcPr marL="68580" marR="68580" marT="0" marB="0" anchor="ctr"/>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18/01/2022</a:t>
                      </a:r>
                      <a:endParaRPr lang="en-US" sz="1400" dirty="0">
                        <a:latin typeface="Times New Roman" pitchFamily="18" charset="0"/>
                        <a:ea typeface="Calibri"/>
                        <a:cs typeface="Times New Roman"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22/01/2022</a:t>
                      </a:r>
                      <a:endParaRPr lang="en-US" sz="1400" dirty="0">
                        <a:latin typeface="Times New Roman" pitchFamily="18" charset="0"/>
                        <a:ea typeface="Calibri"/>
                        <a:cs typeface="Times New Roman" pitchFamily="18" charset="0"/>
                      </a:endParaRPr>
                    </a:p>
                  </a:txBody>
                  <a:tcPr marL="68580" marR="68580" marT="0" marB="0" anchor="ctr"/>
                </a:tc>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nchor="ctr"/>
                </a:tc>
                <a:extLst>
                  <a:ext uri="{0D108BD9-81ED-4DB2-BD59-A6C34878D82A}">
                    <a16:rowId xmlns:a16="http://schemas.microsoft.com/office/drawing/2014/main" val="2482116794"/>
                  </a:ext>
                </a:extLst>
              </a:tr>
              <a:tr h="669537">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6</a:t>
                      </a:r>
                    </a:p>
                  </a:txBody>
                  <a:tcPr marL="68580" marR="68580" marT="0" marB="0" anchor="ctr"/>
                </a:tc>
                <a:tc rowSpan="2">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Sprint 3</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23/01/2022</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27/01/2022</a:t>
                      </a:r>
                    </a:p>
                  </a:txBody>
                  <a:tcPr marL="68580" marR="68580" marT="0" marB="0" anchor="ctr"/>
                </a:tc>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nchor="ctr"/>
                </a:tc>
                <a:extLst>
                  <a:ext uri="{0D108BD9-81ED-4DB2-BD59-A6C34878D82A}">
                    <a16:rowId xmlns:a16="http://schemas.microsoft.com/office/drawing/2014/main" val="3493201660"/>
                  </a:ext>
                </a:extLst>
              </a:tr>
              <a:tr h="488212">
                <a:tc>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7</a:t>
                      </a:r>
                    </a:p>
                  </a:txBody>
                  <a:tcPr marL="68580" marR="68580" marT="0" marB="0" anchor="ctr"/>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30/01/2022</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05/02/2022</a:t>
                      </a:r>
                    </a:p>
                  </a:txBody>
                  <a:tcPr marL="68580" marR="68580" marT="0" marB="0" anchor="ctr"/>
                </a:tc>
                <a:tc>
                  <a:txBody>
                    <a:bodyPr/>
                    <a:lstStyle/>
                    <a:p>
                      <a:pPr algn="ctr"/>
                      <a:r>
                        <a:rPr lang="en-US" sz="1400" dirty="0">
                          <a:latin typeface="Times New Roman" pitchFamily="18" charset="0"/>
                          <a:cs typeface="Times New Roman" pitchFamily="18" charset="0"/>
                        </a:rPr>
                        <a:t>7</a:t>
                      </a:r>
                      <a:endParaRPr lang="en-US" dirty="0">
                        <a:latin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nchor="ctr"/>
                </a:tc>
                <a:extLst>
                  <a:ext uri="{0D108BD9-81ED-4DB2-BD59-A6C34878D82A}">
                    <a16:rowId xmlns:a16="http://schemas.microsoft.com/office/drawing/2014/main" val="502767156"/>
                  </a:ext>
                </a:extLst>
              </a:tr>
              <a:tr h="525472">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8</a:t>
                      </a:r>
                    </a:p>
                  </a:txBody>
                  <a:tcPr marL="68580" marR="68580" marT="0" marB="0" anchor="ctr"/>
                </a:tc>
                <a:tc rowSpan="2">
                  <a:txBody>
                    <a:bodyPr/>
                    <a:lstStyle/>
                    <a:p>
                      <a:pPr marL="0" marR="0" algn="ctr">
                        <a:lnSpc>
                          <a:spcPct val="115000"/>
                        </a:lnSpc>
                        <a:spcBef>
                          <a:spcPts val="0"/>
                        </a:spcBef>
                        <a:spcAft>
                          <a:spcPts val="0"/>
                        </a:spcAft>
                      </a:pPr>
                      <a:r>
                        <a:rPr lang="en-US" sz="1400" dirty="0">
                          <a:latin typeface="Times New Roman" pitchFamily="18" charset="0"/>
                          <a:ea typeface="Calibri"/>
                          <a:cs typeface="Times New Roman" pitchFamily="18" charset="0"/>
                        </a:rPr>
                        <a:t>Sprint 4</a:t>
                      </a:r>
                    </a:p>
                  </a:txBody>
                  <a:tcPr marL="68580" marR="68580" marT="0" marB="0" anchor="ctr"/>
                </a:tc>
                <a:tc>
                  <a:txBody>
                    <a:bodyPr/>
                    <a:lstStyle/>
                    <a:p>
                      <a:pPr marL="0" marR="0" algn="ctr">
                        <a:lnSpc>
                          <a:spcPct val="115000"/>
                        </a:lnSpc>
                        <a:spcBef>
                          <a:spcPts val="0"/>
                        </a:spcBef>
                        <a:spcAft>
                          <a:spcPts val="0"/>
                        </a:spcAft>
                      </a:pPr>
                      <a:r>
                        <a:rPr lang="en-US" sz="1400" dirty="0">
                          <a:latin typeface="Times New Roman" pitchFamily="18" charset="0"/>
                          <a:cs typeface="Times New Roman" pitchFamily="18" charset="0"/>
                        </a:rPr>
                        <a:t>06/02/2022</a:t>
                      </a:r>
                      <a:endParaRPr lang="en-US" sz="14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400">
                          <a:latin typeface="Times New Roman" pitchFamily="18" charset="0"/>
                          <a:cs typeface="Times New Roman" pitchFamily="18" charset="0"/>
                        </a:rPr>
                        <a:t>10/02/2022</a:t>
                      </a:r>
                      <a:endParaRPr lang="en-US" sz="1400" dirty="0">
                        <a:latin typeface="Times New Roman" pitchFamily="18" charset="0"/>
                        <a:ea typeface="Calibri"/>
                        <a:cs typeface="Times New Roman" pitchFamily="18" charset="0"/>
                      </a:endParaRPr>
                    </a:p>
                  </a:txBody>
                  <a:tcPr marL="68580" marR="68580" marT="0" marB="0" anchor="ctr"/>
                </a:tc>
                <a:tc>
                  <a:txBody>
                    <a:bodyPr/>
                    <a:lstStyle/>
                    <a:p>
                      <a:pPr algn="ctr"/>
                      <a:r>
                        <a:rPr lang="en-US" sz="1400" dirty="0">
                          <a:latin typeface="Times New Roman" pitchFamily="18" charset="0"/>
                          <a:cs typeface="Times New Roman" pitchFamily="18" charset="0"/>
                        </a:rPr>
                        <a:t>5</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nchor="ctr"/>
                </a:tc>
                <a:extLst>
                  <a:ext uri="{0D108BD9-81ED-4DB2-BD59-A6C34878D82A}">
                    <a16:rowId xmlns:a16="http://schemas.microsoft.com/office/drawing/2014/main" val="1225915709"/>
                  </a:ext>
                </a:extLst>
              </a:tr>
              <a:tr h="697246">
                <a:tc>
                  <a:txBody>
                    <a:bodyPr/>
                    <a:lstStyle/>
                    <a:p>
                      <a:pPr marL="0" marR="0" algn="ctr">
                        <a:lnSpc>
                          <a:spcPct val="115000"/>
                        </a:lnSpc>
                        <a:spcBef>
                          <a:spcPts val="0"/>
                        </a:spcBef>
                        <a:spcAft>
                          <a:spcPts val="0"/>
                        </a:spcAft>
                      </a:pPr>
                      <a:r>
                        <a:rPr lang="en-US" sz="1400">
                          <a:latin typeface="Times New Roman" pitchFamily="18" charset="0"/>
                          <a:ea typeface="Calibri"/>
                          <a:cs typeface="Times New Roman" pitchFamily="18" charset="0"/>
                        </a:rPr>
                        <a:t>9</a:t>
                      </a:r>
                    </a:p>
                  </a:txBody>
                  <a:tcPr marL="68580" marR="68580" marT="0" marB="0" anchor="ctr"/>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16/02/2022</a:t>
                      </a:r>
                      <a:endParaRPr lang="en-US" sz="1400" dirty="0">
                        <a:latin typeface="Times New Roman" pitchFamily="18" charset="0"/>
                        <a:ea typeface="Calibri"/>
                        <a:cs typeface="Times New Roman"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cs typeface="Times New Roman" pitchFamily="18" charset="0"/>
                        </a:rPr>
                        <a:t>19/02/2022</a:t>
                      </a:r>
                      <a:endParaRPr lang="en-US" sz="1400" dirty="0">
                        <a:latin typeface="Times New Roman" pitchFamily="18" charset="0"/>
                        <a:ea typeface="Calibri"/>
                        <a:cs typeface="Times New Roman" pitchFamily="18" charset="0"/>
                      </a:endParaRPr>
                    </a:p>
                  </a:txBody>
                  <a:tcPr marL="68580" marR="68580" marT="0" marB="0" anchor="ctr"/>
                </a:tc>
                <a:tc>
                  <a:txBody>
                    <a:bodyPr/>
                    <a:lstStyle/>
                    <a:p>
                      <a:pPr algn="ctr"/>
                      <a:r>
                        <a:rPr lang="en-US" sz="1400" dirty="0">
                          <a:latin typeface="Times New Roman" panose="02020603050405020304" pitchFamily="18" charset="0"/>
                          <a:cs typeface="Times New Roman" panose="02020603050405020304" pitchFamily="18" charset="0"/>
                        </a:rPr>
                        <a:t>4</a:t>
                      </a: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a:latin typeface="Times New Roman" pitchFamily="18" charset="0"/>
                          <a:ea typeface="Calibri"/>
                          <a:cs typeface="Times New Roman" pitchFamily="18" charset="0"/>
                        </a:rPr>
                        <a:t>Planned</a:t>
                      </a:r>
                    </a:p>
                  </a:txBody>
                  <a:tcPr marL="68580" marR="68580" marT="0" marB="0" anchor="ctr"/>
                </a:tc>
                <a:extLst>
                  <a:ext uri="{0D108BD9-81ED-4DB2-BD59-A6C34878D82A}">
                    <a16:rowId xmlns:a16="http://schemas.microsoft.com/office/drawing/2014/main" val="4262973549"/>
                  </a:ext>
                </a:extLst>
              </a:tr>
            </a:tbl>
          </a:graphicData>
        </a:graphic>
      </p:graphicFrame>
    </p:spTree>
    <p:extLst>
      <p:ext uri="{BB962C8B-B14F-4D97-AF65-F5344CB8AC3E}">
        <p14:creationId xmlns:p14="http://schemas.microsoft.com/office/powerpoint/2010/main" val="2095447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764702"/>
          </a:xfrm>
        </p:spPr>
        <p:txBody>
          <a:bodyPr>
            <a:normAutofit/>
          </a:bodyPr>
          <a:lstStyle/>
          <a:p>
            <a:pPr algn="ctr"/>
            <a:r>
              <a:rPr lang="en-IN" sz="2800" b="1" dirty="0">
                <a:solidFill>
                  <a:srgbClr val="0070C0"/>
                </a:solidFill>
                <a:latin typeface="Times New Roman" pitchFamily="18" charset="0"/>
                <a:cs typeface="Times New Roman" pitchFamily="18" charset="0"/>
              </a:rPr>
              <a:t>SPRINT BACKLOG PLAN</a:t>
            </a:r>
            <a:endParaRPr lang="en-IN" sz="28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10166246"/>
              </p:ext>
            </p:extLst>
          </p:nvPr>
        </p:nvGraphicFramePr>
        <p:xfrm>
          <a:off x="56457" y="620688"/>
          <a:ext cx="9793085" cy="6192687"/>
        </p:xfrm>
        <a:graphic>
          <a:graphicData uri="http://schemas.openxmlformats.org/drawingml/2006/table">
            <a:tbl>
              <a:tblPr firstRow="1" firstCol="1" bandRow="1">
                <a:tableStyleId>{5C22544A-7EE6-4342-B048-85BDC9FD1C3A}</a:tableStyleId>
              </a:tblPr>
              <a:tblGrid>
                <a:gridCol w="943801">
                  <a:extLst>
                    <a:ext uri="{9D8B030D-6E8A-4147-A177-3AD203B41FA5}">
                      <a16:colId xmlns:a16="http://schemas.microsoft.com/office/drawing/2014/main" val="20000"/>
                    </a:ext>
                  </a:extLst>
                </a:gridCol>
                <a:gridCol w="875441">
                  <a:extLst>
                    <a:ext uri="{9D8B030D-6E8A-4147-A177-3AD203B41FA5}">
                      <a16:colId xmlns:a16="http://schemas.microsoft.com/office/drawing/2014/main" val="20001"/>
                    </a:ext>
                  </a:extLst>
                </a:gridCol>
                <a:gridCol w="705235">
                  <a:extLst>
                    <a:ext uri="{9D8B030D-6E8A-4147-A177-3AD203B41FA5}">
                      <a16:colId xmlns:a16="http://schemas.microsoft.com/office/drawing/2014/main" val="20002"/>
                    </a:ext>
                  </a:extLst>
                </a:gridCol>
                <a:gridCol w="491782">
                  <a:extLst>
                    <a:ext uri="{9D8B030D-6E8A-4147-A177-3AD203B41FA5}">
                      <a16:colId xmlns:a16="http://schemas.microsoft.com/office/drawing/2014/main" val="20003"/>
                    </a:ext>
                  </a:extLst>
                </a:gridCol>
                <a:gridCol w="491782">
                  <a:extLst>
                    <a:ext uri="{9D8B030D-6E8A-4147-A177-3AD203B41FA5}">
                      <a16:colId xmlns:a16="http://schemas.microsoft.com/office/drawing/2014/main" val="20004"/>
                    </a:ext>
                  </a:extLst>
                </a:gridCol>
                <a:gridCol w="491782">
                  <a:extLst>
                    <a:ext uri="{9D8B030D-6E8A-4147-A177-3AD203B41FA5}">
                      <a16:colId xmlns:a16="http://schemas.microsoft.com/office/drawing/2014/main" val="20005"/>
                    </a:ext>
                  </a:extLst>
                </a:gridCol>
                <a:gridCol w="491782">
                  <a:extLst>
                    <a:ext uri="{9D8B030D-6E8A-4147-A177-3AD203B41FA5}">
                      <a16:colId xmlns:a16="http://schemas.microsoft.com/office/drawing/2014/main" val="20006"/>
                    </a:ext>
                  </a:extLst>
                </a:gridCol>
                <a:gridCol w="491782">
                  <a:extLst>
                    <a:ext uri="{9D8B030D-6E8A-4147-A177-3AD203B41FA5}">
                      <a16:colId xmlns:a16="http://schemas.microsoft.com/office/drawing/2014/main" val="20007"/>
                    </a:ext>
                  </a:extLst>
                </a:gridCol>
                <a:gridCol w="491782">
                  <a:extLst>
                    <a:ext uri="{9D8B030D-6E8A-4147-A177-3AD203B41FA5}">
                      <a16:colId xmlns:a16="http://schemas.microsoft.com/office/drawing/2014/main" val="20008"/>
                    </a:ext>
                  </a:extLst>
                </a:gridCol>
                <a:gridCol w="491782">
                  <a:extLst>
                    <a:ext uri="{9D8B030D-6E8A-4147-A177-3AD203B41FA5}">
                      <a16:colId xmlns:a16="http://schemas.microsoft.com/office/drawing/2014/main" val="20009"/>
                    </a:ext>
                  </a:extLst>
                </a:gridCol>
                <a:gridCol w="491782">
                  <a:extLst>
                    <a:ext uri="{9D8B030D-6E8A-4147-A177-3AD203B41FA5}">
                      <a16:colId xmlns:a16="http://schemas.microsoft.com/office/drawing/2014/main" val="20010"/>
                    </a:ext>
                  </a:extLst>
                </a:gridCol>
                <a:gridCol w="491782">
                  <a:extLst>
                    <a:ext uri="{9D8B030D-6E8A-4147-A177-3AD203B41FA5}">
                      <a16:colId xmlns:a16="http://schemas.microsoft.com/office/drawing/2014/main" val="20011"/>
                    </a:ext>
                  </a:extLst>
                </a:gridCol>
                <a:gridCol w="568514">
                  <a:extLst>
                    <a:ext uri="{9D8B030D-6E8A-4147-A177-3AD203B41FA5}">
                      <a16:colId xmlns:a16="http://schemas.microsoft.com/office/drawing/2014/main" val="20012"/>
                    </a:ext>
                  </a:extLst>
                </a:gridCol>
                <a:gridCol w="568514">
                  <a:extLst>
                    <a:ext uri="{9D8B030D-6E8A-4147-A177-3AD203B41FA5}">
                      <a16:colId xmlns:a16="http://schemas.microsoft.com/office/drawing/2014/main" val="20013"/>
                    </a:ext>
                  </a:extLst>
                </a:gridCol>
                <a:gridCol w="568514">
                  <a:extLst>
                    <a:ext uri="{9D8B030D-6E8A-4147-A177-3AD203B41FA5}">
                      <a16:colId xmlns:a16="http://schemas.microsoft.com/office/drawing/2014/main" val="20014"/>
                    </a:ext>
                  </a:extLst>
                </a:gridCol>
                <a:gridCol w="568514">
                  <a:extLst>
                    <a:ext uri="{9D8B030D-6E8A-4147-A177-3AD203B41FA5}">
                      <a16:colId xmlns:a16="http://schemas.microsoft.com/office/drawing/2014/main" val="20015"/>
                    </a:ext>
                  </a:extLst>
                </a:gridCol>
                <a:gridCol w="568514">
                  <a:extLst>
                    <a:ext uri="{9D8B030D-6E8A-4147-A177-3AD203B41FA5}">
                      <a16:colId xmlns:a16="http://schemas.microsoft.com/office/drawing/2014/main" val="20016"/>
                    </a:ext>
                  </a:extLst>
                </a:gridCol>
              </a:tblGrid>
              <a:tr h="856704">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extLst>
                  <a:ext uri="{0D108BD9-81ED-4DB2-BD59-A6C34878D82A}">
                    <a16:rowId xmlns:a16="http://schemas.microsoft.com/office/drawing/2014/main" val="10000"/>
                  </a:ext>
                </a:extLst>
              </a:tr>
              <a:tr h="546620">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hrs</a:t>
                      </a: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extLst>
                  <a:ext uri="{0D108BD9-81ED-4DB2-BD59-A6C34878D82A}">
                    <a16:rowId xmlns:a16="http://schemas.microsoft.com/office/drawing/2014/main" val="10001"/>
                  </a:ext>
                </a:extLst>
              </a:tr>
              <a:tr h="472730">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28/12/2021</a:t>
                      </a:r>
                    </a:p>
                  </a:txBody>
                  <a:tcPr marL="99060" marR="9906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extLst>
                  <a:ext uri="{0D108BD9-81ED-4DB2-BD59-A6C34878D82A}">
                    <a16:rowId xmlns:a16="http://schemas.microsoft.com/office/drawing/2014/main" val="10002"/>
                  </a:ext>
                </a:extLst>
              </a:tr>
              <a:tr h="47171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31/12/2021</a:t>
                      </a:r>
                    </a:p>
                  </a:txBody>
                  <a:tcPr marL="99060" marR="9906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3</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extLst>
                  <a:ext uri="{0D108BD9-81ED-4DB2-BD59-A6C34878D82A}">
                    <a16:rowId xmlns:a16="http://schemas.microsoft.com/office/drawing/2014/main" val="10003"/>
                  </a:ext>
                </a:extLst>
              </a:tr>
              <a:tr h="306572">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08/01/2021</a:t>
                      </a:r>
                    </a:p>
                  </a:txBody>
                  <a:tcPr marL="99060" marR="9906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5</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extLst>
                  <a:ext uri="{0D108BD9-81ED-4DB2-BD59-A6C34878D82A}">
                    <a16:rowId xmlns:a16="http://schemas.microsoft.com/office/drawing/2014/main" val="10004"/>
                  </a:ext>
                </a:extLst>
              </a:tr>
              <a:tr h="472730">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#4,#5,#6,#7,#8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extLst>
                  <a:ext uri="{0D108BD9-81ED-4DB2-BD59-A6C34878D82A}">
                    <a16:rowId xmlns:a16="http://schemas.microsoft.com/office/drawing/2014/main" val="10006"/>
                  </a:ext>
                </a:extLst>
              </a:tr>
              <a:tr h="354688">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Scan files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16/01/2022</a:t>
                      </a: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extLst>
                  <a:ext uri="{0D108BD9-81ED-4DB2-BD59-A6C34878D82A}">
                    <a16:rowId xmlns:a16="http://schemas.microsoft.com/office/drawing/2014/main" val="10007"/>
                  </a:ext>
                </a:extLst>
              </a:tr>
              <a:tr h="384079">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Text–to-speech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22/01/2022</a:t>
                      </a:r>
                      <a:endParaRPr lang="en-US" sz="1100" dirty="0">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extLst>
                  <a:ext uri="{0D108BD9-81ED-4DB2-BD59-A6C34878D82A}">
                    <a16:rowId xmlns:a16="http://schemas.microsoft.com/office/drawing/2014/main" val="10008"/>
                  </a:ext>
                </a:extLst>
              </a:tr>
              <a:tr h="30657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Speech-to-text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27/01/2022</a:t>
                      </a: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extLst>
                  <a:ext uri="{0D108BD9-81ED-4DB2-BD59-A6C34878D82A}">
                    <a16:rowId xmlns:a16="http://schemas.microsoft.com/office/drawing/2014/main" val="10009"/>
                  </a:ext>
                </a:extLst>
              </a:tr>
              <a:tr h="30657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Save files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05/02/2022</a:t>
                      </a: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extLst>
                  <a:ext uri="{0D108BD9-81ED-4DB2-BD59-A6C34878D82A}">
                    <a16:rowId xmlns:a16="http://schemas.microsoft.com/office/drawing/2014/main" val="10010"/>
                  </a:ext>
                </a:extLst>
              </a:tr>
              <a:tr h="30657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Testing data</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latin typeface="Times New Roman" pitchFamily="18" charset="0"/>
                          <a:cs typeface="Times New Roman" pitchFamily="18" charset="0"/>
                        </a:rPr>
                        <a:t>10/02/2022</a:t>
                      </a:r>
                      <a:endParaRPr lang="en-US" sz="1100" dirty="0">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extLst>
                  <a:ext uri="{0D108BD9-81ED-4DB2-BD59-A6C34878D82A}">
                    <a16:rowId xmlns:a16="http://schemas.microsoft.com/office/drawing/2014/main" val="1052129146"/>
                  </a:ext>
                </a:extLst>
              </a:tr>
              <a:tr h="445600">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07000"/>
                        </a:lnSpc>
                        <a:spcAft>
                          <a:spcPts val="8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1000"/>
                        </a:spcAft>
                      </a:pPr>
                      <a:endParaRPr lang="en-IN" sz="14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66441438"/>
                  </a:ext>
                </a:extLst>
              </a:tr>
              <a:tr h="601496">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20/02/2022</a:t>
                      </a:r>
                      <a:endParaRPr lang="en-US" sz="1100" dirty="0">
                        <a:latin typeface="Times New Roman" pitchFamily="18" charset="0"/>
                        <a:ea typeface="Calibri"/>
                        <a:cs typeface="Times New Roman"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5</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extLst>
                  <a:ext uri="{0D108BD9-81ED-4DB2-BD59-A6C34878D82A}">
                    <a16:rowId xmlns:a16="http://schemas.microsoft.com/office/drawing/2014/main" val="4202803930"/>
                  </a:ext>
                </a:extLst>
              </a:tr>
              <a:tr h="360041">
                <a:tc>
                  <a:txBody>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100" dirty="0">
                        <a:latin typeface="Times New Roman" pitchFamily="18" charset="0"/>
                        <a:ea typeface="Calibri"/>
                        <a:cs typeface="Times New Roman"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3</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5</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3</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extLst>
                  <a:ext uri="{0D108BD9-81ED-4DB2-BD59-A6C34878D82A}">
                    <a16:rowId xmlns:a16="http://schemas.microsoft.com/office/drawing/2014/main" val="1276280508"/>
                  </a:ext>
                </a:extLst>
              </a:tr>
            </a:tbl>
          </a:graphicData>
        </a:graphic>
      </p:graphicFrame>
      <p:sp>
        <p:nvSpPr>
          <p:cNvPr id="6" name="Rectangle 1"/>
          <p:cNvSpPr>
            <a:spLocks noChangeArrowheads="1"/>
          </p:cNvSpPr>
          <p:nvPr/>
        </p:nvSpPr>
        <p:spPr bwMode="auto">
          <a:xfrm>
            <a:off x="1600202" y="2942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1050925" y="1203325"/>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81452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31761"/>
            <a:ext cx="8915401" cy="868958"/>
          </a:xfrm>
        </p:spPr>
        <p:txBody>
          <a:bodyPr/>
          <a:lstStyle/>
          <a:p>
            <a:pPr algn="ctr"/>
            <a:r>
              <a:rPr lang="en-IN" sz="2800" b="1" dirty="0">
                <a:solidFill>
                  <a:srgbClr val="0070C0"/>
                </a:solidFill>
                <a:latin typeface="Times New Roman" pitchFamily="18" charset="0"/>
                <a:cs typeface="Times New Roman" pitchFamily="18" charset="0"/>
              </a:rPr>
              <a:t>SPRINT ACTUAL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1626985"/>
              </p:ext>
            </p:extLst>
          </p:nvPr>
        </p:nvGraphicFramePr>
        <p:xfrm>
          <a:off x="56458" y="692696"/>
          <a:ext cx="9793083" cy="6101235"/>
        </p:xfrm>
        <a:graphic>
          <a:graphicData uri="http://schemas.openxmlformats.org/drawingml/2006/table">
            <a:tbl>
              <a:tblPr firstRow="1" firstCol="1" bandRow="1">
                <a:tableStyleId>{5C22544A-7EE6-4342-B048-85BDC9FD1C3A}</a:tableStyleId>
              </a:tblPr>
              <a:tblGrid>
                <a:gridCol w="943802">
                  <a:extLst>
                    <a:ext uri="{9D8B030D-6E8A-4147-A177-3AD203B41FA5}">
                      <a16:colId xmlns:a16="http://schemas.microsoft.com/office/drawing/2014/main" val="20000"/>
                    </a:ext>
                  </a:extLst>
                </a:gridCol>
                <a:gridCol w="875442">
                  <a:extLst>
                    <a:ext uri="{9D8B030D-6E8A-4147-A177-3AD203B41FA5}">
                      <a16:colId xmlns:a16="http://schemas.microsoft.com/office/drawing/2014/main" val="20001"/>
                    </a:ext>
                  </a:extLst>
                </a:gridCol>
                <a:gridCol w="705236">
                  <a:extLst>
                    <a:ext uri="{9D8B030D-6E8A-4147-A177-3AD203B41FA5}">
                      <a16:colId xmlns:a16="http://schemas.microsoft.com/office/drawing/2014/main" val="20002"/>
                    </a:ext>
                  </a:extLst>
                </a:gridCol>
                <a:gridCol w="491782">
                  <a:extLst>
                    <a:ext uri="{9D8B030D-6E8A-4147-A177-3AD203B41FA5}">
                      <a16:colId xmlns:a16="http://schemas.microsoft.com/office/drawing/2014/main" val="20003"/>
                    </a:ext>
                  </a:extLst>
                </a:gridCol>
                <a:gridCol w="491782">
                  <a:extLst>
                    <a:ext uri="{9D8B030D-6E8A-4147-A177-3AD203B41FA5}">
                      <a16:colId xmlns:a16="http://schemas.microsoft.com/office/drawing/2014/main" val="20004"/>
                    </a:ext>
                  </a:extLst>
                </a:gridCol>
                <a:gridCol w="491782">
                  <a:extLst>
                    <a:ext uri="{9D8B030D-6E8A-4147-A177-3AD203B41FA5}">
                      <a16:colId xmlns:a16="http://schemas.microsoft.com/office/drawing/2014/main" val="20005"/>
                    </a:ext>
                  </a:extLst>
                </a:gridCol>
                <a:gridCol w="491782">
                  <a:extLst>
                    <a:ext uri="{9D8B030D-6E8A-4147-A177-3AD203B41FA5}">
                      <a16:colId xmlns:a16="http://schemas.microsoft.com/office/drawing/2014/main" val="20006"/>
                    </a:ext>
                  </a:extLst>
                </a:gridCol>
                <a:gridCol w="491782">
                  <a:extLst>
                    <a:ext uri="{9D8B030D-6E8A-4147-A177-3AD203B41FA5}">
                      <a16:colId xmlns:a16="http://schemas.microsoft.com/office/drawing/2014/main" val="20007"/>
                    </a:ext>
                  </a:extLst>
                </a:gridCol>
                <a:gridCol w="491782">
                  <a:extLst>
                    <a:ext uri="{9D8B030D-6E8A-4147-A177-3AD203B41FA5}">
                      <a16:colId xmlns:a16="http://schemas.microsoft.com/office/drawing/2014/main" val="20008"/>
                    </a:ext>
                  </a:extLst>
                </a:gridCol>
                <a:gridCol w="491782">
                  <a:extLst>
                    <a:ext uri="{9D8B030D-6E8A-4147-A177-3AD203B41FA5}">
                      <a16:colId xmlns:a16="http://schemas.microsoft.com/office/drawing/2014/main" val="20009"/>
                    </a:ext>
                  </a:extLst>
                </a:gridCol>
                <a:gridCol w="491782">
                  <a:extLst>
                    <a:ext uri="{9D8B030D-6E8A-4147-A177-3AD203B41FA5}">
                      <a16:colId xmlns:a16="http://schemas.microsoft.com/office/drawing/2014/main" val="20010"/>
                    </a:ext>
                  </a:extLst>
                </a:gridCol>
                <a:gridCol w="491782">
                  <a:extLst>
                    <a:ext uri="{9D8B030D-6E8A-4147-A177-3AD203B41FA5}">
                      <a16:colId xmlns:a16="http://schemas.microsoft.com/office/drawing/2014/main" val="20011"/>
                    </a:ext>
                  </a:extLst>
                </a:gridCol>
                <a:gridCol w="568513">
                  <a:extLst>
                    <a:ext uri="{9D8B030D-6E8A-4147-A177-3AD203B41FA5}">
                      <a16:colId xmlns:a16="http://schemas.microsoft.com/office/drawing/2014/main" val="20012"/>
                    </a:ext>
                  </a:extLst>
                </a:gridCol>
                <a:gridCol w="568513">
                  <a:extLst>
                    <a:ext uri="{9D8B030D-6E8A-4147-A177-3AD203B41FA5}">
                      <a16:colId xmlns:a16="http://schemas.microsoft.com/office/drawing/2014/main" val="20013"/>
                    </a:ext>
                  </a:extLst>
                </a:gridCol>
                <a:gridCol w="568513">
                  <a:extLst>
                    <a:ext uri="{9D8B030D-6E8A-4147-A177-3AD203B41FA5}">
                      <a16:colId xmlns:a16="http://schemas.microsoft.com/office/drawing/2014/main" val="20014"/>
                    </a:ext>
                  </a:extLst>
                </a:gridCol>
                <a:gridCol w="568513">
                  <a:extLst>
                    <a:ext uri="{9D8B030D-6E8A-4147-A177-3AD203B41FA5}">
                      <a16:colId xmlns:a16="http://schemas.microsoft.com/office/drawing/2014/main" val="20015"/>
                    </a:ext>
                  </a:extLst>
                </a:gridCol>
                <a:gridCol w="568513">
                  <a:extLst>
                    <a:ext uri="{9D8B030D-6E8A-4147-A177-3AD203B41FA5}">
                      <a16:colId xmlns:a16="http://schemas.microsoft.com/office/drawing/2014/main" val="20016"/>
                    </a:ext>
                  </a:extLst>
                </a:gridCol>
              </a:tblGrid>
              <a:tr h="840205">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extLst>
                  <a:ext uri="{0D108BD9-81ED-4DB2-BD59-A6C34878D82A}">
                    <a16:rowId xmlns:a16="http://schemas.microsoft.com/office/drawing/2014/main" val="10000"/>
                  </a:ext>
                </a:extLst>
              </a:tr>
              <a:tr h="535004">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hrs</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extLst>
                  <a:ext uri="{0D108BD9-81ED-4DB2-BD59-A6C34878D82A}">
                    <a16:rowId xmlns:a16="http://schemas.microsoft.com/office/drawing/2014/main" val="1262323757"/>
                  </a:ext>
                </a:extLst>
              </a:tr>
              <a:tr h="613951">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28/12/2021</a:t>
                      </a:r>
                    </a:p>
                  </a:txBody>
                  <a:tcPr marL="99060" marR="99060" anchor="ctr"/>
                </a:tc>
                <a:tc>
                  <a:txBody>
                    <a:bodyPr/>
                    <a:lstStyle/>
                    <a:p>
                      <a:pPr algn="ctr">
                        <a:lnSpc>
                          <a:spcPct val="115000"/>
                        </a:lnSpc>
                        <a:spcAft>
                          <a:spcPts val="0"/>
                        </a:spcAft>
                      </a:pPr>
                      <a:r>
                        <a:rPr lang="en-IN" sz="1400">
                          <a:effectLst/>
                          <a:latin typeface="Times New Roman" panose="02020603050405020304" pitchFamily="18" charset="0"/>
                          <a:ea typeface="Calibri"/>
                          <a:cs typeface="Times New Roman" panose="02020603050405020304" pitchFamily="18" charset="0"/>
                        </a:rPr>
                        <a:t>2</a:t>
                      </a: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extLst>
                  <a:ext uri="{0D108BD9-81ED-4DB2-BD59-A6C34878D82A}">
                    <a16:rowId xmlns:a16="http://schemas.microsoft.com/office/drawing/2014/main" val="10001"/>
                  </a:ext>
                </a:extLst>
              </a:tr>
              <a:tr h="423190">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31/12/2021</a:t>
                      </a:r>
                    </a:p>
                  </a:txBody>
                  <a:tcPr marL="99060" marR="99060" anchor="ctr"/>
                </a:tc>
                <a:tc>
                  <a:txBody>
                    <a:bodyPr/>
                    <a:lstStyle/>
                    <a:p>
                      <a:pPr algn="ctr">
                        <a:lnSpc>
                          <a:spcPct val="115000"/>
                        </a:lnSpc>
                        <a:spcAft>
                          <a:spcPts val="0"/>
                        </a:spcAft>
                      </a:pPr>
                      <a:r>
                        <a:rPr lang="en-IN" sz="1400">
                          <a:effectLst/>
                          <a:latin typeface="Times New Roman" panose="02020603050405020304" pitchFamily="18" charset="0"/>
                          <a:ea typeface="Calibri"/>
                          <a:cs typeface="Times New Roman" panose="02020603050405020304" pitchFamily="18" charset="0"/>
                        </a:rPr>
                        <a:t>3</a:t>
                      </a: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extLst>
                  <a:ext uri="{0D108BD9-81ED-4DB2-BD59-A6C34878D82A}">
                    <a16:rowId xmlns:a16="http://schemas.microsoft.com/office/drawing/2014/main" val="10002"/>
                  </a:ext>
                </a:extLst>
              </a:tr>
              <a:tr h="338582">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08/01/2021</a:t>
                      </a:r>
                    </a:p>
                  </a:txBody>
                  <a:tcPr marL="99060" marR="9906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5</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extLst>
                  <a:ext uri="{0D108BD9-81ED-4DB2-BD59-A6C34878D82A}">
                    <a16:rowId xmlns:a16="http://schemas.microsoft.com/office/drawing/2014/main" val="10003"/>
                  </a:ext>
                </a:extLst>
              </a:tr>
              <a:tr h="518939">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#4,#5,#6,#7,#8</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extLst>
                  <a:ext uri="{0D108BD9-81ED-4DB2-BD59-A6C34878D82A}">
                    <a16:rowId xmlns:a16="http://schemas.microsoft.com/office/drawing/2014/main" val="10004"/>
                  </a:ext>
                </a:extLst>
              </a:tr>
              <a:tr h="34108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Scan files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1000"/>
                        </a:spcAft>
                      </a:pPr>
                      <a:endParaRPr lang="en-IN" sz="14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r h="525941">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Text –to-speech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1000"/>
                        </a:spcAft>
                      </a:pPr>
                      <a:endParaRPr lang="en-IN" sz="14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6"/>
                  </a:ext>
                </a:extLst>
              </a:tr>
              <a:tr h="295476">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Speech-to-text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1000"/>
                        </a:spcAft>
                      </a:pPr>
                      <a:endParaRPr lang="en-IN" sz="14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7"/>
                  </a:ext>
                </a:extLst>
              </a:tr>
              <a:tr h="304539">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Save files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1000"/>
                        </a:spcAft>
                      </a:pPr>
                      <a:endParaRPr lang="en-IN" sz="14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8"/>
                  </a:ext>
                </a:extLst>
              </a:tr>
              <a:tr h="34108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Testing data</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1000"/>
                        </a:spcAft>
                      </a:pPr>
                      <a:endParaRPr lang="en-IN" sz="14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9"/>
                  </a:ext>
                </a:extLst>
              </a:tr>
              <a:tr h="34108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cs typeface="Times New Roman" panose="02020603050405020304" pitchFamily="18" charset="0"/>
                        </a:rPr>
                        <a:t>User story #9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07000"/>
                        </a:lnSpc>
                        <a:spcAft>
                          <a:spcPts val="8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1000"/>
                        </a:spcAft>
                      </a:pPr>
                      <a:endParaRPr lang="en-IN" sz="14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10"/>
                  </a:ext>
                </a:extLst>
              </a:tr>
              <a:tr h="34108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1000"/>
                        </a:spcAft>
                      </a:pPr>
                      <a:endParaRPr lang="en-IN" sz="14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54849102"/>
                  </a:ext>
                </a:extLst>
              </a:tr>
              <a:tr h="341081">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1000"/>
                        </a:spcAft>
                      </a:pPr>
                      <a:r>
                        <a:rPr lang="en-IN" sz="1400" dirty="0">
                          <a:effectLst/>
                          <a:latin typeface="Times New Roman" panose="02020603050405020304" pitchFamily="18" charset="0"/>
                          <a:ea typeface="Calibri"/>
                          <a:cs typeface="Times New Roman" panose="02020603050405020304" pitchFamily="18" charset="0"/>
                        </a:rPr>
                        <a:t>1</a:t>
                      </a:r>
                    </a:p>
                  </a:txBody>
                  <a:tcPr marL="0" marR="0" marT="0" marB="0" anchor="ctr"/>
                </a:tc>
                <a:extLst>
                  <a:ext uri="{0D108BD9-81ED-4DB2-BD59-A6C34878D82A}">
                    <a16:rowId xmlns:a16="http://schemas.microsoft.com/office/drawing/2014/main" val="411811129"/>
                  </a:ext>
                </a:extLst>
              </a:tr>
            </a:tbl>
          </a:graphicData>
        </a:graphic>
      </p:graphicFrame>
      <p:sp>
        <p:nvSpPr>
          <p:cNvPr id="5" name="Rectangle 1"/>
          <p:cNvSpPr>
            <a:spLocks noChangeArrowheads="1"/>
          </p:cNvSpPr>
          <p:nvPr/>
        </p:nvSpPr>
        <p:spPr bwMode="auto">
          <a:xfrm>
            <a:off x="1064568" y="1163175"/>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56453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E80469-2E36-424A-BE3E-279C35F18965}"/>
              </a:ext>
            </a:extLst>
          </p:cNvPr>
          <p:cNvSpPr txBox="1"/>
          <p:nvPr/>
        </p:nvSpPr>
        <p:spPr>
          <a:xfrm>
            <a:off x="2576736" y="3140968"/>
            <a:ext cx="5472608" cy="1015663"/>
          </a:xfrm>
          <a:prstGeom prst="rect">
            <a:avLst/>
          </a:prstGeom>
          <a:noFill/>
        </p:spPr>
        <p:txBody>
          <a:bodyPr wrap="square">
            <a:spAutoFit/>
          </a:bodyPr>
          <a:lstStyle/>
          <a:p>
            <a:r>
              <a:rPr lang="en-US" sz="6000" b="1" dirty="0">
                <a:solidFill>
                  <a:srgbClr val="00B0F0"/>
                </a:solidFill>
                <a:latin typeface="Pristina" panose="03060402040406080204" pitchFamily="66" charset="0"/>
                <a:cs typeface="Times New Roman" pitchFamily="18" charset="0"/>
              </a:rPr>
              <a:t>THANK YOU</a:t>
            </a:r>
            <a:endParaRPr lang="en-IN" sz="6000" dirty="0">
              <a:latin typeface="Pristina" panose="03060402040406080204" pitchFamily="66" charset="0"/>
            </a:endParaRPr>
          </a:p>
        </p:txBody>
      </p:sp>
    </p:spTree>
    <p:extLst>
      <p:ext uri="{BB962C8B-B14F-4D97-AF65-F5344CB8AC3E}">
        <p14:creationId xmlns:p14="http://schemas.microsoft.com/office/powerpoint/2010/main" val="371212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1"/>
            <a:ext cx="8543925" cy="1196752"/>
          </a:xfrm>
        </p:spPr>
        <p:txBody>
          <a:bodyPr>
            <a:normAutofit/>
          </a:bodyPr>
          <a:lstStyle/>
          <a:p>
            <a:pPr algn="ctr"/>
            <a:r>
              <a:rPr lang="en-IN" sz="2800" b="1" dirty="0">
                <a:solidFill>
                  <a:srgbClr val="0070C0"/>
                </a:solidFill>
                <a:latin typeface="Times New Roman" pitchFamily="18" charset="0"/>
                <a:cs typeface="Times New Roman" pitchFamily="18" charset="0"/>
              </a:rPr>
              <a:t>TABLE OF CONTENTS</a:t>
            </a:r>
          </a:p>
        </p:txBody>
      </p:sp>
      <p:sp>
        <p:nvSpPr>
          <p:cNvPr id="5" name="Content Placeholder 4"/>
          <p:cNvSpPr>
            <a:spLocks noGrp="1"/>
          </p:cNvSpPr>
          <p:nvPr>
            <p:ph idx="1"/>
          </p:nvPr>
        </p:nvSpPr>
        <p:spPr/>
        <p:txBody>
          <a:bodyPr>
            <a:normAutofit lnSpcReduction="10000"/>
          </a:bodyPr>
          <a:lstStyle/>
          <a:p>
            <a:pPr marL="456984" indent="-456984">
              <a:buFont typeface="+mj-lt"/>
              <a:buAutoNum type="arabicPeriod"/>
            </a:pPr>
            <a:r>
              <a:rPr lang="en-IN" sz="2400" b="1" dirty="0">
                <a:solidFill>
                  <a:srgbClr val="0070C0"/>
                </a:solidFill>
                <a:latin typeface="Times New Roman" pitchFamily="18" charset="0"/>
                <a:cs typeface="Times New Roman" pitchFamily="18" charset="0"/>
              </a:rPr>
              <a:t>Introduction</a:t>
            </a:r>
          </a:p>
          <a:p>
            <a:pPr marL="456984" indent="-456984">
              <a:buFont typeface="+mj-lt"/>
              <a:buAutoNum type="arabicPeriod"/>
            </a:pPr>
            <a:r>
              <a:rPr lang="en-IN" sz="2400" b="1" dirty="0">
                <a:solidFill>
                  <a:srgbClr val="0070C0"/>
                </a:solidFill>
                <a:latin typeface="Times New Roman" pitchFamily="18" charset="0"/>
                <a:cs typeface="Times New Roman" pitchFamily="18" charset="0"/>
              </a:rPr>
              <a:t>Modules</a:t>
            </a:r>
          </a:p>
          <a:p>
            <a:pPr marL="456984" indent="-456984">
              <a:buFont typeface="+mj-lt"/>
              <a:buAutoNum type="arabicPeriod"/>
            </a:pPr>
            <a:r>
              <a:rPr lang="en-IN" sz="2400" b="1" dirty="0">
                <a:solidFill>
                  <a:srgbClr val="0070C0"/>
                </a:solidFill>
                <a:latin typeface="Times New Roman" pitchFamily="18" charset="0"/>
                <a:cs typeface="Times New Roman" pitchFamily="18" charset="0"/>
              </a:rPr>
              <a:t>Data Flow Diagram</a:t>
            </a:r>
          </a:p>
          <a:p>
            <a:pPr marL="456984" indent="-456984">
              <a:buFont typeface="+mj-lt"/>
              <a:buAutoNum type="arabicPeriod"/>
            </a:pPr>
            <a:r>
              <a:rPr lang="en-IN" sz="2400" b="1" dirty="0">
                <a:solidFill>
                  <a:srgbClr val="0070C0"/>
                </a:solidFill>
                <a:latin typeface="Times New Roman" pitchFamily="18" charset="0"/>
                <a:cs typeface="Times New Roman" pitchFamily="18" charset="0"/>
              </a:rPr>
              <a:t>Table Design</a:t>
            </a:r>
          </a:p>
          <a:p>
            <a:pPr marL="456984" indent="-456984">
              <a:buFont typeface="+mj-lt"/>
              <a:buAutoNum type="arabicPeriod"/>
            </a:pPr>
            <a:r>
              <a:rPr lang="en-IN" sz="2400" b="1" dirty="0">
                <a:solidFill>
                  <a:srgbClr val="0070C0"/>
                </a:solidFill>
                <a:latin typeface="Times New Roman" pitchFamily="18" charset="0"/>
                <a:cs typeface="Times New Roman" pitchFamily="18" charset="0"/>
              </a:rPr>
              <a:t>Developing Environment</a:t>
            </a:r>
          </a:p>
          <a:p>
            <a:pPr marL="456984" indent="-456984">
              <a:buFont typeface="+mj-lt"/>
              <a:buAutoNum type="arabicPeriod"/>
            </a:pPr>
            <a:r>
              <a:rPr lang="en-IN" sz="2400" b="1" dirty="0">
                <a:solidFill>
                  <a:srgbClr val="0070C0"/>
                </a:solidFill>
                <a:latin typeface="Times New Roman" pitchFamily="18" charset="0"/>
                <a:cs typeface="Times New Roman" pitchFamily="18" charset="0"/>
              </a:rPr>
              <a:t>Product Backlog</a:t>
            </a:r>
          </a:p>
          <a:p>
            <a:pPr marL="456984" indent="-456984">
              <a:buFont typeface="+mj-lt"/>
              <a:buAutoNum type="arabicPeriod"/>
            </a:pPr>
            <a:r>
              <a:rPr lang="en-IN" sz="2400" b="1" dirty="0">
                <a:solidFill>
                  <a:srgbClr val="0070C0"/>
                </a:solidFill>
                <a:latin typeface="Times New Roman" pitchFamily="18" charset="0"/>
                <a:cs typeface="Times New Roman" pitchFamily="18" charset="0"/>
              </a:rPr>
              <a:t>User Stories</a:t>
            </a:r>
          </a:p>
          <a:p>
            <a:pPr marL="456984" indent="-456984">
              <a:buFont typeface="+mj-lt"/>
              <a:buAutoNum type="arabicPeriod"/>
            </a:pPr>
            <a:r>
              <a:rPr lang="en-IN" sz="2400" b="1" dirty="0">
                <a:solidFill>
                  <a:srgbClr val="0070C0"/>
                </a:solidFill>
                <a:latin typeface="Times New Roman" pitchFamily="18" charset="0"/>
                <a:cs typeface="Times New Roman" pitchFamily="18" charset="0"/>
              </a:rPr>
              <a:t>Project Plan	</a:t>
            </a:r>
          </a:p>
          <a:p>
            <a:pPr marL="456984" indent="-456984">
              <a:buFont typeface="+mj-lt"/>
              <a:buAutoNum type="arabicPeriod"/>
            </a:pPr>
            <a:r>
              <a:rPr lang="en-IN" sz="2400" b="1" dirty="0">
                <a:solidFill>
                  <a:srgbClr val="0070C0"/>
                </a:solidFill>
                <a:latin typeface="Times New Roman" pitchFamily="18" charset="0"/>
                <a:cs typeface="Times New Roman" pitchFamily="18" charset="0"/>
              </a:rPr>
              <a:t>Sprint Plans</a:t>
            </a:r>
          </a:p>
          <a:p>
            <a:pPr marL="456984" indent="-456984">
              <a:buFont typeface="+mj-lt"/>
              <a:buAutoNum type="arabicPeriod"/>
            </a:pPr>
            <a:r>
              <a:rPr lang="en-IN" sz="2400" b="1" dirty="0">
                <a:solidFill>
                  <a:srgbClr val="0070C0"/>
                </a:solidFill>
                <a:latin typeface="Times New Roman" pitchFamily="18" charset="0"/>
                <a:cs typeface="Times New Roman" pitchFamily="18" charset="0"/>
              </a:rPr>
              <a:t>Sprint Actual</a:t>
            </a: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456984" indent="-456984">
              <a:buFont typeface="+mj-lt"/>
              <a:buAutoNum type="arabicPeriod"/>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a:p>
            <a:pPr marL="0" indent="0">
              <a:buNone/>
            </a:pPr>
            <a:endParaRPr lang="en-IN"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30346060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1"/>
            <a:ext cx="8543925" cy="836712"/>
          </a:xfrm>
        </p:spPr>
        <p:txBody>
          <a:bodyPr>
            <a:normAutofit/>
          </a:bodyPr>
          <a:lstStyle/>
          <a:p>
            <a:pPr algn="ctr"/>
            <a:r>
              <a:rPr lang="en-IN" sz="2800" b="1" dirty="0">
                <a:solidFill>
                  <a:srgbClr val="0070C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681038" y="764704"/>
            <a:ext cx="8543925" cy="5904656"/>
          </a:xfrm>
        </p:spPr>
        <p:txBody>
          <a:bodyPr>
            <a:no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OCR stands for Optical Character Recognition. It is a technology that recognizes text within a digital image. It is commonly used to recognize text in scanned documents and images. OCR software is able to go through documents and make the contents machine-readable. So that they can be worked with in an electronic format. It can be used for many different documents and allows many tasks to be automated.</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aim of this project is make text data to digital data. Thus the data can be documented. So that the retrieved data can be used in several places</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This application uses OCR in a way so that documentation can be done in a simple way. When we want to document something we type the content into the document using a keyboard which will take a lot of time. So to reduce the time needed and to make the documentation easy we use the OCR.</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text-to-speech and speech-to-text are also used so that the details we speak are turned to digital data and the digitalized data is read to the user. We can select the documents which are read to the user using text-to-speech. The file is saved in docx format in the mobile device.</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7470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764704"/>
          </a:xfrm>
        </p:spPr>
        <p:txBody>
          <a:bodyPr>
            <a:normAutofit/>
          </a:bodyPr>
          <a:lstStyle/>
          <a:p>
            <a:pPr algn="ctr"/>
            <a:r>
              <a:rPr lang="en-IN" sz="2800" b="1" dirty="0">
                <a:solidFill>
                  <a:srgbClr val="0070C0"/>
                </a:solidFill>
                <a:latin typeface="Times New Roman" pitchFamily="18" charset="0"/>
                <a:cs typeface="Times New Roman" pitchFamily="18" charset="0"/>
              </a:rPr>
              <a:t>MODULES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95321" y="980728"/>
            <a:ext cx="8915401" cy="5760640"/>
          </a:xfrm>
        </p:spPr>
        <p:txBody>
          <a:bodyPr>
            <a:normAutofit/>
          </a:bodyPr>
          <a:lstStyle/>
          <a:p>
            <a:pPr>
              <a:buFont typeface="Wingdings" pitchFamily="2" charset="2"/>
              <a:buChar char="v"/>
            </a:pPr>
            <a:r>
              <a:rPr lang="en-IN" sz="2400" b="1" u="sng" dirty="0">
                <a:latin typeface="Times New Roman" panose="02020603050405020304" pitchFamily="18" charset="0"/>
                <a:cs typeface="Times New Roman" pitchFamily="18" charset="0"/>
              </a:rPr>
              <a:t>USER</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Registration</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Login</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Scan files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Text to Speech</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Speech to Text</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Save files </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View files </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View user history</a:t>
            </a:r>
            <a:endParaRPr lang="en-IN" sz="2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4739338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53" y="188640"/>
            <a:ext cx="8915401" cy="931406"/>
          </a:xfrm>
        </p:spPr>
        <p:txBody>
          <a:bodyPr>
            <a:normAutofit/>
          </a:bodyPr>
          <a:lstStyle/>
          <a:p>
            <a:pPr algn="ctr"/>
            <a:r>
              <a:rPr lang="en-IN" sz="2800" b="1" dirty="0">
                <a:solidFill>
                  <a:srgbClr val="0070C0"/>
                </a:solidFill>
                <a:latin typeface="Times New Roman" pitchFamily="18" charset="0"/>
                <a:cs typeface="Times New Roman" pitchFamily="18" charset="0"/>
              </a:rPr>
              <a:t>DATA FLOW DIAGRAM</a:t>
            </a:r>
            <a:endParaRPr lang="en-IN" sz="2800" dirty="0"/>
          </a:p>
        </p:txBody>
      </p:sp>
      <p:pic>
        <p:nvPicPr>
          <p:cNvPr id="10" name="Content Placeholder 9">
            <a:extLst>
              <a:ext uri="{FF2B5EF4-FFF2-40B4-BE49-F238E27FC236}">
                <a16:creationId xmlns:a16="http://schemas.microsoft.com/office/drawing/2014/main" id="{CDE0611D-8F6A-449B-A652-D7DE8F1C70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134" y="3212976"/>
            <a:ext cx="7684282" cy="1296144"/>
          </a:xfrm>
        </p:spPr>
      </p:pic>
      <p:sp>
        <p:nvSpPr>
          <p:cNvPr id="5" name="TextBox 4"/>
          <p:cNvSpPr txBox="1"/>
          <p:nvPr/>
        </p:nvSpPr>
        <p:spPr>
          <a:xfrm>
            <a:off x="272480" y="1206044"/>
            <a:ext cx="2664297" cy="369332"/>
          </a:xfrm>
          <a:prstGeom prst="rect">
            <a:avLst/>
          </a:prstGeom>
          <a:noFill/>
        </p:spPr>
        <p:txBody>
          <a:bodyPr wrap="square" rtlCol="0">
            <a:spAutoFit/>
          </a:bodyPr>
          <a:lstStyle/>
          <a:p>
            <a:r>
              <a:rPr lang="en-IN" b="1" dirty="0">
                <a:solidFill>
                  <a:srgbClr val="0070C0"/>
                </a:solidFill>
                <a:latin typeface="Times New Roman" pitchFamily="18" charset="0"/>
                <a:cs typeface="Times New Roman" pitchFamily="18" charset="0"/>
              </a:rPr>
              <a:t>LEVEL 0</a:t>
            </a:r>
          </a:p>
        </p:txBody>
      </p:sp>
    </p:spTree>
    <p:extLst>
      <p:ext uri="{BB962C8B-B14F-4D97-AF65-F5344CB8AC3E}">
        <p14:creationId xmlns:p14="http://schemas.microsoft.com/office/powerpoint/2010/main" val="1945252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99"/>
          <p:cNvSpPr>
            <a:spLocks noChangeArrowheads="1"/>
          </p:cNvSpPr>
          <p:nvPr/>
        </p:nvSpPr>
        <p:spPr bwMode="auto">
          <a:xfrm>
            <a:off x="0" y="0"/>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1665D1A8-054E-41F6-8F6B-96E0CCF1D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44" y="1196752"/>
            <a:ext cx="6057900" cy="5334000"/>
          </a:xfrm>
          <a:prstGeom prst="rect">
            <a:avLst/>
          </a:prstGeom>
        </p:spPr>
      </p:pic>
      <p:sp>
        <p:nvSpPr>
          <p:cNvPr id="33" name="Rectangle 99">
            <a:extLst>
              <a:ext uri="{FF2B5EF4-FFF2-40B4-BE49-F238E27FC236}">
                <a16:creationId xmlns:a16="http://schemas.microsoft.com/office/drawing/2014/main" id="{A3968AB7-8E99-4BDB-A646-79133E73A59D}"/>
              </a:ext>
            </a:extLst>
          </p:cNvPr>
          <p:cNvSpPr>
            <a:spLocks noChangeArrowheads="1"/>
          </p:cNvSpPr>
          <p:nvPr/>
        </p:nvSpPr>
        <p:spPr bwMode="auto">
          <a:xfrm>
            <a:off x="416496" y="457200"/>
            <a:ext cx="13004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IN" b="1" dirty="0">
                <a:solidFill>
                  <a:srgbClr val="0070C0"/>
                </a:solidFill>
                <a:latin typeface="Times New Roman" pitchFamily="18" charset="0"/>
                <a:cs typeface="Times New Roman" pitchFamily="18" charset="0"/>
              </a:rPr>
              <a:t>LEVEL 1.1</a:t>
            </a:r>
          </a:p>
        </p:txBody>
      </p:sp>
    </p:spTree>
    <p:extLst>
      <p:ext uri="{BB962C8B-B14F-4D97-AF65-F5344CB8AC3E}">
        <p14:creationId xmlns:p14="http://schemas.microsoft.com/office/powerpoint/2010/main" val="17948285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4D40-C79E-4F98-ADCE-D69DEED9E03D}"/>
              </a:ext>
            </a:extLst>
          </p:cNvPr>
          <p:cNvSpPr>
            <a:spLocks noGrp="1"/>
          </p:cNvSpPr>
          <p:nvPr>
            <p:ph type="title"/>
          </p:nvPr>
        </p:nvSpPr>
        <p:spPr>
          <a:xfrm>
            <a:off x="488504" y="82207"/>
            <a:ext cx="8915401" cy="868563"/>
          </a:xfrm>
        </p:spPr>
        <p:txBody>
          <a:bodyPr>
            <a:normAutofit/>
          </a:bodyPr>
          <a:lstStyle/>
          <a:p>
            <a:pPr algn="ctr"/>
            <a:r>
              <a:rPr lang="en-IN" sz="2800" b="1" dirty="0">
                <a:solidFill>
                  <a:srgbClr val="0070C0"/>
                </a:solidFill>
                <a:latin typeface="Times New Roman" pitchFamily="18" charset="0"/>
                <a:cs typeface="Times New Roman" pitchFamily="18" charset="0"/>
              </a:rPr>
              <a:t>TABLE DESIGN</a:t>
            </a:r>
            <a:endParaRPr lang="en-IN" sz="2800" dirty="0"/>
          </a:p>
        </p:txBody>
      </p:sp>
      <p:pic>
        <p:nvPicPr>
          <p:cNvPr id="4" name="Picture 3">
            <a:extLst>
              <a:ext uri="{FF2B5EF4-FFF2-40B4-BE49-F238E27FC236}">
                <a16:creationId xmlns:a16="http://schemas.microsoft.com/office/drawing/2014/main" id="{F750CECD-2EE3-4B2E-ACDE-5C4A1C8DF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00" y="1192737"/>
            <a:ext cx="8129016" cy="1905165"/>
          </a:xfrm>
          <a:prstGeom prst="rect">
            <a:avLst/>
          </a:prstGeom>
        </p:spPr>
      </p:pic>
      <p:pic>
        <p:nvPicPr>
          <p:cNvPr id="6" name="Picture 5">
            <a:extLst>
              <a:ext uri="{FF2B5EF4-FFF2-40B4-BE49-F238E27FC236}">
                <a16:creationId xmlns:a16="http://schemas.microsoft.com/office/drawing/2014/main" id="{3512F5B7-2BBD-494D-AF71-F8D771AFF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538" y="3429000"/>
            <a:ext cx="8151878" cy="1289626"/>
          </a:xfrm>
          <a:prstGeom prst="rect">
            <a:avLst/>
          </a:prstGeom>
        </p:spPr>
      </p:pic>
      <p:pic>
        <p:nvPicPr>
          <p:cNvPr id="8" name="Picture 7">
            <a:extLst>
              <a:ext uri="{FF2B5EF4-FFF2-40B4-BE49-F238E27FC236}">
                <a16:creationId xmlns:a16="http://schemas.microsoft.com/office/drawing/2014/main" id="{C1CA10D9-D0BF-4FCD-A6CE-C616FED2D2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400" y="5049724"/>
            <a:ext cx="8129016" cy="1696790"/>
          </a:xfrm>
          <a:prstGeom prst="rect">
            <a:avLst/>
          </a:prstGeom>
        </p:spPr>
      </p:pic>
      <p:sp>
        <p:nvSpPr>
          <p:cNvPr id="10" name="Rectangle 99">
            <a:extLst>
              <a:ext uri="{FF2B5EF4-FFF2-40B4-BE49-F238E27FC236}">
                <a16:creationId xmlns:a16="http://schemas.microsoft.com/office/drawing/2014/main" id="{3341B176-5F79-4C1F-B4EB-ED730B2C6144}"/>
              </a:ext>
            </a:extLst>
          </p:cNvPr>
          <p:cNvSpPr>
            <a:spLocks noChangeArrowheads="1"/>
          </p:cNvSpPr>
          <p:nvPr/>
        </p:nvSpPr>
        <p:spPr bwMode="auto">
          <a:xfrm>
            <a:off x="545538" y="948906"/>
            <a:ext cx="6078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IN" b="1" u="sng" dirty="0">
                <a:latin typeface="Times New Roman" pitchFamily="18" charset="0"/>
                <a:cs typeface="Times New Roman" pitchFamily="18" charset="0"/>
              </a:rPr>
              <a:t>user</a:t>
            </a:r>
          </a:p>
        </p:txBody>
      </p:sp>
      <p:sp>
        <p:nvSpPr>
          <p:cNvPr id="11" name="Rectangle 99">
            <a:extLst>
              <a:ext uri="{FF2B5EF4-FFF2-40B4-BE49-F238E27FC236}">
                <a16:creationId xmlns:a16="http://schemas.microsoft.com/office/drawing/2014/main" id="{B9DF5E1F-91AF-468D-9C72-041EF34D9232}"/>
              </a:ext>
            </a:extLst>
          </p:cNvPr>
          <p:cNvSpPr>
            <a:spLocks noChangeArrowheads="1"/>
          </p:cNvSpPr>
          <p:nvPr/>
        </p:nvSpPr>
        <p:spPr bwMode="auto">
          <a:xfrm>
            <a:off x="530084" y="3097902"/>
            <a:ext cx="671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IN" b="1" u="sng" dirty="0">
                <a:latin typeface="Times New Roman" pitchFamily="18" charset="0"/>
                <a:cs typeface="Times New Roman" pitchFamily="18" charset="0"/>
              </a:rPr>
              <a:t>login</a:t>
            </a:r>
          </a:p>
        </p:txBody>
      </p:sp>
      <p:sp>
        <p:nvSpPr>
          <p:cNvPr id="12" name="Rectangle 99">
            <a:extLst>
              <a:ext uri="{FF2B5EF4-FFF2-40B4-BE49-F238E27FC236}">
                <a16:creationId xmlns:a16="http://schemas.microsoft.com/office/drawing/2014/main" id="{8864DA3C-9029-4E79-93FE-CD4FCB403DA9}"/>
              </a:ext>
            </a:extLst>
          </p:cNvPr>
          <p:cNvSpPr>
            <a:spLocks noChangeArrowheads="1"/>
          </p:cNvSpPr>
          <p:nvPr/>
        </p:nvSpPr>
        <p:spPr bwMode="auto">
          <a:xfrm>
            <a:off x="547445" y="471862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IN" b="1" u="sng" dirty="0">
                <a:latin typeface="Times New Roman" pitchFamily="18" charset="0"/>
                <a:cs typeface="Times New Roman" pitchFamily="18" charset="0"/>
              </a:rPr>
              <a:t>history</a:t>
            </a:r>
          </a:p>
        </p:txBody>
      </p:sp>
    </p:spTree>
    <p:extLst>
      <p:ext uri="{BB962C8B-B14F-4D97-AF65-F5344CB8AC3E}">
        <p14:creationId xmlns:p14="http://schemas.microsoft.com/office/powerpoint/2010/main" val="281545019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836712"/>
          </a:xfrm>
        </p:spPr>
        <p:txBody>
          <a:bodyPr>
            <a:normAutofit/>
          </a:bodyPr>
          <a:lstStyle/>
          <a:p>
            <a:pPr algn="ctr"/>
            <a:r>
              <a:rPr lang="en-IN" sz="2800" b="1" dirty="0">
                <a:solidFill>
                  <a:srgbClr val="0070C0"/>
                </a:solidFill>
                <a:latin typeface="Times New Roman" pitchFamily="18" charset="0"/>
                <a:cs typeface="Times New Roman" pitchFamily="18" charset="0"/>
              </a:rPr>
              <a:t>DEVELOPING ENVIRONMENT</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95299" y="1052736"/>
            <a:ext cx="8915401" cy="5688631"/>
          </a:xfrm>
        </p:spPr>
        <p:txBody>
          <a:bodyPr>
            <a:normAutofit/>
          </a:bodyPr>
          <a:lstStyle/>
          <a:p>
            <a:pPr marL="0" indent="0">
              <a:buNone/>
            </a:pPr>
            <a:r>
              <a:rPr lang="en-IN" sz="2400" b="1" u="sng" dirty="0">
                <a:latin typeface="Times New Roman" panose="02020603050405020304" pitchFamily="18" charset="0"/>
                <a:cs typeface="Times New Roman" panose="02020603050405020304" pitchFamily="18" charset="0"/>
              </a:rPr>
              <a:t>Hardware Requirements</a:t>
            </a:r>
          </a:p>
          <a:p>
            <a:r>
              <a:rPr lang="en-IN" sz="2400" dirty="0">
                <a:latin typeface="Times New Roman" panose="02020603050405020304" pitchFamily="18" charset="0"/>
                <a:cs typeface="Times New Roman" panose="02020603050405020304" pitchFamily="18" charset="0"/>
              </a:rPr>
              <a:t>Processor - Intel x86</a:t>
            </a:r>
          </a:p>
          <a:p>
            <a:r>
              <a:rPr lang="en-IN" sz="2400" dirty="0">
                <a:latin typeface="Times New Roman" panose="02020603050405020304" pitchFamily="18" charset="0"/>
                <a:cs typeface="Times New Roman" panose="02020603050405020304" pitchFamily="18" charset="0"/>
              </a:rPr>
              <a:t>Speed - 1.1 GHz</a:t>
            </a:r>
          </a:p>
          <a:p>
            <a:r>
              <a:rPr lang="en-IN" sz="2400" dirty="0">
                <a:latin typeface="Times New Roman" panose="02020603050405020304" pitchFamily="18" charset="0"/>
                <a:cs typeface="Times New Roman" panose="02020603050405020304" pitchFamily="18" charset="0"/>
              </a:rPr>
              <a:t>RAM - 4 GB (min)</a:t>
            </a:r>
          </a:p>
          <a:p>
            <a:r>
              <a:rPr lang="en-IN" sz="2400" dirty="0">
                <a:latin typeface="Times New Roman" panose="02020603050405020304" pitchFamily="18" charset="0"/>
                <a:cs typeface="Times New Roman" panose="02020603050405020304" pitchFamily="18" charset="0"/>
              </a:rPr>
              <a:t>Hard Disk - 50 GB</a:t>
            </a:r>
          </a:p>
          <a:p>
            <a:pPr marL="0" indent="0">
              <a:buNone/>
            </a:pPr>
            <a:r>
              <a:rPr lang="en-IN" sz="2400" b="1" u="sng" dirty="0">
                <a:latin typeface="Times New Roman" panose="02020603050405020304" pitchFamily="18" charset="0"/>
                <a:cs typeface="Times New Roman" panose="02020603050405020304" pitchFamily="18" charset="0"/>
              </a:rPr>
              <a:t>Software Requirements</a:t>
            </a:r>
          </a:p>
          <a:p>
            <a:r>
              <a:rPr lang="en-IN" sz="2400" dirty="0">
                <a:latin typeface="Times New Roman" panose="02020603050405020304" pitchFamily="18" charset="0"/>
                <a:cs typeface="Times New Roman" panose="02020603050405020304" pitchFamily="18" charset="0"/>
              </a:rPr>
              <a:t>Operating System - Windows 7 or Above ,Android</a:t>
            </a:r>
          </a:p>
          <a:p>
            <a:r>
              <a:rPr lang="en-IN" sz="2400" dirty="0">
                <a:latin typeface="Times New Roman" panose="02020603050405020304" pitchFamily="18" charset="0"/>
                <a:cs typeface="Times New Roman" panose="02020603050405020304" pitchFamily="18" charset="0"/>
              </a:rPr>
              <a:t>Frontend - Android</a:t>
            </a:r>
          </a:p>
          <a:p>
            <a:r>
              <a:rPr lang="en-IN" sz="2400" dirty="0">
                <a:latin typeface="Times New Roman" panose="02020603050405020304" pitchFamily="18" charset="0"/>
                <a:cs typeface="Times New Roman" panose="02020603050405020304" pitchFamily="18" charset="0"/>
              </a:rPr>
              <a:t>Backend – Python ,MySQL</a:t>
            </a:r>
          </a:p>
          <a:p>
            <a:r>
              <a:rPr lang="en-IN" sz="2400" dirty="0">
                <a:latin typeface="Times New Roman" panose="02020603050405020304" pitchFamily="18" charset="0"/>
                <a:cs typeface="Times New Roman" panose="02020603050405020304" pitchFamily="18" charset="0"/>
              </a:rPr>
              <a:t>Platform used - PyCharm, Android Studio ,</a:t>
            </a:r>
            <a:r>
              <a:rPr lang="en-IN" sz="2400" dirty="0" err="1">
                <a:latin typeface="Times New Roman" panose="02020603050405020304" pitchFamily="18" charset="0"/>
                <a:cs typeface="Times New Roman" panose="02020603050405020304" pitchFamily="18" charset="0"/>
              </a:rPr>
              <a:t>SQLyog</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Web Browser - Google Chrome, Fire fox, Microsoft Edge</a:t>
            </a:r>
          </a:p>
          <a:p>
            <a:r>
              <a:rPr lang="en-IN" sz="2400" dirty="0">
                <a:latin typeface="Times New Roman" panose="02020603050405020304" pitchFamily="18" charset="0"/>
                <a:cs typeface="Times New Roman" panose="02020603050405020304" pitchFamily="18" charset="0"/>
              </a:rPr>
              <a:t>Frame work - Flask</a:t>
            </a:r>
          </a:p>
        </p:txBody>
      </p:sp>
    </p:spTree>
    <p:extLst>
      <p:ext uri="{BB962C8B-B14F-4D97-AF65-F5344CB8AC3E}">
        <p14:creationId xmlns:p14="http://schemas.microsoft.com/office/powerpoint/2010/main" val="5480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21" y="0"/>
            <a:ext cx="8915401" cy="692696"/>
          </a:xfrm>
        </p:spPr>
        <p:txBody>
          <a:bodyPr>
            <a:normAutofit/>
          </a:bodyPr>
          <a:lstStyle/>
          <a:p>
            <a:pPr algn="ctr"/>
            <a:r>
              <a:rPr lang="en-IN" sz="2800" b="1" dirty="0">
                <a:solidFill>
                  <a:srgbClr val="0070C0"/>
                </a:solidFill>
                <a:latin typeface="Times New Roman" pitchFamily="18" charset="0"/>
                <a:cs typeface="Times New Roman" pitchFamily="18" charset="0"/>
              </a:rPr>
              <a:t>PRODUCT BACKLOG</a:t>
            </a:r>
          </a:p>
        </p:txBody>
      </p:sp>
      <p:graphicFrame>
        <p:nvGraphicFramePr>
          <p:cNvPr id="6" name="Content Placeholder 5">
            <a:extLst>
              <a:ext uri="{FF2B5EF4-FFF2-40B4-BE49-F238E27FC236}">
                <a16:creationId xmlns:a16="http://schemas.microsoft.com/office/drawing/2014/main" id="{8005288C-E7ED-4574-98B8-7D3E81FFAE0D}"/>
              </a:ext>
            </a:extLst>
          </p:cNvPr>
          <p:cNvGraphicFramePr>
            <a:graphicFrameLocks noGrp="1"/>
          </p:cNvGraphicFramePr>
          <p:nvPr>
            <p:ph idx="1"/>
            <p:extLst>
              <p:ext uri="{D42A27DB-BD31-4B8C-83A1-F6EECF244321}">
                <p14:modId xmlns:p14="http://schemas.microsoft.com/office/powerpoint/2010/main" val="1898263660"/>
              </p:ext>
            </p:extLst>
          </p:nvPr>
        </p:nvGraphicFramePr>
        <p:xfrm>
          <a:off x="128463" y="825501"/>
          <a:ext cx="9721080" cy="5894208"/>
        </p:xfrm>
        <a:graphic>
          <a:graphicData uri="http://schemas.openxmlformats.org/drawingml/2006/table">
            <a:tbl>
              <a:tblPr firstRow="1" firstCol="1" bandRow="1">
                <a:tableStyleId>{5C22544A-7EE6-4342-B048-85BDC9FD1C3A}</a:tableStyleId>
              </a:tblPr>
              <a:tblGrid>
                <a:gridCol w="871765">
                  <a:extLst>
                    <a:ext uri="{9D8B030D-6E8A-4147-A177-3AD203B41FA5}">
                      <a16:colId xmlns:a16="http://schemas.microsoft.com/office/drawing/2014/main" val="181873635"/>
                    </a:ext>
                  </a:extLst>
                </a:gridCol>
                <a:gridCol w="1916973">
                  <a:extLst>
                    <a:ext uri="{9D8B030D-6E8A-4147-A177-3AD203B41FA5}">
                      <a16:colId xmlns:a16="http://schemas.microsoft.com/office/drawing/2014/main" val="490045812"/>
                    </a:ext>
                  </a:extLst>
                </a:gridCol>
                <a:gridCol w="990724">
                  <a:extLst>
                    <a:ext uri="{9D8B030D-6E8A-4147-A177-3AD203B41FA5}">
                      <a16:colId xmlns:a16="http://schemas.microsoft.com/office/drawing/2014/main" val="3258513505"/>
                    </a:ext>
                  </a:extLst>
                </a:gridCol>
                <a:gridCol w="909904">
                  <a:extLst>
                    <a:ext uri="{9D8B030D-6E8A-4147-A177-3AD203B41FA5}">
                      <a16:colId xmlns:a16="http://schemas.microsoft.com/office/drawing/2014/main" val="952074047"/>
                    </a:ext>
                  </a:extLst>
                </a:gridCol>
                <a:gridCol w="1943307">
                  <a:extLst>
                    <a:ext uri="{9D8B030D-6E8A-4147-A177-3AD203B41FA5}">
                      <a16:colId xmlns:a16="http://schemas.microsoft.com/office/drawing/2014/main" val="411824167"/>
                    </a:ext>
                  </a:extLst>
                </a:gridCol>
                <a:gridCol w="1003438">
                  <a:extLst>
                    <a:ext uri="{9D8B030D-6E8A-4147-A177-3AD203B41FA5}">
                      <a16:colId xmlns:a16="http://schemas.microsoft.com/office/drawing/2014/main" val="617842993"/>
                    </a:ext>
                  </a:extLst>
                </a:gridCol>
                <a:gridCol w="2084969">
                  <a:extLst>
                    <a:ext uri="{9D8B030D-6E8A-4147-A177-3AD203B41FA5}">
                      <a16:colId xmlns:a16="http://schemas.microsoft.com/office/drawing/2014/main" val="3399595432"/>
                    </a:ext>
                  </a:extLst>
                </a:gridCol>
              </a:tblGrid>
              <a:tr h="1035522">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User Story ID</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Priority</a:t>
                      </a:r>
                      <a:endParaRPr lang="en-IN" sz="15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&lt;High/Medium/Low&gt;</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Size</a:t>
                      </a:r>
                      <a:endParaRPr lang="en-IN" sz="15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(Hours)</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Sprint</a:t>
                      </a:r>
                      <a:endParaRPr lang="en-IN" sz="15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&lt;#&gt;</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Status</a:t>
                      </a:r>
                      <a:endParaRPr lang="en-IN" sz="15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&lt;Planned/In progress/Completed&gt;</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Release</a:t>
                      </a:r>
                      <a:endParaRPr lang="en-IN" sz="15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Date</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Release Goal</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22375118"/>
                  </a:ext>
                </a:extLst>
              </a:tr>
              <a:tr h="491284">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1</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Medium</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2</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3">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1</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Completed</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latin typeface="Times New Roman" panose="02020603050405020304" pitchFamily="18" charset="0"/>
                          <a:cs typeface="Times New Roman" panose="02020603050405020304" pitchFamily="18" charset="0"/>
                        </a:rPr>
                        <a:t> 08/01/2022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Table design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253609"/>
                  </a:ext>
                </a:extLst>
              </a:tr>
              <a:tr h="491284">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2</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High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3</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N"/>
                    </a:p>
                  </a:txBody>
                  <a:tcP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Completed</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latin typeface="Times New Roman" panose="02020603050405020304" pitchFamily="18" charset="0"/>
                          <a:cs typeface="Times New Roman" panose="02020603050405020304" pitchFamily="18" charset="0"/>
                        </a:rPr>
                        <a:t> 08/01/2022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Form design </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39563003"/>
                  </a:ext>
                </a:extLst>
              </a:tr>
              <a:tr h="491284">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3</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High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5</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N"/>
                    </a:p>
                  </a:txBody>
                  <a:tcP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Completed</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200" dirty="0">
                          <a:effectLst/>
                          <a:latin typeface="Times New Roman" panose="02020603050405020304" pitchFamily="18" charset="0"/>
                          <a:cs typeface="Times New Roman" panose="02020603050405020304" pitchFamily="18" charset="0"/>
                        </a:rPr>
                        <a:t> 08/01/2022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Basic coding</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048143"/>
                  </a:ext>
                </a:extLst>
              </a:tr>
              <a:tr h="389670">
                <a:tc>
                  <a:txBody>
                    <a:bodyPr/>
                    <a:lstStyle/>
                    <a:p>
                      <a:pPr algn="ctr">
                        <a:lnSpc>
                          <a:spcPct val="107000"/>
                        </a:lnSpc>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High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5</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2</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Planned</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Scan files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7437128"/>
                  </a:ext>
                </a:extLst>
              </a:tr>
              <a:tr h="608554">
                <a:tc>
                  <a:txBody>
                    <a:bodyPr/>
                    <a:lstStyle/>
                    <a:p>
                      <a:pPr algn="ctr">
                        <a:lnSpc>
                          <a:spcPct val="107000"/>
                        </a:lnSpc>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Medium</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5</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N"/>
                    </a:p>
                  </a:txBody>
                  <a:tcP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Planned</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Text –to-speech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09370158"/>
                  </a:ext>
                </a:extLst>
              </a:tr>
              <a:tr h="405375">
                <a:tc>
                  <a:txBody>
                    <a:bodyPr/>
                    <a:lstStyle/>
                    <a:p>
                      <a:pPr algn="ctr">
                        <a:lnSpc>
                          <a:spcPct val="107000"/>
                        </a:lnSpc>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High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5</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3</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Planned</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Speech-to-text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6821309"/>
                  </a:ext>
                </a:extLst>
              </a:tr>
              <a:tr h="405375">
                <a:tc>
                  <a:txBody>
                    <a:bodyPr/>
                    <a:lstStyle/>
                    <a:p>
                      <a:pPr algn="ctr">
                        <a:lnSpc>
                          <a:spcPct val="107000"/>
                        </a:lnSpc>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high</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5</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N"/>
                    </a:p>
                  </a:txBody>
                  <a:tcP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Planned</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Save files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4510658"/>
                  </a:ext>
                </a:extLst>
              </a:tr>
              <a:tr h="699347">
                <a:tc>
                  <a:txBody>
                    <a:bodyPr/>
                    <a:lstStyle/>
                    <a:p>
                      <a:pPr algn="ctr">
                        <a:lnSpc>
                          <a:spcPct val="107000"/>
                        </a:lnSpc>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Medium</a:t>
                      </a:r>
                      <a:endParaRPr lang="en-IN" sz="15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5</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4</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Planned</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Testing data</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4036489"/>
                  </a:ext>
                </a:extLst>
              </a:tr>
              <a:tr h="876513">
                <a:tc>
                  <a:txBody>
                    <a:bodyPr/>
                    <a:lstStyle/>
                    <a:p>
                      <a:pPr algn="ctr">
                        <a:lnSpc>
                          <a:spcPct val="107000"/>
                        </a:lnSpc>
                        <a:spcAft>
                          <a:spcPts val="800"/>
                        </a:spcAf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9</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High</a:t>
                      </a:r>
                      <a:endParaRPr lang="en-IN" sz="15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5</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IN"/>
                    </a:p>
                  </a:txBody>
                  <a:tcPr/>
                </a:tc>
                <a:tc>
                  <a:txBody>
                    <a:bodyPr/>
                    <a:lstStyle/>
                    <a:p>
                      <a:pPr algn="ctr">
                        <a:lnSpc>
                          <a:spcPct val="107000"/>
                        </a:lnSpc>
                        <a:spcAft>
                          <a:spcPts val="800"/>
                        </a:spcAft>
                      </a:pPr>
                      <a:r>
                        <a:rPr lang="en-US" sz="1500">
                          <a:effectLst/>
                          <a:latin typeface="Times New Roman" panose="02020603050405020304" pitchFamily="18" charset="0"/>
                          <a:cs typeface="Times New Roman" panose="02020603050405020304" pitchFamily="18" charset="0"/>
                        </a:rPr>
                        <a:t>Planned</a:t>
                      </a:r>
                      <a:endParaRPr lang="en-IN"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500" dirty="0">
                          <a:effectLst/>
                          <a:latin typeface="Times New Roman" panose="02020603050405020304" pitchFamily="18" charset="0"/>
                          <a:cs typeface="Times New Roman" panose="02020603050405020304" pitchFamily="18" charset="0"/>
                        </a:rPr>
                        <a:t>Output generation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013316"/>
                  </a:ext>
                </a:extLst>
              </a:tr>
            </a:tbl>
          </a:graphicData>
        </a:graphic>
      </p:graphicFrame>
      <p:sp>
        <p:nvSpPr>
          <p:cNvPr id="7" name="Rectangle 1">
            <a:extLst>
              <a:ext uri="{FF2B5EF4-FFF2-40B4-BE49-F238E27FC236}">
                <a16:creationId xmlns:a16="http://schemas.microsoft.com/office/drawing/2014/main" id="{98A57D22-C882-4E0B-A7AF-3952C0A3D520}"/>
              </a:ext>
            </a:extLst>
          </p:cNvPr>
          <p:cNvSpPr>
            <a:spLocks noChangeArrowheads="1"/>
          </p:cNvSpPr>
          <p:nvPr/>
        </p:nvSpPr>
        <p:spPr bwMode="auto">
          <a:xfrm>
            <a:off x="-2077617" y="-132805"/>
            <a:ext cx="14166170" cy="590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024563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995</TotalTime>
  <Words>1056</Words>
  <Application>Microsoft Office PowerPoint</Application>
  <PresentationFormat>A4 Paper (210x297 mm)</PresentationFormat>
  <Paragraphs>577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OCR</vt:lpstr>
      <vt:lpstr>TABLE OF CONTENTS</vt:lpstr>
      <vt:lpstr>INTRODUCTION</vt:lpstr>
      <vt:lpstr>MODULES</vt:lpstr>
      <vt:lpstr>DATA FLOW DIAGRAM</vt:lpstr>
      <vt:lpstr>PowerPoint Presentation</vt:lpstr>
      <vt:lpstr>TABLE DESIGN</vt:lpstr>
      <vt:lpstr>DEVELOPING ENVIRONMENT</vt:lpstr>
      <vt:lpstr>PRODUCT BACKLOG</vt:lpstr>
      <vt:lpstr>USER STORIES</vt:lpstr>
      <vt:lpstr>PROJECT PLAN</vt:lpstr>
      <vt:lpstr>SPRINT BACKLOG PLAN</vt:lpstr>
      <vt:lpstr>SPRINT ACTUAL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CLAIM</dc:title>
  <dc:creator>Windows User</dc:creator>
  <cp:lastModifiedBy>VIMAL KT</cp:lastModifiedBy>
  <cp:revision>90</cp:revision>
  <dcterms:created xsi:type="dcterms:W3CDTF">2022-01-08T15:19:27Z</dcterms:created>
  <dcterms:modified xsi:type="dcterms:W3CDTF">2022-01-12T10:53:16Z</dcterms:modified>
</cp:coreProperties>
</file>