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Economica"/>
      <p:regular r:id="rId23"/>
      <p:bold r:id="rId24"/>
      <p:italic r:id="rId25"/>
      <p:boldItalic r:id="rId26"/>
    </p:embeddedFont>
    <p:embeddedFont>
      <p:font typeface="EB Garamond Medium"/>
      <p:regular r:id="rId27"/>
      <p:bold r:id="rId28"/>
      <p:italic r:id="rId29"/>
      <p:boldItalic r:id="rId30"/>
    </p:embeddedFont>
    <p:embeddedFont>
      <p:font typeface="EB Garamond SemiBold"/>
      <p:regular r:id="rId31"/>
      <p:bold r:id="rId32"/>
      <p:italic r:id="rId33"/>
      <p:boldItalic r:id="rId34"/>
    </p:embeddedFont>
    <p:embeddedFont>
      <p:font typeface="EB Garamond"/>
      <p:regular r:id="rId35"/>
      <p:bold r:id="rId36"/>
      <p:italic r:id="rId37"/>
      <p:boldItalic r:id="rId38"/>
    </p:embeddedFont>
    <p:embeddedFont>
      <p:font typeface="Spectral"/>
      <p:regular r:id="rId39"/>
      <p:bold r:id="rId40"/>
      <p:italic r:id="rId41"/>
      <p:boldItalic r:id="rId42"/>
    </p:embeddedFont>
    <p:embeddedFont>
      <p:font typeface="EB Garamond ExtraBold"/>
      <p:bold r:id="rId43"/>
      <p:boldItalic r:id="rId44"/>
    </p:embeddedFont>
    <p:embeddedFont>
      <p:font typeface="Spectral Medium"/>
      <p:regular r:id="rId45"/>
      <p:bold r:id="rId46"/>
      <p:italic r:id="rId47"/>
      <p:boldItalic r:id="rId48"/>
    </p:embeddedFont>
    <p:embeddedFont>
      <p:font typeface="Open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D12042-887D-46D5-9208-72D8AD0AB0B8}">
  <a:tblStyle styleId="{AED12042-887D-46D5-9208-72D8AD0AB0B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pectral-bold.fntdata"/><Relationship Id="rId42" Type="http://schemas.openxmlformats.org/officeDocument/2006/relationships/font" Target="fonts/Spectral-boldItalic.fntdata"/><Relationship Id="rId41" Type="http://schemas.openxmlformats.org/officeDocument/2006/relationships/font" Target="fonts/Spectral-italic.fntdata"/><Relationship Id="rId44" Type="http://schemas.openxmlformats.org/officeDocument/2006/relationships/font" Target="fonts/EBGaramondExtraBold-boldItalic.fntdata"/><Relationship Id="rId43" Type="http://schemas.openxmlformats.org/officeDocument/2006/relationships/font" Target="fonts/EBGaramondExtraBold-bold.fntdata"/><Relationship Id="rId46" Type="http://schemas.openxmlformats.org/officeDocument/2006/relationships/font" Target="fonts/SpectralMedium-bold.fntdata"/><Relationship Id="rId45" Type="http://schemas.openxmlformats.org/officeDocument/2006/relationships/font" Target="fonts/Spectral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SpectralMedium-boldItalic.fntdata"/><Relationship Id="rId47" Type="http://schemas.openxmlformats.org/officeDocument/2006/relationships/font" Target="fonts/SpectralMedium-italic.fntdata"/><Relationship Id="rId49" Type="http://schemas.openxmlformats.org/officeDocument/2006/relationships/font" Target="fonts/Open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BGaramondSemiBold-regular.fntdata"/><Relationship Id="rId30" Type="http://schemas.openxmlformats.org/officeDocument/2006/relationships/font" Target="fonts/EBGaramondMedium-boldItalic.fntdata"/><Relationship Id="rId33" Type="http://schemas.openxmlformats.org/officeDocument/2006/relationships/font" Target="fonts/EBGaramondSemiBold-italic.fntdata"/><Relationship Id="rId32" Type="http://schemas.openxmlformats.org/officeDocument/2006/relationships/font" Target="fonts/EBGaramondSemiBold-bold.fntdata"/><Relationship Id="rId35" Type="http://schemas.openxmlformats.org/officeDocument/2006/relationships/font" Target="fonts/EBGaramond-regular.fntdata"/><Relationship Id="rId34" Type="http://schemas.openxmlformats.org/officeDocument/2006/relationships/font" Target="fonts/EBGaramondSemiBold-boldItalic.fntdata"/><Relationship Id="rId37" Type="http://schemas.openxmlformats.org/officeDocument/2006/relationships/font" Target="fonts/EBGaramond-italic.fntdata"/><Relationship Id="rId36" Type="http://schemas.openxmlformats.org/officeDocument/2006/relationships/font" Target="fonts/EBGaramond-bold.fntdata"/><Relationship Id="rId39" Type="http://schemas.openxmlformats.org/officeDocument/2006/relationships/font" Target="fonts/Spectral-regular.fntdata"/><Relationship Id="rId38" Type="http://schemas.openxmlformats.org/officeDocument/2006/relationships/font" Target="fonts/EBGaramond-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Economica-bold.fntdata"/><Relationship Id="rId23" Type="http://schemas.openxmlformats.org/officeDocument/2006/relationships/font" Target="fonts/Economica-regular.fntdata"/><Relationship Id="rId26" Type="http://schemas.openxmlformats.org/officeDocument/2006/relationships/font" Target="fonts/Economica-boldItalic.fntdata"/><Relationship Id="rId25" Type="http://schemas.openxmlformats.org/officeDocument/2006/relationships/font" Target="fonts/Economica-italic.fntdata"/><Relationship Id="rId28" Type="http://schemas.openxmlformats.org/officeDocument/2006/relationships/font" Target="fonts/EBGaramondMedium-bold.fntdata"/><Relationship Id="rId27" Type="http://schemas.openxmlformats.org/officeDocument/2006/relationships/font" Target="fonts/EBGaramondMedium-regular.fntdata"/><Relationship Id="rId29" Type="http://schemas.openxmlformats.org/officeDocument/2006/relationships/font" Target="fonts/EBGaramondMedium-italic.fntdata"/><Relationship Id="rId51" Type="http://schemas.openxmlformats.org/officeDocument/2006/relationships/font" Target="fonts/OpenSans-italic.fntdata"/><Relationship Id="rId50" Type="http://schemas.openxmlformats.org/officeDocument/2006/relationships/font" Target="fonts/OpenSans-bold.fntdata"/><Relationship Id="rId52"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b1bf886a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b1bf886a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48300b4de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48300b4de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48300b4de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48300b4d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48300b4d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48300b4d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b1e0cde1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b1e0cde1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48300b4de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48300b4de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48300b4de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48300b4de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b1e0cde18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b1e0cde18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b1bf886a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b1bf886a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1a4df68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1a4df68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b9a0b074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b9a0b074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965474a9_3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965474a9_3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48300b4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48300b4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b1e0cde1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b1e0cde1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b9a0b074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b9a0b074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1" name="Shape 61"/>
        <p:cNvGrpSpPr/>
        <p:nvPr/>
      </p:nvGrpSpPr>
      <p:grpSpPr>
        <a:xfrm>
          <a:off x="0" y="0"/>
          <a:ext cx="0" cy="0"/>
          <a:chOff x="0" y="0"/>
          <a:chExt cx="0" cy="0"/>
        </a:xfrm>
      </p:grpSpPr>
      <p:sp>
        <p:nvSpPr>
          <p:cNvPr id="62" name="Google Shape;62;p13"/>
          <p:cNvSpPr txBox="1"/>
          <p:nvPr/>
        </p:nvSpPr>
        <p:spPr>
          <a:xfrm>
            <a:off x="1152675" y="685075"/>
            <a:ext cx="7035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200">
                <a:solidFill>
                  <a:schemeClr val="dk1"/>
                </a:solidFill>
                <a:latin typeface="EB Garamond"/>
                <a:ea typeface="EB Garamond"/>
                <a:cs typeface="EB Garamond"/>
                <a:sym typeface="EB Garamond"/>
              </a:rPr>
              <a:t>JAVASCRIPT CLIENT BASED ON ITEC CLOUD ARCHITECTURE</a:t>
            </a:r>
            <a:endParaRPr>
              <a:latin typeface="EB Garamond"/>
              <a:ea typeface="EB Garamond"/>
              <a:cs typeface="EB Garamond"/>
              <a:sym typeface="EB Garamond"/>
            </a:endParaRPr>
          </a:p>
        </p:txBody>
      </p:sp>
      <p:sp>
        <p:nvSpPr>
          <p:cNvPr id="63" name="Google Shape;63;p13"/>
          <p:cNvSpPr txBox="1"/>
          <p:nvPr/>
        </p:nvSpPr>
        <p:spPr>
          <a:xfrm>
            <a:off x="1152500" y="3577875"/>
            <a:ext cx="5008200" cy="107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920">
                <a:solidFill>
                  <a:srgbClr val="7F6000"/>
                </a:solidFill>
                <a:latin typeface="EB Garamond"/>
                <a:ea typeface="EB Garamond"/>
                <a:cs typeface="EB Garamond"/>
                <a:sym typeface="EB Garamond"/>
              </a:rPr>
              <a:t>AMNA</a:t>
            </a:r>
            <a:endParaRPr b="1" sz="1920">
              <a:solidFill>
                <a:srgbClr val="7F6000"/>
              </a:solidFill>
              <a:latin typeface="EB Garamond"/>
              <a:ea typeface="EB Garamond"/>
              <a:cs typeface="EB Garamond"/>
              <a:sym typeface="EB Garamond"/>
            </a:endParaRPr>
          </a:p>
          <a:p>
            <a:pPr indent="0" lvl="0" marL="0" marR="0" rtl="0" algn="l">
              <a:lnSpc>
                <a:spcPct val="100000"/>
              </a:lnSpc>
              <a:spcBef>
                <a:spcPts val="0"/>
              </a:spcBef>
              <a:spcAft>
                <a:spcPts val="0"/>
              </a:spcAft>
              <a:buNone/>
            </a:pPr>
            <a:r>
              <a:rPr b="1" lang="en" sz="1920">
                <a:solidFill>
                  <a:srgbClr val="7F6000"/>
                </a:solidFill>
                <a:latin typeface="EB Garamond"/>
                <a:ea typeface="EB Garamond"/>
                <a:cs typeface="EB Garamond"/>
                <a:sym typeface="EB Garamond"/>
              </a:rPr>
              <a:t>MES20MCA-2005</a:t>
            </a:r>
            <a:endParaRPr b="1" sz="1920">
              <a:solidFill>
                <a:srgbClr val="7F6000"/>
              </a:solidFill>
              <a:latin typeface="EB Garamond"/>
              <a:ea typeface="EB Garamond"/>
              <a:cs typeface="EB Garamond"/>
              <a:sym typeface="EB Garamond"/>
            </a:endParaRPr>
          </a:p>
          <a:p>
            <a:pPr indent="0" lvl="0" marL="0" marR="0" rtl="0" algn="l">
              <a:lnSpc>
                <a:spcPct val="100000"/>
              </a:lnSpc>
              <a:spcBef>
                <a:spcPts val="0"/>
              </a:spcBef>
              <a:spcAft>
                <a:spcPts val="0"/>
              </a:spcAft>
              <a:buNone/>
            </a:pPr>
            <a:r>
              <a:rPr b="1" lang="en" sz="1920">
                <a:solidFill>
                  <a:srgbClr val="7F6000"/>
                </a:solidFill>
                <a:latin typeface="EB Garamond"/>
                <a:ea typeface="EB Garamond"/>
                <a:cs typeface="EB Garamond"/>
                <a:sym typeface="EB Garamond"/>
              </a:rPr>
              <a:t>PRODUCT OWNER : HYDERALI K</a:t>
            </a:r>
            <a:endParaRPr b="1" sz="1920">
              <a:solidFill>
                <a:srgbClr val="7F6000"/>
              </a:solidFill>
              <a:latin typeface="EB Garamond"/>
              <a:ea typeface="EB Garamond"/>
              <a:cs typeface="EB Garamond"/>
              <a:sym typeface="EB 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2397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7F6000"/>
                </a:solidFill>
                <a:latin typeface="EB Garamond"/>
                <a:ea typeface="EB Garamond"/>
                <a:cs typeface="EB Garamond"/>
                <a:sym typeface="EB Garamond"/>
              </a:rPr>
              <a:t>SPRINT BACKLOG PLAN</a:t>
            </a:r>
            <a:endParaRPr>
              <a:solidFill>
                <a:srgbClr val="7F6000"/>
              </a:solidFill>
              <a:latin typeface="EB Garamond"/>
              <a:ea typeface="EB Garamond"/>
              <a:cs typeface="EB Garamond"/>
              <a:sym typeface="EB Garamond"/>
            </a:endParaRPr>
          </a:p>
        </p:txBody>
      </p:sp>
      <p:graphicFrame>
        <p:nvGraphicFramePr>
          <p:cNvPr id="126" name="Google Shape;126;p22"/>
          <p:cNvGraphicFramePr/>
          <p:nvPr/>
        </p:nvGraphicFramePr>
        <p:xfrm>
          <a:off x="58263" y="1480475"/>
          <a:ext cx="3000000" cy="3000000"/>
        </p:xfrm>
        <a:graphic>
          <a:graphicData uri="http://schemas.openxmlformats.org/drawingml/2006/table">
            <a:tbl>
              <a:tblPr>
                <a:noFill/>
                <a:tableStyleId>{AED12042-887D-46D5-9208-72D8AD0AB0B8}</a:tableStyleId>
              </a:tblPr>
              <a:tblGrid>
                <a:gridCol w="611400"/>
                <a:gridCol w="760500"/>
                <a:gridCol w="636275"/>
                <a:gridCol w="549300"/>
                <a:gridCol w="524425"/>
                <a:gridCol w="536900"/>
                <a:gridCol w="499550"/>
                <a:gridCol w="525125"/>
                <a:gridCol w="449300"/>
                <a:gridCol w="499575"/>
                <a:gridCol w="487175"/>
                <a:gridCol w="487200"/>
                <a:gridCol w="487150"/>
                <a:gridCol w="499600"/>
                <a:gridCol w="499625"/>
                <a:gridCol w="487175"/>
                <a:gridCol w="462325"/>
              </a:tblGrid>
              <a:tr h="719575">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Backlog Item</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Status &amp; completion date</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Original estimate in hours </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22/12</a:t>
                      </a:r>
                      <a:endParaRPr sz="11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Day2</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23/12</a:t>
                      </a:r>
                      <a:endParaRPr sz="11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Day3</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24/12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Day4</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25/12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Day5</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26/12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Day6</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27/12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Day7</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28/12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Day8</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29/12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Day9</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30/12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Day10</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31/12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Day11</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01/01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Day12</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02/01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Day13</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03/01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Day14</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04/01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570500">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Coding</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31</a:t>
                      </a:r>
                      <a:r>
                        <a:rPr lang="en">
                          <a:latin typeface="EB Garamond Medium"/>
                          <a:ea typeface="EB Garamond Medium"/>
                          <a:cs typeface="EB Garamond Medium"/>
                          <a:sym typeface="EB Garamond Medium"/>
                        </a:rPr>
                        <a:t>/12/22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3</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a:ea typeface="EB Garamond"/>
                          <a:cs typeface="EB Garamond"/>
                          <a:sym typeface="EB Garamond"/>
                        </a:rPr>
                        <a:t>0</a:t>
                      </a:r>
                      <a:endParaRPr>
                        <a:latin typeface="EB Garamond"/>
                        <a:ea typeface="EB Garamond"/>
                        <a:cs typeface="EB Garamond"/>
                        <a:sym typeface="EB Garamond"/>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3</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558075">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Testing</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03/01/22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6</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545625">
                <a:tc>
                  <a:txBody>
                    <a:bodyPr/>
                    <a:lstStyle/>
                    <a:p>
                      <a:pPr indent="0" lvl="0" marL="0" rtl="0" algn="ctr">
                        <a:lnSpc>
                          <a:spcPct val="100000"/>
                        </a:lnSpc>
                        <a:spcBef>
                          <a:spcPts val="0"/>
                        </a:spcBef>
                        <a:spcAft>
                          <a:spcPts val="0"/>
                        </a:spcAft>
                        <a:buNone/>
                      </a:pPr>
                      <a:r>
                        <a:rPr lang="en">
                          <a:latin typeface="EB Garamond SemiBold"/>
                          <a:ea typeface="EB Garamond SemiBold"/>
                          <a:cs typeface="EB Garamond SemiBold"/>
                          <a:sym typeface="EB Garamond SemiBold"/>
                        </a:rPr>
                        <a:t>TOTAL</a:t>
                      </a:r>
                      <a:endParaRPr>
                        <a:latin typeface="EB Garamond SemiBold"/>
                        <a:ea typeface="EB Garamond SemiBold"/>
                        <a:cs typeface="EB Garamond SemiBold"/>
                        <a:sym typeface="EB Garamond SemiBold"/>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18</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3</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3</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bl>
          </a:graphicData>
        </a:graphic>
      </p:graphicFrame>
      <p:sp>
        <p:nvSpPr>
          <p:cNvPr id="127" name="Google Shape;127;p22"/>
          <p:cNvSpPr txBox="1"/>
          <p:nvPr/>
        </p:nvSpPr>
        <p:spPr>
          <a:xfrm>
            <a:off x="43675" y="970025"/>
            <a:ext cx="14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EB Garamond"/>
                <a:ea typeface="EB Garamond"/>
                <a:cs typeface="EB Garamond"/>
                <a:sym typeface="EB Garamond"/>
              </a:rPr>
              <a:t>Sprint 1:-</a:t>
            </a:r>
            <a:endParaRPr b="1">
              <a:latin typeface="EB Garamond"/>
              <a:ea typeface="EB Garamond"/>
              <a:cs typeface="EB Garamond"/>
              <a:sym typeface="EB 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2397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7F6000"/>
                </a:solidFill>
                <a:latin typeface="EB Garamond"/>
                <a:ea typeface="EB Garamond"/>
                <a:cs typeface="EB Garamond"/>
                <a:sym typeface="EB Garamond"/>
              </a:rPr>
              <a:t>SPRINT BACKLOG PLAN</a:t>
            </a:r>
            <a:endParaRPr>
              <a:solidFill>
                <a:srgbClr val="7F6000"/>
              </a:solidFill>
              <a:latin typeface="EB Garamond"/>
              <a:ea typeface="EB Garamond"/>
              <a:cs typeface="EB Garamond"/>
              <a:sym typeface="EB Garamond"/>
            </a:endParaRPr>
          </a:p>
        </p:txBody>
      </p:sp>
      <p:graphicFrame>
        <p:nvGraphicFramePr>
          <p:cNvPr id="133" name="Google Shape;133;p23"/>
          <p:cNvGraphicFramePr/>
          <p:nvPr/>
        </p:nvGraphicFramePr>
        <p:xfrm>
          <a:off x="58263" y="1480475"/>
          <a:ext cx="3000000" cy="3000000"/>
        </p:xfrm>
        <a:graphic>
          <a:graphicData uri="http://schemas.openxmlformats.org/drawingml/2006/table">
            <a:tbl>
              <a:tblPr>
                <a:noFill/>
                <a:tableStyleId>{AED12042-887D-46D5-9208-72D8AD0AB0B8}</a:tableStyleId>
              </a:tblPr>
              <a:tblGrid>
                <a:gridCol w="611400"/>
                <a:gridCol w="760500"/>
                <a:gridCol w="636275"/>
                <a:gridCol w="549300"/>
                <a:gridCol w="524425"/>
                <a:gridCol w="536900"/>
                <a:gridCol w="499550"/>
                <a:gridCol w="525125"/>
                <a:gridCol w="449300"/>
                <a:gridCol w="499575"/>
                <a:gridCol w="487175"/>
                <a:gridCol w="487200"/>
                <a:gridCol w="487150"/>
                <a:gridCol w="499600"/>
                <a:gridCol w="499625"/>
                <a:gridCol w="487175"/>
                <a:gridCol w="462325"/>
              </a:tblGrid>
              <a:tr h="719575">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Backlog Item</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Status &amp; completion date</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Original estimate in hours </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11</a:t>
                      </a:r>
                      <a:r>
                        <a:rPr lang="en" sz="1100">
                          <a:solidFill>
                            <a:schemeClr val="dk1"/>
                          </a:solidFill>
                          <a:latin typeface="EB Garamond ExtraBold"/>
                          <a:ea typeface="EB Garamond ExtraBold"/>
                          <a:cs typeface="EB Garamond ExtraBold"/>
                          <a:sym typeface="EB Garamond ExtraBold"/>
                        </a:rPr>
                        <a:t>/01</a:t>
                      </a:r>
                      <a:endParaRPr sz="11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Day2</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12</a:t>
                      </a:r>
                      <a:r>
                        <a:rPr lang="en" sz="1100">
                          <a:solidFill>
                            <a:schemeClr val="dk1"/>
                          </a:solidFill>
                          <a:latin typeface="EB Garamond ExtraBold"/>
                          <a:ea typeface="EB Garamond ExtraBold"/>
                          <a:cs typeface="EB Garamond ExtraBold"/>
                          <a:sym typeface="EB Garamond ExtraBold"/>
                        </a:rPr>
                        <a:t>/01</a:t>
                      </a:r>
                      <a:endParaRPr sz="11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Day3</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13</a:t>
                      </a:r>
                      <a:r>
                        <a:rPr lang="en" sz="1100">
                          <a:solidFill>
                            <a:schemeClr val="dk1"/>
                          </a:solidFill>
                          <a:latin typeface="EB Garamond ExtraBold"/>
                          <a:ea typeface="EB Garamond ExtraBold"/>
                          <a:cs typeface="EB Garamond ExtraBold"/>
                          <a:sym typeface="EB Garamond ExtraBold"/>
                        </a:rPr>
                        <a:t>/01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Day4</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14/01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Day5</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15/01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Day6</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16/01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Day7</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17/01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Day8</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18/01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Day9</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19</a:t>
                      </a:r>
                      <a:r>
                        <a:rPr lang="en" sz="1100">
                          <a:solidFill>
                            <a:schemeClr val="dk1"/>
                          </a:solidFill>
                          <a:latin typeface="EB Garamond ExtraBold"/>
                          <a:ea typeface="EB Garamond ExtraBold"/>
                          <a:cs typeface="EB Garamond ExtraBold"/>
                          <a:sym typeface="EB Garamond ExtraBold"/>
                        </a:rPr>
                        <a:t>/01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Day10</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20/01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Day11</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21/01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Day12</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22/01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Day13</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23/01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Day14</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24/01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570500">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Coding</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19</a:t>
                      </a:r>
                      <a:r>
                        <a:rPr lang="en">
                          <a:latin typeface="EB Garamond Medium"/>
                          <a:ea typeface="EB Garamond Medium"/>
                          <a:cs typeface="EB Garamond Medium"/>
                          <a:sym typeface="EB Garamond Medium"/>
                        </a:rPr>
                        <a:t>/01/22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11</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3</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a:ea typeface="EB Garamond"/>
                          <a:cs typeface="EB Garamond"/>
                          <a:sym typeface="EB Garamond"/>
                        </a:rPr>
                        <a:t>0</a:t>
                      </a:r>
                      <a:endParaRPr>
                        <a:latin typeface="EB Garamond"/>
                        <a:ea typeface="EB Garamond"/>
                        <a:cs typeface="EB Garamond"/>
                        <a:sym typeface="EB Garamond"/>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558075">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Testing</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24</a:t>
                      </a:r>
                      <a:r>
                        <a:rPr lang="en">
                          <a:latin typeface="EB Garamond Medium"/>
                          <a:ea typeface="EB Garamond Medium"/>
                          <a:cs typeface="EB Garamond Medium"/>
                          <a:sym typeface="EB Garamond Medium"/>
                        </a:rPr>
                        <a:t>/01/22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4</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545625">
                <a:tc>
                  <a:txBody>
                    <a:bodyPr/>
                    <a:lstStyle/>
                    <a:p>
                      <a:pPr indent="0" lvl="0" marL="0" rtl="0" algn="ctr">
                        <a:lnSpc>
                          <a:spcPct val="100000"/>
                        </a:lnSpc>
                        <a:spcBef>
                          <a:spcPts val="0"/>
                        </a:spcBef>
                        <a:spcAft>
                          <a:spcPts val="0"/>
                        </a:spcAft>
                        <a:buNone/>
                      </a:pPr>
                      <a:r>
                        <a:rPr lang="en">
                          <a:latin typeface="EB Garamond SemiBold"/>
                          <a:ea typeface="EB Garamond SemiBold"/>
                          <a:cs typeface="EB Garamond SemiBold"/>
                          <a:sym typeface="EB Garamond SemiBold"/>
                        </a:rPr>
                        <a:t>TOTAL</a:t>
                      </a:r>
                      <a:endParaRPr>
                        <a:latin typeface="EB Garamond SemiBold"/>
                        <a:ea typeface="EB Garamond SemiBold"/>
                        <a:cs typeface="EB Garamond SemiBold"/>
                        <a:sym typeface="EB Garamond SemiBold"/>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15</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3</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bl>
          </a:graphicData>
        </a:graphic>
      </p:graphicFrame>
      <p:sp>
        <p:nvSpPr>
          <p:cNvPr id="134" name="Google Shape;134;p23"/>
          <p:cNvSpPr txBox="1"/>
          <p:nvPr/>
        </p:nvSpPr>
        <p:spPr>
          <a:xfrm>
            <a:off x="43675" y="970025"/>
            <a:ext cx="14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EB Garamond"/>
                <a:ea typeface="EB Garamond"/>
                <a:cs typeface="EB Garamond"/>
                <a:sym typeface="EB Garamond"/>
              </a:rPr>
              <a:t>Sprint 2:-</a:t>
            </a:r>
            <a:endParaRPr b="1">
              <a:latin typeface="EB Garamond"/>
              <a:ea typeface="EB Garamond"/>
              <a:cs typeface="EB Garamond"/>
              <a:sym typeface="EB Garamo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2397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7F6000"/>
                </a:solidFill>
                <a:latin typeface="EB Garamond"/>
                <a:ea typeface="EB Garamond"/>
                <a:cs typeface="EB Garamond"/>
                <a:sym typeface="EB Garamond"/>
              </a:rPr>
              <a:t>SPRINT BACKLOG PLAN</a:t>
            </a:r>
            <a:endParaRPr>
              <a:solidFill>
                <a:srgbClr val="7F6000"/>
              </a:solidFill>
              <a:latin typeface="EB Garamond"/>
              <a:ea typeface="EB Garamond"/>
              <a:cs typeface="EB Garamond"/>
              <a:sym typeface="EB Garamond"/>
            </a:endParaRPr>
          </a:p>
        </p:txBody>
      </p:sp>
      <p:graphicFrame>
        <p:nvGraphicFramePr>
          <p:cNvPr id="140" name="Google Shape;140;p24"/>
          <p:cNvGraphicFramePr/>
          <p:nvPr/>
        </p:nvGraphicFramePr>
        <p:xfrm>
          <a:off x="58263" y="1480475"/>
          <a:ext cx="3000000" cy="3000000"/>
        </p:xfrm>
        <a:graphic>
          <a:graphicData uri="http://schemas.openxmlformats.org/drawingml/2006/table">
            <a:tbl>
              <a:tblPr>
                <a:noFill/>
                <a:tableStyleId>{AED12042-887D-46D5-9208-72D8AD0AB0B8}</a:tableStyleId>
              </a:tblPr>
              <a:tblGrid>
                <a:gridCol w="611400"/>
                <a:gridCol w="760500"/>
                <a:gridCol w="636275"/>
                <a:gridCol w="549300"/>
                <a:gridCol w="524425"/>
                <a:gridCol w="536900"/>
                <a:gridCol w="499550"/>
                <a:gridCol w="525125"/>
                <a:gridCol w="449300"/>
                <a:gridCol w="499575"/>
                <a:gridCol w="487175"/>
                <a:gridCol w="487200"/>
                <a:gridCol w="487150"/>
                <a:gridCol w="499600"/>
                <a:gridCol w="499625"/>
                <a:gridCol w="487175"/>
                <a:gridCol w="462325"/>
              </a:tblGrid>
              <a:tr h="719575">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Backlog Item</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Status &amp; completion date</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Original estimate in hours </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07</a:t>
                      </a:r>
                      <a:r>
                        <a:rPr lang="en" sz="1100">
                          <a:solidFill>
                            <a:schemeClr val="dk1"/>
                          </a:solidFill>
                          <a:latin typeface="EB Garamond ExtraBold"/>
                          <a:ea typeface="EB Garamond ExtraBold"/>
                          <a:cs typeface="EB Garamond ExtraBold"/>
                          <a:sym typeface="EB Garamond ExtraBold"/>
                        </a:rPr>
                        <a:t>/02</a:t>
                      </a:r>
                      <a:endParaRPr sz="11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Day2</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08</a:t>
                      </a:r>
                      <a:r>
                        <a:rPr lang="en" sz="1100">
                          <a:solidFill>
                            <a:schemeClr val="dk1"/>
                          </a:solidFill>
                          <a:latin typeface="EB Garamond ExtraBold"/>
                          <a:ea typeface="EB Garamond ExtraBold"/>
                          <a:cs typeface="EB Garamond ExtraBold"/>
                          <a:sym typeface="EB Garamond ExtraBold"/>
                        </a:rPr>
                        <a:t>/02</a:t>
                      </a:r>
                      <a:endParaRPr sz="11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Day3</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09</a:t>
                      </a:r>
                      <a:r>
                        <a:rPr lang="en" sz="1100">
                          <a:solidFill>
                            <a:schemeClr val="dk1"/>
                          </a:solidFill>
                          <a:latin typeface="EB Garamond ExtraBold"/>
                          <a:ea typeface="EB Garamond ExtraBold"/>
                          <a:cs typeface="EB Garamond ExtraBold"/>
                          <a:sym typeface="EB Garamond ExtraBold"/>
                        </a:rPr>
                        <a:t>/02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Day4</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10/02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Day5</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11/02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Day6</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12/02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Day7</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13/02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Day8</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14/02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Day9</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15/02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Day10</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16/02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Day11</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17/02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Day12</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18/02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Day13</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19/02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Day14</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20/02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570500">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Coding</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16</a:t>
                      </a:r>
                      <a:r>
                        <a:rPr lang="en">
                          <a:latin typeface="EB Garamond Medium"/>
                          <a:ea typeface="EB Garamond Medium"/>
                          <a:cs typeface="EB Garamond Medium"/>
                          <a:sym typeface="EB Garamond Medium"/>
                        </a:rPr>
                        <a:t>/02/22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a:ea typeface="EB Garamond"/>
                          <a:cs typeface="EB Garamond"/>
                          <a:sym typeface="EB Garamond"/>
                        </a:rPr>
                        <a:t>3</a:t>
                      </a:r>
                      <a:endParaRPr>
                        <a:latin typeface="EB Garamond"/>
                        <a:ea typeface="EB Garamond"/>
                        <a:cs typeface="EB Garamond"/>
                        <a:sym typeface="EB Garamond"/>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558075">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Testing</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20</a:t>
                      </a:r>
                      <a:r>
                        <a:rPr lang="en">
                          <a:latin typeface="EB Garamond Medium"/>
                          <a:ea typeface="EB Garamond Medium"/>
                          <a:cs typeface="EB Garamond Medium"/>
                          <a:sym typeface="EB Garamond Medium"/>
                        </a:rPr>
                        <a:t>/02/22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5</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545625">
                <a:tc>
                  <a:txBody>
                    <a:bodyPr/>
                    <a:lstStyle/>
                    <a:p>
                      <a:pPr indent="0" lvl="0" marL="0" rtl="0" algn="ctr">
                        <a:lnSpc>
                          <a:spcPct val="100000"/>
                        </a:lnSpc>
                        <a:spcBef>
                          <a:spcPts val="0"/>
                        </a:spcBef>
                        <a:spcAft>
                          <a:spcPts val="0"/>
                        </a:spcAft>
                        <a:buNone/>
                      </a:pPr>
                      <a:r>
                        <a:rPr lang="en">
                          <a:latin typeface="EB Garamond SemiBold"/>
                          <a:ea typeface="EB Garamond SemiBold"/>
                          <a:cs typeface="EB Garamond SemiBold"/>
                          <a:sym typeface="EB Garamond SemiBold"/>
                        </a:rPr>
                        <a:t>TOTAL</a:t>
                      </a:r>
                      <a:endParaRPr>
                        <a:latin typeface="EB Garamond SemiBold"/>
                        <a:ea typeface="EB Garamond SemiBold"/>
                        <a:cs typeface="EB Garamond SemiBold"/>
                        <a:sym typeface="EB Garamond SemiBold"/>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17</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3</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bl>
          </a:graphicData>
        </a:graphic>
      </p:graphicFrame>
      <p:sp>
        <p:nvSpPr>
          <p:cNvPr id="141" name="Google Shape;141;p24"/>
          <p:cNvSpPr txBox="1"/>
          <p:nvPr/>
        </p:nvSpPr>
        <p:spPr>
          <a:xfrm>
            <a:off x="43675" y="970025"/>
            <a:ext cx="14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EB Garamond"/>
                <a:ea typeface="EB Garamond"/>
                <a:cs typeface="EB Garamond"/>
                <a:sym typeface="EB Garamond"/>
              </a:rPr>
              <a:t>Sprint 3:-</a:t>
            </a:r>
            <a:endParaRPr b="1">
              <a:latin typeface="EB Garamond"/>
              <a:ea typeface="EB Garamond"/>
              <a:cs typeface="EB Garamond"/>
              <a:sym typeface="EB Garamo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aphicFrame>
        <p:nvGraphicFramePr>
          <p:cNvPr id="146" name="Google Shape;146;p25"/>
          <p:cNvGraphicFramePr/>
          <p:nvPr/>
        </p:nvGraphicFramePr>
        <p:xfrm>
          <a:off x="58263" y="1480475"/>
          <a:ext cx="3000000" cy="3000000"/>
        </p:xfrm>
        <a:graphic>
          <a:graphicData uri="http://schemas.openxmlformats.org/drawingml/2006/table">
            <a:tbl>
              <a:tblPr>
                <a:noFill/>
                <a:tableStyleId>{AED12042-887D-46D5-9208-72D8AD0AB0B8}</a:tableStyleId>
              </a:tblPr>
              <a:tblGrid>
                <a:gridCol w="611400"/>
                <a:gridCol w="760500"/>
                <a:gridCol w="636275"/>
                <a:gridCol w="549300"/>
                <a:gridCol w="524425"/>
                <a:gridCol w="536900"/>
                <a:gridCol w="499550"/>
                <a:gridCol w="525125"/>
                <a:gridCol w="449300"/>
                <a:gridCol w="499575"/>
                <a:gridCol w="487175"/>
                <a:gridCol w="487200"/>
                <a:gridCol w="487150"/>
                <a:gridCol w="499600"/>
                <a:gridCol w="499625"/>
                <a:gridCol w="487175"/>
                <a:gridCol w="462325"/>
              </a:tblGrid>
              <a:tr h="719575">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Backlog Item</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Status &amp; completion date</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Original estimate in hours </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22/12</a:t>
                      </a:r>
                      <a:endParaRPr sz="11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Day2</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23/12</a:t>
                      </a:r>
                      <a:endParaRPr sz="11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Day3</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24/12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Day4</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25/12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Day5</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26/12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Day6</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27/12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Day7</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28/12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Day8</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29/12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Day9</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30/12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Day10</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31/12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Day11</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01/01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Day12</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02/01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Day13</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03/01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Day14</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04/01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570500">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C</a:t>
                      </a:r>
                      <a:r>
                        <a:rPr lang="en">
                          <a:latin typeface="EB Garamond Medium"/>
                          <a:ea typeface="EB Garamond Medium"/>
                          <a:cs typeface="EB Garamond Medium"/>
                          <a:sym typeface="EB Garamond Medium"/>
                        </a:rPr>
                        <a:t>oding</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31/01/22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a:ea typeface="EB Garamond"/>
                          <a:cs typeface="EB Garamond"/>
                          <a:sym typeface="EB Garamond"/>
                        </a:rPr>
                        <a:t>0</a:t>
                      </a:r>
                      <a:endParaRPr>
                        <a:latin typeface="EB Garamond"/>
                        <a:ea typeface="EB Garamond"/>
                        <a:cs typeface="EB Garamond"/>
                        <a:sym typeface="EB Garamond"/>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3</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558075">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T</a:t>
                      </a:r>
                      <a:r>
                        <a:rPr lang="en">
                          <a:latin typeface="EB Garamond Medium"/>
                          <a:ea typeface="EB Garamond Medium"/>
                          <a:cs typeface="EB Garamond Medium"/>
                          <a:sym typeface="EB Garamond Medium"/>
                        </a:rPr>
                        <a:t>esting</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03/01/22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6</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545625">
                <a:tc>
                  <a:txBody>
                    <a:bodyPr/>
                    <a:lstStyle/>
                    <a:p>
                      <a:pPr indent="0" lvl="0" marL="0" rtl="0" algn="ctr">
                        <a:lnSpc>
                          <a:spcPct val="100000"/>
                        </a:lnSpc>
                        <a:spcBef>
                          <a:spcPts val="0"/>
                        </a:spcBef>
                        <a:spcAft>
                          <a:spcPts val="0"/>
                        </a:spcAft>
                        <a:buNone/>
                      </a:pPr>
                      <a:r>
                        <a:rPr lang="en">
                          <a:latin typeface="EB Garamond SemiBold"/>
                          <a:ea typeface="EB Garamond SemiBold"/>
                          <a:cs typeface="EB Garamond SemiBold"/>
                          <a:sym typeface="EB Garamond SemiBold"/>
                        </a:rPr>
                        <a:t>TOTAL</a:t>
                      </a:r>
                      <a:endParaRPr>
                        <a:latin typeface="EB Garamond SemiBold"/>
                        <a:ea typeface="EB Garamond SemiBold"/>
                        <a:cs typeface="EB Garamond SemiBold"/>
                        <a:sym typeface="EB Garamond SemiBold"/>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18</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3</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bl>
          </a:graphicData>
        </a:graphic>
      </p:graphicFrame>
      <p:sp>
        <p:nvSpPr>
          <p:cNvPr id="147" name="Google Shape;147;p25"/>
          <p:cNvSpPr txBox="1"/>
          <p:nvPr/>
        </p:nvSpPr>
        <p:spPr>
          <a:xfrm>
            <a:off x="0" y="228600"/>
            <a:ext cx="9193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200">
                <a:solidFill>
                  <a:srgbClr val="7F6000"/>
                </a:solidFill>
                <a:latin typeface="EB Garamond"/>
                <a:ea typeface="EB Garamond"/>
                <a:cs typeface="EB Garamond"/>
                <a:sym typeface="EB Garamond"/>
              </a:rPr>
              <a:t>SPRINT BACKLOG ACTUAL</a:t>
            </a:r>
            <a:endParaRPr/>
          </a:p>
        </p:txBody>
      </p:sp>
      <p:sp>
        <p:nvSpPr>
          <p:cNvPr id="148" name="Google Shape;148;p25"/>
          <p:cNvSpPr txBox="1"/>
          <p:nvPr/>
        </p:nvSpPr>
        <p:spPr>
          <a:xfrm>
            <a:off x="76200" y="9906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EB Garamond"/>
                <a:ea typeface="EB Garamond"/>
                <a:cs typeface="EB Garamond"/>
                <a:sym typeface="EB Garamond"/>
              </a:rPr>
              <a:t>Sprint 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2397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7F6000"/>
                </a:solidFill>
                <a:latin typeface="EB Garamond"/>
                <a:ea typeface="EB Garamond"/>
                <a:cs typeface="EB Garamond"/>
                <a:sym typeface="EB Garamond"/>
              </a:rPr>
              <a:t>SPRINT BACKLOG ACTUAL</a:t>
            </a:r>
            <a:endParaRPr>
              <a:solidFill>
                <a:srgbClr val="7F6000"/>
              </a:solidFill>
              <a:latin typeface="EB Garamond"/>
              <a:ea typeface="EB Garamond"/>
              <a:cs typeface="EB Garamond"/>
              <a:sym typeface="EB Garamond"/>
            </a:endParaRPr>
          </a:p>
        </p:txBody>
      </p:sp>
      <p:graphicFrame>
        <p:nvGraphicFramePr>
          <p:cNvPr id="154" name="Google Shape;154;p26"/>
          <p:cNvGraphicFramePr/>
          <p:nvPr/>
        </p:nvGraphicFramePr>
        <p:xfrm>
          <a:off x="58263" y="1480475"/>
          <a:ext cx="3000000" cy="3000000"/>
        </p:xfrm>
        <a:graphic>
          <a:graphicData uri="http://schemas.openxmlformats.org/drawingml/2006/table">
            <a:tbl>
              <a:tblPr>
                <a:noFill/>
                <a:tableStyleId>{AED12042-887D-46D5-9208-72D8AD0AB0B8}</a:tableStyleId>
              </a:tblPr>
              <a:tblGrid>
                <a:gridCol w="611400"/>
                <a:gridCol w="760500"/>
                <a:gridCol w="636275"/>
                <a:gridCol w="549300"/>
                <a:gridCol w="524425"/>
                <a:gridCol w="536900"/>
                <a:gridCol w="499550"/>
                <a:gridCol w="525125"/>
                <a:gridCol w="449300"/>
                <a:gridCol w="499575"/>
                <a:gridCol w="487175"/>
                <a:gridCol w="487200"/>
                <a:gridCol w="487150"/>
                <a:gridCol w="499600"/>
                <a:gridCol w="499625"/>
                <a:gridCol w="487175"/>
                <a:gridCol w="462325"/>
              </a:tblGrid>
              <a:tr h="719575">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Backlog Item</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Status &amp; completion date</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Original estimate in hours </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11/01</a:t>
                      </a:r>
                      <a:endParaRPr sz="11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Day2</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12/01</a:t>
                      </a:r>
                      <a:endParaRPr sz="11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Day3</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13/01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Day4</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14/01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Day5</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15/01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Day6</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16/01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Day7</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17/01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Day8</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18/01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Day9</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19/01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Day10</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20/01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Day11</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21/01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Day12</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22/01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Day13</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23/01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Day14</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24/01</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570500">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Coding</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19/01/22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13</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a:ea typeface="EB Garamond"/>
                          <a:cs typeface="EB Garamond"/>
                          <a:sym typeface="EB Garamond"/>
                        </a:rPr>
                        <a:t>0</a:t>
                      </a:r>
                      <a:endParaRPr>
                        <a:latin typeface="EB Garamond"/>
                        <a:ea typeface="EB Garamond"/>
                        <a:cs typeface="EB Garamond"/>
                        <a:sym typeface="EB Garamond"/>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3</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558075">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Testing</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24/01/22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4</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545625">
                <a:tc>
                  <a:txBody>
                    <a:bodyPr/>
                    <a:lstStyle/>
                    <a:p>
                      <a:pPr indent="0" lvl="0" marL="0" rtl="0" algn="ctr">
                        <a:lnSpc>
                          <a:spcPct val="100000"/>
                        </a:lnSpc>
                        <a:spcBef>
                          <a:spcPts val="0"/>
                        </a:spcBef>
                        <a:spcAft>
                          <a:spcPts val="0"/>
                        </a:spcAft>
                        <a:buNone/>
                      </a:pPr>
                      <a:r>
                        <a:rPr lang="en">
                          <a:latin typeface="EB Garamond SemiBold"/>
                          <a:ea typeface="EB Garamond SemiBold"/>
                          <a:cs typeface="EB Garamond SemiBold"/>
                          <a:sym typeface="EB Garamond SemiBold"/>
                        </a:rPr>
                        <a:t>TOTAL</a:t>
                      </a:r>
                      <a:endParaRPr>
                        <a:latin typeface="EB Garamond SemiBold"/>
                        <a:ea typeface="EB Garamond SemiBold"/>
                        <a:cs typeface="EB Garamond SemiBold"/>
                        <a:sym typeface="EB Garamond SemiBold"/>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15</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3</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bl>
          </a:graphicData>
        </a:graphic>
      </p:graphicFrame>
      <p:sp>
        <p:nvSpPr>
          <p:cNvPr id="155" name="Google Shape;155;p26"/>
          <p:cNvSpPr txBox="1"/>
          <p:nvPr/>
        </p:nvSpPr>
        <p:spPr>
          <a:xfrm>
            <a:off x="43675" y="970025"/>
            <a:ext cx="14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EB Garamond"/>
                <a:ea typeface="EB Garamond"/>
                <a:cs typeface="EB Garamond"/>
                <a:sym typeface="EB Garamond"/>
              </a:rPr>
              <a:t>Sprint 2:-</a:t>
            </a:r>
            <a:endParaRPr b="1">
              <a:latin typeface="EB Garamond"/>
              <a:ea typeface="EB Garamond"/>
              <a:cs typeface="EB Garamond"/>
              <a:sym typeface="EB 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2397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7F6000"/>
                </a:solidFill>
                <a:latin typeface="EB Garamond"/>
                <a:ea typeface="EB Garamond"/>
                <a:cs typeface="EB Garamond"/>
                <a:sym typeface="EB Garamond"/>
              </a:rPr>
              <a:t>SPRINT BACKLOG ACTUAL</a:t>
            </a:r>
            <a:endParaRPr>
              <a:solidFill>
                <a:srgbClr val="7F6000"/>
              </a:solidFill>
              <a:latin typeface="EB Garamond"/>
              <a:ea typeface="EB Garamond"/>
              <a:cs typeface="EB Garamond"/>
              <a:sym typeface="EB Garamond"/>
            </a:endParaRPr>
          </a:p>
        </p:txBody>
      </p:sp>
      <p:graphicFrame>
        <p:nvGraphicFramePr>
          <p:cNvPr id="161" name="Google Shape;161;p27"/>
          <p:cNvGraphicFramePr/>
          <p:nvPr/>
        </p:nvGraphicFramePr>
        <p:xfrm>
          <a:off x="58263" y="1480475"/>
          <a:ext cx="3000000" cy="3000000"/>
        </p:xfrm>
        <a:graphic>
          <a:graphicData uri="http://schemas.openxmlformats.org/drawingml/2006/table">
            <a:tbl>
              <a:tblPr>
                <a:noFill/>
                <a:tableStyleId>{AED12042-887D-46D5-9208-72D8AD0AB0B8}</a:tableStyleId>
              </a:tblPr>
              <a:tblGrid>
                <a:gridCol w="611400"/>
                <a:gridCol w="760500"/>
                <a:gridCol w="636275"/>
                <a:gridCol w="549300"/>
                <a:gridCol w="524425"/>
                <a:gridCol w="536900"/>
                <a:gridCol w="499550"/>
                <a:gridCol w="525125"/>
                <a:gridCol w="449300"/>
                <a:gridCol w="499575"/>
                <a:gridCol w="487175"/>
                <a:gridCol w="487200"/>
                <a:gridCol w="487150"/>
                <a:gridCol w="499600"/>
                <a:gridCol w="499625"/>
                <a:gridCol w="487175"/>
                <a:gridCol w="462325"/>
              </a:tblGrid>
              <a:tr h="719575">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Backlog Item</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Status &amp; completion date</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Original estimate in hours </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07/02</a:t>
                      </a:r>
                      <a:endParaRPr sz="11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Day2</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08/02</a:t>
                      </a:r>
                      <a:endParaRPr sz="11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t/>
                      </a:r>
                      <a:endParaRPr sz="1600">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Day3</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09/02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Day4</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10/02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Day5</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11/02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Day6</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12/02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Day7</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13/02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Day8</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14/02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Day9</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15/02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Day10</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16/02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Day11</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17/02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Day12</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18/02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Day13</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19/02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1200">
                          <a:solidFill>
                            <a:schemeClr val="dk1"/>
                          </a:solidFill>
                          <a:latin typeface="EB Garamond ExtraBold"/>
                          <a:ea typeface="EB Garamond ExtraBold"/>
                          <a:cs typeface="EB Garamond ExtraBold"/>
                          <a:sym typeface="EB Garamond ExtraBold"/>
                        </a:rPr>
                        <a:t>Day14</a:t>
                      </a:r>
                      <a:endParaRPr sz="1200">
                        <a:solidFill>
                          <a:schemeClr val="dk1"/>
                        </a:solidFill>
                        <a:latin typeface="EB Garamond ExtraBold"/>
                        <a:ea typeface="EB Garamond ExtraBold"/>
                        <a:cs typeface="EB Garamond ExtraBold"/>
                        <a:sym typeface="EB Garamond ExtraBold"/>
                      </a:endParaRPr>
                    </a:p>
                    <a:p>
                      <a:pPr indent="0" lvl="0" marL="0" rtl="0" algn="ctr">
                        <a:lnSpc>
                          <a:spcPct val="100000"/>
                        </a:lnSpc>
                        <a:spcBef>
                          <a:spcPts val="0"/>
                        </a:spcBef>
                        <a:spcAft>
                          <a:spcPts val="0"/>
                        </a:spcAft>
                        <a:buNone/>
                      </a:pPr>
                      <a:r>
                        <a:rPr lang="en" sz="1100">
                          <a:solidFill>
                            <a:schemeClr val="dk1"/>
                          </a:solidFill>
                          <a:latin typeface="EB Garamond ExtraBold"/>
                          <a:ea typeface="EB Garamond ExtraBold"/>
                          <a:cs typeface="EB Garamond ExtraBold"/>
                          <a:sym typeface="EB Garamond ExtraBold"/>
                        </a:rPr>
                        <a:t> 20/02</a:t>
                      </a:r>
                      <a:endParaRPr sz="1100">
                        <a:solidFill>
                          <a:schemeClr val="dk1"/>
                        </a:solidFill>
                        <a:latin typeface="EB Garamond ExtraBold"/>
                        <a:ea typeface="EB Garamond ExtraBold"/>
                        <a:cs typeface="EB Garamond ExtraBold"/>
                        <a:sym typeface="EB Garamond ExtraBold"/>
                      </a:endParaRPr>
                    </a:p>
                  </a:txBody>
                  <a:tcPr marT="0" marB="0" marR="0" marL="0">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570500">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Coding</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16/02/22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a:ea typeface="EB Garamond"/>
                          <a:cs typeface="EB Garamond"/>
                          <a:sym typeface="EB Garamond"/>
                        </a:rPr>
                        <a:t>0</a:t>
                      </a:r>
                      <a:endParaRPr>
                        <a:latin typeface="EB Garamond"/>
                        <a:ea typeface="EB Garamond"/>
                        <a:cs typeface="EB Garamond"/>
                        <a:sym typeface="EB Garamond"/>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558075">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Testing</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20/02/22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5</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545625">
                <a:tc>
                  <a:txBody>
                    <a:bodyPr/>
                    <a:lstStyle/>
                    <a:p>
                      <a:pPr indent="0" lvl="0" marL="0" rtl="0" algn="ctr">
                        <a:lnSpc>
                          <a:spcPct val="100000"/>
                        </a:lnSpc>
                        <a:spcBef>
                          <a:spcPts val="0"/>
                        </a:spcBef>
                        <a:spcAft>
                          <a:spcPts val="0"/>
                        </a:spcAft>
                        <a:buNone/>
                      </a:pPr>
                      <a:r>
                        <a:rPr lang="en">
                          <a:latin typeface="EB Garamond SemiBold"/>
                          <a:ea typeface="EB Garamond SemiBold"/>
                          <a:cs typeface="EB Garamond SemiBold"/>
                          <a:sym typeface="EB Garamond SemiBold"/>
                        </a:rPr>
                        <a:t>TOTAL</a:t>
                      </a:r>
                      <a:endParaRPr>
                        <a:latin typeface="EB Garamond SemiBold"/>
                        <a:ea typeface="EB Garamond SemiBold"/>
                        <a:cs typeface="EB Garamond SemiBold"/>
                        <a:sym typeface="EB Garamond SemiBold"/>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17</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0</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1</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0" marB="0" marR="0" marL="0"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bl>
          </a:graphicData>
        </a:graphic>
      </p:graphicFrame>
      <p:sp>
        <p:nvSpPr>
          <p:cNvPr id="162" name="Google Shape;162;p27"/>
          <p:cNvSpPr txBox="1"/>
          <p:nvPr/>
        </p:nvSpPr>
        <p:spPr>
          <a:xfrm>
            <a:off x="43675" y="970025"/>
            <a:ext cx="14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EB Garamond"/>
                <a:ea typeface="EB Garamond"/>
                <a:cs typeface="EB Garamond"/>
                <a:sym typeface="EB Garamond"/>
              </a:rPr>
              <a:t>Sprint 3:-</a:t>
            </a:r>
            <a:endParaRPr b="1">
              <a:latin typeface="EB Garamond"/>
              <a:ea typeface="EB Garamond"/>
              <a:cs typeface="EB Garamond"/>
              <a:sym typeface="EB Garamo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66" name="Shape 166"/>
        <p:cNvGrpSpPr/>
        <p:nvPr/>
      </p:nvGrpSpPr>
      <p:grpSpPr>
        <a:xfrm>
          <a:off x="0" y="0"/>
          <a:ext cx="0" cy="0"/>
          <a:chOff x="0" y="0"/>
          <a:chExt cx="0" cy="0"/>
        </a:xfrm>
      </p:grpSpPr>
      <p:sp>
        <p:nvSpPr>
          <p:cNvPr id="167" name="Google Shape;167;p28"/>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7F6000"/>
                </a:solidFill>
                <a:latin typeface="EB Garamond"/>
                <a:ea typeface="EB Garamond"/>
                <a:cs typeface="EB Garamond"/>
                <a:sym typeface="EB Garamond"/>
              </a:rPr>
              <a:t>THANK YOU!!!</a:t>
            </a:r>
            <a:endParaRPr>
              <a:solidFill>
                <a:srgbClr val="7F6000"/>
              </a:solidFill>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graphicFrame>
        <p:nvGraphicFramePr>
          <p:cNvPr id="68" name="Google Shape;68;p14"/>
          <p:cNvGraphicFramePr/>
          <p:nvPr/>
        </p:nvGraphicFramePr>
        <p:xfrm>
          <a:off x="1741500" y="948790"/>
          <a:ext cx="3000000" cy="3000000"/>
        </p:xfrm>
        <a:graphic>
          <a:graphicData uri="http://schemas.openxmlformats.org/drawingml/2006/table">
            <a:tbl>
              <a:tblPr>
                <a:noFill/>
                <a:tableStyleId>{AED12042-887D-46D5-9208-72D8AD0AB0B8}</a:tableStyleId>
              </a:tblPr>
              <a:tblGrid>
                <a:gridCol w="3249800"/>
                <a:gridCol w="3249800"/>
              </a:tblGrid>
              <a:tr h="460325">
                <a:tc>
                  <a:txBody>
                    <a:bodyPr/>
                    <a:lstStyle/>
                    <a:p>
                      <a:pPr indent="0" lvl="0" marL="0" rtl="0" algn="ctr">
                        <a:spcBef>
                          <a:spcPts val="0"/>
                        </a:spcBef>
                        <a:spcAft>
                          <a:spcPts val="0"/>
                        </a:spcAft>
                        <a:buNone/>
                      </a:pPr>
                      <a:r>
                        <a:rPr b="1" lang="en" sz="2100">
                          <a:latin typeface="EB Garamond"/>
                          <a:ea typeface="EB Garamond"/>
                          <a:cs typeface="EB Garamond"/>
                          <a:sym typeface="EB Garamond"/>
                        </a:rPr>
                        <a:t>CONTENT</a:t>
                      </a:r>
                      <a:endParaRPr b="1" sz="2100">
                        <a:latin typeface="EB Garamond"/>
                        <a:ea typeface="EB Garamond"/>
                        <a:cs typeface="EB Garamond"/>
                        <a:sym typeface="EB Garamo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 sz="2100">
                          <a:latin typeface="EB Garamond"/>
                          <a:ea typeface="EB Garamond"/>
                          <a:cs typeface="EB Garamond"/>
                          <a:sym typeface="EB Garamond"/>
                        </a:rPr>
                        <a:t>PAGE</a:t>
                      </a:r>
                      <a:endParaRPr b="1" sz="2100">
                        <a:latin typeface="EB Garamond"/>
                        <a:ea typeface="EB Garamond"/>
                        <a:cs typeface="EB Garamond"/>
                        <a:sym typeface="EB Garamo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362675">
                <a:tc>
                  <a:txBody>
                    <a:bodyPr/>
                    <a:lstStyle/>
                    <a:p>
                      <a:pPr indent="0" lvl="0" marL="0" rtl="0" algn="l">
                        <a:spcBef>
                          <a:spcPts val="0"/>
                        </a:spcBef>
                        <a:spcAft>
                          <a:spcPts val="0"/>
                        </a:spcAft>
                        <a:buNone/>
                      </a:pPr>
                      <a:r>
                        <a:rPr lang="en">
                          <a:latin typeface="EB Garamond SemiBold"/>
                          <a:ea typeface="EB Garamond SemiBold"/>
                          <a:cs typeface="EB Garamond SemiBold"/>
                          <a:sym typeface="EB Garamond SemiBold"/>
                        </a:rPr>
                        <a:t>Project Description</a:t>
                      </a:r>
                      <a:endParaRPr>
                        <a:latin typeface="EB Garamond SemiBold"/>
                        <a:ea typeface="EB Garamond SemiBold"/>
                        <a:cs typeface="EB Garamond SemiBold"/>
                        <a:sym typeface="EB Garamond SemiBol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SemiBold"/>
                          <a:ea typeface="EB Garamond SemiBold"/>
                          <a:cs typeface="EB Garamond SemiBold"/>
                          <a:sym typeface="EB Garamond SemiBold"/>
                        </a:rPr>
                        <a:t>3-4</a:t>
                      </a:r>
                      <a:endParaRPr>
                        <a:latin typeface="EB Garamond SemiBold"/>
                        <a:ea typeface="EB Garamond SemiBold"/>
                        <a:cs typeface="EB Garamond SemiBold"/>
                        <a:sym typeface="EB Garamond SemiBol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362675">
                <a:tc>
                  <a:txBody>
                    <a:bodyPr/>
                    <a:lstStyle/>
                    <a:p>
                      <a:pPr indent="0" lvl="0" marL="0" rtl="0" algn="l">
                        <a:spcBef>
                          <a:spcPts val="0"/>
                        </a:spcBef>
                        <a:spcAft>
                          <a:spcPts val="0"/>
                        </a:spcAft>
                        <a:buNone/>
                      </a:pPr>
                      <a:r>
                        <a:rPr lang="en">
                          <a:solidFill>
                            <a:schemeClr val="dk1"/>
                          </a:solidFill>
                          <a:latin typeface="EB Garamond SemiBold"/>
                          <a:ea typeface="EB Garamond SemiBold"/>
                          <a:cs typeface="EB Garamond SemiBold"/>
                          <a:sym typeface="EB Garamond SemiBold"/>
                        </a:rPr>
                        <a:t>Data Flow Diagram</a:t>
                      </a:r>
                      <a:endParaRPr>
                        <a:latin typeface="EB Garamond SemiBold"/>
                        <a:ea typeface="EB Garamond SemiBold"/>
                        <a:cs typeface="EB Garamond SemiBold"/>
                        <a:sym typeface="EB Garamond SemiBol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SemiBold"/>
                          <a:ea typeface="EB Garamond SemiBold"/>
                          <a:cs typeface="EB Garamond SemiBold"/>
                          <a:sym typeface="EB Garamond SemiBold"/>
                        </a:rPr>
                        <a:t>5</a:t>
                      </a:r>
                      <a:endParaRPr>
                        <a:latin typeface="EB Garamond SemiBold"/>
                        <a:ea typeface="EB Garamond SemiBold"/>
                        <a:cs typeface="EB Garamond SemiBold"/>
                        <a:sym typeface="EB Garamond SemiBol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362675">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EB Garamond SemiBold"/>
                          <a:ea typeface="EB Garamond SemiBold"/>
                          <a:cs typeface="EB Garamond SemiBold"/>
                          <a:sym typeface="EB Garamond SemiBold"/>
                        </a:rPr>
                        <a:t>Developing Environment</a:t>
                      </a:r>
                      <a:endParaRPr>
                        <a:latin typeface="EB Garamond SemiBold"/>
                        <a:ea typeface="EB Garamond SemiBold"/>
                        <a:cs typeface="EB Garamond SemiBold"/>
                        <a:sym typeface="EB Garamond SemiBol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SemiBold"/>
                          <a:ea typeface="EB Garamond SemiBold"/>
                          <a:cs typeface="EB Garamond SemiBold"/>
                          <a:sym typeface="EB Garamond SemiBold"/>
                        </a:rPr>
                        <a:t>6</a:t>
                      </a:r>
                      <a:endParaRPr>
                        <a:latin typeface="EB Garamond SemiBold"/>
                        <a:ea typeface="EB Garamond SemiBold"/>
                        <a:cs typeface="EB Garamond SemiBold"/>
                        <a:sym typeface="EB Garamond SemiBol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362675">
                <a:tc>
                  <a:txBody>
                    <a:bodyPr/>
                    <a:lstStyle/>
                    <a:p>
                      <a:pPr indent="0" lvl="0" marL="0" rtl="0" algn="l">
                        <a:spcBef>
                          <a:spcPts val="0"/>
                        </a:spcBef>
                        <a:spcAft>
                          <a:spcPts val="0"/>
                        </a:spcAft>
                        <a:buNone/>
                      </a:pPr>
                      <a:r>
                        <a:rPr lang="en">
                          <a:solidFill>
                            <a:schemeClr val="dk1"/>
                          </a:solidFill>
                          <a:latin typeface="EB Garamond SemiBold"/>
                          <a:ea typeface="EB Garamond SemiBold"/>
                          <a:cs typeface="EB Garamond SemiBold"/>
                          <a:sym typeface="EB Garamond SemiBold"/>
                        </a:rPr>
                        <a:t>Future Enhancement</a:t>
                      </a:r>
                      <a:endParaRPr>
                        <a:latin typeface="EB Garamond SemiBold"/>
                        <a:ea typeface="EB Garamond SemiBold"/>
                        <a:cs typeface="EB Garamond SemiBold"/>
                        <a:sym typeface="EB Garamond SemiBol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SemiBold"/>
                          <a:ea typeface="EB Garamond SemiBold"/>
                          <a:cs typeface="EB Garamond SemiBold"/>
                          <a:sym typeface="EB Garamond SemiBold"/>
                        </a:rPr>
                        <a:t>7</a:t>
                      </a:r>
                      <a:endParaRPr>
                        <a:latin typeface="EB Garamond SemiBold"/>
                        <a:ea typeface="EB Garamond SemiBold"/>
                        <a:cs typeface="EB Garamond SemiBold"/>
                        <a:sym typeface="EB Garamond SemiBol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362675">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EB Garamond SemiBold"/>
                          <a:ea typeface="EB Garamond SemiBold"/>
                          <a:cs typeface="EB Garamond SemiBold"/>
                          <a:sym typeface="EB Garamond SemiBold"/>
                        </a:rPr>
                        <a:t>Project Plan</a:t>
                      </a:r>
                      <a:endParaRPr>
                        <a:latin typeface="EB Garamond SemiBold"/>
                        <a:ea typeface="EB Garamond SemiBold"/>
                        <a:cs typeface="EB Garamond SemiBold"/>
                        <a:sym typeface="EB Garamond SemiBol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SemiBold"/>
                          <a:ea typeface="EB Garamond SemiBold"/>
                          <a:cs typeface="EB Garamond SemiBold"/>
                          <a:sym typeface="EB Garamond SemiBold"/>
                        </a:rPr>
                        <a:t>8</a:t>
                      </a:r>
                      <a:endParaRPr>
                        <a:latin typeface="EB Garamond SemiBold"/>
                        <a:ea typeface="EB Garamond SemiBold"/>
                        <a:cs typeface="EB Garamond SemiBold"/>
                        <a:sym typeface="EB Garamond SemiBol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362675">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EB Garamond SemiBold"/>
                          <a:ea typeface="EB Garamond SemiBold"/>
                          <a:cs typeface="EB Garamond SemiBold"/>
                          <a:sym typeface="EB Garamond SemiBold"/>
                        </a:rPr>
                        <a:t>Product Backlog</a:t>
                      </a:r>
                      <a:endParaRPr>
                        <a:latin typeface="EB Garamond SemiBold"/>
                        <a:ea typeface="EB Garamond SemiBold"/>
                        <a:cs typeface="EB Garamond SemiBold"/>
                        <a:sym typeface="EB Garamond SemiBol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SemiBold"/>
                          <a:ea typeface="EB Garamond SemiBold"/>
                          <a:cs typeface="EB Garamond SemiBold"/>
                          <a:sym typeface="EB Garamond SemiBold"/>
                        </a:rPr>
                        <a:t>9</a:t>
                      </a:r>
                      <a:endParaRPr>
                        <a:latin typeface="EB Garamond SemiBold"/>
                        <a:ea typeface="EB Garamond SemiBold"/>
                        <a:cs typeface="EB Garamond SemiBold"/>
                        <a:sym typeface="EB Garamond SemiBol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100000">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EB Garamond SemiBold"/>
                          <a:ea typeface="EB Garamond SemiBold"/>
                          <a:cs typeface="EB Garamond SemiBold"/>
                          <a:sym typeface="EB Garamond SemiBold"/>
                        </a:rPr>
                        <a:t>Sprint Backlog Plan</a:t>
                      </a:r>
                      <a:endParaRPr>
                        <a:latin typeface="EB Garamond SemiBold"/>
                        <a:ea typeface="EB Garamond SemiBold"/>
                        <a:cs typeface="EB Garamond SemiBold"/>
                        <a:sym typeface="EB Garamond SemiBol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SemiBold"/>
                          <a:ea typeface="EB Garamond SemiBold"/>
                          <a:cs typeface="EB Garamond SemiBold"/>
                          <a:sym typeface="EB Garamond SemiBold"/>
                        </a:rPr>
                        <a:t>10-12</a:t>
                      </a:r>
                      <a:endParaRPr>
                        <a:latin typeface="EB Garamond SemiBold"/>
                        <a:ea typeface="EB Garamond SemiBold"/>
                        <a:cs typeface="EB Garamond SemiBold"/>
                        <a:sym typeface="EB Garamond SemiBol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100000">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EB Garamond SemiBold"/>
                          <a:ea typeface="EB Garamond SemiBold"/>
                          <a:cs typeface="EB Garamond SemiBold"/>
                          <a:sym typeface="EB Garamond SemiBold"/>
                        </a:rPr>
                        <a:t>Sprint Backlog Actual</a:t>
                      </a:r>
                      <a:endParaRPr>
                        <a:solidFill>
                          <a:schemeClr val="dk1"/>
                        </a:solidFill>
                        <a:latin typeface="EB Garamond SemiBold"/>
                        <a:ea typeface="EB Garamond SemiBold"/>
                        <a:cs typeface="EB Garamond SemiBold"/>
                        <a:sym typeface="EB Garamond SemiBol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SemiBold"/>
                          <a:ea typeface="EB Garamond SemiBold"/>
                          <a:cs typeface="EB Garamond SemiBold"/>
                          <a:sym typeface="EB Garamond SemiBold"/>
                        </a:rPr>
                        <a:t>13-15</a:t>
                      </a:r>
                      <a:endParaRPr>
                        <a:latin typeface="EB Garamond SemiBold"/>
                        <a:ea typeface="EB Garamond SemiBold"/>
                        <a:cs typeface="EB Garamond SemiBold"/>
                        <a:sym typeface="EB Garamond SemiBol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bl>
          </a:graphicData>
        </a:graphic>
      </p:graphicFrame>
      <p:sp>
        <p:nvSpPr>
          <p:cNvPr id="69" name="Google Shape;69;p14"/>
          <p:cNvSpPr txBox="1"/>
          <p:nvPr/>
        </p:nvSpPr>
        <p:spPr>
          <a:xfrm>
            <a:off x="-54375" y="238900"/>
            <a:ext cx="91983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800">
                <a:solidFill>
                  <a:srgbClr val="7F6000"/>
                </a:solidFill>
                <a:latin typeface="EB Garamond"/>
                <a:ea typeface="EB Garamond"/>
                <a:cs typeface="EB Garamond"/>
                <a:sym typeface="EB Garamond"/>
              </a:rPr>
              <a:t>TABLE OF CONTENTS</a:t>
            </a:r>
            <a:endParaRPr sz="3900">
              <a:solidFill>
                <a:srgbClr val="7F6000"/>
              </a:solidFill>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3" name="Shape 73"/>
        <p:cNvGrpSpPr/>
        <p:nvPr/>
      </p:nvGrpSpPr>
      <p:grpSpPr>
        <a:xfrm>
          <a:off x="0" y="0"/>
          <a:ext cx="0" cy="0"/>
          <a:chOff x="0" y="0"/>
          <a:chExt cx="0" cy="0"/>
        </a:xfrm>
      </p:grpSpPr>
      <p:sp>
        <p:nvSpPr>
          <p:cNvPr id="74" name="Google Shape;74;p15"/>
          <p:cNvSpPr txBox="1"/>
          <p:nvPr>
            <p:ph type="title"/>
          </p:nvPr>
        </p:nvSpPr>
        <p:spPr>
          <a:xfrm>
            <a:off x="311700" y="2397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800">
                <a:solidFill>
                  <a:srgbClr val="7F6000"/>
                </a:solidFill>
                <a:latin typeface="EB Garamond"/>
                <a:ea typeface="EB Garamond"/>
                <a:cs typeface="EB Garamond"/>
                <a:sym typeface="EB Garamond"/>
              </a:rPr>
              <a:t>PROJECT DESCRIPTION</a:t>
            </a:r>
            <a:endParaRPr sz="3800">
              <a:solidFill>
                <a:srgbClr val="7F6000"/>
              </a:solidFill>
              <a:latin typeface="EB Garamond"/>
              <a:ea typeface="EB Garamond"/>
              <a:cs typeface="EB Garamond"/>
              <a:sym typeface="EB Garamond"/>
            </a:endParaRPr>
          </a:p>
        </p:txBody>
      </p:sp>
      <p:sp>
        <p:nvSpPr>
          <p:cNvPr id="75" name="Google Shape;75;p15"/>
          <p:cNvSpPr txBox="1"/>
          <p:nvPr>
            <p:ph idx="1" type="body"/>
          </p:nvPr>
        </p:nvSpPr>
        <p:spPr>
          <a:xfrm>
            <a:off x="311700" y="1149025"/>
            <a:ext cx="8520600" cy="3354000"/>
          </a:xfrm>
          <a:prstGeom prst="rect">
            <a:avLst/>
          </a:prstGeom>
        </p:spPr>
        <p:txBody>
          <a:bodyPr anchorCtr="0" anchor="t" bIns="91425" lIns="91425" spcFirstLastPara="1" rIns="91425" wrap="square" tIns="91425">
            <a:noAutofit/>
          </a:bodyPr>
          <a:lstStyle/>
          <a:p>
            <a:pPr indent="-342900" lvl="0" marL="457200" rtl="0" algn="l">
              <a:spcBef>
                <a:spcPts val="500"/>
              </a:spcBef>
              <a:spcAft>
                <a:spcPts val="0"/>
              </a:spcAft>
              <a:buSzPts val="1800"/>
              <a:buFont typeface="EB Garamond Medium"/>
              <a:buChar char="●"/>
            </a:pPr>
            <a:r>
              <a:rPr lang="en">
                <a:latin typeface="EB Garamond Medium"/>
                <a:ea typeface="EB Garamond Medium"/>
                <a:cs typeface="EB Garamond Medium"/>
                <a:sym typeface="EB Garamond Medium"/>
              </a:rPr>
              <a:t>The aim of this project is to build a javascript client running on a browser which can interpret commands of Itec Cloud command set and uses XML Http Request object for asynchronous data transfer between browser and middleware.</a:t>
            </a:r>
            <a:endParaRPr>
              <a:latin typeface="EB Garamond Medium"/>
              <a:ea typeface="EB Garamond Medium"/>
              <a:cs typeface="EB Garamond Medium"/>
              <a:sym typeface="EB Garamond Medium"/>
            </a:endParaRPr>
          </a:p>
          <a:p>
            <a:pPr indent="-342900" lvl="0" marL="457200" rtl="0" algn="l">
              <a:spcBef>
                <a:spcPts val="0"/>
              </a:spcBef>
              <a:spcAft>
                <a:spcPts val="0"/>
              </a:spcAft>
              <a:buSzPts val="1800"/>
              <a:buFont typeface="EB Garamond Medium"/>
              <a:buChar char="●"/>
            </a:pPr>
            <a:r>
              <a:rPr lang="en">
                <a:latin typeface="EB Garamond Medium"/>
                <a:ea typeface="EB Garamond Medium"/>
                <a:cs typeface="EB Garamond Medium"/>
                <a:sym typeface="EB Garamond Medium"/>
              </a:rPr>
              <a:t>Here the connection with the middleware will be cut once the reply to the XML Http request is served. Hence the middle ware has to be changed accordingly by introducing ways to identify a returning client.</a:t>
            </a:r>
            <a:endParaRPr>
              <a:latin typeface="EB Garamond Medium"/>
              <a:ea typeface="EB Garamond Medium"/>
              <a:cs typeface="EB Garamond Medium"/>
              <a:sym typeface="EB Garamond Medium"/>
            </a:endParaRPr>
          </a:p>
          <a:p>
            <a:pPr indent="-342900" lvl="0" marL="457200" rtl="0" algn="l">
              <a:spcBef>
                <a:spcPts val="0"/>
              </a:spcBef>
              <a:spcAft>
                <a:spcPts val="0"/>
              </a:spcAft>
              <a:buSzPts val="1800"/>
              <a:buFont typeface="EB Garamond Medium"/>
              <a:buChar char="●"/>
            </a:pPr>
            <a:r>
              <a:rPr lang="en">
                <a:latin typeface="EB Garamond Medium"/>
                <a:ea typeface="EB Garamond Medium"/>
                <a:cs typeface="EB Garamond Medium"/>
                <a:sym typeface="EB Garamond Medium"/>
              </a:rPr>
              <a:t>The client interprets the commands received from the stored procedures with in the database to create widgets and to know how to act on events created by user interactions.  </a:t>
            </a:r>
            <a:endParaRPr>
              <a:latin typeface="EB Garamond Medium"/>
              <a:ea typeface="EB Garamond Medium"/>
              <a:cs typeface="EB Garamond Medium"/>
              <a:sym typeface="EB Garamond Medium"/>
            </a:endParaRPr>
          </a:p>
          <a:p>
            <a:pPr indent="-342900" lvl="0" marL="457200" rtl="0" algn="l">
              <a:spcBef>
                <a:spcPts val="0"/>
              </a:spcBef>
              <a:spcAft>
                <a:spcPts val="0"/>
              </a:spcAft>
              <a:buSzPts val="1800"/>
              <a:buFont typeface="EB Garamond Medium"/>
              <a:buChar char="●"/>
            </a:pPr>
            <a:r>
              <a:rPr lang="en">
                <a:latin typeface="EB Garamond Medium"/>
                <a:ea typeface="EB Garamond Medium"/>
                <a:cs typeface="EB Garamond Medium"/>
                <a:sym typeface="EB Garamond Medium"/>
              </a:rPr>
              <a:t>Middle ware is the component which takes the role of a web server. Client connects to the middleware which in turn runs stored functions. The return value is send to the client.</a:t>
            </a:r>
            <a:endParaRPr>
              <a:latin typeface="EB Garamond Medium"/>
              <a:ea typeface="EB Garamond Medium"/>
              <a:cs typeface="EB Garamond Medium"/>
              <a:sym typeface="EB Garamond Medium"/>
            </a:endParaRPr>
          </a:p>
          <a:p>
            <a:pPr indent="0" lvl="0" marL="0" rtl="0" algn="l">
              <a:spcBef>
                <a:spcPts val="0"/>
              </a:spcBef>
              <a:spcAft>
                <a:spcPts val="1200"/>
              </a:spcAft>
              <a:buNone/>
            </a:pPr>
            <a:r>
              <a:t/>
            </a:r>
            <a:endParaRPr>
              <a:latin typeface="EB Garamond Medium"/>
              <a:ea typeface="EB Garamond Medium"/>
              <a:cs typeface="EB Garamond Medium"/>
              <a:sym typeface="EB Garamon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sp>
        <p:nvSpPr>
          <p:cNvPr id="80" name="Google Shape;80;p16"/>
          <p:cNvSpPr txBox="1"/>
          <p:nvPr>
            <p:ph idx="1" type="body"/>
          </p:nvPr>
        </p:nvSpPr>
        <p:spPr>
          <a:xfrm>
            <a:off x="311700" y="283325"/>
            <a:ext cx="8520600" cy="4296000"/>
          </a:xfrm>
          <a:prstGeom prst="rect">
            <a:avLst/>
          </a:prstGeom>
        </p:spPr>
        <p:txBody>
          <a:bodyPr anchorCtr="0" anchor="t" bIns="91425" lIns="91425" spcFirstLastPara="1" rIns="91425" wrap="square" tIns="91425">
            <a:normAutofit fontScale="55000" lnSpcReduction="10000"/>
          </a:bodyPr>
          <a:lstStyle/>
          <a:p>
            <a:pPr indent="-342106" lvl="0" marL="457200" rtl="0" algn="l">
              <a:spcBef>
                <a:spcPts val="0"/>
              </a:spcBef>
              <a:spcAft>
                <a:spcPts val="0"/>
              </a:spcAft>
              <a:buSzPct val="100000"/>
              <a:buFont typeface="EB Garamond Medium"/>
              <a:buChar char="●"/>
            </a:pPr>
            <a:r>
              <a:rPr lang="en" sz="3250">
                <a:highlight>
                  <a:schemeClr val="lt1"/>
                </a:highlight>
                <a:latin typeface="EB Garamond Medium"/>
                <a:ea typeface="EB Garamond Medium"/>
                <a:cs typeface="EB Garamond Medium"/>
                <a:sym typeface="EB Garamond Medium"/>
              </a:rPr>
              <a:t>The following is a comparison with web based application.  The client takes the position of web browser, middleware occupies that of web server as well as application server, PL/SQL code occupies the that of code run inside the application server.</a:t>
            </a:r>
            <a:endParaRPr sz="3250">
              <a:highlight>
                <a:schemeClr val="lt1"/>
              </a:highlight>
              <a:latin typeface="EB Garamond Medium"/>
              <a:ea typeface="EB Garamond Medium"/>
              <a:cs typeface="EB Garamond Medium"/>
              <a:sym typeface="EB Garamond Medium"/>
            </a:endParaRPr>
          </a:p>
          <a:p>
            <a:pPr indent="-342106" lvl="0" marL="457200" rtl="0" algn="l">
              <a:spcBef>
                <a:spcPts val="0"/>
              </a:spcBef>
              <a:spcAft>
                <a:spcPts val="0"/>
              </a:spcAft>
              <a:buSzPct val="100000"/>
              <a:buFont typeface="EB Garamond Medium"/>
              <a:buChar char="●"/>
            </a:pPr>
            <a:r>
              <a:rPr lang="en" sz="3250">
                <a:highlight>
                  <a:schemeClr val="lt1"/>
                </a:highlight>
                <a:latin typeface="EB Garamond Medium"/>
                <a:ea typeface="EB Garamond Medium"/>
                <a:cs typeface="EB Garamond Medium"/>
                <a:sym typeface="EB Garamond Medium"/>
              </a:rPr>
              <a:t>In web based application,  HTTP 1.0 does not allow the connection to be kept alive.Although HTTP 1.1 allows connection keep-alive, most of the application disconnect after a request is served since to reduce the load on the web server.It is tricky to identify a returning client. One method is to use cookies. But users  normally block cookies. An alternative is URL rewriting. In ItecCloud the connection is permanent which saves the time of reconnection.</a:t>
            </a:r>
            <a:endParaRPr sz="3250">
              <a:highlight>
                <a:schemeClr val="lt1"/>
              </a:highlight>
              <a:latin typeface="EB Garamond Medium"/>
              <a:ea typeface="EB Garamond Medium"/>
              <a:cs typeface="EB Garamond Medium"/>
              <a:sym typeface="EB Garamond Medium"/>
            </a:endParaRPr>
          </a:p>
          <a:p>
            <a:pPr indent="-342106" lvl="0" marL="457200" rtl="0" algn="l">
              <a:spcBef>
                <a:spcPts val="0"/>
              </a:spcBef>
              <a:spcAft>
                <a:spcPts val="0"/>
              </a:spcAft>
              <a:buSzPct val="100000"/>
              <a:buFont typeface="EB Garamond Medium"/>
              <a:buChar char="●"/>
            </a:pPr>
            <a:r>
              <a:rPr lang="en" sz="3250">
                <a:highlight>
                  <a:schemeClr val="lt1"/>
                </a:highlight>
                <a:latin typeface="EB Garamond Medium"/>
                <a:ea typeface="EB Garamond Medium"/>
                <a:cs typeface="EB Garamond Medium"/>
                <a:sym typeface="EB Garamond Medium"/>
              </a:rPr>
              <a:t>Using HTML and Javascript for constructing application, requires huge size of code.Itec Cloud architecture contains compact command sets to construct applications.Using PL/SQL, programs in this command set  is created and sent to the middleware. It checks for commands to be processed by middleware ( which are very few) and sends rest to the client.</a:t>
            </a:r>
            <a:endParaRPr>
              <a:latin typeface="EB Garamond Medium"/>
              <a:ea typeface="EB Garamond Medium"/>
              <a:cs typeface="EB Garamond Medium"/>
              <a:sym typeface="EB Garamond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7"/>
          <p:cNvPicPr preferRelativeResize="0"/>
          <p:nvPr/>
        </p:nvPicPr>
        <p:blipFill>
          <a:blip r:embed="rId3">
            <a:alphaModFix amt="54000"/>
          </a:blip>
          <a:stretch>
            <a:fillRect/>
          </a:stretch>
        </p:blipFill>
        <p:spPr>
          <a:xfrm>
            <a:off x="6259750" y="95100"/>
            <a:ext cx="2480925" cy="2480925"/>
          </a:xfrm>
          <a:prstGeom prst="rect">
            <a:avLst/>
          </a:prstGeom>
          <a:noFill/>
          <a:ln>
            <a:noFill/>
          </a:ln>
        </p:spPr>
      </p:pic>
      <p:pic>
        <p:nvPicPr>
          <p:cNvPr id="86" name="Google Shape;86;p17"/>
          <p:cNvPicPr preferRelativeResize="0"/>
          <p:nvPr/>
        </p:nvPicPr>
        <p:blipFill>
          <a:blip r:embed="rId4">
            <a:alphaModFix amt="42000"/>
          </a:blip>
          <a:stretch>
            <a:fillRect/>
          </a:stretch>
        </p:blipFill>
        <p:spPr>
          <a:xfrm>
            <a:off x="4346575" y="2059750"/>
            <a:ext cx="3031200" cy="3031200"/>
          </a:xfrm>
          <a:prstGeom prst="rect">
            <a:avLst/>
          </a:prstGeom>
          <a:noFill/>
          <a:ln>
            <a:noFill/>
          </a:ln>
        </p:spPr>
      </p:pic>
      <p:sp>
        <p:nvSpPr>
          <p:cNvPr id="87" name="Google Shape;87;p17"/>
          <p:cNvSpPr txBox="1"/>
          <p:nvPr/>
        </p:nvSpPr>
        <p:spPr>
          <a:xfrm>
            <a:off x="4572000" y="1892700"/>
            <a:ext cx="45720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4100">
                <a:solidFill>
                  <a:schemeClr val="lt1"/>
                </a:solidFill>
                <a:latin typeface="EB Garamond"/>
                <a:ea typeface="EB Garamond"/>
                <a:cs typeface="EB Garamond"/>
                <a:sym typeface="EB Garamond"/>
              </a:rPr>
              <a:t>Data Flow Diagram</a:t>
            </a:r>
            <a:endParaRPr sz="1300">
              <a:latin typeface="EB Garamond"/>
              <a:ea typeface="EB Garamond"/>
              <a:cs typeface="EB Garamond"/>
              <a:sym typeface="EB Garamond"/>
            </a:endParaRPr>
          </a:p>
        </p:txBody>
      </p:sp>
      <p:pic>
        <p:nvPicPr>
          <p:cNvPr id="88" name="Google Shape;88;p17"/>
          <p:cNvPicPr preferRelativeResize="0"/>
          <p:nvPr/>
        </p:nvPicPr>
        <p:blipFill>
          <a:blip r:embed="rId5">
            <a:alphaModFix/>
          </a:blip>
          <a:stretch>
            <a:fillRect/>
          </a:stretch>
        </p:blipFill>
        <p:spPr>
          <a:xfrm>
            <a:off x="66775" y="1457225"/>
            <a:ext cx="4505225" cy="1935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2" name="Shape 92"/>
        <p:cNvGrpSpPr/>
        <p:nvPr/>
      </p:nvGrpSpPr>
      <p:grpSpPr>
        <a:xfrm>
          <a:off x="0" y="0"/>
          <a:ext cx="0" cy="0"/>
          <a:chOff x="0" y="0"/>
          <a:chExt cx="0" cy="0"/>
        </a:xfrm>
      </p:grpSpPr>
      <p:sp>
        <p:nvSpPr>
          <p:cNvPr id="93" name="Google Shape;93;p18"/>
          <p:cNvSpPr txBox="1"/>
          <p:nvPr>
            <p:ph type="title"/>
          </p:nvPr>
        </p:nvSpPr>
        <p:spPr>
          <a:xfrm>
            <a:off x="0" y="53850"/>
            <a:ext cx="91440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3800">
                <a:solidFill>
                  <a:srgbClr val="7F6000"/>
                </a:solidFill>
                <a:latin typeface="EB Garamond"/>
                <a:ea typeface="EB Garamond"/>
                <a:cs typeface="EB Garamond"/>
                <a:sym typeface="EB Garamond"/>
              </a:rPr>
              <a:t>DEVELOPING ENVIRONMENT</a:t>
            </a:r>
            <a:endParaRPr>
              <a:solidFill>
                <a:schemeClr val="lt2"/>
              </a:solidFill>
            </a:endParaRPr>
          </a:p>
        </p:txBody>
      </p:sp>
      <p:cxnSp>
        <p:nvCxnSpPr>
          <p:cNvPr id="94" name="Google Shape;94;p18"/>
          <p:cNvCxnSpPr/>
          <p:nvPr/>
        </p:nvCxnSpPr>
        <p:spPr>
          <a:xfrm rot="10800000">
            <a:off x="569975" y="1439375"/>
            <a:ext cx="0" cy="954600"/>
          </a:xfrm>
          <a:prstGeom prst="straightConnector1">
            <a:avLst/>
          </a:prstGeom>
          <a:noFill/>
          <a:ln cap="flat" cmpd="sng" w="9525">
            <a:solidFill>
              <a:schemeClr val="dk2"/>
            </a:solidFill>
            <a:prstDash val="solid"/>
            <a:round/>
            <a:headEnd len="med" w="med" type="none"/>
            <a:tailEnd len="med" w="med" type="oval"/>
          </a:ln>
        </p:spPr>
      </p:cxnSp>
      <p:sp>
        <p:nvSpPr>
          <p:cNvPr id="95" name="Google Shape;95;p18"/>
          <p:cNvSpPr txBox="1"/>
          <p:nvPr>
            <p:ph type="title"/>
          </p:nvPr>
        </p:nvSpPr>
        <p:spPr>
          <a:xfrm>
            <a:off x="569975" y="1235062"/>
            <a:ext cx="2315700" cy="392100"/>
          </a:xfrm>
          <a:prstGeom prst="rect">
            <a:avLst/>
          </a:prstGeom>
        </p:spPr>
        <p:txBody>
          <a:bodyPr anchorCtr="0" anchor="ctr" bIns="91425" lIns="91425" spcFirstLastPara="1" rIns="91425" wrap="square" tIns="91425">
            <a:noAutofit/>
          </a:bodyPr>
          <a:lstStyle/>
          <a:p>
            <a:pPr indent="0" lvl="0" marL="0" rtl="0" algn="ctr">
              <a:lnSpc>
                <a:spcPct val="115000"/>
              </a:lnSpc>
              <a:spcBef>
                <a:spcPts val="500"/>
              </a:spcBef>
              <a:spcAft>
                <a:spcPts val="0"/>
              </a:spcAft>
              <a:buClr>
                <a:schemeClr val="dk1"/>
              </a:buClr>
              <a:buSzPts val="990"/>
              <a:buFont typeface="Arial"/>
              <a:buNone/>
            </a:pPr>
            <a:r>
              <a:rPr b="1" lang="en" sz="2010">
                <a:latin typeface="EB Garamond"/>
                <a:ea typeface="EB Garamond"/>
                <a:cs typeface="EB Garamond"/>
                <a:sym typeface="EB Garamond"/>
              </a:rPr>
              <a:t>Javascript client :</a:t>
            </a:r>
            <a:endParaRPr b="1" sz="1920">
              <a:solidFill>
                <a:schemeClr val="dk1"/>
              </a:solidFill>
            </a:endParaRPr>
          </a:p>
        </p:txBody>
      </p:sp>
      <p:sp>
        <p:nvSpPr>
          <p:cNvPr id="96" name="Google Shape;96;p18"/>
          <p:cNvSpPr txBox="1"/>
          <p:nvPr>
            <p:ph idx="4294967295" type="body"/>
          </p:nvPr>
        </p:nvSpPr>
        <p:spPr>
          <a:xfrm>
            <a:off x="646175" y="1560475"/>
            <a:ext cx="4807800" cy="1744200"/>
          </a:xfrm>
          <a:prstGeom prst="rect">
            <a:avLst/>
          </a:prstGeom>
        </p:spPr>
        <p:txBody>
          <a:bodyPr anchorCtr="0" anchor="t" bIns="91425" lIns="91425" spcFirstLastPara="1" rIns="91425" wrap="square" tIns="91425">
            <a:normAutofit fontScale="25000" lnSpcReduction="20000"/>
          </a:bodyPr>
          <a:lstStyle/>
          <a:p>
            <a:pPr indent="-343531" lvl="0" marL="457200" rtl="0" algn="l">
              <a:spcBef>
                <a:spcPts val="500"/>
              </a:spcBef>
              <a:spcAft>
                <a:spcPts val="0"/>
              </a:spcAft>
              <a:buSzPct val="100000"/>
              <a:buFont typeface="EB Garamond"/>
              <a:buChar char="★"/>
            </a:pPr>
            <a:r>
              <a:rPr lang="en" sz="7239">
                <a:latin typeface="EB Garamond"/>
                <a:ea typeface="EB Garamond"/>
                <a:cs typeface="EB Garamond"/>
                <a:sym typeface="EB Garamond"/>
              </a:rPr>
              <a:t>It is written using notepad.</a:t>
            </a:r>
            <a:endParaRPr sz="7239">
              <a:latin typeface="EB Garamond"/>
              <a:ea typeface="EB Garamond"/>
              <a:cs typeface="EB Garamond"/>
              <a:sym typeface="EB Garamond"/>
            </a:endParaRPr>
          </a:p>
          <a:p>
            <a:pPr indent="-343531" lvl="0" marL="457200" rtl="0" algn="l">
              <a:spcBef>
                <a:spcPts val="0"/>
              </a:spcBef>
              <a:spcAft>
                <a:spcPts val="0"/>
              </a:spcAft>
              <a:buSzPct val="100000"/>
              <a:buFont typeface="EB Garamond"/>
              <a:buChar char="★"/>
            </a:pPr>
            <a:r>
              <a:rPr lang="en" sz="7239">
                <a:latin typeface="EB Garamond"/>
                <a:ea typeface="EB Garamond"/>
                <a:cs typeface="EB Garamond"/>
                <a:sym typeface="EB Garamond"/>
              </a:rPr>
              <a:t>Testing - Tiny PHP routines are written to send the commands to the browser and to accept XML Http Request and to send reply</a:t>
            </a:r>
            <a:endParaRPr sz="7239">
              <a:latin typeface="EB Garamond"/>
              <a:ea typeface="EB Garamond"/>
              <a:cs typeface="EB Garamond"/>
              <a:sym typeface="EB Garamond"/>
            </a:endParaRPr>
          </a:p>
          <a:p>
            <a:pPr indent="-343531" lvl="0" marL="457200" rtl="0" algn="l">
              <a:spcBef>
                <a:spcPts val="0"/>
              </a:spcBef>
              <a:spcAft>
                <a:spcPts val="0"/>
              </a:spcAft>
              <a:buSzPct val="100000"/>
              <a:buFont typeface="EB Garamond"/>
              <a:buChar char="★"/>
            </a:pPr>
            <a:r>
              <a:rPr lang="en" sz="7239">
                <a:latin typeface="EB Garamond"/>
                <a:ea typeface="EB Garamond"/>
                <a:cs typeface="EB Garamond"/>
                <a:sym typeface="EB Garamond"/>
              </a:rPr>
              <a:t>Browser can be anybrowser</a:t>
            </a:r>
            <a:endParaRPr sz="7239">
              <a:latin typeface="EB Garamond"/>
              <a:ea typeface="EB Garamond"/>
              <a:cs typeface="EB Garamond"/>
              <a:sym typeface="EB Garamond"/>
            </a:endParaRPr>
          </a:p>
          <a:p>
            <a:pPr indent="0" lvl="0" marL="0" rtl="0" algn="l">
              <a:spcBef>
                <a:spcPts val="0"/>
              </a:spcBef>
              <a:spcAft>
                <a:spcPts val="0"/>
              </a:spcAft>
              <a:buClr>
                <a:schemeClr val="dk2"/>
              </a:buClr>
              <a:buSzPct val="78571"/>
              <a:buFont typeface="Arial"/>
              <a:buNone/>
            </a:pPr>
            <a:r>
              <a:t/>
            </a:r>
            <a:endParaRPr sz="1400"/>
          </a:p>
          <a:p>
            <a:pPr indent="0" lvl="0" marL="0" rtl="0" algn="l">
              <a:spcBef>
                <a:spcPts val="1200"/>
              </a:spcBef>
              <a:spcAft>
                <a:spcPts val="1200"/>
              </a:spcAft>
              <a:buNone/>
            </a:pPr>
            <a:r>
              <a:t/>
            </a:r>
            <a:endParaRPr sz="1400"/>
          </a:p>
        </p:txBody>
      </p:sp>
      <p:sp>
        <p:nvSpPr>
          <p:cNvPr id="97" name="Google Shape;97;p18"/>
          <p:cNvSpPr txBox="1"/>
          <p:nvPr>
            <p:ph type="title"/>
          </p:nvPr>
        </p:nvSpPr>
        <p:spPr>
          <a:xfrm>
            <a:off x="2412794" y="3668325"/>
            <a:ext cx="3917700" cy="392100"/>
          </a:xfrm>
          <a:prstGeom prst="rect">
            <a:avLst/>
          </a:prstGeom>
        </p:spPr>
        <p:txBody>
          <a:bodyPr anchorCtr="0" anchor="ctr" bIns="91425" lIns="91425" spcFirstLastPara="1" rIns="91425" wrap="square" tIns="91425">
            <a:normAutofit fontScale="90000"/>
          </a:bodyPr>
          <a:lstStyle/>
          <a:p>
            <a:pPr indent="0" lvl="0" marL="0" rtl="0" algn="ctr">
              <a:lnSpc>
                <a:spcPct val="115000"/>
              </a:lnSpc>
              <a:spcBef>
                <a:spcPts val="500"/>
              </a:spcBef>
              <a:spcAft>
                <a:spcPts val="0"/>
              </a:spcAft>
              <a:buClr>
                <a:schemeClr val="dk1"/>
              </a:buClr>
              <a:buSzPct val="49253"/>
              <a:buFont typeface="Arial"/>
              <a:buNone/>
            </a:pPr>
            <a:r>
              <a:rPr b="1" lang="en" sz="2233">
                <a:latin typeface="EB Garamond"/>
                <a:ea typeface="EB Garamond"/>
                <a:cs typeface="EB Garamond"/>
                <a:sym typeface="EB Garamond"/>
              </a:rPr>
              <a:t>Hardware environment</a:t>
            </a:r>
            <a:r>
              <a:rPr b="1" lang="en" sz="1900">
                <a:latin typeface="EB Garamond"/>
                <a:ea typeface="EB Garamond"/>
                <a:cs typeface="EB Garamond"/>
                <a:sym typeface="EB Garamond"/>
              </a:rPr>
              <a:t>:</a:t>
            </a:r>
            <a:endParaRPr b="1" sz="1800">
              <a:solidFill>
                <a:schemeClr val="dk1"/>
              </a:solidFill>
            </a:endParaRPr>
          </a:p>
        </p:txBody>
      </p:sp>
      <p:sp>
        <p:nvSpPr>
          <p:cNvPr id="98" name="Google Shape;98;p18"/>
          <p:cNvSpPr txBox="1"/>
          <p:nvPr>
            <p:ph idx="4294967295" type="body"/>
          </p:nvPr>
        </p:nvSpPr>
        <p:spPr>
          <a:xfrm>
            <a:off x="2946188" y="3993750"/>
            <a:ext cx="5371200" cy="578700"/>
          </a:xfrm>
          <a:prstGeom prst="rect">
            <a:avLst/>
          </a:prstGeom>
        </p:spPr>
        <p:txBody>
          <a:bodyPr anchorCtr="0" anchor="t" bIns="91425" lIns="91425" spcFirstLastPara="1" rIns="91425" wrap="square" tIns="91425">
            <a:normAutofit fontScale="25000" lnSpcReduction="20000"/>
          </a:bodyPr>
          <a:lstStyle/>
          <a:p>
            <a:pPr indent="-344609" lvl="0" marL="457200" rtl="0" algn="l">
              <a:spcBef>
                <a:spcPts val="500"/>
              </a:spcBef>
              <a:spcAft>
                <a:spcPts val="0"/>
              </a:spcAft>
              <a:buSzPct val="100000"/>
              <a:buFont typeface="EB Garamond"/>
              <a:buChar char="★"/>
            </a:pPr>
            <a:r>
              <a:rPr lang="en" sz="7307">
                <a:latin typeface="EB Garamond"/>
                <a:ea typeface="EB Garamond"/>
                <a:cs typeface="EB Garamond"/>
                <a:sym typeface="EB Garamond"/>
              </a:rPr>
              <a:t>Pc with dual core intel microprocessor 2GB memory and 500GB hard disk 14 inch monitor.</a:t>
            </a:r>
            <a:endParaRPr sz="7307">
              <a:latin typeface="EB Garamond"/>
              <a:ea typeface="EB Garamond"/>
              <a:cs typeface="EB Garamond"/>
              <a:sym typeface="EB Garamond"/>
            </a:endParaRPr>
          </a:p>
          <a:p>
            <a:pPr indent="0" lvl="0" marL="0" rtl="0" algn="l">
              <a:spcBef>
                <a:spcPts val="500"/>
              </a:spcBef>
              <a:spcAft>
                <a:spcPts val="0"/>
              </a:spcAft>
              <a:buClr>
                <a:schemeClr val="dk1"/>
              </a:buClr>
              <a:buSzPct val="57894"/>
              <a:buFont typeface="Arial"/>
              <a:buNone/>
            </a:pPr>
            <a:r>
              <a:t/>
            </a:r>
            <a:endParaRPr sz="1900">
              <a:latin typeface="EB Garamond"/>
              <a:ea typeface="EB Garamond"/>
              <a:cs typeface="EB Garamond"/>
              <a:sym typeface="EB Garamond"/>
            </a:endParaRPr>
          </a:p>
          <a:p>
            <a:pPr indent="0" lvl="0" marL="0" rtl="0" algn="l">
              <a:spcBef>
                <a:spcPts val="0"/>
              </a:spcBef>
              <a:spcAft>
                <a:spcPts val="1200"/>
              </a:spcAft>
              <a:buNone/>
            </a:pPr>
            <a:r>
              <a:t/>
            </a:r>
            <a:endParaRPr sz="1400"/>
          </a:p>
        </p:txBody>
      </p:sp>
      <p:sp>
        <p:nvSpPr>
          <p:cNvPr id="99" name="Google Shape;99;p18"/>
          <p:cNvSpPr txBox="1"/>
          <p:nvPr>
            <p:ph type="title"/>
          </p:nvPr>
        </p:nvSpPr>
        <p:spPr>
          <a:xfrm>
            <a:off x="5167257" y="1235062"/>
            <a:ext cx="2353200" cy="392100"/>
          </a:xfrm>
          <a:prstGeom prst="rect">
            <a:avLst/>
          </a:prstGeom>
        </p:spPr>
        <p:txBody>
          <a:bodyPr anchorCtr="0" anchor="ctr" bIns="91425" lIns="91425" spcFirstLastPara="1" rIns="91425" wrap="square" tIns="91425">
            <a:noAutofit/>
          </a:bodyPr>
          <a:lstStyle/>
          <a:p>
            <a:pPr indent="0" lvl="0" marL="0" rtl="0" algn="ctr">
              <a:lnSpc>
                <a:spcPct val="115000"/>
              </a:lnSpc>
              <a:spcBef>
                <a:spcPts val="500"/>
              </a:spcBef>
              <a:spcAft>
                <a:spcPts val="0"/>
              </a:spcAft>
              <a:buClr>
                <a:schemeClr val="dk1"/>
              </a:buClr>
              <a:buSzPts val="990"/>
              <a:buFont typeface="Arial"/>
              <a:buNone/>
            </a:pPr>
            <a:r>
              <a:rPr b="1" lang="en" sz="2010">
                <a:latin typeface="EB Garamond"/>
                <a:ea typeface="EB Garamond"/>
                <a:cs typeface="EB Garamond"/>
                <a:sym typeface="EB Garamond"/>
              </a:rPr>
              <a:t>Database :</a:t>
            </a:r>
            <a:endParaRPr b="1" sz="1920">
              <a:solidFill>
                <a:schemeClr val="dk1"/>
              </a:solidFill>
            </a:endParaRPr>
          </a:p>
        </p:txBody>
      </p:sp>
      <p:sp>
        <p:nvSpPr>
          <p:cNvPr id="100" name="Google Shape;100;p18"/>
          <p:cNvSpPr txBox="1"/>
          <p:nvPr>
            <p:ph idx="4294967295" type="body"/>
          </p:nvPr>
        </p:nvSpPr>
        <p:spPr>
          <a:xfrm>
            <a:off x="5700650" y="1560475"/>
            <a:ext cx="3600600" cy="578700"/>
          </a:xfrm>
          <a:prstGeom prst="rect">
            <a:avLst/>
          </a:prstGeom>
        </p:spPr>
        <p:txBody>
          <a:bodyPr anchorCtr="0" anchor="t" bIns="91425" lIns="91425" spcFirstLastPara="1" rIns="91425" wrap="square" tIns="91425">
            <a:normAutofit/>
          </a:bodyPr>
          <a:lstStyle/>
          <a:p>
            <a:pPr indent="-342900" lvl="0" marL="457200" rtl="0" algn="l">
              <a:spcBef>
                <a:spcPts val="500"/>
              </a:spcBef>
              <a:spcAft>
                <a:spcPts val="0"/>
              </a:spcAft>
              <a:buSzPts val="1800"/>
              <a:buFont typeface="EB Garamond"/>
              <a:buChar char="★"/>
            </a:pPr>
            <a:r>
              <a:rPr lang="en">
                <a:latin typeface="EB Garamond"/>
                <a:ea typeface="EB Garamond"/>
                <a:cs typeface="EB Garamond"/>
                <a:sym typeface="EB Garamond"/>
              </a:rPr>
              <a:t>Database used is oracle 11g xe</a:t>
            </a:r>
            <a:endParaRPr sz="1400"/>
          </a:p>
        </p:txBody>
      </p:sp>
      <p:cxnSp>
        <p:nvCxnSpPr>
          <p:cNvPr id="101" name="Google Shape;101;p18"/>
          <p:cNvCxnSpPr/>
          <p:nvPr/>
        </p:nvCxnSpPr>
        <p:spPr>
          <a:xfrm>
            <a:off x="2870000" y="3113100"/>
            <a:ext cx="0" cy="828000"/>
          </a:xfrm>
          <a:prstGeom prst="straightConnector1">
            <a:avLst/>
          </a:prstGeom>
          <a:noFill/>
          <a:ln cap="flat" cmpd="sng" w="9525">
            <a:solidFill>
              <a:schemeClr val="dk2"/>
            </a:solidFill>
            <a:prstDash val="solid"/>
            <a:round/>
            <a:headEnd len="med" w="med" type="none"/>
            <a:tailEnd len="med" w="med" type="oval"/>
          </a:ln>
        </p:spPr>
      </p:cxnSp>
      <p:cxnSp>
        <p:nvCxnSpPr>
          <p:cNvPr id="102" name="Google Shape;102;p18"/>
          <p:cNvCxnSpPr/>
          <p:nvPr/>
        </p:nvCxnSpPr>
        <p:spPr>
          <a:xfrm rot="10800000">
            <a:off x="5607350" y="1439375"/>
            <a:ext cx="0" cy="954600"/>
          </a:xfrm>
          <a:prstGeom prst="straightConnector1">
            <a:avLst/>
          </a:prstGeom>
          <a:noFill/>
          <a:ln cap="flat" cmpd="sng" w="9525">
            <a:solidFill>
              <a:schemeClr val="dk2"/>
            </a:solidFill>
            <a:prstDash val="solid"/>
            <a:round/>
            <a:headEnd len="med" w="med" type="none"/>
            <a:tailEnd len="med" w="med" type="oval"/>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261875" y="945575"/>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800">
                <a:solidFill>
                  <a:srgbClr val="783F04"/>
                </a:solidFill>
                <a:latin typeface="EB Garamond"/>
                <a:ea typeface="EB Garamond"/>
                <a:cs typeface="EB Garamond"/>
                <a:sym typeface="EB Garamond"/>
              </a:rPr>
              <a:t>FUTURE ENHANCEMENT</a:t>
            </a:r>
            <a:endParaRPr sz="3800">
              <a:solidFill>
                <a:srgbClr val="783F04"/>
              </a:solidFill>
              <a:latin typeface="EB Garamond"/>
              <a:ea typeface="EB Garamond"/>
              <a:cs typeface="EB Garamond"/>
              <a:sym typeface="EB Garamond"/>
            </a:endParaRPr>
          </a:p>
        </p:txBody>
      </p:sp>
      <p:sp>
        <p:nvSpPr>
          <p:cNvPr id="108" name="Google Shape;108;p19"/>
          <p:cNvSpPr txBox="1"/>
          <p:nvPr/>
        </p:nvSpPr>
        <p:spPr>
          <a:xfrm>
            <a:off x="2408300" y="2615425"/>
            <a:ext cx="5699400" cy="12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50">
                <a:latin typeface="EB Garamond Medium"/>
                <a:ea typeface="EB Garamond Medium"/>
                <a:cs typeface="EB Garamond Medium"/>
                <a:sym typeface="EB Garamond Medium"/>
              </a:rPr>
              <a:t>An IDE can be prepared in future which will ease the design of user interface and report Layout. </a:t>
            </a:r>
            <a:endParaRPr sz="1750">
              <a:latin typeface="EB Garamond Medium"/>
              <a:ea typeface="EB Garamond Medium"/>
              <a:cs typeface="EB Garamond Medium"/>
              <a:sym typeface="EB Garamond Medium"/>
            </a:endParaRPr>
          </a:p>
          <a:p>
            <a:pPr indent="0" lvl="0" marL="0" rtl="0" algn="l">
              <a:spcBef>
                <a:spcPts val="0"/>
              </a:spcBef>
              <a:spcAft>
                <a:spcPts val="0"/>
              </a:spcAft>
              <a:buClr>
                <a:schemeClr val="dk1"/>
              </a:buClr>
              <a:buSzPts val="1100"/>
              <a:buFont typeface="Arial"/>
              <a:buNone/>
            </a:pPr>
            <a:r>
              <a:rPr lang="en" sz="1750">
                <a:latin typeface="EB Garamond Medium"/>
                <a:ea typeface="EB Garamond Medium"/>
                <a:cs typeface="EB Garamond Medium"/>
                <a:sym typeface="EB Garamond Medium"/>
              </a:rPr>
              <a:t>A client for mobile application can also develop</a:t>
            </a:r>
            <a:endParaRPr sz="1750">
              <a:latin typeface="EB Garamond Medium"/>
              <a:ea typeface="EB Garamond Medium"/>
              <a:cs typeface="EB Garamond Medium"/>
              <a:sym typeface="EB Garamond Medium"/>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7F6000"/>
                </a:solidFill>
                <a:latin typeface="EB Garamond"/>
                <a:ea typeface="EB Garamond"/>
                <a:cs typeface="EB Garamond"/>
                <a:sym typeface="EB Garamond"/>
              </a:rPr>
              <a:t>PROJECT PLAN</a:t>
            </a:r>
            <a:endParaRPr>
              <a:solidFill>
                <a:srgbClr val="7F6000"/>
              </a:solidFill>
              <a:latin typeface="EB Garamond"/>
              <a:ea typeface="EB Garamond"/>
              <a:cs typeface="EB Garamond"/>
              <a:sym typeface="EB Garamond"/>
            </a:endParaRPr>
          </a:p>
        </p:txBody>
      </p:sp>
      <p:graphicFrame>
        <p:nvGraphicFramePr>
          <p:cNvPr id="114" name="Google Shape;114;p20"/>
          <p:cNvGraphicFramePr/>
          <p:nvPr/>
        </p:nvGraphicFramePr>
        <p:xfrm>
          <a:off x="952500" y="1657350"/>
          <a:ext cx="3000000" cy="3000000"/>
        </p:xfrm>
        <a:graphic>
          <a:graphicData uri="http://schemas.openxmlformats.org/drawingml/2006/table">
            <a:tbl>
              <a:tblPr>
                <a:noFill/>
                <a:tableStyleId>{AED12042-887D-46D5-9208-72D8AD0AB0B8}</a:tableStyleId>
              </a:tblPr>
              <a:tblGrid>
                <a:gridCol w="1206500"/>
                <a:gridCol w="1206500"/>
                <a:gridCol w="1206500"/>
                <a:gridCol w="1206500"/>
                <a:gridCol w="1206500"/>
                <a:gridCol w="1206500"/>
              </a:tblGrid>
              <a:tr h="381000">
                <a:tc>
                  <a:txBody>
                    <a:bodyPr/>
                    <a:lstStyle/>
                    <a:p>
                      <a:pPr indent="0" lvl="0" marL="0" rtl="0" algn="ctr">
                        <a:spcBef>
                          <a:spcPts val="0"/>
                        </a:spcBef>
                        <a:spcAft>
                          <a:spcPts val="0"/>
                        </a:spcAft>
                        <a:buNone/>
                      </a:pPr>
                      <a:r>
                        <a:rPr b="1" lang="en" sz="1600">
                          <a:latin typeface="EB Garamond"/>
                          <a:ea typeface="EB Garamond"/>
                          <a:cs typeface="EB Garamond"/>
                          <a:sym typeface="EB Garamond"/>
                        </a:rPr>
                        <a:t>ID</a:t>
                      </a:r>
                      <a:endParaRPr b="1" sz="1600">
                        <a:latin typeface="EB Garamond"/>
                        <a:ea typeface="EB Garamond"/>
                        <a:cs typeface="EB Garamond"/>
                        <a:sym typeface="EB Garamo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b="1" lang="en" sz="1600">
                          <a:solidFill>
                            <a:schemeClr val="dk1"/>
                          </a:solidFill>
                          <a:latin typeface="EB Garamond"/>
                          <a:ea typeface="EB Garamond"/>
                          <a:cs typeface="EB Garamond"/>
                          <a:sym typeface="EB Garamond"/>
                        </a:rPr>
                        <a:t>Task Name</a:t>
                      </a:r>
                      <a:endParaRPr b="1" sz="1600">
                        <a:latin typeface="EB Garamond"/>
                        <a:ea typeface="EB Garamond"/>
                        <a:cs typeface="EB Garamond"/>
                        <a:sym typeface="EB Garamo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b="1" lang="en" sz="1600">
                          <a:solidFill>
                            <a:schemeClr val="dk1"/>
                          </a:solidFill>
                          <a:latin typeface="EB Garamond"/>
                          <a:ea typeface="EB Garamond"/>
                          <a:cs typeface="EB Garamond"/>
                          <a:sym typeface="EB Garamond"/>
                        </a:rPr>
                        <a:t>Start Date</a:t>
                      </a:r>
                      <a:endParaRPr b="1" sz="1600">
                        <a:latin typeface="EB Garamond"/>
                        <a:ea typeface="EB Garamond"/>
                        <a:cs typeface="EB Garamond"/>
                        <a:sym typeface="EB Garamo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b="1" lang="en" sz="1600">
                          <a:solidFill>
                            <a:schemeClr val="dk1"/>
                          </a:solidFill>
                          <a:latin typeface="EB Garamond"/>
                          <a:ea typeface="EB Garamond"/>
                          <a:cs typeface="EB Garamond"/>
                          <a:sym typeface="EB Garamond"/>
                        </a:rPr>
                        <a:t>End Date</a:t>
                      </a:r>
                      <a:endParaRPr b="1" sz="1600">
                        <a:solidFill>
                          <a:schemeClr val="dk1"/>
                        </a:solidFill>
                        <a:latin typeface="EB Garamond"/>
                        <a:ea typeface="EB Garamond"/>
                        <a:cs typeface="EB Garamond"/>
                        <a:sym typeface="EB Garamo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b="1" lang="en" sz="1600">
                          <a:solidFill>
                            <a:schemeClr val="dk1"/>
                          </a:solidFill>
                          <a:latin typeface="EB Garamond"/>
                          <a:ea typeface="EB Garamond"/>
                          <a:cs typeface="EB Garamond"/>
                          <a:sym typeface="EB Garamond"/>
                        </a:rPr>
                        <a:t>Days</a:t>
                      </a:r>
                      <a:endParaRPr b="1" sz="1600">
                        <a:latin typeface="EB Garamond"/>
                        <a:ea typeface="EB Garamond"/>
                        <a:cs typeface="EB Garamond"/>
                        <a:sym typeface="EB Garamo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b="1" lang="en" sz="1600">
                          <a:solidFill>
                            <a:schemeClr val="dk1"/>
                          </a:solidFill>
                          <a:latin typeface="EB Garamond"/>
                          <a:ea typeface="EB Garamond"/>
                          <a:cs typeface="EB Garamond"/>
                          <a:sym typeface="EB Garamond"/>
                        </a:rPr>
                        <a:t>Status</a:t>
                      </a:r>
                      <a:endParaRPr b="1" sz="1600">
                        <a:latin typeface="EB Garamond"/>
                        <a:ea typeface="EB Garamond"/>
                        <a:cs typeface="EB Garamond"/>
                        <a:sym typeface="EB Garamo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657100">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1</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a:solidFill>
                            <a:schemeClr val="dk1"/>
                          </a:solidFill>
                          <a:latin typeface="EB Garamond Medium"/>
                          <a:ea typeface="EB Garamond Medium"/>
                          <a:cs typeface="EB Garamond Medium"/>
                          <a:sym typeface="EB Garamond Medium"/>
                        </a:rPr>
                        <a:t>Sprint 1</a:t>
                      </a:r>
                      <a:endParaRPr sz="1600">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22/12/2021</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03/01/2022</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13</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Completed</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607425">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2</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a:solidFill>
                            <a:schemeClr val="dk1"/>
                          </a:solidFill>
                          <a:latin typeface="EB Garamond Medium"/>
                          <a:ea typeface="EB Garamond Medium"/>
                          <a:cs typeface="EB Garamond Medium"/>
                          <a:sym typeface="EB Garamond Medium"/>
                        </a:rPr>
                        <a:t>Sprint 2</a:t>
                      </a:r>
                      <a:endParaRPr sz="1600">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11/01/2022</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24/01/2022</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14</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EB Garamond Medium"/>
                          <a:ea typeface="EB Garamond Medium"/>
                          <a:cs typeface="EB Garamond Medium"/>
                          <a:sym typeface="EB Garamond Medium"/>
                        </a:rPr>
                        <a:t>Completed</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644675">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3</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
                          <a:solidFill>
                            <a:schemeClr val="dk1"/>
                          </a:solidFill>
                          <a:latin typeface="EB Garamond Medium"/>
                          <a:ea typeface="EB Garamond Medium"/>
                          <a:cs typeface="EB Garamond Medium"/>
                          <a:sym typeface="EB Garamond Medium"/>
                        </a:rPr>
                        <a:t>Sprint 3</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07</a:t>
                      </a:r>
                      <a:r>
                        <a:rPr lang="en">
                          <a:latin typeface="EB Garamond Medium"/>
                          <a:ea typeface="EB Garamond Medium"/>
                          <a:cs typeface="EB Garamond Medium"/>
                          <a:sym typeface="EB Garamond Medium"/>
                        </a:rPr>
                        <a:t>/02/2022</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20/02/2022</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14</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EB Garamond Medium"/>
                          <a:ea typeface="EB Garamond Medium"/>
                          <a:cs typeface="EB Garamond Medium"/>
                          <a:sym typeface="EB Garamond Medium"/>
                        </a:rPr>
                        <a:t>Completed</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idx="1" type="body"/>
          </p:nvPr>
        </p:nvSpPr>
        <p:spPr>
          <a:xfrm>
            <a:off x="0" y="114000"/>
            <a:ext cx="91440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800">
                <a:solidFill>
                  <a:srgbClr val="7F6000"/>
                </a:solidFill>
                <a:latin typeface="EB Garamond"/>
                <a:ea typeface="EB Garamond"/>
                <a:cs typeface="EB Garamond"/>
                <a:sym typeface="EB Garamond"/>
              </a:rPr>
              <a:t>PRODUCT BACKLOG</a:t>
            </a:r>
            <a:endParaRPr sz="3800">
              <a:solidFill>
                <a:srgbClr val="7F6000"/>
              </a:solidFill>
              <a:latin typeface="EB Garamond"/>
              <a:ea typeface="EB Garamond"/>
              <a:cs typeface="EB Garamond"/>
              <a:sym typeface="EB Garamond"/>
            </a:endParaRPr>
          </a:p>
        </p:txBody>
      </p:sp>
      <p:graphicFrame>
        <p:nvGraphicFramePr>
          <p:cNvPr id="120" name="Google Shape;120;p21"/>
          <p:cNvGraphicFramePr/>
          <p:nvPr/>
        </p:nvGraphicFramePr>
        <p:xfrm>
          <a:off x="129225" y="971550"/>
          <a:ext cx="3000000" cy="3000000"/>
        </p:xfrm>
        <a:graphic>
          <a:graphicData uri="http://schemas.openxmlformats.org/drawingml/2006/table">
            <a:tbl>
              <a:tblPr>
                <a:noFill/>
                <a:tableStyleId>{AED12042-887D-46D5-9208-72D8AD0AB0B8}</a:tableStyleId>
              </a:tblPr>
              <a:tblGrid>
                <a:gridCol w="581600"/>
                <a:gridCol w="2087425"/>
                <a:gridCol w="870550"/>
                <a:gridCol w="769925"/>
                <a:gridCol w="1914300"/>
                <a:gridCol w="1082500"/>
                <a:gridCol w="1556075"/>
              </a:tblGrid>
              <a:tr h="1132300">
                <a:tc>
                  <a:txBody>
                    <a:bodyPr/>
                    <a:lstStyle/>
                    <a:p>
                      <a:pPr indent="0" lvl="0" marL="0" rtl="0" algn="ctr">
                        <a:spcBef>
                          <a:spcPts val="0"/>
                        </a:spcBef>
                        <a:spcAft>
                          <a:spcPts val="0"/>
                        </a:spcAft>
                        <a:buNone/>
                      </a:pPr>
                      <a:r>
                        <a:rPr b="1" lang="en" sz="1500">
                          <a:latin typeface="EB Garamond"/>
                          <a:ea typeface="EB Garamond"/>
                          <a:cs typeface="EB Garamond"/>
                          <a:sym typeface="EB Garamond"/>
                        </a:rPr>
                        <a:t>ID</a:t>
                      </a:r>
                      <a:endParaRPr b="1" sz="1500">
                        <a:latin typeface="EB Garamond"/>
                        <a:ea typeface="EB Garamond"/>
                        <a:cs typeface="EB Garamond"/>
                        <a:sym typeface="EB Garamond"/>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Clr>
                          <a:schemeClr val="dk1"/>
                        </a:buClr>
                        <a:buSzPts val="1100"/>
                        <a:buFont typeface="Arial"/>
                        <a:buNone/>
                      </a:pPr>
                      <a:r>
                        <a:rPr b="1" lang="en" sz="1500">
                          <a:solidFill>
                            <a:schemeClr val="dk1"/>
                          </a:solidFill>
                          <a:latin typeface="EB Garamond"/>
                          <a:ea typeface="EB Garamond"/>
                          <a:cs typeface="EB Garamond"/>
                          <a:sym typeface="EB Garamond"/>
                        </a:rPr>
                        <a:t>Priority</a:t>
                      </a:r>
                      <a:endParaRPr b="1" sz="1500">
                        <a:solidFill>
                          <a:schemeClr val="dk1"/>
                        </a:solidFill>
                        <a:latin typeface="EB Garamond"/>
                        <a:ea typeface="EB Garamond"/>
                        <a:cs typeface="EB Garamond"/>
                        <a:sym typeface="EB Garamond"/>
                      </a:endParaRPr>
                    </a:p>
                    <a:p>
                      <a:pPr indent="0" lvl="0" marL="0" rtl="0" algn="ctr">
                        <a:lnSpc>
                          <a:spcPct val="115000"/>
                        </a:lnSpc>
                        <a:spcBef>
                          <a:spcPts val="0"/>
                        </a:spcBef>
                        <a:spcAft>
                          <a:spcPts val="0"/>
                        </a:spcAft>
                        <a:buClr>
                          <a:schemeClr val="dk1"/>
                        </a:buClr>
                        <a:buSzPts val="1100"/>
                        <a:buFont typeface="Arial"/>
                        <a:buNone/>
                      </a:pPr>
                      <a:r>
                        <a:rPr b="1" lang="en" sz="1500">
                          <a:solidFill>
                            <a:schemeClr val="dk1"/>
                          </a:solidFill>
                          <a:latin typeface="EB Garamond"/>
                          <a:ea typeface="EB Garamond"/>
                          <a:cs typeface="EB Garamond"/>
                          <a:sym typeface="EB Garamond"/>
                        </a:rPr>
                        <a:t>&lt;High/Medium/Low&gt;</a:t>
                      </a:r>
                      <a:endParaRPr b="1" sz="1500">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sz="15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Clr>
                          <a:schemeClr val="dk1"/>
                        </a:buClr>
                        <a:buSzPts val="1100"/>
                        <a:buFont typeface="Arial"/>
                        <a:buNone/>
                      </a:pPr>
                      <a:r>
                        <a:rPr b="1" lang="en" sz="1500">
                          <a:solidFill>
                            <a:schemeClr val="dk1"/>
                          </a:solidFill>
                          <a:latin typeface="EB Garamond"/>
                          <a:ea typeface="EB Garamond"/>
                          <a:cs typeface="EB Garamond"/>
                          <a:sym typeface="EB Garamond"/>
                        </a:rPr>
                        <a:t>Size</a:t>
                      </a:r>
                      <a:endParaRPr b="1" sz="1500">
                        <a:solidFill>
                          <a:schemeClr val="dk1"/>
                        </a:solidFill>
                        <a:latin typeface="EB Garamond"/>
                        <a:ea typeface="EB Garamond"/>
                        <a:cs typeface="EB Garamond"/>
                        <a:sym typeface="EB Garamond"/>
                      </a:endParaRPr>
                    </a:p>
                    <a:p>
                      <a:pPr indent="0" lvl="0" marL="0" rtl="0" algn="ctr">
                        <a:lnSpc>
                          <a:spcPct val="115000"/>
                        </a:lnSpc>
                        <a:spcBef>
                          <a:spcPts val="0"/>
                        </a:spcBef>
                        <a:spcAft>
                          <a:spcPts val="0"/>
                        </a:spcAft>
                        <a:buClr>
                          <a:schemeClr val="dk1"/>
                        </a:buClr>
                        <a:buSzPts val="1100"/>
                        <a:buFont typeface="Arial"/>
                        <a:buNone/>
                      </a:pPr>
                      <a:r>
                        <a:rPr b="1" lang="en" sz="1500">
                          <a:solidFill>
                            <a:schemeClr val="dk1"/>
                          </a:solidFill>
                          <a:latin typeface="EB Garamond"/>
                          <a:ea typeface="EB Garamond"/>
                          <a:cs typeface="EB Garamond"/>
                          <a:sym typeface="EB Garamond"/>
                        </a:rPr>
                        <a:t>(Hours)</a:t>
                      </a:r>
                      <a:endParaRPr b="1" sz="1500">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sz="15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Clr>
                          <a:schemeClr val="dk1"/>
                        </a:buClr>
                        <a:buSzPts val="1100"/>
                        <a:buFont typeface="Arial"/>
                        <a:buNone/>
                      </a:pPr>
                      <a:r>
                        <a:rPr b="1" lang="en" sz="1500">
                          <a:solidFill>
                            <a:schemeClr val="dk1"/>
                          </a:solidFill>
                          <a:latin typeface="EB Garamond"/>
                          <a:ea typeface="EB Garamond"/>
                          <a:cs typeface="EB Garamond"/>
                          <a:sym typeface="EB Garamond"/>
                        </a:rPr>
                        <a:t>Sprint</a:t>
                      </a:r>
                      <a:endParaRPr b="1" sz="1500">
                        <a:solidFill>
                          <a:schemeClr val="dk1"/>
                        </a:solidFill>
                        <a:latin typeface="EB Garamond"/>
                        <a:ea typeface="EB Garamond"/>
                        <a:cs typeface="EB Garamond"/>
                        <a:sym typeface="EB Garamond"/>
                      </a:endParaRPr>
                    </a:p>
                    <a:p>
                      <a:pPr indent="0" lvl="0" marL="0" rtl="0" algn="ctr">
                        <a:lnSpc>
                          <a:spcPct val="115000"/>
                        </a:lnSpc>
                        <a:spcBef>
                          <a:spcPts val="0"/>
                        </a:spcBef>
                        <a:spcAft>
                          <a:spcPts val="0"/>
                        </a:spcAft>
                        <a:buClr>
                          <a:schemeClr val="dk1"/>
                        </a:buClr>
                        <a:buSzPts val="1100"/>
                        <a:buFont typeface="Arial"/>
                        <a:buNone/>
                      </a:pPr>
                      <a:r>
                        <a:rPr b="1" lang="en" sz="1500">
                          <a:solidFill>
                            <a:schemeClr val="dk1"/>
                          </a:solidFill>
                          <a:latin typeface="EB Garamond"/>
                          <a:ea typeface="EB Garamond"/>
                          <a:cs typeface="EB Garamond"/>
                          <a:sym typeface="EB Garamond"/>
                        </a:rPr>
                        <a:t>&lt;#&gt;</a:t>
                      </a:r>
                      <a:endParaRPr b="1" sz="1500">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sz="15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b="1" lang="en" sz="1500">
                          <a:solidFill>
                            <a:schemeClr val="dk1"/>
                          </a:solidFill>
                          <a:latin typeface="EB Garamond"/>
                          <a:ea typeface="EB Garamond"/>
                          <a:cs typeface="EB Garamond"/>
                          <a:sym typeface="EB Garamond"/>
                        </a:rPr>
                        <a:t>Status</a:t>
                      </a:r>
                      <a:endParaRPr b="1" sz="1500">
                        <a:solidFill>
                          <a:schemeClr val="dk1"/>
                        </a:solidFill>
                        <a:latin typeface="EB Garamond"/>
                        <a:ea typeface="EB Garamond"/>
                        <a:cs typeface="EB Garamond"/>
                        <a:sym typeface="EB Garamond"/>
                      </a:endParaRPr>
                    </a:p>
                    <a:p>
                      <a:pPr indent="0" lvl="0" marL="0" rtl="0" algn="ctr">
                        <a:lnSpc>
                          <a:spcPct val="115000"/>
                        </a:lnSpc>
                        <a:spcBef>
                          <a:spcPts val="0"/>
                        </a:spcBef>
                        <a:spcAft>
                          <a:spcPts val="0"/>
                        </a:spcAft>
                        <a:buClr>
                          <a:schemeClr val="dk1"/>
                        </a:buClr>
                        <a:buSzPts val="1100"/>
                        <a:buFont typeface="Arial"/>
                        <a:buNone/>
                      </a:pPr>
                      <a:r>
                        <a:rPr b="1" lang="en" sz="1500">
                          <a:solidFill>
                            <a:schemeClr val="dk1"/>
                          </a:solidFill>
                          <a:latin typeface="EB Garamond"/>
                          <a:ea typeface="EB Garamond"/>
                          <a:cs typeface="EB Garamond"/>
                          <a:sym typeface="EB Garamond"/>
                        </a:rPr>
                        <a:t>&lt;Planned/In progress/Completed&gt;</a:t>
                      </a:r>
                      <a:endParaRPr b="1" sz="1500">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sz="15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Clr>
                          <a:schemeClr val="dk1"/>
                        </a:buClr>
                        <a:buSzPts val="1100"/>
                        <a:buFont typeface="Arial"/>
                        <a:buNone/>
                      </a:pPr>
                      <a:r>
                        <a:rPr b="1" lang="en" sz="1500">
                          <a:solidFill>
                            <a:schemeClr val="dk1"/>
                          </a:solidFill>
                          <a:latin typeface="EB Garamond"/>
                          <a:ea typeface="EB Garamond"/>
                          <a:cs typeface="EB Garamond"/>
                          <a:sym typeface="EB Garamond"/>
                        </a:rPr>
                        <a:t>Release</a:t>
                      </a:r>
                      <a:endParaRPr b="1" sz="1500">
                        <a:solidFill>
                          <a:schemeClr val="dk1"/>
                        </a:solidFill>
                        <a:latin typeface="EB Garamond"/>
                        <a:ea typeface="EB Garamond"/>
                        <a:cs typeface="EB Garamond"/>
                        <a:sym typeface="EB Garamond"/>
                      </a:endParaRPr>
                    </a:p>
                    <a:p>
                      <a:pPr indent="0" lvl="0" marL="0" rtl="0" algn="ctr">
                        <a:lnSpc>
                          <a:spcPct val="115000"/>
                        </a:lnSpc>
                        <a:spcBef>
                          <a:spcPts val="0"/>
                        </a:spcBef>
                        <a:spcAft>
                          <a:spcPts val="0"/>
                        </a:spcAft>
                        <a:buClr>
                          <a:schemeClr val="dk1"/>
                        </a:buClr>
                        <a:buSzPts val="1100"/>
                        <a:buFont typeface="Arial"/>
                        <a:buNone/>
                      </a:pPr>
                      <a:r>
                        <a:rPr b="1" lang="en" sz="1500">
                          <a:solidFill>
                            <a:schemeClr val="dk1"/>
                          </a:solidFill>
                          <a:latin typeface="EB Garamond"/>
                          <a:ea typeface="EB Garamond"/>
                          <a:cs typeface="EB Garamond"/>
                          <a:sym typeface="EB Garamond"/>
                        </a:rPr>
                        <a:t>Date</a:t>
                      </a:r>
                      <a:endParaRPr b="1" sz="1500">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sz="15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Clr>
                          <a:schemeClr val="dk1"/>
                        </a:buClr>
                        <a:buSzPts val="1100"/>
                        <a:buFont typeface="Arial"/>
                        <a:buNone/>
                      </a:pPr>
                      <a:r>
                        <a:rPr b="1" lang="en" sz="1500">
                          <a:solidFill>
                            <a:schemeClr val="dk1"/>
                          </a:solidFill>
                          <a:latin typeface="EB Garamond"/>
                          <a:ea typeface="EB Garamond"/>
                          <a:cs typeface="EB Garamond"/>
                          <a:sym typeface="EB Garamond"/>
                        </a:rPr>
                        <a:t>Release Goal</a:t>
                      </a:r>
                      <a:endParaRPr b="1" sz="1500">
                        <a:solidFill>
                          <a:schemeClr val="dk1"/>
                        </a:solidFill>
                        <a:latin typeface="EB Garamond"/>
                        <a:ea typeface="EB Garamond"/>
                        <a:cs typeface="EB Garamond"/>
                        <a:sym typeface="EB Garamond"/>
                      </a:endParaRPr>
                    </a:p>
                    <a:p>
                      <a:pPr indent="0" lvl="0" marL="0" rtl="0" algn="l">
                        <a:spcBef>
                          <a:spcPts val="0"/>
                        </a:spcBef>
                        <a:spcAft>
                          <a:spcPts val="0"/>
                        </a:spcAft>
                        <a:buNone/>
                      </a:pPr>
                      <a:r>
                        <a:t/>
                      </a:r>
                      <a:endParaRPr sz="15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396200">
                <a:tc>
                  <a:txBody>
                    <a:bodyPr/>
                    <a:lstStyle/>
                    <a:p>
                      <a:pPr indent="0" lvl="0" marL="0" rtl="0" algn="ctr">
                        <a:spcBef>
                          <a:spcPts val="0"/>
                        </a:spcBef>
                        <a:spcAft>
                          <a:spcPts val="0"/>
                        </a:spcAft>
                        <a:buNone/>
                      </a:pPr>
                      <a:r>
                        <a:rPr lang="en">
                          <a:latin typeface="Spectral Medium"/>
                          <a:ea typeface="Spectral Medium"/>
                          <a:cs typeface="Spectral Medium"/>
                          <a:sym typeface="Spectral Medium"/>
                        </a:rPr>
                        <a:t>1</a:t>
                      </a:r>
                      <a:endParaRPr>
                        <a:latin typeface="Spectral Medium"/>
                        <a:ea typeface="Spectral Medium"/>
                        <a:cs typeface="Spectral Medium"/>
                        <a:sym typeface="Spectral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a:solidFill>
                            <a:schemeClr val="dk1"/>
                          </a:solidFill>
                          <a:latin typeface="Spectral Medium"/>
                          <a:ea typeface="Spectral Medium"/>
                          <a:cs typeface="Spectral Medium"/>
                          <a:sym typeface="Spectral Medium"/>
                        </a:rPr>
                        <a:t>Medium</a:t>
                      </a:r>
                      <a:endParaRPr>
                        <a:latin typeface="Spectral Medium"/>
                        <a:ea typeface="Spectral Medium"/>
                        <a:cs typeface="Spectral Medium"/>
                        <a:sym typeface="Spectral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EB Garamond Medium"/>
                          <a:ea typeface="EB Garamond Medium"/>
                          <a:cs typeface="EB Garamond Medium"/>
                          <a:sym typeface="EB Garamond Medium"/>
                        </a:rPr>
                        <a:t>18</a:t>
                      </a:r>
                      <a:endParaRPr>
                        <a:latin typeface="EB Garamond Medium"/>
                        <a:ea typeface="EB Garamond Medium"/>
                        <a:cs typeface="EB Garamond Medium"/>
                        <a:sym typeface="EB Garamond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Spectral Medium"/>
                          <a:ea typeface="Spectral Medium"/>
                          <a:cs typeface="Spectral Medium"/>
                          <a:sym typeface="Spectral Medium"/>
                        </a:rPr>
                        <a:t>1</a:t>
                      </a:r>
                      <a:endParaRPr>
                        <a:latin typeface="Spectral Medium"/>
                        <a:ea typeface="Spectral Medium"/>
                        <a:cs typeface="Spectral Medium"/>
                        <a:sym typeface="Spectral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a:solidFill>
                            <a:schemeClr val="dk1"/>
                          </a:solidFill>
                          <a:latin typeface="Spectral Medium"/>
                          <a:ea typeface="Spectral Medium"/>
                          <a:cs typeface="Spectral Medium"/>
                          <a:sym typeface="Spectral Medium"/>
                        </a:rPr>
                        <a:t>Completed</a:t>
                      </a:r>
                      <a:endParaRPr>
                        <a:latin typeface="Spectral Medium"/>
                        <a:ea typeface="Spectral Medium"/>
                        <a:cs typeface="Spectral Medium"/>
                        <a:sym typeface="Spectral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a:solidFill>
                            <a:schemeClr val="dk1"/>
                          </a:solidFill>
                          <a:latin typeface="Spectral Medium"/>
                          <a:ea typeface="Spectral Medium"/>
                          <a:cs typeface="Spectral Medium"/>
                          <a:sym typeface="Spectral Medium"/>
                        </a:rPr>
                        <a:t>03/01/2022</a:t>
                      </a:r>
                      <a:endParaRPr>
                        <a:latin typeface="Spectral Medium"/>
                        <a:ea typeface="Spectral Medium"/>
                        <a:cs typeface="Spectral Medium"/>
                        <a:sym typeface="Spectral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t/>
                      </a:r>
                      <a:endParaRPr>
                        <a:solidFill>
                          <a:schemeClr val="dk1"/>
                        </a:solidFill>
                        <a:latin typeface="Spectral Medium"/>
                        <a:ea typeface="Spectral Medium"/>
                        <a:cs typeface="Spectral Medium"/>
                        <a:sym typeface="Spectral Medium"/>
                      </a:endParaRPr>
                    </a:p>
                    <a:p>
                      <a:pPr indent="0" lvl="0" marL="0" rtl="0" algn="ctr">
                        <a:lnSpc>
                          <a:spcPct val="115000"/>
                        </a:lnSpc>
                        <a:spcBef>
                          <a:spcPts val="0"/>
                        </a:spcBef>
                        <a:spcAft>
                          <a:spcPts val="0"/>
                        </a:spcAft>
                        <a:buNone/>
                      </a:pPr>
                      <a:r>
                        <a:rPr lang="en">
                          <a:solidFill>
                            <a:schemeClr val="dk1"/>
                          </a:solidFill>
                          <a:latin typeface="Spectral Medium"/>
                          <a:ea typeface="Spectral Medium"/>
                          <a:cs typeface="Spectral Medium"/>
                          <a:sym typeface="Spectral Medium"/>
                        </a:rPr>
                        <a:t>Menu Handling</a:t>
                      </a:r>
                      <a:endParaRPr>
                        <a:solidFill>
                          <a:schemeClr val="dk1"/>
                        </a:solidFill>
                        <a:latin typeface="Spectral Medium"/>
                        <a:ea typeface="Spectral Medium"/>
                        <a:cs typeface="Spectral Medium"/>
                        <a:sym typeface="Spectral Medium"/>
                      </a:endParaRPr>
                    </a:p>
                    <a:p>
                      <a:pPr indent="0" lvl="0" marL="0" rtl="0" algn="ctr">
                        <a:lnSpc>
                          <a:spcPct val="115000"/>
                        </a:lnSpc>
                        <a:spcBef>
                          <a:spcPts val="0"/>
                        </a:spcBef>
                        <a:spcAft>
                          <a:spcPts val="0"/>
                        </a:spcAft>
                        <a:buNone/>
                      </a:pPr>
                      <a:r>
                        <a:t/>
                      </a:r>
                      <a:endParaRPr>
                        <a:solidFill>
                          <a:schemeClr val="dk1"/>
                        </a:solidFill>
                        <a:latin typeface="Spectral Medium"/>
                        <a:ea typeface="Spectral Medium"/>
                        <a:cs typeface="Spectral Medium"/>
                        <a:sym typeface="Spectral Medium"/>
                      </a:endParaRPr>
                    </a:p>
                  </a:txBody>
                  <a:tcPr marT="91425" marB="91425" marR="91425" marL="91425" anchor="b">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757500">
                <a:tc>
                  <a:txBody>
                    <a:bodyPr/>
                    <a:lstStyle/>
                    <a:p>
                      <a:pPr indent="0" lvl="0" marL="0" rtl="0" algn="ctr">
                        <a:spcBef>
                          <a:spcPts val="0"/>
                        </a:spcBef>
                        <a:spcAft>
                          <a:spcPts val="0"/>
                        </a:spcAft>
                        <a:buNone/>
                      </a:pPr>
                      <a:r>
                        <a:rPr lang="en">
                          <a:latin typeface="Spectral Medium"/>
                          <a:ea typeface="Spectral Medium"/>
                          <a:cs typeface="Spectral Medium"/>
                          <a:sym typeface="Spectral Medium"/>
                        </a:rPr>
                        <a:t>2</a:t>
                      </a:r>
                      <a:endParaRPr>
                        <a:latin typeface="Spectral Medium"/>
                        <a:ea typeface="Spectral Medium"/>
                        <a:cs typeface="Spectral Medium"/>
                        <a:sym typeface="Spectral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
                          <a:solidFill>
                            <a:schemeClr val="dk1"/>
                          </a:solidFill>
                          <a:latin typeface="Spectral Medium"/>
                          <a:ea typeface="Spectral Medium"/>
                          <a:cs typeface="Spectral Medium"/>
                          <a:sym typeface="Spectral Medium"/>
                        </a:rPr>
                        <a:t>Medium</a:t>
                      </a:r>
                      <a:endParaRPr>
                        <a:latin typeface="Spectral Medium"/>
                        <a:ea typeface="Spectral Medium"/>
                        <a:cs typeface="Spectral Medium"/>
                        <a:sym typeface="Spectral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Spectral"/>
                          <a:ea typeface="Spectral"/>
                          <a:cs typeface="Spectral"/>
                          <a:sym typeface="Spectral"/>
                        </a:rPr>
                        <a:t>15</a:t>
                      </a:r>
                      <a:endParaRPr>
                        <a:latin typeface="Spectral"/>
                        <a:ea typeface="Spectral"/>
                        <a:cs typeface="Spectral"/>
                        <a:sym typeface="Spectral"/>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latin typeface="Spectral"/>
                          <a:ea typeface="Spectral"/>
                          <a:cs typeface="Spectral"/>
                          <a:sym typeface="Spectral"/>
                        </a:rPr>
                        <a:t>2</a:t>
                      </a:r>
                      <a:endParaRPr>
                        <a:latin typeface="Spectral"/>
                        <a:ea typeface="Spectral"/>
                        <a:cs typeface="Spectral"/>
                        <a:sym typeface="Spectral"/>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
                          <a:solidFill>
                            <a:schemeClr val="dk1"/>
                          </a:solidFill>
                          <a:latin typeface="Spectral Medium"/>
                          <a:ea typeface="Spectral Medium"/>
                          <a:cs typeface="Spectral Medium"/>
                          <a:sym typeface="Spectral Medium"/>
                        </a:rPr>
                        <a:t>Completed</a:t>
                      </a:r>
                      <a:endParaRPr>
                        <a:latin typeface="Spectral Medium"/>
                        <a:ea typeface="Spectral Medium"/>
                        <a:cs typeface="Spectral Medium"/>
                        <a:sym typeface="Spectral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Spectral Medium"/>
                          <a:ea typeface="Spectral Medium"/>
                          <a:cs typeface="Spectral Medium"/>
                          <a:sym typeface="Spectral Medium"/>
                        </a:rPr>
                        <a:t>24</a:t>
                      </a:r>
                      <a:r>
                        <a:rPr lang="en">
                          <a:solidFill>
                            <a:schemeClr val="dk1"/>
                          </a:solidFill>
                          <a:latin typeface="Spectral Medium"/>
                          <a:ea typeface="Spectral Medium"/>
                          <a:cs typeface="Spectral Medium"/>
                          <a:sym typeface="Spectral Medium"/>
                        </a:rPr>
                        <a:t>/01/2022</a:t>
                      </a:r>
                      <a:endParaRPr>
                        <a:latin typeface="Spectral Medium"/>
                        <a:ea typeface="Spectral Medium"/>
                        <a:cs typeface="Spectral Medium"/>
                        <a:sym typeface="Spectral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solidFill>
                            <a:schemeClr val="dk1"/>
                          </a:solidFill>
                          <a:latin typeface="Spectral Medium"/>
                          <a:ea typeface="Spectral Medium"/>
                          <a:cs typeface="Spectral Medium"/>
                          <a:sym typeface="Spectral Medium"/>
                        </a:rPr>
                        <a:t>Add screen handling unrelated  fields</a:t>
                      </a:r>
                      <a:endParaRPr>
                        <a:latin typeface="Spectral Medium"/>
                        <a:ea typeface="Spectral Medium"/>
                        <a:cs typeface="Spectral Medium"/>
                        <a:sym typeface="Spectral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r h="396200">
                <a:tc>
                  <a:txBody>
                    <a:bodyPr/>
                    <a:lstStyle/>
                    <a:p>
                      <a:pPr indent="0" lvl="0" marL="0" rtl="0" algn="ctr">
                        <a:spcBef>
                          <a:spcPts val="0"/>
                        </a:spcBef>
                        <a:spcAft>
                          <a:spcPts val="0"/>
                        </a:spcAft>
                        <a:buNone/>
                      </a:pPr>
                      <a:r>
                        <a:rPr lang="en">
                          <a:latin typeface="Spectral Medium"/>
                          <a:ea typeface="Spectral Medium"/>
                          <a:cs typeface="Spectral Medium"/>
                          <a:sym typeface="Spectral Medium"/>
                        </a:rPr>
                        <a:t>3</a:t>
                      </a:r>
                      <a:endParaRPr>
                        <a:latin typeface="Spectral Medium"/>
                        <a:ea typeface="Spectral Medium"/>
                        <a:cs typeface="Spectral Medium"/>
                        <a:sym typeface="Spectral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
                          <a:solidFill>
                            <a:schemeClr val="dk1"/>
                          </a:solidFill>
                          <a:latin typeface="Spectral Medium"/>
                          <a:ea typeface="Spectral Medium"/>
                          <a:cs typeface="Spectral Medium"/>
                          <a:sym typeface="Spectral Medium"/>
                        </a:rPr>
                        <a:t>Medium</a:t>
                      </a:r>
                      <a:endParaRPr>
                        <a:latin typeface="Spectral Medium"/>
                        <a:ea typeface="Spectral Medium"/>
                        <a:cs typeface="Spectral Medium"/>
                        <a:sym typeface="Spectral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Spectral Medium"/>
                          <a:ea typeface="Spectral Medium"/>
                          <a:cs typeface="Spectral Medium"/>
                          <a:sym typeface="Spectral Medium"/>
                        </a:rPr>
                        <a:t>17</a:t>
                      </a:r>
                      <a:endParaRPr>
                        <a:latin typeface="Spectral Medium"/>
                        <a:ea typeface="Spectral Medium"/>
                        <a:cs typeface="Spectral Medium"/>
                        <a:sym typeface="Spectral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Spectral Medium"/>
                          <a:ea typeface="Spectral Medium"/>
                          <a:cs typeface="Spectral Medium"/>
                          <a:sym typeface="Spectral Medium"/>
                        </a:rPr>
                        <a:t>3</a:t>
                      </a:r>
                      <a:endParaRPr>
                        <a:latin typeface="Spectral Medium"/>
                        <a:ea typeface="Spectral Medium"/>
                        <a:cs typeface="Spectral Medium"/>
                        <a:sym typeface="Spectral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t/>
                      </a:r>
                      <a:endParaRPr>
                        <a:solidFill>
                          <a:schemeClr val="dk1"/>
                        </a:solidFill>
                        <a:latin typeface="Spectral Medium"/>
                        <a:ea typeface="Spectral Medium"/>
                        <a:cs typeface="Spectral Medium"/>
                        <a:sym typeface="Spectral Medium"/>
                      </a:endParaRPr>
                    </a:p>
                    <a:p>
                      <a:pPr indent="0" lvl="0" marL="0" rtl="0" algn="ctr">
                        <a:lnSpc>
                          <a:spcPct val="115000"/>
                        </a:lnSpc>
                        <a:spcBef>
                          <a:spcPts val="0"/>
                        </a:spcBef>
                        <a:spcAft>
                          <a:spcPts val="0"/>
                        </a:spcAft>
                        <a:buClr>
                          <a:schemeClr val="dk1"/>
                        </a:buClr>
                        <a:buSzPts val="1100"/>
                        <a:buFont typeface="Arial"/>
                        <a:buNone/>
                      </a:pPr>
                      <a:r>
                        <a:rPr lang="en">
                          <a:solidFill>
                            <a:schemeClr val="dk1"/>
                          </a:solidFill>
                          <a:latin typeface="Spectral Medium"/>
                          <a:ea typeface="Spectral Medium"/>
                          <a:cs typeface="Spectral Medium"/>
                          <a:sym typeface="Spectral Medium"/>
                        </a:rPr>
                        <a:t>Completed</a:t>
                      </a:r>
                      <a:endParaRPr>
                        <a:solidFill>
                          <a:schemeClr val="dk1"/>
                        </a:solidFill>
                        <a:latin typeface="Spectral Medium"/>
                        <a:ea typeface="Spectral Medium"/>
                        <a:cs typeface="Spectral Medium"/>
                        <a:sym typeface="Spectral Medium"/>
                      </a:endParaRPr>
                    </a:p>
                    <a:p>
                      <a:pPr indent="0" lvl="0" marL="0" rtl="0" algn="l">
                        <a:spcBef>
                          <a:spcPts val="0"/>
                        </a:spcBef>
                        <a:spcAft>
                          <a:spcPts val="0"/>
                        </a:spcAft>
                        <a:buNone/>
                      </a:pPr>
                      <a:r>
                        <a:t/>
                      </a:r>
                      <a:endParaRPr>
                        <a:latin typeface="Spectral Medium"/>
                        <a:ea typeface="Spectral Medium"/>
                        <a:cs typeface="Spectral Medium"/>
                        <a:sym typeface="Spectral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latin typeface="Spectral Medium"/>
                          <a:ea typeface="Spectral Medium"/>
                          <a:cs typeface="Spectral Medium"/>
                          <a:sym typeface="Spectral Medium"/>
                        </a:rPr>
                        <a:t>20/02/2022</a:t>
                      </a:r>
                      <a:endParaRPr>
                        <a:latin typeface="Spectral Medium"/>
                        <a:ea typeface="Spectral Medium"/>
                        <a:cs typeface="Spectral Medium"/>
                        <a:sym typeface="Spectral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a:solidFill>
                            <a:schemeClr val="dk1"/>
                          </a:solidFill>
                          <a:latin typeface="Spectral Medium"/>
                          <a:ea typeface="Spectral Medium"/>
                          <a:cs typeface="Spectral Medium"/>
                          <a:sym typeface="Spectral Medium"/>
                        </a:rPr>
                        <a:t>Adding Grid  (screen table handling facility to client)</a:t>
                      </a:r>
                      <a:endParaRPr>
                        <a:latin typeface="Spectral Medium"/>
                        <a:ea typeface="Spectral Medium"/>
                        <a:cs typeface="Spectral Medium"/>
                        <a:sym typeface="Spectral Medium"/>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3F3F3"/>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