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3" r:id="rId2"/>
    <p:sldId id="264" r:id="rId3"/>
    <p:sldId id="265" r:id="rId4"/>
    <p:sldId id="266" r:id="rId5"/>
    <p:sldId id="270" r:id="rId6"/>
    <p:sldId id="267" r:id="rId7"/>
    <p:sldId id="269" r:id="rId8"/>
    <p:sldId id="268" r:id="rId9"/>
    <p:sldId id="271" r:id="rId10"/>
    <p:sldId id="272" r:id="rId11"/>
    <p:sldId id="281" r:id="rId12"/>
    <p:sldId id="282" r:id="rId13"/>
    <p:sldId id="273" r:id="rId14"/>
    <p:sldId id="274" r:id="rId15"/>
    <p:sldId id="275" r:id="rId16"/>
    <p:sldId id="284" r:id="rId17"/>
    <p:sldId id="277" r:id="rId18"/>
    <p:sldId id="279" r:id="rId19"/>
    <p:sldId id="280" r:id="rId20"/>
    <p:sldId id="283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F5B4137-567B-402D-BF68-5764BC5AA135}">
          <p14:sldIdLst>
            <p14:sldId id="263"/>
            <p14:sldId id="264"/>
            <p14:sldId id="265"/>
            <p14:sldId id="266"/>
            <p14:sldId id="270"/>
            <p14:sldId id="267"/>
            <p14:sldId id="269"/>
            <p14:sldId id="268"/>
            <p14:sldId id="271"/>
            <p14:sldId id="272"/>
            <p14:sldId id="281"/>
            <p14:sldId id="282"/>
            <p14:sldId id="273"/>
            <p14:sldId id="274"/>
            <p14:sldId id="275"/>
            <p14:sldId id="284"/>
            <p14:sldId id="277"/>
            <p14:sldId id="279"/>
            <p14:sldId id="280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14" autoAdjust="0"/>
  </p:normalViewPr>
  <p:slideViewPr>
    <p:cSldViewPr showGuides="1">
      <p:cViewPr varScale="1">
        <p:scale>
          <a:sx n="87" d="100"/>
          <a:sy n="87" d="100"/>
        </p:scale>
        <p:origin x="528" y="4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2/7/2022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CBF48C-EC27-47FE-A355-2A4492E30CED}"/>
              </a:ext>
            </a:extLst>
          </p:cNvPr>
          <p:cNvSpPr/>
          <p:nvPr/>
        </p:nvSpPr>
        <p:spPr>
          <a:xfrm>
            <a:off x="1773932" y="476672"/>
            <a:ext cx="8496944" cy="38164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E-COMMERCE WEBSITE BASED ON RATING SYSTEM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624FD-0F37-4711-A5C9-E5AA140EFC50}"/>
              </a:ext>
            </a:extLst>
          </p:cNvPr>
          <p:cNvSpPr txBox="1"/>
          <p:nvPr/>
        </p:nvSpPr>
        <p:spPr>
          <a:xfrm>
            <a:off x="2205980" y="4869160"/>
            <a:ext cx="80648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IJAS AHAMMED M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IN" sz="20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MES20MCA-2021</a:t>
            </a:r>
          </a:p>
          <a:p>
            <a:pPr algn="r"/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 OWNER: MR SYED FEROZE AHAMED M</a:t>
            </a:r>
            <a:endParaRPr lang="en-IN" sz="2000" b="1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4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CB667-0C71-4F2C-86D7-C1E943D4CA02}"/>
              </a:ext>
            </a:extLst>
          </p:cNvPr>
          <p:cNvSpPr txBox="1"/>
          <p:nvPr/>
        </p:nvSpPr>
        <p:spPr>
          <a:xfrm>
            <a:off x="4582243" y="116632"/>
            <a:ext cx="28803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DESIGN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268700A-296A-4604-99F7-2A45E44C1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226" y="2526148"/>
            <a:ext cx="6882419" cy="2304256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AC2D00-0653-40D7-885C-7D4E2CC9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60" y="995537"/>
            <a:ext cx="6882419" cy="1250558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E29E054E-D612-447E-8309-8D57FC83B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60" y="5069181"/>
            <a:ext cx="6891344" cy="1752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5EBD06-5BDD-459A-B4CC-D21C762E9080}"/>
              </a:ext>
            </a:extLst>
          </p:cNvPr>
          <p:cNvSpPr txBox="1"/>
          <p:nvPr/>
        </p:nvSpPr>
        <p:spPr>
          <a:xfrm>
            <a:off x="1515657" y="2526148"/>
            <a:ext cx="10920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u="sng" dirty="0" err="1">
                <a:solidFill>
                  <a:schemeClr val="accent1">
                    <a:lumMod val="75000"/>
                  </a:schemeClr>
                </a:solidFill>
              </a:rPr>
              <a:t>user_reg</a:t>
            </a:r>
            <a:endParaRPr lang="en-IN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C63DD-BC27-4CFE-83B8-1070A5546755}"/>
              </a:ext>
            </a:extLst>
          </p:cNvPr>
          <p:cNvSpPr txBox="1"/>
          <p:nvPr/>
        </p:nvSpPr>
        <p:spPr>
          <a:xfrm>
            <a:off x="1371641" y="5110457"/>
            <a:ext cx="1554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u="sng" dirty="0" err="1">
                <a:solidFill>
                  <a:schemeClr val="accent1">
                    <a:lumMod val="75000"/>
                  </a:schemeClr>
                </a:solidFill>
              </a:rPr>
              <a:t>shop_reg</a:t>
            </a:r>
            <a:endParaRPr lang="en-IN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43909-DBF4-4238-8ED2-B3FC36763AC6}"/>
              </a:ext>
            </a:extLst>
          </p:cNvPr>
          <p:cNvSpPr txBox="1"/>
          <p:nvPr/>
        </p:nvSpPr>
        <p:spPr>
          <a:xfrm>
            <a:off x="1517798" y="995537"/>
            <a:ext cx="84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login</a:t>
            </a:r>
            <a:endParaRPr lang="en-IN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4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E1BB2F-9CB9-4172-95A3-3E1373EF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54052" y="421911"/>
            <a:ext cx="6882419" cy="18377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A9609C-731C-4B42-9360-A6B2E5DBFCE4}"/>
              </a:ext>
            </a:extLst>
          </p:cNvPr>
          <p:cNvSpPr txBox="1"/>
          <p:nvPr/>
        </p:nvSpPr>
        <p:spPr>
          <a:xfrm>
            <a:off x="1441483" y="421911"/>
            <a:ext cx="1412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IN" sz="1600" u="sng" dirty="0" err="1">
                <a:solidFill>
                  <a:schemeClr val="accent1">
                    <a:lumMod val="75000"/>
                  </a:schemeClr>
                </a:solidFill>
              </a:rPr>
              <a:t>omplaint</a:t>
            </a:r>
            <a:endParaRPr lang="en-IN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E805A-B69A-4434-8DB1-C0B31D23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4052" y="3006438"/>
            <a:ext cx="6882419" cy="1997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BA32C3-0F71-4278-9957-0B1BC28270D7}"/>
              </a:ext>
            </a:extLst>
          </p:cNvPr>
          <p:cNvSpPr txBox="1"/>
          <p:nvPr/>
        </p:nvSpPr>
        <p:spPr>
          <a:xfrm>
            <a:off x="1441483" y="2852936"/>
            <a:ext cx="10920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IN" sz="1600" u="sng" dirty="0" err="1">
                <a:solidFill>
                  <a:schemeClr val="accent1">
                    <a:lumMod val="75000"/>
                  </a:schemeClr>
                </a:solidFill>
              </a:rPr>
              <a:t>eedback</a:t>
            </a:r>
            <a:endParaRPr lang="en-IN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11FFF-522A-4FBD-8281-A09E43872A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76021" y="5418802"/>
            <a:ext cx="5638480" cy="1250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CF1E23-3D07-45D4-B550-0317D634B637}"/>
              </a:ext>
            </a:extLst>
          </p:cNvPr>
          <p:cNvSpPr txBox="1"/>
          <p:nvPr/>
        </p:nvSpPr>
        <p:spPr>
          <a:xfrm>
            <a:off x="1445790" y="5418802"/>
            <a:ext cx="84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offer</a:t>
            </a:r>
            <a:endParaRPr lang="en-IN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C7F000-40CB-4A8C-B6F0-64F4FB46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94012" y="995537"/>
            <a:ext cx="6882419" cy="1250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DE8CF-0164-4AC8-8611-EFFEF5F57E27}"/>
              </a:ext>
            </a:extLst>
          </p:cNvPr>
          <p:cNvSpPr txBox="1"/>
          <p:nvPr/>
        </p:nvSpPr>
        <p:spPr>
          <a:xfrm>
            <a:off x="1517798" y="995537"/>
            <a:ext cx="8425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order</a:t>
            </a:r>
            <a:endParaRPr lang="en-IN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F999D-89C7-4290-A755-28F97ED9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94012" y="2996952"/>
            <a:ext cx="7016824" cy="1250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53ECB-BACD-4B89-AE0B-F7C7DF34A270}"/>
              </a:ext>
            </a:extLst>
          </p:cNvPr>
          <p:cNvSpPr txBox="1"/>
          <p:nvPr/>
        </p:nvSpPr>
        <p:spPr>
          <a:xfrm>
            <a:off x="1485750" y="2996952"/>
            <a:ext cx="10802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product</a:t>
            </a:r>
            <a:endParaRPr lang="en-IN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EFA62-ECC2-4B01-ABF5-830E0EF33B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94011" y="4659813"/>
            <a:ext cx="7016824" cy="1250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13BDD2-6646-44F3-9EE8-56A8E10A3931}"/>
              </a:ext>
            </a:extLst>
          </p:cNvPr>
          <p:cNvSpPr txBox="1"/>
          <p:nvPr/>
        </p:nvSpPr>
        <p:spPr>
          <a:xfrm>
            <a:off x="1517798" y="4659813"/>
            <a:ext cx="10802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  <a:endParaRPr lang="en-IN" sz="16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7A2885-8875-4554-80EA-48DAB1B4B59B}"/>
              </a:ext>
            </a:extLst>
          </p:cNvPr>
          <p:cNvSpPr txBox="1"/>
          <p:nvPr/>
        </p:nvSpPr>
        <p:spPr>
          <a:xfrm>
            <a:off x="3044841" y="260648"/>
            <a:ext cx="6099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algn="ctr"/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0FDA9-1AF0-47E8-90BE-57A455E01B84}"/>
              </a:ext>
            </a:extLst>
          </p:cNvPr>
          <p:cNvSpPr txBox="1"/>
          <p:nvPr/>
        </p:nvSpPr>
        <p:spPr>
          <a:xfrm>
            <a:off x="1917948" y="1268760"/>
            <a:ext cx="87849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- intel x86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- 1.1 </a:t>
            </a: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ghz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 – 700 MB (min)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disk - 150 MB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board - standard windows keyboard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- two or three button mouse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- SVG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- windows 7 or above ,android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-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HTML, CSS, JAVASCRIPT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–  </a:t>
            </a: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 – </a:t>
            </a: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sqlyog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 - google chrome, fire fox, </a:t>
            </a:r>
            <a:r>
              <a:rPr lang="en-IN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edge</a:t>
            </a:r>
          </a:p>
          <a:p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work - flask</a:t>
            </a:r>
          </a:p>
        </p:txBody>
      </p:sp>
    </p:spTree>
    <p:extLst>
      <p:ext uri="{BB962C8B-B14F-4D97-AF65-F5344CB8AC3E}">
        <p14:creationId xmlns:p14="http://schemas.microsoft.com/office/powerpoint/2010/main" val="351199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40DAC1-0160-4444-99D6-7DE38860CB07}"/>
              </a:ext>
            </a:extLst>
          </p:cNvPr>
          <p:cNvSpPr txBox="1"/>
          <p:nvPr/>
        </p:nvSpPr>
        <p:spPr>
          <a:xfrm>
            <a:off x="3481294" y="207023"/>
            <a:ext cx="5226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44E505F0-58CF-4227-B207-FBF76CD876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568790"/>
              </p:ext>
            </p:extLst>
          </p:nvPr>
        </p:nvGraphicFramePr>
        <p:xfrm>
          <a:off x="981844" y="939124"/>
          <a:ext cx="9937103" cy="5693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138">
                  <a:extLst>
                    <a:ext uri="{9D8B030D-6E8A-4147-A177-3AD203B41FA5}">
                      <a16:colId xmlns:a16="http://schemas.microsoft.com/office/drawing/2014/main" val="181873635"/>
                    </a:ext>
                  </a:extLst>
                </a:gridCol>
                <a:gridCol w="1959572">
                  <a:extLst>
                    <a:ext uri="{9D8B030D-6E8A-4147-A177-3AD203B41FA5}">
                      <a16:colId xmlns:a16="http://schemas.microsoft.com/office/drawing/2014/main" val="490045812"/>
                    </a:ext>
                  </a:extLst>
                </a:gridCol>
                <a:gridCol w="1012740">
                  <a:extLst>
                    <a:ext uri="{9D8B030D-6E8A-4147-A177-3AD203B41FA5}">
                      <a16:colId xmlns:a16="http://schemas.microsoft.com/office/drawing/2014/main" val="3258513505"/>
                    </a:ext>
                  </a:extLst>
                </a:gridCol>
                <a:gridCol w="930124">
                  <a:extLst>
                    <a:ext uri="{9D8B030D-6E8A-4147-A177-3AD203B41FA5}">
                      <a16:colId xmlns:a16="http://schemas.microsoft.com/office/drawing/2014/main" val="952074047"/>
                    </a:ext>
                  </a:extLst>
                </a:gridCol>
                <a:gridCol w="1986491">
                  <a:extLst>
                    <a:ext uri="{9D8B030D-6E8A-4147-A177-3AD203B41FA5}">
                      <a16:colId xmlns:a16="http://schemas.microsoft.com/office/drawing/2014/main" val="411824167"/>
                    </a:ext>
                  </a:extLst>
                </a:gridCol>
                <a:gridCol w="1025736">
                  <a:extLst>
                    <a:ext uri="{9D8B030D-6E8A-4147-A177-3AD203B41FA5}">
                      <a16:colId xmlns:a16="http://schemas.microsoft.com/office/drawing/2014/main" val="617842993"/>
                    </a:ext>
                  </a:extLst>
                </a:gridCol>
                <a:gridCol w="2131302">
                  <a:extLst>
                    <a:ext uri="{9D8B030D-6E8A-4147-A177-3AD203B41FA5}">
                      <a16:colId xmlns:a16="http://schemas.microsoft.com/office/drawing/2014/main" val="3399595432"/>
                    </a:ext>
                  </a:extLst>
                </a:gridCol>
              </a:tblGrid>
              <a:tr h="10583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User Story ID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Priority</a:t>
                      </a:r>
                      <a:endParaRPr lang="en-IN" sz="1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&lt;High/Medium/Low&gt;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Size</a:t>
                      </a:r>
                      <a:endParaRPr lang="en-IN" sz="15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(Hours)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Sprint</a:t>
                      </a:r>
                      <a:endParaRPr lang="en-IN" sz="1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&lt;#&gt;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Status</a:t>
                      </a:r>
                      <a:endParaRPr lang="en-IN" sz="1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&lt;Planned/In progress/Completed&gt;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Release</a:t>
                      </a:r>
                      <a:endParaRPr lang="en-IN" sz="1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Date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Release Goal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2375118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Medium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Completed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Table design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53609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High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Completed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Form design 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9563003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3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High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Completed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Basic coding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48143"/>
                  </a:ext>
                </a:extLst>
              </a:tr>
              <a:tr h="3982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High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Planned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products details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437128"/>
                  </a:ext>
                </a:extLst>
              </a:tr>
              <a:tr h="468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Medium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Planned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 management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370158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High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Planned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history mapping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6821309"/>
                  </a:ext>
                </a:extLst>
              </a:tr>
              <a:tr h="4143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Medium</a:t>
                      </a:r>
                      <a:endParaRPr lang="en-IN" sz="15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Planned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Recommendation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510658"/>
                  </a:ext>
                </a:extLst>
              </a:tr>
              <a:tr h="714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Medium</a:t>
                      </a:r>
                      <a:endParaRPr lang="en-IN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Planned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Testing data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036489"/>
                  </a:ext>
                </a:extLst>
              </a:tr>
              <a:tr h="895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High</a:t>
                      </a:r>
                      <a:endParaRPr lang="en-IN" sz="15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Planned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IN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Output generation </a:t>
                      </a:r>
                      <a:endParaRPr lang="en-IN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1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C1731C-6047-4E57-9B79-A9DEBF846B40}"/>
              </a:ext>
            </a:extLst>
          </p:cNvPr>
          <p:cNvSpPr txBox="1"/>
          <p:nvPr/>
        </p:nvSpPr>
        <p:spPr>
          <a:xfrm>
            <a:off x="4690256" y="260648"/>
            <a:ext cx="2808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  <a:endParaRPr lang="en-IN" sz="2800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2550A16-43CB-44A5-9602-9AA46F9130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418083"/>
              </p:ext>
            </p:extLst>
          </p:nvPr>
        </p:nvGraphicFramePr>
        <p:xfrm>
          <a:off x="981844" y="783868"/>
          <a:ext cx="9937104" cy="60928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3448281643"/>
                    </a:ext>
                  </a:extLst>
                </a:gridCol>
                <a:gridCol w="2774639">
                  <a:extLst>
                    <a:ext uri="{9D8B030D-6E8A-4147-A177-3AD203B41FA5}">
                      <a16:colId xmlns:a16="http://schemas.microsoft.com/office/drawing/2014/main" val="3932192990"/>
                    </a:ext>
                  </a:extLst>
                </a:gridCol>
                <a:gridCol w="2406366">
                  <a:extLst>
                    <a:ext uri="{9D8B030D-6E8A-4147-A177-3AD203B41FA5}">
                      <a16:colId xmlns:a16="http://schemas.microsoft.com/office/drawing/2014/main" val="2120655326"/>
                    </a:ext>
                  </a:extLst>
                </a:gridCol>
                <a:gridCol w="2883891">
                  <a:extLst>
                    <a:ext uri="{9D8B030D-6E8A-4147-A177-3AD203B41FA5}">
                      <a16:colId xmlns:a16="http://schemas.microsoft.com/office/drawing/2014/main" val="1293573176"/>
                    </a:ext>
                  </a:extLst>
                </a:gridCol>
              </a:tblGrid>
              <a:tr h="1061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UserStoryID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As a &lt;type of user&gt;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I want to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So that I can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838"/>
                  </a:ext>
                </a:extLst>
              </a:tr>
              <a:tr h="650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login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Login successful with correct username and password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46429"/>
                  </a:ext>
                </a:extLst>
              </a:tr>
              <a:tr h="639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iew</a:t>
                      </a: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user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View users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67920"/>
                  </a:ext>
                </a:extLst>
              </a:tr>
              <a:tr h="5358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feedback</a:t>
                      </a:r>
                      <a:endParaRPr lang="en-IN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View feedbacks from users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56951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Approve shop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Approve shop of users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278309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Block unblock users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Block unblock users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29009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View ratings</a:t>
                      </a:r>
                      <a:endParaRPr lang="en-IN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View ratings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66309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dmin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View complaints and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reply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View complaints and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Reply</a:t>
                      </a: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to user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09070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User’s can register with this app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70121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login</a:t>
                      </a:r>
                      <a:endParaRPr lang="en-IN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Login successful with correct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Username and password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7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3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D2550A16-43CB-44A5-9602-9AA46F9130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219607"/>
              </p:ext>
            </p:extLst>
          </p:nvPr>
        </p:nvGraphicFramePr>
        <p:xfrm>
          <a:off x="981844" y="44624"/>
          <a:ext cx="9937105" cy="561261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30229">
                  <a:extLst>
                    <a:ext uri="{9D8B030D-6E8A-4147-A177-3AD203B41FA5}">
                      <a16:colId xmlns:a16="http://schemas.microsoft.com/office/drawing/2014/main" val="3448281643"/>
                    </a:ext>
                  </a:extLst>
                </a:gridCol>
                <a:gridCol w="2754678">
                  <a:extLst>
                    <a:ext uri="{9D8B030D-6E8A-4147-A177-3AD203B41FA5}">
                      <a16:colId xmlns:a16="http://schemas.microsoft.com/office/drawing/2014/main" val="3932192990"/>
                    </a:ext>
                  </a:extLst>
                </a:gridCol>
                <a:gridCol w="2389054">
                  <a:extLst>
                    <a:ext uri="{9D8B030D-6E8A-4147-A177-3AD203B41FA5}">
                      <a16:colId xmlns:a16="http://schemas.microsoft.com/office/drawing/2014/main" val="2120655326"/>
                    </a:ext>
                  </a:extLst>
                </a:gridCol>
                <a:gridCol w="2863144">
                  <a:extLst>
                    <a:ext uri="{9D8B030D-6E8A-4147-A177-3AD203B41FA5}">
                      <a16:colId xmlns:a16="http://schemas.microsoft.com/office/drawing/2014/main" val="1293573176"/>
                    </a:ext>
                  </a:extLst>
                </a:gridCol>
              </a:tblGrid>
              <a:tr h="5957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View and book product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User’s can View and book products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62838"/>
                  </a:ext>
                </a:extLst>
              </a:tr>
              <a:tr h="6541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View offers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User’s can View  offers on products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46429"/>
                  </a:ext>
                </a:extLst>
              </a:tr>
              <a:tr h="6943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Send complaints and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View reply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User’s can Send complaints and View reply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67920"/>
                  </a:ext>
                </a:extLst>
              </a:tr>
              <a:tr h="538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View booking status</a:t>
                      </a:r>
                      <a:endParaRPr lang="en-IN" sz="14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View booking status</a:t>
                      </a:r>
                      <a:endParaRPr lang="en-IN" sz="1600" dirty="0">
                        <a:effectLst/>
                      </a:endParaRPr>
                    </a:p>
                    <a:p>
                      <a:pPr algn="ctr"/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56951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feedback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Send feedback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278309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Registration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Registration by given shop</a:t>
                      </a:r>
                    </a:p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details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29009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66309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09070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70121"/>
                  </a:ext>
                </a:extLst>
              </a:tr>
              <a:tr h="521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47219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F3C24F-CE4E-46E3-96AB-0D3ADD0A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04343"/>
              </p:ext>
            </p:extLst>
          </p:nvPr>
        </p:nvGraphicFramePr>
        <p:xfrm>
          <a:off x="981843" y="3534409"/>
          <a:ext cx="9937105" cy="33725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30229">
                  <a:extLst>
                    <a:ext uri="{9D8B030D-6E8A-4147-A177-3AD203B41FA5}">
                      <a16:colId xmlns:a16="http://schemas.microsoft.com/office/drawing/2014/main" val="118139586"/>
                    </a:ext>
                  </a:extLst>
                </a:gridCol>
                <a:gridCol w="2750292">
                  <a:extLst>
                    <a:ext uri="{9D8B030D-6E8A-4147-A177-3AD203B41FA5}">
                      <a16:colId xmlns:a16="http://schemas.microsoft.com/office/drawing/2014/main" val="4126829051"/>
                    </a:ext>
                  </a:extLst>
                </a:gridCol>
                <a:gridCol w="2393440">
                  <a:extLst>
                    <a:ext uri="{9D8B030D-6E8A-4147-A177-3AD203B41FA5}">
                      <a16:colId xmlns:a16="http://schemas.microsoft.com/office/drawing/2014/main" val="1355537381"/>
                    </a:ext>
                  </a:extLst>
                </a:gridCol>
                <a:gridCol w="2863144">
                  <a:extLst>
                    <a:ext uri="{9D8B030D-6E8A-4147-A177-3AD203B41FA5}">
                      <a16:colId xmlns:a16="http://schemas.microsoft.com/office/drawing/2014/main" val="3474082434"/>
                    </a:ext>
                  </a:extLst>
                </a:gridCol>
              </a:tblGrid>
              <a:tr h="525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Login successful with correct username and password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865663"/>
                  </a:ext>
                </a:extLst>
              </a:tr>
              <a:tr h="525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and manage product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and manage product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293734"/>
                  </a:ext>
                </a:extLst>
              </a:tr>
              <a:tr h="525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Add offers</a:t>
                      </a:r>
                      <a:endParaRPr lang="en-IN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 offers on products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03451"/>
                  </a:ext>
                </a:extLst>
              </a:tr>
              <a:tr h="525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View booking and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Update status</a:t>
                      </a:r>
                      <a:endParaRPr lang="en-IN" sz="14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View booking and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Update status</a:t>
                      </a:r>
                      <a:endParaRPr lang="en-IN" sz="16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56515"/>
                  </a:ext>
                </a:extLst>
              </a:tr>
              <a:tr h="5983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View feedback and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Understand the general idea about the article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91992"/>
                  </a:ext>
                </a:extLst>
              </a:tr>
              <a:tr h="5860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Shop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View complaint and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Send reply</a:t>
                      </a:r>
                      <a:endParaRPr lang="en-IN" sz="1400" dirty="0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The admin can redress the grievances of the user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47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35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B01F18-EEFC-4B5B-97D9-BD5F7F3DA66E}"/>
              </a:ext>
            </a:extLst>
          </p:cNvPr>
          <p:cNvSpPr txBox="1"/>
          <p:nvPr/>
        </p:nvSpPr>
        <p:spPr>
          <a:xfrm>
            <a:off x="4582244" y="116632"/>
            <a:ext cx="3024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2E517A5E-A50E-4C43-B4D5-3D0349E8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83727"/>
              </p:ext>
            </p:extLst>
          </p:nvPr>
        </p:nvGraphicFramePr>
        <p:xfrm>
          <a:off x="981844" y="639852"/>
          <a:ext cx="9937104" cy="610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209509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5767997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3009993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55541895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980085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178252839"/>
                    </a:ext>
                  </a:extLst>
                </a:gridCol>
              </a:tblGrid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User Story ID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Task Name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Start Date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End Date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Days</a:t>
                      </a:r>
                      <a:endParaRPr lang="en-US" sz="16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Status</a:t>
                      </a:r>
                      <a:endParaRPr lang="en-US" sz="16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645490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460951138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4058663216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08/01/2022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Completed</a:t>
                      </a:r>
                    </a:p>
                  </a:txBody>
                  <a:tcPr marL="99060" marR="99060"/>
                </a:tc>
                <a:extLst>
                  <a:ext uri="{0D108BD9-81ED-4DB2-BD59-A6C34878D82A}">
                    <a16:rowId xmlns:a16="http://schemas.microsoft.com/office/drawing/2014/main" val="4276404159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09/01/2022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16/01/2022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789447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18/01/2022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22/01/2022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527700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Sprint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23/01/2022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27/01/2022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695294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30/01/2022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05/02/2022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6701812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Sprint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07/02/2022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10/01/2022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1548813"/>
                  </a:ext>
                </a:extLst>
              </a:tr>
              <a:tr h="610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17/02/2022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20/02/2022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Planned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386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68251-71D4-4882-A7A1-C65D15A3F860}"/>
              </a:ext>
            </a:extLst>
          </p:cNvPr>
          <p:cNvSpPr txBox="1"/>
          <p:nvPr/>
        </p:nvSpPr>
        <p:spPr>
          <a:xfrm>
            <a:off x="2638028" y="116632"/>
            <a:ext cx="5904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 PLAN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FC5A1C6B-775D-47F4-9738-392A19966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70161"/>
              </p:ext>
            </p:extLst>
          </p:nvPr>
        </p:nvGraphicFramePr>
        <p:xfrm>
          <a:off x="981844" y="800308"/>
          <a:ext cx="9937103" cy="6062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7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9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9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90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90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90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90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6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6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76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76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76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7094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&amp; completion date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#1,#2,#3,#4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design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5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design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#5,#6,#7,#8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0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Manage products details</a:t>
                      </a:r>
                      <a:endParaRPr lang="en-IN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16/01/2022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Rating management</a:t>
                      </a:r>
                      <a:endParaRPr lang="en-IN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22/01/2022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history mapping</a:t>
                      </a:r>
                      <a:endParaRPr lang="en-IN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27/01/2022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7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Recommendation</a:t>
                      </a:r>
                      <a:endParaRPr lang="en-IN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05/02/2022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1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data</a:t>
                      </a:r>
                      <a:endParaRPr lang="en-IN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10/01/2022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052129146"/>
                  </a:ext>
                </a:extLst>
              </a:tr>
              <a:tr h="4435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#9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6441438"/>
                  </a:ext>
                </a:extLst>
              </a:tr>
              <a:tr h="59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generation 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itchFamily="18" charset="0"/>
                          <a:cs typeface="Times New Roman" pitchFamily="18" charset="0"/>
                        </a:rPr>
                        <a:t>20/02/2022</a:t>
                      </a: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4202803930"/>
                  </a:ext>
                </a:extLst>
              </a:tr>
              <a:tr h="254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276280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9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5E74C-443C-4EEF-9C74-268BD6739534}"/>
              </a:ext>
            </a:extLst>
          </p:cNvPr>
          <p:cNvSpPr txBox="1"/>
          <p:nvPr/>
        </p:nvSpPr>
        <p:spPr>
          <a:xfrm>
            <a:off x="2854052" y="81463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ACTUAL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137088-553D-40F1-85E9-1C9459C8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684194"/>
              </p:ext>
            </p:extLst>
          </p:nvPr>
        </p:nvGraphicFramePr>
        <p:xfrm>
          <a:off x="1006242" y="675302"/>
          <a:ext cx="9912703" cy="613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5331">
                  <a:extLst>
                    <a:ext uri="{9D8B030D-6E8A-4147-A177-3AD203B41FA5}">
                      <a16:colId xmlns:a16="http://schemas.microsoft.com/office/drawing/2014/main" val="1232333795"/>
                    </a:ext>
                  </a:extLst>
                </a:gridCol>
                <a:gridCol w="886136">
                  <a:extLst>
                    <a:ext uri="{9D8B030D-6E8A-4147-A177-3AD203B41FA5}">
                      <a16:colId xmlns:a16="http://schemas.microsoft.com/office/drawing/2014/main" val="2385701782"/>
                    </a:ext>
                  </a:extLst>
                </a:gridCol>
                <a:gridCol w="713850">
                  <a:extLst>
                    <a:ext uri="{9D8B030D-6E8A-4147-A177-3AD203B41FA5}">
                      <a16:colId xmlns:a16="http://schemas.microsoft.com/office/drawing/2014/main" val="3100397160"/>
                    </a:ext>
                  </a:extLst>
                </a:gridCol>
                <a:gridCol w="497789">
                  <a:extLst>
                    <a:ext uri="{9D8B030D-6E8A-4147-A177-3AD203B41FA5}">
                      <a16:colId xmlns:a16="http://schemas.microsoft.com/office/drawing/2014/main" val="3956776436"/>
                    </a:ext>
                  </a:extLst>
                </a:gridCol>
                <a:gridCol w="497789">
                  <a:extLst>
                    <a:ext uri="{9D8B030D-6E8A-4147-A177-3AD203B41FA5}">
                      <a16:colId xmlns:a16="http://schemas.microsoft.com/office/drawing/2014/main" val="4071907784"/>
                    </a:ext>
                  </a:extLst>
                </a:gridCol>
                <a:gridCol w="497789">
                  <a:extLst>
                    <a:ext uri="{9D8B030D-6E8A-4147-A177-3AD203B41FA5}">
                      <a16:colId xmlns:a16="http://schemas.microsoft.com/office/drawing/2014/main" val="477061133"/>
                    </a:ext>
                  </a:extLst>
                </a:gridCol>
                <a:gridCol w="497789">
                  <a:extLst>
                    <a:ext uri="{9D8B030D-6E8A-4147-A177-3AD203B41FA5}">
                      <a16:colId xmlns:a16="http://schemas.microsoft.com/office/drawing/2014/main" val="3224816234"/>
                    </a:ext>
                  </a:extLst>
                </a:gridCol>
                <a:gridCol w="497789">
                  <a:extLst>
                    <a:ext uri="{9D8B030D-6E8A-4147-A177-3AD203B41FA5}">
                      <a16:colId xmlns:a16="http://schemas.microsoft.com/office/drawing/2014/main" val="2100352434"/>
                    </a:ext>
                  </a:extLst>
                </a:gridCol>
                <a:gridCol w="497789">
                  <a:extLst>
                    <a:ext uri="{9D8B030D-6E8A-4147-A177-3AD203B41FA5}">
                      <a16:colId xmlns:a16="http://schemas.microsoft.com/office/drawing/2014/main" val="181282650"/>
                    </a:ext>
                  </a:extLst>
                </a:gridCol>
                <a:gridCol w="497789">
                  <a:extLst>
                    <a:ext uri="{9D8B030D-6E8A-4147-A177-3AD203B41FA5}">
                      <a16:colId xmlns:a16="http://schemas.microsoft.com/office/drawing/2014/main" val="981015015"/>
                    </a:ext>
                  </a:extLst>
                </a:gridCol>
                <a:gridCol w="497789">
                  <a:extLst>
                    <a:ext uri="{9D8B030D-6E8A-4147-A177-3AD203B41FA5}">
                      <a16:colId xmlns:a16="http://schemas.microsoft.com/office/drawing/2014/main" val="2806095565"/>
                    </a:ext>
                  </a:extLst>
                </a:gridCol>
                <a:gridCol w="497789">
                  <a:extLst>
                    <a:ext uri="{9D8B030D-6E8A-4147-A177-3AD203B41FA5}">
                      <a16:colId xmlns:a16="http://schemas.microsoft.com/office/drawing/2014/main" val="3944199915"/>
                    </a:ext>
                  </a:extLst>
                </a:gridCol>
                <a:gridCol w="575457">
                  <a:extLst>
                    <a:ext uri="{9D8B030D-6E8A-4147-A177-3AD203B41FA5}">
                      <a16:colId xmlns:a16="http://schemas.microsoft.com/office/drawing/2014/main" val="3789547423"/>
                    </a:ext>
                  </a:extLst>
                </a:gridCol>
                <a:gridCol w="575457">
                  <a:extLst>
                    <a:ext uri="{9D8B030D-6E8A-4147-A177-3AD203B41FA5}">
                      <a16:colId xmlns:a16="http://schemas.microsoft.com/office/drawing/2014/main" val="3598662594"/>
                    </a:ext>
                  </a:extLst>
                </a:gridCol>
                <a:gridCol w="575457">
                  <a:extLst>
                    <a:ext uri="{9D8B030D-6E8A-4147-A177-3AD203B41FA5}">
                      <a16:colId xmlns:a16="http://schemas.microsoft.com/office/drawing/2014/main" val="1503102426"/>
                    </a:ext>
                  </a:extLst>
                </a:gridCol>
                <a:gridCol w="575457">
                  <a:extLst>
                    <a:ext uri="{9D8B030D-6E8A-4147-A177-3AD203B41FA5}">
                      <a16:colId xmlns:a16="http://schemas.microsoft.com/office/drawing/2014/main" val="3045205453"/>
                    </a:ext>
                  </a:extLst>
                </a:gridCol>
                <a:gridCol w="575457">
                  <a:extLst>
                    <a:ext uri="{9D8B030D-6E8A-4147-A177-3AD203B41FA5}">
                      <a16:colId xmlns:a16="http://schemas.microsoft.com/office/drawing/2014/main" val="2082517326"/>
                    </a:ext>
                  </a:extLst>
                </a:gridCol>
              </a:tblGrid>
              <a:tr h="8177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&amp; completion date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Day5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Day6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Day7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Day8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Day11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Day12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Day13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Day14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459516128"/>
                  </a:ext>
                </a:extLst>
              </a:tr>
              <a:tr h="5207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#1,#2,#3,#4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4208592165"/>
                  </a:ext>
                </a:extLst>
              </a:tr>
              <a:tr h="5975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Table design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3766488244"/>
                  </a:ext>
                </a:extLst>
              </a:tr>
              <a:tr h="4118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 design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31/12/2021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335837083"/>
                  </a:ext>
                </a:extLst>
              </a:tr>
              <a:tr h="3295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08/01/2021</a:t>
                      </a:r>
                    </a:p>
                  </a:txBody>
                  <a:tcPr marL="99060" marR="990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1641979675"/>
                  </a:ext>
                </a:extLst>
              </a:tr>
              <a:tr h="5050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#5,#6,#7,#8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extLst>
                  <a:ext uri="{0D108BD9-81ED-4DB2-BD59-A6C34878D82A}">
                    <a16:rowId xmlns:a16="http://schemas.microsoft.com/office/drawing/2014/main" val="4183939808"/>
                  </a:ext>
                </a:extLst>
              </a:tr>
              <a:tr h="4654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Manage products details</a:t>
                      </a:r>
                      <a:endParaRPr lang="en-IN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8370850"/>
                  </a:ext>
                </a:extLst>
              </a:tr>
              <a:tr h="511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Rating management</a:t>
                      </a:r>
                      <a:endParaRPr lang="en-IN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7058794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history mapping</a:t>
                      </a:r>
                      <a:endParaRPr lang="en-IN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8039943"/>
                  </a:ext>
                </a:extLst>
              </a:tr>
              <a:tr h="30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Recommendation</a:t>
                      </a:r>
                      <a:endParaRPr lang="en-IN" sz="1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54853758"/>
                  </a:ext>
                </a:extLst>
              </a:tr>
              <a:tr h="3319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data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33832"/>
                  </a:ext>
                </a:extLst>
              </a:tr>
              <a:tr h="331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#9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4174701"/>
                  </a:ext>
                </a:extLst>
              </a:tr>
              <a:tr h="331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generation 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3104738"/>
                  </a:ext>
                </a:extLst>
              </a:tr>
              <a:tr h="3319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025" marR="6002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0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614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0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933B-85B6-41F9-86EB-3EA810789BF3}"/>
              </a:ext>
            </a:extLst>
          </p:cNvPr>
          <p:cNvSpPr>
            <a:spLocks noGrp="1"/>
          </p:cNvSpPr>
          <p:nvPr/>
        </p:nvSpPr>
        <p:spPr>
          <a:xfrm>
            <a:off x="1979612" y="9556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A210517-F608-4D29-B5EB-8987E71CAEBF}"/>
              </a:ext>
            </a:extLst>
          </p:cNvPr>
          <p:cNvSpPr>
            <a:spLocks noGrp="1"/>
          </p:cNvSpPr>
          <p:nvPr/>
        </p:nvSpPr>
        <p:spPr>
          <a:xfrm>
            <a:off x="1979613" y="2204864"/>
            <a:ext cx="8229599" cy="4525963"/>
          </a:xfrm>
          <a:prstGeom prst="rect">
            <a:avLst/>
          </a:prstGeom>
        </p:spPr>
        <p:txBody>
          <a:bodyPr vert="horz" lIns="91397" tIns="45698" rIns="91397" bIns="45698" rtlCol="0">
            <a:normAutofit/>
          </a:bodyPr>
          <a:lstStyle>
            <a:lvl1pPr marL="342740" indent="-342740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601" indent="-285615" algn="l" defTabSz="9139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465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450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434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422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407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394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380" indent="-228493" algn="l" defTabSz="9139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                                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Table Design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Developing Environment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Product Backlog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 Stories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Project Plan	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Sprint Plans</a:t>
            </a:r>
          </a:p>
          <a:p>
            <a:pPr marL="456984" indent="-456984">
              <a:buFont typeface="+mj-lt"/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Sprint Actual</a:t>
            </a: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6984" indent="-456984">
              <a:buFont typeface="+mj-lt"/>
              <a:buAutoNum type="arabicPeriod"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3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1659C-0610-478E-A558-8B2B0473E694}"/>
              </a:ext>
            </a:extLst>
          </p:cNvPr>
          <p:cNvSpPr txBox="1"/>
          <p:nvPr/>
        </p:nvSpPr>
        <p:spPr>
          <a:xfrm>
            <a:off x="2339324" y="2921168"/>
            <a:ext cx="75101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uhaus 93" panose="04030905020B02020C02" pitchFamily="82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Bauhaus 93" panose="04030905020B02020C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6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33C483C-4307-4CCB-9857-0FE572C2B6B8}"/>
              </a:ext>
            </a:extLst>
          </p:cNvPr>
          <p:cNvSpPr>
            <a:spLocks noGrp="1"/>
          </p:cNvSpPr>
          <p:nvPr/>
        </p:nvSpPr>
        <p:spPr>
          <a:xfrm>
            <a:off x="1904206" y="908720"/>
            <a:ext cx="8229600" cy="5688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 general-purpose e-commerce store where any product (such as books, CDs, computers, mobile phones, electronic items, and home appliances) can be bought from the comfort of home through the Internet.</a:t>
            </a:r>
            <a:endParaRPr lang="en-IN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online store is a virtual store on the Internet where customers can browse the catalog and select products of interest. The selected items may be collected in a shopping cart. At checkout time, the items in the shopping cart will be presented as an order. At that time, more information will be needed to complete the transaction.</a:t>
            </a:r>
            <a:endParaRPr lang="en-IN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15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takes review of various users, based on the review, system will specify whether the products and services provided by the E-commerce enterprise is good, bad, or worst. We use a database of sentiment-based keywords along with positivity or negativity weight in database and then based on these sentiment keywords mined in user review is ranked. This system is a web application where user will view various products and purchase products online and can give review about the merchandise and online shopping services. This system will help many E-commerce enterprises to improve or maintain their services based on the customer review as well as to improve the merchandise based on the customer review.  </a:t>
            </a:r>
            <a:endParaRPr lang="en-IN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CEF5D2-687F-486B-8E71-A089B9D00228}"/>
              </a:ext>
            </a:extLst>
          </p:cNvPr>
          <p:cNvSpPr>
            <a:spLocks noGrp="1"/>
          </p:cNvSpPr>
          <p:nvPr/>
        </p:nvSpPr>
        <p:spPr>
          <a:xfrm>
            <a:off x="2710036" y="332656"/>
            <a:ext cx="6617940" cy="427484"/>
          </a:xfrm>
          <a:prstGeom prst="rect">
            <a:avLst/>
          </a:prstGeom>
        </p:spPr>
        <p:txBody>
          <a:bodyPr vert="horz" lIns="91397" tIns="45698" rIns="91397" bIns="45698" rtlCol="0" anchor="ctr">
            <a:normAutofit fontScale="92500" lnSpcReduction="20000"/>
          </a:bodyPr>
          <a:lstStyle>
            <a:lvl1pPr algn="ctr" defTabSz="913972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023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7AE23B-B90C-4557-94AE-DE8D184794F9}"/>
              </a:ext>
            </a:extLst>
          </p:cNvPr>
          <p:cNvSpPr>
            <a:spLocks noGrp="1"/>
          </p:cNvSpPr>
          <p:nvPr/>
        </p:nvSpPr>
        <p:spPr>
          <a:xfrm>
            <a:off x="1636711" y="116632"/>
            <a:ext cx="8915401" cy="764704"/>
          </a:xfrm>
          <a:prstGeom prst="rect">
            <a:avLst/>
          </a:prstGeom>
        </p:spPr>
        <p:txBody>
          <a:bodyPr vert="horz" lIns="91397" tIns="45698" rIns="91397" bIns="45698" rtlCol="0" anchor="ctr">
            <a:normAutofit/>
          </a:bodyPr>
          <a:lstStyle>
            <a:lvl1pPr algn="ctr" defTabSz="913972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B8D3C-48CC-458C-AA6B-95411CA10AB9}"/>
              </a:ext>
            </a:extLst>
          </p:cNvPr>
          <p:cNvSpPr txBox="1"/>
          <p:nvPr/>
        </p:nvSpPr>
        <p:spPr>
          <a:xfrm>
            <a:off x="1485900" y="1052736"/>
            <a:ext cx="7920880" cy="2133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Approve shop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users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Block/Unblock users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ratings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complaints and reply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D1F2C-E39C-4EC5-B5DA-0708BA669E06}"/>
              </a:ext>
            </a:extLst>
          </p:cNvPr>
          <p:cNvSpPr txBox="1"/>
          <p:nvPr/>
        </p:nvSpPr>
        <p:spPr>
          <a:xfrm>
            <a:off x="1634933" y="3645024"/>
            <a:ext cx="6097464" cy="314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products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reviews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offers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Book products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 complaint and view reply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booking status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Send feedback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8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5DF57B-A825-4EA1-9199-D9D0A833CFCD}"/>
              </a:ext>
            </a:extLst>
          </p:cNvPr>
          <p:cNvSpPr txBox="1"/>
          <p:nvPr/>
        </p:nvSpPr>
        <p:spPr>
          <a:xfrm>
            <a:off x="1989956" y="1124744"/>
            <a:ext cx="6097464" cy="314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and manage products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offers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rating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booking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 status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feedback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View complaints and send reply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4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51CE7C-1485-44A4-8830-9C2CF56E7B4E}"/>
              </a:ext>
            </a:extLst>
          </p:cNvPr>
          <p:cNvSpPr txBox="1"/>
          <p:nvPr/>
        </p:nvSpPr>
        <p:spPr>
          <a:xfrm>
            <a:off x="2566020" y="188640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BCCDC-721C-45D1-B755-DE737DA35D8A}"/>
              </a:ext>
            </a:extLst>
          </p:cNvPr>
          <p:cNvSpPr txBox="1"/>
          <p:nvPr/>
        </p:nvSpPr>
        <p:spPr>
          <a:xfrm>
            <a:off x="1053852" y="98072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C1EB0-7A12-4602-94E1-EA0BAC18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48" y="1772816"/>
            <a:ext cx="7590796" cy="42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08BF21-1996-48DE-9565-D8407A4CA223}"/>
              </a:ext>
            </a:extLst>
          </p:cNvPr>
          <p:cNvSpPr txBox="1"/>
          <p:nvPr/>
        </p:nvSpPr>
        <p:spPr>
          <a:xfrm>
            <a:off x="1341884" y="4766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AA00D-8423-4862-A746-6B970CC2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17949" y="1628800"/>
            <a:ext cx="8928992" cy="49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9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8A443-472E-4C3E-9EB0-9E27D4D9C9BD}"/>
              </a:ext>
            </a:extLst>
          </p:cNvPr>
          <p:cNvSpPr txBox="1"/>
          <p:nvPr/>
        </p:nvSpPr>
        <p:spPr>
          <a:xfrm>
            <a:off x="1197868" y="4766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1.2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C574DDB-3B9C-4D09-A06E-10DC67D6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22" y="1268760"/>
            <a:ext cx="9549934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05279-7705-42FB-8CC5-B1028E124ACC}"/>
              </a:ext>
            </a:extLst>
          </p:cNvPr>
          <p:cNvSpPr txBox="1"/>
          <p:nvPr/>
        </p:nvSpPr>
        <p:spPr>
          <a:xfrm>
            <a:off x="1197868" y="47667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1.3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EE25FA-A6D9-4ED4-8D54-6F104401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23" y="1073877"/>
            <a:ext cx="9433048" cy="53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0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859</TotalTime>
  <Words>1281</Words>
  <Application>Microsoft Office PowerPoint</Application>
  <PresentationFormat>Custom</PresentationFormat>
  <Paragraphs>658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Bauhaus 93</vt:lpstr>
      <vt:lpstr>Calibri</vt:lpstr>
      <vt:lpstr>Euphemia</vt:lpstr>
      <vt:lpstr>Symbol</vt:lpstr>
      <vt:lpstr>Times New Roman</vt:lpstr>
      <vt:lpstr>Wingdings</vt:lpstr>
      <vt:lpstr>Math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Ijas</dc:creator>
  <cp:lastModifiedBy>Ijas</cp:lastModifiedBy>
  <cp:revision>14</cp:revision>
  <dcterms:created xsi:type="dcterms:W3CDTF">2022-01-10T17:37:53Z</dcterms:created>
  <dcterms:modified xsi:type="dcterms:W3CDTF">2022-02-07T10:19:13Z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