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63" r:id="rId2"/>
    <p:sldId id="264" r:id="rId3"/>
    <p:sldId id="265" r:id="rId4"/>
    <p:sldId id="281" r:id="rId5"/>
    <p:sldId id="266" r:id="rId6"/>
    <p:sldId id="282" r:id="rId7"/>
    <p:sldId id="267" r:id="rId8"/>
    <p:sldId id="269" r:id="rId9"/>
    <p:sldId id="268" r:id="rId10"/>
    <p:sldId id="272" r:id="rId11"/>
    <p:sldId id="283" r:id="rId12"/>
    <p:sldId id="273" r:id="rId13"/>
    <p:sldId id="274" r:id="rId14"/>
    <p:sldId id="275" r:id="rId15"/>
    <p:sldId id="277" r:id="rId16"/>
    <p:sldId id="278" r:id="rId17"/>
    <p:sldId id="279" r:id="rId18"/>
    <p:sldId id="280"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F5B4137-567B-402D-BF68-5764BC5AA135}">
          <p14:sldIdLst>
            <p14:sldId id="263"/>
            <p14:sldId id="264"/>
            <p14:sldId id="265"/>
            <p14:sldId id="281"/>
            <p14:sldId id="266"/>
            <p14:sldId id="282"/>
            <p14:sldId id="267"/>
            <p14:sldId id="269"/>
            <p14:sldId id="268"/>
            <p14:sldId id="272"/>
            <p14:sldId id="283"/>
            <p14:sldId id="273"/>
            <p14:sldId id="274"/>
            <p14:sldId id="275"/>
            <p14:sldId id="277"/>
            <p14:sldId id="278"/>
            <p14:sldId id="279"/>
            <p14:sldId id="280"/>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9" autoAdjust="0"/>
    <p:restoredTop sz="95314" autoAdjust="0"/>
  </p:normalViewPr>
  <p:slideViewPr>
    <p:cSldViewPr showGuides="1">
      <p:cViewPr varScale="1">
        <p:scale>
          <a:sx n="87" d="100"/>
          <a:sy n="87" d="100"/>
        </p:scale>
        <p:origin x="528" y="72"/>
      </p:cViewPr>
      <p:guideLst>
        <p:guide orient="horz" pos="2160"/>
        <p:guide pos="3839"/>
        <p:guide pos="1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handoutMaster" Target="handoutMasters/handout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2/21/2022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2/21/2022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2/21/2022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2/21/2022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2/21/2022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2/21/2022</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2/21/2022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2/21/2022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2/21/2022</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2/21/2022</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2/21/2022</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2/21/2022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2/21/2022</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2/21/2022</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7.xml" /><Relationship Id="rId4" Type="http://schemas.openxmlformats.org/officeDocument/2006/relationships/image" Target="../media/image6.png"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7.xml" /><Relationship Id="rId4" Type="http://schemas.openxmlformats.org/officeDocument/2006/relationships/image" Target="../media/image9.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CBF48C-EC27-47FE-A355-2A4492E30CED}"/>
              </a:ext>
            </a:extLst>
          </p:cNvPr>
          <p:cNvSpPr/>
          <p:nvPr/>
        </p:nvSpPr>
        <p:spPr>
          <a:xfrm>
            <a:off x="1773932" y="448140"/>
            <a:ext cx="8496944" cy="381642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07000"/>
              </a:lnSpc>
              <a:spcAft>
                <a:spcPts val="800"/>
              </a:spcAft>
            </a:pPr>
            <a:r>
              <a:rPr lang="en-US" sz="40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IMAGE STORY TELLER</a:t>
            </a:r>
            <a:endParaRPr lang="en-IN" sz="40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C3624FD-0F37-4711-A5C9-E5AA140EFC50}"/>
              </a:ext>
            </a:extLst>
          </p:cNvPr>
          <p:cNvSpPr txBox="1"/>
          <p:nvPr/>
        </p:nvSpPr>
        <p:spPr>
          <a:xfrm>
            <a:off x="2205980" y="4581128"/>
            <a:ext cx="8064896" cy="1077218"/>
          </a:xfrm>
          <a:prstGeom prst="rect">
            <a:avLst/>
          </a:prstGeom>
          <a:noFill/>
        </p:spPr>
        <p:txBody>
          <a:bodyPr wrap="square">
            <a:spAutoFit/>
          </a:bodyPr>
          <a:lstStyle/>
          <a:p>
            <a:pPr algn="r"/>
            <a:r>
              <a:rPr lang="en-US" sz="2400" b="1" dirty="0">
                <a:solidFill>
                  <a:schemeClr val="accent1">
                    <a:lumMod val="50000"/>
                  </a:schemeClr>
                </a:solidFill>
                <a:latin typeface="Times New Roman" pitchFamily="18" charset="0"/>
                <a:cs typeface="Times New Roman" pitchFamily="18" charset="0"/>
              </a:rPr>
              <a:t>MUHAMED SADHIQ PV</a:t>
            </a:r>
            <a:endParaRPr lang="en-US" sz="2000" b="1" dirty="0">
              <a:solidFill>
                <a:schemeClr val="accent1">
                  <a:lumMod val="50000"/>
                </a:schemeClr>
              </a:solidFill>
              <a:latin typeface="Times New Roman" pitchFamily="18" charset="0"/>
              <a:cs typeface="Times New Roman" pitchFamily="18" charset="0"/>
            </a:endParaRPr>
          </a:p>
          <a:p>
            <a:pPr algn="r"/>
            <a:r>
              <a:rPr lang="en-IN" sz="2000" b="1" i="1" dirty="0">
                <a:solidFill>
                  <a:schemeClr val="accent1">
                    <a:lumMod val="50000"/>
                  </a:schemeClr>
                </a:solidFill>
                <a:latin typeface="Times New Roman" pitchFamily="18" charset="0"/>
                <a:cs typeface="Times New Roman" pitchFamily="18" charset="0"/>
              </a:rPr>
              <a:t>MES20MCA032</a:t>
            </a:r>
          </a:p>
          <a:p>
            <a:pPr algn="r"/>
            <a:r>
              <a:rPr lang="en-US" sz="2000" b="1" i="1" dirty="0">
                <a:solidFill>
                  <a:schemeClr val="accent1">
                    <a:lumMod val="50000"/>
                  </a:schemeClr>
                </a:solidFill>
                <a:latin typeface="Times New Roman" pitchFamily="18" charset="0"/>
                <a:cs typeface="Times New Roman" pitchFamily="18" charset="0"/>
              </a:rPr>
              <a:t>PRODUCT OWNER: MR MUHAMMAD JABIR C</a:t>
            </a:r>
            <a:endParaRPr lang="en-IN" sz="2000" b="1" i="1" dirty="0">
              <a:solidFill>
                <a:schemeClr val="accent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07004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9CB667-0C71-4F2C-86D7-C1E943D4CA02}"/>
              </a:ext>
            </a:extLst>
          </p:cNvPr>
          <p:cNvSpPr txBox="1"/>
          <p:nvPr/>
        </p:nvSpPr>
        <p:spPr>
          <a:xfrm>
            <a:off x="4582243" y="116632"/>
            <a:ext cx="2880321" cy="523220"/>
          </a:xfrm>
          <a:prstGeom prst="rect">
            <a:avLst/>
          </a:prstGeom>
          <a:noFill/>
        </p:spPr>
        <p:txBody>
          <a:bodyPr wrap="square">
            <a:spAutoFit/>
          </a:bodyPr>
          <a:lstStyle/>
          <a:p>
            <a:pPr algn="ctr"/>
            <a:r>
              <a:rPr lang="en-IN" sz="2800" b="1" u="sng" dirty="0">
                <a:solidFill>
                  <a:schemeClr val="tx2"/>
                </a:solidFill>
                <a:latin typeface="Times New Roman" panose="02020603050405020304" pitchFamily="18" charset="0"/>
                <a:cs typeface="Times New Roman" panose="02020603050405020304" pitchFamily="18" charset="0"/>
              </a:rPr>
              <a:t>TABLE DESIGN</a:t>
            </a:r>
          </a:p>
        </p:txBody>
      </p:sp>
      <p:pic>
        <p:nvPicPr>
          <p:cNvPr id="5" name="Picture 4">
            <a:extLst>
              <a:ext uri="{FF2B5EF4-FFF2-40B4-BE49-F238E27FC236}">
                <a16:creationId xmlns:a16="http://schemas.microsoft.com/office/drawing/2014/main" id="{C268700A-296A-4604-99F7-2A45E44C1823}"/>
              </a:ext>
            </a:extLst>
          </p:cNvPr>
          <p:cNvPicPr>
            <a:picLocks noChangeAspect="1"/>
          </p:cNvPicPr>
          <p:nvPr/>
        </p:nvPicPr>
        <p:blipFill>
          <a:blip r:embed="rId2"/>
          <a:srcRect/>
          <a:stretch/>
        </p:blipFill>
        <p:spPr>
          <a:xfrm>
            <a:off x="3002064" y="2953736"/>
            <a:ext cx="6840166" cy="1363839"/>
          </a:xfrm>
          <a:prstGeom prst="rect">
            <a:avLst/>
          </a:prstGeom>
        </p:spPr>
      </p:pic>
      <p:pic>
        <p:nvPicPr>
          <p:cNvPr id="7" name="Picture 6">
            <a:extLst>
              <a:ext uri="{FF2B5EF4-FFF2-40B4-BE49-F238E27FC236}">
                <a16:creationId xmlns:a16="http://schemas.microsoft.com/office/drawing/2014/main" id="{E1AC2D00-0653-40D7-885C-7D4E2CC9181D}"/>
              </a:ext>
            </a:extLst>
          </p:cNvPr>
          <p:cNvPicPr>
            <a:picLocks noChangeAspect="1"/>
          </p:cNvPicPr>
          <p:nvPr/>
        </p:nvPicPr>
        <p:blipFill>
          <a:blip r:embed="rId3"/>
          <a:srcRect/>
          <a:stretch/>
        </p:blipFill>
        <p:spPr>
          <a:xfrm>
            <a:off x="2977240" y="1026462"/>
            <a:ext cx="6984776" cy="1250558"/>
          </a:xfrm>
          <a:prstGeom prst="rect">
            <a:avLst/>
          </a:prstGeom>
        </p:spPr>
      </p:pic>
      <p:pic>
        <p:nvPicPr>
          <p:cNvPr id="9" name="Picture 8">
            <a:extLst>
              <a:ext uri="{FF2B5EF4-FFF2-40B4-BE49-F238E27FC236}">
                <a16:creationId xmlns:a16="http://schemas.microsoft.com/office/drawing/2014/main" id="{E29E054E-D612-447E-8309-8D57FC83BEE1}"/>
              </a:ext>
            </a:extLst>
          </p:cNvPr>
          <p:cNvPicPr>
            <a:picLocks noChangeAspect="1"/>
          </p:cNvPicPr>
          <p:nvPr/>
        </p:nvPicPr>
        <p:blipFill>
          <a:blip r:embed="rId4"/>
          <a:srcRect/>
          <a:stretch/>
        </p:blipFill>
        <p:spPr>
          <a:xfrm>
            <a:off x="2926061" y="4765648"/>
            <a:ext cx="6891344" cy="1537369"/>
          </a:xfrm>
          <a:prstGeom prst="rect">
            <a:avLst/>
          </a:prstGeom>
        </p:spPr>
      </p:pic>
      <p:sp>
        <p:nvSpPr>
          <p:cNvPr id="11" name="TextBox 10">
            <a:extLst>
              <a:ext uri="{FF2B5EF4-FFF2-40B4-BE49-F238E27FC236}">
                <a16:creationId xmlns:a16="http://schemas.microsoft.com/office/drawing/2014/main" id="{155EBD06-5BDD-459A-B4CC-D21C762E9080}"/>
              </a:ext>
            </a:extLst>
          </p:cNvPr>
          <p:cNvSpPr txBox="1"/>
          <p:nvPr/>
        </p:nvSpPr>
        <p:spPr>
          <a:xfrm>
            <a:off x="1583146" y="3106361"/>
            <a:ext cx="1092057" cy="338554"/>
          </a:xfrm>
          <a:prstGeom prst="rect">
            <a:avLst/>
          </a:prstGeom>
          <a:noFill/>
        </p:spPr>
        <p:txBody>
          <a:bodyPr wrap="square">
            <a:spAutoFit/>
          </a:bodyPr>
          <a:lstStyle/>
          <a:p>
            <a:r>
              <a:rPr lang="en-US" sz="1600" u="sng" dirty="0">
                <a:solidFill>
                  <a:schemeClr val="accent1">
                    <a:lumMod val="75000"/>
                  </a:schemeClr>
                </a:solidFill>
              </a:rPr>
              <a:t>d</a:t>
            </a:r>
            <a:r>
              <a:rPr lang="en-IN" sz="1600" u="sng" dirty="0" err="1">
                <a:solidFill>
                  <a:schemeClr val="accent1">
                    <a:lumMod val="75000"/>
                  </a:schemeClr>
                </a:solidFill>
              </a:rPr>
              <a:t>ataset</a:t>
            </a:r>
            <a:endParaRPr lang="en-IN" sz="1600" u="sng" dirty="0">
              <a:solidFill>
                <a:schemeClr val="accent1">
                  <a:lumMod val="75000"/>
                </a:schemeClr>
              </a:solidFill>
            </a:endParaRPr>
          </a:p>
        </p:txBody>
      </p:sp>
      <p:sp>
        <p:nvSpPr>
          <p:cNvPr id="12" name="TextBox 11">
            <a:extLst>
              <a:ext uri="{FF2B5EF4-FFF2-40B4-BE49-F238E27FC236}">
                <a16:creationId xmlns:a16="http://schemas.microsoft.com/office/drawing/2014/main" id="{804C63DD-BC27-4CFE-83B8-1070A5546755}"/>
              </a:ext>
            </a:extLst>
          </p:cNvPr>
          <p:cNvSpPr txBox="1"/>
          <p:nvPr/>
        </p:nvSpPr>
        <p:spPr>
          <a:xfrm>
            <a:off x="1583146" y="4825014"/>
            <a:ext cx="1554419" cy="338554"/>
          </a:xfrm>
          <a:prstGeom prst="rect">
            <a:avLst/>
          </a:prstGeom>
          <a:noFill/>
        </p:spPr>
        <p:txBody>
          <a:bodyPr wrap="square">
            <a:spAutoFit/>
          </a:bodyPr>
          <a:lstStyle/>
          <a:p>
            <a:r>
              <a:rPr lang="en-US" sz="1600" u="sng" dirty="0">
                <a:solidFill>
                  <a:schemeClr val="accent1">
                    <a:lumMod val="75000"/>
                  </a:schemeClr>
                </a:solidFill>
              </a:rPr>
              <a:t>f</a:t>
            </a:r>
            <a:r>
              <a:rPr lang="en-IN" sz="1600" u="sng" dirty="0" err="1">
                <a:solidFill>
                  <a:schemeClr val="accent1">
                    <a:lumMod val="75000"/>
                  </a:schemeClr>
                </a:solidFill>
              </a:rPr>
              <a:t>eedback</a:t>
            </a:r>
            <a:endParaRPr lang="en-IN" sz="1600" u="sng" dirty="0">
              <a:solidFill>
                <a:schemeClr val="accent1">
                  <a:lumMod val="75000"/>
                </a:schemeClr>
              </a:solidFill>
            </a:endParaRPr>
          </a:p>
        </p:txBody>
      </p:sp>
      <p:sp>
        <p:nvSpPr>
          <p:cNvPr id="13" name="TextBox 12">
            <a:extLst>
              <a:ext uri="{FF2B5EF4-FFF2-40B4-BE49-F238E27FC236}">
                <a16:creationId xmlns:a16="http://schemas.microsoft.com/office/drawing/2014/main" id="{07B43909-DBF4-4238-8ED2-B3FC36763AC6}"/>
              </a:ext>
            </a:extLst>
          </p:cNvPr>
          <p:cNvSpPr txBox="1"/>
          <p:nvPr/>
        </p:nvSpPr>
        <p:spPr>
          <a:xfrm>
            <a:off x="1564672" y="1124744"/>
            <a:ext cx="842558" cy="338554"/>
          </a:xfrm>
          <a:prstGeom prst="rect">
            <a:avLst/>
          </a:prstGeom>
          <a:noFill/>
        </p:spPr>
        <p:txBody>
          <a:bodyPr wrap="square">
            <a:spAutoFit/>
          </a:bodyPr>
          <a:lstStyle/>
          <a:p>
            <a:r>
              <a:rPr lang="en-US" sz="1600" u="sng" dirty="0">
                <a:solidFill>
                  <a:schemeClr val="accent1">
                    <a:lumMod val="75000"/>
                  </a:schemeClr>
                </a:solidFill>
              </a:rPr>
              <a:t>login</a:t>
            </a:r>
            <a:endParaRPr lang="en-IN" sz="1600" u="sng" dirty="0">
              <a:solidFill>
                <a:schemeClr val="accent1">
                  <a:lumMod val="75000"/>
                </a:schemeClr>
              </a:solidFill>
            </a:endParaRPr>
          </a:p>
        </p:txBody>
      </p:sp>
    </p:spTree>
    <p:extLst>
      <p:ext uri="{BB962C8B-B14F-4D97-AF65-F5344CB8AC3E}">
        <p14:creationId xmlns:p14="http://schemas.microsoft.com/office/powerpoint/2010/main" val="218984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with medium confidence">
            <a:extLst>
              <a:ext uri="{FF2B5EF4-FFF2-40B4-BE49-F238E27FC236}">
                <a16:creationId xmlns:a16="http://schemas.microsoft.com/office/drawing/2014/main" id="{CB186741-19D8-4CB5-BDD1-104CF60759B2}"/>
              </a:ext>
            </a:extLst>
          </p:cNvPr>
          <p:cNvPicPr>
            <a:picLocks noChangeAspect="1"/>
          </p:cNvPicPr>
          <p:nvPr/>
        </p:nvPicPr>
        <p:blipFill>
          <a:blip r:embed="rId2"/>
          <a:stretch>
            <a:fillRect/>
          </a:stretch>
        </p:blipFill>
        <p:spPr>
          <a:xfrm>
            <a:off x="2638028" y="692696"/>
            <a:ext cx="6984776" cy="1447925"/>
          </a:xfrm>
          <a:prstGeom prst="rect">
            <a:avLst/>
          </a:prstGeom>
        </p:spPr>
      </p:pic>
      <p:sp>
        <p:nvSpPr>
          <p:cNvPr id="5" name="TextBox 4">
            <a:extLst>
              <a:ext uri="{FF2B5EF4-FFF2-40B4-BE49-F238E27FC236}">
                <a16:creationId xmlns:a16="http://schemas.microsoft.com/office/drawing/2014/main" id="{D2B27E32-3CC4-4E00-9E90-59FF6F3A1190}"/>
              </a:ext>
            </a:extLst>
          </p:cNvPr>
          <p:cNvSpPr txBox="1"/>
          <p:nvPr/>
        </p:nvSpPr>
        <p:spPr>
          <a:xfrm>
            <a:off x="1286813" y="727474"/>
            <a:ext cx="1209257" cy="338554"/>
          </a:xfrm>
          <a:prstGeom prst="rect">
            <a:avLst/>
          </a:prstGeom>
          <a:noFill/>
        </p:spPr>
        <p:txBody>
          <a:bodyPr wrap="square">
            <a:spAutoFit/>
          </a:bodyPr>
          <a:lstStyle/>
          <a:p>
            <a:r>
              <a:rPr lang="en-US" sz="1600" u="sng" dirty="0">
                <a:solidFill>
                  <a:schemeClr val="accent1">
                    <a:lumMod val="75000"/>
                  </a:schemeClr>
                </a:solidFill>
              </a:rPr>
              <a:t>user</a:t>
            </a:r>
            <a:endParaRPr lang="en-IN" sz="1600" u="sng" dirty="0">
              <a:solidFill>
                <a:schemeClr val="accent1">
                  <a:lumMod val="75000"/>
                </a:schemeClr>
              </a:solidFill>
            </a:endParaRPr>
          </a:p>
        </p:txBody>
      </p:sp>
      <p:pic>
        <p:nvPicPr>
          <p:cNvPr id="6" name="Picture 5">
            <a:extLst>
              <a:ext uri="{FF2B5EF4-FFF2-40B4-BE49-F238E27FC236}">
                <a16:creationId xmlns:a16="http://schemas.microsoft.com/office/drawing/2014/main" id="{71321FA2-66A1-4A01-A470-F5AFCA24D4C9}"/>
              </a:ext>
            </a:extLst>
          </p:cNvPr>
          <p:cNvPicPr>
            <a:picLocks noChangeAspect="1"/>
          </p:cNvPicPr>
          <p:nvPr/>
        </p:nvPicPr>
        <p:blipFill>
          <a:blip r:embed="rId3"/>
          <a:srcRect/>
          <a:stretch/>
        </p:blipFill>
        <p:spPr>
          <a:xfrm>
            <a:off x="2710036" y="2705037"/>
            <a:ext cx="6912767" cy="1447925"/>
          </a:xfrm>
          <a:prstGeom prst="rect">
            <a:avLst/>
          </a:prstGeom>
        </p:spPr>
      </p:pic>
      <p:sp>
        <p:nvSpPr>
          <p:cNvPr id="7" name="TextBox 6">
            <a:extLst>
              <a:ext uri="{FF2B5EF4-FFF2-40B4-BE49-F238E27FC236}">
                <a16:creationId xmlns:a16="http://schemas.microsoft.com/office/drawing/2014/main" id="{2BA4EE1D-24B7-42E0-BBC6-8AAA93400DA3}"/>
              </a:ext>
            </a:extLst>
          </p:cNvPr>
          <p:cNvSpPr txBox="1"/>
          <p:nvPr/>
        </p:nvSpPr>
        <p:spPr>
          <a:xfrm>
            <a:off x="1286813" y="2739815"/>
            <a:ext cx="1423223" cy="338554"/>
          </a:xfrm>
          <a:prstGeom prst="rect">
            <a:avLst/>
          </a:prstGeom>
          <a:noFill/>
        </p:spPr>
        <p:txBody>
          <a:bodyPr wrap="square">
            <a:spAutoFit/>
          </a:bodyPr>
          <a:lstStyle/>
          <a:p>
            <a:r>
              <a:rPr lang="en-US" sz="1600" u="sng" dirty="0" err="1">
                <a:solidFill>
                  <a:schemeClr val="accent1">
                    <a:lumMod val="75000"/>
                  </a:schemeClr>
                </a:solidFill>
              </a:rPr>
              <a:t>Image_story</a:t>
            </a:r>
            <a:endParaRPr lang="en-IN" sz="1600" u="sng" dirty="0">
              <a:solidFill>
                <a:schemeClr val="accent1">
                  <a:lumMod val="75000"/>
                </a:schemeClr>
              </a:solidFill>
            </a:endParaRPr>
          </a:p>
        </p:txBody>
      </p:sp>
      <p:pic>
        <p:nvPicPr>
          <p:cNvPr id="8" name="Picture 7">
            <a:extLst>
              <a:ext uri="{FF2B5EF4-FFF2-40B4-BE49-F238E27FC236}">
                <a16:creationId xmlns:a16="http://schemas.microsoft.com/office/drawing/2014/main" id="{0544AB0B-BAF6-4EEF-85FF-A6732F34D306}"/>
              </a:ext>
            </a:extLst>
          </p:cNvPr>
          <p:cNvPicPr>
            <a:picLocks noChangeAspect="1"/>
          </p:cNvPicPr>
          <p:nvPr/>
        </p:nvPicPr>
        <p:blipFill>
          <a:blip r:embed="rId4"/>
          <a:srcRect/>
          <a:stretch/>
        </p:blipFill>
        <p:spPr>
          <a:xfrm>
            <a:off x="2710036" y="4812427"/>
            <a:ext cx="6912767" cy="1327382"/>
          </a:xfrm>
          <a:prstGeom prst="rect">
            <a:avLst/>
          </a:prstGeom>
        </p:spPr>
      </p:pic>
      <p:sp>
        <p:nvSpPr>
          <p:cNvPr id="9" name="TextBox 8">
            <a:extLst>
              <a:ext uri="{FF2B5EF4-FFF2-40B4-BE49-F238E27FC236}">
                <a16:creationId xmlns:a16="http://schemas.microsoft.com/office/drawing/2014/main" id="{1A1F24A9-A211-4193-82EF-75F42660B815}"/>
              </a:ext>
            </a:extLst>
          </p:cNvPr>
          <p:cNvSpPr txBox="1"/>
          <p:nvPr/>
        </p:nvSpPr>
        <p:spPr>
          <a:xfrm>
            <a:off x="1428771" y="4869160"/>
            <a:ext cx="1209257" cy="338554"/>
          </a:xfrm>
          <a:prstGeom prst="rect">
            <a:avLst/>
          </a:prstGeom>
          <a:noFill/>
        </p:spPr>
        <p:txBody>
          <a:bodyPr wrap="square">
            <a:spAutoFit/>
          </a:bodyPr>
          <a:lstStyle/>
          <a:p>
            <a:r>
              <a:rPr lang="en-US" sz="1600" u="sng" dirty="0">
                <a:solidFill>
                  <a:schemeClr val="accent1">
                    <a:lumMod val="75000"/>
                  </a:schemeClr>
                </a:solidFill>
              </a:rPr>
              <a:t>story</a:t>
            </a:r>
            <a:endParaRPr lang="en-IN" sz="1600" u="sng" dirty="0">
              <a:solidFill>
                <a:schemeClr val="accent1">
                  <a:lumMod val="75000"/>
                </a:schemeClr>
              </a:solidFill>
            </a:endParaRPr>
          </a:p>
        </p:txBody>
      </p:sp>
    </p:spTree>
    <p:extLst>
      <p:ext uri="{BB962C8B-B14F-4D97-AF65-F5344CB8AC3E}">
        <p14:creationId xmlns:p14="http://schemas.microsoft.com/office/powerpoint/2010/main" val="42044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7A2885-8875-4554-80EA-48DAB1B4B59B}"/>
              </a:ext>
            </a:extLst>
          </p:cNvPr>
          <p:cNvSpPr txBox="1"/>
          <p:nvPr/>
        </p:nvSpPr>
        <p:spPr>
          <a:xfrm>
            <a:off x="3044841" y="260648"/>
            <a:ext cx="6099142" cy="954107"/>
          </a:xfrm>
          <a:prstGeom prst="rect">
            <a:avLst/>
          </a:prstGeom>
          <a:noFill/>
        </p:spPr>
        <p:txBody>
          <a:bodyPr wrap="square">
            <a:spAutoFit/>
          </a:bodyPr>
          <a:lstStyle/>
          <a:p>
            <a:pPr algn="ctr"/>
            <a:r>
              <a:rPr lang="en-IN" sz="2800" b="1" u="sng" dirty="0">
                <a:solidFill>
                  <a:schemeClr val="tx2"/>
                </a:solidFill>
                <a:latin typeface="Times New Roman" panose="02020603050405020304" pitchFamily="18" charset="0"/>
                <a:cs typeface="Times New Roman" panose="02020603050405020304" pitchFamily="18" charset="0"/>
              </a:rPr>
              <a:t>DEVELOPING ENVIRONMENT</a:t>
            </a:r>
          </a:p>
          <a:p>
            <a:pPr algn="ctr"/>
            <a:endParaRPr lang="en-IN" sz="2800" b="1" dirty="0">
              <a:solidFill>
                <a:schemeClr val="tx2"/>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820FDA9-1AF0-47E8-90BE-57A455E01B84}"/>
              </a:ext>
            </a:extLst>
          </p:cNvPr>
          <p:cNvSpPr txBox="1"/>
          <p:nvPr/>
        </p:nvSpPr>
        <p:spPr>
          <a:xfrm>
            <a:off x="1917948" y="1268760"/>
            <a:ext cx="8784976" cy="4154984"/>
          </a:xfrm>
          <a:prstGeom prst="rect">
            <a:avLst/>
          </a:prstGeom>
          <a:noFill/>
        </p:spPr>
        <p:txBody>
          <a:bodyPr wrap="square">
            <a:spAutoFit/>
          </a:bodyPr>
          <a:lstStyle/>
          <a:p>
            <a:pPr marL="457200" lvl="0" indent="-457200">
              <a:buFont typeface="+mj-lt"/>
              <a:buAutoNum type="arabicPeriod"/>
            </a:pPr>
            <a:r>
              <a:rPr lang="en-US" sz="2000" dirty="0">
                <a:latin typeface="Times New Roman" pitchFamily="18" charset="0"/>
                <a:cs typeface="Times New Roman" pitchFamily="18" charset="0"/>
              </a:rPr>
              <a:t>Processor               : Intel Pentium IV</a:t>
            </a:r>
          </a:p>
          <a:p>
            <a:pPr marL="457200" lvl="0" indent="-457200">
              <a:buFont typeface="+mj-lt"/>
              <a:buAutoNum type="arabicPeriod"/>
            </a:pPr>
            <a:r>
              <a:rPr lang="en-US" sz="2000" dirty="0">
                <a:latin typeface="Times New Roman" pitchFamily="18" charset="0"/>
                <a:cs typeface="Times New Roman" pitchFamily="18" charset="0"/>
              </a:rPr>
              <a:t>Monitor                 : Min. 14</a:t>
            </a:r>
          </a:p>
          <a:p>
            <a:pPr marL="457200" lvl="0" indent="-457200">
              <a:buFont typeface="+mj-lt"/>
              <a:buAutoNum type="arabicPeriod"/>
            </a:pPr>
            <a:r>
              <a:rPr lang="en-US" sz="2000" dirty="0">
                <a:latin typeface="Times New Roman" pitchFamily="18" charset="0"/>
                <a:cs typeface="Times New Roman" pitchFamily="18" charset="0"/>
              </a:rPr>
              <a:t>RAM                     : 256 MB</a:t>
            </a:r>
          </a:p>
          <a:p>
            <a:pPr marL="457200" lvl="0" indent="-457200">
              <a:buFont typeface="+mj-lt"/>
              <a:buAutoNum type="arabicPeriod"/>
            </a:pPr>
            <a:r>
              <a:rPr lang="en-US" sz="2000" dirty="0">
                <a:latin typeface="Times New Roman" pitchFamily="18" charset="0"/>
                <a:cs typeface="Times New Roman" pitchFamily="18" charset="0"/>
              </a:rPr>
              <a:t>Hard Disk              : 80 GB</a:t>
            </a:r>
          </a:p>
          <a:p>
            <a:pPr marL="457200" lvl="0" indent="-457200">
              <a:buFont typeface="+mj-lt"/>
              <a:buAutoNum type="arabicPeriod"/>
            </a:pPr>
            <a:r>
              <a:rPr lang="en-US" sz="2000" dirty="0">
                <a:latin typeface="Times New Roman" pitchFamily="18" charset="0"/>
                <a:cs typeface="Times New Roman" pitchFamily="18" charset="0"/>
              </a:rPr>
              <a:t>Keyboard               : Standard 104 Keys</a:t>
            </a:r>
          </a:p>
          <a:p>
            <a:pPr marL="457200" lvl="0" indent="-457200">
              <a:buFont typeface="+mj-lt"/>
              <a:buAutoNum type="arabicPeriod"/>
            </a:pPr>
            <a:r>
              <a:rPr lang="en-US" sz="2000" dirty="0">
                <a:latin typeface="Times New Roman" pitchFamily="18" charset="0"/>
                <a:cs typeface="Times New Roman" pitchFamily="18" charset="0"/>
              </a:rPr>
              <a:t>Modem                  : 56 Kbps</a:t>
            </a:r>
          </a:p>
          <a:p>
            <a:pPr marL="457200" lvl="0" indent="-457200">
              <a:buFont typeface="+mj-lt"/>
              <a:buAutoNum type="arabicPeriod"/>
            </a:pPr>
            <a:r>
              <a:rPr lang="en-US" sz="2000" dirty="0">
                <a:latin typeface="Times New Roman" pitchFamily="18" charset="0"/>
                <a:cs typeface="Times New Roman" pitchFamily="18" charset="0"/>
              </a:rPr>
              <a:t>Mouse                    : Serial mouse</a:t>
            </a:r>
          </a:p>
          <a:p>
            <a:pPr marL="457200" indent="-457200">
              <a:buFont typeface="+mj-lt"/>
              <a:buAutoNum type="arabicPeriod"/>
            </a:pPr>
            <a:r>
              <a:rPr lang="en-IN" sz="2000" dirty="0">
                <a:latin typeface="Times New Roman" pitchFamily="18" charset="0"/>
                <a:cs typeface="Times New Roman" pitchFamily="18" charset="0"/>
              </a:rPr>
              <a:t>Operating System  : Windows 8 or higher</a:t>
            </a:r>
            <a:endParaRPr lang="en-US" sz="2000" dirty="0">
              <a:latin typeface="Times New Roman" pitchFamily="18" charset="0"/>
              <a:cs typeface="Times New Roman" pitchFamily="18" charset="0"/>
            </a:endParaRPr>
          </a:p>
          <a:p>
            <a:pPr marL="457200" indent="-457200">
              <a:buFont typeface="+mj-lt"/>
              <a:buAutoNum type="arabicPeriod"/>
            </a:pPr>
            <a:r>
              <a:rPr lang="en-IN" sz="2000" dirty="0">
                <a:latin typeface="Times New Roman" pitchFamily="18" charset="0"/>
                <a:cs typeface="Times New Roman" pitchFamily="18" charset="0"/>
              </a:rPr>
              <a:t>Front End Tool       :  HTML, CSS, python </a:t>
            </a:r>
            <a:endParaRPr lang="en-US" sz="2000" dirty="0">
              <a:latin typeface="Times New Roman" pitchFamily="18" charset="0"/>
              <a:cs typeface="Times New Roman" pitchFamily="18" charset="0"/>
            </a:endParaRPr>
          </a:p>
          <a:p>
            <a:pPr marL="457200" indent="-457200">
              <a:buFont typeface="+mj-lt"/>
              <a:buAutoNum type="arabicPeriod"/>
            </a:pPr>
            <a:r>
              <a:rPr lang="en-IN" sz="2000" dirty="0">
                <a:latin typeface="Times New Roman" pitchFamily="18" charset="0"/>
                <a:cs typeface="Times New Roman" pitchFamily="18" charset="0"/>
              </a:rPr>
              <a:t>Back End Tool       : MY SQL </a:t>
            </a:r>
            <a:endParaRPr lang="en-US" sz="2000" dirty="0">
              <a:latin typeface="Times New Roman" pitchFamily="18" charset="0"/>
              <a:cs typeface="Times New Roman" pitchFamily="18" charset="0"/>
            </a:endParaRPr>
          </a:p>
          <a:p>
            <a:pPr marL="457200" indent="-457200">
              <a:buFont typeface="+mj-lt"/>
              <a:buAutoNum type="arabicPeriod"/>
            </a:pPr>
            <a:r>
              <a:rPr lang="en-IN" sz="2000" dirty="0">
                <a:latin typeface="Times New Roman" pitchFamily="18" charset="0"/>
                <a:cs typeface="Times New Roman" pitchFamily="18" charset="0"/>
              </a:rPr>
              <a:t>IDE                        : </a:t>
            </a:r>
            <a:r>
              <a:rPr lang="en-IN" sz="2000" dirty="0" err="1">
                <a:latin typeface="Times New Roman" pitchFamily="18" charset="0"/>
                <a:cs typeface="Times New Roman" pitchFamily="18" charset="0"/>
              </a:rPr>
              <a:t>Pycharm</a:t>
            </a:r>
            <a:r>
              <a:rPr lang="en-IN" sz="2000" dirty="0">
                <a:latin typeface="Times New Roman" pitchFamily="18" charset="0"/>
                <a:cs typeface="Times New Roman" pitchFamily="18" charset="0"/>
              </a:rPr>
              <a:t> community, Android studio/eclipse</a:t>
            </a:r>
            <a:endParaRPr lang="en-US" sz="2000" dirty="0">
              <a:latin typeface="Times New Roman" pitchFamily="18" charset="0"/>
              <a:cs typeface="Times New Roman" pitchFamily="18" charset="0"/>
            </a:endParaRPr>
          </a:p>
          <a:p>
            <a:pPr marL="457200" indent="-457200">
              <a:buFont typeface="+mj-lt"/>
              <a:buAutoNum type="arabicPeriod"/>
            </a:pPr>
            <a:r>
              <a:rPr lang="en-IN" sz="2000" dirty="0">
                <a:latin typeface="Times New Roman" pitchFamily="18" charset="0"/>
                <a:cs typeface="Times New Roman" pitchFamily="18" charset="0"/>
              </a:rPr>
              <a:t>Web Browser         : All new browsers</a:t>
            </a:r>
            <a:endParaRPr lang="en-US" sz="2000" dirty="0">
              <a:latin typeface="Times New Roman" pitchFamily="18" charset="0"/>
              <a:cs typeface="Times New Roman" pitchFamily="18" charset="0"/>
            </a:endParaRPr>
          </a:p>
          <a:p>
            <a:pPr lvl="0"/>
            <a:endParaRPr lang="en-US" sz="2400" dirty="0"/>
          </a:p>
        </p:txBody>
      </p:sp>
    </p:spTree>
    <p:extLst>
      <p:ext uri="{BB962C8B-B14F-4D97-AF65-F5344CB8AC3E}">
        <p14:creationId xmlns:p14="http://schemas.microsoft.com/office/powerpoint/2010/main" val="351199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40DAC1-0160-4444-99D6-7DE38860CB07}"/>
              </a:ext>
            </a:extLst>
          </p:cNvPr>
          <p:cNvSpPr txBox="1"/>
          <p:nvPr/>
        </p:nvSpPr>
        <p:spPr>
          <a:xfrm>
            <a:off x="3481294" y="207023"/>
            <a:ext cx="5226235" cy="523220"/>
          </a:xfrm>
          <a:prstGeom prst="rect">
            <a:avLst/>
          </a:prstGeom>
          <a:noFill/>
        </p:spPr>
        <p:txBody>
          <a:bodyPr wrap="square">
            <a:spAutoFit/>
          </a:bodyPr>
          <a:lstStyle/>
          <a:p>
            <a:pPr algn="ctr"/>
            <a:r>
              <a:rPr lang="en-IN" sz="2800" b="1" u="sng" dirty="0">
                <a:solidFill>
                  <a:schemeClr val="tx2"/>
                </a:solidFill>
                <a:latin typeface="Times New Roman" panose="02020603050405020304" pitchFamily="18" charset="0"/>
                <a:cs typeface="Times New Roman" panose="02020603050405020304" pitchFamily="18" charset="0"/>
              </a:rPr>
              <a:t>PRODUCT BACKLOG</a:t>
            </a:r>
          </a:p>
        </p:txBody>
      </p:sp>
      <p:graphicFrame>
        <p:nvGraphicFramePr>
          <p:cNvPr id="5" name="Content Placeholder 5">
            <a:extLst>
              <a:ext uri="{FF2B5EF4-FFF2-40B4-BE49-F238E27FC236}">
                <a16:creationId xmlns:a16="http://schemas.microsoft.com/office/drawing/2014/main" id="{44E505F0-58CF-4227-B207-FBF76CD87614}"/>
              </a:ext>
            </a:extLst>
          </p:cNvPr>
          <p:cNvGraphicFramePr>
            <a:graphicFrameLocks/>
          </p:cNvGraphicFramePr>
          <p:nvPr>
            <p:extLst>
              <p:ext uri="{D42A27DB-BD31-4B8C-83A1-F6EECF244321}">
                <p14:modId xmlns:p14="http://schemas.microsoft.com/office/powerpoint/2010/main" val="3607819367"/>
              </p:ext>
            </p:extLst>
          </p:nvPr>
        </p:nvGraphicFramePr>
        <p:xfrm>
          <a:off x="981844" y="939124"/>
          <a:ext cx="9937103" cy="5677438"/>
        </p:xfrm>
        <a:graphic>
          <a:graphicData uri="http://schemas.openxmlformats.org/drawingml/2006/table">
            <a:tbl>
              <a:tblPr firstRow="1" firstCol="1" bandRow="1">
                <a:tableStyleId>{5C22544A-7EE6-4342-B048-85BDC9FD1C3A}</a:tableStyleId>
              </a:tblPr>
              <a:tblGrid>
                <a:gridCol w="891138">
                  <a:extLst>
                    <a:ext uri="{9D8B030D-6E8A-4147-A177-3AD203B41FA5}">
                      <a16:colId xmlns:a16="http://schemas.microsoft.com/office/drawing/2014/main" val="181873635"/>
                    </a:ext>
                  </a:extLst>
                </a:gridCol>
                <a:gridCol w="1959572">
                  <a:extLst>
                    <a:ext uri="{9D8B030D-6E8A-4147-A177-3AD203B41FA5}">
                      <a16:colId xmlns:a16="http://schemas.microsoft.com/office/drawing/2014/main" val="490045812"/>
                    </a:ext>
                  </a:extLst>
                </a:gridCol>
                <a:gridCol w="1012740">
                  <a:extLst>
                    <a:ext uri="{9D8B030D-6E8A-4147-A177-3AD203B41FA5}">
                      <a16:colId xmlns:a16="http://schemas.microsoft.com/office/drawing/2014/main" val="3258513505"/>
                    </a:ext>
                  </a:extLst>
                </a:gridCol>
                <a:gridCol w="930124">
                  <a:extLst>
                    <a:ext uri="{9D8B030D-6E8A-4147-A177-3AD203B41FA5}">
                      <a16:colId xmlns:a16="http://schemas.microsoft.com/office/drawing/2014/main" val="952074047"/>
                    </a:ext>
                  </a:extLst>
                </a:gridCol>
                <a:gridCol w="1986491">
                  <a:extLst>
                    <a:ext uri="{9D8B030D-6E8A-4147-A177-3AD203B41FA5}">
                      <a16:colId xmlns:a16="http://schemas.microsoft.com/office/drawing/2014/main" val="411824167"/>
                    </a:ext>
                  </a:extLst>
                </a:gridCol>
                <a:gridCol w="1025736">
                  <a:extLst>
                    <a:ext uri="{9D8B030D-6E8A-4147-A177-3AD203B41FA5}">
                      <a16:colId xmlns:a16="http://schemas.microsoft.com/office/drawing/2014/main" val="617842993"/>
                    </a:ext>
                  </a:extLst>
                </a:gridCol>
                <a:gridCol w="2131302">
                  <a:extLst>
                    <a:ext uri="{9D8B030D-6E8A-4147-A177-3AD203B41FA5}">
                      <a16:colId xmlns:a16="http://schemas.microsoft.com/office/drawing/2014/main" val="3399595432"/>
                    </a:ext>
                  </a:extLst>
                </a:gridCol>
              </a:tblGrid>
              <a:tr h="1058333">
                <a:tc>
                  <a:txBody>
                    <a:bodyPr/>
                    <a:lstStyle/>
                    <a:p>
                      <a:pPr algn="ctr">
                        <a:lnSpc>
                          <a:spcPct val="107000"/>
                        </a:lnSpc>
                        <a:spcAft>
                          <a:spcPts val="800"/>
                        </a:spcAft>
                      </a:pPr>
                      <a:r>
                        <a:rPr lang="en-US" sz="1500" dirty="0">
                          <a:effectLst/>
                        </a:rPr>
                        <a:t>User Story ID</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a:effectLst/>
                        </a:rPr>
                        <a:t>Priority</a:t>
                      </a:r>
                      <a:endParaRPr lang="en-IN" sz="1500">
                        <a:effectLst/>
                      </a:endParaRPr>
                    </a:p>
                    <a:p>
                      <a:pPr algn="ctr">
                        <a:lnSpc>
                          <a:spcPct val="107000"/>
                        </a:lnSpc>
                        <a:spcAft>
                          <a:spcPts val="800"/>
                        </a:spcAft>
                      </a:pPr>
                      <a:r>
                        <a:rPr lang="en-US" sz="1500">
                          <a:effectLst/>
                        </a:rPr>
                        <a:t>&lt;High/Medium/Low&gt;</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dirty="0">
                          <a:effectLst/>
                        </a:rPr>
                        <a:t>Size</a:t>
                      </a:r>
                      <a:endParaRPr lang="en-IN" sz="1500" dirty="0">
                        <a:effectLst/>
                      </a:endParaRPr>
                    </a:p>
                    <a:p>
                      <a:pPr algn="ctr">
                        <a:lnSpc>
                          <a:spcPct val="107000"/>
                        </a:lnSpc>
                        <a:spcAft>
                          <a:spcPts val="800"/>
                        </a:spcAft>
                      </a:pPr>
                      <a:r>
                        <a:rPr lang="en-US" sz="1500" dirty="0">
                          <a:effectLst/>
                        </a:rPr>
                        <a:t>(Hours)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a:effectLst/>
                        </a:rPr>
                        <a:t>Sprint</a:t>
                      </a:r>
                      <a:endParaRPr lang="en-IN" sz="1500">
                        <a:effectLst/>
                      </a:endParaRPr>
                    </a:p>
                    <a:p>
                      <a:pPr algn="ctr">
                        <a:lnSpc>
                          <a:spcPct val="107000"/>
                        </a:lnSpc>
                        <a:spcAft>
                          <a:spcPts val="800"/>
                        </a:spcAft>
                      </a:pPr>
                      <a:r>
                        <a:rPr lang="en-US" sz="1500">
                          <a:effectLst/>
                        </a:rPr>
                        <a:t>&lt;#&gt;</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a:effectLst/>
                        </a:rPr>
                        <a:t>Status</a:t>
                      </a:r>
                      <a:endParaRPr lang="en-IN" sz="1500">
                        <a:effectLst/>
                      </a:endParaRPr>
                    </a:p>
                    <a:p>
                      <a:pPr algn="ctr">
                        <a:lnSpc>
                          <a:spcPct val="107000"/>
                        </a:lnSpc>
                        <a:spcAft>
                          <a:spcPts val="800"/>
                        </a:spcAft>
                      </a:pPr>
                      <a:r>
                        <a:rPr lang="en-US" sz="1500">
                          <a:effectLst/>
                        </a:rPr>
                        <a:t>&lt;Planned/In progress/Completed&gt;</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a:effectLst/>
                        </a:rPr>
                        <a:t>Release</a:t>
                      </a:r>
                      <a:endParaRPr lang="en-IN" sz="1500">
                        <a:effectLst/>
                      </a:endParaRPr>
                    </a:p>
                    <a:p>
                      <a:pPr algn="ctr">
                        <a:lnSpc>
                          <a:spcPct val="107000"/>
                        </a:lnSpc>
                        <a:spcAft>
                          <a:spcPts val="800"/>
                        </a:spcAft>
                      </a:pPr>
                      <a:r>
                        <a:rPr lang="en-US" sz="1500">
                          <a:effectLst/>
                        </a:rPr>
                        <a:t>Date</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a:effectLst/>
                        </a:rPr>
                        <a:t>Release Goal</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2375118"/>
                  </a:ext>
                </a:extLst>
              </a:tr>
              <a:tr h="414304">
                <a:tc>
                  <a:txBody>
                    <a:bodyPr/>
                    <a:lstStyle/>
                    <a:p>
                      <a:pPr>
                        <a:lnSpc>
                          <a:spcPct val="107000"/>
                        </a:lnSpc>
                        <a:spcAft>
                          <a:spcPts val="800"/>
                        </a:spcAft>
                      </a:pPr>
                      <a:r>
                        <a:rPr lang="en-US" sz="1500">
                          <a:effectLst/>
                        </a:rPr>
                        <a:t>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Medium</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a:lnSpc>
                          <a:spcPct val="107000"/>
                        </a:lnSpc>
                        <a:spcAft>
                          <a:spcPts val="800"/>
                        </a:spcAft>
                      </a:pPr>
                      <a:r>
                        <a:rPr lang="en-US" sz="1500">
                          <a:effectLst/>
                        </a:rPr>
                        <a:t>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Completed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Table design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253609"/>
                  </a:ext>
                </a:extLst>
              </a:tr>
              <a:tr h="414304">
                <a:tc>
                  <a:txBody>
                    <a:bodyPr/>
                    <a:lstStyle/>
                    <a:p>
                      <a:pPr>
                        <a:lnSpc>
                          <a:spcPct val="107000"/>
                        </a:lnSpc>
                        <a:spcAft>
                          <a:spcPts val="800"/>
                        </a:spcAft>
                      </a:pPr>
                      <a:r>
                        <a:rPr lang="en-US" sz="1500">
                          <a:effectLst/>
                        </a:rPr>
                        <a:t>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High</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500">
                          <a:effectLst/>
                        </a:rPr>
                        <a:t>Completed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Form design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9563003"/>
                  </a:ext>
                </a:extLst>
              </a:tr>
              <a:tr h="414304">
                <a:tc>
                  <a:txBody>
                    <a:bodyPr/>
                    <a:lstStyle/>
                    <a:p>
                      <a:pPr>
                        <a:lnSpc>
                          <a:spcPct val="107000"/>
                        </a:lnSpc>
                        <a:spcAft>
                          <a:spcPts val="800"/>
                        </a:spcAft>
                      </a:pPr>
                      <a:r>
                        <a:rPr lang="en-US" sz="1500" dirty="0">
                          <a:effectLst/>
                        </a:rPr>
                        <a:t>3</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High</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500">
                          <a:effectLst/>
                        </a:rPr>
                        <a:t>Completed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effectLst/>
                        </a:rPr>
                        <a:t>Basic coding</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48143"/>
                  </a:ext>
                </a:extLst>
              </a:tr>
              <a:tr h="398254">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High</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500">
                          <a:effectLst/>
                        </a:rPr>
                        <a:t>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Planned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kern="1200" dirty="0">
                          <a:solidFill>
                            <a:schemeClr val="dk1"/>
                          </a:solidFill>
                          <a:effectLst/>
                          <a:latin typeface="+mn-lt"/>
                          <a:ea typeface="+mn-ea"/>
                          <a:cs typeface="+mn-cs"/>
                        </a:rPr>
                        <a:t>Manage dataset</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7437128"/>
                  </a:ext>
                </a:extLst>
              </a:tr>
              <a:tr h="468853">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Medium</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500">
                          <a:effectLst/>
                        </a:rPr>
                        <a:t>Planned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kern="1200" dirty="0">
                          <a:solidFill>
                            <a:schemeClr val="dk1"/>
                          </a:solidFill>
                          <a:effectLst/>
                          <a:latin typeface="+mn-lt"/>
                          <a:ea typeface="+mn-ea"/>
                          <a:cs typeface="+mn-cs"/>
                        </a:rPr>
                        <a:t>Text</a:t>
                      </a:r>
                      <a:r>
                        <a:rPr lang="en-US" sz="1500" kern="1200" baseline="0" dirty="0">
                          <a:solidFill>
                            <a:schemeClr val="dk1"/>
                          </a:solidFill>
                          <a:effectLst/>
                          <a:latin typeface="+mn-lt"/>
                          <a:ea typeface="+mn-ea"/>
                          <a:cs typeface="+mn-cs"/>
                        </a:rPr>
                        <a:t> pre-processing</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9370158"/>
                  </a:ext>
                </a:extLst>
              </a:tr>
              <a:tr h="414304">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High</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500">
                          <a:effectLst/>
                        </a:rPr>
                        <a:t>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Planned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kern="1200" dirty="0">
                          <a:solidFill>
                            <a:schemeClr val="dk1"/>
                          </a:solidFill>
                          <a:effectLst/>
                          <a:latin typeface="+mn-lt"/>
                          <a:ea typeface="+mn-ea"/>
                          <a:cs typeface="+mn-cs"/>
                        </a:rPr>
                        <a:t>Text</a:t>
                      </a:r>
                      <a:r>
                        <a:rPr lang="en-US" sz="1500" kern="1200" baseline="0" dirty="0">
                          <a:solidFill>
                            <a:schemeClr val="dk1"/>
                          </a:solidFill>
                          <a:effectLst/>
                          <a:latin typeface="+mn-lt"/>
                          <a:ea typeface="+mn-ea"/>
                          <a:cs typeface="+mn-cs"/>
                        </a:rPr>
                        <a:t> similarity matching</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6821309"/>
                  </a:ext>
                </a:extLst>
              </a:tr>
              <a:tr h="414304">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effectLst/>
                        </a:rPr>
                        <a:t>Medium</a:t>
                      </a:r>
                      <a:endParaRPr lang="en-IN" sz="1500" dirty="0">
                        <a:effectLst/>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500">
                          <a:effectLst/>
                        </a:rPr>
                        <a:t>Planned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kern="1200" dirty="0">
                          <a:solidFill>
                            <a:schemeClr val="dk1"/>
                          </a:solidFill>
                          <a:effectLst/>
                          <a:latin typeface="+mn-lt"/>
                          <a:ea typeface="+mn-ea"/>
                          <a:cs typeface="+mn-cs"/>
                        </a:rPr>
                        <a:t>Image</a:t>
                      </a:r>
                      <a:r>
                        <a:rPr lang="en-US" sz="1500" kern="1200" baseline="0" dirty="0">
                          <a:solidFill>
                            <a:schemeClr val="dk1"/>
                          </a:solidFill>
                          <a:effectLst/>
                          <a:latin typeface="+mn-lt"/>
                          <a:ea typeface="+mn-ea"/>
                          <a:cs typeface="+mn-cs"/>
                        </a:rPr>
                        <a:t> retrieval</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4510658"/>
                  </a:ext>
                </a:extLst>
              </a:tr>
              <a:tr h="714752">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effectLst/>
                        </a:rPr>
                        <a:t>Medium</a:t>
                      </a:r>
                      <a:endParaRPr lang="en-IN" sz="1500" dirty="0">
                        <a:effectLst/>
                      </a:endParaRPr>
                    </a:p>
                    <a:p>
                      <a:pPr>
                        <a:lnSpc>
                          <a:spcPct val="107000"/>
                        </a:lnSpc>
                        <a:spcAft>
                          <a:spcPts val="80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500">
                          <a:effectLst/>
                        </a:rPr>
                        <a:t>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Planned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Testing data</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4036489"/>
                  </a:ext>
                </a:extLst>
              </a:tr>
              <a:tr h="895821">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9</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effectLst/>
                        </a:rPr>
                        <a:t>High</a:t>
                      </a:r>
                      <a:endParaRPr lang="en-IN" sz="1500" dirty="0">
                        <a:effectLst/>
                      </a:endParaRPr>
                    </a:p>
                    <a:p>
                      <a:pPr>
                        <a:lnSpc>
                          <a:spcPct val="107000"/>
                        </a:lnSpc>
                        <a:spcAft>
                          <a:spcPts val="80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500">
                          <a:effectLst/>
                        </a:rPr>
                        <a:t>Planned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effectLst/>
                        </a:rPr>
                        <a:t>Output generation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013316"/>
                  </a:ext>
                </a:extLst>
              </a:tr>
            </a:tbl>
          </a:graphicData>
        </a:graphic>
      </p:graphicFrame>
    </p:spTree>
    <p:extLst>
      <p:ext uri="{BB962C8B-B14F-4D97-AF65-F5344CB8AC3E}">
        <p14:creationId xmlns:p14="http://schemas.microsoft.com/office/powerpoint/2010/main" val="189675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C1731C-6047-4E57-9B79-A9DEBF846B40}"/>
              </a:ext>
            </a:extLst>
          </p:cNvPr>
          <p:cNvSpPr txBox="1"/>
          <p:nvPr/>
        </p:nvSpPr>
        <p:spPr>
          <a:xfrm>
            <a:off x="4690256" y="260648"/>
            <a:ext cx="2808312" cy="523220"/>
          </a:xfrm>
          <a:prstGeom prst="rect">
            <a:avLst/>
          </a:prstGeom>
          <a:noFill/>
        </p:spPr>
        <p:txBody>
          <a:bodyPr wrap="square">
            <a:spAutoFit/>
          </a:bodyPr>
          <a:lstStyle/>
          <a:p>
            <a:r>
              <a:rPr lang="en-IN" sz="2800" b="1" dirty="0">
                <a:solidFill>
                  <a:schemeClr val="tx2"/>
                </a:solidFill>
                <a:latin typeface="Times New Roman" pitchFamily="18" charset="0"/>
                <a:cs typeface="Times New Roman" pitchFamily="18" charset="0"/>
              </a:rPr>
              <a:t>USER STORIES</a:t>
            </a:r>
            <a:endParaRPr lang="en-IN" sz="2800" dirty="0">
              <a:solidFill>
                <a:schemeClr val="tx2"/>
              </a:solidFill>
            </a:endParaRPr>
          </a:p>
        </p:txBody>
      </p:sp>
      <p:graphicFrame>
        <p:nvGraphicFramePr>
          <p:cNvPr id="5" name="Content Placeholder 5">
            <a:extLst>
              <a:ext uri="{FF2B5EF4-FFF2-40B4-BE49-F238E27FC236}">
                <a16:creationId xmlns:a16="http://schemas.microsoft.com/office/drawing/2014/main" id="{D2550A16-43CB-44A5-9602-9AA46F9130C8}"/>
              </a:ext>
            </a:extLst>
          </p:cNvPr>
          <p:cNvGraphicFramePr>
            <a:graphicFrameLocks/>
          </p:cNvGraphicFramePr>
          <p:nvPr>
            <p:extLst>
              <p:ext uri="{D42A27DB-BD31-4B8C-83A1-F6EECF244321}">
                <p14:modId xmlns:p14="http://schemas.microsoft.com/office/powerpoint/2010/main" val="1714137019"/>
              </p:ext>
            </p:extLst>
          </p:nvPr>
        </p:nvGraphicFramePr>
        <p:xfrm>
          <a:off x="981844" y="783868"/>
          <a:ext cx="9937104" cy="5928182"/>
        </p:xfrm>
        <a:graphic>
          <a:graphicData uri="http://schemas.openxmlformats.org/drawingml/2006/table">
            <a:tbl>
              <a:tblPr>
                <a:tableStyleId>{3C2FFA5D-87B4-456A-9821-1D502468CF0F}</a:tableStyleId>
              </a:tblPr>
              <a:tblGrid>
                <a:gridCol w="1872208">
                  <a:extLst>
                    <a:ext uri="{9D8B030D-6E8A-4147-A177-3AD203B41FA5}">
                      <a16:colId xmlns:a16="http://schemas.microsoft.com/office/drawing/2014/main" val="3448281643"/>
                    </a:ext>
                  </a:extLst>
                </a:gridCol>
                <a:gridCol w="2774639">
                  <a:extLst>
                    <a:ext uri="{9D8B030D-6E8A-4147-A177-3AD203B41FA5}">
                      <a16:colId xmlns:a16="http://schemas.microsoft.com/office/drawing/2014/main" val="3932192990"/>
                    </a:ext>
                  </a:extLst>
                </a:gridCol>
                <a:gridCol w="2406366">
                  <a:extLst>
                    <a:ext uri="{9D8B030D-6E8A-4147-A177-3AD203B41FA5}">
                      <a16:colId xmlns:a16="http://schemas.microsoft.com/office/drawing/2014/main" val="2120655326"/>
                    </a:ext>
                  </a:extLst>
                </a:gridCol>
                <a:gridCol w="2883891">
                  <a:extLst>
                    <a:ext uri="{9D8B030D-6E8A-4147-A177-3AD203B41FA5}">
                      <a16:colId xmlns:a16="http://schemas.microsoft.com/office/drawing/2014/main" val="1293573176"/>
                    </a:ext>
                  </a:extLst>
                </a:gridCol>
              </a:tblGrid>
              <a:tr h="1061462">
                <a:tc>
                  <a:txBody>
                    <a:bodyPr/>
                    <a:lstStyle/>
                    <a:p>
                      <a:pPr algn="just">
                        <a:lnSpc>
                          <a:spcPct val="107000"/>
                        </a:lnSpc>
                        <a:spcAft>
                          <a:spcPts val="800"/>
                        </a:spcAft>
                      </a:pPr>
                      <a:r>
                        <a:rPr lang="en-IN" sz="2000" dirty="0">
                          <a:effectLst/>
                        </a:rPr>
                        <a:t>UserStoryID</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just">
                        <a:lnSpc>
                          <a:spcPct val="107000"/>
                        </a:lnSpc>
                        <a:spcAft>
                          <a:spcPts val="800"/>
                        </a:spcAft>
                      </a:pPr>
                      <a:r>
                        <a:rPr lang="en-IN" sz="2000" dirty="0">
                          <a:effectLst/>
                        </a:rPr>
                        <a:t>As a &lt;type of user&gt;</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just">
                        <a:lnSpc>
                          <a:spcPct val="107000"/>
                        </a:lnSpc>
                        <a:spcAft>
                          <a:spcPts val="800"/>
                        </a:spcAft>
                      </a:pPr>
                      <a:r>
                        <a:rPr lang="en-IN" sz="2000" dirty="0">
                          <a:effectLst/>
                        </a:rPr>
                        <a:t>I want to</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just">
                        <a:lnSpc>
                          <a:spcPct val="107000"/>
                        </a:lnSpc>
                        <a:spcAft>
                          <a:spcPts val="800"/>
                        </a:spcAft>
                      </a:pPr>
                      <a:r>
                        <a:rPr lang="en-IN" sz="2000" dirty="0">
                          <a:effectLst/>
                        </a:rPr>
                        <a:t>So that I can</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1897062838"/>
                  </a:ext>
                </a:extLst>
              </a:tr>
              <a:tr h="650562">
                <a:tc>
                  <a:txBody>
                    <a:bodyPr/>
                    <a:lstStyle/>
                    <a:p>
                      <a:pPr algn="just">
                        <a:lnSpc>
                          <a:spcPct val="107000"/>
                        </a:lnSpc>
                        <a:spcAft>
                          <a:spcPts val="800"/>
                        </a:spcAft>
                      </a:pPr>
                      <a:r>
                        <a:rPr lang="en-IN" sz="1600" dirty="0">
                          <a:effectLst/>
                        </a:rPr>
                        <a:t>1</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Table</a:t>
                      </a:r>
                      <a:r>
                        <a:rPr lang="en-US" sz="1600" baseline="0" dirty="0">
                          <a:effectLst/>
                          <a:latin typeface="Calibri" panose="020F0502020204030204" pitchFamily="34" charset="0"/>
                          <a:ea typeface="Times New Roman" panose="02020603050405020304" pitchFamily="18" charset="0"/>
                          <a:cs typeface="Times New Roman" panose="02020603050405020304" pitchFamily="18" charset="0"/>
                        </a:rPr>
                        <a:t> design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dirty="0">
                          <a:effectLst/>
                          <a:latin typeface="Calibri" pitchFamily="34" charset="0"/>
                          <a:ea typeface="+mn-ea"/>
                          <a:cs typeface="Calibri" pitchFamily="34" charset="0"/>
                        </a:rPr>
                        <a:t>Design</a:t>
                      </a:r>
                      <a:r>
                        <a:rPr lang="en-IN" sz="1600" baseline="0" dirty="0">
                          <a:effectLst/>
                          <a:latin typeface="Calibri" pitchFamily="34" charset="0"/>
                          <a:ea typeface="+mn-ea"/>
                          <a:cs typeface="Calibri" pitchFamily="34" charset="0"/>
                        </a:rPr>
                        <a:t> tables for project</a:t>
                      </a:r>
                      <a:endParaRPr lang="en-IN" sz="1600" dirty="0">
                        <a:effectLst/>
                        <a:latin typeface="Calibri" panose="020F0502020204030204" pitchFamily="34" charset="0"/>
                        <a:ea typeface="Times New Roman" panose="02020603050405020304" pitchFamily="18" charset="0"/>
                        <a:cs typeface="Calibri" pitchFamily="34" charset="0"/>
                      </a:endParaRPr>
                    </a:p>
                  </a:txBody>
                  <a:tcPr marL="68580" marR="68580" marT="0" marB="0"/>
                </a:tc>
                <a:tc>
                  <a:txBody>
                    <a:bodyPr/>
                    <a:lstStyle/>
                    <a:p>
                      <a:pPr algn="just"/>
                      <a:r>
                        <a:rPr lang="en-IN" sz="1600" dirty="0">
                          <a:effectLst/>
                          <a:latin typeface="Calibri" panose="020F0502020204030204" pitchFamily="34" charset="0"/>
                          <a:ea typeface="SimSun" panose="02010600030101010101" pitchFamily="2" charset="-122"/>
                          <a:cs typeface="Times New Roman" panose="02020603050405020304" pitchFamily="18" charset="0"/>
                        </a:rPr>
                        <a:t>Create tables with normalization</a:t>
                      </a:r>
                    </a:p>
                  </a:txBody>
                  <a:tcPr marL="68580" marR="68580" marT="0" marB="0"/>
                </a:tc>
                <a:extLst>
                  <a:ext uri="{0D108BD9-81ED-4DB2-BD59-A6C34878D82A}">
                    <a16:rowId xmlns:a16="http://schemas.microsoft.com/office/drawing/2014/main" val="2866846429"/>
                  </a:ext>
                </a:extLst>
              </a:tr>
              <a:tr h="639562">
                <a:tc>
                  <a:txBody>
                    <a:bodyPr/>
                    <a:lstStyle/>
                    <a:p>
                      <a:pPr algn="just">
                        <a:lnSpc>
                          <a:spcPct val="107000"/>
                        </a:lnSpc>
                        <a:spcAft>
                          <a:spcPts val="800"/>
                        </a:spcAft>
                      </a:pPr>
                      <a:r>
                        <a:rPr lang="en-IN" sz="1600" dirty="0">
                          <a:effectLst/>
                        </a:rPr>
                        <a:t>2</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Form</a:t>
                      </a:r>
                      <a:r>
                        <a:rPr lang="en-US" sz="1600" baseline="0" dirty="0">
                          <a:effectLst/>
                          <a:latin typeface="Calibri" panose="020F0502020204030204" pitchFamily="34" charset="0"/>
                          <a:ea typeface="Times New Roman" panose="02020603050405020304" pitchFamily="18" charset="0"/>
                          <a:cs typeface="Times New Roman" panose="02020603050405020304" pitchFamily="18" charset="0"/>
                        </a:rPr>
                        <a:t> design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Complete</a:t>
                      </a:r>
                      <a:r>
                        <a:rPr lang="en-US" sz="1600" baseline="0" dirty="0">
                          <a:effectLst/>
                          <a:latin typeface="Calibri" panose="020F0502020204030204" pitchFamily="34" charset="0"/>
                          <a:ea typeface="Times New Roman" panose="02020603050405020304" pitchFamily="18" charset="0"/>
                          <a:cs typeface="Times New Roman" panose="02020603050405020304" pitchFamily="18" charset="0"/>
                        </a:rPr>
                        <a:t> form design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IN" sz="1600" dirty="0">
                          <a:effectLst/>
                          <a:latin typeface="Calibri" panose="020F0502020204030204" pitchFamily="34" charset="0"/>
                          <a:ea typeface="SimSun" panose="02010600030101010101" pitchFamily="2" charset="-122"/>
                          <a:cs typeface="Times New Roman" panose="02020603050405020304" pitchFamily="18" charset="0"/>
                        </a:rPr>
                        <a:t>Complete</a:t>
                      </a:r>
                      <a:r>
                        <a:rPr lang="en-IN" sz="1600" baseline="0" dirty="0">
                          <a:effectLst/>
                          <a:latin typeface="Calibri" panose="020F0502020204030204" pitchFamily="34" charset="0"/>
                          <a:ea typeface="SimSun" panose="02010600030101010101" pitchFamily="2" charset="-122"/>
                          <a:cs typeface="Times New Roman" panose="02020603050405020304" pitchFamily="18" charset="0"/>
                        </a:rPr>
                        <a:t> form designs for our project</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39967920"/>
                  </a:ext>
                </a:extLst>
              </a:tr>
              <a:tr h="535860">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3</a:t>
                      </a:r>
                    </a:p>
                  </a:txBody>
                  <a:tcPr marL="68580" marR="68580" marT="0" marB="0">
                    <a:solidFill>
                      <a:schemeClr val="bg1">
                        <a:lumMod val="75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Linking</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kern="1200" dirty="0">
                          <a:solidFill>
                            <a:schemeClr val="dk1"/>
                          </a:solidFill>
                          <a:effectLst/>
                          <a:latin typeface="Calibri" pitchFamily="34" charset="0"/>
                          <a:ea typeface="+mn-ea"/>
                          <a:cs typeface="Calibri" pitchFamily="34" charset="0"/>
                        </a:rPr>
                        <a:t>Load</a:t>
                      </a:r>
                      <a:r>
                        <a:rPr lang="en-US" sz="1600" kern="1200" baseline="0" dirty="0">
                          <a:solidFill>
                            <a:schemeClr val="dk1"/>
                          </a:solidFill>
                          <a:effectLst/>
                          <a:latin typeface="Calibri" pitchFamily="34" charset="0"/>
                          <a:ea typeface="+mn-ea"/>
                          <a:cs typeface="Calibri" pitchFamily="34" charset="0"/>
                        </a:rPr>
                        <a:t> and link html pages</a:t>
                      </a:r>
                      <a:endParaRPr lang="en-IN" sz="1600" dirty="0">
                        <a:effectLst/>
                        <a:latin typeface="Calibri" pitchFamily="34" charset="0"/>
                        <a:cs typeface="Calibri" pitchFamily="34" charset="0"/>
                      </a:endParaRPr>
                    </a:p>
                  </a:txBody>
                  <a:tcPr marL="68580" marR="68580" marT="0" marB="0"/>
                </a:tc>
                <a:tc>
                  <a:txBody>
                    <a:bodyPr/>
                    <a:lstStyle/>
                    <a:p>
                      <a:pPr algn="just"/>
                      <a:r>
                        <a:rPr lang="en-US" sz="1600" dirty="0">
                          <a:effectLst/>
                          <a:latin typeface="Calibri" panose="020F0502020204030204" pitchFamily="34" charset="0"/>
                          <a:ea typeface="SimSun" panose="02010600030101010101" pitchFamily="2" charset="-122"/>
                          <a:cs typeface="Times New Roman" panose="02020603050405020304" pitchFamily="18" charset="0"/>
                        </a:rPr>
                        <a:t> Complete load and link</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08956951"/>
                  </a:ext>
                </a:extLst>
              </a:tr>
              <a:tr h="518723">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4</a:t>
                      </a:r>
                    </a:p>
                  </a:txBody>
                  <a:tcPr marL="68580" marR="68580" marT="0" marB="0">
                    <a:solidFill>
                      <a:schemeClr val="bg1">
                        <a:lumMod val="75000"/>
                      </a:schemeClr>
                    </a:solidFill>
                  </a:tcPr>
                </a:tc>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Admin</a:t>
                      </a:r>
                    </a:p>
                  </a:txBody>
                  <a:tcPr marL="68580" marR="68580" marT="0" marB="0"/>
                </a:tc>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Login</a:t>
                      </a:r>
                    </a:p>
                  </a:txBody>
                  <a:tcPr marL="68580" marR="68580" marT="0" marB="0"/>
                </a:tc>
                <a:tc>
                  <a:txBody>
                    <a:bodyPr/>
                    <a:lstStyle/>
                    <a:p>
                      <a:pPr marL="0" marR="0" indent="0" algn="just" defTabSz="914400" rtl="0" eaLnBrk="1" fontAlgn="auto" latinLnBrk="0" hangingPunct="1">
                        <a:lnSpc>
                          <a:spcPct val="107000"/>
                        </a:lnSpc>
                        <a:spcBef>
                          <a:spcPts val="0"/>
                        </a:spcBef>
                        <a:spcAft>
                          <a:spcPts val="800"/>
                        </a:spcAft>
                        <a:buClrTx/>
                        <a:buSzTx/>
                        <a:buFontTx/>
                        <a:buNone/>
                        <a:tabLst/>
                        <a:defRPr/>
                      </a:pPr>
                      <a:r>
                        <a:rPr lang="en-US" sz="1600" dirty="0">
                          <a:effectLst/>
                          <a:latin typeface="Calibri" panose="020F0502020204030204" pitchFamily="34" charset="0"/>
                          <a:ea typeface="SimSun" panose="02010600030101010101" pitchFamily="2" charset="-122"/>
                          <a:cs typeface="Times New Roman" panose="02020603050405020304" pitchFamily="18" charset="0"/>
                        </a:rPr>
                        <a:t>Login successful with correct username and password</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27278309"/>
                  </a:ext>
                </a:extLst>
              </a:tr>
              <a:tr h="518723">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5</a:t>
                      </a:r>
                    </a:p>
                  </a:txBody>
                  <a:tcPr marL="68580" marR="68580" marT="0" marB="0">
                    <a:solidFill>
                      <a:schemeClr val="bg1">
                        <a:lumMod val="75000"/>
                      </a:schemeClr>
                    </a:solidFill>
                  </a:tcPr>
                </a:tc>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Admin</a:t>
                      </a:r>
                    </a:p>
                  </a:txBody>
                  <a:tcPr marL="68580" marR="68580" marT="0" marB="0"/>
                </a:tc>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View</a:t>
                      </a:r>
                      <a:r>
                        <a:rPr lang="en-IN" sz="1600" baseline="0" dirty="0">
                          <a:effectLst/>
                          <a:latin typeface="Calibri" panose="020F0502020204030204" pitchFamily="34" charset="0"/>
                          <a:ea typeface="Times New Roman" panose="02020603050405020304" pitchFamily="18" charset="0"/>
                          <a:cs typeface="Times New Roman" panose="02020603050405020304" pitchFamily="18" charset="0"/>
                        </a:rPr>
                        <a:t> users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View registered users</a:t>
                      </a:r>
                    </a:p>
                  </a:txBody>
                  <a:tcPr marL="68580" marR="68580" marT="0" marB="0"/>
                </a:tc>
                <a:extLst>
                  <a:ext uri="{0D108BD9-81ED-4DB2-BD59-A6C34878D82A}">
                    <a16:rowId xmlns:a16="http://schemas.microsoft.com/office/drawing/2014/main" val="2172029009"/>
                  </a:ext>
                </a:extLst>
              </a:tr>
              <a:tr h="518723">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6</a:t>
                      </a:r>
                    </a:p>
                  </a:txBody>
                  <a:tcPr marL="68580" marR="68580" marT="0" marB="0">
                    <a:solidFill>
                      <a:schemeClr val="bg1">
                        <a:lumMod val="75000"/>
                      </a:schemeClr>
                    </a:solidFill>
                  </a:tcPr>
                </a:tc>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Admin</a:t>
                      </a:r>
                    </a:p>
                  </a:txBody>
                  <a:tcPr marL="68580" marR="68580" marT="0" marB="0"/>
                </a:tc>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View feedback</a:t>
                      </a:r>
                    </a:p>
                  </a:txBody>
                  <a:tcPr marL="68580" marR="68580" marT="0" marB="0"/>
                </a:tc>
                <a:tc>
                  <a:txBody>
                    <a:bodyPr/>
                    <a:lstStyle/>
                    <a:p>
                      <a:pPr marL="0" marR="0" indent="0" algn="just" defTabSz="914400" rtl="0" eaLnBrk="1" fontAlgn="auto" latinLnBrk="0" hangingPunct="1">
                        <a:lnSpc>
                          <a:spcPct val="107000"/>
                        </a:lnSpc>
                        <a:spcBef>
                          <a:spcPts val="0"/>
                        </a:spcBef>
                        <a:spcAft>
                          <a:spcPts val="800"/>
                        </a:spcAft>
                        <a:buClrTx/>
                        <a:buSzTx/>
                        <a:buFontTx/>
                        <a:buNone/>
                        <a:tabLst/>
                        <a:defRPr/>
                      </a:pPr>
                      <a:r>
                        <a:rPr lang="en-US" sz="1600" dirty="0">
                          <a:effectLst/>
                          <a:latin typeface="Calibri" panose="020F0502020204030204" pitchFamily="34" charset="0"/>
                          <a:ea typeface="SimSun" panose="02010600030101010101" pitchFamily="2" charset="-122"/>
                          <a:cs typeface="Times New Roman" panose="02020603050405020304" pitchFamily="18" charset="0"/>
                        </a:rPr>
                        <a:t>View feedbacks send</a:t>
                      </a:r>
                      <a:r>
                        <a:rPr lang="en-US" sz="1600" baseline="0" dirty="0">
                          <a:effectLst/>
                          <a:latin typeface="Calibri" panose="020F0502020204030204" pitchFamily="34" charset="0"/>
                          <a:ea typeface="SimSun" panose="02010600030101010101" pitchFamily="2" charset="-122"/>
                          <a:cs typeface="Times New Roman" panose="02020603050405020304" pitchFamily="18" charset="0"/>
                        </a:rPr>
                        <a:t> by </a:t>
                      </a:r>
                      <a:r>
                        <a:rPr lang="en-US" sz="1600" dirty="0">
                          <a:effectLst/>
                          <a:latin typeface="Calibri" panose="020F0502020204030204" pitchFamily="34" charset="0"/>
                          <a:ea typeface="SimSun" panose="02010600030101010101" pitchFamily="2" charset="-122"/>
                          <a:cs typeface="Times New Roman" panose="02020603050405020304" pitchFamily="18" charset="0"/>
                        </a:rPr>
                        <a:t>users</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18966309"/>
                  </a:ext>
                </a:extLst>
              </a:tr>
              <a:tr h="518723">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7</a:t>
                      </a:r>
                    </a:p>
                  </a:txBody>
                  <a:tcPr marL="68580" marR="68580" marT="0" marB="0">
                    <a:solidFill>
                      <a:schemeClr val="bg1">
                        <a:lumMod val="75000"/>
                      </a:schemeClr>
                    </a:solidFill>
                  </a:tcPr>
                </a:tc>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49709070"/>
                  </a:ext>
                </a:extLst>
              </a:tr>
              <a:tr h="518723">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8</a:t>
                      </a:r>
                    </a:p>
                  </a:txBody>
                  <a:tcPr marL="68580" marR="68580" marT="0" marB="0">
                    <a:solidFill>
                      <a:schemeClr val="bg1">
                        <a:lumMod val="75000"/>
                      </a:schemeClr>
                    </a:solidFill>
                  </a:tcPr>
                </a:tc>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82472192"/>
                  </a:ext>
                </a:extLst>
              </a:tr>
            </a:tbl>
          </a:graphicData>
        </a:graphic>
      </p:graphicFrame>
    </p:spTree>
    <p:extLst>
      <p:ext uri="{BB962C8B-B14F-4D97-AF65-F5344CB8AC3E}">
        <p14:creationId xmlns:p14="http://schemas.microsoft.com/office/powerpoint/2010/main" val="108623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B01F18-EEFC-4B5B-97D9-BD5F7F3DA66E}"/>
              </a:ext>
            </a:extLst>
          </p:cNvPr>
          <p:cNvSpPr txBox="1"/>
          <p:nvPr/>
        </p:nvSpPr>
        <p:spPr>
          <a:xfrm>
            <a:off x="4582244" y="116632"/>
            <a:ext cx="3024336"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PROJECT PLAN</a:t>
            </a:r>
          </a:p>
        </p:txBody>
      </p:sp>
      <p:graphicFrame>
        <p:nvGraphicFramePr>
          <p:cNvPr id="4" name="Content Placeholder 3">
            <a:extLst>
              <a:ext uri="{FF2B5EF4-FFF2-40B4-BE49-F238E27FC236}">
                <a16:creationId xmlns:a16="http://schemas.microsoft.com/office/drawing/2014/main" id="{4CAE5CE9-0F15-4671-92C4-CC163192F745}"/>
              </a:ext>
            </a:extLst>
          </p:cNvPr>
          <p:cNvGraphicFramePr>
            <a:graphicFrameLocks/>
          </p:cNvGraphicFramePr>
          <p:nvPr>
            <p:extLst>
              <p:ext uri="{D42A27DB-BD31-4B8C-83A1-F6EECF244321}">
                <p14:modId xmlns:p14="http://schemas.microsoft.com/office/powerpoint/2010/main" val="2570336434"/>
              </p:ext>
            </p:extLst>
          </p:nvPr>
        </p:nvGraphicFramePr>
        <p:xfrm>
          <a:off x="981844" y="744131"/>
          <a:ext cx="9937104" cy="6120675"/>
        </p:xfrm>
        <a:graphic>
          <a:graphicData uri="http://schemas.openxmlformats.org/drawingml/2006/table">
            <a:tbl>
              <a:tblPr firstRow="1" bandRow="1">
                <a:tableStyleId>{69CF1AB2-1976-4502-BF36-3FF5EA218861}</a:tableStyleId>
              </a:tblPr>
              <a:tblGrid>
                <a:gridCol w="1656184">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656184">
                  <a:extLst>
                    <a:ext uri="{9D8B030D-6E8A-4147-A177-3AD203B41FA5}">
                      <a16:colId xmlns:a16="http://schemas.microsoft.com/office/drawing/2014/main" val="20004"/>
                    </a:ext>
                  </a:extLst>
                </a:gridCol>
                <a:gridCol w="1656184">
                  <a:extLst>
                    <a:ext uri="{9D8B030D-6E8A-4147-A177-3AD203B41FA5}">
                      <a16:colId xmlns:a16="http://schemas.microsoft.com/office/drawing/2014/main" val="20005"/>
                    </a:ext>
                  </a:extLst>
                </a:gridCol>
              </a:tblGrid>
              <a:tr h="715864">
                <a:tc>
                  <a:txBody>
                    <a:bodyPr/>
                    <a:lstStyle/>
                    <a:p>
                      <a:r>
                        <a:rPr lang="en-IN" sz="1800" dirty="0"/>
                        <a:t>User story ID</a:t>
                      </a:r>
                    </a:p>
                  </a:txBody>
                  <a:tcPr marL="99060" marR="99060"/>
                </a:tc>
                <a:tc>
                  <a:txBody>
                    <a:bodyPr/>
                    <a:lstStyle/>
                    <a:p>
                      <a:r>
                        <a:rPr lang="en-IN" sz="1800" dirty="0"/>
                        <a:t>Task name</a:t>
                      </a:r>
                    </a:p>
                  </a:txBody>
                  <a:tcPr marL="99060" marR="99060"/>
                </a:tc>
                <a:tc>
                  <a:txBody>
                    <a:bodyPr/>
                    <a:lstStyle/>
                    <a:p>
                      <a:r>
                        <a:rPr lang="en-IN" sz="1800" dirty="0"/>
                        <a:t>Start date</a:t>
                      </a:r>
                    </a:p>
                  </a:txBody>
                  <a:tcPr marL="99060" marR="99060"/>
                </a:tc>
                <a:tc>
                  <a:txBody>
                    <a:bodyPr/>
                    <a:lstStyle/>
                    <a:p>
                      <a:r>
                        <a:rPr lang="en-IN" sz="1800" dirty="0"/>
                        <a:t>End date </a:t>
                      </a:r>
                    </a:p>
                  </a:txBody>
                  <a:tcPr marL="99060" marR="99060"/>
                </a:tc>
                <a:tc>
                  <a:txBody>
                    <a:bodyPr/>
                    <a:lstStyle/>
                    <a:p>
                      <a:r>
                        <a:rPr lang="en-IN" sz="1800" dirty="0"/>
                        <a:t>Days</a:t>
                      </a:r>
                    </a:p>
                  </a:txBody>
                  <a:tcPr marL="99060" marR="99060"/>
                </a:tc>
                <a:tc>
                  <a:txBody>
                    <a:bodyPr/>
                    <a:lstStyle/>
                    <a:p>
                      <a:r>
                        <a:rPr lang="en-IN" sz="1800" dirty="0"/>
                        <a:t>Status</a:t>
                      </a:r>
                    </a:p>
                  </a:txBody>
                  <a:tcPr marL="99060" marR="99060"/>
                </a:tc>
                <a:extLst>
                  <a:ext uri="{0D108BD9-81ED-4DB2-BD59-A6C34878D82A}">
                    <a16:rowId xmlns:a16="http://schemas.microsoft.com/office/drawing/2014/main" val="10000"/>
                  </a:ext>
                </a:extLst>
              </a:tr>
              <a:tr h="662529">
                <a:tc gridSpan="6">
                  <a:txBody>
                    <a:bodyPr/>
                    <a:lstStyle/>
                    <a:p>
                      <a:pPr algn="ctr"/>
                      <a:r>
                        <a:rPr lang="en-IN" sz="1800" dirty="0"/>
                        <a:t>Sprint1</a:t>
                      </a:r>
                    </a:p>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extLst>
                  <a:ext uri="{0D108BD9-81ED-4DB2-BD59-A6C34878D82A}">
                    <a16:rowId xmlns:a16="http://schemas.microsoft.com/office/drawing/2014/main" val="10001"/>
                  </a:ext>
                </a:extLst>
              </a:tr>
              <a:tr h="603804">
                <a:tc>
                  <a:txBody>
                    <a:bodyPr/>
                    <a:lstStyle/>
                    <a:p>
                      <a:r>
                        <a:rPr lang="en-IN" sz="1800" dirty="0"/>
                        <a:t>1</a:t>
                      </a:r>
                    </a:p>
                  </a:txBody>
                  <a:tcPr marL="99060" marR="99060"/>
                </a:tc>
                <a:tc>
                  <a:txBody>
                    <a:bodyPr/>
                    <a:lstStyle/>
                    <a:p>
                      <a:r>
                        <a:rPr lang="en-IN" sz="1800" dirty="0"/>
                        <a:t>UI</a:t>
                      </a:r>
                      <a:r>
                        <a:rPr lang="en-IN" sz="1800" baseline="0" dirty="0"/>
                        <a:t> </a:t>
                      </a:r>
                      <a:r>
                        <a:rPr lang="en-IN" sz="1800" dirty="0"/>
                        <a:t>designing</a:t>
                      </a:r>
                    </a:p>
                  </a:txBody>
                  <a:tcPr marL="99060" marR="99060"/>
                </a:tc>
                <a:tc>
                  <a:txBody>
                    <a:bodyPr/>
                    <a:lstStyle/>
                    <a:p>
                      <a:r>
                        <a:rPr lang="en-IN" sz="1800" dirty="0"/>
                        <a:t>30/11/2021</a:t>
                      </a:r>
                    </a:p>
                  </a:txBody>
                  <a:tcPr marL="99060" marR="99060"/>
                </a:tc>
                <a:tc>
                  <a:txBody>
                    <a:bodyPr/>
                    <a:lstStyle/>
                    <a:p>
                      <a:r>
                        <a:rPr lang="en-IN" sz="1800" dirty="0"/>
                        <a:t>02/12/2021</a:t>
                      </a:r>
                    </a:p>
                  </a:txBody>
                  <a:tcPr marL="99060" marR="99060"/>
                </a:tc>
                <a:tc>
                  <a:txBody>
                    <a:bodyPr/>
                    <a:lstStyle/>
                    <a:p>
                      <a:r>
                        <a:rPr lang="en-IN" sz="1800" dirty="0"/>
                        <a:t>3</a:t>
                      </a:r>
                    </a:p>
                  </a:txBody>
                  <a:tcPr marL="99060" marR="99060"/>
                </a:tc>
                <a:tc>
                  <a:txBody>
                    <a:bodyPr/>
                    <a:lstStyle/>
                    <a:p>
                      <a:r>
                        <a:rPr lang="en-IN" sz="1800" dirty="0"/>
                        <a:t>Completed</a:t>
                      </a:r>
                    </a:p>
                  </a:txBody>
                  <a:tcPr marL="99060" marR="99060"/>
                </a:tc>
                <a:extLst>
                  <a:ext uri="{0D108BD9-81ED-4DB2-BD59-A6C34878D82A}">
                    <a16:rowId xmlns:a16="http://schemas.microsoft.com/office/drawing/2014/main" val="10002"/>
                  </a:ext>
                </a:extLst>
              </a:tr>
              <a:tr h="784945">
                <a:tc>
                  <a:txBody>
                    <a:bodyPr/>
                    <a:lstStyle/>
                    <a:p>
                      <a:r>
                        <a:rPr lang="en-IN" sz="1800" dirty="0"/>
                        <a:t>2</a:t>
                      </a:r>
                    </a:p>
                  </a:txBody>
                  <a:tcPr marL="99060" marR="99060"/>
                </a:tc>
                <a:tc>
                  <a:txBody>
                    <a:bodyPr/>
                    <a:lstStyle/>
                    <a:p>
                      <a:r>
                        <a:rPr lang="en-IN" sz="1800" dirty="0"/>
                        <a:t>Database connectivity</a:t>
                      </a:r>
                    </a:p>
                  </a:txBody>
                  <a:tcPr marL="99060" marR="99060"/>
                </a:tc>
                <a:tc>
                  <a:txBody>
                    <a:bodyPr/>
                    <a:lstStyle/>
                    <a:p>
                      <a:r>
                        <a:rPr lang="en-IN" sz="1800" dirty="0"/>
                        <a:t>10/12/2021</a:t>
                      </a:r>
                    </a:p>
                  </a:txBody>
                  <a:tcPr marL="99060" marR="99060"/>
                </a:tc>
                <a:tc>
                  <a:txBody>
                    <a:bodyPr/>
                    <a:lstStyle/>
                    <a:p>
                      <a:r>
                        <a:rPr lang="en-IN" sz="1800" dirty="0"/>
                        <a:t>12/12/2021</a:t>
                      </a:r>
                    </a:p>
                  </a:txBody>
                  <a:tcPr marL="99060" marR="99060"/>
                </a:tc>
                <a:tc>
                  <a:txBody>
                    <a:bodyPr/>
                    <a:lstStyle/>
                    <a:p>
                      <a:r>
                        <a:rPr lang="en-IN" sz="1800" dirty="0"/>
                        <a:t>2</a:t>
                      </a:r>
                    </a:p>
                  </a:txBody>
                  <a:tcPr marL="99060" marR="99060"/>
                </a:tc>
                <a:tc>
                  <a:txBody>
                    <a:bodyPr/>
                    <a:lstStyle/>
                    <a:p>
                      <a:r>
                        <a:rPr lang="en-IN" sz="1800" dirty="0"/>
                        <a:t>Completed</a:t>
                      </a:r>
                    </a:p>
                  </a:txBody>
                  <a:tcPr marL="99060" marR="99060"/>
                </a:tc>
                <a:extLst>
                  <a:ext uri="{0D108BD9-81ED-4DB2-BD59-A6C34878D82A}">
                    <a16:rowId xmlns:a16="http://schemas.microsoft.com/office/drawing/2014/main" val="10003"/>
                  </a:ext>
                </a:extLst>
              </a:tr>
              <a:tr h="422663">
                <a:tc>
                  <a:txBody>
                    <a:bodyPr/>
                    <a:lstStyle/>
                    <a:p>
                      <a:r>
                        <a:rPr lang="en-IN" sz="1800" dirty="0"/>
                        <a:t>3</a:t>
                      </a:r>
                    </a:p>
                  </a:txBody>
                  <a:tcPr marL="99060" marR="99060"/>
                </a:tc>
                <a:tc>
                  <a:txBody>
                    <a:bodyPr/>
                    <a:lstStyle/>
                    <a:p>
                      <a:r>
                        <a:rPr lang="en-IN" sz="1800" dirty="0"/>
                        <a:t>Coding</a:t>
                      </a:r>
                    </a:p>
                  </a:txBody>
                  <a:tcPr marL="99060" marR="99060"/>
                </a:tc>
                <a:tc>
                  <a:txBody>
                    <a:bodyPr/>
                    <a:lstStyle/>
                    <a:p>
                      <a:r>
                        <a:rPr lang="en-IN" sz="1800" dirty="0"/>
                        <a:t>22/11/2021</a:t>
                      </a:r>
                    </a:p>
                  </a:txBody>
                  <a:tcPr marL="99060" marR="99060"/>
                </a:tc>
                <a:tc>
                  <a:txBody>
                    <a:bodyPr/>
                    <a:lstStyle/>
                    <a:p>
                      <a:r>
                        <a:rPr lang="en-IN" sz="1800" dirty="0"/>
                        <a:t>31/12/2021</a:t>
                      </a:r>
                    </a:p>
                  </a:txBody>
                  <a:tcPr marL="99060" marR="99060"/>
                </a:tc>
                <a:tc>
                  <a:txBody>
                    <a:bodyPr/>
                    <a:lstStyle/>
                    <a:p>
                      <a:r>
                        <a:rPr lang="en-IN" sz="1800" dirty="0"/>
                        <a:t>5</a:t>
                      </a:r>
                    </a:p>
                  </a:txBody>
                  <a:tcPr marL="99060" marR="99060"/>
                </a:tc>
                <a:tc>
                  <a:txBody>
                    <a:bodyPr/>
                    <a:lstStyle/>
                    <a:p>
                      <a:r>
                        <a:rPr lang="en-IN" sz="1800" dirty="0"/>
                        <a:t>Completed</a:t>
                      </a:r>
                    </a:p>
                  </a:txBody>
                  <a:tcPr marL="99060" marR="99060"/>
                </a:tc>
                <a:extLst>
                  <a:ext uri="{0D108BD9-81ED-4DB2-BD59-A6C34878D82A}">
                    <a16:rowId xmlns:a16="http://schemas.microsoft.com/office/drawing/2014/main" val="10004"/>
                  </a:ext>
                </a:extLst>
              </a:tr>
              <a:tr h="378588">
                <a:tc gridSpan="6">
                  <a:txBody>
                    <a:bodyPr/>
                    <a:lstStyle/>
                    <a:p>
                      <a:pPr algn="ctr"/>
                      <a:r>
                        <a:rPr lang="en-IN" sz="1800" dirty="0"/>
                        <a:t>Sprint2</a:t>
                      </a:r>
                    </a:p>
                  </a:txBody>
                  <a:tcPr marL="99060" marR="99060"/>
                </a:tc>
                <a:tc hMerge="1">
                  <a:txBody>
                    <a:bodyPr/>
                    <a:lstStyle/>
                    <a:p>
                      <a:endParaRPr lang="en-IN" sz="1800" dirty="0"/>
                    </a:p>
                  </a:txBody>
                  <a:tcPr marL="99060" marR="99060"/>
                </a:tc>
                <a:tc hMerge="1">
                  <a:txBody>
                    <a:bodyPr/>
                    <a:lstStyle/>
                    <a:p>
                      <a:endParaRPr lang="en-IN" sz="1800"/>
                    </a:p>
                  </a:txBody>
                  <a:tcPr marL="99060" marR="99060"/>
                </a:tc>
                <a:tc hMerge="1">
                  <a:txBody>
                    <a:bodyPr/>
                    <a:lstStyle/>
                    <a:p>
                      <a:endParaRPr lang="en-IN" sz="1800"/>
                    </a:p>
                  </a:txBody>
                  <a:tcPr marL="99060" marR="99060"/>
                </a:tc>
                <a:tc hMerge="1">
                  <a:txBody>
                    <a:bodyPr/>
                    <a:lstStyle/>
                    <a:p>
                      <a:endParaRPr lang="en-IN" sz="1800"/>
                    </a:p>
                  </a:txBody>
                  <a:tcPr marL="99060" marR="99060"/>
                </a:tc>
                <a:tc hMerge="1">
                  <a:txBody>
                    <a:bodyPr/>
                    <a:lstStyle/>
                    <a:p>
                      <a:endParaRPr lang="en-IN" sz="1800" dirty="0"/>
                    </a:p>
                  </a:txBody>
                  <a:tcPr marL="99060" marR="99060"/>
                </a:tc>
                <a:extLst>
                  <a:ext uri="{0D108BD9-81ED-4DB2-BD59-A6C34878D82A}">
                    <a16:rowId xmlns:a16="http://schemas.microsoft.com/office/drawing/2014/main" val="10005"/>
                  </a:ext>
                </a:extLst>
              </a:tr>
              <a:tr h="603804">
                <a:tc>
                  <a:txBody>
                    <a:bodyPr/>
                    <a:lstStyle/>
                    <a:p>
                      <a:r>
                        <a:rPr lang="en-IN" sz="1800" dirty="0"/>
                        <a:t>4</a:t>
                      </a:r>
                    </a:p>
                  </a:txBody>
                  <a:tcPr marL="99060" marR="99060"/>
                </a:tc>
                <a:tc>
                  <a:txBody>
                    <a:bodyPr/>
                    <a:lstStyle/>
                    <a:p>
                      <a:r>
                        <a:rPr lang="en-IN" sz="1800" dirty="0"/>
                        <a:t>UI</a:t>
                      </a:r>
                      <a:r>
                        <a:rPr lang="en-IN" sz="1800" baseline="0" dirty="0"/>
                        <a:t> designing</a:t>
                      </a:r>
                      <a:endParaRPr lang="en-IN" sz="1800" dirty="0"/>
                    </a:p>
                  </a:txBody>
                  <a:tcPr marL="99060" marR="99060"/>
                </a:tc>
                <a:tc>
                  <a:txBody>
                    <a:bodyPr/>
                    <a:lstStyle/>
                    <a:p>
                      <a:r>
                        <a:rPr lang="en-IN" sz="1800" dirty="0"/>
                        <a:t>15/01/2022</a:t>
                      </a:r>
                    </a:p>
                  </a:txBody>
                  <a:tcPr marL="99060" marR="99060"/>
                </a:tc>
                <a:tc>
                  <a:txBody>
                    <a:bodyPr/>
                    <a:lstStyle/>
                    <a:p>
                      <a:r>
                        <a:rPr lang="en-IN" sz="1800" dirty="0"/>
                        <a:t>17/01/2022</a:t>
                      </a:r>
                    </a:p>
                  </a:txBody>
                  <a:tcPr marL="99060" marR="99060"/>
                </a:tc>
                <a:tc>
                  <a:txBody>
                    <a:bodyPr/>
                    <a:lstStyle/>
                    <a:p>
                      <a:r>
                        <a:rPr lang="en-IN" sz="1800" dirty="0"/>
                        <a:t>2</a:t>
                      </a:r>
                    </a:p>
                  </a:txBody>
                  <a:tcPr marL="99060" marR="99060"/>
                </a:tc>
                <a:tc>
                  <a:txBody>
                    <a:bodyPr/>
                    <a:lstStyle/>
                    <a:p>
                      <a:r>
                        <a:rPr lang="en-IN" sz="1800" dirty="0"/>
                        <a:t>In progress</a:t>
                      </a:r>
                    </a:p>
                  </a:txBody>
                  <a:tcPr marL="99060" marR="99060"/>
                </a:tc>
                <a:extLst>
                  <a:ext uri="{0D108BD9-81ED-4DB2-BD59-A6C34878D82A}">
                    <a16:rowId xmlns:a16="http://schemas.microsoft.com/office/drawing/2014/main" val="10006"/>
                  </a:ext>
                </a:extLst>
              </a:tr>
              <a:tr h="784945">
                <a:tc>
                  <a:txBody>
                    <a:bodyPr/>
                    <a:lstStyle/>
                    <a:p>
                      <a:r>
                        <a:rPr lang="en-IN" sz="1800" dirty="0"/>
                        <a:t>5</a:t>
                      </a:r>
                    </a:p>
                  </a:txBody>
                  <a:tcPr marL="99060" marR="99060"/>
                </a:tc>
                <a:tc>
                  <a:txBody>
                    <a:bodyPr/>
                    <a:lstStyle/>
                    <a:p>
                      <a:r>
                        <a:rPr lang="en-IN" sz="1800" dirty="0"/>
                        <a:t>Database connectivity</a:t>
                      </a:r>
                    </a:p>
                  </a:txBody>
                  <a:tcPr marL="99060" marR="99060"/>
                </a:tc>
                <a:tc>
                  <a:txBody>
                    <a:bodyPr/>
                    <a:lstStyle/>
                    <a:p>
                      <a:r>
                        <a:rPr lang="en-IN" sz="1800" dirty="0"/>
                        <a:t>21/01/2022</a:t>
                      </a:r>
                    </a:p>
                  </a:txBody>
                  <a:tcPr marL="99060" marR="99060"/>
                </a:tc>
                <a:tc>
                  <a:txBody>
                    <a:bodyPr/>
                    <a:lstStyle/>
                    <a:p>
                      <a:r>
                        <a:rPr lang="en-IN" sz="1800" dirty="0"/>
                        <a:t>22/01/2022</a:t>
                      </a:r>
                    </a:p>
                  </a:txBody>
                  <a:tcPr marL="99060" marR="99060"/>
                </a:tc>
                <a:tc>
                  <a:txBody>
                    <a:bodyPr/>
                    <a:lstStyle/>
                    <a:p>
                      <a:r>
                        <a:rPr lang="en-IN" sz="1800" dirty="0"/>
                        <a:t>1</a:t>
                      </a:r>
                    </a:p>
                  </a:txBody>
                  <a:tcPr marL="99060" marR="99060"/>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a:t>In progress</a:t>
                      </a:r>
                    </a:p>
                    <a:p>
                      <a:endParaRPr lang="en-IN" sz="1800" dirty="0"/>
                    </a:p>
                  </a:txBody>
                  <a:tcPr marL="99060" marR="99060"/>
                </a:tc>
                <a:extLst>
                  <a:ext uri="{0D108BD9-81ED-4DB2-BD59-A6C34878D82A}">
                    <a16:rowId xmlns:a16="http://schemas.microsoft.com/office/drawing/2014/main" val="10007"/>
                  </a:ext>
                </a:extLst>
              </a:tr>
              <a:tr h="784945">
                <a:tc>
                  <a:txBody>
                    <a:bodyPr/>
                    <a:lstStyle/>
                    <a:p>
                      <a:r>
                        <a:rPr lang="en-IN" sz="1800" dirty="0"/>
                        <a:t>6</a:t>
                      </a:r>
                    </a:p>
                  </a:txBody>
                  <a:tcPr marL="99060" marR="99060"/>
                </a:tc>
                <a:tc>
                  <a:txBody>
                    <a:bodyPr/>
                    <a:lstStyle/>
                    <a:p>
                      <a:r>
                        <a:rPr lang="en-IN" sz="1800" dirty="0"/>
                        <a:t>Coding</a:t>
                      </a:r>
                    </a:p>
                  </a:txBody>
                  <a:tcPr marL="99060" marR="99060"/>
                </a:tc>
                <a:tc>
                  <a:txBody>
                    <a:bodyPr/>
                    <a:lstStyle/>
                    <a:p>
                      <a:r>
                        <a:rPr lang="en-IN" sz="1800" dirty="0"/>
                        <a:t>25/01/2022</a:t>
                      </a:r>
                    </a:p>
                  </a:txBody>
                  <a:tcPr marL="99060" marR="99060"/>
                </a:tc>
                <a:tc>
                  <a:txBody>
                    <a:bodyPr/>
                    <a:lstStyle/>
                    <a:p>
                      <a:r>
                        <a:rPr lang="en-IN" sz="1800" dirty="0"/>
                        <a:t>31/01/2022</a:t>
                      </a:r>
                    </a:p>
                  </a:txBody>
                  <a:tcPr marL="99060" marR="99060"/>
                </a:tc>
                <a:tc>
                  <a:txBody>
                    <a:bodyPr/>
                    <a:lstStyle/>
                    <a:p>
                      <a:r>
                        <a:rPr lang="en-IN" sz="1800" dirty="0"/>
                        <a:t>6</a:t>
                      </a:r>
                    </a:p>
                  </a:txBody>
                  <a:tcPr marL="99060" marR="99060"/>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a:t>In progress</a:t>
                      </a:r>
                    </a:p>
                    <a:p>
                      <a:endParaRPr lang="en-IN" sz="1800" dirty="0"/>
                    </a:p>
                  </a:txBody>
                  <a:tcPr marL="99060" marR="99060"/>
                </a:tc>
                <a:extLst>
                  <a:ext uri="{0D108BD9-81ED-4DB2-BD59-A6C34878D82A}">
                    <a16:rowId xmlns:a16="http://schemas.microsoft.com/office/drawing/2014/main" val="10008"/>
                  </a:ext>
                </a:extLst>
              </a:tr>
              <a:tr h="378588">
                <a:tc gridSpan="6">
                  <a:txBody>
                    <a:bodyPr/>
                    <a:lstStyle/>
                    <a:p>
                      <a:r>
                        <a:rPr lang="en-IN" sz="1800" dirty="0"/>
                        <a:t>                                                                        </a:t>
                      </a:r>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945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6DF0C92-232C-40F4-9FD9-A395F448EA89}"/>
              </a:ext>
            </a:extLst>
          </p:cNvPr>
          <p:cNvGraphicFramePr>
            <a:graphicFrameLocks noGrp="1"/>
          </p:cNvGraphicFramePr>
          <p:nvPr>
            <p:extLst>
              <p:ext uri="{D42A27DB-BD31-4B8C-83A1-F6EECF244321}">
                <p14:modId xmlns:p14="http://schemas.microsoft.com/office/powerpoint/2010/main" val="3852475764"/>
              </p:ext>
            </p:extLst>
          </p:nvPr>
        </p:nvGraphicFramePr>
        <p:xfrm>
          <a:off x="981844" y="116629"/>
          <a:ext cx="9937104" cy="6624741"/>
        </p:xfrm>
        <a:graphic>
          <a:graphicData uri="http://schemas.openxmlformats.org/drawingml/2006/table">
            <a:tbl>
              <a:tblPr firstRow="1" bandRow="1">
                <a:tableStyleId>{69CF1AB2-1976-4502-BF36-3FF5EA218861}</a:tableStyleId>
              </a:tblPr>
              <a:tblGrid>
                <a:gridCol w="1656184">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656184">
                  <a:extLst>
                    <a:ext uri="{9D8B030D-6E8A-4147-A177-3AD203B41FA5}">
                      <a16:colId xmlns:a16="http://schemas.microsoft.com/office/drawing/2014/main" val="20004"/>
                    </a:ext>
                  </a:extLst>
                </a:gridCol>
                <a:gridCol w="1656184">
                  <a:extLst>
                    <a:ext uri="{9D8B030D-6E8A-4147-A177-3AD203B41FA5}">
                      <a16:colId xmlns:a16="http://schemas.microsoft.com/office/drawing/2014/main" val="20005"/>
                    </a:ext>
                  </a:extLst>
                </a:gridCol>
              </a:tblGrid>
              <a:tr h="746047">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a:t>User story ID</a:t>
                      </a:r>
                    </a:p>
                    <a:p>
                      <a:endParaRPr lang="en-IN" sz="1800" dirty="0"/>
                    </a:p>
                  </a:txBody>
                  <a:tcPr marL="91441" marR="91441"/>
                </a:tc>
                <a:tc>
                  <a:txBody>
                    <a:bodyPr/>
                    <a:lstStyle/>
                    <a:p>
                      <a:r>
                        <a:rPr lang="en-IN" sz="1800" dirty="0"/>
                        <a:t>Task name</a:t>
                      </a:r>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a:t>Start date</a:t>
                      </a:r>
                    </a:p>
                    <a:p>
                      <a:endParaRPr lang="en-IN" sz="1800" dirty="0"/>
                    </a:p>
                  </a:txBody>
                  <a:tcPr marL="91441" marR="91441"/>
                </a:tc>
                <a:tc>
                  <a:txBody>
                    <a:bodyPr/>
                    <a:lstStyle/>
                    <a:p>
                      <a:r>
                        <a:rPr lang="en-IN" sz="1800" dirty="0"/>
                        <a:t>End date</a:t>
                      </a:r>
                    </a:p>
                  </a:txBody>
                  <a:tcPr marL="91441" marR="91441"/>
                </a:tc>
                <a:tc>
                  <a:txBody>
                    <a:bodyPr/>
                    <a:lstStyle/>
                    <a:p>
                      <a:r>
                        <a:rPr lang="en-IN" sz="1800" dirty="0"/>
                        <a:t>Days</a:t>
                      </a:r>
                    </a:p>
                  </a:txBody>
                  <a:tcPr marL="91441" marR="91441"/>
                </a:tc>
                <a:tc>
                  <a:txBody>
                    <a:bodyPr/>
                    <a:lstStyle/>
                    <a:p>
                      <a:r>
                        <a:rPr lang="en-IN" sz="1800" dirty="0"/>
                        <a:t>Status</a:t>
                      </a:r>
                    </a:p>
                  </a:txBody>
                  <a:tcPr marL="91441" marR="91441"/>
                </a:tc>
                <a:extLst>
                  <a:ext uri="{0D108BD9-81ED-4DB2-BD59-A6C34878D82A}">
                    <a16:rowId xmlns:a16="http://schemas.microsoft.com/office/drawing/2014/main" val="10000"/>
                  </a:ext>
                </a:extLst>
              </a:tr>
              <a:tr h="414265">
                <a:tc gridSpan="6">
                  <a:txBody>
                    <a:bodyPr/>
                    <a:lstStyle/>
                    <a:p>
                      <a:pPr algn="ctr"/>
                      <a:r>
                        <a:rPr lang="en-IN" sz="1800" dirty="0"/>
                        <a:t>Sprint3</a:t>
                      </a:r>
                    </a:p>
                  </a:txBody>
                  <a:tcPr marL="91441" marR="91441"/>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1"/>
                  </a:ext>
                </a:extLst>
              </a:tr>
              <a:tr h="746047">
                <a:tc>
                  <a:txBody>
                    <a:bodyPr/>
                    <a:lstStyle/>
                    <a:p>
                      <a:r>
                        <a:rPr lang="en-IN" sz="1800" dirty="0"/>
                        <a:t>7</a:t>
                      </a:r>
                    </a:p>
                  </a:txBody>
                  <a:tcPr marL="91441" marR="91441"/>
                </a:tc>
                <a:tc>
                  <a:txBody>
                    <a:bodyPr/>
                    <a:lstStyle/>
                    <a:p>
                      <a:r>
                        <a:rPr lang="en-IN" sz="1800" dirty="0"/>
                        <a:t>UI</a:t>
                      </a:r>
                      <a:r>
                        <a:rPr lang="en-IN" sz="1800" baseline="0" dirty="0"/>
                        <a:t> designing</a:t>
                      </a:r>
                      <a:endParaRPr lang="en-IN" sz="1800" dirty="0"/>
                    </a:p>
                  </a:txBody>
                  <a:tcPr marL="91441" marR="91441"/>
                </a:tc>
                <a:tc>
                  <a:txBody>
                    <a:bodyPr/>
                    <a:lstStyle/>
                    <a:p>
                      <a:r>
                        <a:rPr lang="en-IN" sz="1800" dirty="0"/>
                        <a:t>05/02/2022</a:t>
                      </a:r>
                    </a:p>
                  </a:txBody>
                  <a:tcPr marL="91441" marR="91441"/>
                </a:tc>
                <a:tc>
                  <a:txBody>
                    <a:bodyPr/>
                    <a:lstStyle/>
                    <a:p>
                      <a:r>
                        <a:rPr lang="en-IN" sz="1800" dirty="0"/>
                        <a:t>07/02/2022</a:t>
                      </a:r>
                    </a:p>
                  </a:txBody>
                  <a:tcPr marL="91441" marR="91441"/>
                </a:tc>
                <a:tc>
                  <a:txBody>
                    <a:bodyPr/>
                    <a:lstStyle/>
                    <a:p>
                      <a:r>
                        <a:rPr lang="en-IN" sz="1800" dirty="0"/>
                        <a:t>2</a:t>
                      </a:r>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a:t>In progress</a:t>
                      </a:r>
                    </a:p>
                    <a:p>
                      <a:endParaRPr lang="en-IN" sz="1800" dirty="0"/>
                    </a:p>
                  </a:txBody>
                  <a:tcPr marL="91441" marR="91441"/>
                </a:tc>
                <a:extLst>
                  <a:ext uri="{0D108BD9-81ED-4DB2-BD59-A6C34878D82A}">
                    <a16:rowId xmlns:a16="http://schemas.microsoft.com/office/drawing/2014/main" val="10002"/>
                  </a:ext>
                </a:extLst>
              </a:tr>
              <a:tr h="746047">
                <a:tc>
                  <a:txBody>
                    <a:bodyPr/>
                    <a:lstStyle/>
                    <a:p>
                      <a:r>
                        <a:rPr lang="en-IN" sz="1800" dirty="0"/>
                        <a:t>8</a:t>
                      </a:r>
                    </a:p>
                  </a:txBody>
                  <a:tcPr marL="91441" marR="91441"/>
                </a:tc>
                <a:tc>
                  <a:txBody>
                    <a:bodyPr/>
                    <a:lstStyle/>
                    <a:p>
                      <a:r>
                        <a:rPr lang="en-IN" sz="1800" dirty="0"/>
                        <a:t>Database</a:t>
                      </a:r>
                      <a:r>
                        <a:rPr lang="en-IN" sz="1800" baseline="0" dirty="0"/>
                        <a:t> connectivity</a:t>
                      </a:r>
                      <a:endParaRPr lang="en-IN" sz="1800" dirty="0"/>
                    </a:p>
                  </a:txBody>
                  <a:tcPr marL="91441" marR="91441"/>
                </a:tc>
                <a:tc>
                  <a:txBody>
                    <a:bodyPr/>
                    <a:lstStyle/>
                    <a:p>
                      <a:r>
                        <a:rPr lang="en-IN" sz="1800" dirty="0"/>
                        <a:t>09/02/2022</a:t>
                      </a:r>
                    </a:p>
                  </a:txBody>
                  <a:tcPr marL="91441" marR="91441"/>
                </a:tc>
                <a:tc>
                  <a:txBody>
                    <a:bodyPr/>
                    <a:lstStyle/>
                    <a:p>
                      <a:r>
                        <a:rPr lang="en-IN" sz="1800" dirty="0"/>
                        <a:t>10/02/2022</a:t>
                      </a:r>
                    </a:p>
                  </a:txBody>
                  <a:tcPr marL="91441" marR="91441"/>
                </a:tc>
                <a:tc>
                  <a:txBody>
                    <a:bodyPr/>
                    <a:lstStyle/>
                    <a:p>
                      <a:r>
                        <a:rPr lang="en-IN" sz="1800" dirty="0"/>
                        <a:t>1</a:t>
                      </a:r>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a:t>In progress</a:t>
                      </a:r>
                    </a:p>
                    <a:p>
                      <a:endParaRPr lang="en-IN" sz="1800" dirty="0"/>
                    </a:p>
                  </a:txBody>
                  <a:tcPr marL="91441" marR="91441"/>
                </a:tc>
                <a:extLst>
                  <a:ext uri="{0D108BD9-81ED-4DB2-BD59-A6C34878D82A}">
                    <a16:rowId xmlns:a16="http://schemas.microsoft.com/office/drawing/2014/main" val="10003"/>
                  </a:ext>
                </a:extLst>
              </a:tr>
              <a:tr h="746047">
                <a:tc>
                  <a:txBody>
                    <a:bodyPr/>
                    <a:lstStyle/>
                    <a:p>
                      <a:r>
                        <a:rPr lang="en-IN" sz="1800" dirty="0"/>
                        <a:t>9</a:t>
                      </a:r>
                    </a:p>
                  </a:txBody>
                  <a:tcPr marL="91441" marR="91441"/>
                </a:tc>
                <a:tc>
                  <a:txBody>
                    <a:bodyPr/>
                    <a:lstStyle/>
                    <a:p>
                      <a:r>
                        <a:rPr lang="en-IN" sz="1800" dirty="0"/>
                        <a:t>Coding</a:t>
                      </a:r>
                    </a:p>
                  </a:txBody>
                  <a:tcPr marL="91441" marR="91441"/>
                </a:tc>
                <a:tc>
                  <a:txBody>
                    <a:bodyPr/>
                    <a:lstStyle/>
                    <a:p>
                      <a:r>
                        <a:rPr lang="en-IN" sz="1800" dirty="0"/>
                        <a:t>12/02/2022</a:t>
                      </a:r>
                    </a:p>
                  </a:txBody>
                  <a:tcPr marL="91441" marR="91441"/>
                </a:tc>
                <a:tc>
                  <a:txBody>
                    <a:bodyPr/>
                    <a:lstStyle/>
                    <a:p>
                      <a:r>
                        <a:rPr lang="en-IN" sz="1800" dirty="0"/>
                        <a:t>21/02/2022</a:t>
                      </a:r>
                    </a:p>
                  </a:txBody>
                  <a:tcPr marL="91441" marR="91441"/>
                </a:tc>
                <a:tc>
                  <a:txBody>
                    <a:bodyPr/>
                    <a:lstStyle/>
                    <a:p>
                      <a:r>
                        <a:rPr lang="en-IN" sz="1800" dirty="0"/>
                        <a:t>9</a:t>
                      </a:r>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a:t>In progress</a:t>
                      </a:r>
                    </a:p>
                    <a:p>
                      <a:endParaRPr lang="en-IN" sz="1800" dirty="0"/>
                    </a:p>
                  </a:txBody>
                  <a:tcPr marL="91441" marR="91441"/>
                </a:tc>
                <a:extLst>
                  <a:ext uri="{0D108BD9-81ED-4DB2-BD59-A6C34878D82A}">
                    <a16:rowId xmlns:a16="http://schemas.microsoft.com/office/drawing/2014/main" val="10004"/>
                  </a:ext>
                </a:extLst>
              </a:tr>
              <a:tr h="746047">
                <a:tc>
                  <a:txBody>
                    <a:bodyPr/>
                    <a:lstStyle/>
                    <a:p>
                      <a:r>
                        <a:rPr lang="en-IN" sz="1800" dirty="0"/>
                        <a:t>10</a:t>
                      </a:r>
                    </a:p>
                  </a:txBody>
                  <a:tcPr marL="91441" marR="91441"/>
                </a:tc>
                <a:tc>
                  <a:txBody>
                    <a:bodyPr/>
                    <a:lstStyle/>
                    <a:p>
                      <a:r>
                        <a:rPr lang="en-IN" sz="1800" dirty="0"/>
                        <a:t>Testing &amp; validation</a:t>
                      </a:r>
                    </a:p>
                  </a:txBody>
                  <a:tcPr marL="91441" marR="91441"/>
                </a:tc>
                <a:tc>
                  <a:txBody>
                    <a:bodyPr/>
                    <a:lstStyle/>
                    <a:p>
                      <a:r>
                        <a:rPr lang="en-IN" sz="1800" dirty="0"/>
                        <a:t>23/02/2022</a:t>
                      </a:r>
                    </a:p>
                  </a:txBody>
                  <a:tcPr marL="91441" marR="91441"/>
                </a:tc>
                <a:tc>
                  <a:txBody>
                    <a:bodyPr/>
                    <a:lstStyle/>
                    <a:p>
                      <a:r>
                        <a:rPr lang="en-IN" sz="1800" dirty="0"/>
                        <a:t>24/02/2022</a:t>
                      </a:r>
                    </a:p>
                  </a:txBody>
                  <a:tcPr marL="91441" marR="91441"/>
                </a:tc>
                <a:tc>
                  <a:txBody>
                    <a:bodyPr/>
                    <a:lstStyle/>
                    <a:p>
                      <a:r>
                        <a:rPr lang="en-IN" sz="1800" dirty="0"/>
                        <a:t>1</a:t>
                      </a:r>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a:t>In progress</a:t>
                      </a:r>
                    </a:p>
                    <a:p>
                      <a:endParaRPr lang="en-IN" sz="1800" dirty="0"/>
                    </a:p>
                  </a:txBody>
                  <a:tcPr marL="91441" marR="91441"/>
                </a:tc>
                <a:extLst>
                  <a:ext uri="{0D108BD9-81ED-4DB2-BD59-A6C34878D82A}">
                    <a16:rowId xmlns:a16="http://schemas.microsoft.com/office/drawing/2014/main" val="10005"/>
                  </a:ext>
                </a:extLst>
              </a:tr>
              <a:tr h="414265">
                <a:tc gridSpan="6">
                  <a:txBody>
                    <a:bodyPr/>
                    <a:lstStyle/>
                    <a:p>
                      <a:pPr algn="ctr"/>
                      <a:r>
                        <a:rPr lang="en-IN" sz="1800" dirty="0"/>
                        <a:t>Sprint4</a:t>
                      </a:r>
                    </a:p>
                  </a:txBody>
                  <a:tcPr marL="91441" marR="91441"/>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6"/>
                  </a:ext>
                </a:extLst>
              </a:tr>
              <a:tr h="746047">
                <a:tc>
                  <a:txBody>
                    <a:bodyPr/>
                    <a:lstStyle/>
                    <a:p>
                      <a:r>
                        <a:rPr lang="en-IN" sz="1800" dirty="0"/>
                        <a:t>11</a:t>
                      </a:r>
                    </a:p>
                  </a:txBody>
                  <a:tcPr marL="91441" marR="91441"/>
                </a:tc>
                <a:tc>
                  <a:txBody>
                    <a:bodyPr/>
                    <a:lstStyle/>
                    <a:p>
                      <a:r>
                        <a:rPr lang="en-IN" sz="1800" dirty="0"/>
                        <a:t>UI designing</a:t>
                      </a:r>
                    </a:p>
                  </a:txBody>
                  <a:tcPr marL="91441" marR="91441"/>
                </a:tc>
                <a:tc>
                  <a:txBody>
                    <a:bodyPr/>
                    <a:lstStyle/>
                    <a:p>
                      <a:r>
                        <a:rPr lang="en-IN" sz="1800" dirty="0"/>
                        <a:t>25/02/2022</a:t>
                      </a:r>
                    </a:p>
                  </a:txBody>
                  <a:tcPr marL="91441" marR="91441"/>
                </a:tc>
                <a:tc>
                  <a:txBody>
                    <a:bodyPr/>
                    <a:lstStyle/>
                    <a:p>
                      <a:r>
                        <a:rPr lang="en-IN" sz="1800" dirty="0"/>
                        <a:t>27/02/2022</a:t>
                      </a:r>
                    </a:p>
                  </a:txBody>
                  <a:tcPr marL="91441" marR="91441"/>
                </a:tc>
                <a:tc>
                  <a:txBody>
                    <a:bodyPr/>
                    <a:lstStyle/>
                    <a:p>
                      <a:r>
                        <a:rPr lang="en-IN" sz="1800" dirty="0"/>
                        <a:t>2</a:t>
                      </a:r>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a:t>In progress</a:t>
                      </a:r>
                    </a:p>
                    <a:p>
                      <a:endParaRPr lang="en-IN" sz="1800" dirty="0"/>
                    </a:p>
                  </a:txBody>
                  <a:tcPr marL="91441" marR="91441"/>
                </a:tc>
                <a:extLst>
                  <a:ext uri="{0D108BD9-81ED-4DB2-BD59-A6C34878D82A}">
                    <a16:rowId xmlns:a16="http://schemas.microsoft.com/office/drawing/2014/main" val="10007"/>
                  </a:ext>
                </a:extLst>
              </a:tr>
              <a:tr h="746047">
                <a:tc>
                  <a:txBody>
                    <a:bodyPr/>
                    <a:lstStyle/>
                    <a:p>
                      <a:r>
                        <a:rPr lang="en-IN" sz="1800" dirty="0"/>
                        <a:t>12</a:t>
                      </a:r>
                    </a:p>
                  </a:txBody>
                  <a:tcPr marL="91441" marR="91441"/>
                </a:tc>
                <a:tc>
                  <a:txBody>
                    <a:bodyPr/>
                    <a:lstStyle/>
                    <a:p>
                      <a:r>
                        <a:rPr lang="en-IN" sz="1800" dirty="0"/>
                        <a:t>Database connectivity</a:t>
                      </a:r>
                    </a:p>
                  </a:txBody>
                  <a:tcPr marL="91441" marR="91441"/>
                </a:tc>
                <a:tc>
                  <a:txBody>
                    <a:bodyPr/>
                    <a:lstStyle/>
                    <a:p>
                      <a:r>
                        <a:rPr lang="en-IN" sz="1800" dirty="0"/>
                        <a:t>28/02/2022</a:t>
                      </a:r>
                    </a:p>
                  </a:txBody>
                  <a:tcPr marL="91441" marR="91441"/>
                </a:tc>
                <a:tc>
                  <a:txBody>
                    <a:bodyPr/>
                    <a:lstStyle/>
                    <a:p>
                      <a:r>
                        <a:rPr lang="en-IN" sz="1800" dirty="0"/>
                        <a:t>01/03/2022</a:t>
                      </a:r>
                    </a:p>
                  </a:txBody>
                  <a:tcPr marL="91441" marR="91441"/>
                </a:tc>
                <a:tc>
                  <a:txBody>
                    <a:bodyPr/>
                    <a:lstStyle/>
                    <a:p>
                      <a:r>
                        <a:rPr lang="en-IN" sz="1800" dirty="0"/>
                        <a:t>1</a:t>
                      </a:r>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a:t>In progress</a:t>
                      </a:r>
                    </a:p>
                    <a:p>
                      <a:endParaRPr lang="en-IN" sz="1800" dirty="0"/>
                    </a:p>
                  </a:txBody>
                  <a:tcPr marL="91441" marR="91441"/>
                </a:tc>
                <a:extLst>
                  <a:ext uri="{0D108BD9-81ED-4DB2-BD59-A6C34878D82A}">
                    <a16:rowId xmlns:a16="http://schemas.microsoft.com/office/drawing/2014/main" val="10008"/>
                  </a:ext>
                </a:extLst>
              </a:tr>
              <a:tr h="573882">
                <a:tc>
                  <a:txBody>
                    <a:bodyPr/>
                    <a:lstStyle/>
                    <a:p>
                      <a:r>
                        <a:rPr lang="en-IN" sz="1800" dirty="0"/>
                        <a:t>13</a:t>
                      </a:r>
                    </a:p>
                  </a:txBody>
                  <a:tcPr marL="91441" marR="91441"/>
                </a:tc>
                <a:tc>
                  <a:txBody>
                    <a:bodyPr/>
                    <a:lstStyle/>
                    <a:p>
                      <a:r>
                        <a:rPr lang="en-IN" sz="1800" dirty="0"/>
                        <a:t>Coding</a:t>
                      </a:r>
                    </a:p>
                  </a:txBody>
                  <a:tcPr marL="91441" marR="91441"/>
                </a:tc>
                <a:tc>
                  <a:txBody>
                    <a:bodyPr/>
                    <a:lstStyle/>
                    <a:p>
                      <a:r>
                        <a:rPr lang="en-IN" sz="1800" dirty="0"/>
                        <a:t>02/03/2022</a:t>
                      </a:r>
                    </a:p>
                  </a:txBody>
                  <a:tcPr marL="91441" marR="91441"/>
                </a:tc>
                <a:tc>
                  <a:txBody>
                    <a:bodyPr/>
                    <a:lstStyle/>
                    <a:p>
                      <a:r>
                        <a:rPr lang="en-IN" sz="1800" dirty="0"/>
                        <a:t>07/03/2022</a:t>
                      </a:r>
                    </a:p>
                  </a:txBody>
                  <a:tcPr marL="91441" marR="91441"/>
                </a:tc>
                <a:tc>
                  <a:txBody>
                    <a:bodyPr/>
                    <a:lstStyle/>
                    <a:p>
                      <a:r>
                        <a:rPr lang="en-IN" sz="1800" dirty="0"/>
                        <a:t>5</a:t>
                      </a:r>
                    </a:p>
                  </a:txBody>
                  <a:tcPr marL="91441" marR="91441"/>
                </a:tc>
                <a:tc>
                  <a:txBody>
                    <a:bodyPr/>
                    <a:lstStyle/>
                    <a:p>
                      <a:r>
                        <a:rPr lang="en-IN" sz="1800" dirty="0"/>
                        <a:t>In progress</a:t>
                      </a:r>
                    </a:p>
                  </a:txBody>
                  <a:tcPr marL="91441" marR="91441"/>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47023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E68251-71D4-4882-A7A1-C65D15A3F860}"/>
              </a:ext>
            </a:extLst>
          </p:cNvPr>
          <p:cNvSpPr txBox="1"/>
          <p:nvPr/>
        </p:nvSpPr>
        <p:spPr>
          <a:xfrm>
            <a:off x="2638028" y="116632"/>
            <a:ext cx="5904656"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SPRINT BACKLOG PLAN</a:t>
            </a:r>
          </a:p>
        </p:txBody>
      </p:sp>
      <p:graphicFrame>
        <p:nvGraphicFramePr>
          <p:cNvPr id="4" name="Content Placeholder 7">
            <a:extLst>
              <a:ext uri="{FF2B5EF4-FFF2-40B4-BE49-F238E27FC236}">
                <a16:creationId xmlns:a16="http://schemas.microsoft.com/office/drawing/2014/main" id="{99E39312-7CB4-4DE5-A0FE-CAF4A32EAE3B}"/>
              </a:ext>
            </a:extLst>
          </p:cNvPr>
          <p:cNvGraphicFramePr>
            <a:graphicFrameLocks/>
          </p:cNvGraphicFramePr>
          <p:nvPr>
            <p:extLst>
              <p:ext uri="{D42A27DB-BD31-4B8C-83A1-F6EECF244321}">
                <p14:modId xmlns:p14="http://schemas.microsoft.com/office/powerpoint/2010/main" val="2620723359"/>
              </p:ext>
            </p:extLst>
          </p:nvPr>
        </p:nvGraphicFramePr>
        <p:xfrm>
          <a:off x="981844" y="639853"/>
          <a:ext cx="9937103" cy="6218149"/>
        </p:xfrm>
        <a:graphic>
          <a:graphicData uri="http://schemas.openxmlformats.org/drawingml/2006/table">
            <a:tbl>
              <a:tblPr firstRow="1" firstCol="1" bandRow="1">
                <a:tableStyleId>{5C22544A-7EE6-4342-B048-85BDC9FD1C3A}</a:tableStyleId>
              </a:tblPr>
              <a:tblGrid>
                <a:gridCol w="957681">
                  <a:extLst>
                    <a:ext uri="{9D8B030D-6E8A-4147-A177-3AD203B41FA5}">
                      <a16:colId xmlns:a16="http://schemas.microsoft.com/office/drawing/2014/main" val="20000"/>
                    </a:ext>
                  </a:extLst>
                </a:gridCol>
                <a:gridCol w="888315">
                  <a:extLst>
                    <a:ext uri="{9D8B030D-6E8A-4147-A177-3AD203B41FA5}">
                      <a16:colId xmlns:a16="http://schemas.microsoft.com/office/drawing/2014/main" val="20001"/>
                    </a:ext>
                  </a:extLst>
                </a:gridCol>
                <a:gridCol w="715606">
                  <a:extLst>
                    <a:ext uri="{9D8B030D-6E8A-4147-A177-3AD203B41FA5}">
                      <a16:colId xmlns:a16="http://schemas.microsoft.com/office/drawing/2014/main" val="20002"/>
                    </a:ext>
                  </a:extLst>
                </a:gridCol>
                <a:gridCol w="499014">
                  <a:extLst>
                    <a:ext uri="{9D8B030D-6E8A-4147-A177-3AD203B41FA5}">
                      <a16:colId xmlns:a16="http://schemas.microsoft.com/office/drawing/2014/main" val="20003"/>
                    </a:ext>
                  </a:extLst>
                </a:gridCol>
                <a:gridCol w="499014">
                  <a:extLst>
                    <a:ext uri="{9D8B030D-6E8A-4147-A177-3AD203B41FA5}">
                      <a16:colId xmlns:a16="http://schemas.microsoft.com/office/drawing/2014/main" val="20004"/>
                    </a:ext>
                  </a:extLst>
                </a:gridCol>
                <a:gridCol w="499014">
                  <a:extLst>
                    <a:ext uri="{9D8B030D-6E8A-4147-A177-3AD203B41FA5}">
                      <a16:colId xmlns:a16="http://schemas.microsoft.com/office/drawing/2014/main" val="20005"/>
                    </a:ext>
                  </a:extLst>
                </a:gridCol>
                <a:gridCol w="499014">
                  <a:extLst>
                    <a:ext uri="{9D8B030D-6E8A-4147-A177-3AD203B41FA5}">
                      <a16:colId xmlns:a16="http://schemas.microsoft.com/office/drawing/2014/main" val="20006"/>
                    </a:ext>
                  </a:extLst>
                </a:gridCol>
                <a:gridCol w="499014">
                  <a:extLst>
                    <a:ext uri="{9D8B030D-6E8A-4147-A177-3AD203B41FA5}">
                      <a16:colId xmlns:a16="http://schemas.microsoft.com/office/drawing/2014/main" val="20007"/>
                    </a:ext>
                  </a:extLst>
                </a:gridCol>
                <a:gridCol w="499014">
                  <a:extLst>
                    <a:ext uri="{9D8B030D-6E8A-4147-A177-3AD203B41FA5}">
                      <a16:colId xmlns:a16="http://schemas.microsoft.com/office/drawing/2014/main" val="20008"/>
                    </a:ext>
                  </a:extLst>
                </a:gridCol>
                <a:gridCol w="499014">
                  <a:extLst>
                    <a:ext uri="{9D8B030D-6E8A-4147-A177-3AD203B41FA5}">
                      <a16:colId xmlns:a16="http://schemas.microsoft.com/office/drawing/2014/main" val="20009"/>
                    </a:ext>
                  </a:extLst>
                </a:gridCol>
                <a:gridCol w="499014">
                  <a:extLst>
                    <a:ext uri="{9D8B030D-6E8A-4147-A177-3AD203B41FA5}">
                      <a16:colId xmlns:a16="http://schemas.microsoft.com/office/drawing/2014/main" val="20010"/>
                    </a:ext>
                  </a:extLst>
                </a:gridCol>
                <a:gridCol w="499014">
                  <a:extLst>
                    <a:ext uri="{9D8B030D-6E8A-4147-A177-3AD203B41FA5}">
                      <a16:colId xmlns:a16="http://schemas.microsoft.com/office/drawing/2014/main" val="20011"/>
                    </a:ext>
                  </a:extLst>
                </a:gridCol>
                <a:gridCol w="576875">
                  <a:extLst>
                    <a:ext uri="{9D8B030D-6E8A-4147-A177-3AD203B41FA5}">
                      <a16:colId xmlns:a16="http://schemas.microsoft.com/office/drawing/2014/main" val="20012"/>
                    </a:ext>
                  </a:extLst>
                </a:gridCol>
                <a:gridCol w="576875">
                  <a:extLst>
                    <a:ext uri="{9D8B030D-6E8A-4147-A177-3AD203B41FA5}">
                      <a16:colId xmlns:a16="http://schemas.microsoft.com/office/drawing/2014/main" val="20013"/>
                    </a:ext>
                  </a:extLst>
                </a:gridCol>
                <a:gridCol w="576875">
                  <a:extLst>
                    <a:ext uri="{9D8B030D-6E8A-4147-A177-3AD203B41FA5}">
                      <a16:colId xmlns:a16="http://schemas.microsoft.com/office/drawing/2014/main" val="20014"/>
                    </a:ext>
                  </a:extLst>
                </a:gridCol>
                <a:gridCol w="576875">
                  <a:extLst>
                    <a:ext uri="{9D8B030D-6E8A-4147-A177-3AD203B41FA5}">
                      <a16:colId xmlns:a16="http://schemas.microsoft.com/office/drawing/2014/main" val="20015"/>
                    </a:ext>
                  </a:extLst>
                </a:gridCol>
                <a:gridCol w="576875">
                  <a:extLst>
                    <a:ext uri="{9D8B030D-6E8A-4147-A177-3AD203B41FA5}">
                      <a16:colId xmlns:a16="http://schemas.microsoft.com/office/drawing/2014/main" val="20016"/>
                    </a:ext>
                  </a:extLst>
                </a:gridCol>
              </a:tblGrid>
              <a:tr h="1058754">
                <a:tc>
                  <a:txBody>
                    <a:bodyPr/>
                    <a:lstStyle/>
                    <a:p>
                      <a:pPr>
                        <a:lnSpc>
                          <a:spcPct val="115000"/>
                        </a:lnSpc>
                        <a:spcAft>
                          <a:spcPts val="0"/>
                        </a:spcAft>
                      </a:pPr>
                      <a:r>
                        <a:rPr lang="en-IN" sz="1000" dirty="0">
                          <a:effectLst/>
                        </a:rPr>
                        <a:t>Backlog Item</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Status &amp; completion date</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Original estimate in hours</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Day1</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Day2</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Day3</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Day4</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Day5</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Day6</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Day7</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Day8</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Day9</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Day10</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Day11</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Day12</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Day13</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Day14</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extLst>
                  <a:ext uri="{0D108BD9-81ED-4DB2-BD59-A6C34878D82A}">
                    <a16:rowId xmlns:a16="http://schemas.microsoft.com/office/drawing/2014/main" val="10000"/>
                  </a:ext>
                </a:extLst>
              </a:tr>
              <a:tr h="601889">
                <a:tc>
                  <a:txBody>
                    <a:bodyPr/>
                    <a:lstStyle/>
                    <a:p>
                      <a:pPr>
                        <a:lnSpc>
                          <a:spcPct val="115000"/>
                        </a:lnSpc>
                        <a:spcAft>
                          <a:spcPts val="0"/>
                        </a:spcAft>
                      </a:pPr>
                      <a:r>
                        <a:rPr lang="en-IN" sz="1000">
                          <a:effectLst/>
                        </a:rPr>
                        <a:t>User story #1</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extLst>
                  <a:ext uri="{0D108BD9-81ED-4DB2-BD59-A6C34878D82A}">
                    <a16:rowId xmlns:a16="http://schemas.microsoft.com/office/drawing/2014/main" val="10001"/>
                  </a:ext>
                </a:extLst>
              </a:tr>
              <a:tr h="520527">
                <a:tc>
                  <a:txBody>
                    <a:bodyPr/>
                    <a:lstStyle/>
                    <a:p>
                      <a:pPr>
                        <a:lnSpc>
                          <a:spcPct val="115000"/>
                        </a:lnSpc>
                        <a:spcAft>
                          <a:spcPts val="0"/>
                        </a:spcAft>
                      </a:pPr>
                      <a:r>
                        <a:rPr lang="en-IN" sz="1000">
                          <a:effectLst/>
                        </a:rPr>
                        <a:t>UI designing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18/12/2021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latin typeface="Calibri"/>
                          <a:ea typeface="Calibri"/>
                          <a:cs typeface="Times New Roman"/>
                        </a:rPr>
                        <a:t>3</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extLst>
                  <a:ext uri="{0D108BD9-81ED-4DB2-BD59-A6C34878D82A}">
                    <a16:rowId xmlns:a16="http://schemas.microsoft.com/office/drawing/2014/main" val="10002"/>
                  </a:ext>
                </a:extLst>
              </a:tr>
              <a:tr h="519407">
                <a:tc>
                  <a:txBody>
                    <a:bodyPr/>
                    <a:lstStyle/>
                    <a:p>
                      <a:pPr>
                        <a:lnSpc>
                          <a:spcPct val="115000"/>
                        </a:lnSpc>
                        <a:spcAft>
                          <a:spcPts val="0"/>
                        </a:spcAft>
                      </a:pPr>
                      <a:r>
                        <a:rPr lang="en-IN" sz="1000">
                          <a:effectLst/>
                        </a:rPr>
                        <a:t>Database connectivity</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latin typeface="Calibri"/>
                          <a:ea typeface="Calibri"/>
                          <a:cs typeface="Times New Roman"/>
                        </a:rPr>
                        <a:t>24/12/2021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2</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extLst>
                  <a:ext uri="{0D108BD9-81ED-4DB2-BD59-A6C34878D82A}">
                    <a16:rowId xmlns:a16="http://schemas.microsoft.com/office/drawing/2014/main" val="10003"/>
                  </a:ext>
                </a:extLst>
              </a:tr>
              <a:tr h="337571">
                <a:tc>
                  <a:txBody>
                    <a:bodyPr/>
                    <a:lstStyle/>
                    <a:p>
                      <a:pPr>
                        <a:lnSpc>
                          <a:spcPct val="115000"/>
                        </a:lnSpc>
                        <a:spcAft>
                          <a:spcPts val="0"/>
                        </a:spcAft>
                      </a:pPr>
                      <a:r>
                        <a:rPr lang="en-IN" sz="1000" dirty="0">
                          <a:effectLst/>
                        </a:rPr>
                        <a:t>Coding</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08/01/2022</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5</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2</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extLst>
                  <a:ext uri="{0D108BD9-81ED-4DB2-BD59-A6C34878D82A}">
                    <a16:rowId xmlns:a16="http://schemas.microsoft.com/office/drawing/2014/main" val="10004"/>
                  </a:ext>
                </a:extLst>
              </a:tr>
              <a:tr h="337571">
                <a:tc>
                  <a:txBody>
                    <a:bodyPr/>
                    <a:lstStyle/>
                    <a:p>
                      <a:pPr>
                        <a:lnSpc>
                          <a:spcPct val="115000"/>
                        </a:lnSpc>
                        <a:spcAft>
                          <a:spcPts val="0"/>
                        </a:spcAft>
                      </a:pPr>
                      <a:r>
                        <a:rPr lang="en-IN" sz="1000">
                          <a:effectLst/>
                        </a:rPr>
                        <a:t>Testing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extLst>
                  <a:ext uri="{0D108BD9-81ED-4DB2-BD59-A6C34878D82A}">
                    <a16:rowId xmlns:a16="http://schemas.microsoft.com/office/drawing/2014/main" val="10005"/>
                  </a:ext>
                </a:extLst>
              </a:tr>
              <a:tr h="520527">
                <a:tc>
                  <a:txBody>
                    <a:bodyPr/>
                    <a:lstStyle/>
                    <a:p>
                      <a:pPr>
                        <a:lnSpc>
                          <a:spcPct val="115000"/>
                        </a:lnSpc>
                        <a:spcAft>
                          <a:spcPts val="0"/>
                        </a:spcAft>
                      </a:pPr>
                      <a:r>
                        <a:rPr lang="en-IN" sz="1000">
                          <a:effectLst/>
                        </a:rPr>
                        <a:t>User story #2</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extLst>
                  <a:ext uri="{0D108BD9-81ED-4DB2-BD59-A6C34878D82A}">
                    <a16:rowId xmlns:a16="http://schemas.microsoft.com/office/drawing/2014/main" val="10006"/>
                  </a:ext>
                </a:extLst>
              </a:tr>
              <a:tr h="520527">
                <a:tc>
                  <a:txBody>
                    <a:bodyPr/>
                    <a:lstStyle/>
                    <a:p>
                      <a:pPr>
                        <a:lnSpc>
                          <a:spcPct val="115000"/>
                        </a:lnSpc>
                        <a:spcAft>
                          <a:spcPts val="0"/>
                        </a:spcAft>
                      </a:pPr>
                      <a:r>
                        <a:rPr lang="en-IN" sz="1000">
                          <a:effectLst/>
                        </a:rPr>
                        <a:t>UI designing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1000"/>
                        </a:spcAft>
                      </a:pPr>
                      <a:endParaRPr lang="en-IN" sz="1000" dirty="0">
                        <a:effectLst/>
                        <a:latin typeface="Calibri"/>
                        <a:ea typeface="Calibri"/>
                        <a:cs typeface="Times New Roman"/>
                      </a:endParaRPr>
                    </a:p>
                  </a:txBody>
                  <a:tcPr marL="0" marR="0" marT="0" marB="0" anchor="ctr"/>
                </a:tc>
                <a:extLst>
                  <a:ext uri="{0D108BD9-81ED-4DB2-BD59-A6C34878D82A}">
                    <a16:rowId xmlns:a16="http://schemas.microsoft.com/office/drawing/2014/main" val="10007"/>
                  </a:ext>
                </a:extLst>
              </a:tr>
              <a:tr h="788663">
                <a:tc>
                  <a:txBody>
                    <a:bodyPr/>
                    <a:lstStyle/>
                    <a:p>
                      <a:pPr>
                        <a:lnSpc>
                          <a:spcPct val="115000"/>
                        </a:lnSpc>
                        <a:spcAft>
                          <a:spcPts val="0"/>
                        </a:spcAft>
                      </a:pPr>
                      <a:r>
                        <a:rPr lang="en-IN" sz="1000">
                          <a:effectLst/>
                        </a:rPr>
                        <a:t>Database connectivity</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1000"/>
                        </a:spcAft>
                      </a:pPr>
                      <a:endParaRPr lang="en-IN" sz="1000" dirty="0">
                        <a:effectLst/>
                        <a:latin typeface="Calibri"/>
                        <a:ea typeface="Calibri"/>
                        <a:cs typeface="Times New Roman"/>
                      </a:endParaRPr>
                    </a:p>
                  </a:txBody>
                  <a:tcPr marL="0" marR="0" marT="0" marB="0" anchor="ctr"/>
                </a:tc>
                <a:extLst>
                  <a:ext uri="{0D108BD9-81ED-4DB2-BD59-A6C34878D82A}">
                    <a16:rowId xmlns:a16="http://schemas.microsoft.com/office/drawing/2014/main" val="10008"/>
                  </a:ext>
                </a:extLst>
              </a:tr>
              <a:tr h="337571">
                <a:tc>
                  <a:txBody>
                    <a:bodyPr/>
                    <a:lstStyle/>
                    <a:p>
                      <a:pPr>
                        <a:lnSpc>
                          <a:spcPct val="115000"/>
                        </a:lnSpc>
                        <a:spcAft>
                          <a:spcPts val="0"/>
                        </a:spcAft>
                      </a:pPr>
                      <a:r>
                        <a:rPr lang="en-IN" sz="1000">
                          <a:effectLst/>
                        </a:rPr>
                        <a:t>Coding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1000"/>
                        </a:spcAft>
                      </a:pPr>
                      <a:endParaRPr lang="en-IN" sz="1000" dirty="0">
                        <a:effectLst/>
                        <a:latin typeface="Calibri"/>
                        <a:ea typeface="Calibri"/>
                        <a:cs typeface="Times New Roman"/>
                      </a:endParaRPr>
                    </a:p>
                  </a:txBody>
                  <a:tcPr marL="0" marR="0" marT="0" marB="0" anchor="ctr"/>
                </a:tc>
                <a:extLst>
                  <a:ext uri="{0D108BD9-81ED-4DB2-BD59-A6C34878D82A}">
                    <a16:rowId xmlns:a16="http://schemas.microsoft.com/office/drawing/2014/main" val="10009"/>
                  </a:ext>
                </a:extLst>
              </a:tr>
              <a:tr h="337571">
                <a:tc>
                  <a:txBody>
                    <a:bodyPr/>
                    <a:lstStyle/>
                    <a:p>
                      <a:pPr>
                        <a:lnSpc>
                          <a:spcPct val="115000"/>
                        </a:lnSpc>
                        <a:spcAft>
                          <a:spcPts val="0"/>
                        </a:spcAft>
                      </a:pPr>
                      <a:r>
                        <a:rPr lang="en-IN" sz="1000">
                          <a:effectLst/>
                        </a:rPr>
                        <a:t>Testing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1000"/>
                        </a:spcAft>
                      </a:pPr>
                      <a:endParaRPr lang="en-IN" sz="1000" dirty="0">
                        <a:effectLst/>
                        <a:latin typeface="Calibri"/>
                        <a:ea typeface="Calibri"/>
                        <a:cs typeface="Times New Roman"/>
                      </a:endParaRPr>
                    </a:p>
                  </a:txBody>
                  <a:tcPr marL="0" marR="0" marT="0" marB="0" anchor="ctr"/>
                </a:tc>
                <a:extLst>
                  <a:ext uri="{0D108BD9-81ED-4DB2-BD59-A6C34878D82A}">
                    <a16:rowId xmlns:a16="http://schemas.microsoft.com/office/drawing/2014/main" val="10010"/>
                  </a:ext>
                </a:extLst>
              </a:tr>
              <a:tr h="337571">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1000"/>
                        </a:spcAft>
                      </a:pPr>
                      <a:endParaRPr lang="en-IN" sz="1000" dirty="0">
                        <a:effectLst/>
                        <a:latin typeface="Calibri"/>
                        <a:ea typeface="Calibri"/>
                        <a:cs typeface="Times New Roman"/>
                      </a:endParaRPr>
                    </a:p>
                  </a:txBody>
                  <a:tcPr marL="0" marR="0" marT="0" marB="0" anchor="ctr"/>
                </a:tc>
                <a:extLst>
                  <a:ext uri="{0D108BD9-81ED-4DB2-BD59-A6C34878D82A}">
                    <a16:rowId xmlns:a16="http://schemas.microsoft.com/office/drawing/2014/main" val="1052129146"/>
                  </a:ext>
                </a:extLst>
              </a:tr>
            </a:tbl>
          </a:graphicData>
        </a:graphic>
      </p:graphicFrame>
    </p:spTree>
    <p:extLst>
      <p:ext uri="{BB962C8B-B14F-4D97-AF65-F5344CB8AC3E}">
        <p14:creationId xmlns:p14="http://schemas.microsoft.com/office/powerpoint/2010/main" val="11779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65E74C-443C-4EEF-9C74-268BD6739534}"/>
              </a:ext>
            </a:extLst>
          </p:cNvPr>
          <p:cNvSpPr txBox="1"/>
          <p:nvPr/>
        </p:nvSpPr>
        <p:spPr>
          <a:xfrm>
            <a:off x="2854052" y="116632"/>
            <a:ext cx="6097464"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SPRINT ACTUAL</a:t>
            </a:r>
          </a:p>
        </p:txBody>
      </p:sp>
      <p:graphicFrame>
        <p:nvGraphicFramePr>
          <p:cNvPr id="6" name="Content Placeholder 3">
            <a:extLst>
              <a:ext uri="{FF2B5EF4-FFF2-40B4-BE49-F238E27FC236}">
                <a16:creationId xmlns:a16="http://schemas.microsoft.com/office/drawing/2014/main" id="{24DC604C-A330-4494-9287-2A525946722A}"/>
              </a:ext>
            </a:extLst>
          </p:cNvPr>
          <p:cNvGraphicFramePr>
            <a:graphicFrameLocks/>
          </p:cNvGraphicFramePr>
          <p:nvPr>
            <p:extLst>
              <p:ext uri="{D42A27DB-BD31-4B8C-83A1-F6EECF244321}">
                <p14:modId xmlns:p14="http://schemas.microsoft.com/office/powerpoint/2010/main" val="3024386465"/>
              </p:ext>
            </p:extLst>
          </p:nvPr>
        </p:nvGraphicFramePr>
        <p:xfrm>
          <a:off x="981844" y="639852"/>
          <a:ext cx="9937097" cy="6218149"/>
        </p:xfrm>
        <a:graphic>
          <a:graphicData uri="http://schemas.openxmlformats.org/drawingml/2006/table">
            <a:tbl>
              <a:tblPr firstRow="1" firstCol="1" bandRow="1">
                <a:tableStyleId>{5C22544A-7EE6-4342-B048-85BDC9FD1C3A}</a:tableStyleId>
              </a:tblPr>
              <a:tblGrid>
                <a:gridCol w="957682">
                  <a:extLst>
                    <a:ext uri="{9D8B030D-6E8A-4147-A177-3AD203B41FA5}">
                      <a16:colId xmlns:a16="http://schemas.microsoft.com/office/drawing/2014/main" val="20000"/>
                    </a:ext>
                  </a:extLst>
                </a:gridCol>
                <a:gridCol w="888317">
                  <a:extLst>
                    <a:ext uri="{9D8B030D-6E8A-4147-A177-3AD203B41FA5}">
                      <a16:colId xmlns:a16="http://schemas.microsoft.com/office/drawing/2014/main" val="20001"/>
                    </a:ext>
                  </a:extLst>
                </a:gridCol>
                <a:gridCol w="715607">
                  <a:extLst>
                    <a:ext uri="{9D8B030D-6E8A-4147-A177-3AD203B41FA5}">
                      <a16:colId xmlns:a16="http://schemas.microsoft.com/office/drawing/2014/main" val="20002"/>
                    </a:ext>
                  </a:extLst>
                </a:gridCol>
                <a:gridCol w="499014">
                  <a:extLst>
                    <a:ext uri="{9D8B030D-6E8A-4147-A177-3AD203B41FA5}">
                      <a16:colId xmlns:a16="http://schemas.microsoft.com/office/drawing/2014/main" val="20003"/>
                    </a:ext>
                  </a:extLst>
                </a:gridCol>
                <a:gridCol w="499014">
                  <a:extLst>
                    <a:ext uri="{9D8B030D-6E8A-4147-A177-3AD203B41FA5}">
                      <a16:colId xmlns:a16="http://schemas.microsoft.com/office/drawing/2014/main" val="20004"/>
                    </a:ext>
                  </a:extLst>
                </a:gridCol>
                <a:gridCol w="499014">
                  <a:extLst>
                    <a:ext uri="{9D8B030D-6E8A-4147-A177-3AD203B41FA5}">
                      <a16:colId xmlns:a16="http://schemas.microsoft.com/office/drawing/2014/main" val="20005"/>
                    </a:ext>
                  </a:extLst>
                </a:gridCol>
                <a:gridCol w="499014">
                  <a:extLst>
                    <a:ext uri="{9D8B030D-6E8A-4147-A177-3AD203B41FA5}">
                      <a16:colId xmlns:a16="http://schemas.microsoft.com/office/drawing/2014/main" val="20006"/>
                    </a:ext>
                  </a:extLst>
                </a:gridCol>
                <a:gridCol w="499014">
                  <a:extLst>
                    <a:ext uri="{9D8B030D-6E8A-4147-A177-3AD203B41FA5}">
                      <a16:colId xmlns:a16="http://schemas.microsoft.com/office/drawing/2014/main" val="20007"/>
                    </a:ext>
                  </a:extLst>
                </a:gridCol>
                <a:gridCol w="499014">
                  <a:extLst>
                    <a:ext uri="{9D8B030D-6E8A-4147-A177-3AD203B41FA5}">
                      <a16:colId xmlns:a16="http://schemas.microsoft.com/office/drawing/2014/main" val="20008"/>
                    </a:ext>
                  </a:extLst>
                </a:gridCol>
                <a:gridCol w="499014">
                  <a:extLst>
                    <a:ext uri="{9D8B030D-6E8A-4147-A177-3AD203B41FA5}">
                      <a16:colId xmlns:a16="http://schemas.microsoft.com/office/drawing/2014/main" val="20009"/>
                    </a:ext>
                  </a:extLst>
                </a:gridCol>
                <a:gridCol w="499014">
                  <a:extLst>
                    <a:ext uri="{9D8B030D-6E8A-4147-A177-3AD203B41FA5}">
                      <a16:colId xmlns:a16="http://schemas.microsoft.com/office/drawing/2014/main" val="20010"/>
                    </a:ext>
                  </a:extLst>
                </a:gridCol>
                <a:gridCol w="499014">
                  <a:extLst>
                    <a:ext uri="{9D8B030D-6E8A-4147-A177-3AD203B41FA5}">
                      <a16:colId xmlns:a16="http://schemas.microsoft.com/office/drawing/2014/main" val="20011"/>
                    </a:ext>
                  </a:extLst>
                </a:gridCol>
                <a:gridCol w="576873">
                  <a:extLst>
                    <a:ext uri="{9D8B030D-6E8A-4147-A177-3AD203B41FA5}">
                      <a16:colId xmlns:a16="http://schemas.microsoft.com/office/drawing/2014/main" val="20012"/>
                    </a:ext>
                  </a:extLst>
                </a:gridCol>
                <a:gridCol w="576873">
                  <a:extLst>
                    <a:ext uri="{9D8B030D-6E8A-4147-A177-3AD203B41FA5}">
                      <a16:colId xmlns:a16="http://schemas.microsoft.com/office/drawing/2014/main" val="20013"/>
                    </a:ext>
                  </a:extLst>
                </a:gridCol>
                <a:gridCol w="576873">
                  <a:extLst>
                    <a:ext uri="{9D8B030D-6E8A-4147-A177-3AD203B41FA5}">
                      <a16:colId xmlns:a16="http://schemas.microsoft.com/office/drawing/2014/main" val="20014"/>
                    </a:ext>
                  </a:extLst>
                </a:gridCol>
                <a:gridCol w="576873">
                  <a:extLst>
                    <a:ext uri="{9D8B030D-6E8A-4147-A177-3AD203B41FA5}">
                      <a16:colId xmlns:a16="http://schemas.microsoft.com/office/drawing/2014/main" val="20015"/>
                    </a:ext>
                  </a:extLst>
                </a:gridCol>
                <a:gridCol w="576873">
                  <a:extLst>
                    <a:ext uri="{9D8B030D-6E8A-4147-A177-3AD203B41FA5}">
                      <a16:colId xmlns:a16="http://schemas.microsoft.com/office/drawing/2014/main" val="20016"/>
                    </a:ext>
                  </a:extLst>
                </a:gridCol>
              </a:tblGrid>
              <a:tr h="1114730">
                <a:tc>
                  <a:txBody>
                    <a:bodyPr/>
                    <a:lstStyle/>
                    <a:p>
                      <a:pPr>
                        <a:lnSpc>
                          <a:spcPct val="115000"/>
                        </a:lnSpc>
                        <a:spcAft>
                          <a:spcPts val="0"/>
                        </a:spcAft>
                      </a:pPr>
                      <a:r>
                        <a:rPr lang="en-IN" sz="1000" dirty="0">
                          <a:effectLst/>
                        </a:rPr>
                        <a:t>Backlog Item</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Status &amp; completion date</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Original estimate in hours</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Day2</a:t>
                      </a:r>
                    </a:p>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Day3</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Day4</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Day5</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Day6</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Day7</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Day8</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Day9</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Day10</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Day11</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Day12</a:t>
                      </a:r>
                    </a:p>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Day13</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Day14</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extLst>
                  <a:ext uri="{0D108BD9-81ED-4DB2-BD59-A6C34878D82A}">
                    <a16:rowId xmlns:a16="http://schemas.microsoft.com/office/drawing/2014/main" val="10000"/>
                  </a:ext>
                </a:extLst>
              </a:tr>
              <a:tr h="599572">
                <a:tc>
                  <a:txBody>
                    <a:bodyPr/>
                    <a:lstStyle/>
                    <a:p>
                      <a:pPr>
                        <a:lnSpc>
                          <a:spcPct val="115000"/>
                        </a:lnSpc>
                        <a:spcAft>
                          <a:spcPts val="0"/>
                        </a:spcAft>
                      </a:pPr>
                      <a:r>
                        <a:rPr lang="en-IN" sz="1000">
                          <a:effectLst/>
                        </a:rPr>
                        <a:t>User story #1</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hrs</a:t>
                      </a:r>
                      <a:endParaRPr lang="en-IN" sz="1000">
                        <a:effectLst/>
                        <a:latin typeface="Calibri"/>
                        <a:ea typeface="Calibri"/>
                        <a:cs typeface="Times New Roman"/>
                      </a:endParaRPr>
                    </a:p>
                  </a:txBody>
                  <a:tcPr marL="60025" marR="60025" marT="0" marB="0"/>
                </a:tc>
                <a:extLst>
                  <a:ext uri="{0D108BD9-81ED-4DB2-BD59-A6C34878D82A}">
                    <a16:rowId xmlns:a16="http://schemas.microsoft.com/office/drawing/2014/main" val="10001"/>
                  </a:ext>
                </a:extLst>
              </a:tr>
              <a:tr h="513623">
                <a:tc>
                  <a:txBody>
                    <a:bodyPr/>
                    <a:lstStyle/>
                    <a:p>
                      <a:pPr>
                        <a:lnSpc>
                          <a:spcPct val="115000"/>
                        </a:lnSpc>
                        <a:spcAft>
                          <a:spcPts val="0"/>
                        </a:spcAft>
                      </a:pPr>
                      <a:r>
                        <a:rPr lang="en-IN" sz="1000">
                          <a:effectLst/>
                        </a:rPr>
                        <a:t>UI designing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18/12/2021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latin typeface="Calibri"/>
                          <a:ea typeface="Calibri"/>
                          <a:cs typeface="Times New Roman"/>
                        </a:rPr>
                        <a:t>3</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extLst>
                  <a:ext uri="{0D108BD9-81ED-4DB2-BD59-A6C34878D82A}">
                    <a16:rowId xmlns:a16="http://schemas.microsoft.com/office/drawing/2014/main" val="10002"/>
                  </a:ext>
                </a:extLst>
              </a:tr>
              <a:tr h="519315">
                <a:tc>
                  <a:txBody>
                    <a:bodyPr/>
                    <a:lstStyle/>
                    <a:p>
                      <a:pPr>
                        <a:lnSpc>
                          <a:spcPct val="115000"/>
                        </a:lnSpc>
                        <a:spcAft>
                          <a:spcPts val="0"/>
                        </a:spcAft>
                      </a:pPr>
                      <a:r>
                        <a:rPr lang="en-IN" sz="1000">
                          <a:effectLst/>
                        </a:rPr>
                        <a:t>Database connectivity</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latin typeface="Calibri"/>
                          <a:ea typeface="Calibri"/>
                          <a:cs typeface="Times New Roman"/>
                        </a:rPr>
                        <a:t>24/12/2021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2</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extLst>
                  <a:ext uri="{0D108BD9-81ED-4DB2-BD59-A6C34878D82A}">
                    <a16:rowId xmlns:a16="http://schemas.microsoft.com/office/drawing/2014/main" val="10003"/>
                  </a:ext>
                </a:extLst>
              </a:tr>
              <a:tr h="333093">
                <a:tc>
                  <a:txBody>
                    <a:bodyPr/>
                    <a:lstStyle/>
                    <a:p>
                      <a:pPr>
                        <a:lnSpc>
                          <a:spcPct val="115000"/>
                        </a:lnSpc>
                        <a:spcAft>
                          <a:spcPts val="0"/>
                        </a:spcAft>
                      </a:pPr>
                      <a:r>
                        <a:rPr lang="en-IN" sz="1000">
                          <a:effectLst/>
                        </a:rPr>
                        <a:t>Coding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08/01/2022</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5</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2</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1</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tc>
                  <a:txBody>
                    <a:bodyPr/>
                    <a:lstStyle/>
                    <a:p>
                      <a:pPr>
                        <a:lnSpc>
                          <a:spcPct val="115000"/>
                        </a:lnSpc>
                        <a:spcAft>
                          <a:spcPts val="0"/>
                        </a:spcAft>
                      </a:pPr>
                      <a:r>
                        <a:rPr lang="en-IN" sz="1000" dirty="0">
                          <a:effectLst/>
                          <a:latin typeface="Calibri"/>
                          <a:ea typeface="Calibri"/>
                          <a:cs typeface="Times New Roman"/>
                        </a:rPr>
                        <a:t>0</a:t>
                      </a:r>
                    </a:p>
                  </a:txBody>
                  <a:tcPr marL="60025" marR="60025" marT="0" marB="0"/>
                </a:tc>
                <a:extLst>
                  <a:ext uri="{0D108BD9-81ED-4DB2-BD59-A6C34878D82A}">
                    <a16:rowId xmlns:a16="http://schemas.microsoft.com/office/drawing/2014/main" val="10004"/>
                  </a:ext>
                </a:extLst>
              </a:tr>
              <a:tr h="333093">
                <a:tc>
                  <a:txBody>
                    <a:bodyPr/>
                    <a:lstStyle/>
                    <a:p>
                      <a:pPr>
                        <a:lnSpc>
                          <a:spcPct val="115000"/>
                        </a:lnSpc>
                        <a:spcAft>
                          <a:spcPts val="0"/>
                        </a:spcAft>
                      </a:pPr>
                      <a:r>
                        <a:rPr lang="en-IN" sz="1000">
                          <a:effectLst/>
                        </a:rPr>
                        <a:t>Testing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extLst>
                  <a:ext uri="{0D108BD9-81ED-4DB2-BD59-A6C34878D82A}">
                    <a16:rowId xmlns:a16="http://schemas.microsoft.com/office/drawing/2014/main" val="10005"/>
                  </a:ext>
                </a:extLst>
              </a:tr>
              <a:tr h="513623">
                <a:tc>
                  <a:txBody>
                    <a:bodyPr/>
                    <a:lstStyle/>
                    <a:p>
                      <a:pPr>
                        <a:lnSpc>
                          <a:spcPct val="115000"/>
                        </a:lnSpc>
                        <a:spcAft>
                          <a:spcPts val="0"/>
                        </a:spcAft>
                      </a:pPr>
                      <a:r>
                        <a:rPr lang="en-IN" sz="1000">
                          <a:effectLst/>
                        </a:rPr>
                        <a:t>User story #2</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extLst>
                  <a:ext uri="{0D108BD9-81ED-4DB2-BD59-A6C34878D82A}">
                    <a16:rowId xmlns:a16="http://schemas.microsoft.com/office/drawing/2014/main" val="10006"/>
                  </a:ext>
                </a:extLst>
              </a:tr>
              <a:tr h="513623">
                <a:tc>
                  <a:txBody>
                    <a:bodyPr/>
                    <a:lstStyle/>
                    <a:p>
                      <a:pPr>
                        <a:lnSpc>
                          <a:spcPct val="115000"/>
                        </a:lnSpc>
                        <a:spcAft>
                          <a:spcPts val="0"/>
                        </a:spcAft>
                      </a:pPr>
                      <a:r>
                        <a:rPr lang="en-IN" sz="1000">
                          <a:effectLst/>
                        </a:rPr>
                        <a:t>UI designing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1000"/>
                        </a:spcAft>
                      </a:pPr>
                      <a:r>
                        <a:rPr lang="en-IN" sz="1000">
                          <a:effectLst/>
                        </a:rPr>
                        <a:t> </a:t>
                      </a:r>
                      <a:endParaRPr lang="en-IN" sz="1000">
                        <a:effectLst/>
                        <a:latin typeface="Calibri"/>
                        <a:ea typeface="Calibri"/>
                        <a:cs typeface="Times New Roman"/>
                      </a:endParaRPr>
                    </a:p>
                  </a:txBody>
                  <a:tcPr marL="0" marR="0" marT="0" marB="0" anchor="ctr"/>
                </a:tc>
                <a:extLst>
                  <a:ext uri="{0D108BD9-81ED-4DB2-BD59-A6C34878D82A}">
                    <a16:rowId xmlns:a16="http://schemas.microsoft.com/office/drawing/2014/main" val="10007"/>
                  </a:ext>
                </a:extLst>
              </a:tr>
              <a:tr h="778198">
                <a:tc>
                  <a:txBody>
                    <a:bodyPr/>
                    <a:lstStyle/>
                    <a:p>
                      <a:pPr>
                        <a:lnSpc>
                          <a:spcPct val="115000"/>
                        </a:lnSpc>
                        <a:spcAft>
                          <a:spcPts val="0"/>
                        </a:spcAft>
                      </a:pPr>
                      <a:r>
                        <a:rPr lang="en-IN" sz="1000">
                          <a:effectLst/>
                        </a:rPr>
                        <a:t>Database connectivity</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1000"/>
                        </a:spcAft>
                      </a:pPr>
                      <a:r>
                        <a:rPr lang="en-IN" sz="1000">
                          <a:effectLst/>
                        </a:rPr>
                        <a:t> </a:t>
                      </a:r>
                      <a:endParaRPr lang="en-IN" sz="1000">
                        <a:effectLst/>
                        <a:latin typeface="Calibri"/>
                        <a:ea typeface="Calibri"/>
                        <a:cs typeface="Times New Roman"/>
                      </a:endParaRPr>
                    </a:p>
                  </a:txBody>
                  <a:tcPr marL="0" marR="0" marT="0" marB="0" anchor="ctr"/>
                </a:tc>
                <a:extLst>
                  <a:ext uri="{0D108BD9-81ED-4DB2-BD59-A6C34878D82A}">
                    <a16:rowId xmlns:a16="http://schemas.microsoft.com/office/drawing/2014/main" val="10008"/>
                  </a:ext>
                </a:extLst>
              </a:tr>
              <a:tr h="333093">
                <a:tc>
                  <a:txBody>
                    <a:bodyPr/>
                    <a:lstStyle/>
                    <a:p>
                      <a:pPr>
                        <a:lnSpc>
                          <a:spcPct val="115000"/>
                        </a:lnSpc>
                        <a:spcAft>
                          <a:spcPts val="0"/>
                        </a:spcAft>
                      </a:pPr>
                      <a:r>
                        <a:rPr lang="en-IN" sz="1000">
                          <a:effectLst/>
                        </a:rPr>
                        <a:t>Coding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1000"/>
                        </a:spcAft>
                      </a:pPr>
                      <a:r>
                        <a:rPr lang="en-IN" sz="1000">
                          <a:effectLst/>
                        </a:rPr>
                        <a:t> </a:t>
                      </a:r>
                      <a:endParaRPr lang="en-IN" sz="1000">
                        <a:effectLst/>
                        <a:latin typeface="Calibri"/>
                        <a:ea typeface="Calibri"/>
                        <a:cs typeface="Times New Roman"/>
                      </a:endParaRPr>
                    </a:p>
                  </a:txBody>
                  <a:tcPr marL="0" marR="0" marT="0" marB="0" anchor="ctr"/>
                </a:tc>
                <a:extLst>
                  <a:ext uri="{0D108BD9-81ED-4DB2-BD59-A6C34878D82A}">
                    <a16:rowId xmlns:a16="http://schemas.microsoft.com/office/drawing/2014/main" val="10009"/>
                  </a:ext>
                </a:extLst>
              </a:tr>
              <a:tr h="333093">
                <a:tc>
                  <a:txBody>
                    <a:bodyPr/>
                    <a:lstStyle/>
                    <a:p>
                      <a:pPr>
                        <a:lnSpc>
                          <a:spcPct val="115000"/>
                        </a:lnSpc>
                        <a:spcAft>
                          <a:spcPts val="0"/>
                        </a:spcAft>
                      </a:pPr>
                      <a:r>
                        <a:rPr lang="en-IN" sz="1000">
                          <a:effectLst/>
                        </a:rPr>
                        <a:t>Testing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1000"/>
                        </a:spcAft>
                      </a:pPr>
                      <a:r>
                        <a:rPr lang="en-IN" sz="1000" dirty="0">
                          <a:effectLst/>
                        </a:rPr>
                        <a:t> </a:t>
                      </a:r>
                      <a:endParaRPr lang="en-IN" sz="1000" dirty="0">
                        <a:effectLst/>
                        <a:latin typeface="Calibri"/>
                        <a:ea typeface="Calibri"/>
                        <a:cs typeface="Times New Roman"/>
                      </a:endParaRPr>
                    </a:p>
                  </a:txBody>
                  <a:tcPr marL="0" marR="0" marT="0" marB="0" anchor="ctr"/>
                </a:tc>
                <a:extLst>
                  <a:ext uri="{0D108BD9-81ED-4DB2-BD59-A6C34878D82A}">
                    <a16:rowId xmlns:a16="http://schemas.microsoft.com/office/drawing/2014/main" val="10010"/>
                  </a:ext>
                </a:extLst>
              </a:tr>
              <a:tr h="333093">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c>
                  <a:txBody>
                    <a:bodyPr/>
                    <a:lstStyle/>
                    <a:p>
                      <a:pPr>
                        <a:lnSpc>
                          <a:spcPct val="115000"/>
                        </a:lnSpc>
                        <a:spcAft>
                          <a:spcPts val="1000"/>
                        </a:spcAft>
                      </a:pPr>
                      <a:endParaRPr lang="en-IN" sz="1000" dirty="0">
                        <a:effectLst/>
                        <a:latin typeface="Calibri"/>
                        <a:ea typeface="Calibri"/>
                        <a:cs typeface="Times New Roman"/>
                      </a:endParaRPr>
                    </a:p>
                  </a:txBody>
                  <a:tcPr marL="0" marR="0" marT="0" marB="0" anchor="ctr"/>
                </a:tc>
                <a:extLst>
                  <a:ext uri="{0D108BD9-81ED-4DB2-BD59-A6C34878D82A}">
                    <a16:rowId xmlns:a16="http://schemas.microsoft.com/office/drawing/2014/main" val="54849102"/>
                  </a:ext>
                </a:extLst>
              </a:tr>
            </a:tbl>
          </a:graphicData>
        </a:graphic>
      </p:graphicFrame>
    </p:spTree>
    <p:extLst>
      <p:ext uri="{BB962C8B-B14F-4D97-AF65-F5344CB8AC3E}">
        <p14:creationId xmlns:p14="http://schemas.microsoft.com/office/powerpoint/2010/main" val="96840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933B-85B6-41F9-86EB-3EA810789BF3}"/>
              </a:ext>
            </a:extLst>
          </p:cNvPr>
          <p:cNvSpPr>
            <a:spLocks noGrp="1"/>
          </p:cNvSpPr>
          <p:nvPr/>
        </p:nvSpPr>
        <p:spPr>
          <a:xfrm>
            <a:off x="1979613" y="26064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u="sng" dirty="0">
                <a:solidFill>
                  <a:schemeClr val="tx2"/>
                </a:solidFill>
                <a:latin typeface="Times New Roman" pitchFamily="18" charset="0"/>
                <a:cs typeface="Times New Roman" pitchFamily="18" charset="0"/>
              </a:rPr>
              <a:t>TABLE OF CONTENTS</a:t>
            </a:r>
          </a:p>
        </p:txBody>
      </p:sp>
      <p:sp>
        <p:nvSpPr>
          <p:cNvPr id="4" name="Content Placeholder 4">
            <a:extLst>
              <a:ext uri="{FF2B5EF4-FFF2-40B4-BE49-F238E27FC236}">
                <a16:creationId xmlns:a16="http://schemas.microsoft.com/office/drawing/2014/main" id="{EA210517-F608-4D29-B5EB-8987E71CAEBF}"/>
              </a:ext>
            </a:extLst>
          </p:cNvPr>
          <p:cNvSpPr>
            <a:spLocks noGrp="1"/>
          </p:cNvSpPr>
          <p:nvPr/>
        </p:nvSpPr>
        <p:spPr>
          <a:xfrm>
            <a:off x="1979612" y="1916832"/>
            <a:ext cx="8229599" cy="4525963"/>
          </a:xfrm>
          <a:prstGeom prst="rect">
            <a:avLst/>
          </a:prstGeom>
        </p:spPr>
        <p:txBody>
          <a:bodyPr vert="horz" lIns="91397" tIns="45698" rIns="91397" bIns="45698" rtlCol="0">
            <a:normAutofit/>
          </a:bodyPr>
          <a:lstStyle>
            <a:lvl1pPr marL="342740" indent="-342740" algn="l" defTabSz="91397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601" indent="-285615" algn="l" defTabSz="91397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65" indent="-228493" algn="l" defTabSz="91397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450"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2056434"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513422"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407"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394"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380"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456984" indent="-456984">
              <a:buFont typeface="+mj-lt"/>
              <a:buAutoNum type="arabicPeriod"/>
            </a:pPr>
            <a:r>
              <a:rPr lang="en-IN" sz="2000" b="1" dirty="0">
                <a:solidFill>
                  <a:schemeClr val="tx2"/>
                </a:solidFill>
                <a:latin typeface="Times New Roman" pitchFamily="18" charset="0"/>
                <a:cs typeface="Times New Roman" pitchFamily="18" charset="0"/>
              </a:rPr>
              <a:t>Introduction </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Objectives                             </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Modules</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Data Flow Diagram</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Table Design</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Developing Environment</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Product Backlog</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User Stories</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Project Plan	</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Sprint Plans</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Sprint Actual</a:t>
            </a: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415123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2800" b="1" u="sng" dirty="0">
                <a:latin typeface="Times New Roman" pitchFamily="18" charset="0"/>
                <a:cs typeface="Times New Roman" pitchFamily="18" charset="0"/>
              </a:rPr>
              <a:t>INTRODUCTION</a:t>
            </a:r>
          </a:p>
        </p:txBody>
      </p:sp>
      <p:sp>
        <p:nvSpPr>
          <p:cNvPr id="8" name="Content Placeholder 7"/>
          <p:cNvSpPr>
            <a:spLocks noGrp="1"/>
          </p:cNvSpPr>
          <p:nvPr>
            <p:ph idx="1"/>
          </p:nvPr>
        </p:nvSpPr>
        <p:spPr/>
        <p:txBody>
          <a:bodyPr>
            <a:normAutofit/>
          </a:bodyPr>
          <a:lstStyle/>
          <a:p>
            <a:pPr algn="just"/>
            <a:r>
              <a:rPr lang="en-US" sz="2000" dirty="0">
                <a:latin typeface="Times New Roman" pitchFamily="18" charset="0"/>
                <a:cs typeface="Times New Roman" pitchFamily="18" charset="0"/>
              </a:rPr>
              <a:t>The aim of the project is to develop a software which will convert a text story into its corresponding image story. This software can represent a simple or even a big story with images corresponding to each sentence in the story. Each sentence of the given story is analyzed for its meaning and matching images are extracted from the web using Google Search Engine. The sentences are replaced by images which can convey the meaning of the text data, so that, the user obtains an image story line as an output for the text story line given as input. For finding which all words in each sentence make it meaningful, we make use of the NLTK module available in Python. At first, each word in the given story is tokenized using the </a:t>
            </a:r>
            <a:r>
              <a:rPr lang="en-US" sz="2000" dirty="0" err="1">
                <a:latin typeface="Times New Roman" pitchFamily="18" charset="0"/>
                <a:cs typeface="Times New Roman" pitchFamily="18" charset="0"/>
              </a:rPr>
              <a:t>tokenizer</a:t>
            </a:r>
            <a:r>
              <a:rPr lang="en-US" sz="2000" dirty="0">
                <a:latin typeface="Times New Roman" pitchFamily="18" charset="0"/>
                <a:cs typeface="Times New Roman" pitchFamily="18" charset="0"/>
              </a:rPr>
              <a:t> available in Python. The image story is designed in such a way that the images are represented in a gallery format. There is button which can be clicked to get the double corresponding to each sentence in the story. The sentence for each image, is also displayed below it, so that it can be understood in a better way</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80234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u="sng" dirty="0">
                <a:latin typeface="Times New Roman" pitchFamily="18" charset="0"/>
                <a:cs typeface="Times New Roman" pitchFamily="18" charset="0"/>
              </a:rPr>
              <a:t>OBJECTIVE</a:t>
            </a:r>
          </a:p>
        </p:txBody>
      </p:sp>
      <p:sp>
        <p:nvSpPr>
          <p:cNvPr id="4" name="Content Placeholder 3"/>
          <p:cNvSpPr>
            <a:spLocks noGrp="1"/>
          </p:cNvSpPr>
          <p:nvPr>
            <p:ph idx="1"/>
          </p:nvPr>
        </p:nvSpPr>
        <p:spPr/>
        <p:txBody>
          <a:bodyPr>
            <a:normAutofit/>
          </a:bodyPr>
          <a:lstStyle/>
          <a:p>
            <a:pPr algn="just"/>
            <a:r>
              <a:rPr lang="en-US" sz="2000" dirty="0">
                <a:latin typeface="Times New Roman" pitchFamily="18" charset="0"/>
                <a:cs typeface="Times New Roman" pitchFamily="18" charset="0"/>
              </a:rPr>
              <a:t>Currently to understand the inner meaning of an image people must either search or go to some experts for help. It is time consuming and sometimes images are not interpreted correctly. The project develop a software which will convert a text story into its corresponding image story. Each sentence of the given story is analyzed for its meaning and matching images are extracted from the web using Google Search Engine. The sentences are replaced by images which can convey the meaning of the text data, so that, the user obtains IMAGE STORY TELLER as an output for the text story line given as input. Thus users can understand the meaning of the image in a better way.</a:t>
            </a:r>
            <a:r>
              <a:rPr lang="en-IN"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7974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7AE23B-B90C-4557-94AE-DE8D184794F9}"/>
              </a:ext>
            </a:extLst>
          </p:cNvPr>
          <p:cNvSpPr>
            <a:spLocks noGrp="1"/>
          </p:cNvSpPr>
          <p:nvPr/>
        </p:nvSpPr>
        <p:spPr>
          <a:xfrm>
            <a:off x="1636711" y="332656"/>
            <a:ext cx="8915401" cy="764704"/>
          </a:xfrm>
          <a:prstGeom prst="rect">
            <a:avLst/>
          </a:prstGeom>
        </p:spPr>
        <p:txBody>
          <a:bodyPr vert="horz" lIns="91397" tIns="45698" rIns="91397" bIns="45698" rtlCol="0" anchor="ctr">
            <a:normAutofit/>
          </a:bodyPr>
          <a:lstStyle>
            <a:lvl1pPr algn="ctr" defTabSz="913972" rtl="0" eaLnBrk="1" latinLnBrk="0" hangingPunct="1">
              <a:spcBef>
                <a:spcPct val="0"/>
              </a:spcBef>
              <a:buNone/>
              <a:defRPr sz="4400" kern="1200">
                <a:solidFill>
                  <a:schemeClr val="tx1"/>
                </a:solidFill>
                <a:latin typeface="+mj-lt"/>
                <a:ea typeface="+mj-ea"/>
                <a:cs typeface="+mj-cs"/>
              </a:defRPr>
            </a:lvl1pPr>
          </a:lstStyle>
          <a:p>
            <a:r>
              <a:rPr lang="en-IN" sz="2800" b="1" u="sng" dirty="0">
                <a:solidFill>
                  <a:schemeClr val="tx2"/>
                </a:solidFill>
                <a:latin typeface="Times New Roman" pitchFamily="18" charset="0"/>
                <a:cs typeface="Times New Roman" pitchFamily="18" charset="0"/>
              </a:rPr>
              <a:t>MODULES</a:t>
            </a:r>
          </a:p>
        </p:txBody>
      </p:sp>
      <p:sp>
        <p:nvSpPr>
          <p:cNvPr id="6" name="TextBox 5">
            <a:extLst>
              <a:ext uri="{FF2B5EF4-FFF2-40B4-BE49-F238E27FC236}">
                <a16:creationId xmlns:a16="http://schemas.microsoft.com/office/drawing/2014/main" id="{67EB8D3C-48CC-458C-AA6B-95411CA10AB9}"/>
              </a:ext>
            </a:extLst>
          </p:cNvPr>
          <p:cNvSpPr txBox="1"/>
          <p:nvPr/>
        </p:nvSpPr>
        <p:spPr>
          <a:xfrm>
            <a:off x="1926352" y="2564904"/>
            <a:ext cx="7920880" cy="1819985"/>
          </a:xfrm>
          <a:prstGeom prst="rect">
            <a:avLst/>
          </a:prstGeom>
          <a:noFill/>
        </p:spPr>
        <p:txBody>
          <a:bodyPr wrap="square">
            <a:spAutoFit/>
          </a:bodyPr>
          <a:lstStyle/>
          <a:p>
            <a:pPr marL="285750" indent="-285750">
              <a:spcAft>
                <a:spcPts val="800"/>
              </a:spcAft>
              <a:buFont typeface="Wingdings" panose="05000000000000000000" pitchFamily="2" charset="2"/>
              <a:buChar char="q"/>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Login</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Add Data Set(images)</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View Users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View Feedbacks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46D1F2C-E39C-4EC5-B5DA-0708BA669E06}"/>
              </a:ext>
            </a:extLst>
          </p:cNvPr>
          <p:cNvSpPr txBox="1"/>
          <p:nvPr/>
        </p:nvSpPr>
        <p:spPr>
          <a:xfrm>
            <a:off x="1917948" y="4559122"/>
            <a:ext cx="6097464" cy="1841530"/>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q"/>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Registration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Story Teller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eedback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a:xfrm>
            <a:off x="1645945" y="1556793"/>
            <a:ext cx="9782801" cy="504056"/>
          </a:xfrm>
        </p:spPr>
        <p:txBody>
          <a:bodyPr>
            <a:normAutofit/>
          </a:bodyPr>
          <a:lstStyle/>
          <a:p>
            <a:r>
              <a:rPr lang="en-US" sz="2400" b="1" u="sng" dirty="0">
                <a:latin typeface="Times New Roman" pitchFamily="18" charset="0"/>
                <a:cs typeface="Times New Roman" pitchFamily="18" charset="0"/>
              </a:rPr>
              <a:t>USER MODULES</a:t>
            </a:r>
          </a:p>
        </p:txBody>
      </p:sp>
    </p:spTree>
    <p:extLst>
      <p:ext uri="{BB962C8B-B14F-4D97-AF65-F5344CB8AC3E}">
        <p14:creationId xmlns:p14="http://schemas.microsoft.com/office/powerpoint/2010/main" val="45468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u="sng" dirty="0">
                <a:latin typeface="Times New Roman" pitchFamily="18" charset="0"/>
                <a:cs typeface="Times New Roman" pitchFamily="18" charset="0"/>
              </a:rPr>
              <a:t>FUNCTIONAL MODULES</a:t>
            </a:r>
            <a:endParaRPr lang="en-US" dirty="0"/>
          </a:p>
        </p:txBody>
      </p:sp>
      <p:sp>
        <p:nvSpPr>
          <p:cNvPr id="3" name="Content Placeholder 2"/>
          <p:cNvSpPr>
            <a:spLocks noGrp="1"/>
          </p:cNvSpPr>
          <p:nvPr>
            <p:ph idx="1"/>
          </p:nvPr>
        </p:nvSpPr>
        <p:spPr/>
        <p:txBody>
          <a:bodyPr>
            <a:normAutofit/>
          </a:bodyPr>
          <a:lstStyle/>
          <a:p>
            <a:r>
              <a:rPr lang="en-US" sz="2000" b="1" u="sng" dirty="0">
                <a:latin typeface="Times New Roman" pitchFamily="18" charset="0"/>
                <a:cs typeface="Times New Roman" pitchFamily="18" charset="0"/>
              </a:rPr>
              <a:t>Text to Image Conversion</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Text to Image Conversion is the next module. </a:t>
            </a:r>
          </a:p>
          <a:p>
            <a:r>
              <a:rPr lang="en-US" sz="2000" dirty="0">
                <a:latin typeface="Times New Roman" pitchFamily="18" charset="0"/>
                <a:cs typeface="Times New Roman" pitchFamily="18" charset="0"/>
              </a:rPr>
              <a:t>This module involves: </a:t>
            </a:r>
          </a:p>
          <a:p>
            <a:pPr lvl="0"/>
            <a:r>
              <a:rPr lang="en-US" sz="2000" dirty="0">
                <a:latin typeface="Times New Roman" pitchFamily="18" charset="0"/>
                <a:cs typeface="Times New Roman" pitchFamily="18" charset="0"/>
              </a:rPr>
              <a:t>Story to sentences</a:t>
            </a:r>
          </a:p>
          <a:p>
            <a:pPr lvl="0"/>
            <a:r>
              <a:rPr lang="en-US" sz="2000" dirty="0">
                <a:latin typeface="Times New Roman" pitchFamily="18" charset="0"/>
                <a:cs typeface="Times New Roman" pitchFamily="18" charset="0"/>
              </a:rPr>
              <a:t>sentence comparison</a:t>
            </a:r>
          </a:p>
          <a:p>
            <a:pPr lvl="1"/>
            <a:r>
              <a:rPr lang="en-US" sz="2000" dirty="0">
                <a:latin typeface="Times New Roman" pitchFamily="18" charset="0"/>
                <a:cs typeface="Times New Roman" pitchFamily="18" charset="0"/>
              </a:rPr>
              <a:t>tokenization </a:t>
            </a:r>
          </a:p>
          <a:p>
            <a:pPr lvl="1"/>
            <a:r>
              <a:rPr lang="en-US" sz="2000" dirty="0">
                <a:latin typeface="Times New Roman" pitchFamily="18" charset="0"/>
                <a:cs typeface="Times New Roman" pitchFamily="18" charset="0"/>
              </a:rPr>
              <a:t>remove stop words from the string</a:t>
            </a:r>
          </a:p>
          <a:p>
            <a:pPr lvl="1"/>
            <a:r>
              <a:rPr lang="en-US" sz="2000" dirty="0">
                <a:latin typeface="Times New Roman" pitchFamily="18" charset="0"/>
                <a:cs typeface="Times New Roman" pitchFamily="18" charset="0"/>
              </a:rPr>
              <a:t>stemming</a:t>
            </a:r>
          </a:p>
          <a:p>
            <a:pPr lvl="1"/>
            <a:r>
              <a:rPr lang="en-US" sz="2000" dirty="0">
                <a:latin typeface="Times New Roman" pitchFamily="18" charset="0"/>
                <a:cs typeface="Times New Roman" pitchFamily="18" charset="0"/>
              </a:rPr>
              <a:t>create a vector containing keywords of both strings</a:t>
            </a:r>
          </a:p>
          <a:p>
            <a:pPr lvl="1"/>
            <a:r>
              <a:rPr lang="en-US" sz="2000" dirty="0">
                <a:latin typeface="Times New Roman" pitchFamily="18" charset="0"/>
                <a:cs typeface="Times New Roman" pitchFamily="18" charset="0"/>
              </a:rPr>
              <a:t>cosine similarity</a:t>
            </a:r>
          </a:p>
          <a:p>
            <a:r>
              <a:rPr lang="en-US" sz="2000" dirty="0">
                <a:latin typeface="Times New Roman" pitchFamily="18" charset="0"/>
                <a:cs typeface="Times New Roman" pitchFamily="18" charset="0"/>
              </a:rPr>
              <a:t>Extract image from dataset with maximum similarity</a:t>
            </a:r>
          </a:p>
        </p:txBody>
      </p:sp>
    </p:spTree>
    <p:extLst>
      <p:ext uri="{BB962C8B-B14F-4D97-AF65-F5344CB8AC3E}">
        <p14:creationId xmlns:p14="http://schemas.microsoft.com/office/powerpoint/2010/main" val="88654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51CE7C-1485-44A4-8830-9C2CF56E7B4E}"/>
              </a:ext>
            </a:extLst>
          </p:cNvPr>
          <p:cNvSpPr txBox="1"/>
          <p:nvPr/>
        </p:nvSpPr>
        <p:spPr>
          <a:xfrm>
            <a:off x="2566020" y="450250"/>
            <a:ext cx="6097464" cy="523220"/>
          </a:xfrm>
          <a:prstGeom prst="rect">
            <a:avLst/>
          </a:prstGeom>
          <a:noFill/>
        </p:spPr>
        <p:txBody>
          <a:bodyPr wrap="square">
            <a:spAutoFit/>
          </a:bodyPr>
          <a:lstStyle/>
          <a:p>
            <a:pPr algn="ctr"/>
            <a:r>
              <a:rPr lang="en-IN" sz="2800" b="1" u="sng" dirty="0">
                <a:solidFill>
                  <a:schemeClr val="tx2"/>
                </a:solidFill>
                <a:latin typeface="Times New Roman" panose="02020603050405020304" pitchFamily="18" charset="0"/>
                <a:cs typeface="Times New Roman" panose="02020603050405020304" pitchFamily="18" charset="0"/>
              </a:rPr>
              <a:t>DATA FLOW DIAGRAM</a:t>
            </a:r>
          </a:p>
        </p:txBody>
      </p:sp>
      <p:sp>
        <p:nvSpPr>
          <p:cNvPr id="5" name="TextBox 4">
            <a:extLst>
              <a:ext uri="{FF2B5EF4-FFF2-40B4-BE49-F238E27FC236}">
                <a16:creationId xmlns:a16="http://schemas.microsoft.com/office/drawing/2014/main" id="{F35BCCDC-721C-45D1-B755-DE737DA35D8A}"/>
              </a:ext>
            </a:extLst>
          </p:cNvPr>
          <p:cNvSpPr txBox="1"/>
          <p:nvPr/>
        </p:nvSpPr>
        <p:spPr>
          <a:xfrm>
            <a:off x="1197868" y="1417186"/>
            <a:ext cx="6097464" cy="400110"/>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LEVEL 0</a:t>
            </a:r>
          </a:p>
        </p:txBody>
      </p:sp>
      <p:pic>
        <p:nvPicPr>
          <p:cNvPr id="7" name="Picture 6">
            <a:extLst>
              <a:ext uri="{FF2B5EF4-FFF2-40B4-BE49-F238E27FC236}">
                <a16:creationId xmlns:a16="http://schemas.microsoft.com/office/drawing/2014/main" id="{BD1C1EB0-7A12-4602-94E1-EA0BAC184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948" y="2921349"/>
            <a:ext cx="7590796" cy="1974425"/>
          </a:xfrm>
          <a:prstGeom prst="rect">
            <a:avLst/>
          </a:prstGeom>
        </p:spPr>
      </p:pic>
    </p:spTree>
    <p:extLst>
      <p:ext uri="{BB962C8B-B14F-4D97-AF65-F5344CB8AC3E}">
        <p14:creationId xmlns:p14="http://schemas.microsoft.com/office/powerpoint/2010/main" val="243424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08BF21-1996-48DE-9565-D8407A4CA223}"/>
              </a:ext>
            </a:extLst>
          </p:cNvPr>
          <p:cNvSpPr txBox="1"/>
          <p:nvPr/>
        </p:nvSpPr>
        <p:spPr>
          <a:xfrm>
            <a:off x="1341884" y="658724"/>
            <a:ext cx="6097464" cy="400110"/>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LEVEL 1.1</a:t>
            </a:r>
          </a:p>
        </p:txBody>
      </p:sp>
      <p:pic>
        <p:nvPicPr>
          <p:cNvPr id="5" name="Picture 4">
            <a:extLst>
              <a:ext uri="{FF2B5EF4-FFF2-40B4-BE49-F238E27FC236}">
                <a16:creationId xmlns:a16="http://schemas.microsoft.com/office/drawing/2014/main" id="{85EAA00D-8423-4862-A746-6B970CC27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876" y="2121930"/>
            <a:ext cx="9086679" cy="3377519"/>
          </a:xfrm>
          <a:prstGeom prst="rect">
            <a:avLst/>
          </a:prstGeom>
        </p:spPr>
      </p:pic>
    </p:spTree>
    <p:extLst>
      <p:ext uri="{BB962C8B-B14F-4D97-AF65-F5344CB8AC3E}">
        <p14:creationId xmlns:p14="http://schemas.microsoft.com/office/powerpoint/2010/main" val="74909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F8A443-472E-4C3E-9EB0-9E27D4D9C9BD}"/>
              </a:ext>
            </a:extLst>
          </p:cNvPr>
          <p:cNvSpPr txBox="1"/>
          <p:nvPr/>
        </p:nvSpPr>
        <p:spPr>
          <a:xfrm>
            <a:off x="1197868" y="633926"/>
            <a:ext cx="6097464" cy="400110"/>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LEVEL 1.2</a:t>
            </a:r>
          </a:p>
        </p:txBody>
      </p:sp>
      <p:pic>
        <p:nvPicPr>
          <p:cNvPr id="5" name="Picture 4">
            <a:extLst>
              <a:ext uri="{FF2B5EF4-FFF2-40B4-BE49-F238E27FC236}">
                <a16:creationId xmlns:a16="http://schemas.microsoft.com/office/drawing/2014/main" id="{7C574DDB-3B9C-4D09-A06E-10DC67D6D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68" y="1844824"/>
            <a:ext cx="9549934" cy="3549711"/>
          </a:xfrm>
          <a:prstGeom prst="rect">
            <a:avLst/>
          </a:prstGeom>
        </p:spPr>
      </p:pic>
    </p:spTree>
    <p:extLst>
      <p:ext uri="{BB962C8B-B14F-4D97-AF65-F5344CB8AC3E}">
        <p14:creationId xmlns:p14="http://schemas.microsoft.com/office/powerpoint/2010/main" val="341699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276</TotalTime>
  <Words>1190</Words>
  <Application>Microsoft Office PowerPoint</Application>
  <PresentationFormat>Custom</PresentationFormat>
  <Paragraphs>586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Math 16x9</vt:lpstr>
      <vt:lpstr>PowerPoint Presentation</vt:lpstr>
      <vt:lpstr>PowerPoint Presentation</vt:lpstr>
      <vt:lpstr>INTRODUCTION</vt:lpstr>
      <vt:lpstr>OBJECTIVE</vt:lpstr>
      <vt:lpstr>USER MODULES</vt:lpstr>
      <vt:lpstr>FUNCTIONAL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Ijas</dc:creator>
  <cp:lastModifiedBy>sadhiq sadhi</cp:lastModifiedBy>
  <cp:revision>22</cp:revision>
  <dcterms:created xsi:type="dcterms:W3CDTF">2022-01-10T17:37:53Z</dcterms:created>
  <dcterms:modified xsi:type="dcterms:W3CDTF">2022-02-21T09:16:30Z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