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58" r:id="rId4"/>
    <p:sldId id="267" r:id="rId5"/>
    <p:sldId id="268" r:id="rId6"/>
    <p:sldId id="273" r:id="rId7"/>
    <p:sldId id="274" r:id="rId8"/>
    <p:sldId id="275" r:id="rId9"/>
    <p:sldId id="278" r:id="rId10"/>
    <p:sldId id="279" r:id="rId11"/>
    <p:sldId id="280" r:id="rId12"/>
    <p:sldId id="281" r:id="rId13"/>
    <p:sldId id="282" r:id="rId14"/>
    <p:sldId id="283" r:id="rId15"/>
    <p:sldId id="284" r:id="rId16"/>
    <p:sldId id="270" r:id="rId17"/>
    <p:sldId id="261" r:id="rId18"/>
    <p:sldId id="260" r:id="rId19"/>
    <p:sldId id="263" r:id="rId20"/>
    <p:sldId id="264" r:id="rId21"/>
    <p:sldId id="265" r:id="rId22"/>
    <p:sldId id="259" r:id="rId23"/>
    <p:sldId id="276" r:id="rId24"/>
    <p:sldId id="271" r:id="rId25"/>
    <p:sldId id="277" r:id="rId26"/>
    <p:sldId id="262" r:id="rId27"/>
    <p:sldId id="272" r:id="rId28"/>
    <p:sldId id="285" r:id="rId29"/>
    <p:sldId id="290" r:id="rId30"/>
    <p:sldId id="288" r:id="rId31"/>
    <p:sldId id="286" r:id="rId32"/>
    <p:sldId id="287" r:id="rId33"/>
    <p:sldId id="291" r:id="rId34"/>
  </p:sldIdLst>
  <p:sldSz cx="9906000" cy="6858000" type="A4"/>
  <p:notesSz cx="6858000" cy="9144000"/>
  <p:defaultTextStyle>
    <a:defPPr>
      <a:defRPr lang="en-US"/>
    </a:defPPr>
    <a:lvl1pPr marL="0" algn="l" defTabSz="913972" rtl="0" eaLnBrk="1" latinLnBrk="0" hangingPunct="1">
      <a:defRPr sz="1800" kern="1200">
        <a:solidFill>
          <a:schemeClr val="tx1"/>
        </a:solidFill>
        <a:latin typeface="+mn-lt"/>
        <a:ea typeface="+mn-ea"/>
        <a:cs typeface="+mn-cs"/>
      </a:defRPr>
    </a:lvl1pPr>
    <a:lvl2pPr marL="456984"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8" algn="l" defTabSz="913972" rtl="0" eaLnBrk="1" latinLnBrk="0" hangingPunct="1">
      <a:defRPr sz="1800" kern="1200">
        <a:solidFill>
          <a:schemeClr val="tx1"/>
        </a:solidFill>
        <a:latin typeface="+mn-lt"/>
        <a:ea typeface="+mn-ea"/>
        <a:cs typeface="+mn-cs"/>
      </a:defRPr>
    </a:lvl4pPr>
    <a:lvl5pPr marL="1827942" algn="l" defTabSz="913972" rtl="0" eaLnBrk="1" latinLnBrk="0" hangingPunct="1">
      <a:defRPr sz="1800" kern="1200">
        <a:solidFill>
          <a:schemeClr val="tx1"/>
        </a:solidFill>
        <a:latin typeface="+mn-lt"/>
        <a:ea typeface="+mn-ea"/>
        <a:cs typeface="+mn-cs"/>
      </a:defRPr>
    </a:lvl5pPr>
    <a:lvl6pPr marL="2284928" algn="l" defTabSz="913972" rtl="0" eaLnBrk="1" latinLnBrk="0" hangingPunct="1">
      <a:defRPr sz="1800" kern="1200">
        <a:solidFill>
          <a:schemeClr val="tx1"/>
        </a:solidFill>
        <a:latin typeface="+mn-lt"/>
        <a:ea typeface="+mn-ea"/>
        <a:cs typeface="+mn-cs"/>
      </a:defRPr>
    </a:lvl6pPr>
    <a:lvl7pPr marL="2741914" algn="l" defTabSz="913972" rtl="0" eaLnBrk="1" latinLnBrk="0" hangingPunct="1">
      <a:defRPr sz="1800" kern="1200">
        <a:solidFill>
          <a:schemeClr val="tx1"/>
        </a:solidFill>
        <a:latin typeface="+mn-lt"/>
        <a:ea typeface="+mn-ea"/>
        <a:cs typeface="+mn-cs"/>
      </a:defRPr>
    </a:lvl7pPr>
    <a:lvl8pPr marL="3198899" algn="l" defTabSz="913972" rtl="0" eaLnBrk="1" latinLnBrk="0" hangingPunct="1">
      <a:defRPr sz="1800" kern="1200">
        <a:solidFill>
          <a:schemeClr val="tx1"/>
        </a:solidFill>
        <a:latin typeface="+mn-lt"/>
        <a:ea typeface="+mn-ea"/>
        <a:cs typeface="+mn-cs"/>
      </a:defRPr>
    </a:lvl8pPr>
    <a:lvl9pPr marL="3655885" algn="l" defTabSz="913972"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660"/>
  </p:normalViewPr>
  <p:slideViewPr>
    <p:cSldViewPr>
      <p:cViewPr>
        <p:scale>
          <a:sx n="64" d="100"/>
          <a:sy n="64" d="100"/>
        </p:scale>
        <p:origin x="-1398" y="-19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179C1-AC83-44C5-A86A-3230EA8D8608}" type="datetimeFigureOut">
              <a:rPr lang="en-IN" smtClean="0"/>
              <a:t>02-02-2022</a:t>
            </a:fld>
            <a:endParaRPr lang="en-IN"/>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6AB35-29B9-416D-A802-1D989582B361}" type="slidenum">
              <a:rPr lang="en-IN" smtClean="0"/>
              <a:t>‹#›</a:t>
            </a:fld>
            <a:endParaRPr lang="en-IN"/>
          </a:p>
        </p:txBody>
      </p:sp>
    </p:spTree>
    <p:extLst>
      <p:ext uri="{BB962C8B-B14F-4D97-AF65-F5344CB8AC3E}">
        <p14:creationId xmlns:p14="http://schemas.microsoft.com/office/powerpoint/2010/main" val="3915974214"/>
      </p:ext>
    </p:extLst>
  </p:cSld>
  <p:clrMap bg1="lt1" tx1="dk1" bg2="lt2" tx2="dk2" accent1="accent1" accent2="accent2" accent3="accent3" accent4="accent4" accent5="accent5" accent6="accent6" hlink="hlink" folHlink="folHlink"/>
  <p:notesStyle>
    <a:lvl1pPr marL="0" algn="l" defTabSz="913972" rtl="0" eaLnBrk="1" latinLnBrk="0" hangingPunct="1">
      <a:defRPr sz="1200" kern="1200">
        <a:solidFill>
          <a:schemeClr val="tx1"/>
        </a:solidFill>
        <a:latin typeface="+mn-lt"/>
        <a:ea typeface="+mn-ea"/>
        <a:cs typeface="+mn-cs"/>
      </a:defRPr>
    </a:lvl1pPr>
    <a:lvl2pPr marL="456984" algn="l" defTabSz="913972" rtl="0" eaLnBrk="1" latinLnBrk="0" hangingPunct="1">
      <a:defRPr sz="1200" kern="1200">
        <a:solidFill>
          <a:schemeClr val="tx1"/>
        </a:solidFill>
        <a:latin typeface="+mn-lt"/>
        <a:ea typeface="+mn-ea"/>
        <a:cs typeface="+mn-cs"/>
      </a:defRPr>
    </a:lvl2pPr>
    <a:lvl3pPr marL="913972" algn="l" defTabSz="913972" rtl="0" eaLnBrk="1" latinLnBrk="0" hangingPunct="1">
      <a:defRPr sz="1200" kern="1200">
        <a:solidFill>
          <a:schemeClr val="tx1"/>
        </a:solidFill>
        <a:latin typeface="+mn-lt"/>
        <a:ea typeface="+mn-ea"/>
        <a:cs typeface="+mn-cs"/>
      </a:defRPr>
    </a:lvl3pPr>
    <a:lvl4pPr marL="1370958" algn="l" defTabSz="913972" rtl="0" eaLnBrk="1" latinLnBrk="0" hangingPunct="1">
      <a:defRPr sz="1200" kern="1200">
        <a:solidFill>
          <a:schemeClr val="tx1"/>
        </a:solidFill>
        <a:latin typeface="+mn-lt"/>
        <a:ea typeface="+mn-ea"/>
        <a:cs typeface="+mn-cs"/>
      </a:defRPr>
    </a:lvl4pPr>
    <a:lvl5pPr marL="1827942" algn="l" defTabSz="913972" rtl="0" eaLnBrk="1" latinLnBrk="0" hangingPunct="1">
      <a:defRPr sz="1200" kern="1200">
        <a:solidFill>
          <a:schemeClr val="tx1"/>
        </a:solidFill>
        <a:latin typeface="+mn-lt"/>
        <a:ea typeface="+mn-ea"/>
        <a:cs typeface="+mn-cs"/>
      </a:defRPr>
    </a:lvl5pPr>
    <a:lvl6pPr marL="2284928" algn="l" defTabSz="913972" rtl="0" eaLnBrk="1" latinLnBrk="0" hangingPunct="1">
      <a:defRPr sz="1200" kern="1200">
        <a:solidFill>
          <a:schemeClr val="tx1"/>
        </a:solidFill>
        <a:latin typeface="+mn-lt"/>
        <a:ea typeface="+mn-ea"/>
        <a:cs typeface="+mn-cs"/>
      </a:defRPr>
    </a:lvl6pPr>
    <a:lvl7pPr marL="2741914" algn="l" defTabSz="913972" rtl="0" eaLnBrk="1" latinLnBrk="0" hangingPunct="1">
      <a:defRPr sz="1200" kern="1200">
        <a:solidFill>
          <a:schemeClr val="tx1"/>
        </a:solidFill>
        <a:latin typeface="+mn-lt"/>
        <a:ea typeface="+mn-ea"/>
        <a:cs typeface="+mn-cs"/>
      </a:defRPr>
    </a:lvl7pPr>
    <a:lvl8pPr marL="3198899" algn="l" defTabSz="913972" rtl="0" eaLnBrk="1" latinLnBrk="0" hangingPunct="1">
      <a:defRPr sz="1200" kern="1200">
        <a:solidFill>
          <a:schemeClr val="tx1"/>
        </a:solidFill>
        <a:latin typeface="+mn-lt"/>
        <a:ea typeface="+mn-ea"/>
        <a:cs typeface="+mn-cs"/>
      </a:defRPr>
    </a:lvl8pPr>
    <a:lvl9pPr marL="3655885" algn="l" defTabSz="9139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4588"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16AB35-29B9-416D-A802-1D989582B361}" type="slidenum">
              <a:rPr lang="en-IN" smtClean="0"/>
              <a:t>18</a:t>
            </a:fld>
            <a:endParaRPr lang="en-IN"/>
          </a:p>
        </p:txBody>
      </p:sp>
    </p:spTree>
    <p:extLst>
      <p:ext uri="{BB962C8B-B14F-4D97-AF65-F5344CB8AC3E}">
        <p14:creationId xmlns:p14="http://schemas.microsoft.com/office/powerpoint/2010/main" val="95694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3" y="2130448"/>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14" y="3886202"/>
            <a:ext cx="6934201" cy="1752600"/>
          </a:xfrm>
        </p:spPr>
        <p:txBody>
          <a:bodyPr/>
          <a:lstStyle>
            <a:lvl1pPr marL="0" indent="0" algn="ctr">
              <a:buNone/>
              <a:defRPr>
                <a:solidFill>
                  <a:schemeClr val="tx1">
                    <a:tint val="75000"/>
                  </a:schemeClr>
                </a:solidFill>
              </a:defRPr>
            </a:lvl1pPr>
            <a:lvl2pPr marL="456984" indent="0" algn="ctr">
              <a:buNone/>
              <a:defRPr>
                <a:solidFill>
                  <a:schemeClr val="tx1">
                    <a:tint val="75000"/>
                  </a:schemeClr>
                </a:solidFill>
              </a:defRPr>
            </a:lvl2pPr>
            <a:lvl3pPr marL="913972" indent="0" algn="ctr">
              <a:buNone/>
              <a:defRPr>
                <a:solidFill>
                  <a:schemeClr val="tx1">
                    <a:tint val="75000"/>
                  </a:schemeClr>
                </a:solidFill>
              </a:defRPr>
            </a:lvl3pPr>
            <a:lvl4pPr marL="1370958" indent="0" algn="ctr">
              <a:buNone/>
              <a:defRPr>
                <a:solidFill>
                  <a:schemeClr val="tx1">
                    <a:tint val="75000"/>
                  </a:schemeClr>
                </a:solidFill>
              </a:defRPr>
            </a:lvl4pPr>
            <a:lvl5pPr marL="1827942" indent="0" algn="ctr">
              <a:buNone/>
              <a:defRPr>
                <a:solidFill>
                  <a:schemeClr val="tx1">
                    <a:tint val="75000"/>
                  </a:schemeClr>
                </a:solidFill>
              </a:defRPr>
            </a:lvl5pPr>
            <a:lvl6pPr marL="2284928" indent="0" algn="ctr">
              <a:buNone/>
              <a:defRPr>
                <a:solidFill>
                  <a:schemeClr val="tx1">
                    <a:tint val="75000"/>
                  </a:schemeClr>
                </a:solidFill>
              </a:defRPr>
            </a:lvl6pPr>
            <a:lvl7pPr marL="2741914" indent="0" algn="ctr">
              <a:buNone/>
              <a:defRPr>
                <a:solidFill>
                  <a:schemeClr val="tx1">
                    <a:tint val="75000"/>
                  </a:schemeClr>
                </a:solidFill>
              </a:defRPr>
            </a:lvl7pPr>
            <a:lvl8pPr marL="3198899" indent="0" algn="ctr">
              <a:buNone/>
              <a:defRPr>
                <a:solidFill>
                  <a:schemeClr val="tx1">
                    <a:tint val="75000"/>
                  </a:schemeClr>
                </a:solidFill>
              </a:defRPr>
            </a:lvl8pPr>
            <a:lvl9pPr marL="365588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EEE757-84FF-4AF9-80FB-9B5565D4FB8D}"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139772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EEE757-84FF-4AF9-80FB-9B5565D4FB8D}"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409837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60" y="274659"/>
            <a:ext cx="2228851"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95304" y="27465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EEE757-84FF-4AF9-80FB-9B5565D4FB8D}"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148293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EEE757-84FF-4AF9-80FB-9B5565D4FB8D}"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214134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9" y="4406917"/>
            <a:ext cx="84201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509" y="2906732"/>
            <a:ext cx="8420100" cy="1500187"/>
          </a:xfrm>
        </p:spPr>
        <p:txBody>
          <a:bodyPr anchor="b"/>
          <a:lstStyle>
            <a:lvl1pPr marL="0" indent="0">
              <a:buNone/>
              <a:defRPr sz="1900">
                <a:solidFill>
                  <a:schemeClr val="tx1">
                    <a:tint val="75000"/>
                  </a:schemeClr>
                </a:solidFill>
              </a:defRPr>
            </a:lvl1pPr>
            <a:lvl2pPr marL="456984" indent="0">
              <a:buNone/>
              <a:defRPr sz="1800">
                <a:solidFill>
                  <a:schemeClr val="tx1">
                    <a:tint val="75000"/>
                  </a:schemeClr>
                </a:solidFill>
              </a:defRPr>
            </a:lvl2pPr>
            <a:lvl3pPr marL="913972" indent="0">
              <a:buNone/>
              <a:defRPr sz="1600">
                <a:solidFill>
                  <a:schemeClr val="tx1">
                    <a:tint val="75000"/>
                  </a:schemeClr>
                </a:solidFill>
              </a:defRPr>
            </a:lvl3pPr>
            <a:lvl4pPr marL="1370958" indent="0">
              <a:buNone/>
              <a:defRPr sz="1500">
                <a:solidFill>
                  <a:schemeClr val="tx1">
                    <a:tint val="75000"/>
                  </a:schemeClr>
                </a:solidFill>
              </a:defRPr>
            </a:lvl4pPr>
            <a:lvl5pPr marL="1827942" indent="0">
              <a:buNone/>
              <a:defRPr sz="1500">
                <a:solidFill>
                  <a:schemeClr val="tx1">
                    <a:tint val="75000"/>
                  </a:schemeClr>
                </a:solidFill>
              </a:defRPr>
            </a:lvl5pPr>
            <a:lvl6pPr marL="2284928" indent="0">
              <a:buNone/>
              <a:defRPr sz="1500">
                <a:solidFill>
                  <a:schemeClr val="tx1">
                    <a:tint val="75000"/>
                  </a:schemeClr>
                </a:solidFill>
              </a:defRPr>
            </a:lvl6pPr>
            <a:lvl7pPr marL="2741914" indent="0">
              <a:buNone/>
              <a:defRPr sz="1500">
                <a:solidFill>
                  <a:schemeClr val="tx1">
                    <a:tint val="75000"/>
                  </a:schemeClr>
                </a:solidFill>
              </a:defRPr>
            </a:lvl7pPr>
            <a:lvl8pPr marL="3198899" indent="0">
              <a:buNone/>
              <a:defRPr sz="1500">
                <a:solidFill>
                  <a:schemeClr val="tx1">
                    <a:tint val="75000"/>
                  </a:schemeClr>
                </a:solidFill>
              </a:defRPr>
            </a:lvl8pPr>
            <a:lvl9pPr marL="3655885"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EEE757-84FF-4AF9-80FB-9B5565D4FB8D}"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67726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95300" y="1600217"/>
            <a:ext cx="4375150" cy="4525963"/>
          </a:xfrm>
        </p:spPr>
        <p:txBody>
          <a:bodyPr/>
          <a:lstStyle>
            <a:lvl1pPr>
              <a:defRPr sz="2800"/>
            </a:lvl1pPr>
            <a:lvl2pPr>
              <a:defRPr sz="24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035553" y="1600217"/>
            <a:ext cx="4375150" cy="4525963"/>
          </a:xfrm>
        </p:spPr>
        <p:txBody>
          <a:bodyPr/>
          <a:lstStyle>
            <a:lvl1pPr>
              <a:defRPr sz="2800"/>
            </a:lvl1pPr>
            <a:lvl2pPr>
              <a:defRPr sz="2400"/>
            </a:lvl2pPr>
            <a:lvl3pPr>
              <a:defRPr sz="19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EEE757-84FF-4AF9-80FB-9B5565D4FB8D}"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256830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10" y="1535113"/>
            <a:ext cx="4376869" cy="639762"/>
          </a:xfrm>
        </p:spPr>
        <p:txBody>
          <a:bodyPr anchor="b"/>
          <a:lstStyle>
            <a:lvl1pPr marL="0" indent="0">
              <a:buNone/>
              <a:defRPr sz="2400" b="1"/>
            </a:lvl1pPr>
            <a:lvl2pPr marL="456984" indent="0">
              <a:buNone/>
              <a:defRPr sz="1900" b="1"/>
            </a:lvl2pPr>
            <a:lvl3pPr marL="913972" indent="0">
              <a:buNone/>
              <a:defRPr sz="1800" b="1"/>
            </a:lvl3pPr>
            <a:lvl4pPr marL="1370958" indent="0">
              <a:buNone/>
              <a:defRPr sz="1600" b="1"/>
            </a:lvl4pPr>
            <a:lvl5pPr marL="1827942" indent="0">
              <a:buNone/>
              <a:defRPr sz="1600" b="1"/>
            </a:lvl5pPr>
            <a:lvl6pPr marL="2284928" indent="0">
              <a:buNone/>
              <a:defRPr sz="1600" b="1"/>
            </a:lvl6pPr>
            <a:lvl7pPr marL="2741914" indent="0">
              <a:buNone/>
              <a:defRPr sz="1600" b="1"/>
            </a:lvl7pPr>
            <a:lvl8pPr marL="3198899" indent="0">
              <a:buNone/>
              <a:defRPr sz="1600" b="1"/>
            </a:lvl8pPr>
            <a:lvl9pPr marL="365588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10" y="2174877"/>
            <a:ext cx="4376869" cy="3951288"/>
          </a:xfrm>
        </p:spPr>
        <p:txBody>
          <a:bodyPr/>
          <a:lstStyle>
            <a:lvl1pPr>
              <a:defRPr sz="24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123" y="1535113"/>
            <a:ext cx="4378591" cy="639762"/>
          </a:xfrm>
        </p:spPr>
        <p:txBody>
          <a:bodyPr anchor="b"/>
          <a:lstStyle>
            <a:lvl1pPr marL="0" indent="0">
              <a:buNone/>
              <a:defRPr sz="2400" b="1"/>
            </a:lvl1pPr>
            <a:lvl2pPr marL="456984" indent="0">
              <a:buNone/>
              <a:defRPr sz="1900" b="1"/>
            </a:lvl2pPr>
            <a:lvl3pPr marL="913972" indent="0">
              <a:buNone/>
              <a:defRPr sz="1800" b="1"/>
            </a:lvl3pPr>
            <a:lvl4pPr marL="1370958" indent="0">
              <a:buNone/>
              <a:defRPr sz="1600" b="1"/>
            </a:lvl4pPr>
            <a:lvl5pPr marL="1827942" indent="0">
              <a:buNone/>
              <a:defRPr sz="1600" b="1"/>
            </a:lvl5pPr>
            <a:lvl6pPr marL="2284928" indent="0">
              <a:buNone/>
              <a:defRPr sz="1600" b="1"/>
            </a:lvl6pPr>
            <a:lvl7pPr marL="2741914" indent="0">
              <a:buNone/>
              <a:defRPr sz="1600" b="1"/>
            </a:lvl7pPr>
            <a:lvl8pPr marL="3198899" indent="0">
              <a:buNone/>
              <a:defRPr sz="1600" b="1"/>
            </a:lvl8pPr>
            <a:lvl9pPr marL="365588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23" y="2174877"/>
            <a:ext cx="4378591" cy="3951288"/>
          </a:xfrm>
        </p:spPr>
        <p:txBody>
          <a:bodyPr/>
          <a:lstStyle>
            <a:lvl1pPr>
              <a:defRPr sz="2400"/>
            </a:lvl1pPr>
            <a:lvl2pPr>
              <a:defRPr sz="19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EEE757-84FF-4AF9-80FB-9B5565D4FB8D}" type="datetimeFigureOut">
              <a:rPr lang="en-IN" smtClean="0"/>
              <a:t>02-02-2022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8001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EEE757-84FF-4AF9-80FB-9B5565D4FB8D}"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136671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EE757-84FF-4AF9-80FB-9B5565D4FB8D}" type="datetimeFigureOut">
              <a:rPr lang="en-IN" smtClean="0"/>
              <a:t>02-02-2022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352057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17" y="273052"/>
            <a:ext cx="3259006" cy="1162050"/>
          </a:xfrm>
        </p:spPr>
        <p:txBody>
          <a:bodyPr anchor="b"/>
          <a:lstStyle>
            <a:lvl1pPr algn="l">
              <a:defRPr sz="1900" b="1"/>
            </a:lvl1pPr>
          </a:lstStyle>
          <a:p>
            <a:r>
              <a:rPr lang="en-US" smtClean="0"/>
              <a:t>Click to edit Master title style</a:t>
            </a:r>
            <a:endParaRPr lang="en-IN"/>
          </a:p>
        </p:txBody>
      </p:sp>
      <p:sp>
        <p:nvSpPr>
          <p:cNvPr id="3" name="Content Placeholder 2"/>
          <p:cNvSpPr>
            <a:spLocks noGrp="1"/>
          </p:cNvSpPr>
          <p:nvPr>
            <p:ph idx="1"/>
          </p:nvPr>
        </p:nvSpPr>
        <p:spPr>
          <a:xfrm>
            <a:off x="3872982" y="273072"/>
            <a:ext cx="5537730" cy="5853113"/>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17" y="1435114"/>
            <a:ext cx="3259006" cy="4691063"/>
          </a:xfrm>
        </p:spPr>
        <p:txBody>
          <a:bodyPr/>
          <a:lstStyle>
            <a:lvl1pPr marL="0" indent="0">
              <a:buNone/>
              <a:defRPr sz="1500"/>
            </a:lvl1pPr>
            <a:lvl2pPr marL="456984" indent="0">
              <a:buNone/>
              <a:defRPr sz="1200"/>
            </a:lvl2pPr>
            <a:lvl3pPr marL="913972" indent="0">
              <a:buNone/>
              <a:defRPr sz="1000"/>
            </a:lvl3pPr>
            <a:lvl4pPr marL="1370958" indent="0">
              <a:buNone/>
              <a:defRPr sz="800"/>
            </a:lvl4pPr>
            <a:lvl5pPr marL="1827942" indent="0">
              <a:buNone/>
              <a:defRPr sz="800"/>
            </a:lvl5pPr>
            <a:lvl6pPr marL="2284928" indent="0">
              <a:buNone/>
              <a:defRPr sz="800"/>
            </a:lvl6pPr>
            <a:lvl7pPr marL="2741914" indent="0">
              <a:buNone/>
              <a:defRPr sz="800"/>
            </a:lvl7pPr>
            <a:lvl8pPr marL="3198899" indent="0">
              <a:buNone/>
              <a:defRPr sz="800"/>
            </a:lvl8pPr>
            <a:lvl9pPr marL="3655885"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370417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50" y="4800601"/>
            <a:ext cx="5943600" cy="566738"/>
          </a:xfrm>
        </p:spPr>
        <p:txBody>
          <a:bodyPr anchor="b"/>
          <a:lstStyle>
            <a:lvl1pPr algn="l">
              <a:defRPr sz="1900" b="1"/>
            </a:lvl1pPr>
          </a:lstStyle>
          <a:p>
            <a:r>
              <a:rPr lang="en-US" smtClean="0"/>
              <a:t>Click to edit Master title style</a:t>
            </a:r>
            <a:endParaRPr lang="en-IN"/>
          </a:p>
        </p:txBody>
      </p:sp>
      <p:sp>
        <p:nvSpPr>
          <p:cNvPr id="3" name="Picture Placeholder 2"/>
          <p:cNvSpPr>
            <a:spLocks noGrp="1"/>
          </p:cNvSpPr>
          <p:nvPr>
            <p:ph type="pic" idx="1"/>
          </p:nvPr>
        </p:nvSpPr>
        <p:spPr>
          <a:xfrm>
            <a:off x="1941650" y="612776"/>
            <a:ext cx="5943600" cy="4114800"/>
          </a:xfrm>
        </p:spPr>
        <p:txBody>
          <a:bodyPr/>
          <a:lstStyle>
            <a:lvl1pPr marL="0" indent="0">
              <a:buNone/>
              <a:defRPr sz="3200"/>
            </a:lvl1pPr>
            <a:lvl2pPr marL="456984" indent="0">
              <a:buNone/>
              <a:defRPr sz="2800"/>
            </a:lvl2pPr>
            <a:lvl3pPr marL="913972" indent="0">
              <a:buNone/>
              <a:defRPr sz="2400"/>
            </a:lvl3pPr>
            <a:lvl4pPr marL="1370958" indent="0">
              <a:buNone/>
              <a:defRPr sz="1900"/>
            </a:lvl4pPr>
            <a:lvl5pPr marL="1827942" indent="0">
              <a:buNone/>
              <a:defRPr sz="1900"/>
            </a:lvl5pPr>
            <a:lvl6pPr marL="2284928" indent="0">
              <a:buNone/>
              <a:defRPr sz="1900"/>
            </a:lvl6pPr>
            <a:lvl7pPr marL="2741914" indent="0">
              <a:buNone/>
              <a:defRPr sz="1900"/>
            </a:lvl7pPr>
            <a:lvl8pPr marL="3198899" indent="0">
              <a:buNone/>
              <a:defRPr sz="1900"/>
            </a:lvl8pPr>
            <a:lvl9pPr marL="3655885" indent="0">
              <a:buNone/>
              <a:defRPr sz="1900"/>
            </a:lvl9pPr>
          </a:lstStyle>
          <a:p>
            <a:endParaRPr lang="en-IN"/>
          </a:p>
        </p:txBody>
      </p:sp>
      <p:sp>
        <p:nvSpPr>
          <p:cNvPr id="4" name="Text Placeholder 3"/>
          <p:cNvSpPr>
            <a:spLocks noGrp="1"/>
          </p:cNvSpPr>
          <p:nvPr>
            <p:ph type="body" sz="half" idx="2"/>
          </p:nvPr>
        </p:nvSpPr>
        <p:spPr>
          <a:xfrm>
            <a:off x="1941650" y="5367342"/>
            <a:ext cx="5943600" cy="804862"/>
          </a:xfrm>
        </p:spPr>
        <p:txBody>
          <a:bodyPr/>
          <a:lstStyle>
            <a:lvl1pPr marL="0" indent="0">
              <a:buNone/>
              <a:defRPr sz="1500"/>
            </a:lvl1pPr>
            <a:lvl2pPr marL="456984" indent="0">
              <a:buNone/>
              <a:defRPr sz="1200"/>
            </a:lvl2pPr>
            <a:lvl3pPr marL="913972" indent="0">
              <a:buNone/>
              <a:defRPr sz="1000"/>
            </a:lvl3pPr>
            <a:lvl4pPr marL="1370958" indent="0">
              <a:buNone/>
              <a:defRPr sz="800"/>
            </a:lvl4pPr>
            <a:lvl5pPr marL="1827942" indent="0">
              <a:buNone/>
              <a:defRPr sz="800"/>
            </a:lvl5pPr>
            <a:lvl6pPr marL="2284928" indent="0">
              <a:buNone/>
              <a:defRPr sz="800"/>
            </a:lvl6pPr>
            <a:lvl7pPr marL="2741914" indent="0">
              <a:buNone/>
              <a:defRPr sz="800"/>
            </a:lvl7pPr>
            <a:lvl8pPr marL="3198899" indent="0">
              <a:buNone/>
              <a:defRPr sz="800"/>
            </a:lvl8pPr>
            <a:lvl9pPr marL="3655885"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426734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21" y="274638"/>
            <a:ext cx="8915401" cy="1143000"/>
          </a:xfrm>
          <a:prstGeom prst="rect">
            <a:avLst/>
          </a:prstGeom>
        </p:spPr>
        <p:txBody>
          <a:bodyPr vert="horz" lIns="91397" tIns="45698" rIns="91397" bIns="45698"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95321" y="1600217"/>
            <a:ext cx="8915401" cy="4525963"/>
          </a:xfrm>
          <a:prstGeom prst="rect">
            <a:avLst/>
          </a:prstGeom>
        </p:spPr>
        <p:txBody>
          <a:bodyPr vert="horz" lIns="91397" tIns="45698" rIns="91397" bIns="456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95319" y="6356369"/>
            <a:ext cx="2311401" cy="365125"/>
          </a:xfrm>
          <a:prstGeom prst="rect">
            <a:avLst/>
          </a:prstGeom>
        </p:spPr>
        <p:txBody>
          <a:bodyPr vert="horz" lIns="91397" tIns="45698" rIns="91397" bIns="45698" rtlCol="0" anchor="ctr"/>
          <a:lstStyle>
            <a:lvl1pPr algn="l">
              <a:defRPr sz="1200">
                <a:solidFill>
                  <a:schemeClr val="tx1">
                    <a:tint val="75000"/>
                  </a:schemeClr>
                </a:solidFill>
              </a:defRPr>
            </a:lvl1pPr>
          </a:lstStyle>
          <a:p>
            <a:fld id="{C0EEE757-84FF-4AF9-80FB-9B5565D4FB8D}" type="datetimeFigureOut">
              <a:rPr lang="en-IN" smtClean="0"/>
              <a:t>02-02-2022</a:t>
            </a:fld>
            <a:endParaRPr lang="en-IN"/>
          </a:p>
        </p:txBody>
      </p:sp>
      <p:sp>
        <p:nvSpPr>
          <p:cNvPr id="5" name="Footer Placeholder 4"/>
          <p:cNvSpPr>
            <a:spLocks noGrp="1"/>
          </p:cNvSpPr>
          <p:nvPr>
            <p:ph type="ftr" sz="quarter" idx="3"/>
          </p:nvPr>
        </p:nvSpPr>
        <p:spPr>
          <a:xfrm>
            <a:off x="3384561" y="6356369"/>
            <a:ext cx="3136901" cy="365125"/>
          </a:xfrm>
          <a:prstGeom prst="rect">
            <a:avLst/>
          </a:prstGeom>
        </p:spPr>
        <p:txBody>
          <a:bodyPr vert="horz" lIns="91397" tIns="45698" rIns="91397" bIns="45698"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99321" y="6356369"/>
            <a:ext cx="2311401" cy="365125"/>
          </a:xfrm>
          <a:prstGeom prst="rect">
            <a:avLst/>
          </a:prstGeom>
        </p:spPr>
        <p:txBody>
          <a:bodyPr vert="horz" lIns="91397" tIns="45698" rIns="91397" bIns="45698" rtlCol="0" anchor="ctr"/>
          <a:lstStyle>
            <a:lvl1pPr algn="r">
              <a:defRPr sz="1200">
                <a:solidFill>
                  <a:schemeClr val="tx1">
                    <a:tint val="75000"/>
                  </a:schemeClr>
                </a:solidFill>
              </a:defRPr>
            </a:lvl1pPr>
          </a:lstStyle>
          <a:p>
            <a:fld id="{F9E155D6-FAB7-4BE6-ACC3-D73A3F2E6C84}" type="slidenum">
              <a:rPr lang="en-IN" smtClean="0"/>
              <a:t>‹#›</a:t>
            </a:fld>
            <a:endParaRPr lang="en-IN"/>
          </a:p>
        </p:txBody>
      </p:sp>
    </p:spTree>
    <p:extLst>
      <p:ext uri="{BB962C8B-B14F-4D97-AF65-F5344CB8AC3E}">
        <p14:creationId xmlns:p14="http://schemas.microsoft.com/office/powerpoint/2010/main" val="41349427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3972" rtl="0" eaLnBrk="1" latinLnBrk="0" hangingPunct="1">
        <a:spcBef>
          <a:spcPct val="0"/>
        </a:spcBef>
        <a:buNone/>
        <a:defRPr sz="4400" kern="1200">
          <a:solidFill>
            <a:schemeClr val="tx1"/>
          </a:solidFill>
          <a:latin typeface="+mj-lt"/>
          <a:ea typeface="+mj-ea"/>
          <a:cs typeface="+mj-cs"/>
        </a:defRPr>
      </a:lvl1pPr>
    </p:titleStyle>
    <p:body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913972" rtl="0" eaLnBrk="1" latinLnBrk="0" hangingPunct="1">
        <a:defRPr sz="1800" kern="1200">
          <a:solidFill>
            <a:schemeClr val="tx1"/>
          </a:solidFill>
          <a:latin typeface="+mn-lt"/>
          <a:ea typeface="+mn-ea"/>
          <a:cs typeface="+mn-cs"/>
        </a:defRPr>
      </a:lvl1pPr>
      <a:lvl2pPr marL="456984"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8" algn="l" defTabSz="913972" rtl="0" eaLnBrk="1" latinLnBrk="0" hangingPunct="1">
        <a:defRPr sz="1800" kern="1200">
          <a:solidFill>
            <a:schemeClr val="tx1"/>
          </a:solidFill>
          <a:latin typeface="+mn-lt"/>
          <a:ea typeface="+mn-ea"/>
          <a:cs typeface="+mn-cs"/>
        </a:defRPr>
      </a:lvl4pPr>
      <a:lvl5pPr marL="1827942" algn="l" defTabSz="913972" rtl="0" eaLnBrk="1" latinLnBrk="0" hangingPunct="1">
        <a:defRPr sz="1800" kern="1200">
          <a:solidFill>
            <a:schemeClr val="tx1"/>
          </a:solidFill>
          <a:latin typeface="+mn-lt"/>
          <a:ea typeface="+mn-ea"/>
          <a:cs typeface="+mn-cs"/>
        </a:defRPr>
      </a:lvl5pPr>
      <a:lvl6pPr marL="2284928" algn="l" defTabSz="913972" rtl="0" eaLnBrk="1" latinLnBrk="0" hangingPunct="1">
        <a:defRPr sz="1800" kern="1200">
          <a:solidFill>
            <a:schemeClr val="tx1"/>
          </a:solidFill>
          <a:latin typeface="+mn-lt"/>
          <a:ea typeface="+mn-ea"/>
          <a:cs typeface="+mn-cs"/>
        </a:defRPr>
      </a:lvl6pPr>
      <a:lvl7pPr marL="2741914" algn="l" defTabSz="913972" rtl="0" eaLnBrk="1" latinLnBrk="0" hangingPunct="1">
        <a:defRPr sz="1800" kern="1200">
          <a:solidFill>
            <a:schemeClr val="tx1"/>
          </a:solidFill>
          <a:latin typeface="+mn-lt"/>
          <a:ea typeface="+mn-ea"/>
          <a:cs typeface="+mn-cs"/>
        </a:defRPr>
      </a:lvl7pPr>
      <a:lvl8pPr marL="3198899" algn="l" defTabSz="913972" rtl="0" eaLnBrk="1" latinLnBrk="0" hangingPunct="1">
        <a:defRPr sz="1800" kern="1200">
          <a:solidFill>
            <a:schemeClr val="tx1"/>
          </a:solidFill>
          <a:latin typeface="+mn-lt"/>
          <a:ea typeface="+mn-ea"/>
          <a:cs typeface="+mn-cs"/>
        </a:defRPr>
      </a:lvl8pPr>
      <a:lvl9pPr marL="3655885" algn="l" defTabSz="9139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595066" cy="1196752"/>
          </a:xfrm>
        </p:spPr>
        <p:txBody>
          <a:bodyPr>
            <a:normAutofit/>
          </a:bodyPr>
          <a:lstStyle/>
          <a:p>
            <a:r>
              <a:rPr lang="en-US" sz="3600" b="1" dirty="0">
                <a:solidFill>
                  <a:srgbClr val="0070C0"/>
                </a:solidFill>
                <a:latin typeface="Times New Roman" pitchFamily="18" charset="0"/>
                <a:cs typeface="Times New Roman" pitchFamily="18" charset="0"/>
              </a:rPr>
              <a:t>HEALTH INSURANCE CLAIM</a:t>
            </a:r>
            <a:endParaRPr lang="en-IN" sz="3600" b="1"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485914" y="4077074"/>
            <a:ext cx="6934201" cy="2376264"/>
          </a:xfrm>
        </p:spPr>
        <p:txBody>
          <a:bodyPr/>
          <a:lstStyle/>
          <a:p>
            <a:pPr algn="r"/>
            <a:r>
              <a:rPr lang="en-IN" sz="2800" b="1" i="1" dirty="0">
                <a:solidFill>
                  <a:srgbClr val="002060"/>
                </a:solidFill>
                <a:latin typeface="Times New Roman" pitchFamily="18" charset="0"/>
                <a:cs typeface="Times New Roman" pitchFamily="18" charset="0"/>
              </a:rPr>
              <a:t>PANCHAMI.P.M</a:t>
            </a:r>
          </a:p>
          <a:p>
            <a:pPr algn="r"/>
            <a:r>
              <a:rPr lang="en-IN" sz="2800" b="1" i="1" dirty="0">
                <a:solidFill>
                  <a:srgbClr val="002060"/>
                </a:solidFill>
                <a:latin typeface="Times New Roman" pitchFamily="18" charset="0"/>
                <a:cs typeface="Times New Roman" pitchFamily="18" charset="0"/>
              </a:rPr>
              <a:t>MES20MCA-2038</a:t>
            </a:r>
          </a:p>
          <a:p>
            <a:pPr algn="r"/>
            <a:r>
              <a:rPr lang="en-IN" sz="2400" b="1" i="1" dirty="0">
                <a:solidFill>
                  <a:srgbClr val="002060"/>
                </a:solidFill>
                <a:latin typeface="Times New Roman" pitchFamily="18" charset="0"/>
                <a:cs typeface="Times New Roman" pitchFamily="18" charset="0"/>
              </a:rPr>
              <a:t>PRODUCT OWNER-MS PRIYA JD</a:t>
            </a:r>
          </a:p>
        </p:txBody>
      </p:sp>
    </p:spTree>
    <p:extLst>
      <p:ext uri="{BB962C8B-B14F-4D97-AF65-F5344CB8AC3E}">
        <p14:creationId xmlns:p14="http://schemas.microsoft.com/office/powerpoint/2010/main" val="101718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20122163"/>
              </p:ext>
            </p:extLst>
          </p:nvPr>
        </p:nvGraphicFramePr>
        <p:xfrm>
          <a:off x="0" y="35115"/>
          <a:ext cx="9906000" cy="6766560"/>
        </p:xfrm>
        <a:graphic>
          <a:graphicData uri="http://schemas.openxmlformats.org/drawingml/2006/table">
            <a:tbl>
              <a:tblPr firstRow="1" bandRow="1">
                <a:tableStyleId>{5C22544A-7EE6-4342-B048-85BDC9FD1C3A}</a:tableStyleId>
              </a:tblPr>
              <a:tblGrid>
                <a:gridCol w="3302000"/>
                <a:gridCol w="3302000"/>
                <a:gridCol w="3302000"/>
              </a:tblGrid>
              <a:tr h="342038">
                <a:tc gridSpan="3">
                  <a:txBody>
                    <a:bodyPr/>
                    <a:lstStyle/>
                    <a:p>
                      <a:r>
                        <a:rPr lang="en-IN" dirty="0" smtClean="0"/>
                        <a:t>                                                                          </a:t>
                      </a:r>
                      <a:r>
                        <a:rPr lang="en-IN" dirty="0" err="1" smtClean="0"/>
                        <a:t>health_provider</a:t>
                      </a:r>
                      <a:endParaRPr lang="en-IN" dirty="0"/>
                    </a:p>
                  </a:txBody>
                  <a:tcPr/>
                </a:tc>
                <a:tc hMerge="1">
                  <a:txBody>
                    <a:bodyPr/>
                    <a:lstStyle/>
                    <a:p>
                      <a:endParaRPr lang="en-IN" dirty="0"/>
                    </a:p>
                  </a:txBody>
                  <a:tcPr/>
                </a:tc>
                <a:tc hMerge="1">
                  <a:txBody>
                    <a:bodyPr/>
                    <a:lstStyle/>
                    <a:p>
                      <a:endParaRPr lang="en-IN" dirty="0"/>
                    </a:p>
                  </a:txBody>
                  <a:tcPr/>
                </a:tc>
              </a:tr>
              <a:tr h="342038">
                <a:tc>
                  <a:txBody>
                    <a:bodyPr/>
                    <a:lstStyle/>
                    <a:p>
                      <a:r>
                        <a:rPr lang="en-IN" b="1" dirty="0" smtClean="0">
                          <a:solidFill>
                            <a:srgbClr val="0070C0"/>
                          </a:solidFill>
                        </a:rPr>
                        <a:t>Field_Name</a:t>
                      </a:r>
                      <a:endParaRPr lang="en-IN" b="1" dirty="0">
                        <a:solidFill>
                          <a:srgbClr val="0070C0"/>
                        </a:solidFill>
                      </a:endParaRPr>
                    </a:p>
                  </a:txBody>
                  <a:tcPr/>
                </a:tc>
                <a:tc>
                  <a:txBody>
                    <a:bodyPr/>
                    <a:lstStyle/>
                    <a:p>
                      <a:r>
                        <a:rPr lang="en-IN" b="1" dirty="0" smtClean="0">
                          <a:solidFill>
                            <a:srgbClr val="0070C0"/>
                          </a:solidFill>
                        </a:rPr>
                        <a:t>Data type</a:t>
                      </a:r>
                      <a:endParaRPr lang="en-IN" b="1" dirty="0">
                        <a:solidFill>
                          <a:srgbClr val="0070C0"/>
                        </a:solidFill>
                      </a:endParaRPr>
                    </a:p>
                  </a:txBody>
                  <a:tcPr/>
                </a:tc>
                <a:tc>
                  <a:txBody>
                    <a:bodyPr/>
                    <a:lstStyle/>
                    <a:p>
                      <a:r>
                        <a:rPr lang="en-IN" b="1" dirty="0" smtClean="0">
                          <a:solidFill>
                            <a:srgbClr val="0070C0"/>
                          </a:solidFill>
                        </a:rPr>
                        <a:t>Constraints</a:t>
                      </a:r>
                      <a:endParaRPr lang="en-IN" b="1" dirty="0">
                        <a:solidFill>
                          <a:srgbClr val="0070C0"/>
                        </a:solidFill>
                      </a:endParaRPr>
                    </a:p>
                  </a:txBody>
                  <a:tcPr/>
                </a:tc>
              </a:tr>
              <a:tr h="342038">
                <a:tc>
                  <a:txBody>
                    <a:bodyPr/>
                    <a:lstStyle/>
                    <a:p>
                      <a:r>
                        <a:rPr lang="en-IN" dirty="0" err="1" smtClean="0"/>
                        <a:t>hpid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342038">
                <a:tc>
                  <a:txBody>
                    <a:bodyPr/>
                    <a:lstStyle/>
                    <a:p>
                      <a:r>
                        <a:rPr lang="en-IN" dirty="0" err="1" smtClean="0"/>
                        <a:t>hp_name</a:t>
                      </a:r>
                      <a:endParaRPr lang="en-IN" dirty="0"/>
                    </a:p>
                  </a:txBody>
                  <a:tcPr/>
                </a:tc>
                <a:tc>
                  <a:txBody>
                    <a:bodyPr/>
                    <a:lstStyle/>
                    <a:p>
                      <a:r>
                        <a:rPr lang="en-IN" dirty="0" smtClean="0"/>
                        <a:t>Varchar</a:t>
                      </a:r>
                      <a:endParaRPr lang="en-IN" dirty="0"/>
                    </a:p>
                  </a:txBody>
                  <a:tcPr/>
                </a:tc>
                <a:tc>
                  <a:txBody>
                    <a:bodyPr/>
                    <a:lstStyle/>
                    <a:p>
                      <a:endParaRPr lang="en-IN"/>
                    </a:p>
                  </a:txBody>
                  <a:tcPr/>
                </a:tc>
              </a:tr>
              <a:tr h="342038">
                <a:tc>
                  <a:txBody>
                    <a:bodyPr/>
                    <a:lstStyle/>
                    <a:p>
                      <a:r>
                        <a:rPr lang="en-IN" dirty="0" smtClean="0"/>
                        <a:t>place</a:t>
                      </a:r>
                      <a:endParaRPr lang="en-IN" dirty="0"/>
                    </a:p>
                  </a:txBody>
                  <a:tcPr/>
                </a:tc>
                <a:tc>
                  <a:txBody>
                    <a:bodyPr/>
                    <a:lstStyle/>
                    <a:p>
                      <a:r>
                        <a:rPr lang="en-IN" dirty="0" smtClean="0"/>
                        <a:t>varchar</a:t>
                      </a:r>
                      <a:endParaRPr lang="en-IN" dirty="0"/>
                    </a:p>
                  </a:txBody>
                  <a:tcPr/>
                </a:tc>
                <a:tc>
                  <a:txBody>
                    <a:bodyPr/>
                    <a:lstStyle/>
                    <a:p>
                      <a:endParaRPr lang="en-IN"/>
                    </a:p>
                  </a:txBody>
                  <a:tcPr/>
                </a:tc>
              </a:tr>
              <a:tr h="342038">
                <a:tc>
                  <a:txBody>
                    <a:bodyPr/>
                    <a:lstStyle/>
                    <a:p>
                      <a:r>
                        <a:rPr lang="en-IN" dirty="0" smtClean="0"/>
                        <a:t>post</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342038">
                <a:tc>
                  <a:txBody>
                    <a:bodyPr/>
                    <a:lstStyle/>
                    <a:p>
                      <a:r>
                        <a:rPr lang="en-IN" dirty="0" smtClean="0"/>
                        <a:t>pin</a:t>
                      </a:r>
                      <a:endParaRPr lang="en-IN" dirty="0"/>
                    </a:p>
                  </a:txBody>
                  <a:tcPr/>
                </a:tc>
                <a:tc>
                  <a:txBody>
                    <a:bodyPr/>
                    <a:lstStyle/>
                    <a:p>
                      <a:r>
                        <a:rPr lang="en-IN" dirty="0" smtClean="0"/>
                        <a:t>Int</a:t>
                      </a:r>
                      <a:endParaRPr lang="en-IN" dirty="0"/>
                    </a:p>
                  </a:txBody>
                  <a:tcPr/>
                </a:tc>
                <a:tc>
                  <a:txBody>
                    <a:bodyPr/>
                    <a:lstStyle/>
                    <a:p>
                      <a:endParaRPr lang="en-IN" dirty="0"/>
                    </a:p>
                  </a:txBody>
                  <a:tcPr/>
                </a:tc>
              </a:tr>
              <a:tr h="342038">
                <a:tc>
                  <a:txBody>
                    <a:bodyPr/>
                    <a:lstStyle/>
                    <a:p>
                      <a:r>
                        <a:rPr lang="en-IN" dirty="0" smtClean="0"/>
                        <a:t>district</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42038">
                <a:tc>
                  <a:txBody>
                    <a:bodyPr/>
                    <a:lstStyle/>
                    <a:p>
                      <a:r>
                        <a:rPr lang="en-IN" dirty="0" smtClean="0"/>
                        <a:t>state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42038">
                <a:tc>
                  <a:txBody>
                    <a:bodyPr/>
                    <a:lstStyle/>
                    <a:p>
                      <a:r>
                        <a:rPr lang="en-IN" dirty="0" smtClean="0"/>
                        <a:t>number</a:t>
                      </a:r>
                      <a:endParaRPr lang="en-IN" dirty="0"/>
                    </a:p>
                  </a:txBody>
                  <a:tcPr/>
                </a:tc>
                <a:tc>
                  <a:txBody>
                    <a:bodyPr/>
                    <a:lstStyle/>
                    <a:p>
                      <a:r>
                        <a:rPr lang="en-IN" dirty="0" smtClean="0"/>
                        <a:t>Int</a:t>
                      </a:r>
                      <a:endParaRPr lang="en-IN" dirty="0"/>
                    </a:p>
                  </a:txBody>
                  <a:tcPr/>
                </a:tc>
                <a:tc>
                  <a:txBody>
                    <a:bodyPr/>
                    <a:lstStyle/>
                    <a:p>
                      <a:endParaRPr lang="en-IN" dirty="0"/>
                    </a:p>
                  </a:txBody>
                  <a:tcPr/>
                </a:tc>
              </a:tr>
              <a:tr h="342038">
                <a:tc>
                  <a:txBody>
                    <a:bodyPr/>
                    <a:lstStyle/>
                    <a:p>
                      <a:r>
                        <a:rPr lang="en-IN" dirty="0" smtClean="0"/>
                        <a:t>Email</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42038">
                <a:tc>
                  <a:txBody>
                    <a:bodyPr/>
                    <a:lstStyle/>
                    <a:p>
                      <a:r>
                        <a:rPr lang="en-IN" dirty="0" err="1" smtClean="0"/>
                        <a:t>hplid</a:t>
                      </a:r>
                      <a:endParaRPr lang="en-IN" dirty="0"/>
                    </a:p>
                  </a:txBody>
                  <a:tcPr/>
                </a:tc>
                <a:tc>
                  <a:txBody>
                    <a:bodyPr/>
                    <a:lstStyle/>
                    <a:p>
                      <a:r>
                        <a:rPr lang="en-IN" dirty="0" smtClean="0"/>
                        <a:t>Int</a:t>
                      </a:r>
                      <a:endParaRPr lang="en-IN" dirty="0"/>
                    </a:p>
                  </a:txBody>
                  <a:tcPr/>
                </a:tc>
                <a:tc>
                  <a:txBody>
                    <a:bodyPr/>
                    <a:lstStyle/>
                    <a:p>
                      <a:endParaRPr lang="en-IN" dirty="0"/>
                    </a:p>
                  </a:txBody>
                  <a:tcPr/>
                </a:tc>
              </a:tr>
              <a:tr h="342038">
                <a:tc>
                  <a:txBody>
                    <a:bodyPr/>
                    <a:lstStyle/>
                    <a:p>
                      <a:r>
                        <a:rPr lang="en-IN" dirty="0" smtClean="0"/>
                        <a:t>status</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42038">
                <a:tc>
                  <a:txBody>
                    <a:bodyPr/>
                    <a:lstStyle/>
                    <a:p>
                      <a:r>
                        <a:rPr lang="en-IN" dirty="0" smtClean="0"/>
                        <a:t>website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9363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01726820"/>
              </p:ext>
            </p:extLst>
          </p:nvPr>
        </p:nvGraphicFramePr>
        <p:xfrm>
          <a:off x="0" y="3"/>
          <a:ext cx="9906000" cy="7355736"/>
        </p:xfrm>
        <a:graphic>
          <a:graphicData uri="http://schemas.openxmlformats.org/drawingml/2006/table">
            <a:tbl>
              <a:tblPr firstRow="1" bandRow="1">
                <a:tableStyleId>{5C22544A-7EE6-4342-B048-85BDC9FD1C3A}</a:tableStyleId>
              </a:tblPr>
              <a:tblGrid>
                <a:gridCol w="3302000"/>
                <a:gridCol w="3302000"/>
                <a:gridCol w="3302000"/>
              </a:tblGrid>
              <a:tr h="372516">
                <a:tc gridSpan="3">
                  <a:txBody>
                    <a:bodyPr/>
                    <a:lstStyle/>
                    <a:p>
                      <a:r>
                        <a:rPr lang="en-IN" dirty="0" smtClean="0"/>
                        <a:t>                                                                        </a:t>
                      </a:r>
                      <a:r>
                        <a:rPr lang="en-IN" dirty="0" err="1" smtClean="0"/>
                        <a:t>insurance_company</a:t>
                      </a:r>
                      <a:endParaRPr lang="en-IN" dirty="0"/>
                    </a:p>
                  </a:txBody>
                  <a:tcPr/>
                </a:tc>
                <a:tc hMerge="1">
                  <a:txBody>
                    <a:bodyPr/>
                    <a:lstStyle/>
                    <a:p>
                      <a:endParaRPr lang="en-IN" dirty="0"/>
                    </a:p>
                  </a:txBody>
                  <a:tcPr/>
                </a:tc>
                <a:tc hMerge="1">
                  <a:txBody>
                    <a:bodyPr/>
                    <a:lstStyle/>
                    <a:p>
                      <a:endParaRPr lang="en-IN" dirty="0"/>
                    </a:p>
                  </a:txBody>
                  <a:tcPr/>
                </a:tc>
              </a:tr>
              <a:tr h="372516">
                <a:tc>
                  <a:txBody>
                    <a:bodyPr/>
                    <a:lstStyle/>
                    <a:p>
                      <a:r>
                        <a:rPr lang="en-IN" b="1" dirty="0" smtClean="0">
                          <a:solidFill>
                            <a:srgbClr val="0070C0"/>
                          </a:solidFill>
                        </a:rPr>
                        <a:t>Field_Name</a:t>
                      </a:r>
                      <a:endParaRPr lang="en-IN" b="1" dirty="0">
                        <a:solidFill>
                          <a:srgbClr val="0070C0"/>
                        </a:solidFill>
                      </a:endParaRPr>
                    </a:p>
                  </a:txBody>
                  <a:tcPr/>
                </a:tc>
                <a:tc>
                  <a:txBody>
                    <a:bodyPr/>
                    <a:lstStyle/>
                    <a:p>
                      <a:r>
                        <a:rPr lang="en-IN" b="1" dirty="0" smtClean="0">
                          <a:solidFill>
                            <a:srgbClr val="0070C0"/>
                          </a:solidFill>
                        </a:rPr>
                        <a:t>Data</a:t>
                      </a:r>
                      <a:r>
                        <a:rPr lang="en-IN" b="1" baseline="0" dirty="0" smtClean="0">
                          <a:solidFill>
                            <a:srgbClr val="0070C0"/>
                          </a:solidFill>
                        </a:rPr>
                        <a:t> type</a:t>
                      </a:r>
                      <a:endParaRPr lang="en-IN" b="1" dirty="0">
                        <a:solidFill>
                          <a:srgbClr val="0070C0"/>
                        </a:solidFill>
                      </a:endParaRPr>
                    </a:p>
                  </a:txBody>
                  <a:tcPr/>
                </a:tc>
                <a:tc>
                  <a:txBody>
                    <a:bodyPr/>
                    <a:lstStyle/>
                    <a:p>
                      <a:r>
                        <a:rPr lang="en-IN" b="1" dirty="0" smtClean="0">
                          <a:solidFill>
                            <a:srgbClr val="0070C0"/>
                          </a:solidFill>
                        </a:rPr>
                        <a:t>Constraints</a:t>
                      </a:r>
                      <a:endParaRPr lang="en-IN" b="1" dirty="0">
                        <a:solidFill>
                          <a:srgbClr val="0070C0"/>
                        </a:solidFill>
                      </a:endParaRPr>
                    </a:p>
                  </a:txBody>
                  <a:tcPr/>
                </a:tc>
              </a:tr>
              <a:tr h="372516">
                <a:tc>
                  <a:txBody>
                    <a:bodyPr/>
                    <a:lstStyle/>
                    <a:p>
                      <a:r>
                        <a:rPr lang="en-IN" dirty="0" err="1" smtClean="0"/>
                        <a:t>Icid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372516">
                <a:tc>
                  <a:txBody>
                    <a:bodyPr/>
                    <a:lstStyle/>
                    <a:p>
                      <a:r>
                        <a:rPr lang="en-IN" dirty="0" smtClean="0"/>
                        <a:t>name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372516">
                <a:tc>
                  <a:txBody>
                    <a:bodyPr/>
                    <a:lstStyle/>
                    <a:p>
                      <a:r>
                        <a:rPr lang="en-IN" dirty="0" smtClean="0"/>
                        <a:t>place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372516">
                <a:tc>
                  <a:txBody>
                    <a:bodyPr/>
                    <a:lstStyle/>
                    <a:p>
                      <a:r>
                        <a:rPr lang="en-IN" dirty="0" smtClean="0"/>
                        <a:t>post</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372516">
                <a:tc>
                  <a:txBody>
                    <a:bodyPr/>
                    <a:lstStyle/>
                    <a:p>
                      <a:r>
                        <a:rPr lang="en-IN" dirty="0" smtClean="0"/>
                        <a:t>pin</a:t>
                      </a:r>
                      <a:endParaRPr lang="en-IN" dirty="0"/>
                    </a:p>
                  </a:txBody>
                  <a:tcPr/>
                </a:tc>
                <a:tc>
                  <a:txBody>
                    <a:bodyPr/>
                    <a:lstStyle/>
                    <a:p>
                      <a:r>
                        <a:rPr lang="en-IN" dirty="0" smtClean="0"/>
                        <a:t>Int</a:t>
                      </a:r>
                      <a:endParaRPr lang="en-IN" dirty="0"/>
                    </a:p>
                  </a:txBody>
                  <a:tcPr/>
                </a:tc>
                <a:tc>
                  <a:txBody>
                    <a:bodyPr/>
                    <a:lstStyle/>
                    <a:p>
                      <a:endParaRPr lang="en-IN"/>
                    </a:p>
                  </a:txBody>
                  <a:tcPr/>
                </a:tc>
              </a:tr>
              <a:tr h="372516">
                <a:tc>
                  <a:txBody>
                    <a:bodyPr/>
                    <a:lstStyle/>
                    <a:p>
                      <a:r>
                        <a:rPr lang="en-IN" dirty="0" smtClean="0"/>
                        <a:t>district</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72516">
                <a:tc>
                  <a:txBody>
                    <a:bodyPr/>
                    <a:lstStyle/>
                    <a:p>
                      <a:r>
                        <a:rPr lang="en-IN" dirty="0" smtClean="0"/>
                        <a:t>state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72516">
                <a:tc>
                  <a:txBody>
                    <a:bodyPr/>
                    <a:lstStyle/>
                    <a:p>
                      <a:r>
                        <a:rPr lang="en-IN" dirty="0" smtClean="0"/>
                        <a:t>email</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72516">
                <a:tc>
                  <a:txBody>
                    <a:bodyPr/>
                    <a:lstStyle/>
                    <a:p>
                      <a:r>
                        <a:rPr lang="en-IN" dirty="0" smtClean="0"/>
                        <a:t>number</a:t>
                      </a:r>
                      <a:endParaRPr lang="en-IN" dirty="0"/>
                    </a:p>
                  </a:txBody>
                  <a:tcPr/>
                </a:tc>
                <a:tc>
                  <a:txBody>
                    <a:bodyPr/>
                    <a:lstStyle/>
                    <a:p>
                      <a:r>
                        <a:rPr lang="en-IN" dirty="0" smtClean="0"/>
                        <a:t>Int</a:t>
                      </a:r>
                      <a:endParaRPr lang="en-IN" dirty="0"/>
                    </a:p>
                  </a:txBody>
                  <a:tcPr/>
                </a:tc>
                <a:tc>
                  <a:txBody>
                    <a:bodyPr/>
                    <a:lstStyle/>
                    <a:p>
                      <a:endParaRPr lang="en-IN" dirty="0"/>
                    </a:p>
                  </a:txBody>
                  <a:tcPr/>
                </a:tc>
              </a:tr>
              <a:tr h="372516">
                <a:tc>
                  <a:txBody>
                    <a:bodyPr/>
                    <a:lstStyle/>
                    <a:p>
                      <a:r>
                        <a:rPr lang="en-IN" dirty="0" smtClean="0"/>
                        <a:t>website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72516">
                <a:tc>
                  <a:txBody>
                    <a:bodyPr/>
                    <a:lstStyle/>
                    <a:p>
                      <a:r>
                        <a:rPr lang="en-IN" dirty="0" smtClean="0"/>
                        <a:t>status</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372516">
                <a:tc>
                  <a:txBody>
                    <a:bodyPr/>
                    <a:lstStyle/>
                    <a:p>
                      <a:r>
                        <a:rPr lang="en-IN" dirty="0" err="1" smtClean="0"/>
                        <a:t>iclid</a:t>
                      </a:r>
                      <a:endParaRPr lang="en-IN" dirty="0"/>
                    </a:p>
                  </a:txBody>
                  <a:tcPr/>
                </a:tc>
                <a:tc>
                  <a:txBody>
                    <a:bodyPr/>
                    <a:lstStyle/>
                    <a:p>
                      <a:r>
                        <a:rPr lang="en-IN" dirty="0" smtClean="0"/>
                        <a:t>int</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708309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35414438"/>
              </p:ext>
            </p:extLst>
          </p:nvPr>
        </p:nvGraphicFramePr>
        <p:xfrm>
          <a:off x="-1" y="908722"/>
          <a:ext cx="9906000" cy="4093385"/>
        </p:xfrm>
        <a:graphic>
          <a:graphicData uri="http://schemas.openxmlformats.org/drawingml/2006/table">
            <a:tbl>
              <a:tblPr firstRow="1" bandRow="1">
                <a:tableStyleId>{5C22544A-7EE6-4342-B048-85BDC9FD1C3A}</a:tableStyleId>
              </a:tblPr>
              <a:tblGrid>
                <a:gridCol w="3302000"/>
                <a:gridCol w="3302000"/>
                <a:gridCol w="3302000"/>
              </a:tblGrid>
              <a:tr h="402177">
                <a:tc gridSpan="3">
                  <a:txBody>
                    <a:bodyPr/>
                    <a:lstStyle/>
                    <a:p>
                      <a:r>
                        <a:rPr lang="en-IN" dirty="0" smtClean="0"/>
                        <a:t>                                                      login</a:t>
                      </a:r>
                      <a:endParaRPr lang="en-IN" dirty="0"/>
                    </a:p>
                  </a:txBody>
                  <a:tcPr/>
                </a:tc>
                <a:tc hMerge="1">
                  <a:txBody>
                    <a:bodyPr/>
                    <a:lstStyle/>
                    <a:p>
                      <a:endParaRPr lang="en-IN" dirty="0"/>
                    </a:p>
                  </a:txBody>
                  <a:tcPr/>
                </a:tc>
                <a:tc hMerge="1">
                  <a:txBody>
                    <a:bodyPr/>
                    <a:lstStyle/>
                    <a:p>
                      <a:endParaRPr lang="en-IN" dirty="0"/>
                    </a:p>
                  </a:txBody>
                  <a:tcPr/>
                </a:tc>
              </a:tr>
              <a:tr h="402177">
                <a:tc>
                  <a:txBody>
                    <a:bodyPr/>
                    <a:lstStyle/>
                    <a:p>
                      <a:r>
                        <a:rPr lang="en-IN" b="1" dirty="0" err="1" smtClean="0">
                          <a:solidFill>
                            <a:srgbClr val="0070C0"/>
                          </a:solidFill>
                        </a:rPr>
                        <a:t>Field_name</a:t>
                      </a:r>
                      <a:endParaRPr lang="en-IN" b="1" dirty="0">
                        <a:solidFill>
                          <a:srgbClr val="0070C0"/>
                        </a:solidFill>
                      </a:endParaRPr>
                    </a:p>
                  </a:txBody>
                  <a:tcPr/>
                </a:tc>
                <a:tc>
                  <a:txBody>
                    <a:bodyPr/>
                    <a:lstStyle/>
                    <a:p>
                      <a:r>
                        <a:rPr lang="en-IN" b="1" dirty="0" smtClean="0">
                          <a:solidFill>
                            <a:srgbClr val="0070C0"/>
                          </a:solidFill>
                        </a:rPr>
                        <a:t>Data type</a:t>
                      </a:r>
                      <a:endParaRPr lang="en-IN" b="1" dirty="0">
                        <a:solidFill>
                          <a:srgbClr val="0070C0"/>
                        </a:solidFill>
                      </a:endParaRPr>
                    </a:p>
                  </a:txBody>
                  <a:tcPr/>
                </a:tc>
                <a:tc>
                  <a:txBody>
                    <a:bodyPr/>
                    <a:lstStyle/>
                    <a:p>
                      <a:r>
                        <a:rPr lang="en-IN" b="1" dirty="0" smtClean="0">
                          <a:solidFill>
                            <a:srgbClr val="0070C0"/>
                          </a:solidFill>
                        </a:rPr>
                        <a:t>constraints</a:t>
                      </a:r>
                      <a:endParaRPr lang="en-IN" b="1" dirty="0">
                        <a:solidFill>
                          <a:srgbClr val="0070C0"/>
                        </a:solidFill>
                      </a:endParaRPr>
                    </a:p>
                  </a:txBody>
                  <a:tcPr/>
                </a:tc>
              </a:tr>
              <a:tr h="402177">
                <a:tc>
                  <a:txBody>
                    <a:bodyPr/>
                    <a:lstStyle/>
                    <a:p>
                      <a:r>
                        <a:rPr lang="en-IN" dirty="0" smtClean="0"/>
                        <a:t>lid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694167">
                <a:tc>
                  <a:txBody>
                    <a:bodyPr/>
                    <a:lstStyle/>
                    <a:p>
                      <a:r>
                        <a:rPr lang="en-IN" dirty="0" smtClean="0"/>
                        <a:t>username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694167">
                <a:tc>
                  <a:txBody>
                    <a:bodyPr/>
                    <a:lstStyle/>
                    <a:p>
                      <a:r>
                        <a:rPr lang="en-IN" dirty="0" smtClean="0"/>
                        <a:t>password</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694167">
                <a:tc>
                  <a:txBody>
                    <a:bodyPr/>
                    <a:lstStyle/>
                    <a:p>
                      <a:r>
                        <a:rPr lang="en-IN" dirty="0" smtClean="0"/>
                        <a:t>type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804353">
                <a:tc gridSpan="3">
                  <a:txBody>
                    <a:bodyPr/>
                    <a:lstStyle/>
                    <a:p>
                      <a:endParaRPr lang="en-IN" dirty="0"/>
                    </a:p>
                  </a:txBody>
                  <a:tcPr/>
                </a:tc>
                <a:tc hMerge="1">
                  <a:txBody>
                    <a:bodyPr/>
                    <a:lstStyle/>
                    <a:p>
                      <a:endParaRPr lang="en-IN" dirty="0"/>
                    </a:p>
                  </a:txBody>
                  <a:tcPr/>
                </a:tc>
                <a:tc hMerge="1">
                  <a:txBody>
                    <a:bodyPr/>
                    <a:lstStyle/>
                    <a:p>
                      <a:endParaRPr lang="en-IN"/>
                    </a:p>
                  </a:txBody>
                  <a:tcPr/>
                </a:tc>
              </a:tr>
            </a:tbl>
          </a:graphicData>
        </a:graphic>
      </p:graphicFrame>
    </p:spTree>
    <p:extLst>
      <p:ext uri="{BB962C8B-B14F-4D97-AF65-F5344CB8AC3E}">
        <p14:creationId xmlns:p14="http://schemas.microsoft.com/office/powerpoint/2010/main" val="4171219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12469739"/>
              </p:ext>
            </p:extLst>
          </p:nvPr>
        </p:nvGraphicFramePr>
        <p:xfrm>
          <a:off x="0" y="0"/>
          <a:ext cx="9906000" cy="7040880"/>
        </p:xfrm>
        <a:graphic>
          <a:graphicData uri="http://schemas.openxmlformats.org/drawingml/2006/table">
            <a:tbl>
              <a:tblPr firstRow="1" bandRow="1">
                <a:tableStyleId>{5C22544A-7EE6-4342-B048-85BDC9FD1C3A}</a:tableStyleId>
              </a:tblPr>
              <a:tblGrid>
                <a:gridCol w="3302000"/>
                <a:gridCol w="3302000"/>
                <a:gridCol w="3302000"/>
              </a:tblGrid>
              <a:tr h="356260">
                <a:tc gridSpan="3">
                  <a:txBody>
                    <a:bodyPr/>
                    <a:lstStyle/>
                    <a:p>
                      <a:r>
                        <a:rPr lang="en-IN" dirty="0" smtClean="0"/>
                        <a:t>                                                      patient</a:t>
                      </a:r>
                      <a:endParaRPr lang="en-IN" dirty="0"/>
                    </a:p>
                  </a:txBody>
                  <a:tcPr/>
                </a:tc>
                <a:tc hMerge="1">
                  <a:txBody>
                    <a:bodyPr/>
                    <a:lstStyle/>
                    <a:p>
                      <a:endParaRPr lang="en-IN" dirty="0"/>
                    </a:p>
                  </a:txBody>
                  <a:tcPr/>
                </a:tc>
                <a:tc hMerge="1">
                  <a:txBody>
                    <a:bodyPr/>
                    <a:lstStyle/>
                    <a:p>
                      <a:endParaRPr lang="en-IN" dirty="0"/>
                    </a:p>
                  </a:txBody>
                  <a:tcPr/>
                </a:tc>
              </a:tr>
              <a:tr h="356260">
                <a:tc>
                  <a:txBody>
                    <a:bodyPr/>
                    <a:lstStyle/>
                    <a:p>
                      <a:r>
                        <a:rPr lang="en-IN" b="1" dirty="0" err="1" smtClean="0">
                          <a:solidFill>
                            <a:srgbClr val="0070C0"/>
                          </a:solidFill>
                        </a:rPr>
                        <a:t>Field_name</a:t>
                      </a:r>
                      <a:endParaRPr lang="en-IN" b="1" dirty="0">
                        <a:solidFill>
                          <a:srgbClr val="0070C0"/>
                        </a:solidFill>
                      </a:endParaRPr>
                    </a:p>
                  </a:txBody>
                  <a:tcPr/>
                </a:tc>
                <a:tc>
                  <a:txBody>
                    <a:bodyPr/>
                    <a:lstStyle/>
                    <a:p>
                      <a:r>
                        <a:rPr lang="en-IN" b="1" dirty="0" smtClean="0">
                          <a:solidFill>
                            <a:srgbClr val="0070C0"/>
                          </a:solidFill>
                        </a:rPr>
                        <a:t>Data type</a:t>
                      </a:r>
                      <a:endParaRPr lang="en-IN" b="1" dirty="0">
                        <a:solidFill>
                          <a:srgbClr val="0070C0"/>
                        </a:solidFill>
                      </a:endParaRPr>
                    </a:p>
                  </a:txBody>
                  <a:tcPr/>
                </a:tc>
                <a:tc>
                  <a:txBody>
                    <a:bodyPr/>
                    <a:lstStyle/>
                    <a:p>
                      <a:r>
                        <a:rPr lang="en-IN" b="1" dirty="0" smtClean="0">
                          <a:solidFill>
                            <a:srgbClr val="0070C0"/>
                          </a:solidFill>
                        </a:rPr>
                        <a:t>Constraints</a:t>
                      </a:r>
                      <a:endParaRPr lang="en-IN" b="1" dirty="0">
                        <a:solidFill>
                          <a:srgbClr val="0070C0"/>
                        </a:solidFill>
                      </a:endParaRPr>
                    </a:p>
                  </a:txBody>
                  <a:tcPr/>
                </a:tc>
              </a:tr>
              <a:tr h="356260">
                <a:tc>
                  <a:txBody>
                    <a:bodyPr/>
                    <a:lstStyle/>
                    <a:p>
                      <a:r>
                        <a:rPr lang="en-IN" dirty="0" err="1" smtClean="0"/>
                        <a:t>pid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623455">
                <a:tc>
                  <a:txBody>
                    <a:bodyPr/>
                    <a:lstStyle/>
                    <a:p>
                      <a:r>
                        <a:rPr lang="en-IN" dirty="0" smtClean="0"/>
                        <a:t>name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r h="623455">
                <a:tc>
                  <a:txBody>
                    <a:bodyPr/>
                    <a:lstStyle/>
                    <a:p>
                      <a:r>
                        <a:rPr lang="en-IN" dirty="0" smtClean="0"/>
                        <a:t>place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623455">
                <a:tc>
                  <a:txBody>
                    <a:bodyPr/>
                    <a:lstStyle/>
                    <a:p>
                      <a:r>
                        <a:rPr lang="en-IN" dirty="0" smtClean="0"/>
                        <a:t>post</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356260">
                <a:tc>
                  <a:txBody>
                    <a:bodyPr/>
                    <a:lstStyle/>
                    <a:p>
                      <a:r>
                        <a:rPr lang="en-IN" dirty="0" smtClean="0"/>
                        <a:t>pin</a:t>
                      </a:r>
                      <a:endParaRPr lang="en-IN" dirty="0"/>
                    </a:p>
                  </a:txBody>
                  <a:tcPr/>
                </a:tc>
                <a:tc>
                  <a:txBody>
                    <a:bodyPr/>
                    <a:lstStyle/>
                    <a:p>
                      <a:r>
                        <a:rPr lang="en-IN" dirty="0" smtClean="0"/>
                        <a:t>Int</a:t>
                      </a:r>
                      <a:endParaRPr lang="en-IN" dirty="0"/>
                    </a:p>
                  </a:txBody>
                  <a:tcPr/>
                </a:tc>
                <a:tc>
                  <a:txBody>
                    <a:bodyPr/>
                    <a:lstStyle/>
                    <a:p>
                      <a:endParaRPr lang="en-IN"/>
                    </a:p>
                  </a:txBody>
                  <a:tcPr/>
                </a:tc>
              </a:tr>
              <a:tr h="623455">
                <a:tc>
                  <a:txBody>
                    <a:bodyPr/>
                    <a:lstStyle/>
                    <a:p>
                      <a:r>
                        <a:rPr lang="en-IN" dirty="0" smtClean="0"/>
                        <a:t>district</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623455">
                <a:tc>
                  <a:txBody>
                    <a:bodyPr/>
                    <a:lstStyle/>
                    <a:p>
                      <a:r>
                        <a:rPr lang="en-IN" dirty="0" smtClean="0"/>
                        <a:t>state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356260">
                <a:tc>
                  <a:txBody>
                    <a:bodyPr/>
                    <a:lstStyle/>
                    <a:p>
                      <a:r>
                        <a:rPr lang="en-IN" dirty="0" smtClean="0"/>
                        <a:t>number</a:t>
                      </a:r>
                      <a:endParaRPr lang="en-IN" dirty="0"/>
                    </a:p>
                  </a:txBody>
                  <a:tcPr/>
                </a:tc>
                <a:tc>
                  <a:txBody>
                    <a:bodyPr/>
                    <a:lstStyle/>
                    <a:p>
                      <a:r>
                        <a:rPr lang="en-IN" dirty="0" err="1" smtClean="0"/>
                        <a:t>bigint</a:t>
                      </a:r>
                      <a:endParaRPr lang="en-IN" dirty="0"/>
                    </a:p>
                  </a:txBody>
                  <a:tcPr/>
                </a:tc>
                <a:tc>
                  <a:txBody>
                    <a:bodyPr/>
                    <a:lstStyle/>
                    <a:p>
                      <a:endParaRPr lang="en-IN"/>
                    </a:p>
                  </a:txBody>
                  <a:tcPr/>
                </a:tc>
              </a:tr>
              <a:tr h="356260">
                <a:tc>
                  <a:txBody>
                    <a:bodyPr/>
                    <a:lstStyle/>
                    <a:p>
                      <a:r>
                        <a:rPr lang="en-IN" dirty="0" smtClean="0"/>
                        <a:t>dob</a:t>
                      </a:r>
                      <a:endParaRPr lang="en-IN" dirty="0"/>
                    </a:p>
                  </a:txBody>
                  <a:tcPr/>
                </a:tc>
                <a:tc>
                  <a:txBody>
                    <a:bodyPr/>
                    <a:lstStyle/>
                    <a:p>
                      <a:r>
                        <a:rPr lang="en-IN" dirty="0" smtClean="0"/>
                        <a:t>Int</a:t>
                      </a:r>
                      <a:endParaRPr lang="en-IN" dirty="0"/>
                    </a:p>
                  </a:txBody>
                  <a:tcPr/>
                </a:tc>
                <a:tc>
                  <a:txBody>
                    <a:bodyPr/>
                    <a:lstStyle/>
                    <a:p>
                      <a:endParaRPr lang="en-IN"/>
                    </a:p>
                  </a:txBody>
                  <a:tcPr/>
                </a:tc>
              </a:tr>
              <a:tr h="623455">
                <a:tc>
                  <a:txBody>
                    <a:bodyPr/>
                    <a:lstStyle/>
                    <a:p>
                      <a:r>
                        <a:rPr lang="en-IN" dirty="0" smtClean="0"/>
                        <a:t>gender</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623455">
                <a:tc>
                  <a:txBody>
                    <a:bodyPr/>
                    <a:lstStyle/>
                    <a:p>
                      <a:r>
                        <a:rPr lang="en-IN" dirty="0" smtClean="0"/>
                        <a:t>email</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356260">
                <a:tc>
                  <a:txBody>
                    <a:bodyPr/>
                    <a:lstStyle/>
                    <a:p>
                      <a:r>
                        <a:rPr lang="en-IN" dirty="0" err="1" smtClean="0"/>
                        <a:t>plid</a:t>
                      </a:r>
                      <a:endParaRPr lang="en-IN" dirty="0"/>
                    </a:p>
                  </a:txBody>
                  <a:tcPr/>
                </a:tc>
                <a:tc>
                  <a:txBody>
                    <a:bodyPr/>
                    <a:lstStyle/>
                    <a:p>
                      <a:r>
                        <a:rPr lang="en-IN" dirty="0" smtClean="0"/>
                        <a:t>int</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449213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82912947"/>
              </p:ext>
            </p:extLst>
          </p:nvPr>
        </p:nvGraphicFramePr>
        <p:xfrm>
          <a:off x="0" y="1"/>
          <a:ext cx="9906000" cy="3417010"/>
        </p:xfrm>
        <a:graphic>
          <a:graphicData uri="http://schemas.openxmlformats.org/drawingml/2006/table">
            <a:tbl>
              <a:tblPr firstRow="1" bandRow="1">
                <a:tableStyleId>{5C22544A-7EE6-4342-B048-85BDC9FD1C3A}</a:tableStyleId>
              </a:tblPr>
              <a:tblGrid>
                <a:gridCol w="3302000"/>
                <a:gridCol w="3302000"/>
                <a:gridCol w="3302000"/>
              </a:tblGrid>
              <a:tr h="372301">
                <a:tc gridSpan="3">
                  <a:txBody>
                    <a:bodyPr/>
                    <a:lstStyle/>
                    <a:p>
                      <a:r>
                        <a:rPr lang="en-IN" dirty="0" smtClean="0"/>
                        <a:t>                                                                                  </a:t>
                      </a:r>
                      <a:r>
                        <a:rPr lang="en-IN" baseline="0" dirty="0" smtClean="0"/>
                        <a:t> </a:t>
                      </a:r>
                      <a:r>
                        <a:rPr lang="en-IN" dirty="0" smtClean="0"/>
                        <a:t>policy</a:t>
                      </a:r>
                      <a:endParaRPr lang="en-IN" dirty="0"/>
                    </a:p>
                  </a:txBody>
                  <a:tcPr/>
                </a:tc>
                <a:tc hMerge="1">
                  <a:txBody>
                    <a:bodyPr/>
                    <a:lstStyle/>
                    <a:p>
                      <a:endParaRPr lang="en-IN" dirty="0"/>
                    </a:p>
                  </a:txBody>
                  <a:tcPr/>
                </a:tc>
                <a:tc hMerge="1">
                  <a:txBody>
                    <a:bodyPr/>
                    <a:lstStyle/>
                    <a:p>
                      <a:endParaRPr lang="en-IN" dirty="0"/>
                    </a:p>
                  </a:txBody>
                  <a:tcPr/>
                </a:tc>
              </a:tr>
              <a:tr h="372301">
                <a:tc>
                  <a:txBody>
                    <a:bodyPr/>
                    <a:lstStyle/>
                    <a:p>
                      <a:r>
                        <a:rPr lang="en-IN" b="1" dirty="0" err="1" smtClean="0">
                          <a:solidFill>
                            <a:srgbClr val="0070C0"/>
                          </a:solidFill>
                        </a:rPr>
                        <a:t>Field_name</a:t>
                      </a:r>
                      <a:endParaRPr lang="en-IN" b="1" dirty="0">
                        <a:solidFill>
                          <a:srgbClr val="0070C0"/>
                        </a:solidFill>
                      </a:endParaRPr>
                    </a:p>
                  </a:txBody>
                  <a:tcPr/>
                </a:tc>
                <a:tc>
                  <a:txBody>
                    <a:bodyPr/>
                    <a:lstStyle/>
                    <a:p>
                      <a:r>
                        <a:rPr lang="en-IN" b="1" dirty="0" smtClean="0">
                          <a:solidFill>
                            <a:srgbClr val="0070C0"/>
                          </a:solidFill>
                        </a:rPr>
                        <a:t>Data type</a:t>
                      </a:r>
                      <a:endParaRPr lang="en-IN" b="1" dirty="0">
                        <a:solidFill>
                          <a:srgbClr val="0070C0"/>
                        </a:solidFill>
                      </a:endParaRPr>
                    </a:p>
                  </a:txBody>
                  <a:tcPr/>
                </a:tc>
                <a:tc>
                  <a:txBody>
                    <a:bodyPr/>
                    <a:lstStyle/>
                    <a:p>
                      <a:r>
                        <a:rPr lang="en-IN" b="1" dirty="0" smtClean="0">
                          <a:solidFill>
                            <a:srgbClr val="0070C0"/>
                          </a:solidFill>
                        </a:rPr>
                        <a:t>Constraints</a:t>
                      </a:r>
                      <a:endParaRPr lang="en-IN" b="1" dirty="0">
                        <a:solidFill>
                          <a:srgbClr val="0070C0"/>
                        </a:solidFill>
                      </a:endParaRPr>
                    </a:p>
                  </a:txBody>
                  <a:tcPr/>
                </a:tc>
              </a:tr>
              <a:tr h="372301">
                <a:tc>
                  <a:txBody>
                    <a:bodyPr/>
                    <a:lstStyle/>
                    <a:p>
                      <a:r>
                        <a:rPr lang="en-IN" dirty="0" err="1" smtClean="0"/>
                        <a:t>poid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642602">
                <a:tc>
                  <a:txBody>
                    <a:bodyPr/>
                    <a:lstStyle/>
                    <a:p>
                      <a:r>
                        <a:rPr lang="en-IN" dirty="0" err="1" smtClean="0"/>
                        <a:t>po_name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372301">
                <a:tc>
                  <a:txBody>
                    <a:bodyPr/>
                    <a:lstStyle/>
                    <a:p>
                      <a:r>
                        <a:rPr lang="en-IN" dirty="0" smtClean="0"/>
                        <a:t>amount</a:t>
                      </a:r>
                      <a:endParaRPr lang="en-IN" dirty="0"/>
                    </a:p>
                  </a:txBody>
                  <a:tcPr/>
                </a:tc>
                <a:tc>
                  <a:txBody>
                    <a:bodyPr/>
                    <a:lstStyle/>
                    <a:p>
                      <a:r>
                        <a:rPr lang="en-IN" dirty="0" smtClean="0"/>
                        <a:t>Int</a:t>
                      </a:r>
                      <a:endParaRPr lang="en-IN" dirty="0"/>
                    </a:p>
                  </a:txBody>
                  <a:tcPr/>
                </a:tc>
                <a:tc>
                  <a:txBody>
                    <a:bodyPr/>
                    <a:lstStyle/>
                    <a:p>
                      <a:endParaRPr lang="en-IN"/>
                    </a:p>
                  </a:txBody>
                  <a:tcPr/>
                </a:tc>
              </a:tr>
              <a:tr h="642602">
                <a:tc>
                  <a:txBody>
                    <a:bodyPr/>
                    <a:lstStyle/>
                    <a:p>
                      <a:r>
                        <a:rPr lang="en-IN" dirty="0" smtClean="0"/>
                        <a:t>description</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a:p>
                  </a:txBody>
                  <a:tcPr/>
                </a:tc>
              </a:tr>
              <a:tr h="642602">
                <a:tc>
                  <a:txBody>
                    <a:bodyPr/>
                    <a:lstStyle/>
                    <a:p>
                      <a:r>
                        <a:rPr lang="en-IN" dirty="0" smtClean="0"/>
                        <a:t>rules</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p>
                      <a:endParaRPr lang="en-IN" dirty="0"/>
                    </a:p>
                  </a:txBody>
                  <a:tcPr/>
                </a:tc>
                <a:tc>
                  <a:txBody>
                    <a:bodyPr/>
                    <a:lstStyle/>
                    <a:p>
                      <a:endParaRPr lang="en-IN"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37619820"/>
              </p:ext>
            </p:extLst>
          </p:nvPr>
        </p:nvGraphicFramePr>
        <p:xfrm>
          <a:off x="1" y="3603496"/>
          <a:ext cx="9906000" cy="3254502"/>
        </p:xfrm>
        <a:graphic>
          <a:graphicData uri="http://schemas.openxmlformats.org/drawingml/2006/table">
            <a:tbl>
              <a:tblPr firstRow="1" bandRow="1">
                <a:tableStyleId>{5C22544A-7EE6-4342-B048-85BDC9FD1C3A}</a:tableStyleId>
              </a:tblPr>
              <a:tblGrid>
                <a:gridCol w="3302000"/>
                <a:gridCol w="3302000"/>
                <a:gridCol w="3302000"/>
              </a:tblGrid>
              <a:tr h="542417">
                <a:tc gridSpan="3">
                  <a:txBody>
                    <a:bodyPr/>
                    <a:lstStyle/>
                    <a:p>
                      <a:r>
                        <a:rPr lang="en-IN" dirty="0" smtClean="0"/>
                        <a:t>                                                                                     report</a:t>
                      </a:r>
                      <a:endParaRPr lang="en-IN" dirty="0"/>
                    </a:p>
                  </a:txBody>
                  <a:tcPr/>
                </a:tc>
                <a:tc hMerge="1">
                  <a:txBody>
                    <a:bodyPr/>
                    <a:lstStyle/>
                    <a:p>
                      <a:endParaRPr lang="en-IN" dirty="0"/>
                    </a:p>
                  </a:txBody>
                  <a:tcPr/>
                </a:tc>
                <a:tc hMerge="1">
                  <a:txBody>
                    <a:bodyPr/>
                    <a:lstStyle/>
                    <a:p>
                      <a:endParaRPr lang="en-IN" dirty="0"/>
                    </a:p>
                  </a:txBody>
                  <a:tcPr/>
                </a:tc>
              </a:tr>
              <a:tr h="542417">
                <a:tc>
                  <a:txBody>
                    <a:bodyPr/>
                    <a:lstStyle/>
                    <a:p>
                      <a:r>
                        <a:rPr lang="en-IN" b="1" dirty="0" err="1" smtClean="0">
                          <a:solidFill>
                            <a:srgbClr val="0070C0"/>
                          </a:solidFill>
                        </a:rPr>
                        <a:t>Field_name</a:t>
                      </a:r>
                      <a:endParaRPr lang="en-IN" b="1" dirty="0">
                        <a:solidFill>
                          <a:srgbClr val="0070C0"/>
                        </a:solidFill>
                      </a:endParaRPr>
                    </a:p>
                  </a:txBody>
                  <a:tcPr/>
                </a:tc>
                <a:tc>
                  <a:txBody>
                    <a:bodyPr/>
                    <a:lstStyle/>
                    <a:p>
                      <a:r>
                        <a:rPr lang="en-IN" b="1" dirty="0" smtClean="0">
                          <a:solidFill>
                            <a:srgbClr val="0070C0"/>
                          </a:solidFill>
                        </a:rPr>
                        <a:t>Data type</a:t>
                      </a:r>
                      <a:endParaRPr lang="en-IN" b="1" dirty="0">
                        <a:solidFill>
                          <a:srgbClr val="0070C0"/>
                        </a:solidFill>
                      </a:endParaRPr>
                    </a:p>
                  </a:txBody>
                  <a:tcPr/>
                </a:tc>
                <a:tc>
                  <a:txBody>
                    <a:bodyPr/>
                    <a:lstStyle/>
                    <a:p>
                      <a:r>
                        <a:rPr lang="en-IN" b="1" dirty="0" smtClean="0">
                          <a:solidFill>
                            <a:srgbClr val="0070C0"/>
                          </a:solidFill>
                        </a:rPr>
                        <a:t>Constraints</a:t>
                      </a:r>
                      <a:endParaRPr lang="en-IN" b="1" dirty="0">
                        <a:solidFill>
                          <a:srgbClr val="0070C0"/>
                        </a:solidFill>
                      </a:endParaRPr>
                    </a:p>
                  </a:txBody>
                  <a:tcPr/>
                </a:tc>
              </a:tr>
              <a:tr h="542417">
                <a:tc>
                  <a:txBody>
                    <a:bodyPr/>
                    <a:lstStyle/>
                    <a:p>
                      <a:r>
                        <a:rPr lang="en-IN" dirty="0" smtClean="0"/>
                        <a:t>rid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542417">
                <a:tc>
                  <a:txBody>
                    <a:bodyPr/>
                    <a:lstStyle/>
                    <a:p>
                      <a:r>
                        <a:rPr lang="en-IN" dirty="0" err="1" smtClean="0"/>
                        <a:t>plid</a:t>
                      </a:r>
                      <a:endParaRPr lang="en-IN" dirty="0"/>
                    </a:p>
                  </a:txBody>
                  <a:tcPr/>
                </a:tc>
                <a:tc>
                  <a:txBody>
                    <a:bodyPr/>
                    <a:lstStyle/>
                    <a:p>
                      <a:r>
                        <a:rPr lang="en-IN" dirty="0" smtClean="0"/>
                        <a:t>Int</a:t>
                      </a:r>
                      <a:endParaRPr lang="en-IN" dirty="0"/>
                    </a:p>
                  </a:txBody>
                  <a:tcPr/>
                </a:tc>
                <a:tc>
                  <a:txBody>
                    <a:bodyPr/>
                    <a:lstStyle/>
                    <a:p>
                      <a:endParaRPr lang="en-IN"/>
                    </a:p>
                  </a:txBody>
                  <a:tcPr/>
                </a:tc>
              </a:tr>
              <a:tr h="542417">
                <a:tc>
                  <a:txBody>
                    <a:bodyPr/>
                    <a:lstStyle/>
                    <a:p>
                      <a:r>
                        <a:rPr lang="en-IN" dirty="0" smtClean="0"/>
                        <a:t>report</a:t>
                      </a:r>
                      <a:endParaRPr lang="en-IN" dirty="0"/>
                    </a:p>
                  </a:txBody>
                  <a:tcPr/>
                </a:tc>
                <a:tc>
                  <a:txBody>
                    <a:bodyPr/>
                    <a:lstStyle/>
                    <a:p>
                      <a:r>
                        <a:rPr lang="en-IN" dirty="0" smtClean="0"/>
                        <a:t>Varchar</a:t>
                      </a:r>
                      <a:endParaRPr lang="en-IN" dirty="0"/>
                    </a:p>
                  </a:txBody>
                  <a:tcPr/>
                </a:tc>
                <a:tc>
                  <a:txBody>
                    <a:bodyPr/>
                    <a:lstStyle/>
                    <a:p>
                      <a:endParaRPr lang="en-IN"/>
                    </a:p>
                  </a:txBody>
                  <a:tcPr/>
                </a:tc>
              </a:tr>
              <a:tr h="542417">
                <a:tc>
                  <a:txBody>
                    <a:bodyPr/>
                    <a:lstStyle/>
                    <a:p>
                      <a:r>
                        <a:rPr lang="en-IN" dirty="0" smtClean="0"/>
                        <a:t>date</a:t>
                      </a:r>
                      <a:endParaRPr lang="en-IN" dirty="0"/>
                    </a:p>
                  </a:txBody>
                  <a:tcPr/>
                </a:tc>
                <a:tc>
                  <a:txBody>
                    <a:bodyPr/>
                    <a:lstStyle/>
                    <a:p>
                      <a:r>
                        <a:rPr lang="en-IN" dirty="0" smtClean="0"/>
                        <a:t>date</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3354300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686401"/>
              </p:ext>
            </p:extLst>
          </p:nvPr>
        </p:nvGraphicFramePr>
        <p:xfrm>
          <a:off x="2" y="2"/>
          <a:ext cx="9905997" cy="7290264"/>
        </p:xfrm>
        <a:graphic>
          <a:graphicData uri="http://schemas.openxmlformats.org/drawingml/2006/table">
            <a:tbl>
              <a:tblPr firstRow="1" bandRow="1">
                <a:tableStyleId>{5C22544A-7EE6-4342-B048-85BDC9FD1C3A}</a:tableStyleId>
              </a:tblPr>
              <a:tblGrid>
                <a:gridCol w="3301999"/>
                <a:gridCol w="3301999"/>
                <a:gridCol w="3301999"/>
              </a:tblGrid>
              <a:tr h="311727">
                <a:tc gridSpan="3">
                  <a:txBody>
                    <a:bodyPr/>
                    <a:lstStyle/>
                    <a:p>
                      <a:r>
                        <a:rPr lang="en-IN" dirty="0" smtClean="0"/>
                        <a:t>                                                                                   request</a:t>
                      </a:r>
                      <a:endParaRPr lang="en-IN" dirty="0"/>
                    </a:p>
                  </a:txBody>
                  <a:tcPr/>
                </a:tc>
                <a:tc hMerge="1">
                  <a:txBody>
                    <a:bodyPr/>
                    <a:lstStyle/>
                    <a:p>
                      <a:endParaRPr lang="en-IN" dirty="0"/>
                    </a:p>
                  </a:txBody>
                  <a:tcPr/>
                </a:tc>
                <a:tc hMerge="1">
                  <a:txBody>
                    <a:bodyPr/>
                    <a:lstStyle/>
                    <a:p>
                      <a:endParaRPr lang="en-IN" dirty="0"/>
                    </a:p>
                  </a:txBody>
                  <a:tcPr/>
                </a:tc>
              </a:tr>
              <a:tr h="311727">
                <a:tc>
                  <a:txBody>
                    <a:bodyPr/>
                    <a:lstStyle/>
                    <a:p>
                      <a:r>
                        <a:rPr lang="en-IN" b="1" dirty="0" err="1" smtClean="0">
                          <a:solidFill>
                            <a:srgbClr val="0070C0"/>
                          </a:solidFill>
                        </a:rPr>
                        <a:t>Field_name</a:t>
                      </a:r>
                      <a:endParaRPr lang="en-IN" b="1" dirty="0">
                        <a:solidFill>
                          <a:srgbClr val="0070C0"/>
                        </a:solidFill>
                      </a:endParaRPr>
                    </a:p>
                  </a:txBody>
                  <a:tcPr/>
                </a:tc>
                <a:tc>
                  <a:txBody>
                    <a:bodyPr/>
                    <a:lstStyle/>
                    <a:p>
                      <a:r>
                        <a:rPr lang="en-IN" b="1" dirty="0" smtClean="0">
                          <a:solidFill>
                            <a:srgbClr val="0070C0"/>
                          </a:solidFill>
                        </a:rPr>
                        <a:t>Data type</a:t>
                      </a:r>
                      <a:endParaRPr lang="en-IN" b="1" dirty="0">
                        <a:solidFill>
                          <a:srgbClr val="0070C0"/>
                        </a:solidFill>
                      </a:endParaRPr>
                    </a:p>
                  </a:txBody>
                  <a:tcPr/>
                </a:tc>
                <a:tc>
                  <a:txBody>
                    <a:bodyPr/>
                    <a:lstStyle/>
                    <a:p>
                      <a:r>
                        <a:rPr lang="en-IN" b="1" dirty="0" smtClean="0">
                          <a:solidFill>
                            <a:srgbClr val="0070C0"/>
                          </a:solidFill>
                        </a:rPr>
                        <a:t>constraints</a:t>
                      </a:r>
                      <a:endParaRPr lang="en-IN" b="1" dirty="0">
                        <a:solidFill>
                          <a:srgbClr val="0070C0"/>
                        </a:solidFill>
                      </a:endParaRPr>
                    </a:p>
                  </a:txBody>
                  <a:tcPr/>
                </a:tc>
              </a:tr>
              <a:tr h="311727">
                <a:tc>
                  <a:txBody>
                    <a:bodyPr/>
                    <a:lstStyle/>
                    <a:p>
                      <a:r>
                        <a:rPr lang="en-IN" dirty="0" err="1" smtClean="0"/>
                        <a:t>rqid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545523">
                <a:tc>
                  <a:txBody>
                    <a:bodyPr/>
                    <a:lstStyle/>
                    <a:p>
                      <a:r>
                        <a:rPr lang="en-IN" dirty="0" smtClean="0"/>
                        <a:t>name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txBody>
                  <a:tcPr/>
                </a:tc>
                <a:tc>
                  <a:txBody>
                    <a:bodyPr/>
                    <a:lstStyle/>
                    <a:p>
                      <a:endParaRPr lang="en-IN" dirty="0"/>
                    </a:p>
                  </a:txBody>
                  <a:tcPr/>
                </a:tc>
              </a:tr>
              <a:tr h="545523">
                <a:tc>
                  <a:txBody>
                    <a:bodyPr/>
                    <a:lstStyle/>
                    <a:p>
                      <a:r>
                        <a:rPr lang="en-IN" dirty="0" smtClean="0"/>
                        <a:t>dob</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txBody>
                  <a:tcPr/>
                </a:tc>
                <a:tc>
                  <a:txBody>
                    <a:bodyPr/>
                    <a:lstStyle/>
                    <a:p>
                      <a:endParaRPr lang="en-IN" dirty="0"/>
                    </a:p>
                  </a:txBody>
                  <a:tcPr/>
                </a:tc>
              </a:tr>
              <a:tr h="545523">
                <a:tc>
                  <a:txBody>
                    <a:bodyPr/>
                    <a:lstStyle/>
                    <a:p>
                      <a:r>
                        <a:rPr lang="en-IN" dirty="0" smtClean="0"/>
                        <a:t>gender</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txBody>
                  <a:tcPr/>
                </a:tc>
                <a:tc>
                  <a:txBody>
                    <a:bodyPr/>
                    <a:lstStyle/>
                    <a:p>
                      <a:endParaRPr lang="en-IN"/>
                    </a:p>
                  </a:txBody>
                  <a:tcPr/>
                </a:tc>
              </a:tr>
              <a:tr h="545523">
                <a:tc>
                  <a:txBody>
                    <a:bodyPr/>
                    <a:lstStyle/>
                    <a:p>
                      <a:r>
                        <a:rPr lang="en-IN" dirty="0" smtClean="0"/>
                        <a:t>place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txBody>
                  <a:tcPr/>
                </a:tc>
                <a:tc>
                  <a:txBody>
                    <a:bodyPr/>
                    <a:lstStyle/>
                    <a:p>
                      <a:endParaRPr lang="en-IN"/>
                    </a:p>
                  </a:txBody>
                  <a:tcPr/>
                </a:tc>
              </a:tr>
              <a:tr h="545523">
                <a:tc>
                  <a:txBody>
                    <a:bodyPr/>
                    <a:lstStyle/>
                    <a:p>
                      <a:r>
                        <a:rPr lang="en-IN" dirty="0" smtClean="0"/>
                        <a:t>post</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txBody>
                  <a:tcPr/>
                </a:tc>
                <a:tc>
                  <a:txBody>
                    <a:bodyPr/>
                    <a:lstStyle/>
                    <a:p>
                      <a:endParaRPr lang="en-IN"/>
                    </a:p>
                  </a:txBody>
                  <a:tcPr/>
                </a:tc>
              </a:tr>
              <a:tr h="311727">
                <a:tc>
                  <a:txBody>
                    <a:bodyPr/>
                    <a:lstStyle/>
                    <a:p>
                      <a:r>
                        <a:rPr lang="en-IN" dirty="0" smtClean="0"/>
                        <a:t>pin</a:t>
                      </a:r>
                      <a:endParaRPr lang="en-IN" dirty="0"/>
                    </a:p>
                  </a:txBody>
                  <a:tcPr/>
                </a:tc>
                <a:tc>
                  <a:txBody>
                    <a:bodyPr/>
                    <a:lstStyle/>
                    <a:p>
                      <a:r>
                        <a:rPr lang="en-IN" dirty="0" smtClean="0"/>
                        <a:t>Int</a:t>
                      </a:r>
                      <a:endParaRPr lang="en-IN" dirty="0"/>
                    </a:p>
                  </a:txBody>
                  <a:tcPr/>
                </a:tc>
                <a:tc>
                  <a:txBody>
                    <a:bodyPr/>
                    <a:lstStyle/>
                    <a:p>
                      <a:endParaRPr lang="en-IN"/>
                    </a:p>
                  </a:txBody>
                  <a:tcPr/>
                </a:tc>
              </a:tr>
              <a:tr h="545523">
                <a:tc>
                  <a:txBody>
                    <a:bodyPr/>
                    <a:lstStyle/>
                    <a:p>
                      <a:r>
                        <a:rPr lang="en-IN" dirty="0" smtClean="0"/>
                        <a:t>district</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txBody>
                  <a:tcPr/>
                </a:tc>
                <a:tc>
                  <a:txBody>
                    <a:bodyPr/>
                    <a:lstStyle/>
                    <a:p>
                      <a:endParaRPr lang="en-IN"/>
                    </a:p>
                  </a:txBody>
                  <a:tcPr/>
                </a:tc>
              </a:tr>
              <a:tr h="545523">
                <a:tc>
                  <a:txBody>
                    <a:bodyPr/>
                    <a:lstStyle/>
                    <a:p>
                      <a:r>
                        <a:rPr lang="en-IN" dirty="0" smtClean="0"/>
                        <a:t>state</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txBody>
                  <a:tcPr/>
                </a:tc>
                <a:tc>
                  <a:txBody>
                    <a:bodyPr/>
                    <a:lstStyle/>
                    <a:p>
                      <a:endParaRPr lang="en-IN"/>
                    </a:p>
                  </a:txBody>
                  <a:tcPr/>
                </a:tc>
              </a:tr>
              <a:tr h="311727">
                <a:tc>
                  <a:txBody>
                    <a:bodyPr/>
                    <a:lstStyle/>
                    <a:p>
                      <a:r>
                        <a:rPr lang="en-IN" dirty="0" smtClean="0"/>
                        <a:t>number</a:t>
                      </a:r>
                      <a:endParaRPr lang="en-IN" dirty="0"/>
                    </a:p>
                  </a:txBody>
                  <a:tcPr/>
                </a:tc>
                <a:tc>
                  <a:txBody>
                    <a:bodyPr/>
                    <a:lstStyle/>
                    <a:p>
                      <a:r>
                        <a:rPr lang="en-IN" dirty="0" err="1" smtClean="0"/>
                        <a:t>Bigint</a:t>
                      </a:r>
                      <a:endParaRPr lang="en-IN" dirty="0"/>
                    </a:p>
                  </a:txBody>
                  <a:tcPr/>
                </a:tc>
                <a:tc>
                  <a:txBody>
                    <a:bodyPr/>
                    <a:lstStyle/>
                    <a:p>
                      <a:endParaRPr lang="en-IN"/>
                    </a:p>
                  </a:txBody>
                  <a:tcPr/>
                </a:tc>
              </a:tr>
              <a:tr h="545523">
                <a:tc>
                  <a:txBody>
                    <a:bodyPr/>
                    <a:lstStyle/>
                    <a:p>
                      <a:r>
                        <a:rPr lang="en-IN" dirty="0" smtClean="0"/>
                        <a:t>email</a:t>
                      </a:r>
                      <a:endParaRPr lang="en-IN" dirty="0"/>
                    </a:p>
                  </a:txBody>
                  <a:tcPr/>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dirty="0" smtClean="0"/>
                        <a:t>varchar</a:t>
                      </a:r>
                    </a:p>
                  </a:txBody>
                  <a:tcPr/>
                </a:tc>
                <a:tc>
                  <a:txBody>
                    <a:bodyPr/>
                    <a:lstStyle/>
                    <a:p>
                      <a:endParaRPr lang="en-IN"/>
                    </a:p>
                  </a:txBody>
                  <a:tcPr/>
                </a:tc>
              </a:tr>
              <a:tr h="311727">
                <a:tc>
                  <a:txBody>
                    <a:bodyPr/>
                    <a:lstStyle/>
                    <a:p>
                      <a:r>
                        <a:rPr lang="en-IN" dirty="0" smtClean="0"/>
                        <a:t>date</a:t>
                      </a:r>
                      <a:endParaRPr lang="en-IN" dirty="0"/>
                    </a:p>
                  </a:txBody>
                  <a:tcPr/>
                </a:tc>
                <a:tc>
                  <a:txBody>
                    <a:bodyPr/>
                    <a:lstStyle/>
                    <a:p>
                      <a:r>
                        <a:rPr lang="en-IN" dirty="0" smtClean="0"/>
                        <a:t>Date</a:t>
                      </a:r>
                      <a:endParaRPr lang="en-IN" dirty="0"/>
                    </a:p>
                  </a:txBody>
                  <a:tcPr/>
                </a:tc>
                <a:tc>
                  <a:txBody>
                    <a:bodyPr/>
                    <a:lstStyle/>
                    <a:p>
                      <a:endParaRPr lang="en-IN"/>
                    </a:p>
                  </a:txBody>
                  <a:tcPr/>
                </a:tc>
              </a:tr>
              <a:tr h="311727">
                <a:tc>
                  <a:txBody>
                    <a:bodyPr/>
                    <a:lstStyle/>
                    <a:p>
                      <a:r>
                        <a:rPr lang="en-IN" dirty="0" err="1" smtClean="0"/>
                        <a:t>policyid</a:t>
                      </a:r>
                      <a:endParaRPr lang="en-IN" dirty="0"/>
                    </a:p>
                  </a:txBody>
                  <a:tcPr/>
                </a:tc>
                <a:tc>
                  <a:txBody>
                    <a:bodyPr/>
                    <a:lstStyle/>
                    <a:p>
                      <a:r>
                        <a:rPr lang="en-IN" dirty="0" smtClean="0"/>
                        <a:t>Int</a:t>
                      </a:r>
                      <a:endParaRPr lang="en-IN" dirty="0"/>
                    </a:p>
                  </a:txBody>
                  <a:tcPr/>
                </a:tc>
                <a:tc>
                  <a:txBody>
                    <a:bodyPr/>
                    <a:lstStyle/>
                    <a:p>
                      <a:endParaRPr lang="en-IN"/>
                    </a:p>
                  </a:txBody>
                  <a:tcPr/>
                </a:tc>
              </a:tr>
              <a:tr h="311727">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847370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836712"/>
          </a:xfrm>
        </p:spPr>
        <p:txBody>
          <a:bodyPr>
            <a:normAutofit/>
          </a:bodyPr>
          <a:lstStyle/>
          <a:p>
            <a:r>
              <a:rPr lang="en-IN" sz="2800" b="1" dirty="0" smtClean="0">
                <a:solidFill>
                  <a:srgbClr val="0070C0"/>
                </a:solidFill>
                <a:latin typeface="Times New Roman" pitchFamily="18" charset="0"/>
                <a:cs typeface="Times New Roman" pitchFamily="18" charset="0"/>
              </a:rPr>
              <a:t>DEVELOPING ENVIRONMENT</a:t>
            </a:r>
            <a:endParaRPr lang="en-IN" sz="28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95321" y="692701"/>
            <a:ext cx="8915401" cy="5433481"/>
          </a:xfrm>
        </p:spPr>
        <p:txBody>
          <a:bodyPr>
            <a:normAutofit/>
          </a:bodyPr>
          <a:lstStyle/>
          <a:p>
            <a:r>
              <a:rPr lang="en-US" sz="2000" b="1" dirty="0">
                <a:latin typeface="Times New Roman" pitchFamily="18" charset="0"/>
                <a:cs typeface="Times New Roman" pitchFamily="18" charset="0"/>
              </a:rPr>
              <a:t>Hardware Requirements</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Input Device		: Mouse</a:t>
            </a:r>
            <a:r>
              <a:rPr lang="en-US" sz="2000" b="1" dirty="0" smtClean="0">
                <a:latin typeface="Times New Roman" pitchFamily="18" charset="0"/>
                <a:cs typeface="Times New Roman" pitchFamily="18" charset="0"/>
              </a:rPr>
              <a:t>, Keyboard</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Output Device		: Monitor </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Memory			: 4 Gb Ram(Minimum)</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Processor			: Intel core i3 or above</a:t>
            </a:r>
            <a:endParaRPr lang="en-IN"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Software Requirements</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Operating System	</a:t>
            </a:r>
            <a:r>
              <a:rPr lang="en-US" sz="2000" b="1" dirty="0" smtClean="0">
                <a:latin typeface="Times New Roman" pitchFamily="18" charset="0"/>
                <a:cs typeface="Times New Roman" pitchFamily="18" charset="0"/>
              </a:rPr>
              <a:t>	: </a:t>
            </a:r>
            <a:r>
              <a:rPr lang="en-US" sz="2000" b="1" dirty="0">
                <a:latin typeface="Times New Roman" pitchFamily="18" charset="0"/>
                <a:cs typeface="Times New Roman" pitchFamily="18" charset="0"/>
              </a:rPr>
              <a:t>Windows 8 /</a:t>
            </a:r>
            <a:r>
              <a:rPr lang="en-US" sz="2000" b="1" dirty="0" smtClean="0">
                <a:latin typeface="Times New Roman" pitchFamily="18" charset="0"/>
                <a:cs typeface="Times New Roman" pitchFamily="18" charset="0"/>
              </a:rPr>
              <a:t>10 for </a:t>
            </a:r>
            <a:r>
              <a:rPr lang="en-US" sz="2000" b="1" dirty="0">
                <a:latin typeface="Times New Roman" pitchFamily="18" charset="0"/>
                <a:cs typeface="Times New Roman" pitchFamily="18" charset="0"/>
              </a:rPr>
              <a:t>Better Performance</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Front End		</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Python (Flask)</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Back End		</a:t>
            </a:r>
            <a:r>
              <a:rPr lang="en-US" sz="2000" b="1" dirty="0" smtClean="0">
                <a:latin typeface="Times New Roman" pitchFamily="18" charset="0"/>
                <a:cs typeface="Times New Roman" pitchFamily="18" charset="0"/>
              </a:rPr>
              <a:t>	: </a:t>
            </a:r>
            <a:r>
              <a:rPr lang="en-US" sz="2000" b="1" dirty="0" err="1">
                <a:latin typeface="Times New Roman" pitchFamily="18" charset="0"/>
                <a:cs typeface="Times New Roman" pitchFamily="18" charset="0"/>
              </a:rPr>
              <a:t>Mysql</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Software Used	</a:t>
            </a:r>
            <a:r>
              <a:rPr lang="en-US" sz="2000" b="1" dirty="0" smtClean="0">
                <a:latin typeface="Times New Roman" pitchFamily="18" charset="0"/>
                <a:cs typeface="Times New Roman" pitchFamily="18" charset="0"/>
              </a:rPr>
              <a:t>	: </a:t>
            </a:r>
            <a:r>
              <a:rPr lang="en-US" sz="2000" b="1" dirty="0" err="1">
                <a:latin typeface="Times New Roman" pitchFamily="18" charset="0"/>
                <a:cs typeface="Times New Roman" pitchFamily="18" charset="0"/>
              </a:rPr>
              <a:t>Pycharm</a:t>
            </a:r>
            <a:endParaRPr lang="en-IN" sz="2000" b="1"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Web Browser	</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Internet Explorer/Google Chrome/Firefox(for web application)</a:t>
            </a:r>
            <a:endParaRPr lang="en-IN" sz="20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5480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404664"/>
          </a:xfrm>
        </p:spPr>
        <p:txBody>
          <a:bodyPr>
            <a:normAutofit fontScale="90000"/>
          </a:bodyPr>
          <a:lstStyle/>
          <a:p>
            <a:r>
              <a:rPr lang="en-IN" sz="2800" b="1" dirty="0">
                <a:solidFill>
                  <a:srgbClr val="0070C0"/>
                </a:solidFill>
                <a:latin typeface="Times New Roman" pitchFamily="18" charset="0"/>
                <a:cs typeface="Times New Roman" pitchFamily="18" charset="0"/>
              </a:rPr>
              <a:t>USER STORIES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5332260"/>
              </p:ext>
            </p:extLst>
          </p:nvPr>
        </p:nvGraphicFramePr>
        <p:xfrm>
          <a:off x="0" y="476673"/>
          <a:ext cx="9906001" cy="6381326"/>
        </p:xfrm>
        <a:graphic>
          <a:graphicData uri="http://schemas.openxmlformats.org/drawingml/2006/table">
            <a:tbl>
              <a:tblPr firstRow="1" firstCol="1" bandRow="1">
                <a:tableStyleId>{5C22544A-7EE6-4342-B048-85BDC9FD1C3A}</a:tableStyleId>
              </a:tblPr>
              <a:tblGrid>
                <a:gridCol w="1260726"/>
                <a:gridCol w="2602990"/>
                <a:gridCol w="3146588"/>
                <a:gridCol w="2895697"/>
              </a:tblGrid>
              <a:tr h="414037">
                <a:tc>
                  <a:txBody>
                    <a:bodyPr/>
                    <a:lstStyle/>
                    <a:p>
                      <a:pPr algn="just">
                        <a:spcAft>
                          <a:spcPts val="0"/>
                        </a:spcAft>
                      </a:pPr>
                      <a:r>
                        <a:rPr lang="en-US" sz="900" dirty="0" smtClean="0">
                          <a:effectLst/>
                        </a:rPr>
                        <a:t>User Story ID</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As a &lt;type of user&gt;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I want to</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So that I can</a:t>
                      </a:r>
                      <a:endParaRPr lang="en-IN" sz="900">
                        <a:effectLst/>
                        <a:latin typeface="Calibri"/>
                        <a:ea typeface="SimSun"/>
                        <a:cs typeface="Times New Roman"/>
                      </a:endParaRPr>
                    </a:p>
                  </a:txBody>
                  <a:tcPr marL="68470" marR="68470" marT="0" marB="0"/>
                </a:tc>
              </a:tr>
              <a:tr h="260475">
                <a:tc>
                  <a:txBody>
                    <a:bodyPr/>
                    <a:lstStyle/>
                    <a:p>
                      <a:pPr algn="just">
                        <a:spcAft>
                          <a:spcPts val="0"/>
                        </a:spcAft>
                      </a:pPr>
                      <a:r>
                        <a:rPr lang="en-US" sz="900">
                          <a:effectLst/>
                        </a:rPr>
                        <a:t>1</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Admin</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Health Provider Management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Health provider registration</a:t>
                      </a:r>
                      <a:endParaRPr lang="en-IN" sz="900">
                        <a:effectLst/>
                        <a:latin typeface="Calibri"/>
                        <a:ea typeface="SimSun"/>
                        <a:cs typeface="Times New Roman"/>
                      </a:endParaRPr>
                    </a:p>
                  </a:txBody>
                  <a:tcPr marL="68470" marR="68470" marT="0" marB="0"/>
                </a:tc>
              </a:tr>
              <a:tr h="372168">
                <a:tc>
                  <a:txBody>
                    <a:bodyPr/>
                    <a:lstStyle/>
                    <a:p>
                      <a:pPr algn="just">
                        <a:spcAft>
                          <a:spcPts val="0"/>
                        </a:spcAft>
                      </a:pPr>
                      <a:r>
                        <a:rPr lang="en-US" sz="900">
                          <a:effectLst/>
                        </a:rPr>
                        <a:t>2</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Admin</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Insurance company Management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Verification of health insurance company</a:t>
                      </a:r>
                      <a:endParaRPr lang="en-IN" sz="900">
                        <a:effectLst/>
                        <a:latin typeface="Calibri"/>
                        <a:ea typeface="SimSun"/>
                        <a:cs typeface="Times New Roman"/>
                      </a:endParaRPr>
                    </a:p>
                  </a:txBody>
                  <a:tcPr marL="68470" marR="68470" marT="0" marB="0"/>
                </a:tc>
              </a:tr>
              <a:tr h="390713">
                <a:tc>
                  <a:txBody>
                    <a:bodyPr/>
                    <a:lstStyle/>
                    <a:p>
                      <a:pPr algn="just">
                        <a:spcAft>
                          <a:spcPts val="0"/>
                        </a:spcAft>
                      </a:pPr>
                      <a:r>
                        <a:rPr lang="en-US" sz="900">
                          <a:effectLst/>
                        </a:rPr>
                        <a:t>3</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Admin</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Claim related complaint management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Dealing of complaint related to user claim and sent reply</a:t>
                      </a:r>
                      <a:endParaRPr lang="en-IN" sz="900">
                        <a:effectLst/>
                        <a:latin typeface="Calibri"/>
                        <a:ea typeface="SimSun"/>
                        <a:cs typeface="Times New Roman"/>
                      </a:endParaRPr>
                    </a:p>
                  </a:txBody>
                  <a:tcPr marL="68470" marR="68470" marT="0" marB="0"/>
                </a:tc>
              </a:tr>
              <a:tr h="744334">
                <a:tc>
                  <a:txBody>
                    <a:bodyPr/>
                    <a:lstStyle/>
                    <a:p>
                      <a:pPr algn="just">
                        <a:spcAft>
                          <a:spcPts val="0"/>
                        </a:spcAft>
                      </a:pPr>
                      <a:r>
                        <a:rPr lang="en-US" sz="900">
                          <a:effectLst/>
                        </a:rPr>
                        <a:t>4</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Health provider</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Account creation</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Account creation request sent to admin, admin verifies the request and sent confirmation via email</a:t>
                      </a:r>
                      <a:endParaRPr lang="en-IN" sz="900">
                        <a:effectLst/>
                        <a:latin typeface="Calibri"/>
                        <a:ea typeface="SimSun"/>
                        <a:cs typeface="Times New Roman"/>
                      </a:endParaRPr>
                    </a:p>
                  </a:txBody>
                  <a:tcPr marL="68470" marR="68470" marT="0" marB="0"/>
                </a:tc>
              </a:tr>
              <a:tr h="260475">
                <a:tc>
                  <a:txBody>
                    <a:bodyPr/>
                    <a:lstStyle/>
                    <a:p>
                      <a:pPr algn="just">
                        <a:spcAft>
                          <a:spcPts val="0"/>
                        </a:spcAft>
                      </a:pPr>
                      <a:r>
                        <a:rPr lang="en-US" sz="900">
                          <a:effectLst/>
                        </a:rPr>
                        <a:t>5</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Health provider</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Add patient information</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Management of his patients</a:t>
                      </a:r>
                      <a:endParaRPr lang="en-IN" sz="900">
                        <a:effectLst/>
                        <a:latin typeface="Calibri"/>
                        <a:ea typeface="SimSun"/>
                        <a:cs typeface="Times New Roman"/>
                      </a:endParaRPr>
                    </a:p>
                  </a:txBody>
                  <a:tcPr marL="68470" marR="68470" marT="0" marB="0"/>
                </a:tc>
              </a:tr>
              <a:tr h="395597">
                <a:tc>
                  <a:txBody>
                    <a:bodyPr/>
                    <a:lstStyle/>
                    <a:p>
                      <a:pPr algn="just">
                        <a:spcAft>
                          <a:spcPts val="0"/>
                        </a:spcAft>
                      </a:pPr>
                      <a:r>
                        <a:rPr lang="en-US" sz="900">
                          <a:effectLst/>
                        </a:rPr>
                        <a:t>6</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Health provider</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Add Health care reports of patient (for claim sanctioning purpose)</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Claim records uploads with detailed narration</a:t>
                      </a:r>
                      <a:endParaRPr lang="en-IN" sz="900">
                        <a:effectLst/>
                        <a:latin typeface="Calibri"/>
                        <a:ea typeface="SimSun"/>
                        <a:cs typeface="Times New Roman"/>
                      </a:endParaRPr>
                    </a:p>
                  </a:txBody>
                  <a:tcPr marL="68470" marR="68470" marT="0" marB="0"/>
                </a:tc>
              </a:tr>
              <a:tr h="186085">
                <a:tc>
                  <a:txBody>
                    <a:bodyPr/>
                    <a:lstStyle/>
                    <a:p>
                      <a:pPr algn="just">
                        <a:spcAft>
                          <a:spcPts val="0"/>
                        </a:spcAft>
                      </a:pPr>
                      <a:r>
                        <a:rPr lang="en-US" sz="900">
                          <a:effectLst/>
                        </a:rPr>
                        <a:t>7</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Insurance company</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Registration</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Account creation</a:t>
                      </a:r>
                      <a:endParaRPr lang="en-IN" sz="900">
                        <a:effectLst/>
                        <a:latin typeface="Calibri"/>
                        <a:ea typeface="SimSun"/>
                        <a:cs typeface="Times New Roman"/>
                      </a:endParaRPr>
                    </a:p>
                  </a:txBody>
                  <a:tcPr marL="68470" marR="68470" marT="0" marB="0"/>
                </a:tc>
              </a:tr>
              <a:tr h="558251">
                <a:tc>
                  <a:txBody>
                    <a:bodyPr/>
                    <a:lstStyle/>
                    <a:p>
                      <a:pPr algn="just">
                        <a:spcAft>
                          <a:spcPts val="0"/>
                        </a:spcAft>
                      </a:pPr>
                      <a:r>
                        <a:rPr lang="en-US" sz="900">
                          <a:effectLst/>
                        </a:rPr>
                        <a:t>8</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Insurance company</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Claim policy management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Registration of different policies and its specification management</a:t>
                      </a:r>
                      <a:endParaRPr lang="en-IN" sz="900">
                        <a:effectLst/>
                        <a:latin typeface="Calibri"/>
                        <a:ea typeface="SimSun"/>
                        <a:cs typeface="Times New Roman"/>
                      </a:endParaRPr>
                    </a:p>
                  </a:txBody>
                  <a:tcPr marL="68470" marR="68470" marT="0" marB="0"/>
                </a:tc>
              </a:tr>
              <a:tr h="260475">
                <a:tc>
                  <a:txBody>
                    <a:bodyPr/>
                    <a:lstStyle/>
                    <a:p>
                      <a:pPr algn="just">
                        <a:spcAft>
                          <a:spcPts val="0"/>
                        </a:spcAft>
                      </a:pPr>
                      <a:r>
                        <a:rPr lang="en-US" sz="900">
                          <a:effectLst/>
                        </a:rPr>
                        <a:t>9</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Insurance company</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Claim request management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Claim request management</a:t>
                      </a:r>
                      <a:endParaRPr lang="en-IN" sz="900">
                        <a:effectLst/>
                        <a:latin typeface="Calibri"/>
                        <a:ea typeface="SimSun"/>
                        <a:cs typeface="Times New Roman"/>
                      </a:endParaRPr>
                    </a:p>
                  </a:txBody>
                  <a:tcPr marL="68470" marR="68470" marT="0" marB="0"/>
                </a:tc>
              </a:tr>
              <a:tr h="372168">
                <a:tc>
                  <a:txBody>
                    <a:bodyPr/>
                    <a:lstStyle/>
                    <a:p>
                      <a:pPr algn="just">
                        <a:spcAft>
                          <a:spcPts val="0"/>
                        </a:spcAft>
                      </a:pPr>
                      <a:r>
                        <a:rPr lang="en-US" sz="900">
                          <a:effectLst/>
                        </a:rPr>
                        <a:t>10</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Insurance company</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Health provider phr verification related to claim</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Document verification</a:t>
                      </a:r>
                      <a:endParaRPr lang="en-IN" sz="900">
                        <a:effectLst/>
                        <a:latin typeface="Calibri"/>
                        <a:ea typeface="SimSun"/>
                        <a:cs typeface="Times New Roman"/>
                      </a:endParaRPr>
                    </a:p>
                  </a:txBody>
                  <a:tcPr marL="68470" marR="68470" marT="0" marB="0"/>
                </a:tc>
              </a:tr>
              <a:tr h="558251">
                <a:tc>
                  <a:txBody>
                    <a:bodyPr/>
                    <a:lstStyle/>
                    <a:p>
                      <a:pPr algn="just">
                        <a:spcAft>
                          <a:spcPts val="0"/>
                        </a:spcAft>
                      </a:pPr>
                      <a:r>
                        <a:rPr lang="en-US" sz="900">
                          <a:effectLst/>
                        </a:rPr>
                        <a:t>11</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Insurance company</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Claim patient document verification </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Verification of patient uploaded document with health provider report</a:t>
                      </a:r>
                      <a:endParaRPr lang="en-IN" sz="900">
                        <a:effectLst/>
                        <a:latin typeface="Calibri"/>
                        <a:ea typeface="SimSun"/>
                        <a:cs typeface="Times New Roman"/>
                      </a:endParaRPr>
                    </a:p>
                  </a:txBody>
                  <a:tcPr marL="68470" marR="68470" marT="0" marB="0"/>
                </a:tc>
              </a:tr>
              <a:tr h="395597">
                <a:tc>
                  <a:txBody>
                    <a:bodyPr/>
                    <a:lstStyle/>
                    <a:p>
                      <a:pPr algn="just">
                        <a:spcAft>
                          <a:spcPts val="0"/>
                        </a:spcAft>
                      </a:pPr>
                      <a:r>
                        <a:rPr lang="en-US" sz="900">
                          <a:effectLst/>
                        </a:rPr>
                        <a:t>12</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Insurance company</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Sanctioning of claim</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Claim sanctioning/ rejection/ adjustment of claim</a:t>
                      </a:r>
                      <a:endParaRPr lang="en-IN" sz="900">
                        <a:effectLst/>
                        <a:latin typeface="Calibri"/>
                        <a:ea typeface="SimSun"/>
                        <a:cs typeface="Times New Roman"/>
                      </a:endParaRPr>
                    </a:p>
                  </a:txBody>
                  <a:tcPr marL="68470" marR="68470" marT="0" marB="0"/>
                </a:tc>
              </a:tr>
              <a:tr h="186085">
                <a:tc>
                  <a:txBody>
                    <a:bodyPr/>
                    <a:lstStyle/>
                    <a:p>
                      <a:pPr algn="just">
                        <a:spcAft>
                          <a:spcPts val="0"/>
                        </a:spcAft>
                      </a:pPr>
                      <a:r>
                        <a:rPr lang="en-US" sz="900">
                          <a:effectLst/>
                        </a:rPr>
                        <a:t>13</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Patient</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Account creation</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Signup</a:t>
                      </a:r>
                      <a:endParaRPr lang="en-IN" sz="900">
                        <a:effectLst/>
                        <a:latin typeface="Calibri"/>
                        <a:ea typeface="SimSun"/>
                        <a:cs typeface="Times New Roman"/>
                      </a:endParaRPr>
                    </a:p>
                  </a:txBody>
                  <a:tcPr marL="68470" marR="68470" marT="0" marB="0"/>
                </a:tc>
              </a:tr>
              <a:tr h="263732">
                <a:tc>
                  <a:txBody>
                    <a:bodyPr/>
                    <a:lstStyle/>
                    <a:p>
                      <a:pPr algn="just">
                        <a:spcAft>
                          <a:spcPts val="0"/>
                        </a:spcAft>
                      </a:pPr>
                      <a:r>
                        <a:rPr lang="en-US" sz="900">
                          <a:effectLst/>
                        </a:rPr>
                        <a:t>14</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Patient</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Policy Selection</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View policy and select policy</a:t>
                      </a:r>
                      <a:endParaRPr lang="en-IN" sz="900">
                        <a:effectLst/>
                        <a:latin typeface="Calibri"/>
                        <a:ea typeface="SimSun"/>
                        <a:cs typeface="Times New Roman"/>
                      </a:endParaRPr>
                    </a:p>
                  </a:txBody>
                  <a:tcPr marL="68470" marR="68470" marT="0" marB="0"/>
                </a:tc>
              </a:tr>
              <a:tr h="186085">
                <a:tc>
                  <a:txBody>
                    <a:bodyPr/>
                    <a:lstStyle/>
                    <a:p>
                      <a:pPr algn="just">
                        <a:spcAft>
                          <a:spcPts val="0"/>
                        </a:spcAft>
                      </a:pPr>
                      <a:r>
                        <a:rPr lang="en-US" sz="900">
                          <a:effectLst/>
                        </a:rPr>
                        <a:t>15</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Patient</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Initiate claim request</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Create claim request</a:t>
                      </a:r>
                      <a:endParaRPr lang="en-IN" sz="900">
                        <a:effectLst/>
                        <a:latin typeface="Calibri"/>
                        <a:ea typeface="SimSun"/>
                        <a:cs typeface="Times New Roman"/>
                      </a:endParaRPr>
                    </a:p>
                  </a:txBody>
                  <a:tcPr marL="68470" marR="68470" marT="0" marB="0"/>
                </a:tc>
              </a:tr>
              <a:tr h="390713">
                <a:tc>
                  <a:txBody>
                    <a:bodyPr/>
                    <a:lstStyle/>
                    <a:p>
                      <a:pPr algn="just">
                        <a:spcAft>
                          <a:spcPts val="0"/>
                        </a:spcAft>
                      </a:pPr>
                      <a:r>
                        <a:rPr lang="en-US" sz="900">
                          <a:effectLst/>
                        </a:rPr>
                        <a:t>16</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Patient</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a:effectLst/>
                        </a:rPr>
                        <a:t>Document uploads</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a:effectLst/>
                        </a:rPr>
                        <a:t>Upload various documents related to claim</a:t>
                      </a:r>
                      <a:endParaRPr lang="en-IN" sz="900">
                        <a:effectLst/>
                        <a:latin typeface="Calibri"/>
                        <a:ea typeface="SimSun"/>
                        <a:cs typeface="Times New Roman"/>
                      </a:endParaRPr>
                    </a:p>
                  </a:txBody>
                  <a:tcPr marL="68470" marR="68470" marT="0" marB="0"/>
                </a:tc>
              </a:tr>
              <a:tr h="186085">
                <a:tc>
                  <a:txBody>
                    <a:bodyPr/>
                    <a:lstStyle/>
                    <a:p>
                      <a:pPr algn="just">
                        <a:spcAft>
                          <a:spcPts val="0"/>
                        </a:spcAft>
                      </a:pPr>
                      <a:r>
                        <a:rPr lang="en-US" sz="900">
                          <a:effectLst/>
                        </a:rPr>
                        <a:t>17</a:t>
                      </a:r>
                      <a:endParaRPr lang="en-IN" sz="900">
                        <a:effectLst/>
                        <a:latin typeface="Calibri"/>
                        <a:ea typeface="SimSun"/>
                        <a:cs typeface="Times New Roman"/>
                      </a:endParaRPr>
                    </a:p>
                  </a:txBody>
                  <a:tcPr marL="68470" marR="68470" marT="0" marB="0"/>
                </a:tc>
                <a:tc>
                  <a:txBody>
                    <a:bodyPr/>
                    <a:lstStyle/>
                    <a:p>
                      <a:pPr algn="just">
                        <a:spcAft>
                          <a:spcPts val="0"/>
                        </a:spcAft>
                      </a:pPr>
                      <a:r>
                        <a:rPr lang="en-US" sz="900" dirty="0">
                          <a:effectLst/>
                        </a:rPr>
                        <a:t>Patient</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dirty="0">
                          <a:effectLst/>
                        </a:rPr>
                        <a:t>View claim status</a:t>
                      </a:r>
                      <a:endParaRPr lang="en-IN" sz="900" dirty="0">
                        <a:effectLst/>
                        <a:latin typeface="Calibri"/>
                        <a:ea typeface="SimSun"/>
                        <a:cs typeface="Times New Roman"/>
                      </a:endParaRPr>
                    </a:p>
                  </a:txBody>
                  <a:tcPr marL="68470" marR="68470" marT="0" marB="0"/>
                </a:tc>
                <a:tc>
                  <a:txBody>
                    <a:bodyPr/>
                    <a:lstStyle/>
                    <a:p>
                      <a:pPr algn="just">
                        <a:spcAft>
                          <a:spcPts val="0"/>
                        </a:spcAft>
                      </a:pPr>
                      <a:r>
                        <a:rPr lang="en-US" sz="900" dirty="0">
                          <a:effectLst/>
                        </a:rPr>
                        <a:t>View status of request</a:t>
                      </a:r>
                      <a:endParaRPr lang="en-IN" sz="900" dirty="0">
                        <a:effectLst/>
                        <a:latin typeface="Calibri"/>
                        <a:ea typeface="SimSun"/>
                        <a:cs typeface="Times New Roman"/>
                      </a:endParaRPr>
                    </a:p>
                  </a:txBody>
                  <a:tcPr marL="68470" marR="68470" marT="0" marB="0"/>
                </a:tc>
              </a:tr>
            </a:tbl>
          </a:graphicData>
        </a:graphic>
      </p:graphicFrame>
    </p:spTree>
    <p:extLst>
      <p:ext uri="{BB962C8B-B14F-4D97-AF65-F5344CB8AC3E}">
        <p14:creationId xmlns:p14="http://schemas.microsoft.com/office/powerpoint/2010/main" val="2260697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980728"/>
          </a:xfrm>
        </p:spPr>
        <p:txBody>
          <a:bodyPr>
            <a:normAutofit/>
          </a:bodyPr>
          <a:lstStyle/>
          <a:p>
            <a:r>
              <a:rPr lang="en-IN" sz="2800" b="1" dirty="0">
                <a:solidFill>
                  <a:srgbClr val="0070C0"/>
                </a:solidFill>
                <a:latin typeface="Times New Roman" pitchFamily="18" charset="0"/>
                <a:cs typeface="Times New Roman" pitchFamily="18" charset="0"/>
              </a:rPr>
              <a:t>PRODUCT BACKLOG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4775988"/>
              </p:ext>
            </p:extLst>
          </p:nvPr>
        </p:nvGraphicFramePr>
        <p:xfrm>
          <a:off x="75056" y="1196763"/>
          <a:ext cx="9792502" cy="4485773"/>
        </p:xfrm>
        <a:graphic>
          <a:graphicData uri="http://schemas.openxmlformats.org/drawingml/2006/table">
            <a:tbl>
              <a:tblPr firstRow="1" bandRow="1">
                <a:tableStyleId>{D7AC3CCA-C797-4891-BE02-D94E43425B78}</a:tableStyleId>
              </a:tblPr>
              <a:tblGrid>
                <a:gridCol w="977521"/>
                <a:gridCol w="1482165"/>
                <a:gridCol w="936105"/>
                <a:gridCol w="1014114"/>
                <a:gridCol w="1638182"/>
                <a:gridCol w="1638182"/>
                <a:gridCol w="2106233"/>
              </a:tblGrid>
              <a:tr h="2011680">
                <a:tc>
                  <a:txBody>
                    <a:bodyPr/>
                    <a:lstStyle/>
                    <a:p>
                      <a:r>
                        <a:rPr lang="en-IN" sz="1800" dirty="0" smtClean="0">
                          <a:latin typeface="Times New Roman" pitchFamily="18" charset="0"/>
                          <a:cs typeface="Times New Roman" pitchFamily="18" charset="0"/>
                        </a:rPr>
                        <a:t>User Story ID</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Priority</a:t>
                      </a:r>
                    </a:p>
                    <a:p>
                      <a:r>
                        <a:rPr lang="en-US" sz="1800" b="1" kern="1200" dirty="0" smtClean="0">
                          <a:solidFill>
                            <a:schemeClr val="dk1"/>
                          </a:solidFill>
                          <a:effectLst/>
                          <a:latin typeface="Times New Roman" pitchFamily="18" charset="0"/>
                          <a:ea typeface="+mn-ea"/>
                          <a:cs typeface="Times New Roman" pitchFamily="18" charset="0"/>
                        </a:rPr>
                        <a:t>&lt;High/Medium/Low&gt;</a:t>
                      </a:r>
                      <a:endParaRPr lang="en-IN" sz="1800" dirty="0">
                        <a:latin typeface="Times New Roman" pitchFamily="18" charset="0"/>
                        <a:cs typeface="Times New Roman" pitchFamily="18" charset="0"/>
                      </a:endParaRPr>
                    </a:p>
                  </a:txBody>
                  <a:tcPr marL="99060" marR="99060"/>
                </a:tc>
                <a:tc>
                  <a:txBody>
                    <a:bodyPr/>
                    <a:lstStyle/>
                    <a:p>
                      <a:r>
                        <a:rPr lang="en-US" sz="1800" b="1" kern="1200" dirty="0" smtClean="0">
                          <a:solidFill>
                            <a:schemeClr val="dk1"/>
                          </a:solidFill>
                          <a:effectLst/>
                          <a:latin typeface="Times New Roman" pitchFamily="18" charset="0"/>
                          <a:ea typeface="+mn-ea"/>
                          <a:cs typeface="Times New Roman" pitchFamily="18" charset="0"/>
                        </a:rPr>
                        <a:t>Size</a:t>
                      </a:r>
                      <a:endParaRPr lang="en-IN" sz="1800" b="1" kern="1200" dirty="0" smtClean="0">
                        <a:solidFill>
                          <a:schemeClr val="dk1"/>
                        </a:solidFill>
                        <a:effectLst/>
                        <a:latin typeface="Times New Roman" pitchFamily="18" charset="0"/>
                        <a:ea typeface="+mn-ea"/>
                        <a:cs typeface="Times New Roman" pitchFamily="18" charset="0"/>
                      </a:endParaRPr>
                    </a:p>
                    <a:p>
                      <a:r>
                        <a:rPr lang="en-US" sz="1800" b="1" kern="1200" dirty="0" smtClean="0">
                          <a:solidFill>
                            <a:schemeClr val="dk1"/>
                          </a:solidFill>
                          <a:effectLst/>
                          <a:latin typeface="Times New Roman" pitchFamily="18" charset="0"/>
                          <a:ea typeface="+mn-ea"/>
                          <a:cs typeface="Times New Roman" pitchFamily="18" charset="0"/>
                        </a:rPr>
                        <a:t>(Hours)</a:t>
                      </a:r>
                      <a:endParaRPr lang="en-IN" sz="1800" dirty="0">
                        <a:latin typeface="Times New Roman" pitchFamily="18" charset="0"/>
                        <a:cs typeface="Times New Roman" pitchFamily="18" charset="0"/>
                      </a:endParaRPr>
                    </a:p>
                  </a:txBody>
                  <a:tcPr marL="99060" marR="99060"/>
                </a:tc>
                <a:tc>
                  <a:txBody>
                    <a:bodyPr/>
                    <a:lstStyle/>
                    <a:p>
                      <a:r>
                        <a:rPr lang="en-US" sz="1800" b="1" kern="1200" dirty="0" smtClean="0">
                          <a:solidFill>
                            <a:schemeClr val="dk1"/>
                          </a:solidFill>
                          <a:effectLst/>
                          <a:latin typeface="Times New Roman" pitchFamily="18" charset="0"/>
                          <a:ea typeface="+mn-ea"/>
                          <a:cs typeface="Times New Roman" pitchFamily="18" charset="0"/>
                        </a:rPr>
                        <a:t>Sprint</a:t>
                      </a:r>
                      <a:endParaRPr lang="en-IN" sz="1800" b="1" kern="1200" dirty="0" smtClean="0">
                        <a:solidFill>
                          <a:schemeClr val="dk1"/>
                        </a:solidFill>
                        <a:effectLst/>
                        <a:latin typeface="Times New Roman" pitchFamily="18" charset="0"/>
                        <a:ea typeface="+mn-ea"/>
                        <a:cs typeface="Times New Roman" pitchFamily="18" charset="0"/>
                      </a:endParaRPr>
                    </a:p>
                    <a:p>
                      <a:r>
                        <a:rPr lang="en-US" sz="1800" b="1" kern="1200" dirty="0" smtClean="0">
                          <a:solidFill>
                            <a:schemeClr val="dk1"/>
                          </a:solidFill>
                          <a:effectLst/>
                          <a:latin typeface="Times New Roman" pitchFamily="18" charset="0"/>
                          <a:ea typeface="+mn-ea"/>
                          <a:cs typeface="Times New Roman" pitchFamily="18" charset="0"/>
                        </a:rPr>
                        <a:t>&lt;#&gt;</a:t>
                      </a:r>
                      <a:endParaRPr lang="en-IN" sz="1800" dirty="0">
                        <a:latin typeface="Times New Roman" pitchFamily="18" charset="0"/>
                        <a:cs typeface="Times New Roman" pitchFamily="18" charset="0"/>
                      </a:endParaRPr>
                    </a:p>
                  </a:txBody>
                  <a:tcPr marL="99060" marR="99060"/>
                </a:tc>
                <a:tc>
                  <a:txBody>
                    <a:bodyPr/>
                    <a:lstStyle/>
                    <a:p>
                      <a:r>
                        <a:rPr lang="en-US" sz="1800" b="1" kern="1200" dirty="0" smtClean="0">
                          <a:solidFill>
                            <a:schemeClr val="dk1"/>
                          </a:solidFill>
                          <a:effectLst/>
                          <a:latin typeface="Times New Roman" pitchFamily="18" charset="0"/>
                          <a:ea typeface="+mn-ea"/>
                          <a:cs typeface="Times New Roman" pitchFamily="18" charset="0"/>
                        </a:rPr>
                        <a:t>Status</a:t>
                      </a:r>
                      <a:endParaRPr lang="en-IN" sz="1800" b="1" kern="1200" dirty="0" smtClean="0">
                        <a:solidFill>
                          <a:schemeClr val="dk1"/>
                        </a:solidFill>
                        <a:effectLst/>
                        <a:latin typeface="Times New Roman" pitchFamily="18" charset="0"/>
                        <a:ea typeface="+mn-ea"/>
                        <a:cs typeface="Times New Roman" pitchFamily="18" charset="0"/>
                      </a:endParaRPr>
                    </a:p>
                    <a:p>
                      <a:r>
                        <a:rPr lang="en-US" sz="1800" b="1" kern="1200" dirty="0" smtClean="0">
                          <a:solidFill>
                            <a:schemeClr val="dk1"/>
                          </a:solidFill>
                          <a:effectLst/>
                          <a:latin typeface="Times New Roman" pitchFamily="18" charset="0"/>
                          <a:ea typeface="+mn-ea"/>
                          <a:cs typeface="Times New Roman" pitchFamily="18" charset="0"/>
                        </a:rPr>
                        <a:t>&lt;Planned/In progress/Completed&gt;</a:t>
                      </a:r>
                      <a:endParaRPr lang="en-IN" sz="1800" dirty="0">
                        <a:latin typeface="Times New Roman" pitchFamily="18" charset="0"/>
                        <a:cs typeface="Times New Roman" pitchFamily="18" charset="0"/>
                      </a:endParaRPr>
                    </a:p>
                  </a:txBody>
                  <a:tcPr marL="99060" marR="99060"/>
                </a:tc>
                <a:tc>
                  <a:txBody>
                    <a:bodyPr/>
                    <a:lstStyle/>
                    <a:p>
                      <a:pPr>
                        <a:lnSpc>
                          <a:spcPct val="115000"/>
                        </a:lnSpc>
                        <a:spcAft>
                          <a:spcPts val="0"/>
                        </a:spcAft>
                      </a:pPr>
                      <a:r>
                        <a:rPr lang="en-US" sz="1800" b="1" dirty="0">
                          <a:effectLst/>
                          <a:latin typeface="Times New Roman" pitchFamily="18" charset="0"/>
                          <a:ea typeface="Calibri"/>
                          <a:cs typeface="Times New Roman" pitchFamily="18" charset="0"/>
                        </a:rPr>
                        <a:t>Release</a:t>
                      </a:r>
                      <a:endParaRPr lang="en-IN" sz="1800" dirty="0">
                        <a:effectLst/>
                        <a:latin typeface="Times New Roman" pitchFamily="18" charset="0"/>
                        <a:ea typeface="Calibri"/>
                        <a:cs typeface="Times New Roman" pitchFamily="18" charset="0"/>
                      </a:endParaRPr>
                    </a:p>
                    <a:p>
                      <a:pPr>
                        <a:lnSpc>
                          <a:spcPct val="115000"/>
                        </a:lnSpc>
                        <a:spcAft>
                          <a:spcPts val="0"/>
                        </a:spcAft>
                      </a:pPr>
                      <a:r>
                        <a:rPr lang="en-US" sz="1800" b="1" dirty="0">
                          <a:effectLst/>
                          <a:latin typeface="Times New Roman" pitchFamily="18" charset="0"/>
                          <a:ea typeface="Calibri"/>
                          <a:cs typeface="Times New Roman" pitchFamily="18" charset="0"/>
                        </a:rPr>
                        <a:t>Date</a:t>
                      </a:r>
                      <a:endParaRPr lang="en-IN" sz="1800" dirty="0">
                        <a:effectLst/>
                        <a:latin typeface="Times New Roman" pitchFamily="18" charset="0"/>
                        <a:ea typeface="Calibri"/>
                        <a:cs typeface="Times New Roman" pitchFamily="18" charset="0"/>
                      </a:endParaRPr>
                    </a:p>
                  </a:txBody>
                  <a:tcPr marL="74295" marR="74295" marT="0" marB="0"/>
                </a:tc>
                <a:tc>
                  <a:txBody>
                    <a:bodyPr/>
                    <a:lstStyle/>
                    <a:p>
                      <a:pPr>
                        <a:lnSpc>
                          <a:spcPct val="115000"/>
                        </a:lnSpc>
                        <a:spcAft>
                          <a:spcPts val="0"/>
                        </a:spcAft>
                      </a:pPr>
                      <a:r>
                        <a:rPr lang="en-US" sz="1800" b="1" dirty="0">
                          <a:effectLst/>
                          <a:latin typeface="Times New Roman" pitchFamily="18" charset="0"/>
                          <a:ea typeface="Calibri"/>
                          <a:cs typeface="Times New Roman" pitchFamily="18" charset="0"/>
                        </a:rPr>
                        <a:t>Release Goal</a:t>
                      </a:r>
                      <a:endParaRPr lang="en-IN" sz="1800" dirty="0">
                        <a:effectLst/>
                        <a:latin typeface="Times New Roman" pitchFamily="18" charset="0"/>
                        <a:ea typeface="Calibri"/>
                        <a:cs typeface="Times New Roman" pitchFamily="18" charset="0"/>
                      </a:endParaRPr>
                    </a:p>
                  </a:txBody>
                  <a:tcPr marL="74295" marR="74295" marT="0" marB="0"/>
                </a:tc>
              </a:tr>
              <a:tr h="1188720">
                <a:tc>
                  <a:txBody>
                    <a:bodyPr/>
                    <a:lstStyle/>
                    <a:p>
                      <a:pPr algn="l"/>
                      <a:r>
                        <a:rPr lang="en-IN" sz="1800" b="0" dirty="0" smtClean="0">
                          <a:latin typeface="Times New Roman" pitchFamily="18" charset="0"/>
                          <a:cs typeface="Times New Roman" pitchFamily="18" charset="0"/>
                        </a:rPr>
                        <a:t>1</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High</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4</a:t>
                      </a:r>
                      <a:endParaRPr lang="en-IN" sz="1800" b="0" dirty="0">
                        <a:latin typeface="Times New Roman" pitchFamily="18" charset="0"/>
                        <a:cs typeface="Times New Roman" pitchFamily="18" charset="0"/>
                      </a:endParaRPr>
                    </a:p>
                  </a:txBody>
                  <a:tcPr marL="99060" marR="99060"/>
                </a:tc>
                <a:tc rowSpan="3">
                  <a:txBody>
                    <a:bodyPr/>
                    <a:lstStyle/>
                    <a:p>
                      <a:pPr algn="l"/>
                      <a:endParaRPr lang="en-IN" sz="1800" b="0" dirty="0" smtClean="0">
                        <a:latin typeface="Times New Roman" pitchFamily="18" charset="0"/>
                        <a:cs typeface="Times New Roman" pitchFamily="18" charset="0"/>
                      </a:endParaRPr>
                    </a:p>
                    <a:p>
                      <a:pPr algn="l"/>
                      <a:endParaRPr lang="en-IN" sz="1800" b="0" dirty="0" smtClean="0">
                        <a:latin typeface="Times New Roman" pitchFamily="18" charset="0"/>
                        <a:cs typeface="Times New Roman" pitchFamily="18" charset="0"/>
                      </a:endParaRPr>
                    </a:p>
                    <a:p>
                      <a:pPr algn="l"/>
                      <a:r>
                        <a:rPr lang="en-IN" sz="1800" b="0" dirty="0" smtClean="0">
                          <a:latin typeface="Times New Roman" pitchFamily="18" charset="0"/>
                          <a:cs typeface="Times New Roman" pitchFamily="18" charset="0"/>
                        </a:rPr>
                        <a:t>     1</a:t>
                      </a:r>
                    </a:p>
                    <a:p>
                      <a:pPr algn="l"/>
                      <a:endParaRPr lang="en-IN" sz="1800" b="0" dirty="0" smtClean="0">
                        <a:latin typeface="Times New Roman" pitchFamily="18" charset="0"/>
                        <a:cs typeface="Times New Roman" pitchFamily="18" charset="0"/>
                      </a:endParaRPr>
                    </a:p>
                    <a:p>
                      <a:pPr algn="l"/>
                      <a:r>
                        <a:rPr lang="en-IN" sz="1800" b="0" dirty="0" smtClean="0">
                          <a:latin typeface="Times New Roman" pitchFamily="18" charset="0"/>
                          <a:cs typeface="Times New Roman" pitchFamily="18" charset="0"/>
                        </a:rPr>
                        <a:t>       </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Completed</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05/12/2021</a:t>
                      </a:r>
                      <a:endParaRPr lang="en-IN" sz="1800" b="0" dirty="0">
                        <a:latin typeface="Times New Roman" pitchFamily="18" charset="0"/>
                        <a:cs typeface="Times New Roman" pitchFamily="18" charset="0"/>
                      </a:endParaRPr>
                    </a:p>
                  </a:txBody>
                  <a:tcPr marL="99060" marR="99060"/>
                </a:tc>
                <a:tc>
                  <a:txBody>
                    <a:bodyPr/>
                    <a:lstStyle/>
                    <a:p>
                      <a:pPr algn="l"/>
                      <a:r>
                        <a:rPr lang="en-US" sz="1800" b="0" kern="1200" dirty="0" smtClean="0">
                          <a:solidFill>
                            <a:schemeClr val="dk1"/>
                          </a:solidFill>
                          <a:effectLst/>
                          <a:latin typeface="Times New Roman" pitchFamily="18" charset="0"/>
                          <a:ea typeface="+mn-ea"/>
                          <a:cs typeface="Times New Roman" pitchFamily="18" charset="0"/>
                        </a:rPr>
                        <a:t>Health provider registration</a:t>
                      </a:r>
                      <a:endParaRPr lang="en-IN" sz="1800" b="0" dirty="0">
                        <a:latin typeface="Times New Roman" pitchFamily="18" charset="0"/>
                        <a:cs typeface="Times New Roman" pitchFamily="18" charset="0"/>
                      </a:endParaRPr>
                    </a:p>
                  </a:txBody>
                  <a:tcPr marL="99060" marR="99060"/>
                </a:tc>
              </a:tr>
              <a:tr h="645293">
                <a:tc>
                  <a:txBody>
                    <a:bodyPr/>
                    <a:lstStyle/>
                    <a:p>
                      <a:pPr algn="l"/>
                      <a:r>
                        <a:rPr lang="en-IN" sz="1800" b="0" dirty="0" smtClean="0">
                          <a:latin typeface="Times New Roman" pitchFamily="18" charset="0"/>
                          <a:cs typeface="Times New Roman" pitchFamily="18" charset="0"/>
                        </a:rPr>
                        <a:t>2</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Medium</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2</a:t>
                      </a:r>
                      <a:endParaRPr lang="en-IN" sz="1800" b="0" dirty="0">
                        <a:latin typeface="Times New Roman" pitchFamily="18" charset="0"/>
                        <a:cs typeface="Times New Roman" pitchFamily="18" charset="0"/>
                      </a:endParaRPr>
                    </a:p>
                  </a:txBody>
                  <a:tcPr marL="99060" marR="99060"/>
                </a:tc>
                <a:tc vMerge="1">
                  <a:txBody>
                    <a:bodyPr/>
                    <a:lstStyle/>
                    <a:p>
                      <a:endParaRPr lang="en-IN" dirty="0"/>
                    </a:p>
                  </a:txBody>
                  <a:tcPr/>
                </a:tc>
                <a:tc>
                  <a:txBody>
                    <a:bodyPr/>
                    <a:lstStyle/>
                    <a:p>
                      <a:pPr algn="l"/>
                      <a:r>
                        <a:rPr lang="en-IN" sz="1800" b="0" dirty="0" smtClean="0">
                          <a:latin typeface="Times New Roman" pitchFamily="18" charset="0"/>
                          <a:cs typeface="Times New Roman" pitchFamily="18" charset="0"/>
                        </a:rPr>
                        <a:t>Completed</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18/12/2021</a:t>
                      </a:r>
                      <a:endParaRPr lang="en-IN" sz="1800" b="0" dirty="0">
                        <a:latin typeface="Times New Roman" pitchFamily="18" charset="0"/>
                        <a:cs typeface="Times New Roman" pitchFamily="18" charset="0"/>
                      </a:endParaRPr>
                    </a:p>
                  </a:txBody>
                  <a:tcPr marL="99060" marR="99060"/>
                </a:tc>
                <a:tc>
                  <a:txBody>
                    <a:bodyPr/>
                    <a:lstStyle/>
                    <a:p>
                      <a:pPr algn="l"/>
                      <a:r>
                        <a:rPr lang="en-US" sz="1800" b="0" kern="1200" dirty="0" smtClean="0">
                          <a:solidFill>
                            <a:schemeClr val="dk1"/>
                          </a:solidFill>
                          <a:effectLst/>
                          <a:latin typeface="Times New Roman" pitchFamily="18" charset="0"/>
                          <a:ea typeface="+mn-ea"/>
                          <a:cs typeface="Times New Roman" pitchFamily="18" charset="0"/>
                        </a:rPr>
                        <a:t>Account creation</a:t>
                      </a:r>
                      <a:endParaRPr lang="en-IN" sz="1800" b="0" dirty="0">
                        <a:latin typeface="Times New Roman" pitchFamily="18" charset="0"/>
                        <a:cs typeface="Times New Roman" pitchFamily="18" charset="0"/>
                      </a:endParaRPr>
                    </a:p>
                  </a:txBody>
                  <a:tcPr marL="99060" marR="99060"/>
                </a:tc>
              </a:tr>
              <a:tr h="640080">
                <a:tc>
                  <a:txBody>
                    <a:bodyPr/>
                    <a:lstStyle/>
                    <a:p>
                      <a:pPr algn="l"/>
                      <a:r>
                        <a:rPr lang="en-IN" sz="1800" b="0" dirty="0" smtClean="0">
                          <a:latin typeface="Times New Roman" pitchFamily="18" charset="0"/>
                          <a:cs typeface="Times New Roman" pitchFamily="18" charset="0"/>
                        </a:rPr>
                        <a:t>3</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High</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4</a:t>
                      </a:r>
                      <a:endParaRPr lang="en-IN" sz="1800" b="0" dirty="0">
                        <a:latin typeface="Times New Roman" pitchFamily="18" charset="0"/>
                        <a:cs typeface="Times New Roman" pitchFamily="18" charset="0"/>
                      </a:endParaRPr>
                    </a:p>
                  </a:txBody>
                  <a:tcPr marL="99060" marR="99060"/>
                </a:tc>
                <a:tc vMerge="1">
                  <a:txBody>
                    <a:bodyPr/>
                    <a:lstStyle/>
                    <a:p>
                      <a:endParaRPr lang="en-IN" dirty="0"/>
                    </a:p>
                  </a:txBody>
                  <a:tcPr/>
                </a:tc>
                <a:tc>
                  <a:txBody>
                    <a:bodyPr/>
                    <a:lstStyle/>
                    <a:p>
                      <a:pPr algn="l"/>
                      <a:r>
                        <a:rPr lang="en-IN" sz="1800" b="0" dirty="0" smtClean="0">
                          <a:latin typeface="Times New Roman" pitchFamily="18" charset="0"/>
                          <a:cs typeface="Times New Roman" pitchFamily="18" charset="0"/>
                        </a:rPr>
                        <a:t>Completed</a:t>
                      </a:r>
                      <a:endParaRPr lang="en-IN" sz="1800" b="0" dirty="0">
                        <a:latin typeface="Times New Roman" pitchFamily="18" charset="0"/>
                        <a:cs typeface="Times New Roman" pitchFamily="18" charset="0"/>
                      </a:endParaRPr>
                    </a:p>
                  </a:txBody>
                  <a:tcPr marL="99060" marR="99060"/>
                </a:tc>
                <a:tc>
                  <a:txBody>
                    <a:bodyPr/>
                    <a:lstStyle/>
                    <a:p>
                      <a:pPr algn="l"/>
                      <a:r>
                        <a:rPr lang="en-IN" sz="1800" b="0" dirty="0" smtClean="0">
                          <a:latin typeface="Times New Roman" pitchFamily="18" charset="0"/>
                          <a:cs typeface="Times New Roman" pitchFamily="18" charset="0"/>
                        </a:rPr>
                        <a:t>25/12/2021</a:t>
                      </a:r>
                      <a:endParaRPr lang="en-IN" sz="1800" b="0" dirty="0">
                        <a:latin typeface="Times New Roman" pitchFamily="18" charset="0"/>
                        <a:cs typeface="Times New Roman" pitchFamily="18" charset="0"/>
                      </a:endParaRPr>
                    </a:p>
                  </a:txBody>
                  <a:tcPr marL="99060" marR="99060"/>
                </a:tc>
                <a:tc>
                  <a:txBody>
                    <a:bodyPr/>
                    <a:lstStyle/>
                    <a:p>
                      <a:pPr algn="l">
                        <a:spcAft>
                          <a:spcPts val="0"/>
                        </a:spcAft>
                      </a:pPr>
                      <a:r>
                        <a:rPr lang="en-US" sz="1800" b="0" dirty="0">
                          <a:effectLst/>
                          <a:latin typeface="Times New Roman" pitchFamily="18" charset="0"/>
                          <a:ea typeface="SimSun"/>
                          <a:cs typeface="Times New Roman" pitchFamily="18" charset="0"/>
                        </a:rPr>
                        <a:t>Registration</a:t>
                      </a:r>
                      <a:endParaRPr lang="en-IN" sz="1800" b="0" dirty="0">
                        <a:effectLst/>
                        <a:latin typeface="Times New Roman" pitchFamily="18" charset="0"/>
                        <a:ea typeface="SimSun"/>
                        <a:cs typeface="Times New Roman" pitchFamily="18" charset="0"/>
                      </a:endParaRPr>
                    </a:p>
                  </a:txBody>
                  <a:tcPr marL="74295" marR="74295" marT="0" marB="0"/>
                </a:tc>
              </a:tr>
            </a:tbl>
          </a:graphicData>
        </a:graphic>
      </p:graphicFrame>
    </p:spTree>
    <p:extLst>
      <p:ext uri="{BB962C8B-B14F-4D97-AF65-F5344CB8AC3E}">
        <p14:creationId xmlns:p14="http://schemas.microsoft.com/office/powerpoint/2010/main" val="330245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62406176"/>
              </p:ext>
            </p:extLst>
          </p:nvPr>
        </p:nvGraphicFramePr>
        <p:xfrm>
          <a:off x="128464" y="116633"/>
          <a:ext cx="9649074" cy="6624736"/>
        </p:xfrm>
        <a:graphic>
          <a:graphicData uri="http://schemas.openxmlformats.org/drawingml/2006/table">
            <a:tbl>
              <a:tblPr firstRow="1" bandRow="1">
                <a:tableStyleId>{D7AC3CCA-C797-4891-BE02-D94E43425B78}</a:tableStyleId>
              </a:tblPr>
              <a:tblGrid>
                <a:gridCol w="981496"/>
                <a:gridCol w="1488191"/>
                <a:gridCol w="939912"/>
                <a:gridCol w="1018237"/>
                <a:gridCol w="1644842"/>
                <a:gridCol w="1644842"/>
                <a:gridCol w="1931554"/>
              </a:tblGrid>
              <a:tr h="2018473">
                <a:tc>
                  <a:txBody>
                    <a:bodyPr/>
                    <a:lstStyle/>
                    <a:p>
                      <a:pPr algn="l"/>
                      <a:r>
                        <a:rPr lang="en-IN"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High</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marL="99060" marR="99060"/>
                </a:tc>
                <a:tc rowSpan="4">
                  <a:txBody>
                    <a:bodyPr/>
                    <a:lstStyle/>
                    <a:p>
                      <a:pPr algn="l"/>
                      <a:endParaRPr lang="en-IN" sz="1800" dirty="0" smtClean="0">
                        <a:latin typeface="Times New Roman" pitchFamily="18" charset="0"/>
                        <a:cs typeface="Times New Roman" pitchFamily="18" charset="0"/>
                      </a:endParaRPr>
                    </a:p>
                    <a:p>
                      <a:pPr algn="l"/>
                      <a:endParaRPr lang="en-IN" sz="1800" dirty="0" smtClean="0">
                        <a:latin typeface="Times New Roman" pitchFamily="18" charset="0"/>
                        <a:cs typeface="Times New Roman" pitchFamily="18" charset="0"/>
                      </a:endParaRPr>
                    </a:p>
                    <a:p>
                      <a:pPr algn="l"/>
                      <a:endParaRPr lang="en-IN" sz="1800" dirty="0" smtClean="0">
                        <a:latin typeface="Times New Roman" pitchFamily="18" charset="0"/>
                        <a:cs typeface="Times New Roman" pitchFamily="18" charset="0"/>
                      </a:endParaRPr>
                    </a:p>
                    <a:p>
                      <a:pPr algn="l"/>
                      <a:r>
                        <a:rPr lang="en-IN" sz="1800" baseline="0" dirty="0" smtClean="0">
                          <a:latin typeface="Times New Roman" pitchFamily="18" charset="0"/>
                          <a:cs typeface="Times New Roman" pitchFamily="18" charset="0"/>
                        </a:rPr>
                        <a:t> </a:t>
                      </a:r>
                    </a:p>
                    <a:p>
                      <a:pPr algn="l"/>
                      <a:endParaRPr lang="en-IN" sz="1800" baseline="0" dirty="0" smtClean="0">
                        <a:latin typeface="Times New Roman" pitchFamily="18" charset="0"/>
                        <a:cs typeface="Times New Roman" pitchFamily="18" charset="0"/>
                      </a:endParaRPr>
                    </a:p>
                    <a:p>
                      <a:pPr algn="l"/>
                      <a:endParaRPr lang="en-IN" sz="1800" baseline="0" dirty="0" smtClean="0">
                        <a:latin typeface="Times New Roman" pitchFamily="18" charset="0"/>
                        <a:cs typeface="Times New Roman" pitchFamily="18" charset="0"/>
                      </a:endParaRPr>
                    </a:p>
                    <a:p>
                      <a:pPr algn="l"/>
                      <a:endParaRPr lang="en-IN" sz="1800" baseline="0" dirty="0" smtClean="0">
                        <a:latin typeface="Times New Roman" pitchFamily="18" charset="0"/>
                        <a:cs typeface="Times New Roman" pitchFamily="18" charset="0"/>
                      </a:endParaRPr>
                    </a:p>
                    <a:p>
                      <a:pPr algn="l"/>
                      <a:endParaRPr lang="en-IN" sz="1800" baseline="0" dirty="0" smtClean="0">
                        <a:latin typeface="Times New Roman" pitchFamily="18" charset="0"/>
                        <a:cs typeface="Times New Roman" pitchFamily="18" charset="0"/>
                      </a:endParaRPr>
                    </a:p>
                    <a:p>
                      <a:pPr algn="l"/>
                      <a:endParaRPr lang="en-IN" sz="1800" baseline="0" dirty="0" smtClean="0">
                        <a:latin typeface="Times New Roman" pitchFamily="18" charset="0"/>
                        <a:cs typeface="Times New Roman" pitchFamily="18" charset="0"/>
                      </a:endParaRPr>
                    </a:p>
                    <a:p>
                      <a:pPr algn="l"/>
                      <a:endParaRPr lang="en-IN" sz="1800" baseline="0" dirty="0" smtClean="0">
                        <a:latin typeface="Times New Roman" pitchFamily="18" charset="0"/>
                        <a:cs typeface="Times New Roman" pitchFamily="18" charset="0"/>
                      </a:endParaRPr>
                    </a:p>
                    <a:p>
                      <a:pPr algn="l"/>
                      <a:endParaRPr lang="en-IN" sz="1800" baseline="0" dirty="0" smtClean="0">
                        <a:latin typeface="Times New Roman" pitchFamily="18" charset="0"/>
                        <a:cs typeface="Times New Roman" pitchFamily="18" charset="0"/>
                      </a:endParaRPr>
                    </a:p>
                    <a:p>
                      <a:pPr algn="l"/>
                      <a:r>
                        <a:rPr lang="en-IN" sz="1800" baseline="0" dirty="0" smtClean="0">
                          <a:latin typeface="Times New Roman" pitchFamily="18" charset="0"/>
                          <a:cs typeface="Times New Roman" pitchFamily="18" charset="0"/>
                        </a:rPr>
                        <a:t>     2</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Planned</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30/12/2021</a:t>
                      </a:r>
                      <a:endParaRPr lang="en-IN" sz="1800" dirty="0">
                        <a:latin typeface="Times New Roman" pitchFamily="18" charset="0"/>
                        <a:cs typeface="Times New Roman" pitchFamily="18" charset="0"/>
                      </a:endParaRPr>
                    </a:p>
                  </a:txBody>
                  <a:tcPr marL="99060" marR="99060"/>
                </a:tc>
                <a:tc>
                  <a:txBody>
                    <a:bodyPr/>
                    <a:lstStyle/>
                    <a:p>
                      <a:pPr algn="l"/>
                      <a:r>
                        <a:rPr lang="en-US" sz="1800" kern="1200" dirty="0" smtClean="0">
                          <a:solidFill>
                            <a:schemeClr val="dk1"/>
                          </a:solidFill>
                          <a:effectLst/>
                          <a:latin typeface="Times New Roman" pitchFamily="18" charset="0"/>
                          <a:ea typeface="+mn-ea"/>
                          <a:cs typeface="Times New Roman" pitchFamily="18" charset="0"/>
                        </a:rPr>
                        <a:t>Claim policy management</a:t>
                      </a:r>
                      <a:endParaRPr lang="en-IN" sz="1800" dirty="0">
                        <a:latin typeface="Times New Roman" pitchFamily="18" charset="0"/>
                        <a:cs typeface="Times New Roman" pitchFamily="18" charset="0"/>
                      </a:endParaRPr>
                    </a:p>
                  </a:txBody>
                  <a:tcPr marL="99060" marR="99060"/>
                </a:tc>
              </a:tr>
              <a:tr h="1535421">
                <a:tc>
                  <a:txBody>
                    <a:bodyPr/>
                    <a:lstStyle/>
                    <a:p>
                      <a:pPr algn="l"/>
                      <a:r>
                        <a:rPr lang="en-IN" sz="1800" dirty="0" smtClean="0">
                          <a:latin typeface="Times New Roman" pitchFamily="18" charset="0"/>
                          <a:cs typeface="Times New Roman" pitchFamily="18" charset="0"/>
                        </a:rPr>
                        <a:t>5</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marL="99060" marR="99060"/>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pPr algn="l"/>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09/01/2022</a:t>
                      </a:r>
                      <a:endParaRPr lang="en-IN" sz="1800" dirty="0">
                        <a:latin typeface="Times New Roman" pitchFamily="18" charset="0"/>
                        <a:cs typeface="Times New Roman" pitchFamily="18" charset="0"/>
                      </a:endParaRPr>
                    </a:p>
                  </a:txBody>
                  <a:tcPr marL="99060" marR="99060"/>
                </a:tc>
                <a:tc>
                  <a:txBody>
                    <a:bodyPr/>
                    <a:lstStyle/>
                    <a:p>
                      <a:pPr algn="l"/>
                      <a:r>
                        <a:rPr lang="en-US" sz="1800" kern="1200" dirty="0" smtClean="0">
                          <a:solidFill>
                            <a:schemeClr val="dk1"/>
                          </a:solidFill>
                          <a:effectLst/>
                          <a:latin typeface="Times New Roman" pitchFamily="18" charset="0"/>
                          <a:ea typeface="+mn-ea"/>
                          <a:cs typeface="Times New Roman" pitchFamily="18" charset="0"/>
                        </a:rPr>
                        <a:t>Account creation</a:t>
                      </a:r>
                      <a:endParaRPr lang="en-IN" sz="1800" dirty="0">
                        <a:latin typeface="Times New Roman" pitchFamily="18" charset="0"/>
                        <a:cs typeface="Times New Roman" pitchFamily="18" charset="0"/>
                      </a:endParaRPr>
                    </a:p>
                  </a:txBody>
                  <a:tcPr marL="99060" marR="99060"/>
                </a:tc>
              </a:tr>
              <a:tr h="1535421">
                <a:tc>
                  <a:txBody>
                    <a:bodyPr/>
                    <a:lstStyle/>
                    <a:p>
                      <a:pPr algn="l"/>
                      <a:r>
                        <a:rPr lang="en-IN" sz="1800" dirty="0" smtClean="0">
                          <a:latin typeface="Times New Roman" pitchFamily="18" charset="0"/>
                          <a:cs typeface="Times New Roman" pitchFamily="18" charset="0"/>
                        </a:rPr>
                        <a:t>6</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marL="99060" marR="99060"/>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pPr algn="l"/>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18/01/2022</a:t>
                      </a:r>
                      <a:endParaRPr lang="en-IN" sz="1800" dirty="0">
                        <a:latin typeface="Times New Roman" pitchFamily="18" charset="0"/>
                        <a:cs typeface="Times New Roman" pitchFamily="18" charset="0"/>
                      </a:endParaRPr>
                    </a:p>
                  </a:txBody>
                  <a:tcPr marL="99060" marR="99060"/>
                </a:tc>
                <a:tc>
                  <a:txBody>
                    <a:bodyPr/>
                    <a:lstStyle/>
                    <a:p>
                      <a:pPr algn="l">
                        <a:spcAft>
                          <a:spcPts val="0"/>
                        </a:spcAft>
                      </a:pPr>
                      <a:r>
                        <a:rPr lang="en-US" sz="1800" dirty="0">
                          <a:effectLst/>
                          <a:latin typeface="Times New Roman" pitchFamily="18" charset="0"/>
                          <a:ea typeface="SimSun"/>
                          <a:cs typeface="Times New Roman" pitchFamily="18" charset="0"/>
                        </a:rPr>
                        <a:t>Policy Selection</a:t>
                      </a:r>
                      <a:endParaRPr lang="en-IN" sz="1800" dirty="0">
                        <a:effectLst/>
                        <a:latin typeface="Times New Roman" pitchFamily="18" charset="0"/>
                        <a:ea typeface="SimSun"/>
                        <a:cs typeface="Times New Roman" pitchFamily="18" charset="0"/>
                      </a:endParaRPr>
                    </a:p>
                  </a:txBody>
                  <a:tcPr marL="74295" marR="74295" marT="0" marB="0"/>
                </a:tc>
              </a:tr>
              <a:tr h="1535421">
                <a:tc>
                  <a:txBody>
                    <a:bodyPr/>
                    <a:lstStyle/>
                    <a:p>
                      <a:pPr algn="l"/>
                      <a:r>
                        <a:rPr lang="en-IN" sz="1800" dirty="0" smtClean="0">
                          <a:latin typeface="Times New Roman" pitchFamily="18" charset="0"/>
                          <a:cs typeface="Times New Roman" pitchFamily="18" charset="0"/>
                        </a:rPr>
                        <a:t>7</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High</a:t>
                      </a:r>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marL="99060" marR="99060"/>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pPr algn="l"/>
                      <a:endParaRPr lang="en-IN" sz="1800" dirty="0">
                        <a:latin typeface="Times New Roman" pitchFamily="18" charset="0"/>
                        <a:cs typeface="Times New Roman" pitchFamily="18" charset="0"/>
                      </a:endParaRPr>
                    </a:p>
                  </a:txBody>
                  <a:tcPr marL="99060" marR="99060"/>
                </a:tc>
                <a:tc>
                  <a:txBody>
                    <a:bodyPr/>
                    <a:lstStyle/>
                    <a:p>
                      <a:pPr algn="l"/>
                      <a:r>
                        <a:rPr lang="en-IN" sz="1800" dirty="0" smtClean="0">
                          <a:latin typeface="Times New Roman" pitchFamily="18" charset="0"/>
                          <a:cs typeface="Times New Roman" pitchFamily="18" charset="0"/>
                        </a:rPr>
                        <a:t>28/01/2022</a:t>
                      </a:r>
                      <a:endParaRPr lang="en-IN" sz="1800" dirty="0">
                        <a:latin typeface="Times New Roman" pitchFamily="18" charset="0"/>
                        <a:cs typeface="Times New Roman" pitchFamily="18" charset="0"/>
                      </a:endParaRPr>
                    </a:p>
                  </a:txBody>
                  <a:tcPr marL="99060" marR="99060"/>
                </a:tc>
                <a:tc>
                  <a:txBody>
                    <a:bodyPr/>
                    <a:lstStyle/>
                    <a:p>
                      <a:pPr algn="l">
                        <a:spcAft>
                          <a:spcPts val="0"/>
                        </a:spcAft>
                      </a:pPr>
                      <a:r>
                        <a:rPr lang="en-US" sz="1800" dirty="0" smtClean="0">
                          <a:effectLst/>
                          <a:latin typeface="Times New Roman" pitchFamily="18" charset="0"/>
                          <a:ea typeface="SimSun"/>
                          <a:cs typeface="Times New Roman" pitchFamily="18" charset="0"/>
                        </a:rPr>
                        <a:t>Initiate</a:t>
                      </a:r>
                      <a:r>
                        <a:rPr lang="en-US" sz="1800" baseline="0" dirty="0" smtClean="0">
                          <a:effectLst/>
                          <a:latin typeface="Times New Roman" pitchFamily="18" charset="0"/>
                          <a:ea typeface="SimSun"/>
                          <a:cs typeface="Times New Roman" pitchFamily="18" charset="0"/>
                        </a:rPr>
                        <a:t> </a:t>
                      </a:r>
                      <a:r>
                        <a:rPr lang="en-US" sz="1800" dirty="0" smtClean="0">
                          <a:effectLst/>
                          <a:latin typeface="Times New Roman" pitchFamily="18" charset="0"/>
                          <a:ea typeface="SimSun"/>
                          <a:cs typeface="Times New Roman" pitchFamily="18" charset="0"/>
                        </a:rPr>
                        <a:t>claim </a:t>
                      </a:r>
                      <a:r>
                        <a:rPr lang="en-US" sz="1800" dirty="0">
                          <a:effectLst/>
                          <a:latin typeface="Times New Roman" pitchFamily="18" charset="0"/>
                          <a:ea typeface="SimSun"/>
                          <a:cs typeface="Times New Roman" pitchFamily="18" charset="0"/>
                        </a:rPr>
                        <a:t>request</a:t>
                      </a:r>
                      <a:endParaRPr lang="en-IN" sz="1800" dirty="0">
                        <a:effectLst/>
                        <a:latin typeface="Times New Roman" pitchFamily="18" charset="0"/>
                        <a:ea typeface="SimSun"/>
                        <a:cs typeface="Times New Roman" pitchFamily="18" charset="0"/>
                      </a:endParaRPr>
                    </a:p>
                  </a:txBody>
                  <a:tcPr marL="74295" marR="74295" marT="0" marB="0"/>
                </a:tc>
              </a:tr>
            </a:tbl>
          </a:graphicData>
        </a:graphic>
      </p:graphicFrame>
    </p:spTree>
    <p:extLst>
      <p:ext uri="{BB962C8B-B14F-4D97-AF65-F5344CB8AC3E}">
        <p14:creationId xmlns:p14="http://schemas.microsoft.com/office/powerpoint/2010/main" val="3192306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0070C0"/>
                </a:solidFill>
                <a:latin typeface="Times New Roman" pitchFamily="18" charset="0"/>
                <a:cs typeface="Times New Roman" pitchFamily="18" charset="0"/>
              </a:rPr>
              <a:t>TABLE OF CONTENTS</a:t>
            </a:r>
          </a:p>
        </p:txBody>
      </p:sp>
      <p:sp>
        <p:nvSpPr>
          <p:cNvPr id="5" name="Content Placeholder 4"/>
          <p:cNvSpPr>
            <a:spLocks noGrp="1"/>
          </p:cNvSpPr>
          <p:nvPr>
            <p:ph idx="1"/>
          </p:nvPr>
        </p:nvSpPr>
        <p:spPr/>
        <p:txBody>
          <a:bodyPr>
            <a:normAutofit lnSpcReduction="10000"/>
          </a:bodyPr>
          <a:lstStyle/>
          <a:p>
            <a:pPr marL="456984" indent="-456984">
              <a:buFont typeface="+mj-lt"/>
              <a:buAutoNum type="arabicPeriod"/>
            </a:pPr>
            <a:r>
              <a:rPr lang="en-IN" sz="2400" b="1" dirty="0">
                <a:solidFill>
                  <a:srgbClr val="FF0000"/>
                </a:solidFill>
                <a:latin typeface="Times New Roman" pitchFamily="18" charset="0"/>
                <a:cs typeface="Times New Roman" pitchFamily="18" charset="0"/>
              </a:rPr>
              <a:t>Introduction</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Modules</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Data Flow </a:t>
            </a:r>
            <a:r>
              <a:rPr lang="en-IN" sz="2400" b="1" dirty="0" smtClean="0">
                <a:solidFill>
                  <a:srgbClr val="FF0000"/>
                </a:solidFill>
                <a:latin typeface="Times New Roman" pitchFamily="18" charset="0"/>
                <a:cs typeface="Times New Roman" pitchFamily="18" charset="0"/>
              </a:rPr>
              <a:t>Diagram</a:t>
            </a:r>
          </a:p>
          <a:p>
            <a:pPr marL="456984" indent="-456984">
              <a:buFont typeface="+mj-lt"/>
              <a:buAutoNum type="arabicPeriod"/>
            </a:pPr>
            <a:r>
              <a:rPr lang="en-IN" sz="2400" b="1" dirty="0" smtClean="0">
                <a:solidFill>
                  <a:srgbClr val="FF0000"/>
                </a:solidFill>
                <a:latin typeface="Times New Roman" pitchFamily="18" charset="0"/>
                <a:cs typeface="Times New Roman" pitchFamily="18" charset="0"/>
              </a:rPr>
              <a:t>Table Design</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Developing </a:t>
            </a:r>
            <a:r>
              <a:rPr lang="en-IN" sz="2400" b="1" dirty="0" smtClean="0">
                <a:solidFill>
                  <a:srgbClr val="FF0000"/>
                </a:solidFill>
                <a:latin typeface="Times New Roman" pitchFamily="18" charset="0"/>
                <a:cs typeface="Times New Roman" pitchFamily="18" charset="0"/>
              </a:rPr>
              <a:t>Environment</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User Stories</a:t>
            </a:r>
          </a:p>
          <a:p>
            <a:pPr marL="456984" indent="-456984">
              <a:buFont typeface="+mj-lt"/>
              <a:buAutoNum type="arabicPeriod"/>
            </a:pPr>
            <a:r>
              <a:rPr lang="en-IN" sz="2400" b="1" dirty="0" smtClean="0">
                <a:solidFill>
                  <a:srgbClr val="FF0000"/>
                </a:solidFill>
                <a:latin typeface="Times New Roman" pitchFamily="18" charset="0"/>
                <a:cs typeface="Times New Roman" pitchFamily="18" charset="0"/>
              </a:rPr>
              <a:t>Product Backlog</a:t>
            </a:r>
            <a:r>
              <a:rPr lang="en-IN" sz="2400" b="1" dirty="0">
                <a:solidFill>
                  <a:srgbClr val="FF0000"/>
                </a:solidFill>
                <a:latin typeface="Times New Roman" pitchFamily="18" charset="0"/>
                <a:cs typeface="Times New Roman" pitchFamily="18" charset="0"/>
              </a:rPr>
              <a:t>	</a:t>
            </a:r>
          </a:p>
          <a:p>
            <a:pPr marL="456984" indent="-456984">
              <a:buFont typeface="+mj-lt"/>
              <a:buAutoNum type="arabicPeriod"/>
            </a:pPr>
            <a:r>
              <a:rPr lang="en-IN" sz="2400" b="1" dirty="0" smtClean="0">
                <a:solidFill>
                  <a:srgbClr val="FF0000"/>
                </a:solidFill>
                <a:latin typeface="Times New Roman" pitchFamily="18" charset="0"/>
                <a:cs typeface="Times New Roman" pitchFamily="18" charset="0"/>
              </a:rPr>
              <a:t>Project Plan</a:t>
            </a:r>
          </a:p>
          <a:p>
            <a:pPr marL="456984" indent="-456984">
              <a:buFont typeface="+mj-lt"/>
              <a:buAutoNum type="arabicPeriod"/>
            </a:pPr>
            <a:r>
              <a:rPr lang="en-IN" sz="2400" b="1" dirty="0">
                <a:solidFill>
                  <a:srgbClr val="FF0000"/>
                </a:solidFill>
                <a:latin typeface="Times New Roman" pitchFamily="18" charset="0"/>
                <a:cs typeface="Times New Roman" pitchFamily="18" charset="0"/>
              </a:rPr>
              <a:t>Sprint </a:t>
            </a:r>
            <a:r>
              <a:rPr lang="en-IN" sz="2400" b="1" dirty="0" smtClean="0">
                <a:solidFill>
                  <a:srgbClr val="FF0000"/>
                </a:solidFill>
                <a:latin typeface="Times New Roman" pitchFamily="18" charset="0"/>
                <a:cs typeface="Times New Roman" pitchFamily="18" charset="0"/>
              </a:rPr>
              <a:t>Plan</a:t>
            </a:r>
          </a:p>
          <a:p>
            <a:pPr marL="456984" indent="-456984">
              <a:buFont typeface="+mj-lt"/>
              <a:buAutoNum type="arabicPeriod"/>
            </a:pPr>
            <a:r>
              <a:rPr lang="en-IN" sz="2400" b="1" dirty="0" smtClean="0">
                <a:solidFill>
                  <a:srgbClr val="FF0000"/>
                </a:solidFill>
                <a:latin typeface="Times New Roman" pitchFamily="18" charset="0"/>
                <a:cs typeface="Times New Roman" pitchFamily="18" charset="0"/>
              </a:rPr>
              <a:t>Sprint Backlog</a:t>
            </a:r>
          </a:p>
          <a:p>
            <a:pPr marL="456984" indent="-456984">
              <a:buFont typeface="+mj-lt"/>
              <a:buAutoNum type="arabicPeriod"/>
            </a:pPr>
            <a:r>
              <a:rPr lang="en-IN" sz="2400" b="1" dirty="0" smtClean="0">
                <a:solidFill>
                  <a:srgbClr val="FF0000"/>
                </a:solidFill>
                <a:latin typeface="Times New Roman" pitchFamily="18" charset="0"/>
                <a:cs typeface="Times New Roman" pitchFamily="18" charset="0"/>
              </a:rPr>
              <a:t>Sprint Actual</a:t>
            </a:r>
            <a:endParaRPr lang="en-IN" sz="2400" b="1" dirty="0">
              <a:solidFill>
                <a:srgbClr val="FF000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FF000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303460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9999879"/>
              </p:ext>
            </p:extLst>
          </p:nvPr>
        </p:nvGraphicFramePr>
        <p:xfrm>
          <a:off x="4" y="1"/>
          <a:ext cx="9905996" cy="7034374"/>
        </p:xfrm>
        <a:graphic>
          <a:graphicData uri="http://schemas.openxmlformats.org/drawingml/2006/table">
            <a:tbl>
              <a:tblPr firstRow="1" bandRow="1">
                <a:tableStyleId>{D7AC3CCA-C797-4891-BE02-D94E43425B78}</a:tableStyleId>
              </a:tblPr>
              <a:tblGrid>
                <a:gridCol w="1010684"/>
                <a:gridCol w="1532446"/>
                <a:gridCol w="967862"/>
                <a:gridCol w="1048516"/>
                <a:gridCol w="1693757"/>
                <a:gridCol w="1693757"/>
                <a:gridCol w="1958974"/>
              </a:tblGrid>
              <a:tr h="1184110">
                <a:tc>
                  <a:txBody>
                    <a:bodyPr/>
                    <a:lstStyle/>
                    <a:p>
                      <a:r>
                        <a:rPr lang="en-IN" sz="1800" dirty="0" smtClean="0">
                          <a:latin typeface="Times New Roman" pitchFamily="18" charset="0"/>
                          <a:cs typeface="Times New Roman" pitchFamily="18" charset="0"/>
                        </a:rPr>
                        <a:t>8</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marL="99060" marR="99060"/>
                </a:tc>
                <a:tc rowSpan="4">
                  <a:txBody>
                    <a:bodyPr/>
                    <a:lstStyle/>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      3</a:t>
                      </a:r>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30/01/2022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Add patient information</a:t>
                      </a:r>
                      <a:endParaRPr lang="en-IN" sz="1800" dirty="0">
                        <a:latin typeface="Times New Roman" pitchFamily="18" charset="0"/>
                        <a:cs typeface="Times New Roman" pitchFamily="18" charset="0"/>
                      </a:endParaRPr>
                    </a:p>
                  </a:txBody>
                  <a:tcPr marL="99060" marR="99060"/>
                </a:tc>
              </a:tr>
              <a:tr h="2832799">
                <a:tc>
                  <a:txBody>
                    <a:bodyPr/>
                    <a:lstStyle/>
                    <a:p>
                      <a:r>
                        <a:rPr lang="en-IN" sz="1800" dirty="0" smtClean="0">
                          <a:latin typeface="Times New Roman" pitchFamily="18" charset="0"/>
                          <a:cs typeface="Times New Roman" pitchFamily="18" charset="0"/>
                        </a:rPr>
                        <a:t>9</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marL="99060" marR="99060"/>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31/01/2022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Add Health care reports of patient (for claim sanctioning purpose</a:t>
                      </a:r>
                      <a:endParaRPr lang="en-IN" sz="1800" dirty="0">
                        <a:latin typeface="Times New Roman" pitchFamily="18" charset="0"/>
                        <a:cs typeface="Times New Roman" pitchFamily="18" charset="0"/>
                      </a:endParaRPr>
                    </a:p>
                  </a:txBody>
                  <a:tcPr marL="99060" marR="99060"/>
                </a:tc>
              </a:tr>
              <a:tr h="1184110">
                <a:tc>
                  <a:txBody>
                    <a:bodyPr/>
                    <a:lstStyle/>
                    <a:p>
                      <a:r>
                        <a:rPr lang="en-IN" sz="1800" dirty="0" smtClean="0">
                          <a:latin typeface="Times New Roman" pitchFamily="18" charset="0"/>
                          <a:cs typeface="Times New Roman" pitchFamily="18" charset="0"/>
                        </a:rPr>
                        <a:t>10</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marL="99060" marR="99060"/>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02/02/2022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Claim request management</a:t>
                      </a:r>
                      <a:endParaRPr lang="en-IN" sz="1800" dirty="0">
                        <a:latin typeface="Times New Roman" pitchFamily="18" charset="0"/>
                        <a:cs typeface="Times New Roman" pitchFamily="18" charset="0"/>
                      </a:endParaRPr>
                    </a:p>
                  </a:txBody>
                  <a:tcPr marL="99060" marR="99060"/>
                </a:tc>
              </a:tr>
              <a:tr h="1833355">
                <a:tc>
                  <a:txBody>
                    <a:bodyPr/>
                    <a:lstStyle/>
                    <a:p>
                      <a:r>
                        <a:rPr lang="en-IN" sz="1800" dirty="0" smtClean="0">
                          <a:latin typeface="Times New Roman" pitchFamily="18" charset="0"/>
                          <a:cs typeface="Times New Roman" pitchFamily="18" charset="0"/>
                        </a:rPr>
                        <a:t>11</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High</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marL="99060" marR="99060"/>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04/02/2022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Health provider </a:t>
                      </a:r>
                      <a:r>
                        <a:rPr lang="en-US" sz="1800" kern="1200" dirty="0" err="1" smtClean="0">
                          <a:solidFill>
                            <a:schemeClr val="dk1"/>
                          </a:solidFill>
                          <a:effectLst/>
                          <a:latin typeface="Times New Roman" pitchFamily="18" charset="0"/>
                          <a:ea typeface="+mn-ea"/>
                          <a:cs typeface="Times New Roman" pitchFamily="18" charset="0"/>
                        </a:rPr>
                        <a:t>phr</a:t>
                      </a:r>
                      <a:r>
                        <a:rPr lang="en-US" sz="1800" kern="1200" dirty="0" smtClean="0">
                          <a:solidFill>
                            <a:schemeClr val="dk1"/>
                          </a:solidFill>
                          <a:effectLst/>
                          <a:latin typeface="Times New Roman" pitchFamily="18" charset="0"/>
                          <a:ea typeface="+mn-ea"/>
                          <a:cs typeface="Times New Roman" pitchFamily="18" charset="0"/>
                        </a:rPr>
                        <a:t> verification related to claim</a:t>
                      </a:r>
                      <a:endParaRPr lang="en-IN" sz="1800" dirty="0">
                        <a:latin typeface="Times New Roman" pitchFamily="18" charset="0"/>
                        <a:cs typeface="Times New Roman" pitchFamily="18" charset="0"/>
                      </a:endParaRPr>
                    </a:p>
                  </a:txBody>
                  <a:tcPr marL="99060" marR="99060"/>
                </a:tc>
              </a:tr>
            </a:tbl>
          </a:graphicData>
        </a:graphic>
      </p:graphicFrame>
    </p:spTree>
    <p:extLst>
      <p:ext uri="{BB962C8B-B14F-4D97-AF65-F5344CB8AC3E}">
        <p14:creationId xmlns:p14="http://schemas.microsoft.com/office/powerpoint/2010/main" val="2521631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55898547"/>
              </p:ext>
            </p:extLst>
          </p:nvPr>
        </p:nvGraphicFramePr>
        <p:xfrm>
          <a:off x="4" y="-27384"/>
          <a:ext cx="9905995" cy="6858001"/>
        </p:xfrm>
        <a:graphic>
          <a:graphicData uri="http://schemas.openxmlformats.org/drawingml/2006/table">
            <a:tbl>
              <a:tblPr firstRow="1" bandRow="1">
                <a:tableStyleId>{D7AC3CCA-C797-4891-BE02-D94E43425B78}</a:tableStyleId>
              </a:tblPr>
              <a:tblGrid>
                <a:gridCol w="1025355"/>
                <a:gridCol w="1554690"/>
                <a:gridCol w="981911"/>
                <a:gridCol w="1063736"/>
                <a:gridCol w="1718342"/>
                <a:gridCol w="1718342"/>
                <a:gridCol w="1843619"/>
              </a:tblGrid>
              <a:tr h="1370639">
                <a:tc>
                  <a:txBody>
                    <a:bodyPr/>
                    <a:lstStyle/>
                    <a:p>
                      <a:r>
                        <a:rPr lang="en-IN" sz="1800" dirty="0" smtClean="0">
                          <a:latin typeface="Times New Roman" pitchFamily="18" charset="0"/>
                          <a:cs typeface="Times New Roman" pitchFamily="18" charset="0"/>
                        </a:rPr>
                        <a:t>12</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marL="99060" marR="99060"/>
                </a:tc>
                <a:tc rowSpan="6">
                  <a:txBody>
                    <a:bodyPr/>
                    <a:lstStyle/>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      </a:t>
                      </a: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r>
                        <a:rPr lang="en-IN" sz="1800" baseline="0" dirty="0" smtClean="0">
                          <a:latin typeface="Times New Roman" pitchFamily="18" charset="0"/>
                          <a:cs typeface="Times New Roman" pitchFamily="18" charset="0"/>
                        </a:rPr>
                        <a:t>       4</a:t>
                      </a:r>
                      <a:endParaRPr lang="en-IN" sz="1800" dirty="0" smtClean="0">
                        <a:latin typeface="Times New Roman" pitchFamily="18" charset="0"/>
                        <a:cs typeface="Times New Roman" pitchFamily="18" charset="0"/>
                      </a:endParaRPr>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06/02/2022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Insurance company Management</a:t>
                      </a:r>
                      <a:endParaRPr lang="en-IN" sz="1800" dirty="0">
                        <a:latin typeface="Times New Roman" pitchFamily="18" charset="0"/>
                        <a:cs typeface="Times New Roman" pitchFamily="18" charset="0"/>
                      </a:endParaRPr>
                    </a:p>
                  </a:txBody>
                  <a:tcPr marL="99060" marR="99060"/>
                </a:tc>
              </a:tr>
              <a:tr h="1458706">
                <a:tc>
                  <a:txBody>
                    <a:bodyPr/>
                    <a:lstStyle/>
                    <a:p>
                      <a:r>
                        <a:rPr lang="en-IN" sz="1800" dirty="0" smtClean="0">
                          <a:latin typeface="Times New Roman" pitchFamily="18" charset="0"/>
                          <a:cs typeface="Times New Roman" pitchFamily="18" charset="0"/>
                        </a:rPr>
                        <a:t>13</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marL="99060" marR="99060"/>
                </a:tc>
                <a:tc vMerge="1">
                  <a:txBody>
                    <a:bodyPr/>
                    <a:lstStyle/>
                    <a:p>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08/02/2022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Claim related complaint management</a:t>
                      </a:r>
                      <a:endParaRPr lang="en-IN" sz="1800" dirty="0">
                        <a:latin typeface="Times New Roman" pitchFamily="18" charset="0"/>
                        <a:cs typeface="Times New Roman" pitchFamily="18" charset="0"/>
                      </a:endParaRPr>
                    </a:p>
                  </a:txBody>
                  <a:tcPr marL="99060" marR="99060"/>
                </a:tc>
              </a:tr>
              <a:tr h="1458706">
                <a:tc>
                  <a:txBody>
                    <a:bodyPr/>
                    <a:lstStyle/>
                    <a:p>
                      <a:r>
                        <a:rPr lang="en-IN" sz="1800" dirty="0" smtClean="0">
                          <a:latin typeface="Times New Roman" pitchFamily="18" charset="0"/>
                          <a:cs typeface="Times New Roman" pitchFamily="18" charset="0"/>
                        </a:rPr>
                        <a:t>14</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High</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marL="99060" marR="99060"/>
                </a:tc>
                <a:tc vMerge="1">
                  <a:txBody>
                    <a:bodyPr/>
                    <a:lstStyle/>
                    <a:p>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12/02/2022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Claim patient document verification </a:t>
                      </a:r>
                      <a:endParaRPr lang="en-IN" sz="1800" dirty="0">
                        <a:latin typeface="Times New Roman" pitchFamily="18" charset="0"/>
                        <a:cs typeface="Times New Roman" pitchFamily="18" charset="0"/>
                      </a:endParaRPr>
                    </a:p>
                  </a:txBody>
                  <a:tcPr marL="99060" marR="99060"/>
                </a:tc>
              </a:tr>
              <a:tr h="856650">
                <a:tc>
                  <a:txBody>
                    <a:bodyPr/>
                    <a:lstStyle/>
                    <a:p>
                      <a:r>
                        <a:rPr lang="en-IN" sz="1800" dirty="0" smtClean="0">
                          <a:latin typeface="Times New Roman" pitchFamily="18" charset="0"/>
                          <a:cs typeface="Times New Roman" pitchFamily="18" charset="0"/>
                        </a:rPr>
                        <a:t>15</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marL="99060" marR="99060"/>
                </a:tc>
                <a:tc vMerge="1">
                  <a:txBody>
                    <a:bodyPr/>
                    <a:lstStyle/>
                    <a:p>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15/02/2022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Sanctioning of claim</a:t>
                      </a:r>
                      <a:endParaRPr lang="en-IN" sz="1800" dirty="0">
                        <a:latin typeface="Times New Roman" pitchFamily="18" charset="0"/>
                        <a:cs typeface="Times New Roman" pitchFamily="18" charset="0"/>
                      </a:endParaRPr>
                    </a:p>
                  </a:txBody>
                  <a:tcPr marL="99060" marR="99060"/>
                </a:tc>
              </a:tr>
              <a:tr h="856650">
                <a:tc>
                  <a:txBody>
                    <a:bodyPr/>
                    <a:lstStyle/>
                    <a:p>
                      <a:r>
                        <a:rPr lang="en-IN" sz="1800" dirty="0" smtClean="0">
                          <a:latin typeface="Times New Roman" pitchFamily="18" charset="0"/>
                          <a:cs typeface="Times New Roman" pitchFamily="18" charset="0"/>
                        </a:rPr>
                        <a:t>16</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marL="99060" marR="99060"/>
                </a:tc>
                <a:tc vMerge="1">
                  <a:txBody>
                    <a:bodyPr/>
                    <a:lstStyle/>
                    <a:p>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17/02/2022</a:t>
                      </a:r>
                      <a:endParaRPr lang="en-IN" sz="1800" dirty="0">
                        <a:latin typeface="Times New Roman" pitchFamily="18" charset="0"/>
                        <a:cs typeface="Times New Roman" pitchFamily="18" charset="0"/>
                      </a:endParaRPr>
                    </a:p>
                  </a:txBody>
                  <a:tcPr marL="99060" marR="99060"/>
                </a:tc>
                <a:tc>
                  <a:txBody>
                    <a:bodyPr/>
                    <a:lstStyle/>
                    <a:p>
                      <a:r>
                        <a:rPr lang="en-US" sz="1800" kern="1200" dirty="0" smtClean="0">
                          <a:solidFill>
                            <a:schemeClr val="dk1"/>
                          </a:solidFill>
                          <a:effectLst/>
                          <a:latin typeface="Times New Roman" pitchFamily="18" charset="0"/>
                          <a:ea typeface="+mn-ea"/>
                          <a:cs typeface="Times New Roman" pitchFamily="18" charset="0"/>
                        </a:rPr>
                        <a:t>Document uploads</a:t>
                      </a:r>
                      <a:endParaRPr lang="en-IN" sz="1800" dirty="0">
                        <a:latin typeface="Times New Roman" pitchFamily="18" charset="0"/>
                        <a:cs typeface="Times New Roman" pitchFamily="18" charset="0"/>
                      </a:endParaRPr>
                    </a:p>
                  </a:txBody>
                  <a:tcPr marL="99060" marR="99060"/>
                </a:tc>
              </a:tr>
              <a:tr h="856650">
                <a:tc>
                  <a:txBody>
                    <a:bodyPr/>
                    <a:lstStyle/>
                    <a:p>
                      <a:r>
                        <a:rPr lang="en-IN" sz="1800" dirty="0" smtClean="0">
                          <a:latin typeface="Times New Roman" pitchFamily="18" charset="0"/>
                          <a:cs typeface="Times New Roman" pitchFamily="18" charset="0"/>
                        </a:rPr>
                        <a:t>17</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Medium</a:t>
                      </a:r>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marL="99060" marR="99060"/>
                </a:tc>
                <a:tc vMerge="1">
                  <a:txBody>
                    <a:bodyPr/>
                    <a:lstStyle/>
                    <a:p>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Planned</a:t>
                      </a:r>
                    </a:p>
                    <a:p>
                      <a:endParaRPr lang="en-IN" sz="1800" dirty="0">
                        <a:latin typeface="Times New Roman" pitchFamily="18" charset="0"/>
                        <a:cs typeface="Times New Roman" pitchFamily="18" charset="0"/>
                      </a:endParaRPr>
                    </a:p>
                  </a:txBody>
                  <a:tcPr marL="99060" marR="99060"/>
                </a:tc>
                <a:tc>
                  <a:txBody>
                    <a:bodyPr/>
                    <a:lstStyle/>
                    <a:p>
                      <a:r>
                        <a:rPr lang="en-IN" sz="1800" dirty="0" smtClean="0">
                          <a:latin typeface="Times New Roman" pitchFamily="18" charset="0"/>
                          <a:cs typeface="Times New Roman" pitchFamily="18" charset="0"/>
                        </a:rPr>
                        <a:t>20/02/2022</a:t>
                      </a:r>
                      <a:endParaRPr lang="en-IN" sz="1800" dirty="0">
                        <a:latin typeface="Times New Roman" pitchFamily="18" charset="0"/>
                        <a:cs typeface="Times New Roman" pitchFamily="18" charset="0"/>
                      </a:endParaRPr>
                    </a:p>
                  </a:txBody>
                  <a:tcPr marL="99060" marR="99060"/>
                </a:tc>
                <a:tc>
                  <a:txBody>
                    <a:bodyPr/>
                    <a:lstStyle/>
                    <a:p>
                      <a:pPr algn="just">
                        <a:spcAft>
                          <a:spcPts val="0"/>
                        </a:spcAft>
                      </a:pPr>
                      <a:r>
                        <a:rPr lang="en-US" sz="1800" dirty="0">
                          <a:effectLst/>
                          <a:latin typeface="Times New Roman" pitchFamily="18" charset="0"/>
                          <a:ea typeface="SimSun"/>
                          <a:cs typeface="Times New Roman" pitchFamily="18" charset="0"/>
                        </a:rPr>
                        <a:t>View claim status</a:t>
                      </a:r>
                      <a:endParaRPr lang="en-IN" sz="1800" dirty="0">
                        <a:effectLst/>
                        <a:latin typeface="Times New Roman" pitchFamily="18" charset="0"/>
                        <a:ea typeface="SimSun"/>
                        <a:cs typeface="Times New Roman" pitchFamily="18" charset="0"/>
                      </a:endParaRPr>
                    </a:p>
                  </a:txBody>
                  <a:tcPr marL="74295" marR="74295" marT="0" marB="0"/>
                </a:tc>
              </a:tr>
            </a:tbl>
          </a:graphicData>
        </a:graphic>
      </p:graphicFrame>
    </p:spTree>
    <p:extLst>
      <p:ext uri="{BB962C8B-B14F-4D97-AF65-F5344CB8AC3E}">
        <p14:creationId xmlns:p14="http://schemas.microsoft.com/office/powerpoint/2010/main" val="1265454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692696"/>
          </a:xfrm>
        </p:spPr>
        <p:txBody>
          <a:bodyPr>
            <a:normAutofit/>
          </a:bodyPr>
          <a:lstStyle/>
          <a:p>
            <a:r>
              <a:rPr lang="en-IN" sz="2800" b="1" dirty="0" smtClean="0">
                <a:solidFill>
                  <a:srgbClr val="0070C0"/>
                </a:solidFill>
                <a:latin typeface="Times New Roman" pitchFamily="18" charset="0"/>
                <a:cs typeface="Times New Roman" pitchFamily="18" charset="0"/>
              </a:rPr>
              <a:t>PROJECT PLAN</a:t>
            </a:r>
            <a:endParaRPr lang="en-IN" sz="2800" b="1" dirty="0">
              <a:solidFill>
                <a:srgbClr val="0070C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0635184"/>
              </p:ext>
            </p:extLst>
          </p:nvPr>
        </p:nvGraphicFramePr>
        <p:xfrm>
          <a:off x="-1" y="548680"/>
          <a:ext cx="9906000" cy="5205223"/>
        </p:xfrm>
        <a:graphic>
          <a:graphicData uri="http://schemas.openxmlformats.org/drawingml/2006/table">
            <a:tbl>
              <a:tblPr firstRow="1" bandRow="1">
                <a:tableStyleId>{D7AC3CCA-C797-4891-BE02-D94E43425B78}</a:tableStyleId>
              </a:tblPr>
              <a:tblGrid>
                <a:gridCol w="1651000"/>
                <a:gridCol w="1651000"/>
                <a:gridCol w="1651000"/>
                <a:gridCol w="1651000"/>
                <a:gridCol w="1651000"/>
                <a:gridCol w="1651000"/>
              </a:tblGrid>
              <a:tr h="1474405">
                <a:tc>
                  <a:txBody>
                    <a:bodyPr/>
                    <a:lstStyle/>
                    <a:p>
                      <a:r>
                        <a:rPr lang="en-IN" sz="1800" dirty="0" smtClean="0"/>
                        <a:t>User story ID</a:t>
                      </a:r>
                      <a:endParaRPr lang="en-IN" sz="1800" dirty="0"/>
                    </a:p>
                  </a:txBody>
                  <a:tcPr marL="99060" marR="99060"/>
                </a:tc>
                <a:tc>
                  <a:txBody>
                    <a:bodyPr/>
                    <a:lstStyle/>
                    <a:p>
                      <a:r>
                        <a:rPr lang="en-IN" sz="1800" dirty="0" smtClean="0"/>
                        <a:t>Task name</a:t>
                      </a:r>
                      <a:endParaRPr lang="en-IN" sz="1800" dirty="0"/>
                    </a:p>
                  </a:txBody>
                  <a:tcPr marL="99060" marR="99060"/>
                </a:tc>
                <a:tc>
                  <a:txBody>
                    <a:bodyPr/>
                    <a:lstStyle/>
                    <a:p>
                      <a:r>
                        <a:rPr lang="en-IN" sz="1800" dirty="0" smtClean="0"/>
                        <a:t>Start date</a:t>
                      </a:r>
                      <a:endParaRPr lang="en-IN" sz="1800" dirty="0"/>
                    </a:p>
                  </a:txBody>
                  <a:tcPr marL="99060" marR="99060"/>
                </a:tc>
                <a:tc>
                  <a:txBody>
                    <a:bodyPr/>
                    <a:lstStyle/>
                    <a:p>
                      <a:r>
                        <a:rPr lang="en-IN" sz="1800" dirty="0" smtClean="0"/>
                        <a:t>End date </a:t>
                      </a:r>
                      <a:endParaRPr lang="en-IN" sz="1800" dirty="0"/>
                    </a:p>
                  </a:txBody>
                  <a:tcPr marL="99060" marR="99060"/>
                </a:tc>
                <a:tc>
                  <a:txBody>
                    <a:bodyPr/>
                    <a:lstStyle/>
                    <a:p>
                      <a:r>
                        <a:rPr lang="en-IN" sz="1800" dirty="0" smtClean="0"/>
                        <a:t>Hours</a:t>
                      </a:r>
                      <a:endParaRPr lang="en-IN" sz="1800" dirty="0"/>
                    </a:p>
                  </a:txBody>
                  <a:tcPr marL="99060" marR="99060"/>
                </a:tc>
                <a:tc>
                  <a:txBody>
                    <a:bodyPr/>
                    <a:lstStyle/>
                    <a:p>
                      <a:r>
                        <a:rPr lang="en-IN" sz="1800" dirty="0" smtClean="0"/>
                        <a:t>Status</a:t>
                      </a:r>
                      <a:endParaRPr lang="en-IN" sz="1800" dirty="0"/>
                    </a:p>
                  </a:txBody>
                  <a:tcPr marL="99060" marR="99060"/>
                </a:tc>
              </a:tr>
              <a:tr h="1243606">
                <a:tc>
                  <a:txBody>
                    <a:bodyPr/>
                    <a:lstStyle/>
                    <a:p>
                      <a:r>
                        <a:rPr lang="en-IN" sz="1800" dirty="0" smtClean="0"/>
                        <a:t>1</a:t>
                      </a:r>
                      <a:endParaRPr lang="en-IN" sz="1800" dirty="0"/>
                    </a:p>
                  </a:txBody>
                  <a:tcPr marL="99060" marR="99060"/>
                </a:tc>
                <a:tc rowSpan="3">
                  <a:txBody>
                    <a:bodyPr/>
                    <a:lstStyle/>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       Sprint1</a:t>
                      </a:r>
                      <a:endParaRPr lang="en-IN" sz="1800" dirty="0"/>
                    </a:p>
                  </a:txBody>
                  <a:tcPr marL="99060" marR="99060"/>
                </a:tc>
                <a:tc>
                  <a:txBody>
                    <a:bodyPr/>
                    <a:lstStyle/>
                    <a:p>
                      <a:r>
                        <a:rPr lang="en-IN" sz="1800" dirty="0" smtClean="0"/>
                        <a:t>01/12/2021</a:t>
                      </a:r>
                      <a:endParaRPr lang="en-IN" sz="1800" dirty="0"/>
                    </a:p>
                  </a:txBody>
                  <a:tcPr marL="99060" marR="99060"/>
                </a:tc>
                <a:tc>
                  <a:txBody>
                    <a:bodyPr/>
                    <a:lstStyle/>
                    <a:p>
                      <a:r>
                        <a:rPr lang="en-IN" sz="1800" dirty="0" smtClean="0"/>
                        <a:t>05/12/2021</a:t>
                      </a:r>
                      <a:endParaRPr lang="en-IN" sz="1800" dirty="0"/>
                    </a:p>
                  </a:txBody>
                  <a:tcPr marL="99060" marR="99060"/>
                </a:tc>
                <a:tc rowSpan="3">
                  <a:txBody>
                    <a:bodyPr/>
                    <a:lstStyle/>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           10</a:t>
                      </a:r>
                      <a:endParaRPr lang="en-IN" sz="1800" dirty="0"/>
                    </a:p>
                  </a:txBody>
                  <a:tcPr marL="99060" marR="99060"/>
                </a:tc>
                <a:tc>
                  <a:txBody>
                    <a:bodyPr/>
                    <a:lstStyle/>
                    <a:p>
                      <a:r>
                        <a:rPr lang="en-IN" sz="1800" dirty="0" smtClean="0"/>
                        <a:t>Completed</a:t>
                      </a:r>
                      <a:endParaRPr lang="en-IN" sz="1800" dirty="0"/>
                    </a:p>
                  </a:txBody>
                  <a:tcPr marL="99060" marR="99060"/>
                </a:tc>
              </a:tr>
              <a:tr h="1243606">
                <a:tc>
                  <a:txBody>
                    <a:bodyPr/>
                    <a:lstStyle/>
                    <a:p>
                      <a:r>
                        <a:rPr lang="en-IN" sz="1800" dirty="0" smtClean="0"/>
                        <a:t>4</a:t>
                      </a:r>
                      <a:endParaRPr lang="en-IN" sz="1800" dirty="0"/>
                    </a:p>
                  </a:txBody>
                  <a:tcPr marL="99060" marR="99060"/>
                </a:tc>
                <a:tc vMerge="1">
                  <a:txBody>
                    <a:bodyPr/>
                    <a:lstStyle/>
                    <a:p>
                      <a:endParaRPr lang="en-IN" sz="1800" dirty="0"/>
                    </a:p>
                  </a:txBody>
                  <a:tcPr marL="99060" marR="99060"/>
                </a:tc>
                <a:tc>
                  <a:txBody>
                    <a:bodyPr/>
                    <a:lstStyle/>
                    <a:p>
                      <a:r>
                        <a:rPr lang="en-IN" sz="1800" dirty="0" smtClean="0"/>
                        <a:t>08/12/2021</a:t>
                      </a:r>
                      <a:endParaRPr lang="en-IN" sz="1800" dirty="0"/>
                    </a:p>
                  </a:txBody>
                  <a:tcPr marL="99060" marR="99060"/>
                </a:tc>
                <a:tc>
                  <a:txBody>
                    <a:bodyPr/>
                    <a:lstStyle/>
                    <a:p>
                      <a:r>
                        <a:rPr lang="en-IN" sz="1800" dirty="0" smtClean="0"/>
                        <a:t>18/12/2021</a:t>
                      </a:r>
                      <a:endParaRPr lang="en-IN" sz="1800" dirty="0"/>
                    </a:p>
                  </a:txBody>
                  <a:tcPr marL="99060" marR="99060"/>
                </a:tc>
                <a:tc vMerge="1">
                  <a:txBody>
                    <a:bodyPr/>
                    <a:lstStyle/>
                    <a:p>
                      <a:endParaRPr lang="en-IN" sz="1800" dirty="0"/>
                    </a:p>
                  </a:txBody>
                  <a:tcPr marL="99060" marR="99060"/>
                </a:tc>
                <a:tc>
                  <a:txBody>
                    <a:bodyPr/>
                    <a:lstStyle/>
                    <a:p>
                      <a:r>
                        <a:rPr lang="en-IN" sz="1800" dirty="0" smtClean="0"/>
                        <a:t>Completed</a:t>
                      </a:r>
                      <a:endParaRPr lang="en-IN" sz="1800" dirty="0"/>
                    </a:p>
                  </a:txBody>
                  <a:tcPr marL="99060" marR="99060"/>
                </a:tc>
              </a:tr>
              <a:tr h="1243606">
                <a:tc>
                  <a:txBody>
                    <a:bodyPr/>
                    <a:lstStyle/>
                    <a:p>
                      <a:r>
                        <a:rPr lang="en-IN" sz="1800" dirty="0" smtClean="0"/>
                        <a:t>7</a:t>
                      </a:r>
                      <a:endParaRPr lang="en-IN" sz="1800" dirty="0"/>
                    </a:p>
                  </a:txBody>
                  <a:tcPr marL="99060" marR="99060"/>
                </a:tc>
                <a:tc vMerge="1">
                  <a:txBody>
                    <a:bodyPr/>
                    <a:lstStyle/>
                    <a:p>
                      <a:endParaRPr lang="en-IN" sz="1800" dirty="0"/>
                    </a:p>
                  </a:txBody>
                  <a:tcPr marL="99060" marR="99060"/>
                </a:tc>
                <a:tc>
                  <a:txBody>
                    <a:bodyPr/>
                    <a:lstStyle/>
                    <a:p>
                      <a:r>
                        <a:rPr lang="en-IN" sz="1800" dirty="0" smtClean="0"/>
                        <a:t>22/12/2021</a:t>
                      </a:r>
                      <a:endParaRPr lang="en-IN" sz="1800" dirty="0"/>
                    </a:p>
                  </a:txBody>
                  <a:tcPr marL="99060" marR="99060"/>
                </a:tc>
                <a:tc>
                  <a:txBody>
                    <a:bodyPr/>
                    <a:lstStyle/>
                    <a:p>
                      <a:r>
                        <a:rPr lang="en-IN" sz="1800" dirty="0" smtClean="0"/>
                        <a:t>25/12/2021</a:t>
                      </a:r>
                      <a:endParaRPr lang="en-IN" sz="1800" dirty="0"/>
                    </a:p>
                  </a:txBody>
                  <a:tcPr marL="99060" marR="99060"/>
                </a:tc>
                <a:tc vMerge="1">
                  <a:txBody>
                    <a:bodyPr/>
                    <a:lstStyle/>
                    <a:p>
                      <a:endParaRPr lang="en-IN" sz="1800" dirty="0"/>
                    </a:p>
                  </a:txBody>
                  <a:tcPr marL="99060" marR="99060"/>
                </a:tc>
                <a:tc>
                  <a:txBody>
                    <a:bodyPr/>
                    <a:lstStyle/>
                    <a:p>
                      <a:r>
                        <a:rPr lang="en-IN" sz="1800" dirty="0" smtClean="0"/>
                        <a:t>Completed</a:t>
                      </a:r>
                      <a:endParaRPr lang="en-IN" sz="1800" dirty="0"/>
                    </a:p>
                  </a:txBody>
                  <a:tcPr marL="99060" marR="99060"/>
                </a:tc>
              </a:tr>
            </a:tbl>
          </a:graphicData>
        </a:graphic>
      </p:graphicFrame>
    </p:spTree>
    <p:extLst>
      <p:ext uri="{BB962C8B-B14F-4D97-AF65-F5344CB8AC3E}">
        <p14:creationId xmlns:p14="http://schemas.microsoft.com/office/powerpoint/2010/main" val="3097830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449372"/>
              </p:ext>
            </p:extLst>
          </p:nvPr>
        </p:nvGraphicFramePr>
        <p:xfrm>
          <a:off x="-69447" y="0"/>
          <a:ext cx="9975450" cy="6858002"/>
        </p:xfrm>
        <a:graphic>
          <a:graphicData uri="http://schemas.openxmlformats.org/drawingml/2006/table">
            <a:tbl>
              <a:tblPr firstRow="1" bandRow="1">
                <a:tableStyleId>{D7AC3CCA-C797-4891-BE02-D94E43425B78}</a:tableStyleId>
              </a:tblPr>
              <a:tblGrid>
                <a:gridCol w="1662575"/>
                <a:gridCol w="1662575"/>
                <a:gridCol w="1662575"/>
                <a:gridCol w="1662575"/>
                <a:gridCol w="1662575"/>
                <a:gridCol w="1662575"/>
              </a:tblGrid>
              <a:tr h="664593">
                <a:tc gridSpan="6">
                  <a:txBody>
                    <a:bodyPr/>
                    <a:lstStyle/>
                    <a:p>
                      <a:r>
                        <a:rPr lang="en-IN" sz="1800" dirty="0" smtClean="0"/>
                        <a:t>                                                                       </a:t>
                      </a:r>
                      <a:endParaRPr lang="en-IN" sz="1800" dirty="0"/>
                    </a:p>
                  </a:txBody>
                  <a:tcPr marL="99060" marR="99060"/>
                </a:tc>
                <a:tc hMerge="1">
                  <a:txBody>
                    <a:bodyPr/>
                    <a:lstStyle/>
                    <a:p>
                      <a:endParaRPr lang="en-IN" sz="1800" dirty="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dirty="0"/>
                    </a:p>
                  </a:txBody>
                  <a:tcPr marL="99060" marR="99060"/>
                </a:tc>
              </a:tr>
              <a:tr h="1382204">
                <a:tc>
                  <a:txBody>
                    <a:bodyPr/>
                    <a:lstStyle/>
                    <a:p>
                      <a:r>
                        <a:rPr lang="en-IN" sz="1800" dirty="0" smtClean="0"/>
                        <a:t>8</a:t>
                      </a:r>
                      <a:endParaRPr lang="en-IN" sz="1800" dirty="0"/>
                    </a:p>
                  </a:txBody>
                  <a:tcPr marL="99060" marR="99060"/>
                </a:tc>
                <a:tc rowSpan="4">
                  <a:txBody>
                    <a:bodyPr/>
                    <a:lstStyle/>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      Sprint</a:t>
                      </a:r>
                      <a:r>
                        <a:rPr lang="en-IN" sz="1800" baseline="0" dirty="0" smtClean="0"/>
                        <a:t> 2</a:t>
                      </a:r>
                      <a:endParaRPr lang="en-IN" sz="1800" dirty="0"/>
                    </a:p>
                  </a:txBody>
                  <a:tcPr marL="99060" marR="99060"/>
                </a:tc>
                <a:tc>
                  <a:txBody>
                    <a:bodyPr/>
                    <a:lstStyle/>
                    <a:p>
                      <a:r>
                        <a:rPr lang="en-IN" sz="1800" dirty="0" smtClean="0"/>
                        <a:t>28/12/2021</a:t>
                      </a:r>
                      <a:endParaRPr lang="en-IN" sz="1800" dirty="0"/>
                    </a:p>
                  </a:txBody>
                  <a:tcPr marL="99060" marR="99060"/>
                </a:tc>
                <a:tc>
                  <a:txBody>
                    <a:bodyPr/>
                    <a:lstStyle/>
                    <a:p>
                      <a:r>
                        <a:rPr lang="en-IN" sz="1800" dirty="0" smtClean="0"/>
                        <a:t>30/12/2021</a:t>
                      </a:r>
                      <a:endParaRPr lang="en-IN" sz="1800" dirty="0"/>
                    </a:p>
                  </a:txBody>
                  <a:tcPr marL="99060" marR="99060"/>
                </a:tc>
                <a:tc rowSpan="4">
                  <a:txBody>
                    <a:bodyPr/>
                    <a:lstStyle/>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            </a:t>
                      </a:r>
                    </a:p>
                    <a:p>
                      <a:r>
                        <a:rPr lang="en-IN" sz="1800" dirty="0" smtClean="0"/>
                        <a:t>           13</a:t>
                      </a:r>
                      <a:endParaRPr lang="en-IN" sz="1800" dirty="0"/>
                    </a:p>
                  </a:txBody>
                  <a:tcPr marL="99060" marR="99060"/>
                </a:tc>
                <a:tc>
                  <a:txBody>
                    <a:bodyPr/>
                    <a:lstStyle/>
                    <a:p>
                      <a:r>
                        <a:rPr lang="en-IN" sz="1800" dirty="0" smtClean="0"/>
                        <a:t>In progress</a:t>
                      </a:r>
                      <a:endParaRPr lang="en-IN" sz="1800" dirty="0"/>
                    </a:p>
                  </a:txBody>
                  <a:tcPr marL="99060" marR="99060"/>
                </a:tc>
              </a:tr>
              <a:tr h="1382204">
                <a:tc>
                  <a:txBody>
                    <a:bodyPr/>
                    <a:lstStyle/>
                    <a:p>
                      <a:r>
                        <a:rPr lang="en-IN" sz="1800" dirty="0" smtClean="0"/>
                        <a:t>13</a:t>
                      </a:r>
                      <a:endParaRPr lang="en-IN" sz="1800" dirty="0"/>
                    </a:p>
                  </a:txBody>
                  <a:tcPr marL="99060" marR="99060"/>
                </a:tc>
                <a:tc vMerge="1">
                  <a:txBody>
                    <a:bodyPr/>
                    <a:lstStyle/>
                    <a:p>
                      <a:endParaRPr lang="en-IN" sz="1800" dirty="0"/>
                    </a:p>
                  </a:txBody>
                  <a:tcPr marL="99060" marR="99060"/>
                </a:tc>
                <a:tc>
                  <a:txBody>
                    <a:bodyPr/>
                    <a:lstStyle/>
                    <a:p>
                      <a:r>
                        <a:rPr lang="en-IN" sz="1800" dirty="0" smtClean="0"/>
                        <a:t>05/01/2022</a:t>
                      </a:r>
                      <a:endParaRPr lang="en-IN" sz="1800" dirty="0"/>
                    </a:p>
                  </a:txBody>
                  <a:tcPr marL="99060" marR="99060"/>
                </a:tc>
                <a:tc>
                  <a:txBody>
                    <a:bodyPr/>
                    <a:lstStyle/>
                    <a:p>
                      <a:r>
                        <a:rPr lang="en-IN" sz="1800" dirty="0" smtClean="0"/>
                        <a:t>09/01/2022</a:t>
                      </a:r>
                      <a:endParaRPr lang="en-IN" sz="1800" dirty="0"/>
                    </a:p>
                  </a:txBody>
                  <a:tcPr marL="99060" marR="99060"/>
                </a:tc>
                <a:tc vMerge="1">
                  <a:txBody>
                    <a:bodyPr/>
                    <a:lstStyle/>
                    <a:p>
                      <a:endParaRPr lang="en-IN" sz="1800" dirty="0"/>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9060" marR="99060"/>
                </a:tc>
              </a:tr>
              <a:tr h="1382204">
                <a:tc>
                  <a:txBody>
                    <a:bodyPr/>
                    <a:lstStyle/>
                    <a:p>
                      <a:r>
                        <a:rPr lang="en-IN" sz="1800" dirty="0" smtClean="0"/>
                        <a:t>14</a:t>
                      </a:r>
                      <a:endParaRPr lang="en-IN" sz="1800" dirty="0"/>
                    </a:p>
                  </a:txBody>
                  <a:tcPr marL="99060" marR="99060"/>
                </a:tc>
                <a:tc vMerge="1">
                  <a:txBody>
                    <a:bodyPr/>
                    <a:lstStyle/>
                    <a:p>
                      <a:endParaRPr lang="en-IN" sz="1800" dirty="0"/>
                    </a:p>
                  </a:txBody>
                  <a:tcPr marL="99060" marR="99060"/>
                </a:tc>
                <a:tc>
                  <a:txBody>
                    <a:bodyPr/>
                    <a:lstStyle/>
                    <a:p>
                      <a:r>
                        <a:rPr lang="en-IN" sz="1800" dirty="0" smtClean="0"/>
                        <a:t>12/01/2022</a:t>
                      </a:r>
                      <a:endParaRPr lang="en-IN" sz="1800" dirty="0"/>
                    </a:p>
                  </a:txBody>
                  <a:tcPr marL="99060" marR="99060"/>
                </a:tc>
                <a:tc>
                  <a:txBody>
                    <a:bodyPr/>
                    <a:lstStyle/>
                    <a:p>
                      <a:r>
                        <a:rPr lang="en-IN" sz="1800" dirty="0" smtClean="0"/>
                        <a:t>18/01/2022</a:t>
                      </a:r>
                      <a:endParaRPr lang="en-IN" sz="1800" dirty="0"/>
                    </a:p>
                  </a:txBody>
                  <a:tcPr marL="99060" marR="99060"/>
                </a:tc>
                <a:tc vMerge="1">
                  <a:txBody>
                    <a:bodyPr/>
                    <a:lstStyle/>
                    <a:p>
                      <a:endParaRPr lang="en-IN" sz="1800" dirty="0"/>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9060" marR="99060"/>
                </a:tc>
              </a:tr>
              <a:tr h="1382204">
                <a:tc>
                  <a:txBody>
                    <a:bodyPr/>
                    <a:lstStyle/>
                    <a:p>
                      <a:r>
                        <a:rPr lang="en-IN" sz="1800" dirty="0" smtClean="0"/>
                        <a:t>15</a:t>
                      </a:r>
                      <a:endParaRPr lang="en-IN" sz="1800" dirty="0"/>
                    </a:p>
                  </a:txBody>
                  <a:tcPr marL="99060" marR="99060"/>
                </a:tc>
                <a:tc vMerge="1">
                  <a:txBody>
                    <a:bodyPr/>
                    <a:lstStyle/>
                    <a:p>
                      <a:endParaRPr lang="en-IN" sz="1800" dirty="0"/>
                    </a:p>
                  </a:txBody>
                  <a:tcPr marL="99060" marR="99060"/>
                </a:tc>
                <a:tc>
                  <a:txBody>
                    <a:bodyPr/>
                    <a:lstStyle/>
                    <a:p>
                      <a:r>
                        <a:rPr lang="en-IN" sz="1800" dirty="0" smtClean="0"/>
                        <a:t>22/01/2022</a:t>
                      </a:r>
                      <a:endParaRPr lang="en-IN" sz="1800" dirty="0"/>
                    </a:p>
                  </a:txBody>
                  <a:tcPr marL="99060" marR="99060"/>
                </a:tc>
                <a:tc>
                  <a:txBody>
                    <a:bodyPr/>
                    <a:lstStyle/>
                    <a:p>
                      <a:r>
                        <a:rPr lang="en-IN" sz="1800" dirty="0" smtClean="0"/>
                        <a:t>28/01/2022</a:t>
                      </a:r>
                      <a:endParaRPr lang="en-IN" sz="1800" dirty="0"/>
                    </a:p>
                  </a:txBody>
                  <a:tcPr marL="99060" marR="99060"/>
                </a:tc>
                <a:tc vMerge="1">
                  <a:txBody>
                    <a:bodyPr/>
                    <a:lstStyle/>
                    <a:p>
                      <a:endParaRPr lang="en-IN" sz="1800" dirty="0"/>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9060" marR="99060"/>
                </a:tc>
              </a:tr>
              <a:tr h="664593">
                <a:tc gridSpan="6">
                  <a:txBody>
                    <a:bodyPr/>
                    <a:lstStyle/>
                    <a:p>
                      <a:r>
                        <a:rPr lang="en-IN" sz="1800" dirty="0" smtClean="0"/>
                        <a:t>                                                                        </a:t>
                      </a:r>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r>
            </a:tbl>
          </a:graphicData>
        </a:graphic>
      </p:graphicFrame>
    </p:spTree>
    <p:extLst>
      <p:ext uri="{BB962C8B-B14F-4D97-AF65-F5344CB8AC3E}">
        <p14:creationId xmlns:p14="http://schemas.microsoft.com/office/powerpoint/2010/main" val="214654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19461876"/>
              </p:ext>
            </p:extLst>
          </p:nvPr>
        </p:nvGraphicFramePr>
        <p:xfrm>
          <a:off x="128460" y="260650"/>
          <a:ext cx="9577068" cy="6603673"/>
        </p:xfrm>
        <a:graphic>
          <a:graphicData uri="http://schemas.openxmlformats.org/drawingml/2006/table">
            <a:tbl>
              <a:tblPr firstRow="1" bandRow="1">
                <a:tableStyleId>{D7AC3CCA-C797-4891-BE02-D94E43425B78}</a:tableStyleId>
              </a:tblPr>
              <a:tblGrid>
                <a:gridCol w="1596178"/>
                <a:gridCol w="1596178"/>
                <a:gridCol w="1596178"/>
                <a:gridCol w="1596178"/>
                <a:gridCol w="1596178"/>
                <a:gridCol w="1596178"/>
              </a:tblGrid>
              <a:tr h="1188720">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User story ID</a:t>
                      </a:r>
                    </a:p>
                    <a:p>
                      <a:endParaRPr lang="en-IN" sz="1800" dirty="0"/>
                    </a:p>
                  </a:txBody>
                  <a:tcPr marL="91441" marR="91441"/>
                </a:tc>
                <a:tc>
                  <a:txBody>
                    <a:bodyPr/>
                    <a:lstStyle/>
                    <a:p>
                      <a:r>
                        <a:rPr lang="en-IN" sz="1800" dirty="0" smtClean="0"/>
                        <a:t>Task name</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Start date</a:t>
                      </a:r>
                    </a:p>
                    <a:p>
                      <a:endParaRPr lang="en-IN" sz="1800" dirty="0"/>
                    </a:p>
                  </a:txBody>
                  <a:tcPr marL="91441" marR="91441"/>
                </a:tc>
                <a:tc>
                  <a:txBody>
                    <a:bodyPr/>
                    <a:lstStyle/>
                    <a:p>
                      <a:r>
                        <a:rPr lang="en-IN" sz="1800" dirty="0" smtClean="0"/>
                        <a:t>End date</a:t>
                      </a:r>
                      <a:endParaRPr lang="en-IN" sz="1800" dirty="0"/>
                    </a:p>
                  </a:txBody>
                  <a:tcPr marL="91441" marR="91441"/>
                </a:tc>
                <a:tc>
                  <a:txBody>
                    <a:bodyPr/>
                    <a:lstStyle/>
                    <a:p>
                      <a:r>
                        <a:rPr lang="en-IN" sz="1800" dirty="0" smtClean="0"/>
                        <a:t>Hours</a:t>
                      </a:r>
                      <a:endParaRPr lang="en-IN" sz="1800" dirty="0"/>
                    </a:p>
                  </a:txBody>
                  <a:tcPr marL="91441" marR="91441"/>
                </a:tc>
                <a:tc>
                  <a:txBody>
                    <a:bodyPr/>
                    <a:lstStyle/>
                    <a:p>
                      <a:r>
                        <a:rPr lang="en-IN" sz="1800" dirty="0" smtClean="0"/>
                        <a:t>Status</a:t>
                      </a:r>
                      <a:endParaRPr lang="en-IN" sz="1800" dirty="0"/>
                    </a:p>
                  </a:txBody>
                  <a:tcPr marL="91441" marR="91441"/>
                </a:tc>
              </a:tr>
              <a:tr h="660073">
                <a:tc gridSpan="6">
                  <a:txBody>
                    <a:bodyPr/>
                    <a:lstStyle/>
                    <a:p>
                      <a:r>
                        <a:rPr lang="en-IN" sz="1800" b="1" dirty="0" smtClean="0">
                          <a:latin typeface="Times New Roman" pitchFamily="18" charset="0"/>
                          <a:cs typeface="Times New Roman" pitchFamily="18" charset="0"/>
                        </a:rPr>
                        <a:t>                                                                     Sprint3</a:t>
                      </a:r>
                      <a:endParaRPr lang="en-IN" sz="1800" b="1" dirty="0">
                        <a:latin typeface="Times New Roman" pitchFamily="18" charset="0"/>
                        <a:cs typeface="Times New Roman" pitchFamily="18" charset="0"/>
                      </a:endParaRPr>
                    </a:p>
                  </a:txBody>
                  <a:tcPr marL="91441" marR="91441"/>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r>
              <a:tr h="1188720">
                <a:tc>
                  <a:txBody>
                    <a:bodyPr/>
                    <a:lstStyle/>
                    <a:p>
                      <a:r>
                        <a:rPr lang="en-IN" sz="1800" dirty="0" smtClean="0"/>
                        <a:t>5</a:t>
                      </a:r>
                      <a:endParaRPr lang="en-IN" sz="1800" dirty="0"/>
                    </a:p>
                  </a:txBody>
                  <a:tcPr marL="91441" marR="91441"/>
                </a:tc>
                <a:tc rowSpan="4">
                  <a:txBody>
                    <a:bodyPr/>
                    <a:lstStyle/>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      Sprint</a:t>
                      </a:r>
                      <a:r>
                        <a:rPr lang="en-IN" sz="1800" baseline="0" dirty="0" smtClean="0"/>
                        <a:t> 3</a:t>
                      </a:r>
                      <a:endParaRPr lang="en-IN" sz="1800" dirty="0"/>
                    </a:p>
                  </a:txBody>
                  <a:tcPr marL="91441" marR="91441"/>
                </a:tc>
                <a:tc>
                  <a:txBody>
                    <a:bodyPr/>
                    <a:lstStyle/>
                    <a:p>
                      <a:r>
                        <a:rPr lang="en-IN" sz="1800" dirty="0" smtClean="0"/>
                        <a:t>29/01/2022</a:t>
                      </a:r>
                      <a:endParaRPr lang="en-IN" sz="1800" dirty="0"/>
                    </a:p>
                  </a:txBody>
                  <a:tcPr marL="91441" marR="91441"/>
                </a:tc>
                <a:tc>
                  <a:txBody>
                    <a:bodyPr/>
                    <a:lstStyle/>
                    <a:p>
                      <a:r>
                        <a:rPr lang="en-IN" sz="1800" dirty="0" smtClean="0"/>
                        <a:t>30/01/2022</a:t>
                      </a:r>
                      <a:endParaRPr lang="en-IN" sz="1800" dirty="0"/>
                    </a:p>
                  </a:txBody>
                  <a:tcPr marL="91441" marR="91441"/>
                </a:tc>
                <a:tc rowSpan="4">
                  <a:txBody>
                    <a:bodyPr/>
                    <a:lstStyle/>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           12</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1188720">
                <a:tc>
                  <a:txBody>
                    <a:bodyPr/>
                    <a:lstStyle/>
                    <a:p>
                      <a:r>
                        <a:rPr lang="en-IN" sz="1800" dirty="0" smtClean="0"/>
                        <a:t>6</a:t>
                      </a:r>
                      <a:endParaRPr lang="en-IN" sz="1800" dirty="0"/>
                    </a:p>
                  </a:txBody>
                  <a:tcPr marL="91441" marR="91441"/>
                </a:tc>
                <a:tc vMerge="1">
                  <a:txBody>
                    <a:bodyPr/>
                    <a:lstStyle/>
                    <a:p>
                      <a:endParaRPr lang="en-IN" sz="1800" dirty="0"/>
                    </a:p>
                  </a:txBody>
                  <a:tcPr marL="91441" marR="91441"/>
                </a:tc>
                <a:tc>
                  <a:txBody>
                    <a:bodyPr/>
                    <a:lstStyle/>
                    <a:p>
                      <a:r>
                        <a:rPr lang="en-IN" sz="1800" dirty="0" smtClean="0"/>
                        <a:t>30/01/2022</a:t>
                      </a:r>
                      <a:endParaRPr lang="en-IN" sz="1800" dirty="0"/>
                    </a:p>
                  </a:txBody>
                  <a:tcPr marL="91441" marR="91441"/>
                </a:tc>
                <a:tc>
                  <a:txBody>
                    <a:bodyPr/>
                    <a:lstStyle/>
                    <a:p>
                      <a:r>
                        <a:rPr lang="en-IN" sz="1800" dirty="0" smtClean="0"/>
                        <a:t>31/01/2022</a:t>
                      </a:r>
                      <a:endParaRPr lang="en-IN" sz="1800" dirty="0"/>
                    </a:p>
                  </a:txBody>
                  <a:tcPr marL="91441" marR="91441"/>
                </a:tc>
                <a:tc vMerge="1">
                  <a:txBody>
                    <a:bodyPr/>
                    <a:lstStyle/>
                    <a:p>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1188720">
                <a:tc>
                  <a:txBody>
                    <a:bodyPr/>
                    <a:lstStyle/>
                    <a:p>
                      <a:r>
                        <a:rPr lang="en-IN" sz="1800" dirty="0" smtClean="0"/>
                        <a:t>9</a:t>
                      </a:r>
                      <a:endParaRPr lang="en-IN" sz="1800" dirty="0"/>
                    </a:p>
                  </a:txBody>
                  <a:tcPr marL="91441" marR="91441"/>
                </a:tc>
                <a:tc vMerge="1">
                  <a:txBody>
                    <a:bodyPr/>
                    <a:lstStyle/>
                    <a:p>
                      <a:endParaRPr lang="en-IN" sz="1800" dirty="0"/>
                    </a:p>
                  </a:txBody>
                  <a:tcPr marL="91441" marR="91441"/>
                </a:tc>
                <a:tc>
                  <a:txBody>
                    <a:bodyPr/>
                    <a:lstStyle/>
                    <a:p>
                      <a:r>
                        <a:rPr lang="en-IN" sz="1800" dirty="0" smtClean="0"/>
                        <a:t>03/02/2022</a:t>
                      </a:r>
                      <a:endParaRPr lang="en-IN" sz="1800" dirty="0"/>
                    </a:p>
                  </a:txBody>
                  <a:tcPr marL="91441" marR="91441"/>
                </a:tc>
                <a:tc>
                  <a:txBody>
                    <a:bodyPr/>
                    <a:lstStyle/>
                    <a:p>
                      <a:r>
                        <a:rPr lang="en-IN" sz="1800" dirty="0" smtClean="0"/>
                        <a:t>02/02/2022</a:t>
                      </a:r>
                      <a:endParaRPr lang="en-IN" sz="1800" dirty="0"/>
                    </a:p>
                  </a:txBody>
                  <a:tcPr marL="91441" marR="91441"/>
                </a:tc>
                <a:tc vMerge="1">
                  <a:txBody>
                    <a:bodyPr/>
                    <a:lstStyle/>
                    <a:p>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1188720">
                <a:tc>
                  <a:txBody>
                    <a:bodyPr/>
                    <a:lstStyle/>
                    <a:p>
                      <a:r>
                        <a:rPr lang="en-IN" sz="1800" dirty="0" smtClean="0"/>
                        <a:t>10</a:t>
                      </a:r>
                      <a:endParaRPr lang="en-IN" sz="1800" dirty="0"/>
                    </a:p>
                  </a:txBody>
                  <a:tcPr marL="91441" marR="91441"/>
                </a:tc>
                <a:tc vMerge="1">
                  <a:txBody>
                    <a:bodyPr/>
                    <a:lstStyle/>
                    <a:p>
                      <a:endParaRPr lang="en-IN" sz="1800" dirty="0"/>
                    </a:p>
                  </a:txBody>
                  <a:tcPr marL="91441" marR="91441"/>
                </a:tc>
                <a:tc>
                  <a:txBody>
                    <a:bodyPr/>
                    <a:lstStyle/>
                    <a:p>
                      <a:r>
                        <a:rPr lang="en-IN" sz="1800" dirty="0" smtClean="0"/>
                        <a:t>12/02/2022</a:t>
                      </a:r>
                      <a:endParaRPr lang="en-IN" sz="1800" dirty="0"/>
                    </a:p>
                  </a:txBody>
                  <a:tcPr marL="91441" marR="91441"/>
                </a:tc>
                <a:tc>
                  <a:txBody>
                    <a:bodyPr/>
                    <a:lstStyle/>
                    <a:p>
                      <a:r>
                        <a:rPr lang="en-IN" sz="1800" dirty="0" smtClean="0"/>
                        <a:t>04/02/2022</a:t>
                      </a:r>
                      <a:endParaRPr lang="en-IN" sz="1800" dirty="0"/>
                    </a:p>
                  </a:txBody>
                  <a:tcPr marL="91441" marR="91441"/>
                </a:tc>
                <a:tc vMerge="1">
                  <a:txBody>
                    <a:bodyPr/>
                    <a:lstStyle/>
                    <a:p>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bl>
          </a:graphicData>
        </a:graphic>
      </p:graphicFrame>
    </p:spTree>
    <p:extLst>
      <p:ext uri="{BB962C8B-B14F-4D97-AF65-F5344CB8AC3E}">
        <p14:creationId xmlns:p14="http://schemas.microsoft.com/office/powerpoint/2010/main" val="3350814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61790244"/>
              </p:ext>
            </p:extLst>
          </p:nvPr>
        </p:nvGraphicFramePr>
        <p:xfrm>
          <a:off x="0" y="0"/>
          <a:ext cx="9705528" cy="6699029"/>
        </p:xfrm>
        <a:graphic>
          <a:graphicData uri="http://schemas.openxmlformats.org/drawingml/2006/table">
            <a:tbl>
              <a:tblPr firstRow="1" bandRow="1">
                <a:tableStyleId>{D7AC3CCA-C797-4891-BE02-D94E43425B78}</a:tableStyleId>
              </a:tblPr>
              <a:tblGrid>
                <a:gridCol w="1617588"/>
                <a:gridCol w="1617588"/>
                <a:gridCol w="1617588"/>
                <a:gridCol w="1617588"/>
                <a:gridCol w="1617588"/>
                <a:gridCol w="1617588"/>
              </a:tblGrid>
              <a:tr h="660459">
                <a:tc gridSpan="6">
                  <a:txBody>
                    <a:bodyPr/>
                    <a:lstStyle/>
                    <a:p>
                      <a:r>
                        <a:rPr lang="en-IN" sz="1800" dirty="0" smtClean="0"/>
                        <a:t>                                                                          Sprint4</a:t>
                      </a:r>
                      <a:endParaRPr lang="en-IN" sz="1800" dirty="0"/>
                    </a:p>
                  </a:txBody>
                  <a:tcPr marL="91441" marR="91441"/>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r>
              <a:tr h="1189415">
                <a:tc>
                  <a:txBody>
                    <a:bodyPr/>
                    <a:lstStyle/>
                    <a:p>
                      <a:r>
                        <a:rPr lang="en-IN" sz="1800" dirty="0" smtClean="0"/>
                        <a:t>2</a:t>
                      </a:r>
                      <a:endParaRPr lang="en-IN" sz="1800" dirty="0"/>
                    </a:p>
                  </a:txBody>
                  <a:tcPr marL="91441" marR="91441"/>
                </a:tc>
                <a:tc rowSpan="6">
                  <a:txBody>
                    <a:bodyPr/>
                    <a:lstStyle/>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      Sprint 4</a:t>
                      </a:r>
                      <a:endParaRPr lang="en-IN" sz="1800" dirty="0"/>
                    </a:p>
                  </a:txBody>
                  <a:tcPr marL="91441" marR="91441"/>
                </a:tc>
                <a:tc>
                  <a:txBody>
                    <a:bodyPr/>
                    <a:lstStyle/>
                    <a:p>
                      <a:r>
                        <a:rPr lang="en-IN" sz="1800" dirty="0" smtClean="0"/>
                        <a:t>05/02/2022</a:t>
                      </a:r>
                      <a:endParaRPr lang="en-IN" sz="1800" dirty="0"/>
                    </a:p>
                  </a:txBody>
                  <a:tcPr marL="91441" marR="91441"/>
                </a:tc>
                <a:tc>
                  <a:txBody>
                    <a:bodyPr/>
                    <a:lstStyle/>
                    <a:p>
                      <a:r>
                        <a:rPr lang="en-IN" sz="1800" dirty="0" smtClean="0"/>
                        <a:t>06/02/2022</a:t>
                      </a:r>
                      <a:endParaRPr lang="en-IN" sz="1800" dirty="0"/>
                    </a:p>
                  </a:txBody>
                  <a:tcPr marL="91441" marR="91441"/>
                </a:tc>
                <a:tc rowSpan="6">
                  <a:txBody>
                    <a:bodyPr/>
                    <a:lstStyle/>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endParaRPr lang="en-IN" sz="1800" dirty="0" smtClean="0"/>
                    </a:p>
                    <a:p>
                      <a:r>
                        <a:rPr lang="en-IN" sz="1800" dirty="0" smtClean="0"/>
                        <a:t> </a:t>
                      </a:r>
                      <a:r>
                        <a:rPr lang="en-IN" sz="1800" baseline="0" dirty="0" smtClean="0"/>
                        <a:t>        </a:t>
                      </a:r>
                    </a:p>
                    <a:p>
                      <a:r>
                        <a:rPr lang="en-IN" sz="1800" baseline="0" dirty="0" smtClean="0"/>
                        <a:t>           </a:t>
                      </a:r>
                      <a:r>
                        <a:rPr lang="en-IN" sz="1800" dirty="0" smtClean="0"/>
                        <a:t>15</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1189415">
                <a:tc>
                  <a:txBody>
                    <a:bodyPr/>
                    <a:lstStyle/>
                    <a:p>
                      <a:r>
                        <a:rPr lang="en-IN" sz="1800" dirty="0" smtClean="0"/>
                        <a:t>3</a:t>
                      </a:r>
                      <a:endParaRPr lang="en-IN" sz="1800" dirty="0"/>
                    </a:p>
                  </a:txBody>
                  <a:tcPr marL="91441" marR="91441"/>
                </a:tc>
                <a:tc vMerge="1">
                  <a:txBody>
                    <a:bodyPr/>
                    <a:lstStyle/>
                    <a:p>
                      <a:endParaRPr lang="en-IN" sz="1800" dirty="0"/>
                    </a:p>
                  </a:txBody>
                  <a:tcPr marL="91441" marR="91441"/>
                </a:tc>
                <a:tc>
                  <a:txBody>
                    <a:bodyPr/>
                    <a:lstStyle/>
                    <a:p>
                      <a:r>
                        <a:rPr lang="en-IN" sz="1800" dirty="0" smtClean="0"/>
                        <a:t>07/02/2022</a:t>
                      </a:r>
                      <a:endParaRPr lang="en-IN" sz="1800" dirty="0"/>
                    </a:p>
                  </a:txBody>
                  <a:tcPr marL="91441" marR="91441"/>
                </a:tc>
                <a:tc>
                  <a:txBody>
                    <a:bodyPr/>
                    <a:lstStyle/>
                    <a:p>
                      <a:r>
                        <a:rPr lang="en-IN" sz="1800" dirty="0" smtClean="0"/>
                        <a:t>08/02/2022</a:t>
                      </a:r>
                      <a:endParaRPr lang="en-IN" sz="1800" dirty="0"/>
                    </a:p>
                  </a:txBody>
                  <a:tcPr marL="91441" marR="91441"/>
                </a:tc>
                <a:tc vMerge="1">
                  <a:txBody>
                    <a:bodyPr/>
                    <a:lstStyle/>
                    <a:p>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914935">
                <a:tc>
                  <a:txBody>
                    <a:bodyPr/>
                    <a:lstStyle/>
                    <a:p>
                      <a:r>
                        <a:rPr lang="en-IN" sz="1800" dirty="0" smtClean="0"/>
                        <a:t>11</a:t>
                      </a:r>
                      <a:endParaRPr lang="en-IN" sz="1800" dirty="0"/>
                    </a:p>
                  </a:txBody>
                  <a:tcPr marL="91441" marR="91441"/>
                </a:tc>
                <a:tc vMerge="1">
                  <a:txBody>
                    <a:bodyPr/>
                    <a:lstStyle/>
                    <a:p>
                      <a:endParaRPr lang="en-IN" sz="1800" dirty="0"/>
                    </a:p>
                  </a:txBody>
                  <a:tcPr marL="91441" marR="91441"/>
                </a:tc>
                <a:tc>
                  <a:txBody>
                    <a:bodyPr/>
                    <a:lstStyle/>
                    <a:p>
                      <a:r>
                        <a:rPr lang="en-IN" sz="1800" dirty="0" smtClean="0"/>
                        <a:t>09/02/2022</a:t>
                      </a:r>
                      <a:endParaRPr lang="en-IN" sz="1800" dirty="0"/>
                    </a:p>
                  </a:txBody>
                  <a:tcPr marL="91441" marR="91441"/>
                </a:tc>
                <a:tc>
                  <a:txBody>
                    <a:bodyPr/>
                    <a:lstStyle/>
                    <a:p>
                      <a:r>
                        <a:rPr lang="en-IN" sz="1800" dirty="0" smtClean="0"/>
                        <a:t>12/02/2022</a:t>
                      </a:r>
                      <a:endParaRPr lang="en-IN" sz="1800" dirty="0"/>
                    </a:p>
                  </a:txBody>
                  <a:tcPr marL="91441" marR="91441"/>
                </a:tc>
                <a:tc vMerge="1">
                  <a:txBody>
                    <a:bodyPr/>
                    <a:lstStyle/>
                    <a:p>
                      <a:endParaRPr lang="en-IN" sz="1800" dirty="0"/>
                    </a:p>
                  </a:txBody>
                  <a:tcPr marL="91441" marR="91441"/>
                </a:tc>
                <a:tc>
                  <a:txBody>
                    <a:bodyPr/>
                    <a:lstStyle/>
                    <a:p>
                      <a:r>
                        <a:rPr lang="en-IN" sz="1800" dirty="0" smtClean="0"/>
                        <a:t>In progress</a:t>
                      </a:r>
                      <a:endParaRPr lang="en-IN" sz="1800" dirty="0"/>
                    </a:p>
                  </a:txBody>
                  <a:tcPr marL="91441" marR="91441"/>
                </a:tc>
              </a:tr>
              <a:tr h="914935">
                <a:tc>
                  <a:txBody>
                    <a:bodyPr/>
                    <a:lstStyle/>
                    <a:p>
                      <a:r>
                        <a:rPr lang="en-IN" sz="1800" dirty="0" smtClean="0"/>
                        <a:t>12</a:t>
                      </a:r>
                      <a:endParaRPr lang="en-IN" sz="1800" dirty="0"/>
                    </a:p>
                  </a:txBody>
                  <a:tcPr marL="91441" marR="91441"/>
                </a:tc>
                <a:tc vMerge="1">
                  <a:txBody>
                    <a:bodyPr/>
                    <a:lstStyle/>
                    <a:p>
                      <a:endParaRPr lang="en-IN" sz="1800" dirty="0"/>
                    </a:p>
                  </a:txBody>
                  <a:tcPr marL="91441" marR="91441"/>
                </a:tc>
                <a:tc>
                  <a:txBody>
                    <a:bodyPr/>
                    <a:lstStyle/>
                    <a:p>
                      <a:r>
                        <a:rPr lang="en-IN" sz="1800" dirty="0" smtClean="0"/>
                        <a:t>13/02/2022</a:t>
                      </a:r>
                      <a:endParaRPr lang="en-IN" sz="1800" dirty="0"/>
                    </a:p>
                  </a:txBody>
                  <a:tcPr marL="91441" marR="91441"/>
                </a:tc>
                <a:tc>
                  <a:txBody>
                    <a:bodyPr/>
                    <a:lstStyle/>
                    <a:p>
                      <a:r>
                        <a:rPr lang="en-IN" sz="1800" dirty="0" smtClean="0"/>
                        <a:t>15/02/2022</a:t>
                      </a:r>
                      <a:endParaRPr lang="en-IN" sz="1800" dirty="0"/>
                    </a:p>
                  </a:txBody>
                  <a:tcPr marL="91441" marR="91441"/>
                </a:tc>
                <a:tc vMerge="1">
                  <a:txBody>
                    <a:bodyPr/>
                    <a:lstStyle/>
                    <a:p>
                      <a:endParaRPr lang="en-IN" sz="1800" dirty="0"/>
                    </a:p>
                  </a:txBody>
                  <a:tcPr marL="91441" marR="91441"/>
                </a:tc>
                <a:tc>
                  <a:txBody>
                    <a:bodyPr/>
                    <a:lstStyle/>
                    <a:p>
                      <a:r>
                        <a:rPr lang="en-IN" sz="1800" dirty="0" smtClean="0"/>
                        <a:t>In progress</a:t>
                      </a:r>
                      <a:endParaRPr lang="en-IN" sz="1800" dirty="0"/>
                    </a:p>
                  </a:txBody>
                  <a:tcPr marL="91441" marR="91441"/>
                </a:tc>
              </a:tr>
              <a:tr h="914935">
                <a:tc>
                  <a:txBody>
                    <a:bodyPr/>
                    <a:lstStyle/>
                    <a:p>
                      <a:r>
                        <a:rPr lang="en-IN" sz="1800" dirty="0" smtClean="0"/>
                        <a:t>16</a:t>
                      </a:r>
                      <a:endParaRPr lang="en-IN" sz="1800" dirty="0"/>
                    </a:p>
                  </a:txBody>
                  <a:tcPr marL="91441" marR="91441"/>
                </a:tc>
                <a:tc vMerge="1">
                  <a:txBody>
                    <a:bodyPr/>
                    <a:lstStyle/>
                    <a:p>
                      <a:endParaRPr lang="en-IN" sz="1800" dirty="0"/>
                    </a:p>
                  </a:txBody>
                  <a:tcPr marL="91441" marR="91441"/>
                </a:tc>
                <a:tc>
                  <a:txBody>
                    <a:bodyPr/>
                    <a:lstStyle/>
                    <a:p>
                      <a:r>
                        <a:rPr lang="en-IN" sz="1800" dirty="0" smtClean="0"/>
                        <a:t>16/02/2022</a:t>
                      </a:r>
                      <a:endParaRPr lang="en-IN" sz="1800" dirty="0"/>
                    </a:p>
                  </a:txBody>
                  <a:tcPr marL="91441" marR="91441"/>
                </a:tc>
                <a:tc>
                  <a:txBody>
                    <a:bodyPr/>
                    <a:lstStyle/>
                    <a:p>
                      <a:r>
                        <a:rPr lang="en-IN" sz="1800" dirty="0" smtClean="0"/>
                        <a:t>17/02/2022</a:t>
                      </a:r>
                      <a:endParaRPr lang="en-IN" sz="1800" dirty="0"/>
                    </a:p>
                  </a:txBody>
                  <a:tcPr marL="91441" marR="91441"/>
                </a:tc>
                <a:tc vMerge="1">
                  <a:txBody>
                    <a:bodyPr/>
                    <a:lstStyle/>
                    <a:p>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r h="914935">
                <a:tc>
                  <a:txBody>
                    <a:bodyPr/>
                    <a:lstStyle/>
                    <a:p>
                      <a:r>
                        <a:rPr lang="en-IN" sz="1800" dirty="0" smtClean="0"/>
                        <a:t>17</a:t>
                      </a:r>
                      <a:endParaRPr lang="en-IN" sz="1800" dirty="0"/>
                    </a:p>
                  </a:txBody>
                  <a:tcPr marL="91441" marR="91441"/>
                </a:tc>
                <a:tc vMerge="1">
                  <a:txBody>
                    <a:bodyPr/>
                    <a:lstStyle/>
                    <a:p>
                      <a:endParaRPr lang="en-IN" sz="1800" dirty="0"/>
                    </a:p>
                  </a:txBody>
                  <a:tcPr marL="91441" marR="91441"/>
                </a:tc>
                <a:tc>
                  <a:txBody>
                    <a:bodyPr/>
                    <a:lstStyle/>
                    <a:p>
                      <a:r>
                        <a:rPr lang="en-IN" sz="1800" dirty="0" smtClean="0"/>
                        <a:t>18/02/2022</a:t>
                      </a:r>
                      <a:endParaRPr lang="en-IN" sz="1800" dirty="0"/>
                    </a:p>
                  </a:txBody>
                  <a:tcPr marL="91441" marR="91441"/>
                </a:tc>
                <a:tc>
                  <a:txBody>
                    <a:bodyPr/>
                    <a:lstStyle/>
                    <a:p>
                      <a:r>
                        <a:rPr lang="en-IN" sz="1800" dirty="0" smtClean="0"/>
                        <a:t>20/02/2022</a:t>
                      </a:r>
                      <a:endParaRPr lang="en-IN" sz="1800" dirty="0"/>
                    </a:p>
                  </a:txBody>
                  <a:tcPr marL="91441" marR="91441"/>
                </a:tc>
                <a:tc vMerge="1">
                  <a:txBody>
                    <a:bodyPr/>
                    <a:lstStyle/>
                    <a:p>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In progress</a:t>
                      </a:r>
                    </a:p>
                    <a:p>
                      <a:endParaRPr lang="en-IN" sz="1800" dirty="0"/>
                    </a:p>
                  </a:txBody>
                  <a:tcPr marL="91441" marR="91441"/>
                </a:tc>
              </a:tr>
            </a:tbl>
          </a:graphicData>
        </a:graphic>
      </p:graphicFrame>
    </p:spTree>
    <p:extLst>
      <p:ext uri="{BB962C8B-B14F-4D97-AF65-F5344CB8AC3E}">
        <p14:creationId xmlns:p14="http://schemas.microsoft.com/office/powerpoint/2010/main" val="1851127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620688"/>
          </a:xfrm>
        </p:spPr>
        <p:txBody>
          <a:bodyPr>
            <a:normAutofit/>
          </a:bodyPr>
          <a:lstStyle/>
          <a:p>
            <a:r>
              <a:rPr lang="en-IN" sz="2800" b="1" dirty="0" smtClean="0">
                <a:solidFill>
                  <a:srgbClr val="0070C0"/>
                </a:solidFill>
                <a:latin typeface="Times New Roman" pitchFamily="18" charset="0"/>
                <a:cs typeface="Times New Roman" pitchFamily="18" charset="0"/>
              </a:rPr>
              <a:t>SPRINT BACKLOG PLAN-</a:t>
            </a:r>
            <a:r>
              <a:rPr lang="en-IN" sz="2800" b="1" i="1" dirty="0" smtClean="0">
                <a:solidFill>
                  <a:srgbClr val="0070C0"/>
                </a:solidFill>
                <a:latin typeface="Times New Roman" pitchFamily="18" charset="0"/>
                <a:cs typeface="Times New Roman" pitchFamily="18" charset="0"/>
              </a:rPr>
              <a:t>Sprint1</a:t>
            </a:r>
            <a:endParaRPr lang="en-IN" sz="2800" b="1" i="1" dirty="0">
              <a:solidFill>
                <a:srgbClr val="0070C0"/>
              </a:solidFill>
              <a:latin typeface="Times New Roman" pitchFamily="18" charset="0"/>
              <a:cs typeface="Times New Roman" pitchFamily="18" charset="0"/>
            </a:endParaRPr>
          </a:p>
        </p:txBody>
      </p:sp>
      <p:sp>
        <p:nvSpPr>
          <p:cNvPr id="6" name="Rectangle 1"/>
          <p:cNvSpPr>
            <a:spLocks noChangeArrowheads="1"/>
          </p:cNvSpPr>
          <p:nvPr/>
        </p:nvSpPr>
        <p:spPr bwMode="auto">
          <a:xfrm>
            <a:off x="1600202" y="2942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77221747"/>
              </p:ext>
            </p:extLst>
          </p:nvPr>
        </p:nvGraphicFramePr>
        <p:xfrm>
          <a:off x="0" y="764703"/>
          <a:ext cx="9906009" cy="3381759"/>
        </p:xfrm>
        <a:graphic>
          <a:graphicData uri="http://schemas.openxmlformats.org/drawingml/2006/table">
            <a:tbl>
              <a:tblPr firstRow="1" firstCol="1" bandRow="1">
                <a:tableStyleId>{5C22544A-7EE6-4342-B048-85BDC9FD1C3A}</a:tableStyleId>
              </a:tblPr>
              <a:tblGrid>
                <a:gridCol w="954684"/>
                <a:gridCol w="885536"/>
                <a:gridCol w="713367"/>
                <a:gridCol w="497453"/>
                <a:gridCol w="497453"/>
                <a:gridCol w="497453"/>
                <a:gridCol w="497453"/>
                <a:gridCol w="497453"/>
                <a:gridCol w="497453"/>
                <a:gridCol w="497453"/>
                <a:gridCol w="497453"/>
                <a:gridCol w="497453"/>
                <a:gridCol w="575069"/>
                <a:gridCol w="575069"/>
                <a:gridCol w="575069"/>
                <a:gridCol w="575069"/>
                <a:gridCol w="575069"/>
              </a:tblGrid>
              <a:tr h="859270">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Status &amp; completion date</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Day2</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Day3</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Day4</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Day5</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Day6</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Day7</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Day8</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Day9</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Day10</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Day11</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Day12</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Day13</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Day14</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r>
              <a:tr h="768763">
                <a:tc>
                  <a:txBody>
                    <a:bodyPr/>
                    <a:lstStyle/>
                    <a:p>
                      <a:pPr>
                        <a:lnSpc>
                          <a:spcPct val="115000"/>
                        </a:lnSpc>
                        <a:spcAft>
                          <a:spcPts val="0"/>
                        </a:spcAft>
                      </a:pPr>
                      <a:r>
                        <a:rPr lang="en-IN" sz="1000" dirty="0">
                          <a:effectLst/>
                        </a:rPr>
                        <a:t>User story </a:t>
                      </a:r>
                      <a:r>
                        <a:rPr lang="en-IN" sz="1000" dirty="0" smtClean="0">
                          <a:effectLst/>
                        </a:rPr>
                        <a:t>#1,4,7</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r>
              <a:tr h="422453">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05/12/2021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r>
              <a:tr h="640067">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18/12/2021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2</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r>
              <a:tr h="273967">
                <a:tc>
                  <a:txBody>
                    <a:bodyPr/>
                    <a:lstStyle/>
                    <a:p>
                      <a:pPr>
                        <a:lnSpc>
                          <a:spcPct val="115000"/>
                        </a:lnSpc>
                        <a:spcAft>
                          <a:spcPts val="0"/>
                        </a:spcAft>
                      </a:pPr>
                      <a:r>
                        <a:rPr lang="en-IN" sz="1000">
                          <a:effectLst/>
                        </a:rPr>
                        <a:t>Coding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25/12/2021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5</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2</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r>
              <a:tr h="417239">
                <a:tc>
                  <a:txBody>
                    <a:bodyPr/>
                    <a:lstStyle/>
                    <a:p>
                      <a:pPr>
                        <a:lnSpc>
                          <a:spcPct val="115000"/>
                        </a:lnSpc>
                        <a:spcAft>
                          <a:spcPts val="0"/>
                        </a:spcAft>
                      </a:pPr>
                      <a:r>
                        <a:rPr lang="en-IN" sz="1000" dirty="0">
                          <a:effectLst/>
                        </a:rPr>
                        <a:t> </a:t>
                      </a:r>
                      <a:r>
                        <a:rPr lang="en-IN" sz="1000" dirty="0" smtClean="0">
                          <a:effectLst/>
                        </a:rPr>
                        <a:t>Total</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2</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1</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mn-lt"/>
                          <a:ea typeface="+mn-ea"/>
                          <a:cs typeface="+mn-cs"/>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mn-lt"/>
                          <a:ea typeface="+mn-ea"/>
                          <a:cs typeface="+mn-cs"/>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0" marR="0" marT="0" marB="0" anchor="ctr"/>
                </a:tc>
              </a:tr>
            </a:tbl>
          </a:graphicData>
        </a:graphic>
      </p:graphicFrame>
      <p:sp>
        <p:nvSpPr>
          <p:cNvPr id="9" name="Rectangle 1"/>
          <p:cNvSpPr>
            <a:spLocks noChangeArrowheads="1"/>
          </p:cNvSpPr>
          <p:nvPr/>
        </p:nvSpPr>
        <p:spPr bwMode="auto">
          <a:xfrm>
            <a:off x="1050925" y="120332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81452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692696"/>
          </a:xfrm>
        </p:spPr>
        <p:txBody>
          <a:bodyPr>
            <a:normAutofit/>
          </a:bodyPr>
          <a:lstStyle/>
          <a:p>
            <a:r>
              <a:rPr lang="en-IN" sz="2800" b="1" dirty="0" smtClean="0">
                <a:solidFill>
                  <a:srgbClr val="0070C0"/>
                </a:solidFill>
                <a:latin typeface="Times New Roman" pitchFamily="18" charset="0"/>
                <a:cs typeface="Times New Roman" pitchFamily="18" charset="0"/>
              </a:rPr>
              <a:t>SPRINT ACTUAL-</a:t>
            </a:r>
            <a:r>
              <a:rPr lang="en-IN" sz="2800" b="1" i="1" dirty="0" smtClean="0">
                <a:solidFill>
                  <a:srgbClr val="0070C0"/>
                </a:solidFill>
                <a:latin typeface="Times New Roman" pitchFamily="18" charset="0"/>
                <a:cs typeface="Times New Roman" pitchFamily="18" charset="0"/>
              </a:rPr>
              <a:t>Sprint1</a:t>
            </a:r>
            <a:endParaRPr lang="en-IN" sz="2800" b="1" i="1" dirty="0">
              <a:solidFill>
                <a:srgbClr val="0070C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9715184"/>
              </p:ext>
            </p:extLst>
          </p:nvPr>
        </p:nvGraphicFramePr>
        <p:xfrm>
          <a:off x="0" y="836715"/>
          <a:ext cx="9906003" cy="3610346"/>
        </p:xfrm>
        <a:graphic>
          <a:graphicData uri="http://schemas.openxmlformats.org/drawingml/2006/table">
            <a:tbl>
              <a:tblPr firstRow="1" firstCol="1" bandRow="1">
                <a:tableStyleId>{5C22544A-7EE6-4342-B048-85BDC9FD1C3A}</a:tableStyleId>
              </a:tblPr>
              <a:tblGrid>
                <a:gridCol w="902303"/>
                <a:gridCol w="836949"/>
                <a:gridCol w="674227"/>
                <a:gridCol w="470158"/>
                <a:gridCol w="470158"/>
                <a:gridCol w="470158"/>
                <a:gridCol w="470158"/>
                <a:gridCol w="470158"/>
                <a:gridCol w="470158"/>
                <a:gridCol w="470158"/>
                <a:gridCol w="470158"/>
                <a:gridCol w="470158"/>
                <a:gridCol w="543517"/>
                <a:gridCol w="543517"/>
                <a:gridCol w="543517"/>
                <a:gridCol w="543517"/>
                <a:gridCol w="543517"/>
                <a:gridCol w="543517"/>
              </a:tblGrid>
              <a:tr h="1123801">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Status &amp; completion date</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a:t>
                      </a:r>
                    </a:p>
                    <a:p>
                      <a:pPr>
                        <a:lnSpc>
                          <a:spcPct val="115000"/>
                        </a:lnSpc>
                        <a:spcAft>
                          <a:spcPts val="0"/>
                        </a:spcAft>
                      </a:pPr>
                      <a:r>
                        <a:rPr lang="en-IN" sz="1000" dirty="0">
                          <a:effectLst/>
                        </a:rPr>
                        <a:t> </a:t>
                      </a:r>
                      <a:r>
                        <a:rPr lang="en-IN" sz="1000" dirty="0" smtClean="0">
                          <a:effectLst/>
                        </a:rPr>
                        <a:t>2/3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Day2</a:t>
                      </a:r>
                      <a:endParaRPr lang="en-IN" sz="1000" dirty="0">
                        <a:effectLst/>
                      </a:endParaRPr>
                    </a:p>
                    <a:p>
                      <a:pPr>
                        <a:lnSpc>
                          <a:spcPct val="115000"/>
                        </a:lnSpc>
                        <a:spcAft>
                          <a:spcPts val="0"/>
                        </a:spcAft>
                      </a:pPr>
                      <a:r>
                        <a:rPr lang="en-IN" sz="1000" dirty="0" smtClean="0">
                          <a:effectLst/>
                        </a:rPr>
                        <a:t>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Day3</a:t>
                      </a:r>
                    </a:p>
                    <a:p>
                      <a:pPr>
                        <a:lnSpc>
                          <a:spcPct val="115000"/>
                        </a:lnSpc>
                        <a:spcAft>
                          <a:spcPts val="0"/>
                        </a:spcAft>
                      </a:pPr>
                      <a:r>
                        <a:rPr lang="en-IN" sz="1000" dirty="0" smtClean="0">
                          <a:effectLst/>
                        </a:rPr>
                        <a:t>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Day4</a:t>
                      </a:r>
                    </a:p>
                    <a:p>
                      <a:pPr>
                        <a:lnSpc>
                          <a:spcPct val="115000"/>
                        </a:lnSpc>
                        <a:spcAft>
                          <a:spcPts val="0"/>
                        </a:spcAft>
                      </a:pPr>
                      <a:r>
                        <a:rPr lang="en-IN" sz="1000" dirty="0">
                          <a:effectLst/>
                        </a:rPr>
                        <a:t> </a:t>
                      </a:r>
                      <a:r>
                        <a:rPr lang="en-IN" sz="1000" dirty="0" smtClean="0">
                          <a:effectLst/>
                        </a:rPr>
                        <a:t>5/3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Day5</a:t>
                      </a:r>
                    </a:p>
                    <a:p>
                      <a:pPr>
                        <a:lnSpc>
                          <a:spcPct val="115000"/>
                        </a:lnSpc>
                        <a:spcAft>
                          <a:spcPts val="0"/>
                        </a:spcAft>
                      </a:pPr>
                      <a:r>
                        <a:rPr lang="en-IN" sz="1000" dirty="0">
                          <a:effectLst/>
                        </a:rPr>
                        <a:t> </a:t>
                      </a:r>
                      <a:r>
                        <a:rPr lang="en-IN" sz="1000" dirty="0" smtClean="0">
                          <a:effectLst/>
                        </a:rPr>
                        <a:t>6/3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Day6</a:t>
                      </a:r>
                    </a:p>
                    <a:p>
                      <a:pPr>
                        <a:lnSpc>
                          <a:spcPct val="115000"/>
                        </a:lnSpc>
                        <a:spcAft>
                          <a:spcPts val="0"/>
                        </a:spcAft>
                      </a:pPr>
                      <a:r>
                        <a:rPr lang="en-IN" sz="1000" dirty="0" smtClean="0">
                          <a:effectLst/>
                        </a:rPr>
                        <a:t>7/3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Day7</a:t>
                      </a:r>
                    </a:p>
                    <a:p>
                      <a:pPr>
                        <a:lnSpc>
                          <a:spcPct val="115000"/>
                        </a:lnSpc>
                        <a:spcAft>
                          <a:spcPts val="0"/>
                        </a:spcAft>
                      </a:pPr>
                      <a:r>
                        <a:rPr lang="en-IN" sz="1000" dirty="0" smtClean="0">
                          <a:effectLst/>
                        </a:rPr>
                        <a:t>8/3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Day8</a:t>
                      </a:r>
                    </a:p>
                    <a:p>
                      <a:pPr>
                        <a:lnSpc>
                          <a:spcPct val="115000"/>
                        </a:lnSpc>
                        <a:spcAft>
                          <a:spcPts val="0"/>
                        </a:spcAft>
                      </a:pPr>
                      <a:r>
                        <a:rPr lang="en-IN" sz="1000" dirty="0" smtClean="0">
                          <a:effectLst/>
                        </a:rPr>
                        <a:t>9/3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Day9</a:t>
                      </a:r>
                    </a:p>
                    <a:p>
                      <a:pPr>
                        <a:lnSpc>
                          <a:spcPct val="115000"/>
                        </a:lnSpc>
                        <a:spcAft>
                          <a:spcPts val="0"/>
                        </a:spcAft>
                      </a:pPr>
                      <a:r>
                        <a:rPr lang="en-IN" sz="1000" dirty="0">
                          <a:effectLst/>
                        </a:rPr>
                        <a:t> </a:t>
                      </a:r>
                      <a:r>
                        <a:rPr lang="en-IN" sz="1000" dirty="0" smtClean="0">
                          <a:effectLst/>
                        </a:rPr>
                        <a:t>10/3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Day10</a:t>
                      </a:r>
                    </a:p>
                    <a:p>
                      <a:pPr>
                        <a:lnSpc>
                          <a:spcPct val="115000"/>
                        </a:lnSpc>
                        <a:spcAft>
                          <a:spcPts val="0"/>
                        </a:spcAft>
                      </a:pPr>
                      <a:r>
                        <a:rPr lang="en-IN" sz="1000" dirty="0" smtClean="0">
                          <a:effectLst/>
                        </a:rPr>
                        <a:t>11/3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Day11</a:t>
                      </a:r>
                    </a:p>
                    <a:p>
                      <a:pPr>
                        <a:lnSpc>
                          <a:spcPct val="115000"/>
                        </a:lnSpc>
                        <a:spcAft>
                          <a:spcPts val="0"/>
                        </a:spcAft>
                      </a:pPr>
                      <a:r>
                        <a:rPr lang="en-IN" sz="1000" dirty="0" smtClean="0">
                          <a:effectLst/>
                        </a:rPr>
                        <a:t>12/3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Day12</a:t>
                      </a:r>
                    </a:p>
                    <a:p>
                      <a:pPr>
                        <a:lnSpc>
                          <a:spcPct val="115000"/>
                        </a:lnSpc>
                        <a:spcAft>
                          <a:spcPts val="0"/>
                        </a:spcAft>
                      </a:pPr>
                      <a:r>
                        <a:rPr lang="en-IN" sz="1000" dirty="0" smtClean="0">
                          <a:effectLst/>
                        </a:rPr>
                        <a:t>13/3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Day13</a:t>
                      </a:r>
                    </a:p>
                    <a:p>
                      <a:pPr>
                        <a:lnSpc>
                          <a:spcPct val="115000"/>
                        </a:lnSpc>
                        <a:spcAft>
                          <a:spcPts val="0"/>
                        </a:spcAft>
                      </a:pPr>
                      <a:r>
                        <a:rPr lang="en-IN" sz="1000" dirty="0" smtClean="0">
                          <a:effectLst/>
                        </a:rPr>
                        <a:t>14/3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Day14</a:t>
                      </a:r>
                    </a:p>
                    <a:p>
                      <a:pPr>
                        <a:lnSpc>
                          <a:spcPct val="115000"/>
                        </a:lnSpc>
                        <a:spcAft>
                          <a:spcPts val="0"/>
                        </a:spcAft>
                      </a:pPr>
                      <a:r>
                        <a:rPr lang="en-IN" sz="1000" dirty="0" smtClean="0">
                          <a:effectLst/>
                        </a:rPr>
                        <a:t>15/3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Completed(Y/N)</a:t>
                      </a:r>
                      <a:endParaRPr lang="en-IN" sz="1000" dirty="0">
                        <a:effectLst/>
                        <a:latin typeface="Calibri"/>
                        <a:ea typeface="Calibri"/>
                        <a:cs typeface="Times New Roman"/>
                      </a:endParaRPr>
                    </a:p>
                  </a:txBody>
                  <a:tcPr marL="60025" marR="60025" marT="0" marB="0"/>
                </a:tc>
              </a:tr>
              <a:tr h="803443">
                <a:tc>
                  <a:txBody>
                    <a:bodyPr/>
                    <a:lstStyle/>
                    <a:p>
                      <a:pPr>
                        <a:lnSpc>
                          <a:spcPct val="115000"/>
                        </a:lnSpc>
                        <a:spcAft>
                          <a:spcPts val="0"/>
                        </a:spcAft>
                      </a:pPr>
                      <a:r>
                        <a:rPr lang="en-IN" sz="1000" dirty="0">
                          <a:effectLst/>
                        </a:rPr>
                        <a:t>User story #</a:t>
                      </a:r>
                      <a:r>
                        <a:rPr lang="en-IN" sz="1000" dirty="0" smtClean="0">
                          <a:effectLst/>
                        </a:rPr>
                        <a:t>1,4,7</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r>
              <a:tr h="441510">
                <a:tc>
                  <a:txBody>
                    <a:bodyPr/>
                    <a:lstStyle/>
                    <a:p>
                      <a:pPr>
                        <a:lnSpc>
                          <a:spcPct val="115000"/>
                        </a:lnSpc>
                        <a:spcAft>
                          <a:spcPts val="0"/>
                        </a:spcAft>
                      </a:pPr>
                      <a:r>
                        <a:rPr lang="en-IN" sz="1000">
                          <a:effectLst/>
                        </a:rPr>
                        <a:t>UI designing</a:t>
                      </a:r>
                      <a:endParaRPr lang="en-IN" sz="1000">
                        <a:effectLst/>
                        <a:latin typeface="Calibri"/>
                        <a:ea typeface="Calibri"/>
                        <a:cs typeface="Times New Roman"/>
                      </a:endParaRPr>
                    </a:p>
                  </a:txBody>
                  <a:tcPr marL="60025" marR="60025" marT="0" marB="0"/>
                </a:tc>
                <a:tc>
                  <a:txBody>
                    <a:bodyPr/>
                    <a:lstStyle/>
                    <a:p>
                      <a:pPr marL="0" marR="0" indent="0" algn="l" defTabSz="913972" rtl="0" eaLnBrk="1" fontAlgn="auto" latinLnBrk="0" hangingPunct="1">
                        <a:lnSpc>
                          <a:spcPct val="115000"/>
                        </a:lnSpc>
                        <a:spcBef>
                          <a:spcPts val="0"/>
                        </a:spcBef>
                        <a:spcAft>
                          <a:spcPts val="0"/>
                        </a:spcAft>
                        <a:buClrTx/>
                        <a:buSzTx/>
                        <a:buFontTx/>
                        <a:buNone/>
                        <a:tabLst/>
                        <a:defRPr/>
                      </a:pPr>
                      <a:r>
                        <a:rPr lang="en-IN" sz="1000" dirty="0" smtClean="0">
                          <a:effectLst/>
                        </a:rPr>
                        <a:t>05/12/2021</a:t>
                      </a:r>
                      <a:endParaRPr lang="en-IN" sz="1000" dirty="0" smtClean="0">
                        <a:effectLst/>
                        <a:latin typeface="+mn-lt"/>
                        <a:ea typeface="Calibri"/>
                        <a:cs typeface="Times New Roman"/>
                      </a:endParaRPr>
                    </a:p>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1</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1</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668940">
                <a:tc>
                  <a:txBody>
                    <a:bodyPr/>
                    <a:lstStyle/>
                    <a:p>
                      <a:pPr>
                        <a:lnSpc>
                          <a:spcPct val="115000"/>
                        </a:lnSpc>
                        <a:spcAft>
                          <a:spcPts val="0"/>
                        </a:spcAft>
                      </a:pPr>
                      <a:r>
                        <a:rPr lang="en-IN" sz="1000">
                          <a:effectLst/>
                        </a:rPr>
                        <a:t>Database connectivity</a:t>
                      </a:r>
                      <a:endParaRPr lang="en-IN" sz="1000">
                        <a:effectLst/>
                        <a:latin typeface="Calibri"/>
                        <a:ea typeface="Calibri"/>
                        <a:cs typeface="Times New Roman"/>
                      </a:endParaRPr>
                    </a:p>
                  </a:txBody>
                  <a:tcPr marL="60025" marR="60025" marT="0" marB="0"/>
                </a:tc>
                <a:tc>
                  <a:txBody>
                    <a:bodyPr/>
                    <a:lstStyle/>
                    <a:p>
                      <a:pPr marL="0" marR="0" indent="0" algn="l" defTabSz="913972" rtl="0" eaLnBrk="1" fontAlgn="auto" latinLnBrk="0" hangingPunct="1">
                        <a:lnSpc>
                          <a:spcPct val="115000"/>
                        </a:lnSpc>
                        <a:spcBef>
                          <a:spcPts val="0"/>
                        </a:spcBef>
                        <a:spcAft>
                          <a:spcPts val="0"/>
                        </a:spcAft>
                        <a:buClrTx/>
                        <a:buSzTx/>
                        <a:buFontTx/>
                        <a:buNone/>
                        <a:tabLst/>
                        <a:defRPr/>
                      </a:pPr>
                      <a:r>
                        <a:rPr lang="en-IN" sz="1000" dirty="0" smtClean="0">
                          <a:effectLst/>
                        </a:rPr>
                        <a:t>18/12/2021</a:t>
                      </a:r>
                      <a:endParaRPr lang="en-IN" sz="1000" dirty="0" smtClean="0">
                        <a:effectLst/>
                        <a:latin typeface="+mn-lt"/>
                        <a:ea typeface="Calibri"/>
                        <a:cs typeface="Times New Roman"/>
                      </a:endParaRPr>
                    </a:p>
                    <a:p>
                      <a:pPr>
                        <a:lnSpc>
                          <a:spcPct val="115000"/>
                        </a:lnSpc>
                        <a:spcAft>
                          <a:spcPts val="0"/>
                        </a:spcAft>
                      </a:pP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2</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1</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286326">
                <a:tc>
                  <a:txBody>
                    <a:bodyPr/>
                    <a:lstStyle/>
                    <a:p>
                      <a:pPr>
                        <a:lnSpc>
                          <a:spcPct val="115000"/>
                        </a:lnSpc>
                        <a:spcAft>
                          <a:spcPts val="0"/>
                        </a:spcAft>
                      </a:pPr>
                      <a:r>
                        <a:rPr lang="en-IN" sz="1000">
                          <a:effectLst/>
                        </a:rPr>
                        <a:t>Coding</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25/12/2021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5</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mn-lt"/>
                          <a:ea typeface="+mn-ea"/>
                          <a:cs typeface="+mn-cs"/>
                        </a:rPr>
                        <a:t>2</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1</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1</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286326">
                <a:tc>
                  <a:txBody>
                    <a:bodyPr/>
                    <a:lstStyle/>
                    <a:p>
                      <a:pPr>
                        <a:lnSpc>
                          <a:spcPct val="115000"/>
                        </a:lnSpc>
                        <a:spcAft>
                          <a:spcPts val="0"/>
                        </a:spcAft>
                      </a:pPr>
                      <a:r>
                        <a:rPr lang="en-IN" sz="1000" dirty="0">
                          <a:effectLst/>
                        </a:rPr>
                        <a:t> </a:t>
                      </a:r>
                      <a:r>
                        <a:rPr lang="en-IN" sz="1000" dirty="0" smtClean="0">
                          <a:effectLst/>
                        </a:rPr>
                        <a:t>Total</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mn-lt"/>
                          <a:ea typeface="+mn-ea"/>
                          <a:cs typeface="+mn-cs"/>
                        </a:rPr>
                        <a:t>2</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0</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 </a:t>
                      </a:r>
                      <a:r>
                        <a:rPr lang="en-IN" sz="1000" dirty="0" smtClean="0">
                          <a:effectLst/>
                        </a:rPr>
                        <a:t>1</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1000"/>
                        </a:spcAft>
                      </a:pPr>
                      <a:r>
                        <a:rPr lang="en-IN" sz="1000" dirty="0" smtClean="0">
                          <a:effectLst/>
                          <a:latin typeface="Calibri"/>
                          <a:ea typeface="Calibri"/>
                          <a:cs typeface="Times New Roman"/>
                        </a:rPr>
                        <a:t> 0</a:t>
                      </a:r>
                      <a:endParaRPr lang="en-IN" sz="1000" dirty="0">
                        <a:effectLst/>
                        <a:latin typeface="Calibri"/>
                        <a:ea typeface="Calibri"/>
                        <a:cs typeface="Times New Roman"/>
                      </a:endParaRPr>
                    </a:p>
                  </a:txBody>
                  <a:tcPr marL="0" marR="0" marT="0" marB="0" anchor="ctr"/>
                </a:tc>
                <a:tc>
                  <a:txBody>
                    <a:bodyPr/>
                    <a:lstStyle/>
                    <a:p>
                      <a:pPr>
                        <a:lnSpc>
                          <a:spcPct val="115000"/>
                        </a:lnSpc>
                        <a:spcAft>
                          <a:spcPts val="1000"/>
                        </a:spcAft>
                      </a:pPr>
                      <a:r>
                        <a:rPr lang="en-IN" sz="1000" baseline="0" dirty="0" smtClean="0">
                          <a:effectLst/>
                          <a:latin typeface="Calibri"/>
                          <a:ea typeface="Calibri"/>
                          <a:cs typeface="Times New Roman"/>
                        </a:rPr>
                        <a:t> 0</a:t>
                      </a:r>
                      <a:endParaRPr lang="en-IN" sz="1000" dirty="0">
                        <a:effectLst/>
                        <a:latin typeface="Calibri"/>
                        <a:ea typeface="Calibri"/>
                        <a:cs typeface="Times New Roman"/>
                      </a:endParaRPr>
                    </a:p>
                  </a:txBody>
                  <a:tcPr marL="0" marR="0" marT="0" marB="0" anchor="ctr"/>
                </a:tc>
              </a:tr>
            </a:tbl>
          </a:graphicData>
        </a:graphic>
      </p:graphicFrame>
    </p:spTree>
    <p:extLst>
      <p:ext uri="{BB962C8B-B14F-4D97-AF65-F5344CB8AC3E}">
        <p14:creationId xmlns:p14="http://schemas.microsoft.com/office/powerpoint/2010/main" val="985645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504" y="280610"/>
            <a:ext cx="8633554" cy="6676782"/>
          </a:xfrm>
          <a:prstGeom prst="rect">
            <a:avLst/>
          </a:prstGeom>
        </p:spPr>
      </p:pic>
    </p:spTree>
    <p:extLst>
      <p:ext uri="{BB962C8B-B14F-4D97-AF65-F5344CB8AC3E}">
        <p14:creationId xmlns:p14="http://schemas.microsoft.com/office/powerpoint/2010/main" val="2940334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4297"/>
            <a:ext cx="9906000" cy="5569406"/>
          </a:xfrm>
          <a:prstGeom prst="rect">
            <a:avLst/>
          </a:prstGeom>
        </p:spPr>
      </p:pic>
    </p:spTree>
    <p:extLst>
      <p:ext uri="{BB962C8B-B14F-4D97-AF65-F5344CB8AC3E}">
        <p14:creationId xmlns:p14="http://schemas.microsoft.com/office/powerpoint/2010/main" val="1109951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0070C0"/>
                </a:solidFill>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fontScale="92500"/>
          </a:bodyPr>
          <a:lstStyle/>
          <a:p>
            <a:pPr algn="just"/>
            <a:r>
              <a:rPr lang="en-US" sz="2400" b="1" i="1" dirty="0">
                <a:latin typeface="Times New Roman" pitchFamily="18" charset="0"/>
                <a:cs typeface="Times New Roman" pitchFamily="18" charset="0"/>
              </a:rPr>
              <a:t>In  this project  a system and  method for  a rules-based pre-adjudication of a benefits claim submission is disclosed. The reviewing and adjudicating medical insurance claims is done </a:t>
            </a:r>
            <a:r>
              <a:rPr lang="en-US" sz="2400" b="1" i="1" dirty="0" smtClean="0">
                <a:latin typeface="Times New Roman" pitchFamily="18" charset="0"/>
                <a:cs typeface="Times New Roman" pitchFamily="18" charset="0"/>
              </a:rPr>
              <a:t>electronically. In  </a:t>
            </a:r>
            <a:r>
              <a:rPr lang="en-US" sz="2400" b="1" i="1" dirty="0">
                <a:latin typeface="Times New Roman" pitchFamily="18" charset="0"/>
                <a:cs typeface="Times New Roman" pitchFamily="18" charset="0"/>
              </a:rPr>
              <a:t>support  medical  procedure  eligibility </a:t>
            </a:r>
            <a:r>
              <a:rPr lang="en-US" sz="2400" b="1" i="1" dirty="0" smtClean="0">
                <a:latin typeface="Times New Roman" pitchFamily="18" charset="0"/>
                <a:cs typeface="Times New Roman" pitchFamily="18" charset="0"/>
              </a:rPr>
              <a:t>verification, data </a:t>
            </a:r>
            <a:r>
              <a:rPr lang="en-US" sz="2400" b="1" i="1" dirty="0">
                <a:latin typeface="Times New Roman" pitchFamily="18" charset="0"/>
                <a:cs typeface="Times New Roman" pitchFamily="18" charset="0"/>
              </a:rPr>
              <a:t>entry  editing,  electronic  claim  submission,  claim  status determination  and electronic  remittance  processing  is also done. The Medicare Claim helps us in creating the model for each registration  and  keeps  tracking  of  claim  management</a:t>
            </a:r>
            <a:r>
              <a:rPr lang="en-US" sz="2400" dirty="0"/>
              <a:t>. </a:t>
            </a:r>
            <a:r>
              <a:rPr lang="en-US" sz="2400" b="1" i="1" dirty="0" smtClean="0">
                <a:latin typeface="Times New Roman" pitchFamily="18" charset="0"/>
                <a:cs typeface="Times New Roman" pitchFamily="18" charset="0"/>
              </a:rPr>
              <a:t>It </a:t>
            </a:r>
            <a:r>
              <a:rPr lang="en-US" sz="2400" b="1" i="1" dirty="0">
                <a:latin typeface="Times New Roman" pitchFamily="18" charset="0"/>
                <a:cs typeface="Times New Roman" pitchFamily="18" charset="0"/>
              </a:rPr>
              <a:t>includes  Main  Modules  like Admin, Health Provider, Insurance Company and </a:t>
            </a:r>
            <a:r>
              <a:rPr lang="en-US" sz="2400" b="1" i="1" dirty="0" smtClean="0">
                <a:latin typeface="Times New Roman" pitchFamily="18" charset="0"/>
                <a:cs typeface="Times New Roman" pitchFamily="18" charset="0"/>
              </a:rPr>
              <a:t>Patients</a:t>
            </a:r>
            <a:r>
              <a:rPr lang="en-US" sz="2400" b="1" i="1" dirty="0" smtClean="0"/>
              <a:t>.</a:t>
            </a:r>
            <a:endParaRPr lang="en-IN" sz="1100" b="1" i="1" dirty="0">
              <a:latin typeface="Times New Roman" pitchFamily="18" charset="0"/>
              <a:cs typeface="Times New Roman" pitchFamily="18" charset="0"/>
            </a:endParaRPr>
          </a:p>
          <a:p>
            <a:pPr algn="just"/>
            <a:r>
              <a:rPr lang="en-US" sz="2400" b="1" i="1" dirty="0">
                <a:latin typeface="Times New Roman" pitchFamily="18" charset="0"/>
                <a:cs typeface="Times New Roman" pitchFamily="18" charset="0"/>
              </a:rPr>
              <a:t>Insurance company processes the claim and updates the status for each claim</a:t>
            </a:r>
            <a:r>
              <a:rPr lang="en-US" sz="2400" b="1" i="1" dirty="0" smtClean="0">
                <a:latin typeface="Times New Roman" pitchFamily="18" charset="0"/>
                <a:cs typeface="Times New Roman" pitchFamily="18" charset="0"/>
              </a:rPr>
              <a:t>.</a:t>
            </a:r>
            <a:r>
              <a:rPr lang="en-US" sz="2400" b="1" i="1" dirty="0">
                <a:latin typeface="Times New Roman" pitchFamily="18" charset="0"/>
                <a:cs typeface="Times New Roman" pitchFamily="18" charset="0"/>
              </a:rPr>
              <a:t> Advantage associated with the system is quicker claims processing and  remittance, reduced transaction fees and direct connections with </a:t>
            </a:r>
            <a:r>
              <a:rPr lang="en-US" sz="2400" b="1" i="1" dirty="0" smtClean="0">
                <a:latin typeface="Times New Roman" pitchFamily="18" charset="0"/>
                <a:cs typeface="Times New Roman" pitchFamily="18" charset="0"/>
              </a:rPr>
              <a:t>insurance companies.</a:t>
            </a:r>
            <a:endParaRPr lang="en-IN" sz="2400" b="1" i="1" dirty="0">
              <a:latin typeface="Times New Roman" pitchFamily="18" charset="0"/>
              <a:cs typeface="Times New Roman" pitchFamily="18" charset="0"/>
            </a:endParaRPr>
          </a:p>
          <a:p>
            <a:pPr algn="just"/>
            <a:endParaRPr lang="en-US" sz="2400" b="1" i="1" dirty="0" smtClean="0"/>
          </a:p>
        </p:txBody>
      </p:sp>
    </p:spTree>
    <p:extLst>
      <p:ext uri="{BB962C8B-B14F-4D97-AF65-F5344CB8AC3E}">
        <p14:creationId xmlns:p14="http://schemas.microsoft.com/office/powerpoint/2010/main" val="374709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957" y="620688"/>
            <a:ext cx="8050085" cy="5505475"/>
          </a:xfrm>
        </p:spPr>
      </p:pic>
    </p:spTree>
    <p:extLst>
      <p:ext uri="{BB962C8B-B14F-4D97-AF65-F5344CB8AC3E}">
        <p14:creationId xmlns:p14="http://schemas.microsoft.com/office/powerpoint/2010/main" val="835468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957392"/>
          </a:xfrm>
          <a:prstGeom prst="rect">
            <a:avLst/>
          </a:prstGeom>
        </p:spPr>
      </p:pic>
    </p:spTree>
    <p:extLst>
      <p:ext uri="{BB962C8B-B14F-4D97-AF65-F5344CB8AC3E}">
        <p14:creationId xmlns:p14="http://schemas.microsoft.com/office/powerpoint/2010/main" val="309272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4297"/>
            <a:ext cx="9906000" cy="5569406"/>
          </a:xfrm>
          <a:prstGeom prst="rect">
            <a:avLst/>
          </a:prstGeom>
        </p:spPr>
      </p:pic>
    </p:spTree>
    <p:extLst>
      <p:ext uri="{BB962C8B-B14F-4D97-AF65-F5344CB8AC3E}">
        <p14:creationId xmlns:p14="http://schemas.microsoft.com/office/powerpoint/2010/main" val="2589843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00" y="794297"/>
            <a:ext cx="9411512" cy="5569406"/>
          </a:xfrm>
          <a:prstGeom prst="rect">
            <a:avLst/>
          </a:prstGeom>
        </p:spPr>
      </p:pic>
    </p:spTree>
    <p:extLst>
      <p:ext uri="{BB962C8B-B14F-4D97-AF65-F5344CB8AC3E}">
        <p14:creationId xmlns:p14="http://schemas.microsoft.com/office/powerpoint/2010/main" val="3371632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764704"/>
          </a:xfrm>
        </p:spPr>
        <p:txBody>
          <a:bodyPr>
            <a:normAutofit/>
          </a:bodyPr>
          <a:lstStyle/>
          <a:p>
            <a:r>
              <a:rPr lang="en-IN" sz="2800" b="1" dirty="0" smtClean="0">
                <a:solidFill>
                  <a:srgbClr val="0070C0"/>
                </a:solidFill>
                <a:latin typeface="Times New Roman" pitchFamily="18" charset="0"/>
                <a:cs typeface="Times New Roman" pitchFamily="18" charset="0"/>
              </a:rPr>
              <a:t>MODULES</a:t>
            </a:r>
            <a:endParaRPr lang="en-IN" sz="2800"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0" y="620688"/>
            <a:ext cx="9905999" cy="6237312"/>
          </a:xfrm>
        </p:spPr>
        <p:txBody>
          <a:bodyPr>
            <a:normAutofit fontScale="47500" lnSpcReduction="20000"/>
          </a:bodyPr>
          <a:lstStyle/>
          <a:p>
            <a:pPr>
              <a:buFont typeface="Wingdings" pitchFamily="2" charset="2"/>
              <a:buChar char="v"/>
            </a:pPr>
            <a:r>
              <a:rPr lang="en-IN" sz="3800" b="1" u="sng" dirty="0" smtClean="0">
                <a:latin typeface="Times New Roman" pitchFamily="18" charset="0"/>
                <a:cs typeface="Times New Roman" pitchFamily="18" charset="0"/>
              </a:rPr>
              <a:t>Admin</a:t>
            </a:r>
          </a:p>
          <a:p>
            <a:pPr marL="514350" indent="-514350">
              <a:buFont typeface="+mj-lt"/>
              <a:buAutoNum type="arabicPeriod"/>
            </a:pPr>
            <a:r>
              <a:rPr lang="en-IN" sz="3800" b="1" dirty="0" smtClean="0">
                <a:latin typeface="Times New Roman" pitchFamily="18" charset="0"/>
                <a:cs typeface="Times New Roman" pitchFamily="18" charset="0"/>
              </a:rPr>
              <a:t>Health provider management.</a:t>
            </a:r>
          </a:p>
          <a:p>
            <a:pPr marL="514350" indent="-514350">
              <a:buFont typeface="+mj-lt"/>
              <a:buAutoNum type="arabicPeriod"/>
            </a:pPr>
            <a:r>
              <a:rPr lang="en-IN" sz="3800" b="1" dirty="0" smtClean="0">
                <a:latin typeface="Times New Roman" pitchFamily="18" charset="0"/>
                <a:cs typeface="Times New Roman" pitchFamily="18" charset="0"/>
              </a:rPr>
              <a:t>Claim related complaint management.</a:t>
            </a:r>
          </a:p>
          <a:p>
            <a:pPr marL="514350" indent="-514350">
              <a:buFont typeface="+mj-lt"/>
              <a:buAutoNum type="arabicPeriod"/>
            </a:pPr>
            <a:r>
              <a:rPr lang="en-IN" sz="3800" b="1" dirty="0" smtClean="0">
                <a:latin typeface="Times New Roman" pitchFamily="18" charset="0"/>
                <a:cs typeface="Times New Roman" pitchFamily="18" charset="0"/>
              </a:rPr>
              <a:t>Insurance company management.</a:t>
            </a:r>
          </a:p>
          <a:p>
            <a:pPr>
              <a:buFont typeface="Wingdings" pitchFamily="2" charset="2"/>
              <a:buChar char="v"/>
            </a:pPr>
            <a:r>
              <a:rPr lang="en-IN" sz="3800" b="1" u="sng" dirty="0" smtClean="0">
                <a:latin typeface="Times New Roman" pitchFamily="18" charset="0"/>
                <a:cs typeface="Times New Roman" pitchFamily="18" charset="0"/>
              </a:rPr>
              <a:t>Health Provider</a:t>
            </a:r>
          </a:p>
          <a:p>
            <a:pPr marL="514350" indent="-514350">
              <a:buFont typeface="+mj-lt"/>
              <a:buAutoNum type="arabicPeriod"/>
            </a:pPr>
            <a:r>
              <a:rPr lang="en-IN" sz="3800" b="1" dirty="0" smtClean="0">
                <a:latin typeface="Times New Roman" pitchFamily="18" charset="0"/>
                <a:cs typeface="Times New Roman" pitchFamily="18" charset="0"/>
              </a:rPr>
              <a:t>Account creation.</a:t>
            </a:r>
          </a:p>
          <a:p>
            <a:pPr marL="514350" indent="-514350">
              <a:buFont typeface="+mj-lt"/>
              <a:buAutoNum type="arabicPeriod"/>
            </a:pPr>
            <a:r>
              <a:rPr lang="en-US" sz="3800" b="1" dirty="0">
                <a:latin typeface="Times New Roman" pitchFamily="18" charset="0"/>
                <a:cs typeface="Times New Roman" pitchFamily="18" charset="0"/>
              </a:rPr>
              <a:t>Add Health care reports of patient (for </a:t>
            </a:r>
            <a:r>
              <a:rPr lang="en-US" sz="3800" b="1" dirty="0" smtClean="0">
                <a:latin typeface="Times New Roman" pitchFamily="18" charset="0"/>
                <a:cs typeface="Times New Roman" pitchFamily="18" charset="0"/>
              </a:rPr>
              <a:t>claim. </a:t>
            </a:r>
            <a:r>
              <a:rPr lang="en-US" sz="3800" b="1" dirty="0">
                <a:latin typeface="Times New Roman" pitchFamily="18" charset="0"/>
                <a:cs typeface="Times New Roman" pitchFamily="18" charset="0"/>
              </a:rPr>
              <a:t>sanctioning </a:t>
            </a:r>
            <a:r>
              <a:rPr lang="en-US" sz="3800" b="1" dirty="0" smtClean="0">
                <a:latin typeface="Times New Roman" pitchFamily="18" charset="0"/>
                <a:cs typeface="Times New Roman" pitchFamily="18" charset="0"/>
              </a:rPr>
              <a:t>purpose)</a:t>
            </a:r>
          </a:p>
          <a:p>
            <a:pPr marL="514350" indent="-514350">
              <a:buFont typeface="+mj-lt"/>
              <a:buAutoNum type="arabicPeriod"/>
            </a:pPr>
            <a:r>
              <a:rPr lang="en-US" sz="3800" b="1" dirty="0">
                <a:latin typeface="Times New Roman" pitchFamily="18" charset="0"/>
                <a:cs typeface="Times New Roman" pitchFamily="18" charset="0"/>
              </a:rPr>
              <a:t>Add patient </a:t>
            </a:r>
            <a:r>
              <a:rPr lang="en-US" sz="3800" b="1" dirty="0" smtClean="0">
                <a:latin typeface="Times New Roman" pitchFamily="18" charset="0"/>
                <a:cs typeface="Times New Roman" pitchFamily="18" charset="0"/>
              </a:rPr>
              <a:t>information.</a:t>
            </a:r>
          </a:p>
          <a:p>
            <a:pPr>
              <a:buFont typeface="Wingdings" pitchFamily="2" charset="2"/>
              <a:buChar char="v"/>
            </a:pPr>
            <a:r>
              <a:rPr lang="en-IN" sz="3800" b="1" u="sng" dirty="0" smtClean="0">
                <a:latin typeface="Times New Roman" pitchFamily="18" charset="0"/>
                <a:cs typeface="Times New Roman" pitchFamily="18" charset="0"/>
              </a:rPr>
              <a:t>Patient</a:t>
            </a:r>
          </a:p>
          <a:p>
            <a:pPr marL="514350" indent="-514350">
              <a:buFont typeface="+mj-lt"/>
              <a:buAutoNum type="arabicPeriod"/>
            </a:pPr>
            <a:r>
              <a:rPr lang="en-US" sz="3800" b="1" dirty="0">
                <a:latin typeface="Times New Roman" pitchFamily="18" charset="0"/>
                <a:cs typeface="Times New Roman" pitchFamily="18" charset="0"/>
              </a:rPr>
              <a:t>Account </a:t>
            </a:r>
            <a:r>
              <a:rPr lang="en-US" sz="3800" b="1" dirty="0" smtClean="0">
                <a:latin typeface="Times New Roman" pitchFamily="18" charset="0"/>
                <a:cs typeface="Times New Roman" pitchFamily="18" charset="0"/>
              </a:rPr>
              <a:t>creation.</a:t>
            </a:r>
          </a:p>
          <a:p>
            <a:pPr marL="514350" indent="-514350">
              <a:buFont typeface="+mj-lt"/>
              <a:buAutoNum type="arabicPeriod"/>
            </a:pPr>
            <a:r>
              <a:rPr lang="en-US" sz="3800" b="1" dirty="0">
                <a:latin typeface="Times New Roman" pitchFamily="18" charset="0"/>
                <a:cs typeface="Times New Roman" pitchFamily="18" charset="0"/>
              </a:rPr>
              <a:t>Policy </a:t>
            </a:r>
            <a:r>
              <a:rPr lang="en-US" sz="3800" b="1" dirty="0" smtClean="0">
                <a:latin typeface="Times New Roman" pitchFamily="18" charset="0"/>
                <a:cs typeface="Times New Roman" pitchFamily="18" charset="0"/>
              </a:rPr>
              <a:t>Selection.</a:t>
            </a:r>
          </a:p>
          <a:p>
            <a:pPr marL="514350" indent="-514350">
              <a:buFont typeface="+mj-lt"/>
              <a:buAutoNum type="arabicPeriod"/>
            </a:pPr>
            <a:r>
              <a:rPr lang="en-US" sz="3800" b="1" dirty="0">
                <a:latin typeface="Times New Roman" pitchFamily="18" charset="0"/>
                <a:cs typeface="Times New Roman" pitchFamily="18" charset="0"/>
              </a:rPr>
              <a:t>Initiate claim </a:t>
            </a:r>
            <a:r>
              <a:rPr lang="en-US" sz="3800" b="1" dirty="0" smtClean="0">
                <a:latin typeface="Times New Roman" pitchFamily="18" charset="0"/>
                <a:cs typeface="Times New Roman" pitchFamily="18" charset="0"/>
              </a:rPr>
              <a:t>request.</a:t>
            </a:r>
          </a:p>
          <a:p>
            <a:pPr marL="514350" indent="-514350">
              <a:buFont typeface="+mj-lt"/>
              <a:buAutoNum type="arabicPeriod"/>
            </a:pPr>
            <a:r>
              <a:rPr lang="en-US" sz="3800" b="1" dirty="0">
                <a:latin typeface="Times New Roman" pitchFamily="18" charset="0"/>
                <a:cs typeface="Times New Roman" pitchFamily="18" charset="0"/>
              </a:rPr>
              <a:t>Document </a:t>
            </a:r>
            <a:r>
              <a:rPr lang="en-US" sz="3800" b="1" dirty="0" smtClean="0">
                <a:latin typeface="Times New Roman" pitchFamily="18" charset="0"/>
                <a:cs typeface="Times New Roman" pitchFamily="18" charset="0"/>
              </a:rPr>
              <a:t>uploads.</a:t>
            </a:r>
          </a:p>
          <a:p>
            <a:pPr marL="514350" indent="-514350">
              <a:buFont typeface="+mj-lt"/>
              <a:buAutoNum type="arabicPeriod"/>
            </a:pPr>
            <a:r>
              <a:rPr lang="en-US" sz="3800" b="1" dirty="0">
                <a:latin typeface="Times New Roman" pitchFamily="18" charset="0"/>
                <a:cs typeface="Times New Roman" pitchFamily="18" charset="0"/>
              </a:rPr>
              <a:t>View claim </a:t>
            </a:r>
            <a:r>
              <a:rPr lang="en-US" sz="3800" b="1" dirty="0" smtClean="0">
                <a:latin typeface="Times New Roman" pitchFamily="18" charset="0"/>
                <a:cs typeface="Times New Roman" pitchFamily="18" charset="0"/>
              </a:rPr>
              <a:t>status.</a:t>
            </a:r>
          </a:p>
          <a:p>
            <a:pPr>
              <a:buFont typeface="Wingdings" pitchFamily="2" charset="2"/>
              <a:buChar char="v"/>
            </a:pPr>
            <a:r>
              <a:rPr lang="en-US" sz="3800" b="1" u="sng" dirty="0" smtClean="0">
                <a:latin typeface="Times New Roman" pitchFamily="18" charset="0"/>
                <a:cs typeface="Times New Roman" pitchFamily="18" charset="0"/>
              </a:rPr>
              <a:t>Insurance Company</a:t>
            </a:r>
          </a:p>
          <a:p>
            <a:pPr marL="342900" indent="-342900">
              <a:buFont typeface="+mj-lt"/>
              <a:buAutoNum type="arabicPeriod"/>
            </a:pPr>
            <a:r>
              <a:rPr lang="en-US" sz="3800" b="1" dirty="0" smtClean="0">
                <a:latin typeface="Times New Roman" pitchFamily="18" charset="0"/>
                <a:cs typeface="Times New Roman" pitchFamily="18" charset="0"/>
              </a:rPr>
              <a:t>Registration.</a:t>
            </a:r>
          </a:p>
          <a:p>
            <a:pPr marL="342900" indent="-342900">
              <a:buFont typeface="+mj-lt"/>
              <a:buAutoNum type="arabicPeriod"/>
            </a:pPr>
            <a:r>
              <a:rPr lang="en-US" sz="3800" b="1" dirty="0">
                <a:latin typeface="Times New Roman" pitchFamily="18" charset="0"/>
                <a:cs typeface="Times New Roman" pitchFamily="18" charset="0"/>
              </a:rPr>
              <a:t>Claim policy </a:t>
            </a:r>
            <a:r>
              <a:rPr lang="en-US" sz="3800" b="1" dirty="0" smtClean="0">
                <a:latin typeface="Times New Roman" pitchFamily="18" charset="0"/>
                <a:cs typeface="Times New Roman" pitchFamily="18" charset="0"/>
              </a:rPr>
              <a:t>management.</a:t>
            </a:r>
          </a:p>
          <a:p>
            <a:pPr marL="342900" indent="-342900">
              <a:buFont typeface="+mj-lt"/>
              <a:buAutoNum type="arabicPeriod"/>
            </a:pPr>
            <a:r>
              <a:rPr lang="en-US" sz="3800" b="1" dirty="0">
                <a:latin typeface="Times New Roman" pitchFamily="18" charset="0"/>
                <a:cs typeface="Times New Roman" pitchFamily="18" charset="0"/>
              </a:rPr>
              <a:t>Claim request </a:t>
            </a:r>
            <a:r>
              <a:rPr lang="en-US" sz="3800" b="1" dirty="0" smtClean="0">
                <a:latin typeface="Times New Roman" pitchFamily="18" charset="0"/>
                <a:cs typeface="Times New Roman" pitchFamily="18" charset="0"/>
              </a:rPr>
              <a:t>management.</a:t>
            </a:r>
          </a:p>
          <a:p>
            <a:pPr marL="342900" indent="-342900">
              <a:buFont typeface="+mj-lt"/>
              <a:buAutoNum type="arabicPeriod"/>
            </a:pPr>
            <a:r>
              <a:rPr lang="en-US" sz="3800" b="1" dirty="0">
                <a:latin typeface="Times New Roman" pitchFamily="18" charset="0"/>
                <a:cs typeface="Times New Roman" pitchFamily="18" charset="0"/>
              </a:rPr>
              <a:t>Health provider </a:t>
            </a:r>
            <a:r>
              <a:rPr lang="en-US" sz="3800" b="1" dirty="0" err="1">
                <a:latin typeface="Times New Roman" pitchFamily="18" charset="0"/>
                <a:cs typeface="Times New Roman" pitchFamily="18" charset="0"/>
              </a:rPr>
              <a:t>phr</a:t>
            </a:r>
            <a:r>
              <a:rPr lang="en-US" sz="3800" b="1" dirty="0">
                <a:latin typeface="Times New Roman" pitchFamily="18" charset="0"/>
                <a:cs typeface="Times New Roman" pitchFamily="18" charset="0"/>
              </a:rPr>
              <a:t> verification related to </a:t>
            </a:r>
            <a:r>
              <a:rPr lang="en-US" sz="3800" b="1" dirty="0" smtClean="0">
                <a:latin typeface="Times New Roman" pitchFamily="18" charset="0"/>
                <a:cs typeface="Times New Roman" pitchFamily="18" charset="0"/>
              </a:rPr>
              <a:t>claim.</a:t>
            </a:r>
          </a:p>
          <a:p>
            <a:pPr marL="342900" indent="-342900">
              <a:buFont typeface="+mj-lt"/>
              <a:buAutoNum type="arabicPeriod"/>
            </a:pPr>
            <a:r>
              <a:rPr lang="en-US" sz="3800" b="1" dirty="0">
                <a:latin typeface="Times New Roman" pitchFamily="18" charset="0"/>
                <a:cs typeface="Times New Roman" pitchFamily="18" charset="0"/>
              </a:rPr>
              <a:t>Claim patient document verification </a:t>
            </a:r>
            <a:r>
              <a:rPr lang="en-US" sz="3800" b="1" dirty="0" smtClean="0">
                <a:latin typeface="Times New Roman" pitchFamily="18" charset="0"/>
                <a:cs typeface="Times New Roman" pitchFamily="18" charset="0"/>
              </a:rPr>
              <a:t>.</a:t>
            </a:r>
          </a:p>
          <a:p>
            <a:pPr marL="342900" indent="-342900">
              <a:buFont typeface="+mj-lt"/>
              <a:buAutoNum type="arabicPeriod"/>
            </a:pPr>
            <a:r>
              <a:rPr lang="en-US" sz="3800" b="1" dirty="0">
                <a:latin typeface="Times New Roman" pitchFamily="18" charset="0"/>
                <a:cs typeface="Times New Roman" pitchFamily="18" charset="0"/>
              </a:rPr>
              <a:t>Sanctioning of </a:t>
            </a:r>
            <a:r>
              <a:rPr lang="en-US" sz="3800" b="1" dirty="0" smtClean="0">
                <a:latin typeface="Times New Roman" pitchFamily="18" charset="0"/>
                <a:cs typeface="Times New Roman" pitchFamily="18" charset="0"/>
              </a:rPr>
              <a:t>claim.</a:t>
            </a:r>
            <a:endParaRPr lang="en-US" sz="3800" b="1" u="sng" dirty="0" smtClean="0">
              <a:latin typeface="Times New Roman" pitchFamily="18" charset="0"/>
              <a:cs typeface="Times New Roman" pitchFamily="18" charset="0"/>
            </a:endParaRPr>
          </a:p>
          <a:p>
            <a:pPr marL="0" indent="0">
              <a:buNone/>
            </a:pPr>
            <a:endParaRPr lang="en-IN" sz="2100" dirty="0">
              <a:latin typeface="Times New Roman" pitchFamily="18" charset="0"/>
              <a:cs typeface="Times New Roman" pitchFamily="18" charset="0"/>
            </a:endParaRPr>
          </a:p>
        </p:txBody>
      </p:sp>
    </p:spTree>
    <p:extLst>
      <p:ext uri="{BB962C8B-B14F-4D97-AF65-F5344CB8AC3E}">
        <p14:creationId xmlns:p14="http://schemas.microsoft.com/office/powerpoint/2010/main" val="147393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321" y="274638"/>
            <a:ext cx="8915401" cy="418058"/>
          </a:xfrm>
        </p:spPr>
        <p:txBody>
          <a:bodyPr>
            <a:noAutofit/>
          </a:bodyPr>
          <a:lstStyle/>
          <a:p>
            <a:r>
              <a:rPr lang="en-IN" sz="2800" b="1" u="sng" dirty="0" smtClean="0">
                <a:solidFill>
                  <a:srgbClr val="0070C0"/>
                </a:solidFill>
                <a:latin typeface="Times New Roman" pitchFamily="18" charset="0"/>
                <a:cs typeface="Times New Roman" pitchFamily="18" charset="0"/>
              </a:rPr>
              <a:t>DFD</a:t>
            </a:r>
            <a:endParaRPr lang="en-IN" sz="2800" b="1" u="sng" dirty="0">
              <a:solidFill>
                <a:srgbClr val="0070C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 y="1484784"/>
            <a:ext cx="9905999" cy="5373216"/>
          </a:xfrm>
        </p:spPr>
      </p:pic>
      <p:sp>
        <p:nvSpPr>
          <p:cNvPr id="5" name="TextBox 4"/>
          <p:cNvSpPr txBox="1"/>
          <p:nvPr/>
        </p:nvSpPr>
        <p:spPr>
          <a:xfrm>
            <a:off x="272481" y="836712"/>
            <a:ext cx="2664297"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LEVEL-0</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94525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p:cNvSpPr/>
          <p:nvPr/>
        </p:nvSpPr>
        <p:spPr>
          <a:xfrm>
            <a:off x="723900" y="3226857"/>
            <a:ext cx="1414780" cy="468630"/>
          </a:xfrm>
          <a:prstGeom prst="rect">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Admin</a:t>
            </a:r>
          </a:p>
        </p:txBody>
      </p:sp>
      <p:sp>
        <p:nvSpPr>
          <p:cNvPr id="59" name="Oval 58"/>
          <p:cNvSpPr/>
          <p:nvPr/>
        </p:nvSpPr>
        <p:spPr>
          <a:xfrm>
            <a:off x="2886075" y="476672"/>
            <a:ext cx="1812290" cy="635635"/>
          </a:xfrm>
          <a:prstGeom prst="ellips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Login</a:t>
            </a:r>
          </a:p>
        </p:txBody>
      </p:sp>
      <p:sp>
        <p:nvSpPr>
          <p:cNvPr id="60" name="Flowchart: Internal Storage 59"/>
          <p:cNvSpPr/>
          <p:nvPr/>
        </p:nvSpPr>
        <p:spPr>
          <a:xfrm>
            <a:off x="5454015" y="540172"/>
            <a:ext cx="1565910" cy="635635"/>
          </a:xfrm>
          <a:prstGeom prst="flowChartInternalStorag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Login</a:t>
            </a:r>
          </a:p>
        </p:txBody>
      </p:sp>
      <p:sp>
        <p:nvSpPr>
          <p:cNvPr id="61" name="Oval 60"/>
          <p:cNvSpPr/>
          <p:nvPr/>
        </p:nvSpPr>
        <p:spPr>
          <a:xfrm>
            <a:off x="2942590" y="1336462"/>
            <a:ext cx="1812290" cy="635635"/>
          </a:xfrm>
          <a:prstGeom prst="ellips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HP request(A/R)</a:t>
            </a:r>
          </a:p>
        </p:txBody>
      </p:sp>
      <p:sp>
        <p:nvSpPr>
          <p:cNvPr id="62" name="Oval 61"/>
          <p:cNvSpPr/>
          <p:nvPr/>
        </p:nvSpPr>
        <p:spPr>
          <a:xfrm>
            <a:off x="2942590" y="2250862"/>
            <a:ext cx="1812290" cy="635635"/>
          </a:xfrm>
          <a:prstGeom prst="ellips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accepted HP</a:t>
            </a:r>
          </a:p>
        </p:txBody>
      </p:sp>
      <p:sp>
        <p:nvSpPr>
          <p:cNvPr id="63" name="Oval 62"/>
          <p:cNvSpPr/>
          <p:nvPr/>
        </p:nvSpPr>
        <p:spPr>
          <a:xfrm>
            <a:off x="2942590" y="3157007"/>
            <a:ext cx="1812290" cy="635635"/>
          </a:xfrm>
          <a:prstGeom prst="ellips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rejected HP</a:t>
            </a:r>
          </a:p>
        </p:txBody>
      </p:sp>
      <p:sp>
        <p:nvSpPr>
          <p:cNvPr id="64" name="Oval 63"/>
          <p:cNvSpPr/>
          <p:nvPr/>
        </p:nvSpPr>
        <p:spPr>
          <a:xfrm>
            <a:off x="2942590" y="4071407"/>
            <a:ext cx="1812290" cy="635635"/>
          </a:xfrm>
          <a:prstGeom prst="ellips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IC request(A/R)</a:t>
            </a:r>
          </a:p>
        </p:txBody>
      </p:sp>
      <p:sp>
        <p:nvSpPr>
          <p:cNvPr id="65" name="Oval 64"/>
          <p:cNvSpPr/>
          <p:nvPr/>
        </p:nvSpPr>
        <p:spPr>
          <a:xfrm>
            <a:off x="2942590" y="5041687"/>
            <a:ext cx="1812290" cy="635635"/>
          </a:xfrm>
          <a:prstGeom prst="ellips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accepted IC</a:t>
            </a:r>
          </a:p>
        </p:txBody>
      </p:sp>
      <p:sp>
        <p:nvSpPr>
          <p:cNvPr id="66" name="Oval 65"/>
          <p:cNvSpPr/>
          <p:nvPr/>
        </p:nvSpPr>
        <p:spPr>
          <a:xfrm>
            <a:off x="2943860" y="5949102"/>
            <a:ext cx="1812290" cy="635635"/>
          </a:xfrm>
          <a:prstGeom prst="ellips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IN" sz="1100" dirty="0" smtClean="0">
              <a:effectLst/>
              <a:ea typeface="Calibri"/>
              <a:cs typeface="Times New Roman"/>
            </a:endParaRPr>
          </a:p>
          <a:p>
            <a:pPr algn="ctr">
              <a:lnSpc>
                <a:spcPct val="115000"/>
              </a:lnSpc>
              <a:spcAft>
                <a:spcPts val="1000"/>
              </a:spcAft>
            </a:pPr>
            <a:r>
              <a:rPr lang="en-IN" sz="1100" dirty="0" smtClean="0">
                <a:effectLst/>
                <a:ea typeface="Calibri"/>
                <a:cs typeface="Times New Roman"/>
              </a:rPr>
              <a:t>Dealing </a:t>
            </a:r>
            <a:r>
              <a:rPr lang="en-IN" sz="1100" dirty="0">
                <a:effectLst/>
                <a:ea typeface="Calibri"/>
                <a:cs typeface="Times New Roman"/>
              </a:rPr>
              <a:t>of complaint(user)</a:t>
            </a:r>
            <a:br>
              <a:rPr lang="en-IN" sz="1100" dirty="0">
                <a:effectLst/>
                <a:ea typeface="Calibri"/>
                <a:cs typeface="Times New Roman"/>
              </a:rPr>
            </a:br>
            <a:endParaRPr lang="en-IN" sz="1100" dirty="0">
              <a:effectLst/>
              <a:ea typeface="Calibri"/>
              <a:cs typeface="Times New Roman"/>
            </a:endParaRPr>
          </a:p>
          <a:p>
            <a:pPr algn="ctr">
              <a:lnSpc>
                <a:spcPct val="115000"/>
              </a:lnSpc>
              <a:spcAft>
                <a:spcPts val="1000"/>
              </a:spcAft>
            </a:pPr>
            <a:r>
              <a:rPr lang="en-IN" sz="1100" dirty="0">
                <a:effectLst/>
                <a:ea typeface="Calibri"/>
                <a:cs typeface="Times New Roman"/>
              </a:rPr>
              <a:t> </a:t>
            </a:r>
          </a:p>
        </p:txBody>
      </p:sp>
      <p:sp>
        <p:nvSpPr>
          <p:cNvPr id="67" name="Flowchart: Internal Storage 66"/>
          <p:cNvSpPr/>
          <p:nvPr/>
        </p:nvSpPr>
        <p:spPr>
          <a:xfrm>
            <a:off x="5455285" y="2521372"/>
            <a:ext cx="1565910" cy="635635"/>
          </a:xfrm>
          <a:prstGeom prst="flowChartInternalStorag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Health provider</a:t>
            </a:r>
          </a:p>
        </p:txBody>
      </p:sp>
      <p:sp>
        <p:nvSpPr>
          <p:cNvPr id="68" name="Flowchart: Internal Storage 67"/>
          <p:cNvSpPr/>
          <p:nvPr/>
        </p:nvSpPr>
        <p:spPr>
          <a:xfrm>
            <a:off x="5494655" y="4635287"/>
            <a:ext cx="1565910" cy="635635"/>
          </a:xfrm>
          <a:prstGeom prst="flowChartInternalStorag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Insurance company</a:t>
            </a:r>
          </a:p>
        </p:txBody>
      </p:sp>
      <p:sp>
        <p:nvSpPr>
          <p:cNvPr id="69" name="Flowchart: Internal Storage 68"/>
          <p:cNvSpPr/>
          <p:nvPr/>
        </p:nvSpPr>
        <p:spPr>
          <a:xfrm>
            <a:off x="5495290" y="5908462"/>
            <a:ext cx="1565910" cy="635635"/>
          </a:xfrm>
          <a:prstGeom prst="flowChartInternalStorage">
            <a:avLst/>
          </a:prstGeom>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Complaint</a:t>
            </a:r>
          </a:p>
        </p:txBody>
      </p:sp>
      <p:cxnSp>
        <p:nvCxnSpPr>
          <p:cNvPr id="70" name="Straight Arrow Connector 69"/>
          <p:cNvCxnSpPr/>
          <p:nvPr/>
        </p:nvCxnSpPr>
        <p:spPr>
          <a:xfrm>
            <a:off x="4698365" y="827192"/>
            <a:ext cx="755650" cy="0"/>
          </a:xfrm>
          <a:prstGeom prst="straightConnector1">
            <a:avLst/>
          </a:prstGeom>
          <a:ln>
            <a:solidFill>
              <a:schemeClr val="tx1">
                <a:lumMod val="75000"/>
                <a:lumOff val="25000"/>
              </a:schemeClr>
            </a:solidFill>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a:off x="4754245" y="1669837"/>
            <a:ext cx="1288415" cy="850265"/>
          </a:xfrm>
          <a:prstGeom prst="straightConnector1">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4754245" y="2520737"/>
            <a:ext cx="699770" cy="20637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4794250" y="2958252"/>
            <a:ext cx="659765" cy="46101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754245" y="5041052"/>
            <a:ext cx="739775" cy="26987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4754880" y="4476537"/>
            <a:ext cx="699770" cy="357505"/>
          </a:xfrm>
          <a:prstGeom prst="straightConnector1">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4754245" y="6305337"/>
            <a:ext cx="739775" cy="0"/>
          </a:xfrm>
          <a:prstGeom prst="straightConnector1">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90905" y="829097"/>
            <a:ext cx="1990725" cy="239649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Curved Connector 77"/>
          <p:cNvCxnSpPr/>
          <p:nvPr/>
        </p:nvCxnSpPr>
        <p:spPr>
          <a:xfrm>
            <a:off x="3310255" y="1047537"/>
            <a:ext cx="196215" cy="301625"/>
          </a:xfrm>
          <a:prstGeom prst="curvedConnector3">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p:nvPr/>
        </p:nvCxnSpPr>
        <p:spPr>
          <a:xfrm flipH="1">
            <a:off x="3043555" y="1048807"/>
            <a:ext cx="149860" cy="1330960"/>
          </a:xfrm>
          <a:prstGeom prst="curvedConnector3">
            <a:avLst>
              <a:gd name="adj1" fmla="val 21057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Curved Connector 79"/>
          <p:cNvCxnSpPr/>
          <p:nvPr/>
        </p:nvCxnSpPr>
        <p:spPr>
          <a:xfrm flipH="1">
            <a:off x="2939415" y="1048807"/>
            <a:ext cx="173355" cy="2370455"/>
          </a:xfrm>
          <a:prstGeom prst="curvedConnector3">
            <a:avLst>
              <a:gd name="adj1" fmla="val 23659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p:nvPr/>
        </p:nvCxnSpPr>
        <p:spPr>
          <a:xfrm flipH="1">
            <a:off x="2939415" y="944667"/>
            <a:ext cx="104140" cy="3390900"/>
          </a:xfrm>
          <a:prstGeom prst="curvedConnector3">
            <a:avLst>
              <a:gd name="adj1" fmla="val 41665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a:off x="2939415" y="944667"/>
            <a:ext cx="104140" cy="4201160"/>
          </a:xfrm>
          <a:prstGeom prst="curvedConnector3">
            <a:avLst>
              <a:gd name="adj1" fmla="val -461127"/>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Curved Connector 82"/>
          <p:cNvCxnSpPr/>
          <p:nvPr/>
        </p:nvCxnSpPr>
        <p:spPr>
          <a:xfrm>
            <a:off x="2881630" y="944667"/>
            <a:ext cx="57785" cy="5208270"/>
          </a:xfrm>
          <a:prstGeom prst="curvedConnector3">
            <a:avLst>
              <a:gd name="adj1" fmla="val -928143"/>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99"/>
          <p:cNvSpPr>
            <a:spLocks noChangeArrowheads="1"/>
          </p:cNvSpPr>
          <p:nvPr/>
        </p:nvSpPr>
        <p:spPr bwMode="auto">
          <a:xfrm>
            <a:off x="0" y="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p:cNvSpPr txBox="1"/>
          <p:nvPr/>
        </p:nvSpPr>
        <p:spPr>
          <a:xfrm>
            <a:off x="560512" y="228600"/>
            <a:ext cx="1578168"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LEVEL-1</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794828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28464" y="1993601"/>
            <a:ext cx="2083435" cy="589915"/>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dirty="0">
                <a:effectLst/>
                <a:ea typeface="Calibri"/>
                <a:cs typeface="Times New Roman"/>
              </a:rPr>
              <a:t>Health Provider</a:t>
            </a:r>
          </a:p>
        </p:txBody>
      </p:sp>
      <p:sp>
        <p:nvSpPr>
          <p:cNvPr id="3" name="Oval 2"/>
          <p:cNvSpPr/>
          <p:nvPr/>
        </p:nvSpPr>
        <p:spPr>
          <a:xfrm>
            <a:off x="3065780" y="117812"/>
            <a:ext cx="2164080" cy="64770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Registration</a:t>
            </a:r>
          </a:p>
        </p:txBody>
      </p:sp>
      <p:sp>
        <p:nvSpPr>
          <p:cNvPr id="4" name="Oval 3"/>
          <p:cNvSpPr/>
          <p:nvPr/>
        </p:nvSpPr>
        <p:spPr>
          <a:xfrm>
            <a:off x="3068320" y="1242397"/>
            <a:ext cx="2164080" cy="64770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Login</a:t>
            </a:r>
          </a:p>
        </p:txBody>
      </p:sp>
      <p:sp>
        <p:nvSpPr>
          <p:cNvPr id="5" name="Oval 4"/>
          <p:cNvSpPr/>
          <p:nvPr/>
        </p:nvSpPr>
        <p:spPr>
          <a:xfrm>
            <a:off x="3070225" y="2355552"/>
            <a:ext cx="2164080" cy="64770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Add patient information</a:t>
            </a:r>
          </a:p>
        </p:txBody>
      </p:sp>
      <p:sp>
        <p:nvSpPr>
          <p:cNvPr id="6" name="Oval 5"/>
          <p:cNvSpPr/>
          <p:nvPr/>
        </p:nvSpPr>
        <p:spPr>
          <a:xfrm>
            <a:off x="3072130" y="3549987"/>
            <a:ext cx="2164080" cy="64770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patient information</a:t>
            </a:r>
          </a:p>
        </p:txBody>
      </p:sp>
      <p:sp>
        <p:nvSpPr>
          <p:cNvPr id="7" name="Oval 6"/>
          <p:cNvSpPr/>
          <p:nvPr/>
        </p:nvSpPr>
        <p:spPr>
          <a:xfrm>
            <a:off x="3061970" y="4778712"/>
            <a:ext cx="2164080" cy="64770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Add health care reports</a:t>
            </a:r>
          </a:p>
        </p:txBody>
      </p:sp>
      <p:sp>
        <p:nvSpPr>
          <p:cNvPr id="8" name="Oval 7"/>
          <p:cNvSpPr/>
          <p:nvPr/>
        </p:nvSpPr>
        <p:spPr>
          <a:xfrm>
            <a:off x="3063875" y="5949652"/>
            <a:ext cx="2164080" cy="64770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reports</a:t>
            </a:r>
          </a:p>
        </p:txBody>
      </p:sp>
      <p:sp>
        <p:nvSpPr>
          <p:cNvPr id="9" name="Flowchart: Internal Storage 8"/>
          <p:cNvSpPr/>
          <p:nvPr/>
        </p:nvSpPr>
        <p:spPr>
          <a:xfrm>
            <a:off x="5832475" y="279737"/>
            <a:ext cx="1377315" cy="35877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Health provider</a:t>
            </a:r>
          </a:p>
        </p:txBody>
      </p:sp>
      <p:sp>
        <p:nvSpPr>
          <p:cNvPr id="10" name="Flowchart: Internal Storage 9"/>
          <p:cNvSpPr/>
          <p:nvPr/>
        </p:nvSpPr>
        <p:spPr>
          <a:xfrm>
            <a:off x="5834380" y="1403687"/>
            <a:ext cx="1377315" cy="35877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Login</a:t>
            </a:r>
          </a:p>
        </p:txBody>
      </p:sp>
      <p:sp>
        <p:nvSpPr>
          <p:cNvPr id="11" name="Flowchart: Internal Storage 10"/>
          <p:cNvSpPr/>
          <p:nvPr/>
        </p:nvSpPr>
        <p:spPr>
          <a:xfrm>
            <a:off x="5834380" y="3638252"/>
            <a:ext cx="1377315" cy="35877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Patient</a:t>
            </a:r>
          </a:p>
        </p:txBody>
      </p:sp>
      <p:sp>
        <p:nvSpPr>
          <p:cNvPr id="12" name="Flowchart: Internal Storage 11"/>
          <p:cNvSpPr/>
          <p:nvPr/>
        </p:nvSpPr>
        <p:spPr>
          <a:xfrm>
            <a:off x="5836285" y="6082367"/>
            <a:ext cx="1377315" cy="35877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Report</a:t>
            </a:r>
          </a:p>
        </p:txBody>
      </p:sp>
      <p:cxnSp>
        <p:nvCxnSpPr>
          <p:cNvPr id="13" name="Straight Arrow Connector 12"/>
          <p:cNvCxnSpPr/>
          <p:nvPr/>
        </p:nvCxnSpPr>
        <p:spPr>
          <a:xfrm>
            <a:off x="5231130" y="442297"/>
            <a:ext cx="60134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26990" y="569932"/>
            <a:ext cx="902335" cy="83312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231130" y="1599902"/>
            <a:ext cx="60134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31130" y="2699722"/>
            <a:ext cx="1214755" cy="93726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31130" y="3845262"/>
            <a:ext cx="601345" cy="0"/>
          </a:xfrm>
          <a:prstGeom prst="straightConnector1">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126990" y="3995757"/>
            <a:ext cx="902335" cy="94869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31130" y="5141932"/>
            <a:ext cx="983615" cy="93726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231130" y="6287472"/>
            <a:ext cx="60198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758950" y="512147"/>
            <a:ext cx="1307465" cy="148145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1660" y="1530687"/>
            <a:ext cx="1214755" cy="46291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flipH="1">
            <a:off x="3055620" y="1761827"/>
            <a:ext cx="138430" cy="2002155"/>
          </a:xfrm>
          <a:prstGeom prst="curvedConnector3">
            <a:avLst>
              <a:gd name="adj1" fmla="val 236743"/>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flipH="1">
            <a:off x="3067050" y="1761827"/>
            <a:ext cx="126365" cy="3182620"/>
          </a:xfrm>
          <a:prstGeom prst="curvedConnector3">
            <a:avLst>
              <a:gd name="adj1" fmla="val 396489"/>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3193415" y="1761827"/>
            <a:ext cx="104775" cy="4316730"/>
          </a:xfrm>
          <a:prstGeom prst="curvedConnector3">
            <a:avLst>
              <a:gd name="adj1" fmla="val -635176"/>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a:spLocks noChangeArrowheads="1"/>
          </p:cNvSpPr>
          <p:nvPr/>
        </p:nvSpPr>
        <p:spPr bwMode="auto">
          <a:xfrm>
            <a:off x="0" y="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Rectangle 36"/>
          <p:cNvSpPr>
            <a:spLocks noChangeArrowheads="1"/>
          </p:cNvSpPr>
          <p:nvPr/>
        </p:nvSpPr>
        <p:spPr bwMode="auto">
          <a:xfrm>
            <a:off x="0" y="45720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
            </a:r>
            <a:br>
              <a:rPr kumimoji="0" lang="en-US" sz="9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838700" algn="l"/>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838700"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8387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41"/>
          <p:cNvSpPr>
            <a:spLocks noChangeArrowheads="1"/>
          </p:cNvSpPr>
          <p:nvPr/>
        </p:nvSpPr>
        <p:spPr bwMode="auto">
          <a:xfrm>
            <a:off x="0" y="91440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3" name="Straight Arrow Connector 42"/>
          <p:cNvCxnSpPr/>
          <p:nvPr/>
        </p:nvCxnSpPr>
        <p:spPr>
          <a:xfrm flipH="1">
            <a:off x="3193416" y="1762462"/>
            <a:ext cx="26192" cy="8210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4488" y="279737"/>
            <a:ext cx="1867411" cy="369332"/>
          </a:xfrm>
          <a:prstGeom prst="rect">
            <a:avLst/>
          </a:prstGeom>
          <a:noFill/>
        </p:spPr>
        <p:txBody>
          <a:bodyPr wrap="square" rtlCol="0">
            <a:spAutoFit/>
          </a:bodyPr>
          <a:lstStyle/>
          <a:p>
            <a:r>
              <a:rPr lang="en-IN" dirty="0" smtClean="0"/>
              <a:t>LEVEL-2</a:t>
            </a:r>
            <a:endParaRPr lang="en-IN" dirty="0"/>
          </a:p>
        </p:txBody>
      </p:sp>
    </p:spTree>
    <p:extLst>
      <p:ext uri="{BB962C8B-B14F-4D97-AF65-F5344CB8AC3E}">
        <p14:creationId xmlns:p14="http://schemas.microsoft.com/office/powerpoint/2010/main" val="3052870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Oval 43"/>
          <p:cNvSpPr/>
          <p:nvPr/>
        </p:nvSpPr>
        <p:spPr>
          <a:xfrm>
            <a:off x="3343304" y="6339613"/>
            <a:ext cx="2013585" cy="6362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status of claim</a:t>
            </a:r>
          </a:p>
        </p:txBody>
      </p:sp>
      <p:sp>
        <p:nvSpPr>
          <p:cNvPr id="69" name="Rectangle 98"/>
          <p:cNvSpPr>
            <a:spLocks noChangeArrowheads="1"/>
          </p:cNvSpPr>
          <p:nvPr/>
        </p:nvSpPr>
        <p:spPr bwMode="auto">
          <a:xfrm>
            <a:off x="0" y="45720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 name="Rectangle 69"/>
          <p:cNvSpPr/>
          <p:nvPr/>
        </p:nvSpPr>
        <p:spPr>
          <a:xfrm>
            <a:off x="23667" y="2350820"/>
            <a:ext cx="2291715" cy="682625"/>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Patient</a:t>
            </a:r>
          </a:p>
        </p:txBody>
      </p:sp>
      <p:sp>
        <p:nvSpPr>
          <p:cNvPr id="71" name="Oval 70"/>
          <p:cNvSpPr/>
          <p:nvPr/>
        </p:nvSpPr>
        <p:spPr>
          <a:xfrm>
            <a:off x="3501450" y="128637"/>
            <a:ext cx="2013585" cy="462915"/>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dirty="0">
                <a:effectLst/>
                <a:ea typeface="Calibri"/>
                <a:cs typeface="Times New Roman"/>
              </a:rPr>
              <a:t>Signup</a:t>
            </a:r>
          </a:p>
        </p:txBody>
      </p:sp>
      <p:sp>
        <p:nvSpPr>
          <p:cNvPr id="72" name="Oval 71"/>
          <p:cNvSpPr/>
          <p:nvPr/>
        </p:nvSpPr>
        <p:spPr>
          <a:xfrm>
            <a:off x="3410645" y="732840"/>
            <a:ext cx="2013585" cy="6362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Login</a:t>
            </a:r>
          </a:p>
        </p:txBody>
      </p:sp>
      <p:sp>
        <p:nvSpPr>
          <p:cNvPr id="73" name="Oval 72"/>
          <p:cNvSpPr/>
          <p:nvPr/>
        </p:nvSpPr>
        <p:spPr>
          <a:xfrm>
            <a:off x="3410645" y="1717090"/>
            <a:ext cx="2013585" cy="6362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policy</a:t>
            </a:r>
          </a:p>
        </p:txBody>
      </p:sp>
      <p:sp>
        <p:nvSpPr>
          <p:cNvPr id="74" name="Oval 73"/>
          <p:cNvSpPr/>
          <p:nvPr/>
        </p:nvSpPr>
        <p:spPr>
          <a:xfrm>
            <a:off x="3411280" y="2642285"/>
            <a:ext cx="2013585" cy="6362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Select policy</a:t>
            </a:r>
          </a:p>
        </p:txBody>
      </p:sp>
      <p:sp>
        <p:nvSpPr>
          <p:cNvPr id="75" name="Oval 74"/>
          <p:cNvSpPr/>
          <p:nvPr/>
        </p:nvSpPr>
        <p:spPr>
          <a:xfrm>
            <a:off x="3412550" y="3709085"/>
            <a:ext cx="2013585" cy="6362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Create claim request</a:t>
            </a:r>
          </a:p>
        </p:txBody>
      </p:sp>
      <p:sp>
        <p:nvSpPr>
          <p:cNvPr id="76" name="Oval 75"/>
          <p:cNvSpPr/>
          <p:nvPr/>
        </p:nvSpPr>
        <p:spPr>
          <a:xfrm>
            <a:off x="3415090" y="4694605"/>
            <a:ext cx="2013585" cy="6362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View claim request</a:t>
            </a:r>
          </a:p>
        </p:txBody>
      </p:sp>
      <p:sp>
        <p:nvSpPr>
          <p:cNvPr id="77" name="Oval 76"/>
          <p:cNvSpPr/>
          <p:nvPr/>
        </p:nvSpPr>
        <p:spPr>
          <a:xfrm>
            <a:off x="3404294" y="5528995"/>
            <a:ext cx="2013585" cy="636270"/>
          </a:xfrm>
          <a:prstGeom prst="ellips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Documents upload</a:t>
            </a:r>
          </a:p>
        </p:txBody>
      </p:sp>
      <p:sp>
        <p:nvSpPr>
          <p:cNvPr id="79" name="Flowchart: Internal Storage 78"/>
          <p:cNvSpPr/>
          <p:nvPr/>
        </p:nvSpPr>
        <p:spPr>
          <a:xfrm>
            <a:off x="5929451" y="64135"/>
            <a:ext cx="1457960" cy="39306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Patient</a:t>
            </a:r>
          </a:p>
        </p:txBody>
      </p:sp>
      <p:sp>
        <p:nvSpPr>
          <p:cNvPr id="80" name="Flowchart: Internal Storage 79"/>
          <p:cNvSpPr/>
          <p:nvPr/>
        </p:nvSpPr>
        <p:spPr>
          <a:xfrm>
            <a:off x="5853490" y="802055"/>
            <a:ext cx="1457960" cy="39306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Login</a:t>
            </a:r>
          </a:p>
        </p:txBody>
      </p:sp>
      <p:sp>
        <p:nvSpPr>
          <p:cNvPr id="81" name="Flowchart: Internal Storage 80"/>
          <p:cNvSpPr/>
          <p:nvPr/>
        </p:nvSpPr>
        <p:spPr>
          <a:xfrm>
            <a:off x="5855395" y="1856790"/>
            <a:ext cx="1457960" cy="39306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Policy</a:t>
            </a:r>
          </a:p>
        </p:txBody>
      </p:sp>
      <p:sp>
        <p:nvSpPr>
          <p:cNvPr id="82" name="Flowchart: Internal Storage 81"/>
          <p:cNvSpPr/>
          <p:nvPr/>
        </p:nvSpPr>
        <p:spPr>
          <a:xfrm>
            <a:off x="5856665" y="3802430"/>
            <a:ext cx="1457960" cy="39306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Request</a:t>
            </a:r>
          </a:p>
        </p:txBody>
      </p:sp>
      <p:sp>
        <p:nvSpPr>
          <p:cNvPr id="83" name="Flowchart: Internal Storage 82"/>
          <p:cNvSpPr/>
          <p:nvPr/>
        </p:nvSpPr>
        <p:spPr>
          <a:xfrm>
            <a:off x="5846505" y="5772200"/>
            <a:ext cx="1457960" cy="39306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Documents</a:t>
            </a:r>
          </a:p>
        </p:txBody>
      </p:sp>
      <p:sp>
        <p:nvSpPr>
          <p:cNvPr id="84" name="Flowchart: Internal Storage 83"/>
          <p:cNvSpPr/>
          <p:nvPr/>
        </p:nvSpPr>
        <p:spPr>
          <a:xfrm>
            <a:off x="5866954" y="6362949"/>
            <a:ext cx="1457960" cy="393065"/>
          </a:xfrm>
          <a:prstGeom prst="flowChartInternalStorage">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dirty="0">
                <a:effectLst/>
                <a:ea typeface="Calibri"/>
                <a:cs typeface="Times New Roman"/>
              </a:rPr>
              <a:t>Request</a:t>
            </a:r>
          </a:p>
        </p:txBody>
      </p:sp>
      <p:cxnSp>
        <p:nvCxnSpPr>
          <p:cNvPr id="85" name="Straight Arrow Connector 84"/>
          <p:cNvCxnSpPr/>
          <p:nvPr/>
        </p:nvCxnSpPr>
        <p:spPr>
          <a:xfrm flipH="1">
            <a:off x="5492175" y="325805"/>
            <a:ext cx="4286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417880" y="457200"/>
            <a:ext cx="723265" cy="34358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5422960" y="1055420"/>
            <a:ext cx="4286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423595" y="2062530"/>
            <a:ext cx="428625" cy="11430"/>
          </a:xfrm>
          <a:prstGeom prst="straightConnector1">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5423595" y="2247315"/>
            <a:ext cx="1134110" cy="6369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423595" y="3995470"/>
            <a:ext cx="428625" cy="22860"/>
          </a:xfrm>
          <a:prstGeom prst="straightConnector1">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422960" y="4191685"/>
            <a:ext cx="717550" cy="72961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84" idx="1"/>
          </p:cNvCxnSpPr>
          <p:nvPr/>
        </p:nvCxnSpPr>
        <p:spPr>
          <a:xfrm flipV="1">
            <a:off x="5209282" y="6559482"/>
            <a:ext cx="657672" cy="196532"/>
          </a:xfrm>
          <a:prstGeom prst="straightConnector1">
            <a:avLst/>
          </a:prstGeom>
          <a:ln>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423595" y="6021120"/>
            <a:ext cx="49720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71" idx="2"/>
          </p:cNvCxnSpPr>
          <p:nvPr/>
        </p:nvCxnSpPr>
        <p:spPr>
          <a:xfrm flipV="1">
            <a:off x="632520" y="360095"/>
            <a:ext cx="2868930" cy="199072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770950" y="916355"/>
            <a:ext cx="2731135" cy="143446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Curved Connector 95"/>
          <p:cNvCxnSpPr/>
          <p:nvPr/>
        </p:nvCxnSpPr>
        <p:spPr>
          <a:xfrm>
            <a:off x="3965000" y="1367205"/>
            <a:ext cx="0" cy="347345"/>
          </a:xfrm>
          <a:prstGeom prst="curvedConnector3">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Curved Connector 96"/>
          <p:cNvCxnSpPr/>
          <p:nvPr/>
        </p:nvCxnSpPr>
        <p:spPr>
          <a:xfrm flipH="1">
            <a:off x="3502085" y="1367205"/>
            <a:ext cx="358775" cy="1412240"/>
          </a:xfrm>
          <a:prstGeom prst="curvedConnector3">
            <a:avLst>
              <a:gd name="adj1" fmla="val 130523"/>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8" name="Curved Connector 97"/>
          <p:cNvCxnSpPr/>
          <p:nvPr/>
        </p:nvCxnSpPr>
        <p:spPr>
          <a:xfrm flipH="1">
            <a:off x="3409375" y="1367205"/>
            <a:ext cx="358775" cy="2534920"/>
          </a:xfrm>
          <a:prstGeom prst="curvedConnector3">
            <a:avLst>
              <a:gd name="adj1" fmla="val 143543"/>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Curved Connector 98"/>
          <p:cNvCxnSpPr/>
          <p:nvPr/>
        </p:nvCxnSpPr>
        <p:spPr>
          <a:xfrm flipH="1">
            <a:off x="3501450" y="1367205"/>
            <a:ext cx="266065" cy="3554095"/>
          </a:xfrm>
          <a:prstGeom prst="curvedConnector3">
            <a:avLst>
              <a:gd name="adj1" fmla="val 232187"/>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Curved Connector 99"/>
          <p:cNvCxnSpPr/>
          <p:nvPr/>
        </p:nvCxnSpPr>
        <p:spPr>
          <a:xfrm flipH="1">
            <a:off x="3502085" y="1298625"/>
            <a:ext cx="266065" cy="4606290"/>
          </a:xfrm>
          <a:prstGeom prst="curvedConnector3">
            <a:avLst>
              <a:gd name="adj1" fmla="val 263055"/>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a:endCxn id="44" idx="2"/>
          </p:cNvCxnSpPr>
          <p:nvPr/>
        </p:nvCxnSpPr>
        <p:spPr>
          <a:xfrm rot="5400000">
            <a:off x="789172" y="3852758"/>
            <a:ext cx="5359123" cy="250857"/>
          </a:xfrm>
          <a:prstGeom prst="curvedConnector4">
            <a:avLst>
              <a:gd name="adj1" fmla="val 3874"/>
              <a:gd name="adj2" fmla="val 284042"/>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44488" y="360095"/>
            <a:ext cx="1722497" cy="369332"/>
          </a:xfrm>
          <a:prstGeom prst="rect">
            <a:avLst/>
          </a:prstGeom>
          <a:noFill/>
        </p:spPr>
        <p:txBody>
          <a:bodyPr wrap="square" rtlCol="0">
            <a:spAutoFit/>
          </a:bodyPr>
          <a:lstStyle/>
          <a:p>
            <a:r>
              <a:rPr lang="en-IN" dirty="0" smtClean="0"/>
              <a:t>LEVEL-3</a:t>
            </a:r>
            <a:endParaRPr lang="en-IN" dirty="0"/>
          </a:p>
        </p:txBody>
      </p:sp>
    </p:spTree>
    <p:extLst>
      <p:ext uri="{BB962C8B-B14F-4D97-AF65-F5344CB8AC3E}">
        <p14:creationId xmlns:p14="http://schemas.microsoft.com/office/powerpoint/2010/main" val="2059142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73148075"/>
              </p:ext>
            </p:extLst>
          </p:nvPr>
        </p:nvGraphicFramePr>
        <p:xfrm>
          <a:off x="0" y="548680"/>
          <a:ext cx="9906000" cy="2977792"/>
        </p:xfrm>
        <a:graphic>
          <a:graphicData uri="http://schemas.openxmlformats.org/drawingml/2006/table">
            <a:tbl>
              <a:tblPr firstRow="1" bandRow="1">
                <a:tableStyleId>{5C22544A-7EE6-4342-B048-85BDC9FD1C3A}</a:tableStyleId>
              </a:tblPr>
              <a:tblGrid>
                <a:gridCol w="3302000"/>
                <a:gridCol w="3302000"/>
                <a:gridCol w="3302000"/>
              </a:tblGrid>
              <a:tr h="372224">
                <a:tc gridSpan="3">
                  <a:txBody>
                    <a:bodyPr/>
                    <a:lstStyle/>
                    <a:p>
                      <a:pPr lvl="3"/>
                      <a:r>
                        <a:rPr lang="en-IN" dirty="0" smtClean="0"/>
                        <a:t>                                                       Complaint</a:t>
                      </a:r>
                      <a:endParaRPr lang="en-IN" dirty="0"/>
                    </a:p>
                  </a:txBody>
                  <a:tcPr/>
                </a:tc>
                <a:tc hMerge="1">
                  <a:txBody>
                    <a:bodyPr/>
                    <a:lstStyle/>
                    <a:p>
                      <a:endParaRPr lang="en-IN" dirty="0"/>
                    </a:p>
                  </a:txBody>
                  <a:tcPr/>
                </a:tc>
                <a:tc hMerge="1">
                  <a:txBody>
                    <a:bodyPr/>
                    <a:lstStyle/>
                    <a:p>
                      <a:endParaRPr lang="en-IN" dirty="0"/>
                    </a:p>
                  </a:txBody>
                  <a:tcPr/>
                </a:tc>
              </a:tr>
              <a:tr h="372224">
                <a:tc>
                  <a:txBody>
                    <a:bodyPr/>
                    <a:lstStyle/>
                    <a:p>
                      <a:r>
                        <a:rPr lang="en-IN" b="1" u="none" dirty="0" smtClean="0">
                          <a:solidFill>
                            <a:srgbClr val="0070C0"/>
                          </a:solidFill>
                        </a:rPr>
                        <a:t>Field_Name</a:t>
                      </a:r>
                      <a:endParaRPr lang="en-IN" b="1" u="none" dirty="0">
                        <a:solidFill>
                          <a:srgbClr val="0070C0"/>
                        </a:solidFill>
                      </a:endParaRPr>
                    </a:p>
                  </a:txBody>
                  <a:tcPr/>
                </a:tc>
                <a:tc>
                  <a:txBody>
                    <a:bodyPr/>
                    <a:lstStyle/>
                    <a:p>
                      <a:r>
                        <a:rPr lang="en-IN" b="1" u="none" dirty="0" smtClean="0">
                          <a:solidFill>
                            <a:srgbClr val="0070C0"/>
                          </a:solidFill>
                        </a:rPr>
                        <a:t>Data type</a:t>
                      </a:r>
                      <a:endParaRPr lang="en-IN" b="1" u="none" dirty="0">
                        <a:solidFill>
                          <a:srgbClr val="0070C0"/>
                        </a:solidFill>
                      </a:endParaRPr>
                    </a:p>
                  </a:txBody>
                  <a:tcPr/>
                </a:tc>
                <a:tc>
                  <a:txBody>
                    <a:bodyPr/>
                    <a:lstStyle/>
                    <a:p>
                      <a:r>
                        <a:rPr lang="en-IN" b="1" u="none" dirty="0" smtClean="0">
                          <a:solidFill>
                            <a:srgbClr val="0070C0"/>
                          </a:solidFill>
                        </a:rPr>
                        <a:t>Constraints</a:t>
                      </a:r>
                      <a:endParaRPr lang="en-IN" b="1" u="none" dirty="0">
                        <a:solidFill>
                          <a:srgbClr val="0070C0"/>
                        </a:solidFill>
                      </a:endParaRPr>
                    </a:p>
                  </a:txBody>
                  <a:tcPr/>
                </a:tc>
              </a:tr>
              <a:tr h="372224">
                <a:tc>
                  <a:txBody>
                    <a:bodyPr/>
                    <a:lstStyle/>
                    <a:p>
                      <a:r>
                        <a:rPr lang="en-IN" dirty="0" err="1" smtClean="0"/>
                        <a:t>cid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372224">
                <a:tc>
                  <a:txBody>
                    <a:bodyPr/>
                    <a:lstStyle/>
                    <a:p>
                      <a:r>
                        <a:rPr lang="en-IN" dirty="0" err="1" smtClean="0"/>
                        <a:t>Complaint_sender</a:t>
                      </a:r>
                      <a:endParaRPr lang="en-IN" dirty="0"/>
                    </a:p>
                  </a:txBody>
                  <a:tcPr/>
                </a:tc>
                <a:tc>
                  <a:txBody>
                    <a:bodyPr/>
                    <a:lstStyle/>
                    <a:p>
                      <a:r>
                        <a:rPr lang="en-IN" dirty="0" smtClean="0"/>
                        <a:t>Varchar</a:t>
                      </a:r>
                      <a:endParaRPr lang="en-IN" dirty="0"/>
                    </a:p>
                  </a:txBody>
                  <a:tcPr/>
                </a:tc>
                <a:tc>
                  <a:txBody>
                    <a:bodyPr/>
                    <a:lstStyle/>
                    <a:p>
                      <a:endParaRPr lang="en-IN"/>
                    </a:p>
                  </a:txBody>
                  <a:tcPr/>
                </a:tc>
              </a:tr>
              <a:tr h="372224">
                <a:tc>
                  <a:txBody>
                    <a:bodyPr/>
                    <a:lstStyle/>
                    <a:p>
                      <a:r>
                        <a:rPr lang="en-IN" dirty="0" smtClean="0"/>
                        <a:t>complaint</a:t>
                      </a:r>
                      <a:endParaRPr lang="en-IN" dirty="0"/>
                    </a:p>
                  </a:txBody>
                  <a:tcPr/>
                </a:tc>
                <a:tc>
                  <a:txBody>
                    <a:bodyPr/>
                    <a:lstStyle/>
                    <a:p>
                      <a:r>
                        <a:rPr lang="en-IN" dirty="0" smtClean="0"/>
                        <a:t>Varchar</a:t>
                      </a:r>
                      <a:endParaRPr lang="en-IN" dirty="0"/>
                    </a:p>
                  </a:txBody>
                  <a:tcPr/>
                </a:tc>
                <a:tc>
                  <a:txBody>
                    <a:bodyPr/>
                    <a:lstStyle/>
                    <a:p>
                      <a:endParaRPr lang="en-IN" dirty="0"/>
                    </a:p>
                  </a:txBody>
                  <a:tcPr/>
                </a:tc>
              </a:tr>
              <a:tr h="372224">
                <a:tc>
                  <a:txBody>
                    <a:bodyPr/>
                    <a:lstStyle/>
                    <a:p>
                      <a:r>
                        <a:rPr lang="en-IN" dirty="0" smtClean="0"/>
                        <a:t>date</a:t>
                      </a:r>
                      <a:endParaRPr lang="en-IN" dirty="0"/>
                    </a:p>
                  </a:txBody>
                  <a:tcPr/>
                </a:tc>
                <a:tc>
                  <a:txBody>
                    <a:bodyPr/>
                    <a:lstStyle/>
                    <a:p>
                      <a:r>
                        <a:rPr lang="en-IN" dirty="0" smtClean="0"/>
                        <a:t>Date</a:t>
                      </a:r>
                      <a:endParaRPr lang="en-IN" dirty="0"/>
                    </a:p>
                  </a:txBody>
                  <a:tcPr/>
                </a:tc>
                <a:tc>
                  <a:txBody>
                    <a:bodyPr/>
                    <a:lstStyle/>
                    <a:p>
                      <a:endParaRPr lang="en-IN" dirty="0"/>
                    </a:p>
                  </a:txBody>
                  <a:tcPr/>
                </a:tc>
              </a:tr>
              <a:tr h="372224">
                <a:tc>
                  <a:txBody>
                    <a:bodyPr/>
                    <a:lstStyle/>
                    <a:p>
                      <a:r>
                        <a:rPr lang="en-IN" dirty="0" smtClean="0"/>
                        <a:t>reply</a:t>
                      </a:r>
                      <a:endParaRPr lang="en-IN" dirty="0"/>
                    </a:p>
                  </a:txBody>
                  <a:tcPr/>
                </a:tc>
                <a:tc>
                  <a:txBody>
                    <a:bodyPr/>
                    <a:lstStyle/>
                    <a:p>
                      <a:r>
                        <a:rPr lang="en-IN" dirty="0" smtClean="0"/>
                        <a:t>Varchar</a:t>
                      </a:r>
                      <a:endParaRPr lang="en-IN" dirty="0"/>
                    </a:p>
                  </a:txBody>
                  <a:tcPr/>
                </a:tc>
                <a:tc>
                  <a:txBody>
                    <a:bodyPr/>
                    <a:lstStyle/>
                    <a:p>
                      <a:endParaRPr lang="en-IN" dirty="0"/>
                    </a:p>
                  </a:txBody>
                  <a:tcPr/>
                </a:tc>
              </a:tr>
              <a:tr h="372224">
                <a:tc>
                  <a:txBody>
                    <a:bodyPr/>
                    <a:lstStyle/>
                    <a:p>
                      <a:r>
                        <a:rPr lang="en-IN" dirty="0" smtClean="0"/>
                        <a:t>status</a:t>
                      </a:r>
                      <a:endParaRPr lang="en-IN" dirty="0"/>
                    </a:p>
                  </a:txBody>
                  <a:tcPr/>
                </a:tc>
                <a:tc>
                  <a:txBody>
                    <a:bodyPr/>
                    <a:lstStyle/>
                    <a:p>
                      <a:r>
                        <a:rPr lang="en-IN" dirty="0" smtClean="0"/>
                        <a:t>varchar</a:t>
                      </a:r>
                      <a:endParaRPr lang="en-IN" dirty="0"/>
                    </a:p>
                  </a:txBody>
                  <a:tcPr/>
                </a:tc>
                <a:tc>
                  <a:txBody>
                    <a:bodyPr/>
                    <a:lstStyle/>
                    <a:p>
                      <a:endParaRPr lang="en-IN" dirty="0"/>
                    </a:p>
                  </a:txBody>
                  <a:tcPr/>
                </a:tc>
              </a:tr>
            </a:tbl>
          </a:graphicData>
        </a:graphic>
      </p:graphicFrame>
      <p:sp>
        <p:nvSpPr>
          <p:cNvPr id="3" name="TextBox 2"/>
          <p:cNvSpPr txBox="1"/>
          <p:nvPr/>
        </p:nvSpPr>
        <p:spPr>
          <a:xfrm>
            <a:off x="3152800" y="0"/>
            <a:ext cx="2722348" cy="523220"/>
          </a:xfrm>
          <a:prstGeom prst="rect">
            <a:avLst/>
          </a:prstGeom>
          <a:noFill/>
        </p:spPr>
        <p:txBody>
          <a:bodyPr wrap="none" rtlCol="0" anchor="ctr">
            <a:spAutoFit/>
          </a:bodyPr>
          <a:lstStyle/>
          <a:p>
            <a:pPr algn="just"/>
            <a:r>
              <a:rPr lang="en-IN" sz="2800" dirty="0" smtClean="0">
                <a:solidFill>
                  <a:srgbClr val="0070C0"/>
                </a:solidFill>
                <a:latin typeface="Times New Roman" pitchFamily="18" charset="0"/>
                <a:cs typeface="Times New Roman" pitchFamily="18" charset="0"/>
              </a:rPr>
              <a:t>TABLE DESIGN</a:t>
            </a:r>
            <a:endParaRPr lang="en-IN" sz="2800" dirty="0">
              <a:solidFill>
                <a:srgbClr val="0070C0"/>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38631787"/>
              </p:ext>
            </p:extLst>
          </p:nvPr>
        </p:nvGraphicFramePr>
        <p:xfrm>
          <a:off x="127" y="3573016"/>
          <a:ext cx="9906000" cy="2194560"/>
        </p:xfrm>
        <a:graphic>
          <a:graphicData uri="http://schemas.openxmlformats.org/drawingml/2006/table">
            <a:tbl>
              <a:tblPr firstRow="1" bandRow="1">
                <a:tableStyleId>{5C22544A-7EE6-4342-B048-85BDC9FD1C3A}</a:tableStyleId>
              </a:tblPr>
              <a:tblGrid>
                <a:gridCol w="3302000"/>
                <a:gridCol w="3302000"/>
                <a:gridCol w="3302000"/>
              </a:tblGrid>
              <a:tr h="307471">
                <a:tc gridSpan="3">
                  <a:txBody>
                    <a:bodyPr/>
                    <a:lstStyle/>
                    <a:p>
                      <a:r>
                        <a:rPr lang="en-IN" b="1" dirty="0" smtClean="0">
                          <a:solidFill>
                            <a:schemeClr val="bg1"/>
                          </a:solidFill>
                          <a:latin typeface="Times New Roman" pitchFamily="18" charset="0"/>
                          <a:cs typeface="Times New Roman" pitchFamily="18" charset="0"/>
                        </a:rPr>
                        <a:t>                                                                           document</a:t>
                      </a:r>
                      <a:endParaRPr lang="en-IN" b="1" dirty="0">
                        <a:solidFill>
                          <a:schemeClr val="bg1"/>
                        </a:solidFill>
                        <a:latin typeface="Times New Roman" pitchFamily="18" charset="0"/>
                        <a:cs typeface="Times New Roman" pitchFamily="18" charset="0"/>
                      </a:endParaRPr>
                    </a:p>
                  </a:txBody>
                  <a:tcPr/>
                </a:tc>
                <a:tc hMerge="1">
                  <a:txBody>
                    <a:bodyPr/>
                    <a:lstStyle/>
                    <a:p>
                      <a:endParaRPr lang="en-IN" dirty="0"/>
                    </a:p>
                  </a:txBody>
                  <a:tcPr/>
                </a:tc>
                <a:tc hMerge="1">
                  <a:txBody>
                    <a:bodyPr/>
                    <a:lstStyle/>
                    <a:p>
                      <a:endParaRPr lang="en-IN" dirty="0"/>
                    </a:p>
                  </a:txBody>
                  <a:tcPr/>
                </a:tc>
              </a:tr>
              <a:tr h="307471">
                <a:tc>
                  <a:txBody>
                    <a:bodyPr/>
                    <a:lstStyle/>
                    <a:p>
                      <a:r>
                        <a:rPr lang="en-IN" b="1" dirty="0" smtClean="0">
                          <a:solidFill>
                            <a:srgbClr val="0070C0"/>
                          </a:solidFill>
                          <a:latin typeface="Times New Roman" pitchFamily="18" charset="0"/>
                          <a:cs typeface="Times New Roman" pitchFamily="18" charset="0"/>
                        </a:rPr>
                        <a:t>Field_Name</a:t>
                      </a:r>
                      <a:endParaRPr lang="en-IN" b="1" dirty="0">
                        <a:solidFill>
                          <a:srgbClr val="0070C0"/>
                        </a:solidFill>
                        <a:latin typeface="Times New Roman" pitchFamily="18" charset="0"/>
                        <a:cs typeface="Times New Roman" pitchFamily="18" charset="0"/>
                      </a:endParaRPr>
                    </a:p>
                  </a:txBody>
                  <a:tcPr/>
                </a:tc>
                <a:tc>
                  <a:txBody>
                    <a:bodyPr/>
                    <a:lstStyle/>
                    <a:p>
                      <a:r>
                        <a:rPr lang="en-IN" b="1" dirty="0" smtClean="0">
                          <a:solidFill>
                            <a:srgbClr val="0070C0"/>
                          </a:solidFill>
                          <a:latin typeface="Times New Roman" pitchFamily="18" charset="0"/>
                          <a:cs typeface="Times New Roman" pitchFamily="18" charset="0"/>
                        </a:rPr>
                        <a:t>Data type</a:t>
                      </a:r>
                      <a:endParaRPr lang="en-IN" b="1" dirty="0">
                        <a:solidFill>
                          <a:srgbClr val="0070C0"/>
                        </a:solidFill>
                        <a:latin typeface="Times New Roman" pitchFamily="18" charset="0"/>
                        <a:cs typeface="Times New Roman" pitchFamily="18" charset="0"/>
                      </a:endParaRPr>
                    </a:p>
                  </a:txBody>
                  <a:tcPr/>
                </a:tc>
                <a:tc>
                  <a:txBody>
                    <a:bodyPr/>
                    <a:lstStyle/>
                    <a:p>
                      <a:r>
                        <a:rPr lang="en-IN" b="1" dirty="0" smtClean="0">
                          <a:solidFill>
                            <a:srgbClr val="0070C0"/>
                          </a:solidFill>
                          <a:latin typeface="Times New Roman" pitchFamily="18" charset="0"/>
                          <a:cs typeface="Times New Roman" pitchFamily="18" charset="0"/>
                        </a:rPr>
                        <a:t>Constraints</a:t>
                      </a:r>
                      <a:endParaRPr lang="en-IN" b="1" dirty="0">
                        <a:solidFill>
                          <a:srgbClr val="0070C0"/>
                        </a:solidFill>
                        <a:latin typeface="Times New Roman" pitchFamily="18" charset="0"/>
                        <a:cs typeface="Times New Roman" pitchFamily="18" charset="0"/>
                      </a:endParaRPr>
                    </a:p>
                  </a:txBody>
                  <a:tcPr/>
                </a:tc>
              </a:tr>
              <a:tr h="307471">
                <a:tc>
                  <a:txBody>
                    <a:bodyPr/>
                    <a:lstStyle/>
                    <a:p>
                      <a:r>
                        <a:rPr lang="en-IN" dirty="0" smtClean="0"/>
                        <a:t>did</a:t>
                      </a:r>
                      <a:endParaRPr lang="en-IN" dirty="0"/>
                    </a:p>
                  </a:txBody>
                  <a:tcPr/>
                </a:tc>
                <a:tc>
                  <a:txBody>
                    <a:bodyPr/>
                    <a:lstStyle/>
                    <a:p>
                      <a:r>
                        <a:rPr lang="en-IN" dirty="0" smtClean="0"/>
                        <a:t>int</a:t>
                      </a:r>
                      <a:endParaRPr lang="en-IN" dirty="0"/>
                    </a:p>
                  </a:txBody>
                  <a:tcPr/>
                </a:tc>
                <a:tc>
                  <a:txBody>
                    <a:bodyPr/>
                    <a:lstStyle/>
                    <a:p>
                      <a:r>
                        <a:rPr lang="en-IN" dirty="0" smtClean="0"/>
                        <a:t>Primary  key</a:t>
                      </a:r>
                      <a:endParaRPr lang="en-IN" dirty="0"/>
                    </a:p>
                  </a:txBody>
                  <a:tcPr/>
                </a:tc>
              </a:tr>
              <a:tr h="307471">
                <a:tc>
                  <a:txBody>
                    <a:bodyPr/>
                    <a:lstStyle/>
                    <a:p>
                      <a:r>
                        <a:rPr lang="en-IN" dirty="0" err="1" smtClean="0"/>
                        <a:t>pid</a:t>
                      </a:r>
                      <a:endParaRPr lang="en-IN" dirty="0"/>
                    </a:p>
                  </a:txBody>
                  <a:tcPr/>
                </a:tc>
                <a:tc>
                  <a:txBody>
                    <a:bodyPr/>
                    <a:lstStyle/>
                    <a:p>
                      <a:r>
                        <a:rPr lang="en-IN" dirty="0" smtClean="0"/>
                        <a:t>Int</a:t>
                      </a:r>
                      <a:endParaRPr lang="en-IN" dirty="0"/>
                    </a:p>
                  </a:txBody>
                  <a:tcPr/>
                </a:tc>
                <a:tc>
                  <a:txBody>
                    <a:bodyPr/>
                    <a:lstStyle/>
                    <a:p>
                      <a:endParaRPr lang="en-IN" dirty="0"/>
                    </a:p>
                  </a:txBody>
                  <a:tcPr/>
                </a:tc>
              </a:tr>
              <a:tr h="307471">
                <a:tc>
                  <a:txBody>
                    <a:bodyPr/>
                    <a:lstStyle/>
                    <a:p>
                      <a:r>
                        <a:rPr lang="en-IN" dirty="0" smtClean="0"/>
                        <a:t>document</a:t>
                      </a:r>
                      <a:endParaRPr lang="en-IN" dirty="0"/>
                    </a:p>
                  </a:txBody>
                  <a:tcPr/>
                </a:tc>
                <a:tc>
                  <a:txBody>
                    <a:bodyPr/>
                    <a:lstStyle/>
                    <a:p>
                      <a:r>
                        <a:rPr lang="en-IN" dirty="0" smtClean="0"/>
                        <a:t>varchar</a:t>
                      </a:r>
                      <a:endParaRPr lang="en-IN" dirty="0"/>
                    </a:p>
                  </a:txBody>
                  <a:tcPr/>
                </a:tc>
                <a:tc>
                  <a:txBody>
                    <a:bodyPr/>
                    <a:lstStyle/>
                    <a:p>
                      <a:endParaRPr lang="en-IN" dirty="0"/>
                    </a:p>
                  </a:txBody>
                  <a:tcPr/>
                </a:tc>
              </a:tr>
              <a:tr h="307471">
                <a:tc>
                  <a:txBody>
                    <a:bodyPr/>
                    <a:lstStyle/>
                    <a:p>
                      <a:r>
                        <a:rPr lang="en-IN" dirty="0" err="1" smtClean="0"/>
                        <a:t>hplid</a:t>
                      </a:r>
                      <a:endParaRPr lang="en-IN" dirty="0"/>
                    </a:p>
                  </a:txBody>
                  <a:tcPr/>
                </a:tc>
                <a:tc>
                  <a:txBody>
                    <a:bodyPr/>
                    <a:lstStyle/>
                    <a:p>
                      <a:r>
                        <a:rPr lang="en-IN" dirty="0" smtClean="0"/>
                        <a:t>int</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636528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969</TotalTime>
  <Words>1265</Words>
  <Application>Microsoft Office PowerPoint</Application>
  <PresentationFormat>A4 Paper (210x297 mm)</PresentationFormat>
  <Paragraphs>926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HEALTH INSURANCE CLAIM</vt:lpstr>
      <vt:lpstr>TABLE OF CONTENTS</vt:lpstr>
      <vt:lpstr>INTRODUCTION</vt:lpstr>
      <vt:lpstr>MODULES</vt:lpstr>
      <vt:lpstr>DFD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ENVIRONMENT</vt:lpstr>
      <vt:lpstr>USER STORIES</vt:lpstr>
      <vt:lpstr>PRODUCT BACKLOG</vt:lpstr>
      <vt:lpstr>PowerPoint Presentation</vt:lpstr>
      <vt:lpstr>PowerPoint Presentation</vt:lpstr>
      <vt:lpstr>PowerPoint Presentation</vt:lpstr>
      <vt:lpstr>PROJECT PLAN</vt:lpstr>
      <vt:lpstr>PowerPoint Presentation</vt:lpstr>
      <vt:lpstr>PowerPoint Presentation</vt:lpstr>
      <vt:lpstr>PowerPoint Presentation</vt:lpstr>
      <vt:lpstr>SPRINT BACKLOG PLAN-Sprint1</vt:lpstr>
      <vt:lpstr>SPRINT ACTUAL-Sprint1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CLAIM</dc:title>
  <dc:creator>Windows User</dc:creator>
  <cp:lastModifiedBy>Windows User</cp:lastModifiedBy>
  <cp:revision>66</cp:revision>
  <dcterms:created xsi:type="dcterms:W3CDTF">2022-01-08T15:19:27Z</dcterms:created>
  <dcterms:modified xsi:type="dcterms:W3CDTF">2022-02-02T14:19:05Z</dcterms:modified>
</cp:coreProperties>
</file>