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63" r:id="rId2"/>
    <p:sldId id="264" r:id="rId3"/>
    <p:sldId id="265" r:id="rId4"/>
    <p:sldId id="266" r:id="rId5"/>
    <p:sldId id="270" r:id="rId6"/>
    <p:sldId id="267" r:id="rId7"/>
    <p:sldId id="269" r:id="rId8"/>
    <p:sldId id="268" r:id="rId9"/>
    <p:sldId id="271" r:id="rId10"/>
    <p:sldId id="272" r:id="rId11"/>
    <p:sldId id="281" r:id="rId12"/>
    <p:sldId id="282" r:id="rId13"/>
    <p:sldId id="273" r:id="rId14"/>
    <p:sldId id="288" r:id="rId15"/>
    <p:sldId id="289" r:id="rId16"/>
    <p:sldId id="287" r:id="rId17"/>
    <p:sldId id="277" r:id="rId18"/>
    <p:sldId id="279" r:id="rId19"/>
    <p:sldId id="280" r:id="rId20"/>
    <p:sldId id="283"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F5B4137-567B-402D-BF68-5764BC5AA135}">
          <p14:sldIdLst>
            <p14:sldId id="263"/>
            <p14:sldId id="264"/>
            <p14:sldId id="265"/>
            <p14:sldId id="266"/>
            <p14:sldId id="270"/>
            <p14:sldId id="267"/>
            <p14:sldId id="269"/>
            <p14:sldId id="268"/>
            <p14:sldId id="271"/>
            <p14:sldId id="272"/>
            <p14:sldId id="281"/>
            <p14:sldId id="282"/>
            <p14:sldId id="273"/>
            <p14:sldId id="288"/>
            <p14:sldId id="289"/>
            <p14:sldId id="287"/>
            <p14:sldId id="277"/>
            <p14:sldId id="279"/>
            <p14:sldId id="280"/>
            <p14:sldId id="283"/>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5314" autoAdjust="0"/>
  </p:normalViewPr>
  <p:slideViewPr>
    <p:cSldViewPr showGuides="1">
      <p:cViewPr varScale="1">
        <p:scale>
          <a:sx n="87" d="100"/>
          <a:sy n="87" d="100"/>
        </p:scale>
        <p:origin x="509"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2/9/2022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2/9/2022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2/9/2022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2/9/2022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2/9/2022</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2/9/2022</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2/9/2022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2/9/2022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2/9/2022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2/9/2022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2/9/2022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2/9/2022</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2/9/2022</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BF48C-EC27-47FE-A355-2A4492E30CED}"/>
              </a:ext>
            </a:extLst>
          </p:cNvPr>
          <p:cNvSpPr/>
          <p:nvPr/>
        </p:nvSpPr>
        <p:spPr>
          <a:xfrm>
            <a:off x="1773932" y="476672"/>
            <a:ext cx="8496944" cy="38164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7000"/>
              </a:lnSpc>
              <a:spcAft>
                <a:spcPts val="800"/>
              </a:spcAft>
            </a:pPr>
            <a:r>
              <a:rPr lang="en-US" sz="3600" b="1" dirty="0"/>
              <a:t>Project Management in Real Estate Industry With online booking</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C3624FD-0F37-4711-A5C9-E5AA140EFC50}"/>
              </a:ext>
            </a:extLst>
          </p:cNvPr>
          <p:cNvSpPr txBox="1"/>
          <p:nvPr/>
        </p:nvSpPr>
        <p:spPr>
          <a:xfrm>
            <a:off x="2205980" y="4869160"/>
            <a:ext cx="8064896" cy="1077218"/>
          </a:xfrm>
          <a:prstGeom prst="rect">
            <a:avLst/>
          </a:prstGeom>
          <a:noFill/>
        </p:spPr>
        <p:txBody>
          <a:bodyPr wrap="square">
            <a:spAutoFit/>
          </a:bodyPr>
          <a:lstStyle/>
          <a:p>
            <a:pPr algn="r"/>
            <a:r>
              <a:rPr lang="en-US" sz="2400" b="1" dirty="0">
                <a:solidFill>
                  <a:schemeClr val="accent1">
                    <a:lumMod val="50000"/>
                  </a:schemeClr>
                </a:solidFill>
                <a:latin typeface="Times New Roman" pitchFamily="18" charset="0"/>
                <a:cs typeface="Times New Roman" pitchFamily="18" charset="0"/>
              </a:rPr>
              <a:t> </a:t>
            </a:r>
            <a:r>
              <a:rPr lang="en-IN" sz="2000" b="1" i="1" dirty="0">
                <a:solidFill>
                  <a:schemeClr val="accent1">
                    <a:lumMod val="50000"/>
                  </a:schemeClr>
                </a:solidFill>
                <a:latin typeface="Times New Roman" pitchFamily="18" charset="0"/>
                <a:cs typeface="Times New Roman" pitchFamily="18" charset="0"/>
              </a:rPr>
              <a:t>MUHAMMAD SHUHAIR VK</a:t>
            </a:r>
            <a:endParaRPr lang="en-US" sz="2000" b="1" dirty="0">
              <a:solidFill>
                <a:schemeClr val="accent1">
                  <a:lumMod val="50000"/>
                </a:schemeClr>
              </a:solidFill>
              <a:latin typeface="Times New Roman" pitchFamily="18" charset="0"/>
              <a:cs typeface="Times New Roman" pitchFamily="18" charset="0"/>
            </a:endParaRPr>
          </a:p>
          <a:p>
            <a:pPr algn="r"/>
            <a:r>
              <a:rPr lang="en-IN" sz="2000" b="1" i="1" dirty="0">
                <a:solidFill>
                  <a:schemeClr val="accent1">
                    <a:lumMod val="50000"/>
                  </a:schemeClr>
                </a:solidFill>
                <a:latin typeface="Times New Roman" pitchFamily="18" charset="0"/>
                <a:cs typeface="Times New Roman" pitchFamily="18" charset="0"/>
              </a:rPr>
              <a:t>MES20MCA-2033</a:t>
            </a:r>
          </a:p>
          <a:p>
            <a:pPr algn="r"/>
            <a:r>
              <a:rPr lang="en-US" sz="2000" b="1" i="1" dirty="0">
                <a:solidFill>
                  <a:schemeClr val="accent1">
                    <a:lumMod val="50000"/>
                  </a:schemeClr>
                </a:solidFill>
                <a:latin typeface="Times New Roman" pitchFamily="18" charset="0"/>
                <a:cs typeface="Times New Roman" pitchFamily="18" charset="0"/>
              </a:rPr>
              <a:t>PRODUCT OWNER: MR MUHAMMAD JABIR</a:t>
            </a:r>
            <a:endParaRPr lang="en-IN" sz="2000" b="1" i="1"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7004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CB667-0C71-4F2C-86D7-C1E943D4CA02}"/>
              </a:ext>
            </a:extLst>
          </p:cNvPr>
          <p:cNvSpPr txBox="1"/>
          <p:nvPr/>
        </p:nvSpPr>
        <p:spPr>
          <a:xfrm>
            <a:off x="4582243" y="116632"/>
            <a:ext cx="2880321"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TABLE DESIGN</a:t>
            </a:r>
          </a:p>
        </p:txBody>
      </p:sp>
      <p:sp>
        <p:nvSpPr>
          <p:cNvPr id="11" name="TextBox 10">
            <a:extLst>
              <a:ext uri="{FF2B5EF4-FFF2-40B4-BE49-F238E27FC236}">
                <a16:creationId xmlns:a16="http://schemas.microsoft.com/office/drawing/2014/main" id="{155EBD06-5BDD-459A-B4CC-D21C762E9080}"/>
              </a:ext>
            </a:extLst>
          </p:cNvPr>
          <p:cNvSpPr txBox="1"/>
          <p:nvPr/>
        </p:nvSpPr>
        <p:spPr>
          <a:xfrm>
            <a:off x="1371641" y="2526148"/>
            <a:ext cx="1236073" cy="338554"/>
          </a:xfrm>
          <a:prstGeom prst="rect">
            <a:avLst/>
          </a:prstGeom>
          <a:noFill/>
        </p:spPr>
        <p:txBody>
          <a:bodyPr wrap="square">
            <a:spAutoFit/>
          </a:bodyPr>
          <a:lstStyle/>
          <a:p>
            <a:r>
              <a:rPr lang="en-IN" sz="1600" u="sng" dirty="0" err="1">
                <a:solidFill>
                  <a:schemeClr val="accent1">
                    <a:lumMod val="75000"/>
                  </a:schemeClr>
                </a:solidFill>
              </a:rPr>
              <a:t>broker_reg</a:t>
            </a:r>
            <a:endParaRPr lang="en-IN" sz="1600" u="sng" dirty="0">
              <a:solidFill>
                <a:schemeClr val="accent1">
                  <a:lumMod val="75000"/>
                </a:schemeClr>
              </a:solidFill>
            </a:endParaRPr>
          </a:p>
        </p:txBody>
      </p:sp>
      <p:sp>
        <p:nvSpPr>
          <p:cNvPr id="12" name="TextBox 11">
            <a:extLst>
              <a:ext uri="{FF2B5EF4-FFF2-40B4-BE49-F238E27FC236}">
                <a16:creationId xmlns:a16="http://schemas.microsoft.com/office/drawing/2014/main" id="{804C63DD-BC27-4CFE-83B8-1070A5546755}"/>
              </a:ext>
            </a:extLst>
          </p:cNvPr>
          <p:cNvSpPr txBox="1"/>
          <p:nvPr/>
        </p:nvSpPr>
        <p:spPr>
          <a:xfrm>
            <a:off x="1371641" y="5110457"/>
            <a:ext cx="1554419" cy="338554"/>
          </a:xfrm>
          <a:prstGeom prst="rect">
            <a:avLst/>
          </a:prstGeom>
          <a:noFill/>
        </p:spPr>
        <p:txBody>
          <a:bodyPr wrap="square">
            <a:spAutoFit/>
          </a:bodyPr>
          <a:lstStyle/>
          <a:p>
            <a:r>
              <a:rPr lang="en-IN" sz="1600" u="sng" dirty="0" err="1">
                <a:solidFill>
                  <a:schemeClr val="accent1">
                    <a:lumMod val="75000"/>
                  </a:schemeClr>
                </a:solidFill>
              </a:rPr>
              <a:t>user_reg</a:t>
            </a:r>
            <a:endParaRPr lang="en-IN" sz="1600" u="sng" dirty="0">
              <a:solidFill>
                <a:schemeClr val="accent1">
                  <a:lumMod val="75000"/>
                </a:schemeClr>
              </a:solidFill>
            </a:endParaRPr>
          </a:p>
        </p:txBody>
      </p:sp>
      <p:sp>
        <p:nvSpPr>
          <p:cNvPr id="13" name="TextBox 12">
            <a:extLst>
              <a:ext uri="{FF2B5EF4-FFF2-40B4-BE49-F238E27FC236}">
                <a16:creationId xmlns:a16="http://schemas.microsoft.com/office/drawing/2014/main" id="{07B43909-DBF4-4238-8ED2-B3FC36763AC6}"/>
              </a:ext>
            </a:extLst>
          </p:cNvPr>
          <p:cNvSpPr txBox="1"/>
          <p:nvPr/>
        </p:nvSpPr>
        <p:spPr>
          <a:xfrm>
            <a:off x="1517798" y="995537"/>
            <a:ext cx="842558" cy="338554"/>
          </a:xfrm>
          <a:prstGeom prst="rect">
            <a:avLst/>
          </a:prstGeom>
          <a:noFill/>
        </p:spPr>
        <p:txBody>
          <a:bodyPr wrap="square">
            <a:spAutoFit/>
          </a:bodyPr>
          <a:lstStyle/>
          <a:p>
            <a:r>
              <a:rPr lang="en-US" sz="1600" u="sng" dirty="0">
                <a:solidFill>
                  <a:schemeClr val="accent1">
                    <a:lumMod val="75000"/>
                  </a:schemeClr>
                </a:solidFill>
              </a:rPr>
              <a:t>login</a:t>
            </a:r>
            <a:endParaRPr lang="en-IN" sz="1600" u="sng" dirty="0">
              <a:solidFill>
                <a:schemeClr val="accent1">
                  <a:lumMod val="7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60" y="1056898"/>
            <a:ext cx="4534533" cy="122889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60" y="2395243"/>
            <a:ext cx="4620270" cy="22577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6060" y="4762432"/>
            <a:ext cx="4582164" cy="2124371"/>
          </a:xfrm>
          <a:prstGeom prst="rect">
            <a:avLst/>
          </a:prstGeom>
        </p:spPr>
      </p:pic>
    </p:spTree>
    <p:extLst>
      <p:ext uri="{BB962C8B-B14F-4D97-AF65-F5344CB8AC3E}">
        <p14:creationId xmlns:p14="http://schemas.microsoft.com/office/powerpoint/2010/main" val="218984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A9609C-731C-4B42-9360-A6B2E5DBFCE4}"/>
              </a:ext>
            </a:extLst>
          </p:cNvPr>
          <p:cNvSpPr txBox="1"/>
          <p:nvPr/>
        </p:nvSpPr>
        <p:spPr>
          <a:xfrm>
            <a:off x="1441483" y="421911"/>
            <a:ext cx="1412569" cy="338554"/>
          </a:xfrm>
          <a:prstGeom prst="rect">
            <a:avLst/>
          </a:prstGeom>
          <a:noFill/>
        </p:spPr>
        <p:txBody>
          <a:bodyPr wrap="square">
            <a:spAutoFit/>
          </a:bodyPr>
          <a:lstStyle/>
          <a:p>
            <a:r>
              <a:rPr lang="en-US" sz="1600" u="sng" dirty="0">
                <a:solidFill>
                  <a:schemeClr val="accent1">
                    <a:lumMod val="75000"/>
                  </a:schemeClr>
                </a:solidFill>
              </a:rPr>
              <a:t>booking</a:t>
            </a:r>
            <a:endParaRPr lang="en-IN" sz="1600" u="sng" dirty="0">
              <a:solidFill>
                <a:schemeClr val="accent1">
                  <a:lumMod val="75000"/>
                </a:schemeClr>
              </a:solidFill>
            </a:endParaRPr>
          </a:p>
        </p:txBody>
      </p:sp>
      <p:sp>
        <p:nvSpPr>
          <p:cNvPr id="5" name="TextBox 4">
            <a:extLst>
              <a:ext uri="{FF2B5EF4-FFF2-40B4-BE49-F238E27FC236}">
                <a16:creationId xmlns:a16="http://schemas.microsoft.com/office/drawing/2014/main" id="{0FBA32C3-0F71-4278-9957-0B1BC28270D7}"/>
              </a:ext>
            </a:extLst>
          </p:cNvPr>
          <p:cNvSpPr txBox="1"/>
          <p:nvPr/>
        </p:nvSpPr>
        <p:spPr>
          <a:xfrm>
            <a:off x="1441483" y="2852936"/>
            <a:ext cx="1042073" cy="338554"/>
          </a:xfrm>
          <a:prstGeom prst="rect">
            <a:avLst/>
          </a:prstGeom>
          <a:noFill/>
        </p:spPr>
        <p:txBody>
          <a:bodyPr wrap="square">
            <a:spAutoFit/>
          </a:bodyPr>
          <a:lstStyle/>
          <a:p>
            <a:r>
              <a:rPr lang="en-US" sz="1600" u="sng" dirty="0">
                <a:solidFill>
                  <a:schemeClr val="accent1">
                    <a:lumMod val="75000"/>
                  </a:schemeClr>
                </a:solidFill>
              </a:rPr>
              <a:t>chat</a:t>
            </a:r>
            <a:endParaRPr lang="en-IN" sz="1600" u="sng" dirty="0">
              <a:solidFill>
                <a:schemeClr val="accent1">
                  <a:lumMod val="75000"/>
                </a:schemeClr>
              </a:solidFill>
            </a:endParaRPr>
          </a:p>
        </p:txBody>
      </p:sp>
      <p:sp>
        <p:nvSpPr>
          <p:cNvPr id="7" name="TextBox 6">
            <a:extLst>
              <a:ext uri="{FF2B5EF4-FFF2-40B4-BE49-F238E27FC236}">
                <a16:creationId xmlns:a16="http://schemas.microsoft.com/office/drawing/2014/main" id="{C9CF1E23-3D07-45D4-B550-0317D634B637}"/>
              </a:ext>
            </a:extLst>
          </p:cNvPr>
          <p:cNvSpPr txBox="1"/>
          <p:nvPr/>
        </p:nvSpPr>
        <p:spPr>
          <a:xfrm>
            <a:off x="1125860" y="5418802"/>
            <a:ext cx="1162488" cy="338554"/>
          </a:xfrm>
          <a:prstGeom prst="rect">
            <a:avLst/>
          </a:prstGeom>
          <a:noFill/>
        </p:spPr>
        <p:txBody>
          <a:bodyPr wrap="square">
            <a:spAutoFit/>
          </a:bodyPr>
          <a:lstStyle/>
          <a:p>
            <a:r>
              <a:rPr lang="en-US" sz="1600" u="sng" dirty="0">
                <a:solidFill>
                  <a:schemeClr val="accent1">
                    <a:lumMod val="75000"/>
                  </a:schemeClr>
                </a:solidFill>
              </a:rPr>
              <a:t>complaints</a:t>
            </a:r>
            <a:endParaRPr lang="en-IN" sz="1600" u="sng" dirty="0">
              <a:solidFill>
                <a:schemeClr val="accent1">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4" y="760465"/>
            <a:ext cx="4601217" cy="140037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068" y="2564904"/>
            <a:ext cx="4620270" cy="14289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8068" y="4771011"/>
            <a:ext cx="4572638" cy="1295581"/>
          </a:xfrm>
          <a:prstGeom prst="rect">
            <a:avLst/>
          </a:prstGeom>
        </p:spPr>
      </p:pic>
    </p:spTree>
    <p:extLst>
      <p:ext uri="{BB962C8B-B14F-4D97-AF65-F5344CB8AC3E}">
        <p14:creationId xmlns:p14="http://schemas.microsoft.com/office/powerpoint/2010/main" val="72138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DE8CF-0164-4AC8-8611-EFFEF5F57E27}"/>
              </a:ext>
            </a:extLst>
          </p:cNvPr>
          <p:cNvSpPr txBox="1"/>
          <p:nvPr/>
        </p:nvSpPr>
        <p:spPr>
          <a:xfrm>
            <a:off x="1341884" y="359839"/>
            <a:ext cx="1018472" cy="338554"/>
          </a:xfrm>
          <a:prstGeom prst="rect">
            <a:avLst/>
          </a:prstGeom>
          <a:noFill/>
        </p:spPr>
        <p:txBody>
          <a:bodyPr wrap="square">
            <a:spAutoFit/>
          </a:bodyPr>
          <a:lstStyle/>
          <a:p>
            <a:r>
              <a:rPr lang="en-US" sz="1600" u="sng" dirty="0">
                <a:solidFill>
                  <a:schemeClr val="accent1">
                    <a:lumMod val="75000"/>
                  </a:schemeClr>
                </a:solidFill>
              </a:rPr>
              <a:t>enquiries</a:t>
            </a:r>
            <a:endParaRPr lang="en-IN" sz="1600" u="sng" dirty="0">
              <a:solidFill>
                <a:schemeClr val="accent1">
                  <a:lumMod val="75000"/>
                </a:schemeClr>
              </a:solidFill>
            </a:endParaRPr>
          </a:p>
        </p:txBody>
      </p:sp>
      <p:sp>
        <p:nvSpPr>
          <p:cNvPr id="5" name="TextBox 4">
            <a:extLst>
              <a:ext uri="{FF2B5EF4-FFF2-40B4-BE49-F238E27FC236}">
                <a16:creationId xmlns:a16="http://schemas.microsoft.com/office/drawing/2014/main" id="{21D53ECB-BACD-4B89-AE0B-F7C7DF34A270}"/>
              </a:ext>
            </a:extLst>
          </p:cNvPr>
          <p:cNvSpPr txBox="1"/>
          <p:nvPr/>
        </p:nvSpPr>
        <p:spPr>
          <a:xfrm>
            <a:off x="1557908" y="2027022"/>
            <a:ext cx="1080270" cy="338554"/>
          </a:xfrm>
          <a:prstGeom prst="rect">
            <a:avLst/>
          </a:prstGeom>
          <a:noFill/>
        </p:spPr>
        <p:txBody>
          <a:bodyPr wrap="square">
            <a:spAutoFit/>
          </a:bodyPr>
          <a:lstStyle/>
          <a:p>
            <a:r>
              <a:rPr lang="en-US" sz="1600" u="sng" dirty="0">
                <a:solidFill>
                  <a:schemeClr val="accent1">
                    <a:lumMod val="75000"/>
                  </a:schemeClr>
                </a:solidFill>
              </a:rPr>
              <a:t>feedback</a:t>
            </a:r>
            <a:endParaRPr lang="en-IN" sz="1600" u="sng" dirty="0">
              <a:solidFill>
                <a:schemeClr val="accent1">
                  <a:lumMod val="75000"/>
                </a:schemeClr>
              </a:solidFill>
            </a:endParaRPr>
          </a:p>
        </p:txBody>
      </p:sp>
      <p:sp>
        <p:nvSpPr>
          <p:cNvPr id="7" name="TextBox 6">
            <a:extLst>
              <a:ext uri="{FF2B5EF4-FFF2-40B4-BE49-F238E27FC236}">
                <a16:creationId xmlns:a16="http://schemas.microsoft.com/office/drawing/2014/main" id="{BF13BDD2-6646-44F3-9EE8-56A8E10A3931}"/>
              </a:ext>
            </a:extLst>
          </p:cNvPr>
          <p:cNvSpPr txBox="1"/>
          <p:nvPr/>
        </p:nvSpPr>
        <p:spPr>
          <a:xfrm>
            <a:off x="1576054" y="3392682"/>
            <a:ext cx="1080270" cy="338554"/>
          </a:xfrm>
          <a:prstGeom prst="rect">
            <a:avLst/>
          </a:prstGeom>
          <a:noFill/>
        </p:spPr>
        <p:txBody>
          <a:bodyPr wrap="square">
            <a:spAutoFit/>
          </a:bodyPr>
          <a:lstStyle/>
          <a:p>
            <a:r>
              <a:rPr lang="en-US" sz="1600" u="sng" dirty="0">
                <a:solidFill>
                  <a:schemeClr val="accent1">
                    <a:lumMod val="75000"/>
                  </a:schemeClr>
                </a:solidFill>
              </a:rPr>
              <a:t>Plot</a:t>
            </a:r>
            <a:endParaRPr lang="en-IN" sz="1600" u="sng" dirty="0">
              <a:solidFill>
                <a:schemeClr val="accent1">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009" y="359839"/>
            <a:ext cx="4610743" cy="16099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150" y="2069084"/>
            <a:ext cx="4591691" cy="116862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4948" y="3601030"/>
            <a:ext cx="4610743" cy="118126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3061" y="4945362"/>
            <a:ext cx="4591691" cy="1267002"/>
          </a:xfrm>
          <a:prstGeom prst="rect">
            <a:avLst/>
          </a:prstGeom>
        </p:spPr>
      </p:pic>
      <p:sp>
        <p:nvSpPr>
          <p:cNvPr id="12" name="Rectangle 11"/>
          <p:cNvSpPr/>
          <p:nvPr/>
        </p:nvSpPr>
        <p:spPr>
          <a:xfrm>
            <a:off x="1555659" y="4999160"/>
            <a:ext cx="1800201" cy="369332"/>
          </a:xfrm>
          <a:prstGeom prst="rect">
            <a:avLst/>
          </a:prstGeom>
        </p:spPr>
        <p:txBody>
          <a:bodyPr wrap="square">
            <a:spAutoFit/>
          </a:bodyPr>
          <a:lstStyle/>
          <a:p>
            <a:r>
              <a:rPr lang="en-US" u="sng" dirty="0">
                <a:solidFill>
                  <a:schemeClr val="accent1">
                    <a:lumMod val="75000"/>
                  </a:schemeClr>
                </a:solidFill>
              </a:rPr>
              <a:t>review</a:t>
            </a:r>
            <a:endParaRPr lang="en-IN" u="sng" dirty="0">
              <a:solidFill>
                <a:schemeClr val="accent1">
                  <a:lumMod val="75000"/>
                </a:schemeClr>
              </a:solidFill>
            </a:endParaRPr>
          </a:p>
        </p:txBody>
      </p:sp>
    </p:spTree>
    <p:extLst>
      <p:ext uri="{BB962C8B-B14F-4D97-AF65-F5344CB8AC3E}">
        <p14:creationId xmlns:p14="http://schemas.microsoft.com/office/powerpoint/2010/main" val="384913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A2885-8875-4554-80EA-48DAB1B4B59B}"/>
              </a:ext>
            </a:extLst>
          </p:cNvPr>
          <p:cNvSpPr txBox="1"/>
          <p:nvPr/>
        </p:nvSpPr>
        <p:spPr>
          <a:xfrm>
            <a:off x="3044841" y="260648"/>
            <a:ext cx="6099142" cy="954107"/>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DEVELOPING ENVIRONMENT</a:t>
            </a:r>
          </a:p>
          <a:p>
            <a:pPr algn="ct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20FDA9-1AF0-47E8-90BE-57A455E01B84}"/>
              </a:ext>
            </a:extLst>
          </p:cNvPr>
          <p:cNvSpPr txBox="1"/>
          <p:nvPr/>
        </p:nvSpPr>
        <p:spPr>
          <a:xfrm>
            <a:off x="1917948" y="1268760"/>
            <a:ext cx="8784976" cy="4339650"/>
          </a:xfrm>
          <a:prstGeom prst="rect">
            <a:avLst/>
          </a:prstGeom>
          <a:noFill/>
        </p:spPr>
        <p:txBody>
          <a:bodyPr wrap="square">
            <a:spAutoFit/>
          </a:bodyPr>
          <a:lstStyle/>
          <a:p>
            <a:r>
              <a:rPr lang="en-US" b="1" dirty="0"/>
              <a:t>Operating System	-	Windows 7 or Above, Android</a:t>
            </a:r>
          </a:p>
          <a:p>
            <a:endParaRPr lang="en" b="1" dirty="0"/>
          </a:p>
          <a:p>
            <a:r>
              <a:rPr lang="en-US" b="1" dirty="0"/>
              <a:t>Technology	-	Python, Java</a:t>
            </a:r>
          </a:p>
          <a:p>
            <a:endParaRPr lang="en" b="1" dirty="0"/>
          </a:p>
          <a:p>
            <a:r>
              <a:rPr lang="en-US" b="1" dirty="0"/>
              <a:t>Backend	-	MySQL</a:t>
            </a:r>
          </a:p>
          <a:p>
            <a:endParaRPr lang="en" b="1" dirty="0"/>
          </a:p>
          <a:p>
            <a:r>
              <a:rPr lang="en-US" b="1" dirty="0"/>
              <a:t>Platform used	- 	 </a:t>
            </a:r>
            <a:r>
              <a:rPr lang="en-US" b="1" dirty="0" err="1"/>
              <a:t>PyCharm</a:t>
            </a:r>
            <a:r>
              <a:rPr lang="en-US" b="1" dirty="0"/>
              <a:t>, Android Studio</a:t>
            </a:r>
          </a:p>
          <a:p>
            <a:endParaRPr lang="en" b="1" dirty="0"/>
          </a:p>
          <a:p>
            <a:r>
              <a:rPr lang="en-US" b="1" dirty="0"/>
              <a:t>Web Browser	-	Google Chrome, Fire fox, Microsoft Edge</a:t>
            </a:r>
          </a:p>
          <a:p>
            <a:endParaRPr lang="en" b="1" dirty="0"/>
          </a:p>
          <a:p>
            <a:r>
              <a:rPr lang="en-US" b="1" dirty="0"/>
              <a:t>Front End	-	HTML, CSS, JAVASCRIPT</a:t>
            </a:r>
          </a:p>
          <a:p>
            <a:endParaRPr lang="en" b="1" dirty="0"/>
          </a:p>
          <a:p>
            <a:r>
              <a:rPr lang="en-US" b="1" dirty="0"/>
              <a:t>Frame work                       -           Flask</a:t>
            </a:r>
          </a:p>
          <a:p>
            <a:endParaRPr lang="en" dirty="0"/>
          </a:p>
          <a:p>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99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C1731C-6047-4E57-9B79-A9DEBF846B40}"/>
              </a:ext>
            </a:extLst>
          </p:cNvPr>
          <p:cNvSpPr txBox="1"/>
          <p:nvPr/>
        </p:nvSpPr>
        <p:spPr>
          <a:xfrm>
            <a:off x="4690256" y="260648"/>
            <a:ext cx="2808312" cy="523220"/>
          </a:xfrm>
          <a:prstGeom prst="rect">
            <a:avLst/>
          </a:prstGeom>
          <a:noFill/>
        </p:spPr>
        <p:txBody>
          <a:bodyPr wrap="square">
            <a:spAutoFit/>
          </a:bodyPr>
          <a:lstStyle/>
          <a:p>
            <a:r>
              <a:rPr lang="en-IN" sz="2800" b="1" dirty="0">
                <a:solidFill>
                  <a:schemeClr val="tx2"/>
                </a:solidFill>
                <a:latin typeface="Times New Roman" pitchFamily="18" charset="0"/>
                <a:cs typeface="Times New Roman" pitchFamily="18" charset="0"/>
              </a:rPr>
              <a:t>USER STORIES</a:t>
            </a:r>
            <a:endParaRPr lang="en-IN" sz="2800" dirty="0">
              <a:solidFill>
                <a:schemeClr val="tx2"/>
              </a:solidFill>
            </a:endParaRPr>
          </a:p>
        </p:txBody>
      </p:sp>
      <p:graphicFrame>
        <p:nvGraphicFramePr>
          <p:cNvPr id="5" name="Content Placeholder 5">
            <a:extLst>
              <a:ext uri="{FF2B5EF4-FFF2-40B4-BE49-F238E27FC236}">
                <a16:creationId xmlns:a16="http://schemas.microsoft.com/office/drawing/2014/main" id="{D2550A16-43CB-44A5-9602-9AA46F9130C8}"/>
              </a:ext>
            </a:extLst>
          </p:cNvPr>
          <p:cNvGraphicFramePr>
            <a:graphicFrameLocks/>
          </p:cNvGraphicFramePr>
          <p:nvPr>
            <p:extLst>
              <p:ext uri="{D42A27DB-BD31-4B8C-83A1-F6EECF244321}">
                <p14:modId xmlns:p14="http://schemas.microsoft.com/office/powerpoint/2010/main" val="1463390248"/>
              </p:ext>
            </p:extLst>
          </p:nvPr>
        </p:nvGraphicFramePr>
        <p:xfrm>
          <a:off x="981844" y="783868"/>
          <a:ext cx="9937104" cy="5999784"/>
        </p:xfrm>
        <a:graphic>
          <a:graphicData uri="http://schemas.openxmlformats.org/drawingml/2006/table">
            <a:tbl>
              <a:tblPr>
                <a:tableStyleId>{3C2FFA5D-87B4-456A-9821-1D502468CF0F}</a:tableStyleId>
              </a:tblPr>
              <a:tblGrid>
                <a:gridCol w="1872208">
                  <a:extLst>
                    <a:ext uri="{9D8B030D-6E8A-4147-A177-3AD203B41FA5}">
                      <a16:colId xmlns:a16="http://schemas.microsoft.com/office/drawing/2014/main" val="3448281643"/>
                    </a:ext>
                  </a:extLst>
                </a:gridCol>
                <a:gridCol w="2774639">
                  <a:extLst>
                    <a:ext uri="{9D8B030D-6E8A-4147-A177-3AD203B41FA5}">
                      <a16:colId xmlns:a16="http://schemas.microsoft.com/office/drawing/2014/main" val="3932192990"/>
                    </a:ext>
                  </a:extLst>
                </a:gridCol>
                <a:gridCol w="2406366">
                  <a:extLst>
                    <a:ext uri="{9D8B030D-6E8A-4147-A177-3AD203B41FA5}">
                      <a16:colId xmlns:a16="http://schemas.microsoft.com/office/drawing/2014/main" val="2120655326"/>
                    </a:ext>
                  </a:extLst>
                </a:gridCol>
                <a:gridCol w="2883891">
                  <a:extLst>
                    <a:ext uri="{9D8B030D-6E8A-4147-A177-3AD203B41FA5}">
                      <a16:colId xmlns:a16="http://schemas.microsoft.com/office/drawing/2014/main" val="1293573176"/>
                    </a:ext>
                  </a:extLst>
                </a:gridCol>
              </a:tblGrid>
              <a:tr h="1061462">
                <a:tc>
                  <a:txBody>
                    <a:bodyPr/>
                    <a:lstStyle/>
                    <a:p>
                      <a:pPr algn="ctr">
                        <a:lnSpc>
                          <a:spcPct val="107000"/>
                        </a:lnSpc>
                        <a:spcAft>
                          <a:spcPts val="800"/>
                        </a:spcAft>
                      </a:pPr>
                      <a:r>
                        <a:rPr lang="en-IN" sz="2000" dirty="0">
                          <a:effectLst/>
                        </a:rPr>
                        <a:t>UserStoryID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IN" sz="2000" dirty="0">
                          <a:effectLst/>
                        </a:rPr>
                        <a:t>As a &lt;type of user&gt;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IN" sz="2000" dirty="0">
                          <a:effectLst/>
                        </a:rPr>
                        <a:t>I want to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IN" sz="2000" dirty="0">
                          <a:effectLst/>
                        </a:rPr>
                        <a:t>So that I can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extLst>
                  <a:ext uri="{0D108BD9-81ED-4DB2-BD59-A6C34878D82A}">
                    <a16:rowId xmlns:a16="http://schemas.microsoft.com/office/drawing/2014/main" val="1897062838"/>
                  </a:ext>
                </a:extLst>
              </a:tr>
              <a:tr h="650562">
                <a:tc>
                  <a:txBody>
                    <a:bodyPr/>
                    <a:lstStyle/>
                    <a:p>
                      <a:pPr algn="ctr">
                        <a:lnSpc>
                          <a:spcPct val="107000"/>
                        </a:lnSpc>
                        <a:spcAft>
                          <a:spcPts val="800"/>
                        </a:spcAft>
                      </a:pPr>
                      <a:r>
                        <a:rPr lang="en-IN" sz="1600" dirty="0">
                          <a:effectLst/>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a:t>
                      </a:r>
                      <a:r>
                        <a:rPr lang="en-IN" sz="1600" dirty="0" err="1">
                          <a:effectLst/>
                          <a:latin typeface="Calibri" panose="020F0502020204030204" pitchFamily="34" charset="0"/>
                          <a:ea typeface="Times New Roman" panose="02020603050405020304" pitchFamily="18" charset="0"/>
                          <a:cs typeface="Times New Roman" panose="02020603050405020304" pitchFamily="18" charset="0"/>
                        </a:rPr>
                        <a:t>dmin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IN" sz="1600">
                          <a:effectLst/>
                        </a:rPr>
                        <a:t>login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866846429"/>
                  </a:ext>
                </a:extLst>
              </a:tr>
              <a:tr h="639562">
                <a:tc>
                  <a:txBody>
                    <a:bodyPr/>
                    <a:lstStyle/>
                    <a:p>
                      <a:pPr algn="ctr">
                        <a:lnSpc>
                          <a:spcPct val="107000"/>
                        </a:lnSpc>
                        <a:spcAft>
                          <a:spcPts val="800"/>
                        </a:spcAft>
                      </a:pPr>
                      <a:r>
                        <a:rPr lang="en-IN" sz="1600" dirty="0">
                          <a:effectLst/>
                        </a:rPr>
                        <a:t>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Admin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600" kern="1200" dirty="0">
                          <a:solidFill>
                            <a:schemeClr val="dk1"/>
                          </a:solidFill>
                          <a:effectLst/>
                          <a:latin typeface="+mn-lt"/>
                          <a:ea typeface="+mn-ea"/>
                          <a:cs typeface="+mn-cs"/>
                        </a:rPr>
                        <a:t>view </a:t>
                      </a:r>
                      <a:r>
                        <a:rPr lang="en-US" sz="1600" kern="1200" baseline="0" dirty="0">
                          <a:solidFill>
                            <a:schemeClr val="dk1"/>
                          </a:solidFill>
                          <a:effectLst/>
                          <a:latin typeface="+mn-lt"/>
                          <a:ea typeface="+mn-ea"/>
                          <a:cs typeface="+mn-cs"/>
                        </a:rPr>
                        <a:t> user reviews</a:t>
                      </a:r>
                      <a:endParaRPr lang="en-IN" sz="1600" dirty="0">
                        <a:effectLst/>
                      </a:endParaRPr>
                    </a:p>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SimSun" panose="02010600030101010101" pitchFamily="2" charset="-122"/>
                          <a:cs typeface="Times New Roman" panose="02020603050405020304" pitchFamily="18" charset="0"/>
                        </a:rPr>
                        <a:t>view reviews</a:t>
                      </a:r>
                      <a:r>
                        <a:rPr lang="en-US" sz="1600" baseline="0" dirty="0">
                          <a:effectLst/>
                          <a:latin typeface="Calibri" panose="020F0502020204030204" pitchFamily="34" charset="0"/>
                          <a:ea typeface="SimSun" panose="02010600030101010101" pitchFamily="2" charset="-122"/>
                          <a:cs typeface="Times New Roman" panose="02020603050405020304" pitchFamily="18" charset="0"/>
                        </a:rPr>
                        <a:t> added by user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4239967920"/>
                  </a:ext>
                </a:extLst>
              </a:tr>
              <a:tr h="535860">
                <a:tc>
                  <a:txBody>
                    <a:bodyPr/>
                    <a:lstStyle/>
                    <a:p>
                      <a:pPr algn="ctr">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3</a:t>
                      </a: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Admin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400" dirty="0">
                          <a:effectLst/>
                        </a:rPr>
                        <a:t>Accept or reject broker</a:t>
                      </a:r>
                      <a:endParaRPr lang="en-IN" sz="1400" dirty="0">
                        <a:effectLst/>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 Accept or reject broker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408956951"/>
                  </a:ext>
                </a:extLst>
              </a:tr>
              <a:tr h="518723">
                <a:tc>
                  <a:txBody>
                    <a:bodyPr/>
                    <a:lstStyle/>
                    <a:p>
                      <a:pPr algn="ctr">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4</a:t>
                      </a: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Admin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Block or unblock broker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Block or unblock broker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3827278309"/>
                  </a:ext>
                </a:extLst>
              </a:tr>
              <a:tr h="518723">
                <a:tc>
                  <a:txBody>
                    <a:bodyPr/>
                    <a:lstStyle/>
                    <a:p>
                      <a:pPr algn="ctr">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5</a:t>
                      </a: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Admin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Send reply to complaints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View complaints and reply to user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172029009"/>
                  </a:ext>
                </a:extLst>
              </a:tr>
              <a:tr h="518723">
                <a:tc>
                  <a:txBody>
                    <a:bodyPr/>
                    <a:lstStyle/>
                    <a:p>
                      <a:pPr algn="ctr">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6</a:t>
                      </a: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Broker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400" dirty="0">
                          <a:effectLst/>
                        </a:rPr>
                        <a:t>Registration and login</a:t>
                      </a:r>
                      <a:endParaRPr lang="en-IN" sz="1400" dirty="0">
                        <a:effectLst/>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218966309"/>
                  </a:ext>
                </a:extLst>
              </a:tr>
              <a:tr h="518723">
                <a:tc>
                  <a:txBody>
                    <a:bodyPr/>
                    <a:lstStyle/>
                    <a:p>
                      <a:pPr algn="ctr">
                        <a:lnSpc>
                          <a:spcPct val="107000"/>
                        </a:lnSpc>
                        <a:spcAft>
                          <a:spcPts val="8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7</a:t>
                      </a: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Broker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Add plot details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Users can view plots</a:t>
                      </a:r>
                    </a:p>
                  </a:txBody>
                  <a:tcPr marL="68580" marR="68580" marT="0" marB="0">
                    <a:solidFill>
                      <a:schemeClr val="tx1">
                        <a:lumMod val="20000"/>
                        <a:lumOff val="80000"/>
                      </a:schemeClr>
                    </a:solidFill>
                  </a:tcPr>
                </a:tc>
                <a:extLst>
                  <a:ext uri="{0D108BD9-81ED-4DB2-BD59-A6C34878D82A}">
                    <a16:rowId xmlns:a16="http://schemas.microsoft.com/office/drawing/2014/main" val="2349709070"/>
                  </a:ext>
                </a:extLst>
              </a:tr>
              <a:tr h="518723">
                <a:tc>
                  <a:txBody>
                    <a:bodyPr/>
                    <a:lstStyle/>
                    <a:p>
                      <a:pPr algn="ctr">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8</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Broker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View booking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View booking added by user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716070121"/>
                  </a:ext>
                </a:extLst>
              </a:tr>
              <a:tr h="518723">
                <a:tc>
                  <a:txBody>
                    <a:bodyPr/>
                    <a:lstStyle/>
                    <a:p>
                      <a:pPr algn="ctr">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9</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Broker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400" dirty="0">
                          <a:effectLst/>
                        </a:rPr>
                        <a:t>Enquiries</a:t>
                      </a:r>
                      <a:endParaRPr lang="en-IN" sz="1400" dirty="0">
                        <a:effectLst/>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View enquiries added by user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1982472192"/>
                  </a:ext>
                </a:extLst>
              </a:tr>
            </a:tbl>
          </a:graphicData>
        </a:graphic>
      </p:graphicFrame>
    </p:spTree>
    <p:extLst>
      <p:ext uri="{BB962C8B-B14F-4D97-AF65-F5344CB8AC3E}">
        <p14:creationId xmlns:p14="http://schemas.microsoft.com/office/powerpoint/2010/main" val="291733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a:extLst>
              <a:ext uri="{FF2B5EF4-FFF2-40B4-BE49-F238E27FC236}">
                <a16:creationId xmlns:a16="http://schemas.microsoft.com/office/drawing/2014/main" id="{D2550A16-43CB-44A5-9602-9AA46F9130C8}"/>
              </a:ext>
            </a:extLst>
          </p:cNvPr>
          <p:cNvGraphicFramePr>
            <a:graphicFrameLocks/>
          </p:cNvGraphicFramePr>
          <p:nvPr>
            <p:extLst>
              <p:ext uri="{D42A27DB-BD31-4B8C-83A1-F6EECF244321}">
                <p14:modId xmlns:p14="http://schemas.microsoft.com/office/powerpoint/2010/main" val="2089259201"/>
              </p:ext>
            </p:extLst>
          </p:nvPr>
        </p:nvGraphicFramePr>
        <p:xfrm>
          <a:off x="966936" y="44624"/>
          <a:ext cx="9937104" cy="4938322"/>
        </p:xfrm>
        <a:graphic>
          <a:graphicData uri="http://schemas.openxmlformats.org/drawingml/2006/table">
            <a:tbl>
              <a:tblPr>
                <a:tableStyleId>{3C2FFA5D-87B4-456A-9821-1D502468CF0F}</a:tableStyleId>
              </a:tblPr>
              <a:tblGrid>
                <a:gridCol w="1872208">
                  <a:extLst>
                    <a:ext uri="{9D8B030D-6E8A-4147-A177-3AD203B41FA5}">
                      <a16:colId xmlns:a16="http://schemas.microsoft.com/office/drawing/2014/main" val="3448281643"/>
                    </a:ext>
                  </a:extLst>
                </a:gridCol>
                <a:gridCol w="2774639">
                  <a:extLst>
                    <a:ext uri="{9D8B030D-6E8A-4147-A177-3AD203B41FA5}">
                      <a16:colId xmlns:a16="http://schemas.microsoft.com/office/drawing/2014/main" val="3932192990"/>
                    </a:ext>
                  </a:extLst>
                </a:gridCol>
                <a:gridCol w="2406366">
                  <a:extLst>
                    <a:ext uri="{9D8B030D-6E8A-4147-A177-3AD203B41FA5}">
                      <a16:colId xmlns:a16="http://schemas.microsoft.com/office/drawing/2014/main" val="2120655326"/>
                    </a:ext>
                  </a:extLst>
                </a:gridCol>
                <a:gridCol w="2883891">
                  <a:extLst>
                    <a:ext uri="{9D8B030D-6E8A-4147-A177-3AD203B41FA5}">
                      <a16:colId xmlns:a16="http://schemas.microsoft.com/office/drawing/2014/main" val="1293573176"/>
                    </a:ext>
                  </a:extLst>
                </a:gridCol>
              </a:tblGrid>
              <a:tr h="650562">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Broker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Chat with 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Interact with users</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866846429"/>
                  </a:ext>
                </a:extLst>
              </a:tr>
              <a:tr h="639562">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Broker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Add complaints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Add complaints about users</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4239967920"/>
                  </a:ext>
                </a:extLst>
              </a:tr>
              <a:tr h="535860">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400" dirty="0">
                          <a:effectLst/>
                        </a:rPr>
                        <a:t>Registration and login</a:t>
                      </a:r>
                      <a:endParaRPr lang="en-IN" sz="1400" dirty="0">
                        <a:effectLst/>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Login successful with correct username and password</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408956951"/>
                  </a:ext>
                </a:extLst>
              </a:tr>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View plots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View plots added by broker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3827278309"/>
                  </a:ext>
                </a:extLst>
              </a:tr>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Book plots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Book plots added  by broker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172029009"/>
                  </a:ext>
                </a:extLst>
              </a:tr>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400" dirty="0">
                          <a:effectLst/>
                        </a:rPr>
                        <a:t>Chat with broker</a:t>
                      </a:r>
                      <a:endParaRPr lang="en-IN" sz="1400" dirty="0">
                        <a:effectLst/>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Interact with broker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218966309"/>
                  </a:ext>
                </a:extLst>
              </a:tr>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Send complaints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Send complaints</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349709070"/>
                  </a:ext>
                </a:extLst>
              </a:tr>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Send suggestions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Send </a:t>
                      </a:r>
                      <a:r>
                        <a:rPr lang="en-US" sz="1600" dirty="0" err="1">
                          <a:effectLst/>
                          <a:latin typeface="Calibri" panose="020F0502020204030204" pitchFamily="34" charset="0"/>
                          <a:ea typeface="SimSun" panose="02010600030101010101" pitchFamily="2" charset="-122"/>
                          <a:cs typeface="Times New Roman" panose="02020603050405020304" pitchFamily="18" charset="0"/>
                        </a:rPr>
                        <a:t>suggetions</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716070121"/>
                  </a:ext>
                </a:extLst>
              </a:tr>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User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r>
                        <a:rPr lang="en-US" sz="1400" dirty="0">
                          <a:effectLst/>
                        </a:rPr>
                        <a:t>Add rating</a:t>
                      </a:r>
                      <a:endParaRPr lang="en-IN" sz="1400" dirty="0">
                        <a:effectLst/>
                      </a:endParaRPr>
                    </a:p>
                  </a:txBody>
                  <a:tcPr marL="68580" marR="68580" marT="0" marB="0">
                    <a:solidFill>
                      <a:schemeClr val="tx1">
                        <a:lumMod val="20000"/>
                        <a:lumOff val="80000"/>
                      </a:schemeClr>
                    </a:solidFill>
                  </a:tcPr>
                </a:tc>
                <a:tc>
                  <a:txBody>
                    <a:bodyPr/>
                    <a:lstStyle/>
                    <a:p>
                      <a:pPr algn="just"/>
                      <a:r>
                        <a:rPr lang="en-US" sz="1600" dirty="0">
                          <a:effectLst/>
                          <a:latin typeface="Calibri" panose="020F0502020204030204" pitchFamily="34" charset="0"/>
                          <a:ea typeface="SimSun" panose="02010600030101010101" pitchFamily="2" charset="-122"/>
                          <a:cs typeface="Times New Roman" panose="02020603050405020304" pitchFamily="18" charset="0"/>
                        </a:rPr>
                        <a:t>Add rating about plots added by broker</a:t>
                      </a:r>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1982472192"/>
                  </a:ext>
                </a:extLst>
              </a:tr>
            </a:tbl>
          </a:graphicData>
        </a:graphic>
      </p:graphicFrame>
      <p:graphicFrame>
        <p:nvGraphicFramePr>
          <p:cNvPr id="6" name="Content Placeholder 5">
            <a:extLst>
              <a:ext uri="{FF2B5EF4-FFF2-40B4-BE49-F238E27FC236}">
                <a16:creationId xmlns:a16="http://schemas.microsoft.com/office/drawing/2014/main" id="{88356326-8D38-4684-8033-56149BC54154}"/>
              </a:ext>
            </a:extLst>
          </p:cNvPr>
          <p:cNvGraphicFramePr>
            <a:graphicFrameLocks/>
          </p:cNvGraphicFramePr>
          <p:nvPr>
            <p:extLst>
              <p:ext uri="{D42A27DB-BD31-4B8C-83A1-F6EECF244321}">
                <p14:modId xmlns:p14="http://schemas.microsoft.com/office/powerpoint/2010/main" val="2519135560"/>
              </p:ext>
            </p:extLst>
          </p:nvPr>
        </p:nvGraphicFramePr>
        <p:xfrm>
          <a:off x="966936" y="4982946"/>
          <a:ext cx="9937104" cy="1556169"/>
        </p:xfrm>
        <a:graphic>
          <a:graphicData uri="http://schemas.openxmlformats.org/drawingml/2006/table">
            <a:tbl>
              <a:tblPr>
                <a:tableStyleId>{3C2FFA5D-87B4-456A-9821-1D502468CF0F}</a:tableStyleId>
              </a:tblPr>
              <a:tblGrid>
                <a:gridCol w="1872208">
                  <a:extLst>
                    <a:ext uri="{9D8B030D-6E8A-4147-A177-3AD203B41FA5}">
                      <a16:colId xmlns:a16="http://schemas.microsoft.com/office/drawing/2014/main" val="3448281643"/>
                    </a:ext>
                  </a:extLst>
                </a:gridCol>
                <a:gridCol w="2774639">
                  <a:extLst>
                    <a:ext uri="{9D8B030D-6E8A-4147-A177-3AD203B41FA5}">
                      <a16:colId xmlns:a16="http://schemas.microsoft.com/office/drawing/2014/main" val="3932192990"/>
                    </a:ext>
                  </a:extLst>
                </a:gridCol>
                <a:gridCol w="2406366">
                  <a:extLst>
                    <a:ext uri="{9D8B030D-6E8A-4147-A177-3AD203B41FA5}">
                      <a16:colId xmlns:a16="http://schemas.microsoft.com/office/drawing/2014/main" val="2120655326"/>
                    </a:ext>
                  </a:extLst>
                </a:gridCol>
                <a:gridCol w="2883891">
                  <a:extLst>
                    <a:ext uri="{9D8B030D-6E8A-4147-A177-3AD203B41FA5}">
                      <a16:colId xmlns:a16="http://schemas.microsoft.com/office/drawing/2014/main" val="1293573176"/>
                    </a:ext>
                  </a:extLst>
                </a:gridCol>
              </a:tblGrid>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349709070"/>
                  </a:ext>
                </a:extLst>
              </a:tr>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2716070121"/>
                  </a:ext>
                </a:extLst>
              </a:tr>
              <a:tr h="518723">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0000"/>
                        <a:lumOff val="40000"/>
                      </a:schemeClr>
                    </a:solidFill>
                  </a:tcPr>
                </a:tc>
                <a:tc>
                  <a:txBody>
                    <a:bodyPr/>
                    <a:lstStyle/>
                    <a:p>
                      <a:pPr algn="just">
                        <a:lnSpc>
                          <a:spcPct val="107000"/>
                        </a:lnSpc>
                        <a:spcAft>
                          <a:spcPts val="800"/>
                        </a:spcAft>
                      </a:pP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20000"/>
                        <a:lumOff val="80000"/>
                      </a:schemeClr>
                    </a:solidFill>
                  </a:tcPr>
                </a:tc>
                <a:tc>
                  <a:txBody>
                    <a:bodyPr/>
                    <a:lstStyle/>
                    <a:p>
                      <a:pPr algn="just">
                        <a:lnSpc>
                          <a:spcPct val="107000"/>
                        </a:lnSpc>
                        <a:spcAft>
                          <a:spcPts val="800"/>
                        </a:spcAft>
                      </a:pPr>
                      <a:endParaRPr lang="en-IN" sz="1600" dirty="0">
                        <a:effectLst/>
                      </a:endParaRPr>
                    </a:p>
                  </a:txBody>
                  <a:tcPr marL="68580" marR="68580" marT="0" marB="0">
                    <a:solidFill>
                      <a:schemeClr val="tx1">
                        <a:lumMod val="20000"/>
                        <a:lumOff val="80000"/>
                      </a:schemeClr>
                    </a:solidFill>
                  </a:tcPr>
                </a:tc>
                <a:tc>
                  <a:txBody>
                    <a:bodyPr/>
                    <a:lstStyle/>
                    <a:p>
                      <a:pPr algn="just"/>
                      <a:endParaRPr lang="en-IN"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chemeClr val="tx1">
                        <a:lumMod val="20000"/>
                        <a:lumOff val="80000"/>
                      </a:schemeClr>
                    </a:solidFill>
                  </a:tcPr>
                </a:tc>
                <a:extLst>
                  <a:ext uri="{0D108BD9-81ED-4DB2-BD59-A6C34878D82A}">
                    <a16:rowId xmlns:a16="http://schemas.microsoft.com/office/drawing/2014/main" val="1982472192"/>
                  </a:ext>
                </a:extLst>
              </a:tr>
            </a:tbl>
          </a:graphicData>
        </a:graphic>
      </p:graphicFrame>
    </p:spTree>
    <p:extLst>
      <p:ext uri="{BB962C8B-B14F-4D97-AF65-F5344CB8AC3E}">
        <p14:creationId xmlns:p14="http://schemas.microsoft.com/office/powerpoint/2010/main" val="84780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0DAC1-0160-4444-99D6-7DE38860CB07}"/>
              </a:ext>
            </a:extLst>
          </p:cNvPr>
          <p:cNvSpPr txBox="1"/>
          <p:nvPr/>
        </p:nvSpPr>
        <p:spPr>
          <a:xfrm>
            <a:off x="3481294" y="207023"/>
            <a:ext cx="5226235" cy="523220"/>
          </a:xfrm>
          <a:prstGeom prst="rect">
            <a:avLst/>
          </a:prstGeom>
          <a:noFill/>
        </p:spPr>
        <p:txBody>
          <a:bodyPr wrap="square">
            <a:spAutoFit/>
          </a:bodyPr>
          <a:lstStyle/>
          <a:p>
            <a:pPr algn="ctr"/>
            <a:r>
              <a:rPr lang="en-IN" sz="2800" b="1">
                <a:solidFill>
                  <a:schemeClr val="tx2"/>
                </a:solidFill>
                <a:latin typeface="Times New Roman" panose="02020603050405020304" pitchFamily="18" charset="0"/>
                <a:cs typeface="Times New Roman" panose="02020603050405020304" pitchFamily="18" charset="0"/>
              </a:rPr>
              <a:t>PRODUCT BACKLOG</a:t>
            </a:r>
            <a:endParaRPr lang="en-IN" sz="28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Content Placeholder 5">
            <a:extLst>
              <a:ext uri="{FF2B5EF4-FFF2-40B4-BE49-F238E27FC236}">
                <a16:creationId xmlns:a16="http://schemas.microsoft.com/office/drawing/2014/main" id="{44E505F0-58CF-4227-B207-FBF76CD87614}"/>
              </a:ext>
            </a:extLst>
          </p:cNvPr>
          <p:cNvGraphicFramePr>
            <a:graphicFrameLocks/>
          </p:cNvGraphicFramePr>
          <p:nvPr/>
        </p:nvGraphicFramePr>
        <p:xfrm>
          <a:off x="981844" y="939124"/>
          <a:ext cx="9937103" cy="5615873"/>
        </p:xfrm>
        <a:graphic>
          <a:graphicData uri="http://schemas.openxmlformats.org/drawingml/2006/table">
            <a:tbl>
              <a:tblPr firstRow="1" firstCol="1" bandRow="1">
                <a:tableStyleId>{5C22544A-7EE6-4342-B048-85BDC9FD1C3A}</a:tableStyleId>
              </a:tblPr>
              <a:tblGrid>
                <a:gridCol w="891138">
                  <a:extLst>
                    <a:ext uri="{9D8B030D-6E8A-4147-A177-3AD203B41FA5}">
                      <a16:colId xmlns:a16="http://schemas.microsoft.com/office/drawing/2014/main" val="181873635"/>
                    </a:ext>
                  </a:extLst>
                </a:gridCol>
                <a:gridCol w="1959572">
                  <a:extLst>
                    <a:ext uri="{9D8B030D-6E8A-4147-A177-3AD203B41FA5}">
                      <a16:colId xmlns:a16="http://schemas.microsoft.com/office/drawing/2014/main" val="490045812"/>
                    </a:ext>
                  </a:extLst>
                </a:gridCol>
                <a:gridCol w="1012740">
                  <a:extLst>
                    <a:ext uri="{9D8B030D-6E8A-4147-A177-3AD203B41FA5}">
                      <a16:colId xmlns:a16="http://schemas.microsoft.com/office/drawing/2014/main" val="3258513505"/>
                    </a:ext>
                  </a:extLst>
                </a:gridCol>
                <a:gridCol w="930124">
                  <a:extLst>
                    <a:ext uri="{9D8B030D-6E8A-4147-A177-3AD203B41FA5}">
                      <a16:colId xmlns:a16="http://schemas.microsoft.com/office/drawing/2014/main" val="952074047"/>
                    </a:ext>
                  </a:extLst>
                </a:gridCol>
                <a:gridCol w="1986491">
                  <a:extLst>
                    <a:ext uri="{9D8B030D-6E8A-4147-A177-3AD203B41FA5}">
                      <a16:colId xmlns:a16="http://schemas.microsoft.com/office/drawing/2014/main" val="411824167"/>
                    </a:ext>
                  </a:extLst>
                </a:gridCol>
                <a:gridCol w="1025736">
                  <a:extLst>
                    <a:ext uri="{9D8B030D-6E8A-4147-A177-3AD203B41FA5}">
                      <a16:colId xmlns:a16="http://schemas.microsoft.com/office/drawing/2014/main" val="617842993"/>
                    </a:ext>
                  </a:extLst>
                </a:gridCol>
                <a:gridCol w="2131302">
                  <a:extLst>
                    <a:ext uri="{9D8B030D-6E8A-4147-A177-3AD203B41FA5}">
                      <a16:colId xmlns:a16="http://schemas.microsoft.com/office/drawing/2014/main" val="3399595432"/>
                    </a:ext>
                  </a:extLst>
                </a:gridCol>
              </a:tblGrid>
              <a:tr h="1058333">
                <a:tc>
                  <a:txBody>
                    <a:bodyPr/>
                    <a:lstStyle/>
                    <a:p>
                      <a:pPr algn="ctr">
                        <a:lnSpc>
                          <a:spcPct val="107000"/>
                        </a:lnSpc>
                        <a:spcAft>
                          <a:spcPts val="800"/>
                        </a:spcAft>
                      </a:pPr>
                      <a:r>
                        <a:rPr lang="en-US" sz="1500" dirty="0">
                          <a:effectLst/>
                        </a:rPr>
                        <a:t>User Story ID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Priority</a:t>
                      </a:r>
                      <a:endParaRPr lang="en-IN" sz="1500">
                        <a:effectLst/>
                      </a:endParaRPr>
                    </a:p>
                    <a:p>
                      <a:pPr algn="ctr">
                        <a:lnSpc>
                          <a:spcPct val="107000"/>
                        </a:lnSpc>
                        <a:spcAft>
                          <a:spcPts val="800"/>
                        </a:spcAft>
                      </a:pPr>
                      <a:r>
                        <a:rPr lang="en-US" sz="1500">
                          <a:effectLst/>
                        </a:rPr>
                        <a:t>&lt;High/Medium/Low&gt;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dirty="0">
                          <a:effectLst/>
                        </a:rPr>
                        <a:t>Size</a:t>
                      </a:r>
                      <a:endParaRPr lang="en-IN" sz="1500" dirty="0">
                        <a:effectLst/>
                      </a:endParaRPr>
                    </a:p>
                    <a:p>
                      <a:pPr algn="ctr">
                        <a:lnSpc>
                          <a:spcPct val="107000"/>
                        </a:lnSpc>
                        <a:spcAft>
                          <a:spcPts val="800"/>
                        </a:spcAft>
                      </a:pPr>
                      <a:r>
                        <a:rPr lang="en-US" sz="1500" dirty="0">
                          <a:effectLst/>
                        </a:rPr>
                        <a:t>(Hours)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Sprint</a:t>
                      </a:r>
                      <a:endParaRPr lang="en-IN" sz="1500">
                        <a:effectLst/>
                      </a:endParaRPr>
                    </a:p>
                    <a:p>
                      <a:pPr algn="ctr">
                        <a:lnSpc>
                          <a:spcPct val="107000"/>
                        </a:lnSpc>
                        <a:spcAft>
                          <a:spcPts val="800"/>
                        </a:spcAft>
                      </a:pPr>
                      <a:r>
                        <a:rPr lang="en-US" sz="1500">
                          <a:effectLst/>
                        </a:rPr>
                        <a:t>&lt;#&gt;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Status</a:t>
                      </a:r>
                      <a:endParaRPr lang="en-IN" sz="1500">
                        <a:effectLst/>
                      </a:endParaRPr>
                    </a:p>
                    <a:p>
                      <a:pPr algn="ctr">
                        <a:lnSpc>
                          <a:spcPct val="107000"/>
                        </a:lnSpc>
                        <a:spcAft>
                          <a:spcPts val="800"/>
                        </a:spcAft>
                      </a:pPr>
                      <a:r>
                        <a:rPr lang="en-US" sz="1500">
                          <a:effectLst/>
                        </a:rPr>
                        <a:t>&lt;Planned/In progress/Completed&gt;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Release</a:t>
                      </a:r>
                      <a:endParaRPr lang="en-IN" sz="1500">
                        <a:effectLst/>
                      </a:endParaRPr>
                    </a:p>
                    <a:p>
                      <a:pPr algn="ctr">
                        <a:lnSpc>
                          <a:spcPct val="107000"/>
                        </a:lnSpc>
                        <a:spcAft>
                          <a:spcPts val="800"/>
                        </a:spcAft>
                      </a:pPr>
                      <a:r>
                        <a:rPr lang="en-US" sz="1500">
                          <a:effectLst/>
                        </a:rPr>
                        <a:t>Date</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500">
                          <a:effectLst/>
                        </a:rPr>
                        <a:t>Release Goal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2375118"/>
                  </a:ext>
                </a:extLst>
              </a:tr>
              <a:tr h="414304">
                <a:tc>
                  <a:txBody>
                    <a:bodyPr/>
                    <a:lstStyle/>
                    <a:p>
                      <a:pPr>
                        <a:lnSpc>
                          <a:spcPct val="107000"/>
                        </a:lnSpc>
                        <a:spcAft>
                          <a:spcPts val="800"/>
                        </a:spcAft>
                      </a:pPr>
                      <a:r>
                        <a:rPr lang="en-US"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Medium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a:lnSpc>
                          <a:spcPct val="107000"/>
                        </a:lnSpc>
                        <a:spcAft>
                          <a:spcPts val="800"/>
                        </a:spcAft>
                      </a:pPr>
                      <a:r>
                        <a:rPr lang="en-US" sz="1500">
                          <a:effectLst/>
                        </a:rPr>
                        <a:t>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Table design</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253609"/>
                  </a:ext>
                </a:extLst>
              </a:tr>
              <a:tr h="414304">
                <a:tc>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Completed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Form design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9563003"/>
                  </a:ext>
                </a:extLst>
              </a:tr>
              <a:tr h="414304">
                <a:tc>
                  <a:txBody>
                    <a:bodyPr/>
                    <a:lstStyle/>
                    <a:p>
                      <a:pPr>
                        <a:lnSpc>
                          <a:spcPct val="107000"/>
                        </a:lnSpc>
                        <a:spcAft>
                          <a:spcPts val="800"/>
                        </a:spcAft>
                      </a:pPr>
                      <a:r>
                        <a:rPr lang="en-US" sz="1500" dirty="0">
                          <a:effectLst/>
                        </a:rPr>
                        <a:t>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dirty="0">
                          <a:effectLst/>
                        </a:rPr>
                        <a:t>Completed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Basic coding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48143"/>
                  </a:ext>
                </a:extLst>
              </a:tr>
              <a:tr h="39825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kern="1200" dirty="0">
                          <a:solidFill>
                            <a:schemeClr val="dk1"/>
                          </a:solidFill>
                          <a:effectLst/>
                          <a:latin typeface="+mn-lt"/>
                          <a:ea typeface="+mn-ea"/>
                          <a:cs typeface="+mn-cs"/>
                        </a:rPr>
                        <a:t>Property</a:t>
                      </a:r>
                      <a:r>
                        <a:rPr lang="en-US" sz="1400" kern="1200" baseline="0" dirty="0">
                          <a:solidFill>
                            <a:schemeClr val="dk1"/>
                          </a:solidFill>
                          <a:effectLst/>
                          <a:latin typeface="+mn-lt"/>
                          <a:ea typeface="+mn-ea"/>
                          <a:cs typeface="+mn-cs"/>
                        </a:rPr>
                        <a:t> management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7437128"/>
                  </a:ext>
                </a:extLst>
              </a:tr>
              <a:tr h="468853">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Medium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Enquiries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370158"/>
                  </a:ext>
                </a:extLst>
              </a:tr>
              <a:tr h="41430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High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Online</a:t>
                      </a:r>
                      <a:r>
                        <a:rPr lang="en-US" sz="1500" kern="1200" baseline="0" dirty="0">
                          <a:solidFill>
                            <a:schemeClr val="dk1"/>
                          </a:solidFill>
                          <a:effectLst/>
                          <a:latin typeface="+mn-lt"/>
                          <a:ea typeface="+mn-ea"/>
                          <a:cs typeface="+mn-cs"/>
                        </a:rPr>
                        <a:t> booking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6821309"/>
                  </a:ext>
                </a:extLst>
              </a:tr>
              <a:tr h="414304">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Medium</a:t>
                      </a:r>
                      <a:endParaRPr lang="en-IN" sz="1500" dirty="0">
                        <a:effectLst/>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kern="1200" dirty="0">
                          <a:solidFill>
                            <a:schemeClr val="dk1"/>
                          </a:solidFill>
                          <a:effectLst/>
                          <a:latin typeface="+mn-lt"/>
                          <a:ea typeface="+mn-ea"/>
                          <a:cs typeface="+mn-cs"/>
                        </a:rPr>
                        <a:t>Chat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4510658"/>
                  </a:ext>
                </a:extLst>
              </a:tr>
              <a:tr h="714752">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Medium</a:t>
                      </a:r>
                      <a:endParaRPr lang="en-IN" sz="1500" dirty="0">
                        <a:effectLst/>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a:lnSpc>
                          <a:spcPct val="107000"/>
                        </a:lnSpc>
                        <a:spcAft>
                          <a:spcPts val="800"/>
                        </a:spcAft>
                      </a:pPr>
                      <a:r>
                        <a:rPr lang="en-US" sz="1500">
                          <a:effectLst/>
                        </a:rPr>
                        <a:t>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Testing data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4036489"/>
                  </a:ext>
                </a:extLst>
              </a:tr>
              <a:tr h="895821">
                <a:tc>
                  <a:txBody>
                    <a:bodyPr/>
                    <a:lstStyle/>
                    <a:p>
                      <a:pPr>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High</a:t>
                      </a:r>
                      <a:endParaRPr lang="en-IN" sz="1500" dirty="0">
                        <a:effectLst/>
                      </a:endParaRPr>
                    </a:p>
                    <a:p>
                      <a:pPr>
                        <a:lnSpc>
                          <a:spcPct val="107000"/>
                        </a:lnSpc>
                        <a:spcAft>
                          <a:spcPts val="80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IN"/>
                    </a:p>
                  </a:txBody>
                  <a:tcPr/>
                </a:tc>
                <a:tc>
                  <a:txBody>
                    <a:bodyPr/>
                    <a:lstStyle/>
                    <a:p>
                      <a:pPr>
                        <a:lnSpc>
                          <a:spcPct val="107000"/>
                        </a:lnSpc>
                        <a:spcAft>
                          <a:spcPts val="800"/>
                        </a:spcAft>
                      </a:pPr>
                      <a:r>
                        <a:rPr lang="en-US" sz="1500">
                          <a:effectLst/>
                        </a:rPr>
                        <a:t>Planned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500" dirty="0">
                          <a:effectLst/>
                        </a:rPr>
                        <a:t>Output generation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13316"/>
                  </a:ext>
                </a:extLst>
              </a:tr>
            </a:tbl>
          </a:graphicData>
        </a:graphic>
      </p:graphicFrame>
    </p:spTree>
    <p:extLst>
      <p:ext uri="{BB962C8B-B14F-4D97-AF65-F5344CB8AC3E}">
        <p14:creationId xmlns:p14="http://schemas.microsoft.com/office/powerpoint/2010/main" val="227295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01F18-EEFC-4B5B-97D9-BD5F7F3DA66E}"/>
              </a:ext>
            </a:extLst>
          </p:cNvPr>
          <p:cNvSpPr txBox="1"/>
          <p:nvPr/>
        </p:nvSpPr>
        <p:spPr>
          <a:xfrm>
            <a:off x="4582244" y="116632"/>
            <a:ext cx="302433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PROJECT PLAN</a:t>
            </a:r>
          </a:p>
        </p:txBody>
      </p:sp>
      <p:graphicFrame>
        <p:nvGraphicFramePr>
          <p:cNvPr id="2" name="Table 6">
            <a:extLst>
              <a:ext uri="{FF2B5EF4-FFF2-40B4-BE49-F238E27FC236}">
                <a16:creationId xmlns:a16="http://schemas.microsoft.com/office/drawing/2014/main" id="{2E517A5E-A50E-4C43-B4D5-3D0349E81DF4}"/>
              </a:ext>
            </a:extLst>
          </p:cNvPr>
          <p:cNvGraphicFramePr>
            <a:graphicFrameLocks noGrp="1"/>
          </p:cNvGraphicFramePr>
          <p:nvPr>
            <p:extLst>
              <p:ext uri="{D42A27DB-BD31-4B8C-83A1-F6EECF244321}">
                <p14:modId xmlns:p14="http://schemas.microsoft.com/office/powerpoint/2010/main" val="4275483727"/>
              </p:ext>
            </p:extLst>
          </p:nvPr>
        </p:nvGraphicFramePr>
        <p:xfrm>
          <a:off x="981844" y="639852"/>
          <a:ext cx="9937104" cy="6101520"/>
        </p:xfrm>
        <a:graphic>
          <a:graphicData uri="http://schemas.openxmlformats.org/drawingml/2006/table">
            <a:tbl>
              <a:tblPr firstRow="1" bandRow="1">
                <a:tableStyleId>{073A0DAA-6AF3-43AB-8588-CEC1D06C72B9}</a:tableStyleId>
              </a:tblPr>
              <a:tblGrid>
                <a:gridCol w="1656184">
                  <a:extLst>
                    <a:ext uri="{9D8B030D-6E8A-4147-A177-3AD203B41FA5}">
                      <a16:colId xmlns:a16="http://schemas.microsoft.com/office/drawing/2014/main" val="2209509003"/>
                    </a:ext>
                  </a:extLst>
                </a:gridCol>
                <a:gridCol w="1656184">
                  <a:extLst>
                    <a:ext uri="{9D8B030D-6E8A-4147-A177-3AD203B41FA5}">
                      <a16:colId xmlns:a16="http://schemas.microsoft.com/office/drawing/2014/main" val="3557679970"/>
                    </a:ext>
                  </a:extLst>
                </a:gridCol>
                <a:gridCol w="1656184">
                  <a:extLst>
                    <a:ext uri="{9D8B030D-6E8A-4147-A177-3AD203B41FA5}">
                      <a16:colId xmlns:a16="http://schemas.microsoft.com/office/drawing/2014/main" val="230099931"/>
                    </a:ext>
                  </a:extLst>
                </a:gridCol>
                <a:gridCol w="1656184">
                  <a:extLst>
                    <a:ext uri="{9D8B030D-6E8A-4147-A177-3AD203B41FA5}">
                      <a16:colId xmlns:a16="http://schemas.microsoft.com/office/drawing/2014/main" val="2555418953"/>
                    </a:ext>
                  </a:extLst>
                </a:gridCol>
                <a:gridCol w="1656184">
                  <a:extLst>
                    <a:ext uri="{9D8B030D-6E8A-4147-A177-3AD203B41FA5}">
                      <a16:colId xmlns:a16="http://schemas.microsoft.com/office/drawing/2014/main" val="159800858"/>
                    </a:ext>
                  </a:extLst>
                </a:gridCol>
                <a:gridCol w="1656184">
                  <a:extLst>
                    <a:ext uri="{9D8B030D-6E8A-4147-A177-3AD203B41FA5}">
                      <a16:colId xmlns:a16="http://schemas.microsoft.com/office/drawing/2014/main" val="3178252839"/>
                    </a:ext>
                  </a:extLst>
                </a:gridCol>
              </a:tblGrid>
              <a:tr h="610152">
                <a:tc>
                  <a:txBody>
                    <a:bodyPr/>
                    <a:lstStyle/>
                    <a:p>
                      <a:pPr marL="0" marR="0">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Start Date</a:t>
                      </a:r>
                      <a:endParaRPr lang="en-US" sz="16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849645490"/>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68580" marR="68580" marT="0" marB="0"/>
                </a:tc>
                <a:tc rowSpan="3">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1</a:t>
                      </a: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26/12/2021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28/12/2021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2</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60951138"/>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68580" marR="68580" marT="0" marB="0"/>
                </a:tc>
                <a:tc vMerge="1">
                  <a:txBody>
                    <a:bodyPr/>
                    <a:lstStyle/>
                    <a:p>
                      <a:endParaRPr lang="en-US"/>
                    </a:p>
                  </a:txBody>
                  <a:tcPr/>
                </a:tc>
                <a:tc>
                  <a:txBody>
                    <a:bodyPr/>
                    <a:lstStyle/>
                    <a:p>
                      <a:r>
                        <a:rPr lang="en-IN" sz="1400" dirty="0">
                          <a:latin typeface="Times New Roman" panose="02020603050405020304" pitchFamily="18" charset="0"/>
                          <a:cs typeface="Times New Roman" panose="02020603050405020304" pitchFamily="18" charset="0"/>
                        </a:rPr>
                        <a:t>29/12/2021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31/12/2021</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3</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058663216"/>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03/12/2021</a:t>
                      </a:r>
                    </a:p>
                  </a:txBody>
                  <a:tcPr marL="99060" marR="99060"/>
                </a:tc>
                <a:tc>
                  <a:txBody>
                    <a:bodyPr/>
                    <a:lstStyle/>
                    <a:p>
                      <a:r>
                        <a:rPr lang="en-IN" sz="1400" dirty="0">
                          <a:latin typeface="Times New Roman" panose="02020603050405020304" pitchFamily="18" charset="0"/>
                          <a:cs typeface="Times New Roman" panose="02020603050405020304" pitchFamily="18" charset="0"/>
                        </a:rPr>
                        <a:t>08/01/2022</a:t>
                      </a:r>
                    </a:p>
                  </a:txBody>
                  <a:tcPr marL="99060" marR="99060"/>
                </a:tc>
                <a:tc>
                  <a:txBody>
                    <a:bodyPr/>
                    <a:lstStyle/>
                    <a:p>
                      <a:pPr algn="ctr"/>
                      <a:r>
                        <a:rPr lang="en-IN" sz="1400" dirty="0">
                          <a:latin typeface="Times New Roman" panose="02020603050405020304" pitchFamily="18" charset="0"/>
                          <a:cs typeface="Times New Roman" panose="02020603050405020304" pitchFamily="18" charset="0"/>
                        </a:rPr>
                        <a:t>5</a:t>
                      </a:r>
                    </a:p>
                  </a:txBody>
                  <a:tcPr marL="99060" marR="99060"/>
                </a:tc>
                <a:tc>
                  <a:txBody>
                    <a:bodyPr/>
                    <a:lstStyle/>
                    <a:p>
                      <a:r>
                        <a:rPr lang="en-IN" sz="1400" dirty="0">
                          <a:latin typeface="Times New Roman" panose="02020603050405020304" pitchFamily="18" charset="0"/>
                          <a:cs typeface="Times New Roman" panose="02020603050405020304" pitchFamily="18" charset="0"/>
                        </a:rPr>
                        <a:t>Completed</a:t>
                      </a:r>
                    </a:p>
                  </a:txBody>
                  <a:tcPr marL="99060" marR="99060"/>
                </a:tc>
                <a:extLst>
                  <a:ext uri="{0D108BD9-81ED-4DB2-BD59-A6C34878D82A}">
                    <a16:rowId xmlns:a16="http://schemas.microsoft.com/office/drawing/2014/main" val="4276404159"/>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68580" marR="68580"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Sprint 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09/01/2022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a16="http://schemas.microsoft.com/office/drawing/2014/main" val="1527789447"/>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18/01/2022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22/01/2022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a16="http://schemas.microsoft.com/office/drawing/2014/main" val="909527700"/>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6</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Sprint 3</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23/01/2022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27/01/2022</a:t>
                      </a: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5</a:t>
                      </a:r>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a16="http://schemas.microsoft.com/office/drawing/2014/main" val="2216695294"/>
                  </a:ext>
                </a:extLst>
              </a:tr>
              <a:tr h="610152">
                <a:tc>
                  <a:txBody>
                    <a:bodyPr/>
                    <a:lstStyle/>
                    <a:p>
                      <a:pPr marL="0" marR="0">
                        <a:lnSpc>
                          <a:spcPct val="115000"/>
                        </a:lnSpc>
                        <a:spcBef>
                          <a:spcPts val="0"/>
                        </a:spcBef>
                        <a:spcAft>
                          <a:spcPts val="0"/>
                        </a:spcAft>
                      </a:pPr>
                      <a:r>
                        <a:rPr lang="en-US" sz="1400" dirty="0">
                          <a:latin typeface="Times New Roman" pitchFamily="18" charset="0"/>
                          <a:ea typeface="Calibri"/>
                          <a:cs typeface="Times New Roman" pitchFamily="18" charset="0"/>
                        </a:rPr>
                        <a:t>7</a:t>
                      </a: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30/01/2022</a:t>
                      </a: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05/02/2022</a:t>
                      </a:r>
                    </a:p>
                  </a:txBody>
                  <a:tcPr marL="68580" marR="68580" marT="0" marB="0"/>
                </a:tc>
                <a:tc>
                  <a:txBody>
                    <a:bodyPr/>
                    <a:lstStyle/>
                    <a:p>
                      <a:pPr algn="ctr"/>
                      <a:r>
                        <a:rPr lang="en-US" sz="1400" dirty="0">
                          <a:latin typeface="Times New Roman" pitchFamily="18" charset="0"/>
                          <a:cs typeface="Times New Roman" pitchFamily="18" charset="0"/>
                        </a:rPr>
                        <a:t>7</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a16="http://schemas.microsoft.com/office/drawing/2014/main" val="2436701812"/>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8</a:t>
                      </a:r>
                    </a:p>
                  </a:txBody>
                  <a:tcPr marL="68580" marR="68580" marT="0" marB="0"/>
                </a:tc>
                <a:tc rowSpan="2">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4</a:t>
                      </a:r>
                    </a:p>
                  </a:txBody>
                  <a:tcPr marL="68580" marR="68580" marT="0" marB="0" anchor="ctr"/>
                </a:tc>
                <a:tc>
                  <a:txBody>
                    <a:bodyPr/>
                    <a:lstStyle/>
                    <a:p>
                      <a:pPr marL="0" marR="0">
                        <a:lnSpc>
                          <a:spcPct val="115000"/>
                        </a:lnSpc>
                        <a:spcBef>
                          <a:spcPts val="0"/>
                        </a:spcBef>
                        <a:spcAft>
                          <a:spcPts val="0"/>
                        </a:spcAft>
                      </a:pPr>
                      <a:r>
                        <a:rPr lang="en-US" sz="1400" dirty="0">
                          <a:latin typeface="Times New Roman" pitchFamily="18" charset="0"/>
                          <a:cs typeface="Times New Roman" pitchFamily="18" charset="0"/>
                        </a:rPr>
                        <a:t>07/02/2022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400" dirty="0">
                          <a:latin typeface="Times New Roman" pitchFamily="18" charset="0"/>
                          <a:cs typeface="Times New Roman" pitchFamily="18" charset="0"/>
                        </a:rPr>
                        <a:t>10/01/2022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itchFamily="18" charset="0"/>
                          <a:cs typeface="Times New Roman" pitchFamily="18" charset="0"/>
                        </a:rPr>
                        <a:t>4</a:t>
                      </a: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a16="http://schemas.microsoft.com/office/drawing/2014/main" val="2661548813"/>
                  </a:ext>
                </a:extLst>
              </a:tr>
              <a:tr h="610152">
                <a:tc>
                  <a:txBody>
                    <a:bodyPr/>
                    <a:lstStyle/>
                    <a:p>
                      <a:pPr marL="0" marR="0">
                        <a:lnSpc>
                          <a:spcPct val="115000"/>
                        </a:lnSpc>
                        <a:spcBef>
                          <a:spcPts val="0"/>
                        </a:spcBef>
                        <a:spcAft>
                          <a:spcPts val="0"/>
                        </a:spcAft>
                      </a:pPr>
                      <a:r>
                        <a:rPr lang="en-US" sz="1400">
                          <a:latin typeface="Times New Roman" pitchFamily="18" charset="0"/>
                          <a:ea typeface="Calibri"/>
                          <a:cs typeface="Times New Roman" pitchFamily="18" charset="0"/>
                        </a:rPr>
                        <a:t>9</a:t>
                      </a:r>
                    </a:p>
                  </a:txBody>
                  <a:tcPr marL="68580" marR="68580" marT="0" marB="0"/>
                </a:tc>
                <a:tc vMerge="1">
                  <a:txBody>
                    <a:bodyPr/>
                    <a:lstStyle/>
                    <a:p>
                      <a:endParaRPr lang="en-US"/>
                    </a:p>
                  </a:txBody>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17/02/2022</a:t>
                      </a: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20/02/2022</a:t>
                      </a: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tc>
                <a:extLst>
                  <a:ext uri="{0D108BD9-81ED-4DB2-BD59-A6C34878D82A}">
                    <a16:rowId xmlns:a16="http://schemas.microsoft.com/office/drawing/2014/main" val="2323862898"/>
                  </a:ext>
                </a:extLst>
              </a:tr>
            </a:tbl>
          </a:graphicData>
        </a:graphic>
      </p:graphicFrame>
    </p:spTree>
    <p:extLst>
      <p:ext uri="{BB962C8B-B14F-4D97-AF65-F5344CB8AC3E}">
        <p14:creationId xmlns:p14="http://schemas.microsoft.com/office/powerpoint/2010/main" val="33945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68251-71D4-4882-A7A1-C65D15A3F860}"/>
              </a:ext>
            </a:extLst>
          </p:cNvPr>
          <p:cNvSpPr txBox="1"/>
          <p:nvPr/>
        </p:nvSpPr>
        <p:spPr>
          <a:xfrm>
            <a:off x="2638028" y="116632"/>
            <a:ext cx="590465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SPRINT BACKLOG PLAN</a:t>
            </a:r>
          </a:p>
        </p:txBody>
      </p:sp>
      <p:graphicFrame>
        <p:nvGraphicFramePr>
          <p:cNvPr id="5" name="Content Placeholder 7">
            <a:extLst>
              <a:ext uri="{FF2B5EF4-FFF2-40B4-BE49-F238E27FC236}">
                <a16:creationId xmlns:a16="http://schemas.microsoft.com/office/drawing/2014/main" id="{FC5A1C6B-775D-47F4-9738-392A199669C5}"/>
              </a:ext>
            </a:extLst>
          </p:cNvPr>
          <p:cNvGraphicFramePr>
            <a:graphicFrameLocks/>
          </p:cNvGraphicFramePr>
          <p:nvPr>
            <p:extLst>
              <p:ext uri="{D42A27DB-BD31-4B8C-83A1-F6EECF244321}">
                <p14:modId xmlns:p14="http://schemas.microsoft.com/office/powerpoint/2010/main" val="3174508036"/>
              </p:ext>
            </p:extLst>
          </p:nvPr>
        </p:nvGraphicFramePr>
        <p:xfrm>
          <a:off x="981844" y="800308"/>
          <a:ext cx="9937103" cy="6070096"/>
        </p:xfrm>
        <a:graphic>
          <a:graphicData uri="http://schemas.openxmlformats.org/drawingml/2006/table">
            <a:tbl>
              <a:tblPr firstRow="1" firstCol="1" bandRow="1">
                <a:tableStyleId>{5C22544A-7EE6-4342-B048-85BDC9FD1C3A}</a:tableStyleId>
              </a:tblPr>
              <a:tblGrid>
                <a:gridCol w="957681">
                  <a:extLst>
                    <a:ext uri="{9D8B030D-6E8A-4147-A177-3AD203B41FA5}">
                      <a16:colId xmlns:a16="http://schemas.microsoft.com/office/drawing/2014/main" val="20000"/>
                    </a:ext>
                  </a:extLst>
                </a:gridCol>
                <a:gridCol w="888315">
                  <a:extLst>
                    <a:ext uri="{9D8B030D-6E8A-4147-A177-3AD203B41FA5}">
                      <a16:colId xmlns:a16="http://schemas.microsoft.com/office/drawing/2014/main" val="20001"/>
                    </a:ext>
                  </a:extLst>
                </a:gridCol>
                <a:gridCol w="715606">
                  <a:extLst>
                    <a:ext uri="{9D8B030D-6E8A-4147-A177-3AD203B41FA5}">
                      <a16:colId xmlns:a16="http://schemas.microsoft.com/office/drawing/2014/main" val="20002"/>
                    </a:ext>
                  </a:extLst>
                </a:gridCol>
                <a:gridCol w="499014">
                  <a:extLst>
                    <a:ext uri="{9D8B030D-6E8A-4147-A177-3AD203B41FA5}">
                      <a16:colId xmlns:a16="http://schemas.microsoft.com/office/drawing/2014/main" val="20003"/>
                    </a:ext>
                  </a:extLst>
                </a:gridCol>
                <a:gridCol w="499014">
                  <a:extLst>
                    <a:ext uri="{9D8B030D-6E8A-4147-A177-3AD203B41FA5}">
                      <a16:colId xmlns:a16="http://schemas.microsoft.com/office/drawing/2014/main" val="20004"/>
                    </a:ext>
                  </a:extLst>
                </a:gridCol>
                <a:gridCol w="499014">
                  <a:extLst>
                    <a:ext uri="{9D8B030D-6E8A-4147-A177-3AD203B41FA5}">
                      <a16:colId xmlns:a16="http://schemas.microsoft.com/office/drawing/2014/main" val="20005"/>
                    </a:ext>
                  </a:extLst>
                </a:gridCol>
                <a:gridCol w="499014">
                  <a:extLst>
                    <a:ext uri="{9D8B030D-6E8A-4147-A177-3AD203B41FA5}">
                      <a16:colId xmlns:a16="http://schemas.microsoft.com/office/drawing/2014/main" val="20006"/>
                    </a:ext>
                  </a:extLst>
                </a:gridCol>
                <a:gridCol w="499014">
                  <a:extLst>
                    <a:ext uri="{9D8B030D-6E8A-4147-A177-3AD203B41FA5}">
                      <a16:colId xmlns:a16="http://schemas.microsoft.com/office/drawing/2014/main" val="20007"/>
                    </a:ext>
                  </a:extLst>
                </a:gridCol>
                <a:gridCol w="499014">
                  <a:extLst>
                    <a:ext uri="{9D8B030D-6E8A-4147-A177-3AD203B41FA5}">
                      <a16:colId xmlns:a16="http://schemas.microsoft.com/office/drawing/2014/main" val="20008"/>
                    </a:ext>
                  </a:extLst>
                </a:gridCol>
                <a:gridCol w="499014">
                  <a:extLst>
                    <a:ext uri="{9D8B030D-6E8A-4147-A177-3AD203B41FA5}">
                      <a16:colId xmlns:a16="http://schemas.microsoft.com/office/drawing/2014/main" val="20009"/>
                    </a:ext>
                  </a:extLst>
                </a:gridCol>
                <a:gridCol w="499014">
                  <a:extLst>
                    <a:ext uri="{9D8B030D-6E8A-4147-A177-3AD203B41FA5}">
                      <a16:colId xmlns:a16="http://schemas.microsoft.com/office/drawing/2014/main" val="20010"/>
                    </a:ext>
                  </a:extLst>
                </a:gridCol>
                <a:gridCol w="499014">
                  <a:extLst>
                    <a:ext uri="{9D8B030D-6E8A-4147-A177-3AD203B41FA5}">
                      <a16:colId xmlns:a16="http://schemas.microsoft.com/office/drawing/2014/main" val="20011"/>
                    </a:ext>
                  </a:extLst>
                </a:gridCol>
                <a:gridCol w="576875">
                  <a:extLst>
                    <a:ext uri="{9D8B030D-6E8A-4147-A177-3AD203B41FA5}">
                      <a16:colId xmlns:a16="http://schemas.microsoft.com/office/drawing/2014/main" val="20012"/>
                    </a:ext>
                  </a:extLst>
                </a:gridCol>
                <a:gridCol w="576875">
                  <a:extLst>
                    <a:ext uri="{9D8B030D-6E8A-4147-A177-3AD203B41FA5}">
                      <a16:colId xmlns:a16="http://schemas.microsoft.com/office/drawing/2014/main" val="20013"/>
                    </a:ext>
                  </a:extLst>
                </a:gridCol>
                <a:gridCol w="576875">
                  <a:extLst>
                    <a:ext uri="{9D8B030D-6E8A-4147-A177-3AD203B41FA5}">
                      <a16:colId xmlns:a16="http://schemas.microsoft.com/office/drawing/2014/main" val="20014"/>
                    </a:ext>
                  </a:extLst>
                </a:gridCol>
                <a:gridCol w="576875">
                  <a:extLst>
                    <a:ext uri="{9D8B030D-6E8A-4147-A177-3AD203B41FA5}">
                      <a16:colId xmlns:a16="http://schemas.microsoft.com/office/drawing/2014/main" val="20015"/>
                    </a:ext>
                  </a:extLst>
                </a:gridCol>
                <a:gridCol w="576875">
                  <a:extLst>
                    <a:ext uri="{9D8B030D-6E8A-4147-A177-3AD203B41FA5}">
                      <a16:colId xmlns:a16="http://schemas.microsoft.com/office/drawing/2014/main" val="20016"/>
                    </a:ext>
                  </a:extLst>
                </a:gridCol>
              </a:tblGrid>
              <a:tr h="709483">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0"/>
                  </a:ext>
                </a:extLst>
              </a:tr>
              <a:tr h="544160">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1"/>
                  </a:ext>
                </a:extLst>
              </a:tr>
              <a:tr h="470603">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28/12/2021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2"/>
                  </a:ext>
                </a:extLst>
              </a:tr>
              <a:tr h="469588">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3"/>
                  </a:ext>
                </a:extLst>
              </a:tr>
              <a:tr h="305192">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Basic 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04"/>
                  </a:ext>
                </a:extLst>
              </a:tr>
              <a:tr h="470603">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10006"/>
                  </a:ext>
                </a:extLst>
              </a:tr>
              <a:tr h="476067">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Property</a:t>
                      </a:r>
                      <a:r>
                        <a:rPr lang="en-US" sz="1000" kern="1200" baseline="0" dirty="0">
                          <a:solidFill>
                            <a:schemeClr val="bg1"/>
                          </a:solidFill>
                          <a:effectLst/>
                          <a:latin typeface="Times New Roman" panose="02020603050405020304" pitchFamily="18" charset="0"/>
                          <a:ea typeface="+mn-ea"/>
                          <a:cs typeface="Times New Roman" panose="02020603050405020304" pitchFamily="18" charset="0"/>
                        </a:rPr>
                        <a:t> Managements</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16/01/2022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7"/>
                  </a:ext>
                </a:extLst>
              </a:tr>
              <a:tr h="382351">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Enquiries</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08"/>
                  </a:ext>
                </a:extLst>
              </a:tr>
              <a:tr h="313733">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Online</a:t>
                      </a:r>
                      <a:r>
                        <a:rPr lang="en-US" sz="1000" kern="1200" baseline="0" dirty="0">
                          <a:solidFill>
                            <a:schemeClr val="bg1"/>
                          </a:solidFill>
                          <a:effectLst/>
                          <a:latin typeface="Times New Roman" panose="02020603050405020304" pitchFamily="18" charset="0"/>
                          <a:ea typeface="+mn-ea"/>
                          <a:cs typeface="Times New Roman" panose="02020603050405020304" pitchFamily="18" charset="0"/>
                        </a:rPr>
                        <a:t> booking</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27/01/2022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009"/>
                  </a:ext>
                </a:extLst>
              </a:tr>
              <a:tr h="313733">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Chat</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05/02/2022</a:t>
                      </a: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0010"/>
                  </a:ext>
                </a:extLst>
              </a:tr>
              <a:tr h="305192">
                <a:tc>
                  <a:txBody>
                    <a:bodyPr/>
                    <a:lstStyle/>
                    <a:p>
                      <a:pPr>
                        <a:lnSpc>
                          <a:spcPct val="107000"/>
                        </a:lnSpc>
                        <a:spcAft>
                          <a:spcPts val="800"/>
                        </a:spcAft>
                      </a:pPr>
                      <a:r>
                        <a:rPr lang="en-US" sz="1000" dirty="0">
                          <a:solidFill>
                            <a:schemeClr val="bg1"/>
                          </a:solidFill>
                          <a:effectLst/>
                          <a:latin typeface="Times New Roman" panose="02020603050405020304" pitchFamily="18" charset="0"/>
                          <a:cs typeface="Times New Roman" panose="02020603050405020304" pitchFamily="18" charset="0"/>
                        </a:rPr>
                        <a:t>Testing data</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000" dirty="0">
                          <a:latin typeface="Times New Roman" pitchFamily="18" charset="0"/>
                          <a:cs typeface="Times New Roman" pitchFamily="18" charset="0"/>
                        </a:rPr>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1052129146"/>
                  </a:ext>
                </a:extLst>
              </a:tr>
              <a:tr h="443595">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66441438"/>
                  </a:ext>
                </a:extLst>
              </a:tr>
              <a:tr h="598789">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a:latin typeface="Times New Roman" pitchFamily="18" charset="0"/>
                          <a:cs typeface="Times New Roman" pitchFamily="18" charset="0"/>
                        </a:rPr>
                        <a:t>20/02/2022</a:t>
                      </a: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4202803930"/>
                  </a:ext>
                </a:extLst>
              </a:tr>
              <a:tr h="254604">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000" dirty="0">
                        <a:latin typeface="Times New Roman" pitchFamily="18" charset="0"/>
                        <a:ea typeface="Calibri"/>
                        <a:cs typeface="Times New Roman"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4</a:t>
                      </a:r>
                    </a:p>
                  </a:txBody>
                  <a:tcPr marL="60025" marR="60025" marT="0" marB="0"/>
                </a:tc>
                <a:extLst>
                  <a:ext uri="{0D108BD9-81ED-4DB2-BD59-A6C34878D82A}">
                    <a16:rowId xmlns:a16="http://schemas.microsoft.com/office/drawing/2014/main" val="1276280508"/>
                  </a:ext>
                </a:extLst>
              </a:tr>
            </a:tbl>
          </a:graphicData>
        </a:graphic>
      </p:graphicFrame>
    </p:spTree>
    <p:extLst>
      <p:ext uri="{BB962C8B-B14F-4D97-AF65-F5344CB8AC3E}">
        <p14:creationId xmlns:p14="http://schemas.microsoft.com/office/powerpoint/2010/main" val="11779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5E74C-443C-4EEF-9C74-268BD6739534}"/>
              </a:ext>
            </a:extLst>
          </p:cNvPr>
          <p:cNvSpPr txBox="1"/>
          <p:nvPr/>
        </p:nvSpPr>
        <p:spPr>
          <a:xfrm>
            <a:off x="2854052" y="81463"/>
            <a:ext cx="6097464"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SPRINT ACTUAL</a:t>
            </a:r>
          </a:p>
        </p:txBody>
      </p:sp>
      <p:graphicFrame>
        <p:nvGraphicFramePr>
          <p:cNvPr id="2" name="Table 1">
            <a:extLst>
              <a:ext uri="{FF2B5EF4-FFF2-40B4-BE49-F238E27FC236}">
                <a16:creationId xmlns:a16="http://schemas.microsoft.com/office/drawing/2014/main" id="{F2137088-553D-40F1-85E9-1C9459C820ED}"/>
              </a:ext>
            </a:extLst>
          </p:cNvPr>
          <p:cNvGraphicFramePr>
            <a:graphicFrameLocks noGrp="1"/>
          </p:cNvGraphicFramePr>
          <p:nvPr>
            <p:extLst>
              <p:ext uri="{D42A27DB-BD31-4B8C-83A1-F6EECF244321}">
                <p14:modId xmlns:p14="http://schemas.microsoft.com/office/powerpoint/2010/main" val="2898013424"/>
              </p:ext>
            </p:extLst>
          </p:nvPr>
        </p:nvGraphicFramePr>
        <p:xfrm>
          <a:off x="1006242" y="675302"/>
          <a:ext cx="9912703" cy="6120636"/>
        </p:xfrm>
        <a:graphic>
          <a:graphicData uri="http://schemas.openxmlformats.org/drawingml/2006/table">
            <a:tbl>
              <a:tblPr firstRow="1" firstCol="1" bandRow="1">
                <a:tableStyleId>{5C22544A-7EE6-4342-B048-85BDC9FD1C3A}</a:tableStyleId>
              </a:tblPr>
              <a:tblGrid>
                <a:gridCol w="955331">
                  <a:extLst>
                    <a:ext uri="{9D8B030D-6E8A-4147-A177-3AD203B41FA5}">
                      <a16:colId xmlns:a16="http://schemas.microsoft.com/office/drawing/2014/main" val="1232333795"/>
                    </a:ext>
                  </a:extLst>
                </a:gridCol>
                <a:gridCol w="886136">
                  <a:extLst>
                    <a:ext uri="{9D8B030D-6E8A-4147-A177-3AD203B41FA5}">
                      <a16:colId xmlns:a16="http://schemas.microsoft.com/office/drawing/2014/main" val="2385701782"/>
                    </a:ext>
                  </a:extLst>
                </a:gridCol>
                <a:gridCol w="713850">
                  <a:extLst>
                    <a:ext uri="{9D8B030D-6E8A-4147-A177-3AD203B41FA5}">
                      <a16:colId xmlns:a16="http://schemas.microsoft.com/office/drawing/2014/main" val="3100397160"/>
                    </a:ext>
                  </a:extLst>
                </a:gridCol>
                <a:gridCol w="497789">
                  <a:extLst>
                    <a:ext uri="{9D8B030D-6E8A-4147-A177-3AD203B41FA5}">
                      <a16:colId xmlns:a16="http://schemas.microsoft.com/office/drawing/2014/main" val="3956776436"/>
                    </a:ext>
                  </a:extLst>
                </a:gridCol>
                <a:gridCol w="497789">
                  <a:extLst>
                    <a:ext uri="{9D8B030D-6E8A-4147-A177-3AD203B41FA5}">
                      <a16:colId xmlns:a16="http://schemas.microsoft.com/office/drawing/2014/main" val="4071907784"/>
                    </a:ext>
                  </a:extLst>
                </a:gridCol>
                <a:gridCol w="497789">
                  <a:extLst>
                    <a:ext uri="{9D8B030D-6E8A-4147-A177-3AD203B41FA5}">
                      <a16:colId xmlns:a16="http://schemas.microsoft.com/office/drawing/2014/main" val="477061133"/>
                    </a:ext>
                  </a:extLst>
                </a:gridCol>
                <a:gridCol w="497789">
                  <a:extLst>
                    <a:ext uri="{9D8B030D-6E8A-4147-A177-3AD203B41FA5}">
                      <a16:colId xmlns:a16="http://schemas.microsoft.com/office/drawing/2014/main" val="3224816234"/>
                    </a:ext>
                  </a:extLst>
                </a:gridCol>
                <a:gridCol w="497789">
                  <a:extLst>
                    <a:ext uri="{9D8B030D-6E8A-4147-A177-3AD203B41FA5}">
                      <a16:colId xmlns:a16="http://schemas.microsoft.com/office/drawing/2014/main" val="2100352434"/>
                    </a:ext>
                  </a:extLst>
                </a:gridCol>
                <a:gridCol w="497789">
                  <a:extLst>
                    <a:ext uri="{9D8B030D-6E8A-4147-A177-3AD203B41FA5}">
                      <a16:colId xmlns:a16="http://schemas.microsoft.com/office/drawing/2014/main" val="181282650"/>
                    </a:ext>
                  </a:extLst>
                </a:gridCol>
                <a:gridCol w="497789">
                  <a:extLst>
                    <a:ext uri="{9D8B030D-6E8A-4147-A177-3AD203B41FA5}">
                      <a16:colId xmlns:a16="http://schemas.microsoft.com/office/drawing/2014/main" val="981015015"/>
                    </a:ext>
                  </a:extLst>
                </a:gridCol>
                <a:gridCol w="497789">
                  <a:extLst>
                    <a:ext uri="{9D8B030D-6E8A-4147-A177-3AD203B41FA5}">
                      <a16:colId xmlns:a16="http://schemas.microsoft.com/office/drawing/2014/main" val="2806095565"/>
                    </a:ext>
                  </a:extLst>
                </a:gridCol>
                <a:gridCol w="497789">
                  <a:extLst>
                    <a:ext uri="{9D8B030D-6E8A-4147-A177-3AD203B41FA5}">
                      <a16:colId xmlns:a16="http://schemas.microsoft.com/office/drawing/2014/main" val="3944199915"/>
                    </a:ext>
                  </a:extLst>
                </a:gridCol>
                <a:gridCol w="575457">
                  <a:extLst>
                    <a:ext uri="{9D8B030D-6E8A-4147-A177-3AD203B41FA5}">
                      <a16:colId xmlns:a16="http://schemas.microsoft.com/office/drawing/2014/main" val="3789547423"/>
                    </a:ext>
                  </a:extLst>
                </a:gridCol>
                <a:gridCol w="575457">
                  <a:extLst>
                    <a:ext uri="{9D8B030D-6E8A-4147-A177-3AD203B41FA5}">
                      <a16:colId xmlns:a16="http://schemas.microsoft.com/office/drawing/2014/main" val="3598662594"/>
                    </a:ext>
                  </a:extLst>
                </a:gridCol>
                <a:gridCol w="575457">
                  <a:extLst>
                    <a:ext uri="{9D8B030D-6E8A-4147-A177-3AD203B41FA5}">
                      <a16:colId xmlns:a16="http://schemas.microsoft.com/office/drawing/2014/main" val="1503102426"/>
                    </a:ext>
                  </a:extLst>
                </a:gridCol>
                <a:gridCol w="575457">
                  <a:extLst>
                    <a:ext uri="{9D8B030D-6E8A-4147-A177-3AD203B41FA5}">
                      <a16:colId xmlns:a16="http://schemas.microsoft.com/office/drawing/2014/main" val="3045205453"/>
                    </a:ext>
                  </a:extLst>
                </a:gridCol>
                <a:gridCol w="575457">
                  <a:extLst>
                    <a:ext uri="{9D8B030D-6E8A-4147-A177-3AD203B41FA5}">
                      <a16:colId xmlns:a16="http://schemas.microsoft.com/office/drawing/2014/main" val="2082517326"/>
                    </a:ext>
                  </a:extLst>
                </a:gridCol>
              </a:tblGrid>
              <a:tr h="81776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59516128"/>
                  </a:ext>
                </a:extLst>
              </a:tr>
              <a:tr h="52071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#1,#2,#3,#4</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208592165"/>
                  </a:ext>
                </a:extLst>
              </a:tr>
              <a:tr h="597554">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28/12/2021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3</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3766488244"/>
                  </a:ext>
                </a:extLst>
              </a:tr>
              <a:tr h="411887">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31/12/2021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2</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extLst>
                  <a:ext uri="{0D108BD9-81ED-4DB2-BD59-A6C34878D82A}">
                    <a16:rowId xmlns:a16="http://schemas.microsoft.com/office/drawing/2014/main" val="335837083"/>
                  </a:ext>
                </a:extLst>
              </a:tr>
              <a:tr h="32953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Basic 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r>
                        <a:rPr lang="en-IN" sz="1000" dirty="0">
                          <a:latin typeface="Times New Roman" panose="02020603050405020304" pitchFamily="18" charset="0"/>
                          <a:cs typeface="Times New Roman" panose="02020603050405020304" pitchFamily="18" charset="0"/>
                        </a:rPr>
                        <a:t>08/01/2021</a:t>
                      </a:r>
                    </a:p>
                  </a:txBody>
                  <a:tcPr marL="99060" marR="9906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5</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extLst>
                  <a:ext uri="{0D108BD9-81ED-4DB2-BD59-A6C34878D82A}">
                    <a16:rowId xmlns:a16="http://schemas.microsoft.com/office/drawing/2014/main" val="1641979675"/>
                  </a:ext>
                </a:extLst>
              </a:tr>
              <a:tr h="50507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extLst>
                  <a:ext uri="{0D108BD9-81ED-4DB2-BD59-A6C34878D82A}">
                    <a16:rowId xmlns:a16="http://schemas.microsoft.com/office/drawing/2014/main" val="4183939808"/>
                  </a:ext>
                </a:extLst>
              </a:tr>
              <a:tr h="465447">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Property</a:t>
                      </a:r>
                      <a:r>
                        <a:rPr lang="en-US" sz="1000" kern="1200" baseline="0" dirty="0">
                          <a:solidFill>
                            <a:schemeClr val="bg1"/>
                          </a:solidFill>
                          <a:effectLst/>
                          <a:latin typeface="Times New Roman" panose="02020603050405020304" pitchFamily="18" charset="0"/>
                          <a:ea typeface="+mn-ea"/>
                          <a:cs typeface="Times New Roman" panose="02020603050405020304" pitchFamily="18" charset="0"/>
                        </a:rPr>
                        <a:t> Managements</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108370850"/>
                  </a:ext>
                </a:extLst>
              </a:tr>
              <a:tr h="51189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Enquiries</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237058794"/>
                  </a:ext>
                </a:extLst>
              </a:tr>
              <a:tr h="30673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Online</a:t>
                      </a:r>
                      <a:r>
                        <a:rPr lang="en-US" sz="1000" kern="1200" baseline="0" dirty="0">
                          <a:solidFill>
                            <a:schemeClr val="bg1"/>
                          </a:solidFill>
                          <a:effectLst/>
                          <a:latin typeface="Times New Roman" panose="02020603050405020304" pitchFamily="18" charset="0"/>
                          <a:ea typeface="+mn-ea"/>
                          <a:cs typeface="Times New Roman" panose="02020603050405020304" pitchFamily="18" charset="0"/>
                        </a:rPr>
                        <a:t> booking</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2468039943"/>
                  </a:ext>
                </a:extLst>
              </a:tr>
              <a:tr h="306734">
                <a:tc>
                  <a:txBody>
                    <a:bodyPr/>
                    <a:lstStyle/>
                    <a:p>
                      <a:pPr>
                        <a:lnSpc>
                          <a:spcPct val="107000"/>
                        </a:lnSpc>
                        <a:spcAft>
                          <a:spcPts val="800"/>
                        </a:spcAft>
                      </a:pPr>
                      <a:r>
                        <a:rPr lang="en-US" sz="1000" kern="1200" dirty="0">
                          <a:solidFill>
                            <a:schemeClr val="bg1"/>
                          </a:solidFill>
                          <a:effectLst/>
                          <a:latin typeface="Times New Roman" panose="02020603050405020304" pitchFamily="18" charset="0"/>
                          <a:ea typeface="+mn-ea"/>
                          <a:cs typeface="Times New Roman" panose="02020603050405020304" pitchFamily="18" charset="0"/>
                        </a:rPr>
                        <a:t>Chat</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654853758"/>
                  </a:ext>
                </a:extLst>
              </a:tr>
              <a:tr h="331972">
                <a:tc>
                  <a:txBody>
                    <a:bodyPr/>
                    <a:lstStyle/>
                    <a:p>
                      <a:pPr>
                        <a:lnSpc>
                          <a:spcPct val="107000"/>
                        </a:lnSpc>
                        <a:spcAft>
                          <a:spcPts val="800"/>
                        </a:spcAft>
                      </a:pPr>
                      <a:r>
                        <a:rPr lang="en-US" sz="1000" dirty="0">
                          <a:solidFill>
                            <a:schemeClr val="bg1"/>
                          </a:solidFill>
                          <a:effectLst/>
                          <a:latin typeface="Times New Roman" panose="02020603050405020304" pitchFamily="18" charset="0"/>
                          <a:cs typeface="Times New Roman" panose="02020603050405020304" pitchFamily="18" charset="0"/>
                        </a:rPr>
                        <a:t>Testing data</a:t>
                      </a:r>
                      <a:endParaRPr lang="en-IN" sz="1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31033832"/>
                  </a:ext>
                </a:extLst>
              </a:tr>
              <a:tr h="33197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07000"/>
                        </a:lnSpc>
                        <a:spcAft>
                          <a:spcPts val="800"/>
                        </a:spcAft>
                      </a:pP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624174701"/>
                  </a:ext>
                </a:extLst>
              </a:tr>
              <a:tr h="33197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1000"/>
                        </a:spcAft>
                      </a:pPr>
                      <a:endParaRPr lang="en-IN" sz="10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4283104738"/>
                  </a:ext>
                </a:extLst>
              </a:tr>
              <a:tr h="33197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tc>
                <a:tc>
                  <a:txBody>
                    <a:bodyPr/>
                    <a:lstStyle/>
                    <a:p>
                      <a:pPr algn="ctr">
                        <a:lnSpc>
                          <a:spcPct val="115000"/>
                        </a:lnSpc>
                        <a:spcAft>
                          <a:spcPts val="0"/>
                        </a:spcAft>
                      </a:pP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0</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1</a:t>
                      </a:r>
                    </a:p>
                  </a:txBody>
                  <a:tcPr marL="60025" marR="60025" marT="0" marB="0"/>
                </a:tc>
                <a:tc>
                  <a:txBody>
                    <a:bodyPr/>
                    <a:lstStyle/>
                    <a:p>
                      <a:pPr algn="ctr">
                        <a:lnSpc>
                          <a:spcPct val="115000"/>
                        </a:lnSpc>
                        <a:spcAft>
                          <a:spcPts val="1000"/>
                        </a:spcAft>
                      </a:pPr>
                      <a:r>
                        <a:rPr lang="en-IN" sz="1000" dirty="0">
                          <a:effectLst/>
                          <a:latin typeface="Times New Roman" panose="02020603050405020304" pitchFamily="18" charset="0"/>
                          <a:ea typeface="Calibri"/>
                          <a:cs typeface="Times New Roman" panose="02020603050405020304" pitchFamily="18" charset="0"/>
                        </a:rPr>
                        <a:t>1</a:t>
                      </a:r>
                    </a:p>
                  </a:txBody>
                  <a:tcPr marL="0" marR="0" marT="0" marB="0" anchor="ctr"/>
                </a:tc>
                <a:extLst>
                  <a:ext uri="{0D108BD9-81ED-4DB2-BD59-A6C34878D82A}">
                    <a16:rowId xmlns:a16="http://schemas.microsoft.com/office/drawing/2014/main" val="4086142261"/>
                  </a:ext>
                </a:extLst>
              </a:tr>
            </a:tbl>
          </a:graphicData>
        </a:graphic>
      </p:graphicFrame>
    </p:spTree>
    <p:extLst>
      <p:ext uri="{BB962C8B-B14F-4D97-AF65-F5344CB8AC3E}">
        <p14:creationId xmlns:p14="http://schemas.microsoft.com/office/powerpoint/2010/main" val="96840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933B-85B6-41F9-86EB-3EA810789BF3}"/>
              </a:ext>
            </a:extLst>
          </p:cNvPr>
          <p:cNvSpPr>
            <a:spLocks noGrp="1"/>
          </p:cNvSpPr>
          <p:nvPr/>
        </p:nvSpPr>
        <p:spPr>
          <a:xfrm>
            <a:off x="1979612" y="9556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chemeClr val="tx2"/>
                </a:solidFill>
                <a:latin typeface="Times New Roman" pitchFamily="18" charset="0"/>
                <a:cs typeface="Times New Roman" pitchFamily="18" charset="0"/>
              </a:rPr>
              <a:t>TABLE OF CONTENTS</a:t>
            </a:r>
          </a:p>
        </p:txBody>
      </p:sp>
      <p:sp>
        <p:nvSpPr>
          <p:cNvPr id="4" name="Content Placeholder 4">
            <a:extLst>
              <a:ext uri="{FF2B5EF4-FFF2-40B4-BE49-F238E27FC236}">
                <a16:creationId xmlns:a16="http://schemas.microsoft.com/office/drawing/2014/main" id="{EA210517-F608-4D29-B5EB-8987E71CAEBF}"/>
              </a:ext>
            </a:extLst>
          </p:cNvPr>
          <p:cNvSpPr>
            <a:spLocks noGrp="1"/>
          </p:cNvSpPr>
          <p:nvPr/>
        </p:nvSpPr>
        <p:spPr>
          <a:xfrm>
            <a:off x="1979613" y="2204864"/>
            <a:ext cx="8229599" cy="4525963"/>
          </a:xfrm>
          <a:prstGeom prst="rect">
            <a:avLst/>
          </a:prstGeom>
        </p:spPr>
        <p:txBody>
          <a:bodyPr vert="horz" lIns="91397" tIns="45698" rIns="91397" bIns="45698" rtlCol="0">
            <a:normAutofit/>
          </a:bodyPr>
          <a:lstStyle>
            <a:lvl1pPr marL="342740" indent="-342740"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1" indent="-285615"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5" indent="-228493"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205643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513422"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970407"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427394"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884380" indent="-228493" algn="l" defTabSz="913972"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56984" indent="-456984">
              <a:buFont typeface="+mj-lt"/>
              <a:buAutoNum type="arabicPeriod"/>
            </a:pPr>
            <a:r>
              <a:rPr lang="en-IN" sz="2000" b="1" dirty="0">
                <a:solidFill>
                  <a:schemeClr val="tx2"/>
                </a:solidFill>
                <a:latin typeface="Times New Roman" pitchFamily="18" charset="0"/>
                <a:cs typeface="Times New Roman" pitchFamily="18" charset="0"/>
              </a:rPr>
              <a:t>Introduction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Modules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Data Flow Diagram</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Table Design</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Developing Environment</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Product Backlog</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User Stories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Project Plan	</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Plans</a:t>
            </a:r>
          </a:p>
          <a:p>
            <a:pPr marL="456984" indent="-456984">
              <a:buFont typeface="+mj-lt"/>
              <a:buAutoNum type="arabicPeriod"/>
            </a:pPr>
            <a:r>
              <a:rPr lang="en-IN" sz="2000" b="1" dirty="0">
                <a:solidFill>
                  <a:schemeClr val="tx2"/>
                </a:solidFill>
                <a:latin typeface="Times New Roman" pitchFamily="18" charset="0"/>
                <a:cs typeface="Times New Roman" pitchFamily="18" charset="0"/>
              </a:rPr>
              <a:t>Sprint Actual</a:t>
            </a: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15123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01659C-0610-478E-A558-8B2B0473E694}"/>
              </a:ext>
            </a:extLst>
          </p:cNvPr>
          <p:cNvSpPr txBox="1"/>
          <p:nvPr/>
        </p:nvSpPr>
        <p:spPr>
          <a:xfrm>
            <a:off x="2339324" y="2921168"/>
            <a:ext cx="7510175" cy="1015663"/>
          </a:xfrm>
          <a:prstGeom prst="rect">
            <a:avLst/>
          </a:prstGeom>
          <a:noFill/>
        </p:spPr>
        <p:txBody>
          <a:bodyPr wrap="square">
            <a:spAutoFit/>
          </a:bodyPr>
          <a:lstStyle/>
          <a:p>
            <a:pPr algn="ctr"/>
            <a:r>
              <a:rPr lang="en-US" sz="6000" b="1" dirty="0">
                <a:latin typeface="Bauhaus 93" panose="04030905020B02020C02" pitchFamily="82" charset="0"/>
                <a:cs typeface="Times New Roman" panose="02020603050405020304" pitchFamily="18" charset="0"/>
              </a:rPr>
              <a:t>THANK YOU</a:t>
            </a:r>
            <a:endParaRPr lang="en-IN" sz="6000" b="1" dirty="0">
              <a:latin typeface="Bauhaus 93" panose="04030905020B02020C02" pitchFamily="82" charset="0"/>
              <a:cs typeface="Times New Roman" panose="02020603050405020304" pitchFamily="18" charset="0"/>
            </a:endParaRPr>
          </a:p>
        </p:txBody>
      </p:sp>
    </p:spTree>
    <p:extLst>
      <p:ext uri="{BB962C8B-B14F-4D97-AF65-F5344CB8AC3E}">
        <p14:creationId xmlns:p14="http://schemas.microsoft.com/office/powerpoint/2010/main" val="105766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3C483C-4307-4CCB-9857-0FE572C2B6B8}"/>
              </a:ext>
            </a:extLst>
          </p:cNvPr>
          <p:cNvSpPr>
            <a:spLocks noGrp="1"/>
          </p:cNvSpPr>
          <p:nvPr/>
        </p:nvSpPr>
        <p:spPr>
          <a:xfrm>
            <a:off x="1904206" y="908720"/>
            <a:ext cx="8229600" cy="56886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Project Management is a methodology originally developed for the construction industry for controlling schedules, costs, and specifications. Over a period of time, it was discovered that the same techniques tweaked a little actually apply to all industries starting from manufacturing to the high technology operations. Project management is an art of setting up all the components of a project together to work in sync. A logical approach to bind the various components together with effective planning improves the chances for a successfully delivered project. A real estate project differs from any other domain in terms of the number of different components it involves. </a:t>
            </a:r>
          </a:p>
          <a:p>
            <a:endParaRPr lang="en-US" sz="1600" b="1" dirty="0"/>
          </a:p>
          <a:p>
            <a:r>
              <a:rPr lang="en-US" sz="1600" b="1" dirty="0"/>
              <a:t>The complexity of these components if not dealt with maturity with a persistent approach may lead to disastrous results for the project. Though there are various ways of cost estimation for real estate projects, the unit cost for the bill of quantities works best. The easiest way to estimate is to break down the project into tasks. Once tasks are defined and resources are assessed with their respective quantities are mapped, it is then time to assign unit costs. The total cost is then determined by summing up the costs incurred in each task. The various types of costs linked to any resource can be in terms of man, material, labor and expenses (overheads). In a real estate project, construction cost is only a fraction of the total cost of the project. These include design costs, bid costs, approval costs and control costs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97CEF5D2-687F-486B-8E71-A089B9D00228}"/>
              </a:ext>
            </a:extLst>
          </p:cNvPr>
          <p:cNvSpPr>
            <a:spLocks noGrp="1"/>
          </p:cNvSpPr>
          <p:nvPr/>
        </p:nvSpPr>
        <p:spPr>
          <a:xfrm>
            <a:off x="2710036" y="332656"/>
            <a:ext cx="6617940" cy="427484"/>
          </a:xfrm>
          <a:prstGeom prst="rect">
            <a:avLst/>
          </a:prstGeom>
        </p:spPr>
        <p:txBody>
          <a:bodyPr vert="horz" lIns="91397" tIns="45698" rIns="91397" bIns="45698" rtlCol="0" anchor="ctr">
            <a:normAutofit fontScale="92500" lnSpcReduction="20000"/>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dirty="0">
                <a:solidFill>
                  <a:schemeClr val="tx2"/>
                </a:solidFill>
                <a:latin typeface="Times New Roman" pitchFamily="18" charset="0"/>
                <a:cs typeface="Times New Roman" pitchFamily="18" charset="0"/>
              </a:rPr>
              <a:t>INTRODUCTION</a:t>
            </a:r>
          </a:p>
        </p:txBody>
      </p:sp>
    </p:spTree>
    <p:extLst>
      <p:ext uri="{BB962C8B-B14F-4D97-AF65-F5344CB8AC3E}">
        <p14:creationId xmlns:p14="http://schemas.microsoft.com/office/powerpoint/2010/main" val="380234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AE23B-B90C-4557-94AE-DE8D184794F9}"/>
              </a:ext>
            </a:extLst>
          </p:cNvPr>
          <p:cNvSpPr>
            <a:spLocks noGrp="1"/>
          </p:cNvSpPr>
          <p:nvPr/>
        </p:nvSpPr>
        <p:spPr>
          <a:xfrm>
            <a:off x="1636711" y="116632"/>
            <a:ext cx="8915401" cy="764704"/>
          </a:xfrm>
          <a:prstGeom prst="rect">
            <a:avLst/>
          </a:prstGeom>
        </p:spPr>
        <p:txBody>
          <a:bodyPr vert="horz" lIns="91397" tIns="45698" rIns="91397" bIns="45698" rtlCol="0" anchor="ctr">
            <a:normAutofit/>
          </a:bodyPr>
          <a:lstStyle>
            <a:lvl1pPr algn="ctr" defTabSz="913972" rtl="0" eaLnBrk="1" latinLnBrk="0" hangingPunct="1">
              <a:spcBef>
                <a:spcPct val="0"/>
              </a:spcBef>
              <a:buNone/>
              <a:defRPr sz="4400" kern="1200">
                <a:solidFill>
                  <a:schemeClr val="tx1"/>
                </a:solidFill>
                <a:latin typeface="+mj-lt"/>
                <a:ea typeface="+mj-ea"/>
                <a:cs typeface="+mj-cs"/>
              </a:defRPr>
            </a:lvl1pPr>
          </a:lstStyle>
          <a:p>
            <a:r>
              <a:rPr lang="en-IN" sz="2800" b="1" dirty="0">
                <a:solidFill>
                  <a:schemeClr val="tx2"/>
                </a:solidFill>
                <a:latin typeface="Times New Roman" pitchFamily="18" charset="0"/>
                <a:cs typeface="Times New Roman" pitchFamily="18" charset="0"/>
              </a:rPr>
              <a:t>MODULES</a:t>
            </a:r>
          </a:p>
        </p:txBody>
      </p:sp>
      <p:sp>
        <p:nvSpPr>
          <p:cNvPr id="6" name="TextBox 5">
            <a:extLst>
              <a:ext uri="{FF2B5EF4-FFF2-40B4-BE49-F238E27FC236}">
                <a16:creationId xmlns:a16="http://schemas.microsoft.com/office/drawing/2014/main" id="{67EB8D3C-48CC-458C-AA6B-95411CA10AB9}"/>
              </a:ext>
            </a:extLst>
          </p:cNvPr>
          <p:cNvSpPr txBox="1"/>
          <p:nvPr/>
        </p:nvSpPr>
        <p:spPr>
          <a:xfrm>
            <a:off x="1485900" y="1052736"/>
            <a:ext cx="7920880" cy="2678682"/>
          </a:xfrm>
          <a:prstGeom prst="rect">
            <a:avLst/>
          </a:prstGeom>
          <a:noFill/>
        </p:spPr>
        <p:txBody>
          <a:bodyPr wrap="square">
            <a:spAutoFit/>
          </a:bodyPr>
          <a:lstStyle/>
          <a:p>
            <a:pPr marL="285750" indent="-285750">
              <a:spcAft>
                <a:spcPts val="800"/>
              </a:spcAft>
              <a:buFont typeface="Wingdings" panose="05000000000000000000" pitchFamily="2" charset="2"/>
              <a:buChar char="q"/>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US" sz="2000" dirty="0"/>
          </a:p>
          <a:p>
            <a:pPr marL="342900" indent="-342900">
              <a:buFont typeface="Arial" panose="020B0604020202020204" pitchFamily="34" charset="0"/>
              <a:buChar char="•"/>
            </a:pPr>
            <a:r>
              <a:rPr lang="en-US" sz="2000" b="1" dirty="0"/>
              <a:t>View User reviews</a:t>
            </a:r>
          </a:p>
          <a:p>
            <a:pPr marL="342900" indent="-342900">
              <a:buFont typeface="Arial" panose="020B0604020202020204" pitchFamily="34" charset="0"/>
              <a:buChar char="•"/>
            </a:pPr>
            <a:r>
              <a:rPr lang="en-US" sz="2000" b="1" dirty="0"/>
              <a:t>Accept / Reject Broker</a:t>
            </a:r>
          </a:p>
          <a:p>
            <a:pPr marL="342900" indent="-342900">
              <a:buFont typeface="Arial" panose="020B0604020202020204" pitchFamily="34" charset="0"/>
              <a:buChar char="•"/>
            </a:pPr>
            <a:r>
              <a:rPr lang="en-US" sz="2000" b="1" dirty="0"/>
              <a:t>Block / Unblock Broker</a:t>
            </a:r>
          </a:p>
          <a:p>
            <a:pPr marL="342900" indent="-342900">
              <a:buFont typeface="Arial" panose="020B0604020202020204" pitchFamily="34" charset="0"/>
              <a:buChar char="•"/>
            </a:pPr>
            <a:r>
              <a:rPr lang="en-US" sz="2000" b="1" dirty="0"/>
              <a:t>Send reply to complaints</a:t>
            </a:r>
          </a:p>
          <a:p>
            <a:pPr marL="342900" indent="-342900">
              <a:buFont typeface="Arial" panose="020B0604020202020204" pitchFamily="34" charset="0"/>
              <a:buChar char="•"/>
            </a:pPr>
            <a:r>
              <a:rPr lang="en-US" sz="2000" b="1" dirty="0"/>
              <a:t>View Suggestions</a:t>
            </a:r>
          </a:p>
          <a:p>
            <a:pPr marL="342900" indent="-342900">
              <a:buFont typeface="Arial" panose="020B0604020202020204" pitchFamily="34" charset="0"/>
              <a:buChar char="•"/>
            </a:pPr>
            <a:r>
              <a:rPr lang="en-US" sz="2000" b="1" dirty="0"/>
              <a:t>View Rating</a:t>
            </a:r>
          </a:p>
          <a:p>
            <a:pPr lvl="0">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46D1F2C-E39C-4EC5-B5DA-0708BA669E06}"/>
              </a:ext>
            </a:extLst>
          </p:cNvPr>
          <p:cNvSpPr txBox="1"/>
          <p:nvPr/>
        </p:nvSpPr>
        <p:spPr>
          <a:xfrm>
            <a:off x="1634933" y="3645024"/>
            <a:ext cx="6097464" cy="2370905"/>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BROKER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t> </a:t>
            </a:r>
            <a:r>
              <a:rPr lang="en-US" sz="2000" b="1" dirty="0"/>
              <a:t>Registration</a:t>
            </a:r>
          </a:p>
          <a:p>
            <a:pPr marL="342900" indent="-342900">
              <a:buFont typeface="Arial" panose="020B0604020202020204" pitchFamily="34" charset="0"/>
              <a:buChar char="•"/>
            </a:pPr>
            <a:r>
              <a:rPr lang="en-US" sz="2000" b="1" dirty="0"/>
              <a:t>Add plot details</a:t>
            </a:r>
          </a:p>
          <a:p>
            <a:pPr marL="342900" indent="-342900">
              <a:buFont typeface="Arial" panose="020B0604020202020204" pitchFamily="34" charset="0"/>
              <a:buChar char="•"/>
            </a:pPr>
            <a:r>
              <a:rPr lang="en-US" sz="2000" b="1" dirty="0"/>
              <a:t>View Booking</a:t>
            </a:r>
          </a:p>
          <a:p>
            <a:pPr marL="342900" indent="-342900">
              <a:buFont typeface="Arial" panose="020B0604020202020204" pitchFamily="34" charset="0"/>
              <a:buChar char="•"/>
            </a:pPr>
            <a:r>
              <a:rPr lang="en-US" sz="2000" b="1" dirty="0"/>
              <a:t>Enquiries</a:t>
            </a:r>
          </a:p>
          <a:p>
            <a:pPr marL="342900" indent="-342900">
              <a:buFont typeface="Arial" panose="020B0604020202020204" pitchFamily="34" charset="0"/>
              <a:buChar char="•"/>
            </a:pPr>
            <a:r>
              <a:rPr lang="en-US" sz="2000" b="1" dirty="0"/>
              <a:t>Chat with User</a:t>
            </a:r>
          </a:p>
          <a:p>
            <a:pPr marL="342900" indent="-342900">
              <a:buFont typeface="Arial" panose="020B0604020202020204" pitchFamily="34" charset="0"/>
              <a:buChar char="•"/>
            </a:pPr>
            <a:r>
              <a:rPr lang="en-US" sz="2000" b="1" dirty="0"/>
              <a:t>Add Complaints</a:t>
            </a:r>
          </a:p>
        </p:txBody>
      </p:sp>
    </p:spTree>
    <p:extLst>
      <p:ext uri="{BB962C8B-B14F-4D97-AF65-F5344CB8AC3E}">
        <p14:creationId xmlns:p14="http://schemas.microsoft.com/office/powerpoint/2010/main" val="45468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5DF57B-A825-4EA1-9199-D9D0A833CFCD}"/>
              </a:ext>
            </a:extLst>
          </p:cNvPr>
          <p:cNvSpPr txBox="1"/>
          <p:nvPr/>
        </p:nvSpPr>
        <p:spPr>
          <a:xfrm>
            <a:off x="1701924" y="908720"/>
            <a:ext cx="6097464" cy="2370905"/>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q"/>
            </a:pP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b="1" dirty="0"/>
              <a:t>Book Plot</a:t>
            </a:r>
          </a:p>
          <a:p>
            <a:pPr marL="342900" indent="-342900">
              <a:buFont typeface="Arial" panose="020B0604020202020204" pitchFamily="34" charset="0"/>
              <a:buChar char="•"/>
            </a:pPr>
            <a:r>
              <a:rPr lang="en-US" sz="2000" b="1" dirty="0"/>
              <a:t>View Plot</a:t>
            </a:r>
          </a:p>
          <a:p>
            <a:pPr marL="342900" indent="-342900">
              <a:buFont typeface="Arial" panose="020B0604020202020204" pitchFamily="34" charset="0"/>
              <a:buChar char="•"/>
            </a:pPr>
            <a:r>
              <a:rPr lang="en-US" sz="2000" b="1" dirty="0"/>
              <a:t>Chat with Broker</a:t>
            </a:r>
          </a:p>
          <a:p>
            <a:pPr marL="342900" indent="-342900">
              <a:buFont typeface="Arial" panose="020B0604020202020204" pitchFamily="34" charset="0"/>
              <a:buChar char="•"/>
            </a:pPr>
            <a:r>
              <a:rPr lang="en-US" sz="2000" b="1" dirty="0"/>
              <a:t>Send Complaint</a:t>
            </a:r>
          </a:p>
          <a:p>
            <a:pPr marL="342900" indent="-342900">
              <a:buFont typeface="Arial" panose="020B0604020202020204" pitchFamily="34" charset="0"/>
              <a:buChar char="•"/>
            </a:pPr>
            <a:r>
              <a:rPr lang="en-US" sz="2000" b="1" dirty="0"/>
              <a:t>Send Suggestions</a:t>
            </a:r>
          </a:p>
          <a:p>
            <a:pPr marL="342900" indent="-342900">
              <a:buFont typeface="Arial" panose="020B0604020202020204" pitchFamily="34" charset="0"/>
              <a:buChar char="•"/>
            </a:pPr>
            <a:r>
              <a:rPr lang="en-US" sz="2000" b="1" dirty="0"/>
              <a:t>Add Rating</a:t>
            </a:r>
          </a:p>
        </p:txBody>
      </p:sp>
    </p:spTree>
    <p:extLst>
      <p:ext uri="{BB962C8B-B14F-4D97-AF65-F5344CB8AC3E}">
        <p14:creationId xmlns:p14="http://schemas.microsoft.com/office/powerpoint/2010/main" val="314094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51CE7C-1485-44A4-8830-9C2CF56E7B4E}"/>
              </a:ext>
            </a:extLst>
          </p:cNvPr>
          <p:cNvSpPr txBox="1"/>
          <p:nvPr/>
        </p:nvSpPr>
        <p:spPr>
          <a:xfrm>
            <a:off x="2566020" y="188640"/>
            <a:ext cx="6097464"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DATA FLOW DIAGRAM</a:t>
            </a:r>
          </a:p>
        </p:txBody>
      </p:sp>
      <p:sp>
        <p:nvSpPr>
          <p:cNvPr id="5" name="TextBox 4">
            <a:extLst>
              <a:ext uri="{FF2B5EF4-FFF2-40B4-BE49-F238E27FC236}">
                <a16:creationId xmlns:a16="http://schemas.microsoft.com/office/drawing/2014/main" id="{F35BCCDC-721C-45D1-B755-DE737DA35D8A}"/>
              </a:ext>
            </a:extLst>
          </p:cNvPr>
          <p:cNvSpPr txBox="1"/>
          <p:nvPr/>
        </p:nvSpPr>
        <p:spPr>
          <a:xfrm>
            <a:off x="1053852" y="980728"/>
            <a:ext cx="609746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LEVEL 0</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925" y="2443162"/>
            <a:ext cx="7038975" cy="1971675"/>
          </a:xfrm>
          <a:prstGeom prst="rect">
            <a:avLst/>
          </a:prstGeom>
        </p:spPr>
      </p:pic>
    </p:spTree>
    <p:extLst>
      <p:ext uri="{BB962C8B-B14F-4D97-AF65-F5344CB8AC3E}">
        <p14:creationId xmlns:p14="http://schemas.microsoft.com/office/powerpoint/2010/main" val="243424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8BF21-1996-48DE-9565-D8407A4CA223}"/>
              </a:ext>
            </a:extLst>
          </p:cNvPr>
          <p:cNvSpPr txBox="1"/>
          <p:nvPr/>
        </p:nvSpPr>
        <p:spPr>
          <a:xfrm>
            <a:off x="1341884" y="476672"/>
            <a:ext cx="609746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LEVEL 1.1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325" y="966787"/>
            <a:ext cx="9020175" cy="4924425"/>
          </a:xfrm>
          <a:prstGeom prst="rect">
            <a:avLst/>
          </a:prstGeom>
        </p:spPr>
      </p:pic>
    </p:spTree>
    <p:extLst>
      <p:ext uri="{BB962C8B-B14F-4D97-AF65-F5344CB8AC3E}">
        <p14:creationId xmlns:p14="http://schemas.microsoft.com/office/powerpoint/2010/main" val="74909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8A443-472E-4C3E-9EB0-9E27D4D9C9BD}"/>
              </a:ext>
            </a:extLst>
          </p:cNvPr>
          <p:cNvSpPr txBox="1"/>
          <p:nvPr/>
        </p:nvSpPr>
        <p:spPr>
          <a:xfrm>
            <a:off x="1197868" y="476672"/>
            <a:ext cx="609746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LEVEL 1.2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325" y="966787"/>
            <a:ext cx="9020175" cy="4924425"/>
          </a:xfrm>
          <a:prstGeom prst="rect">
            <a:avLst/>
          </a:prstGeom>
        </p:spPr>
      </p:pic>
    </p:spTree>
    <p:extLst>
      <p:ext uri="{BB962C8B-B14F-4D97-AF65-F5344CB8AC3E}">
        <p14:creationId xmlns:p14="http://schemas.microsoft.com/office/powerpoint/2010/main" val="341699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705279-7705-42FB-8CC5-B1028E124ACC}"/>
              </a:ext>
            </a:extLst>
          </p:cNvPr>
          <p:cNvSpPr txBox="1"/>
          <p:nvPr/>
        </p:nvSpPr>
        <p:spPr>
          <a:xfrm>
            <a:off x="1197868" y="476672"/>
            <a:ext cx="609746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LEVEL 1.3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325" y="846004"/>
            <a:ext cx="9020175" cy="5626233"/>
          </a:xfrm>
          <a:prstGeom prst="rect">
            <a:avLst/>
          </a:prstGeom>
        </p:spPr>
      </p:pic>
    </p:spTree>
    <p:extLst>
      <p:ext uri="{BB962C8B-B14F-4D97-AF65-F5344CB8AC3E}">
        <p14:creationId xmlns:p14="http://schemas.microsoft.com/office/powerpoint/2010/main" val="415030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734</TotalTime>
  <Words>1218</Words>
  <Application>Microsoft Office PowerPoint</Application>
  <PresentationFormat>Custom</PresentationFormat>
  <Paragraphs>626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Bauhaus 93</vt:lpstr>
      <vt:lpstr>Calibri</vt:lpstr>
      <vt:lpstr>Euphemia</vt:lpstr>
      <vt:lpstr>Times New Roman</vt:lpstr>
      <vt:lpstr>Wingdings</vt:lpstr>
      <vt:lpstr>Math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Ijas</dc:creator>
  <cp:lastModifiedBy>Ijas</cp:lastModifiedBy>
  <cp:revision>25</cp:revision>
  <dcterms:created xsi:type="dcterms:W3CDTF">2022-01-10T17:37:53Z</dcterms:created>
  <dcterms:modified xsi:type="dcterms:W3CDTF">2022-02-09T06:55:34Z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