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app.xml" ContentType="application/vnd.openxmlformats-officedocument.extended-properties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8" r:id="rId6"/>
    <p:sldId id="259" r:id="rId7"/>
    <p:sldId id="269" r:id="rId8"/>
    <p:sldId id="260" r:id="rId9"/>
    <p:sldId id="273" r:id="rId10"/>
    <p:sldId id="284" r:id="rId11"/>
    <p:sldId id="285" r:id="rId12"/>
    <p:sldId id="271" r:id="rId13"/>
    <p:sldId id="27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4" r:id="rId24"/>
    <p:sldId id="286" r:id="rId25"/>
    <p:sldId id="263" r:id="rId26"/>
    <p:sldId id="264" r:id="rId27"/>
    <p:sldId id="265" r:id="rId28"/>
    <p:sldId id="266" r:id="rId29"/>
    <p:sldId id="26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>
        <p:scale>
          <a:sx n="76" d="100"/>
          <a:sy n="76" d="100"/>
        </p:scale>
        <p:origin x="-184" y="-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" Type="http://schemas.openxmlformats.org/officeDocument/2006/relationships/slide" Target="slides/slide1.xml"/><Relationship Id="rId30" Type="http://schemas.openxmlformats.org/officeDocument/2006/relationships/slide" Target="slides/slide28.xml"/><Relationship Id="rId31" Type="http://schemas.openxmlformats.org/officeDocument/2006/relationships/tableStyles" Target="tableStyles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5352-CEBE-4AB0-B51D-7DFF90CB8FA0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F33FBB-4638-4BF9-B8BB-0B9536381A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2BDE59F-12C2-49F9-A09A-7A48D3C7F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9F93C0C-6D50-4186-9AFD-B5F869EFB8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CC13D95-2F0A-423F-964E-95D1381F23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0DFB055-212A-4377-9BD9-13F2242609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1C30E5-EBD5-4370-9ADE-2C76199A9C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2F30FB9-1039-4603-8855-35EBE8A46A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F1AAF7C-A5D3-4A13-A768-A0764CEEE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51D65F2-A8D9-4448-9734-FE5117E60F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434E345-B79E-49C1-9081-D8545F85FA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384D89E-4D4C-48E7-A980-F03C0EFEEC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7B08E0F-0719-4F93-BAFF-454CF5DBCF7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CCE8168-90C8-4EE5-BC18-36ACD9DC8D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6D5C9B9-6F4D-4014-ACAE-A9B39C306F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4099D48-BA87-494B-BB79-D15AC5F80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6222F70-28DF-42F9-B0EF-A14A8237E9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583E27C-100B-4851-BFDE-478D362511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1120C3A-19EB-443D-A64F-E1511D9C0B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B019B90-DE0E-470A-86E6-6891991F89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391D195-6334-4FCE-A67D-AB1F35921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87C23BB-0E0D-42A4-9328-EB6242C88E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8D89EBD-5457-4AD7-97DF-9E1A185E5A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21C4817-7FE9-4FE5-ACA5-21DFB6D02A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E3A2519-E130-4A37-ACEC-21FC430EAC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C4EAD27-A545-460C-BBB7-2A56696750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AC668FF-7225-474D-A311-BF4C07503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FA4EA60-7EB4-4DBB-909A-57A74BDEAB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4068161-4688-47DC-A2D2-0F2FE5074D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089EB57-0F7D-4C2F-82F1-95519FAEE5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 noEditPoints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 noEditPoints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lvl="0"/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19" name="Footer Placeholder 18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 noEditPoints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5842000" y="6219826"/>
            <a:ext cx="6350000" cy="638175"/>
          </a:xfrm>
          <a:custGeom>
            <a:av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12700" y="-7144"/>
            <a:ext cx="12217400" cy="1041400"/>
          </a:xfrm>
          <a:custGeom>
            <a:avLst/>
            <a:rect l="l" t="t" r="r" b="b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5842000" y="-7144"/>
            <a:ext cx="6350000" cy="638175"/>
          </a:xfrm>
          <a:custGeom>
            <a:avLst/>
            <a:rect l="l" t="t" r="r" b="b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 noEditPoints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 noEditPoints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 noEditPoints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22" name="Footer Placeholder 21"/>
          <p:cNvSpPr>
            <a:spLocks noGrp="1" noEditPoints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 noEditPoints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/>
              <a:rect l="l" t="t" r="r" b="b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/>
              <a:rect l="l" t="t" r="r" b="b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pPr algn="ctr">
              <a:buNone/>
            </a:pPr>
            <a:endParaRPr b="1" u="sng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endParaRPr lang="en-US"/>
          </a:p>
        </p:txBody>
      </p:sp>
      <p:sp>
        <p:nvSpPr>
          <p:cNvPr id="4" name="object 2"/>
          <p:cNvSpPr txBox="1"/>
          <p:nvPr/>
        </p:nvSpPr>
        <p:spPr>
          <a:xfrm>
            <a:off x="2957707" y="2107768"/>
            <a:ext cx="5029200" cy="8035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>
              <a:buNone/>
            </a:pPr>
            <a:r>
              <a:rPr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DETECTING DDoS ATTACK USING MACHINE</a:t>
            </a:r>
            <a:endParaRPr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spcBef>
                <a:spcPct val="0"/>
              </a:spcBef>
              <a:buNone/>
            </a:pPr>
            <a:endParaRPr sz="17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algn="ctr">
              <a:buNone/>
            </a:pPr>
            <a:r>
              <a:rPr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LEARNING ALGORITHM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5909242" y="3779380"/>
            <a:ext cx="3579813" cy="11636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2700" indent="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r>
              <a:rPr sz="1600" b="1">
                <a:latin typeface="Times New Roman" pitchFamily="18" charset="0" panose="02020603050405020304"/>
                <a:ea typeface="Times New Roman" pitchFamily="18" charset="0" panose="02020603050405020304"/>
              </a:rPr>
              <a:t>Name : Fathimath Suhara M A</a:t>
            </a:r>
            <a:endParaRPr sz="16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spcBef>
                <a:spcPct val="0"/>
              </a:spcBef>
              <a:buNone/>
            </a:pPr>
            <a:endParaRPr sz="15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buNone/>
            </a:pPr>
            <a:r>
              <a:rPr sz="1600" b="1">
                <a:latin typeface="Times New Roman" pitchFamily="18" charset="0" panose="02020603050405020304"/>
                <a:ea typeface="Times New Roman" pitchFamily="18" charset="0" panose="02020603050405020304"/>
              </a:rPr>
              <a:t>Roll No : 18</a:t>
            </a:r>
            <a:endParaRPr sz="16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spcBef>
                <a:spcPct val="0"/>
              </a:spcBef>
              <a:buNone/>
            </a:pPr>
            <a:endParaRPr sz="15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buNone/>
            </a:pPr>
            <a:r>
              <a:rPr sz="1600" b="1">
                <a:latin typeface="Times New Roman" pitchFamily="18" charset="0" panose="02020603050405020304"/>
                <a:ea typeface="Times New Roman" pitchFamily="18" charset="0" panose="02020603050405020304"/>
              </a:rPr>
              <a:t>Product Owner : Dr Geevar C Zacharias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562" y="673544"/>
            <a:ext cx="9813281" cy="292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</a:rPr>
              <a:t>Dataset</a:t>
            </a: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 : </a:t>
            </a:r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</a:rPr>
              <a:t>DDoS Dataset from Kaggle Website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285750" indent="-285750">
              <a:buFont typeface="Arial" pitchFamily="34" charset="0" panose="020B0604020202020204"/>
              <a:buChar char="•"/>
            </a:pPr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285750" indent="-285750">
              <a:buFont typeface="Arial" pitchFamily="34" charset="0" panose="020B0604020202020204"/>
              <a:buChar char="•"/>
            </a:pPr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285750" indent="-285750">
              <a:buFont typeface="Arial" pitchFamily="34" charset="0" panose="020B0604020202020204"/>
              <a:buChar char="•"/>
            </a:pPr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285750" indent="-285750">
              <a:buFont typeface="Arial" pitchFamily="34" charset="0" panose="020B0604020202020204"/>
              <a:buChar char="•"/>
            </a:pPr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>
              <a:buFont typeface="Arial" pitchFamily="34" charset="0" panose="020B0604020202020204"/>
              <a:buNone/>
            </a:pPr>
            <a:r>
              <a:rPr lang="en-US" sz="14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Process:</a:t>
            </a:r>
          </a:p>
          <a:p>
            <a:pPr marL="0" indent="0">
              <a:buFont typeface="Arial" pitchFamily="34" charset="0" panose="020B0604020202020204"/>
              <a:buNone/>
            </a:pPr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>
              <a:buFont typeface="Arial" pitchFamily="34" charset="0" panose="020B0604020202020204"/>
              <a:buNone/>
            </a:pPr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</a:rPr>
              <a:t>First, take the particular Dataset and import it to the Jupyter Notebook. Later by using the machine learning algorithms we can obtain </a:t>
            </a:r>
          </a:p>
          <a:p>
            <a:pPr marL="0" indent="0">
              <a:buFont typeface="Arial" pitchFamily="34" charset="0" panose="020B0604020202020204"/>
              <a:buNone/>
            </a:pPr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>
              <a:buFont typeface="Arial" pitchFamily="34" charset="0" panose="020B0604020202020204"/>
              <a:buNone/>
            </a:pPr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</a:rPr>
              <a:t>the accuracy of the prediction of DDoS attacks.</a:t>
            </a:r>
          </a:p>
          <a:p>
            <a:pPr marL="0" indent="0">
              <a:buFont typeface="Arial" pitchFamily="34" charset="0" panose="020B0604020202020204"/>
              <a:buNone/>
            </a:pPr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0888" y="700342"/>
            <a:ext cx="3318196" cy="33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888" y="1399106"/>
            <a:ext cx="10523421" cy="5065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Our 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objective is to find the best Machine Learning Algorithms  for the detection of ddos attack. Then the best</a:t>
            </a:r>
          </a:p>
          <a:p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performing model will be saved and will be linked to a user interface by which it can predict new input data </a:t>
            </a: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. 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To achieve this objective training</a:t>
            </a:r>
          </a:p>
          <a:p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data have to go through various intermediate processes before giving it to Algorithms. The main parameters on which the performance of the </a:t>
            </a:r>
          </a:p>
          <a:p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model will be judge are </a:t>
            </a: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accuracy of the model.</a:t>
            </a:r>
          </a:p>
          <a:p>
            <a:pPr algn="just"/>
            <a:endParaRPr lang="en-US" sz="1600" u="sng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1" u="sng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1. </a:t>
            </a:r>
            <a:r>
              <a:rPr lang="en-US" sz="1400" b="1" u="sng" dirty="0">
                <a:latin typeface="Times New Roman" pitchFamily="18" charset="0" panose="02020603050405020304"/>
                <a:cs typeface="Times New Roman" pitchFamily="18" charset="0" panose="02020603050405020304"/>
              </a:rPr>
              <a:t>Data Collection</a:t>
            </a:r>
            <a:r>
              <a:rPr lang="en-US" sz="1400" u="sng" dirty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endParaRPr lang="en-US" sz="1400" u="sng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Data 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is the prime ingredient of this project, as these data features are various machine learning algorithms. By using these features 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of the data, Machine Learning Algorithms are trained and models are created. In this proposal, we have taken a ddos attack dataset with 3,11,029 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data points and 49 features from Kaggle Website . This data set is divided in the ratio of 70:30 for training and testing of algorithms. </a:t>
            </a:r>
          </a:p>
          <a:p>
            <a:pPr algn="just"/>
            <a:endParaRPr lang="en-US" sz="1600" u="sng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1" u="sng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2 .Data Cleaning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Data set is a chunk of data that is in raw form. It may contain certain symbols like digits, special characters, blank lines, and data without any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label. These symbols should be removed as it is of no importance and it can also affect the performance of the model in an adverse manner.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106" y="1015490"/>
            <a:ext cx="11196542" cy="612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u="sng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3. </a:t>
            </a:r>
            <a:r>
              <a:rPr lang="en-US" sz="1400" b="1" u="sng" dirty="0">
                <a:latin typeface="Times New Roman" pitchFamily="18" charset="0" panose="02020603050405020304"/>
                <a:cs typeface="Times New Roman" pitchFamily="18" charset="0" panose="02020603050405020304"/>
              </a:rPr>
              <a:t>Data </a:t>
            </a:r>
            <a:r>
              <a:rPr lang="en-US" sz="1400" b="1" u="sng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Preprocessing</a:t>
            </a:r>
          </a:p>
          <a:p>
            <a:pPr algn="just"/>
            <a:endParaRPr lang="en-US" sz="1400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After data cleaning, data is now free of unwanted symbols. This data should be converted into the form which can be used for extracting the features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easily. It eliminates the null values. 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1" u="sng" dirty="0">
                <a:latin typeface="Times New Roman" pitchFamily="18" charset="0" panose="02020603050405020304"/>
                <a:cs typeface="Times New Roman" pitchFamily="18" charset="0" panose="02020603050405020304"/>
              </a:rPr>
              <a:t>4. Feature Selection </a:t>
            </a:r>
          </a:p>
          <a:p>
            <a:pPr algn="just"/>
            <a:endParaRPr lang="en-US" sz="1400" u="sng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Feature Selection is the process where we select those features which contribute most to your prediction variable or output. Certain features are present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in ddos attack, we have to extract them and accordingly, our classier is trained to predict the ddos attack. For analysis and classification problems we 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have used eight features including "duration","service","src_bytes","wrong_fragment","count","urgent","num_compromised","srv_count". 'duration' is  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the time gap between sending a request from source port and receiving the request to the destination port, 'service' is the protocol type of the network, 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'src_bytes' is the how much bytes of data are transfered, 'wrong_fragment, is how data packets or requests are failed, 'count' is the number of the failure 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data packets, 'urgent' is the state of the data packet, 'num_compromised' is the details of the attacked data packets and 'srv_count' is the number of 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affected data packets.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endParaRPr lang="en-US" sz="1400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432" y="750277"/>
            <a:ext cx="10989852" cy="7616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CLASSIFIERS</a:t>
            </a:r>
          </a:p>
          <a:p>
            <a:endParaRPr lang="en-US" sz="16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In our model, we used four </a:t>
            </a: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types 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of machine learning algorithms and for the implementation work, we used the </a:t>
            </a:r>
            <a:r>
              <a:rPr lang="en-US" sz="1400" dirty="0" err="1">
                <a:latin typeface="Times New Roman" pitchFamily="18" charset="0" panose="02020603050405020304"/>
                <a:cs typeface="Times New Roman" pitchFamily="18" charset="0" panose="02020603050405020304"/>
              </a:rPr>
              <a:t>Jupyter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notebook platform with the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assistance of Python programmable language. The classification models that we implemented using the above-mentioned dataset are Logistic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Regression,  KNN Algorithm, Decision Tree and MLP Classifier. </a:t>
            </a: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This </a:t>
            </a:r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algorithms are good for various classifications and that they got their own</a:t>
            </a:r>
          </a:p>
          <a:p>
            <a:pPr algn="just"/>
            <a:endParaRPr lang="en-US" sz="1400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 properties and performance for supporting different datasets. </a:t>
            </a:r>
          </a:p>
          <a:p>
            <a:pPr algn="just"/>
            <a:endParaRPr lang="en-US" sz="1400" b="1" u="sng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b="1" u="sng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1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en-US" sz="1400" b="1" u="sng" dirty="0">
                <a:latin typeface="Times New Roman" pitchFamily="18" charset="0" panose="02020603050405020304"/>
                <a:cs typeface="Times New Roman" pitchFamily="18" charset="0" panose="02020603050405020304"/>
              </a:rPr>
              <a:t>MODELS</a:t>
            </a:r>
          </a:p>
          <a:p>
            <a:pPr algn="just"/>
            <a:endParaRPr lang="en-US" sz="1400" b="1" u="sng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1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en-US" sz="1400" b="1" u="sng" dirty="0">
                <a:latin typeface="Times New Roman" pitchFamily="18" charset="0" panose="02020603050405020304"/>
                <a:cs typeface="Times New Roman" pitchFamily="18" charset="0" panose="02020603050405020304"/>
              </a:rPr>
              <a:t>1. Logistic Regression Algorithm</a:t>
            </a:r>
          </a:p>
          <a:p>
            <a:pPr algn="just"/>
            <a:endParaRPr lang="en-US" sz="1400" b="1" u="sng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Logistic Regression is a Machine Learning algorithm which is used for the classification problems, it is a predictive analysis algorithm and based on</a:t>
            </a: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the concept of probability.We can call a Logistic Regression a Linear Regression model but the Logistic Regression uses a more complex cost </a:t>
            </a: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function, this cost function can be defined as the ‘Sigmoid function’ or also known as the ‘logistic function’ instead of a linear function.The hypothesis </a:t>
            </a: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of logistic regression tends it to limit the cost function between 0 and 1. Therefore linear functions fail to represent it as it can have a  value greater  </a:t>
            </a: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than 1 or less than 0 which is not possible as per the hypothesis of logistic regression.</a:t>
            </a: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                                                                       </a:t>
            </a: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endParaRPr lang="en-US" sz="1400" b="1" u="sng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b="1" u="sng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b="1" u="sng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b="1" u="sng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893819" y="6054849"/>
            <a:ext cx="2140062" cy="6822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493" y="630914"/>
            <a:ext cx="11109213" cy="1433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                                                                                                     </a:t>
            </a:r>
          </a:p>
          <a:p>
            <a:pPr algn="just"/>
            <a:endParaRPr lang="en-US" sz="1400" b="0" u="none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algn="just"/>
            <a:r>
              <a:rPr lang="en-US" sz="1400" b="0" u="none" dirty="0">
                <a:latin typeface="Times New Roman" pitchFamily="18" charset="0" panose="02020603050405020304"/>
                <a:cs typeface="Times New Roman" pitchFamily="18" charset="0" panose="02020603050405020304"/>
              </a:rPr>
              <a:t>                                                                                     </a:t>
            </a:r>
          </a:p>
          <a:p>
            <a:endParaRPr lang="en-US" b="0" u="none"/>
          </a:p>
        </p:txBody>
      </p:sp>
      <p:sp>
        <p:nvSpPr>
          <p:cNvPr id="7" name="TextBox 6"/>
          <p:cNvSpPr txBox="1"/>
          <p:nvPr/>
        </p:nvSpPr>
        <p:spPr>
          <a:xfrm>
            <a:off x="886691" y="630914"/>
            <a:ext cx="11032481" cy="606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  </a:t>
            </a: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2. KNN Algorithm</a:t>
            </a: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K-Nearest Neighbour is one of the simplest Machine Learning algorithms based on Supervised Learning technique. K-NN algorithm assumes the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similarity between the new case/data and available cases and put the new case into the category that is most similar to the available categories.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K-NN algorithm stores all the available data and classifies a new data point based on the similarity. This means when new data appears then it can be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easily classified into a well suite category by using K- NN algorithm.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K-NN algorithm can be used for Regression as well as for Classification but mostly it is used for the Classification problems.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It is also called a lazy learner algorithm because it does not learn from the training set immediately instead it stores the dataset and at the time of 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classification, it performs an action on the dataset. KNN algorithm at the training phase just stores the dataset and when it gets new data,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then it classifies that data into a category that is much similar to the new data.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385149" y="903618"/>
            <a:ext cx="2154197" cy="95757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217" y="707648"/>
            <a:ext cx="11092163" cy="298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Why do we need a K-NN Algorithm?</a:t>
            </a:r>
          </a:p>
          <a:p>
            <a:endParaRPr lang="en-US" sz="1400" b="1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Suppose there are two categories, i.e., Category A and Category B, and we have a new data point x1, so this data point will lie in which of these</a:t>
            </a:r>
          </a:p>
          <a:p>
            <a:endParaRPr lang="en-US" sz="1400" b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categories. To solve this type of problem, we need a K-NN algorithm. With the help of K-NN, we can easily identify the category or class of a particular </a:t>
            </a:r>
          </a:p>
          <a:p>
            <a:endParaRPr lang="en-US" sz="1400" b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dataset. Consider the below diagram:</a:t>
            </a:r>
          </a:p>
          <a:p>
            <a:endParaRPr lang="en-US" sz="1400" b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232921" y="2974211"/>
            <a:ext cx="5640899" cy="27341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0157" y="717888"/>
            <a:ext cx="10810808" cy="5422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3. Decision Tree Classification Algorithm</a:t>
            </a: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Decision Tree is a Supervised learning technique that can be used for both classification and Regression problems, but mostly it is preferred for 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solving Classification problems. It is a tree-structured classifier, where internal nodes represent the features of a dataset, branches represent the 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decision rules and each leaf node represents the outcome.In a Decision tree, there are two nodes, which are the Decision Node and Leaf Node.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Decision nodes are used to make any decision and have multiple branches, whereas Leaf nodes are the output of those decisions and do not contain 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any further branches.The decisions or the test are performed on the basis of features of the given dataset.</a:t>
            </a: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.</a:t>
            </a: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It is a graphical representation for getting all the possible solutions to a problem/decision based on given conditions.It is called a decision tree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because,similar to a tree, it starts with the root node, which expands on further branches and constructs a tree-like structure.</a:t>
            </a: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 </a:t>
            </a: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In order to build a tree, we use the CART algorithm, which stands for Classification and Regression Tree algorithm.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A decision tree simply asks a question, and based on the answer (Yes/No), it further split the tree into subtrees.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Below diagram explains the general structure of a decision tree: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79713" y="719714"/>
            <a:ext cx="5832573" cy="27092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6054" y="562707"/>
            <a:ext cx="10802282" cy="55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400" b="1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Why use Decision Trees?</a:t>
            </a:r>
          </a:p>
          <a:p>
            <a:endParaRPr lang="en-US" sz="1400" b="1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There are various algorithms in Machine learning, so choosing the best algorithm for the given dataset and problem is the main point to remember 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while creating a machine learning model. Below are the two reasons for using the Decision tree: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* Decision Trees usually mimic human thinking ability while making a decision, so it is easy to understand.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* The logic behind the decision tree can be easily understood because it shows a tree-like structure.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587" y="596811"/>
            <a:ext cx="11023956" cy="2648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4. MLP Classifier</a:t>
            </a: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The multilayer perceptron (MLP) is a feedforward artificial neural network model that maps input data sets to a set of appropriate outputs. An MLP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consists of multiple layers and each layer is fully connected to the following one. The nodes of the layers are neurons with nonlinear activation 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functions, except for the nodes of the input layer. Between the input and the output layer there may be one or more nonlinear hidden layers.</a:t>
            </a: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4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22834" y="2765507"/>
            <a:ext cx="4746332" cy="287869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3941" y="733225"/>
            <a:ext cx="10802284" cy="130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RESULTS</a:t>
            </a:r>
          </a:p>
          <a:p>
            <a:endParaRPr lang="en-US" sz="16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6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6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6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435427" y="1227727"/>
            <a:ext cx="9321146" cy="55023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099103" y="912483"/>
            <a:ext cx="4723354" cy="53307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2700" indent="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r>
              <a:rPr sz="1800" b="1" u="sng" dirty="0">
                <a:latin typeface="Times New Roman" pitchFamily="18" charset="0" panose="02020603050405020304"/>
                <a:ea typeface="Times New Roman" pitchFamily="18" charset="0" panose="02020603050405020304"/>
              </a:rPr>
              <a:t>T</a:t>
            </a:r>
            <a:r>
              <a:rPr lang="en-US" sz="1800" b="1" u="sng" dirty="0">
                <a:latin typeface="Times New Roman" pitchFamily="18" charset="0" panose="02020603050405020304"/>
                <a:ea typeface="Times New Roman" pitchFamily="18" charset="0" panose="02020603050405020304"/>
              </a:rPr>
              <a:t>able</a:t>
            </a:r>
            <a:r>
              <a:rPr sz="1800" b="1" u="sng" dirty="0">
                <a:latin typeface="Times New Roman" pitchFamily="18" charset="0" panose="02020603050405020304"/>
                <a:ea typeface="Times New Roman" pitchFamily="18" charset="0" panose="02020603050405020304"/>
              </a:rPr>
              <a:t> of Contents</a:t>
            </a:r>
            <a:endParaRPr sz="18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spcBef>
                <a:spcPct val="0"/>
              </a:spcBef>
              <a:buNone/>
            </a:pPr>
            <a:endParaRPr sz="15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buFont typeface="Times New Roman" pitchFamily="18" charset="0" panose="02020603050405020304"/>
              <a:buAutoNum type="arabicPeriod"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Introduction</a:t>
            </a:r>
          </a:p>
          <a:p>
            <a:pPr>
              <a:spcBef>
                <a:spcPct val="0"/>
              </a:spcBef>
              <a:buFont typeface="Times New Roman" pitchFamily="18" charset="0" panose="02020603050405020304"/>
              <a:buAutoNum type="arabicPeriod"/>
            </a:pPr>
            <a:endParaRPr sz="13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buFont typeface="Times New Roman" pitchFamily="18" charset="0" panose="02020603050405020304"/>
              <a:buAutoNum type="arabicPeriod"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Modules</a:t>
            </a:r>
            <a:endParaRPr lang="en-US"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endParaRPr lang="en-US"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3. </a:t>
            </a:r>
            <a:r>
              <a:rPr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Developing Environment</a:t>
            </a:r>
            <a:endParaRPr lang="en-US"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buFont typeface="Times New Roman" pitchFamily="18" charset="0" panose="02020603050405020304"/>
              <a:buAutoNum type="arabicPeriod"/>
            </a:pPr>
            <a:endParaRPr lang="en-US"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4. Methodology</a:t>
            </a:r>
          </a:p>
          <a:p>
            <a:pPr>
              <a:buFont typeface="Times New Roman" pitchFamily="18" charset="0" panose="02020603050405020304"/>
              <a:buAutoNum type="arabicPeriod"/>
            </a:pPr>
            <a:endParaRPr lang="en-US"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5. Classifiers</a:t>
            </a:r>
          </a:p>
          <a:p>
            <a:pPr>
              <a:buFont typeface="Times New Roman" pitchFamily="18" charset="0" panose="02020603050405020304"/>
              <a:buAutoNum type="arabicPeriod"/>
            </a:pPr>
            <a:endParaRPr lang="en-US"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6. Results</a:t>
            </a:r>
          </a:p>
          <a:p>
            <a:pPr marL="12700" indent="0">
              <a:buFont typeface="Times New Roman" pitchFamily="18" charset="0" panose="02020603050405020304"/>
              <a:buNone/>
            </a:pPr>
            <a:endParaRPr lang="en-US"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7. Future Enhancements</a:t>
            </a:r>
          </a:p>
          <a:p>
            <a:pPr marL="12700" indent="0">
              <a:buFont typeface="Times New Roman" pitchFamily="18" charset="0" panose="02020603050405020304"/>
              <a:buNone/>
            </a:pPr>
            <a:endParaRPr lang="en-US"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8. </a:t>
            </a:r>
            <a:r>
              <a:rPr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Project Plan</a:t>
            </a:r>
          </a:p>
          <a:p>
            <a:pPr>
              <a:spcBef>
                <a:spcPct val="0"/>
              </a:spcBef>
              <a:buFont typeface="Times New Roman" pitchFamily="18" charset="0" panose="02020603050405020304"/>
              <a:buAutoNum type="arabicPeriod"/>
            </a:pPr>
            <a:endParaRPr sz="13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9. </a:t>
            </a:r>
            <a:r>
              <a:rPr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User Story</a:t>
            </a:r>
          </a:p>
          <a:p>
            <a:pPr>
              <a:spcBef>
                <a:spcPct val="0"/>
              </a:spcBef>
              <a:buFont typeface="Times New Roman" pitchFamily="18" charset="0" panose="02020603050405020304"/>
              <a:buAutoNum type="arabicPeriod"/>
            </a:pPr>
            <a:endParaRPr sz="13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10. </a:t>
            </a:r>
            <a:r>
              <a:rPr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Pro</a:t>
            </a: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duct Backlog</a:t>
            </a:r>
            <a:endParaRPr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spcBef>
                <a:spcPct val="0"/>
              </a:spcBef>
              <a:buFont typeface="Times New Roman" pitchFamily="18" charset="0" panose="02020603050405020304"/>
              <a:buAutoNum type="arabicPeriod"/>
            </a:pPr>
            <a:endParaRPr sz="13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11. </a:t>
            </a:r>
            <a:r>
              <a:rPr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Sprint Plan</a:t>
            </a:r>
          </a:p>
          <a:p>
            <a:pPr>
              <a:spcBef>
                <a:spcPct val="0"/>
              </a:spcBef>
              <a:buFont typeface="Times New Roman" pitchFamily="18" charset="0" panose="02020603050405020304"/>
              <a:buAutoNum type="arabicPeriod"/>
            </a:pPr>
            <a:endParaRPr sz="13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buFont typeface="Times New Roman" pitchFamily="18" charset="0" panose="02020603050405020304"/>
              <a:buNone/>
            </a:pP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12. </a:t>
            </a:r>
            <a:r>
              <a:rPr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Sprint Actual</a:t>
            </a:r>
            <a:r>
              <a:rPr lang="en-US" sz="1400" dirty="0">
                <a:latin typeface="Times New Roman" pitchFamily="18" charset="0" panose="02020603050405020304"/>
                <a:ea typeface="Times New Roman" pitchFamily="18" charset="0" panose="02020603050405020304"/>
              </a:rPr>
              <a:t>s</a:t>
            </a:r>
            <a:endParaRPr sz="1400" dirty="0">
              <a:latin typeface="Times New Roman" pitchFamily="18" charset="0" panose="02020603050405020304"/>
              <a:ea typeface="Times New Roman" pitchFamily="18" charset="0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840201" y="767329"/>
            <a:ext cx="5033042" cy="58860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321" y="869639"/>
            <a:ext cx="10904593" cy="115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In this project,we use several machine learning algorithms to train  a model which can be used to detect and classify the type of DDoS attack with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greater accuracy.The above figures shows each  model give better accuracy for the detection of DDoS attacks.The effect of Denial of Services will be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detected by using this machine learning algorithms and the defect can be controlled by taking necessary precautions.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3424" y="775855"/>
            <a:ext cx="8653761" cy="1494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FUTURE ENHANCEMENTS</a:t>
            </a:r>
          </a:p>
          <a:p>
            <a:endParaRPr lang="en-US" sz="16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The future implementation will focuses on implementing 100% accuracy of the hybrid model.</a:t>
            </a:r>
          </a:p>
          <a:p>
            <a:pPr marL="285750" indent="-285750">
              <a:buFont typeface="Arial" pitchFamily="34" charset="0" panose="020B0604020202020204"/>
              <a:buChar char="•"/>
            </a:pPr>
            <a:endParaRPr lang="en-US" sz="1400" b="0" u="none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pPr marL="285750" indent="-285750">
              <a:buFont typeface="Arial" pitchFamily="34" charset="0" panose="020B0604020202020204"/>
              <a:buChar char="•"/>
            </a:pPr>
            <a:r>
              <a:rPr lang="en-US" sz="1400" b="0" u="none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To make a real time system analysis to curb the denial of services.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/>
          <p:nvPr/>
        </p:nvGraphicFramePr>
        <p:xfrm>
          <a:off x="3143412" y="1990696"/>
          <a:ext cx="6081713" cy="3339315"/>
        </p:xfrm>
        <a:graphic>
          <a:graphicData uri="http://schemas.openxmlformats.org/drawingml/2006/table">
            <a:tbl>
              <a:tblPr/>
              <a:tblGrid>
                <a:gridCol w="492125"/>
                <a:gridCol w="1023938"/>
                <a:gridCol w="1535112"/>
                <a:gridCol w="1009650"/>
                <a:gridCol w="1009650"/>
                <a:gridCol w="1011238"/>
              </a:tblGrid>
              <a:tr h="531813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 Story ID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65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Task Name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42703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Start Date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920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End Date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296863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Status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900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0" tIns="0" rIns="0" bIns="0"/>
                    <a:lstStyle>
                      <a:lvl1pPr marL="2159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Sprint 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3444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27/12/2021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27/12/2021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0" tIns="0" rIns="0" bIns="0"/>
                    <a:lstStyle>
                      <a:lvl1pPr marL="1174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778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900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lIns="0" tIns="0" rIns="0" bIns="0"/>
                    <a:lstStyle>
                      <a:lvl1pPr marL="3444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28/12/2021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28/12/2021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lIns="0" tIns="0" rIns="0" bIns="0"/>
                    <a:lstStyle>
                      <a:lvl1pPr marL="1778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27025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3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 lIns="0" tIns="0" rIns="0" bIns="0"/>
                    <a:lstStyle>
                      <a:lvl1pPr marL="2540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Sprint 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3444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15/01/2022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16/01/2022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 algn="ctr"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 algn="ctr"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</a:p>
                    <a:p>
                      <a:pPr algn="ctr"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2159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2900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>
                      <a:noFill/>
                    </a:lnB>
                  </a:tcPr>
                </a:tc>
                <a:tc>
                  <a:txBody>
                    <a:bodyPr lIns="0" tIns="0" rIns="0" bIns="0"/>
                    <a:lstStyle>
                      <a:lvl1pPr marL="3444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22/01/2022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22/01/2022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>
                      <a:noFill/>
                    </a:lnB>
                  </a:tcPr>
                </a:tc>
                <a:tc>
                  <a:txBody>
                    <a:bodyPr lIns="0" tIns="0" rIns="0" bIns="0"/>
                    <a:lstStyle>
                      <a:lvl1pPr marL="2159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1313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lIns="0" tIns="0" rIns="0" bIns="0"/>
                    <a:lstStyle>
                      <a:lvl1pPr marL="3444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23/01/2022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23/01/2022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lIns="0" tIns="0" rIns="0" bIns="0"/>
                    <a:lstStyle>
                      <a:lvl1pPr marL="2159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5501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>
                      <a:noFill/>
                    </a:lnT>
                    <a:lnB w="736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lIns="0" tIns="0" rIns="0" bIns="0"/>
                    <a:lstStyle>
                      <a:lvl1pPr marL="3444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26/01/2022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29/01/2022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>
                      <a:noFill/>
                    </a:lnT>
                    <a:lnB w="736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lIns="0" tIns="0" rIns="0" bIns="0"/>
                    <a:lstStyle>
                      <a:lvl1pPr marL="2159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2621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7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0" tIns="0" rIns="0" bIns="0"/>
                    <a:lstStyle>
                      <a:lvl1pPr marL="2540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Sprint 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3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3444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05/02/2022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984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06/02/2022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2159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342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8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 lIns="0" tIns="0" rIns="0" bIns="0"/>
                    <a:lstStyle>
                      <a:lvl1pPr marL="2540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3444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12/02/2022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984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12/02/2022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2159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1142467" y="750277"/>
            <a:ext cx="9676867" cy="349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PROJECT PLAN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603" y="834815"/>
            <a:ext cx="1387958" cy="2401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2700" indent="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r>
              <a:rPr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USER</a:t>
            </a:r>
            <a:r>
              <a:rPr lang="en-US"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STO</a:t>
            </a:r>
            <a:r>
              <a:rPr lang="en-US"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R</a:t>
            </a:r>
            <a:r>
              <a:rPr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Y</a:t>
            </a:r>
          </a:p>
        </p:txBody>
      </p:sp>
      <p:graphicFrame>
        <p:nvGraphicFramePr>
          <p:cNvPr id="3" name="object 3"/>
          <p:cNvGraphicFramePr/>
          <p:nvPr/>
        </p:nvGraphicFramePr>
        <p:xfrm>
          <a:off x="2579397" y="1355198"/>
          <a:ext cx="6483350" cy="4967600"/>
        </p:xfrm>
        <a:graphic>
          <a:graphicData uri="http://schemas.openxmlformats.org/drawingml/2006/table">
            <a:tbl>
              <a:tblPr/>
              <a:tblGrid>
                <a:gridCol w="561975"/>
                <a:gridCol w="2200275"/>
                <a:gridCol w="2006600"/>
                <a:gridCol w="1714500"/>
              </a:tblGrid>
              <a:tr h="700882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 Story ID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5207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 b="1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As a type of User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3683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400"/>
                        </a:lnSpc>
                        <a:buNone/>
                      </a:pPr>
                      <a:r>
                        <a:rPr lang="en-US"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</a:t>
                      </a: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I Want To</a:t>
                      </a:r>
                      <a:endParaRPr lang="en-US" sz="1200" b="1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400"/>
                        </a:lnSpc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&lt;Perform  Some	Task&gt;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1400"/>
                        </a:lnSpc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So that I can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&lt; Achieve Some  Goal&gt;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468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User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97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Collection of datasets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23653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DDoS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Dataset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3438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User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Preprocessing of collected data (null value elimination)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335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Cleaned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final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dataset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1813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3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User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30480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Collect IP Address,Port 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Number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1913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02000"/>
                        </a:lnSpc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Get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IP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Address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and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Port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number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2819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4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User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Collect incoming packets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1913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Get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incoming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packets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57423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5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User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3810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Count the number of accesses 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or IP Address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1913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02000"/>
                        </a:lnSpc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Get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the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number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of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accesses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30806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6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User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97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Compare with dataset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1913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02000"/>
                        </a:lnSpc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Compare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the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number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of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access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with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the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threshold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4572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7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User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778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Modelling the data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476250" indent="-31115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Apply ML Algorithms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ct val="102000"/>
                        </a:lnSpc>
                        <a:buNone/>
                      </a:pP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14572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8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User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778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Output Generation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476250" indent="-31115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02000"/>
                        </a:lnSpc>
                        <a:buNone/>
                      </a:pPr>
                      <a:r>
                        <a:rPr sz="1200">
                          <a:ea typeface="Calibri" pitchFamily="34" charset="0" panose="020F0502020204030204"/>
                        </a:rPr>
                        <a:t>Detecting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DDoS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Attack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Or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No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Attack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963" y="613759"/>
            <a:ext cx="1702102" cy="2401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2700" indent="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endParaRPr sz="1600" b="1" u="sng">
              <a:latin typeface="Times New Roman" pitchFamily="18" charset="0" panose="02020603050405020304"/>
              <a:ea typeface="Times New Roman" pitchFamily="18" charset="0" panose="02020603050405020304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78523" y="733842"/>
            <a:ext cx="10034954" cy="61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PRODUCT BACKLOG</a:t>
            </a:r>
          </a:p>
          <a:p>
            <a:endParaRPr lang="en-US"/>
          </a:p>
        </p:txBody>
      </p:sp>
      <p:graphicFrame>
        <p:nvGraphicFramePr>
          <p:cNvPr id="60" name="object 3"/>
          <p:cNvGraphicFramePr/>
          <p:nvPr/>
        </p:nvGraphicFramePr>
        <p:xfrm>
          <a:off x="2173164" y="1551709"/>
          <a:ext cx="7845672" cy="5104366"/>
        </p:xfrm>
        <a:graphic>
          <a:graphicData uri="http://schemas.openxmlformats.org/drawingml/2006/table">
            <a:tbl>
              <a:tblPr/>
              <a:tblGrid>
                <a:gridCol w="981661"/>
                <a:gridCol w="1636944"/>
                <a:gridCol w="685579"/>
                <a:gridCol w="630600"/>
                <a:gridCol w="1609370"/>
                <a:gridCol w="973412"/>
                <a:gridCol w="1328106"/>
              </a:tblGrid>
              <a:tr h="621104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endParaRPr lang="en-US" sz="1200" b="1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 story ID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400"/>
                        </a:lnSpc>
                        <a:buNone/>
                      </a:pPr>
                      <a:r>
                        <a:rPr lang="en-US"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 </a:t>
                      </a: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Priority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&lt;High/Medium/Low&gt;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endParaRPr lang="en-US" sz="1200" b="1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lang="en-US"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Size (Hours)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400"/>
                        </a:lnSpc>
                        <a:buNone/>
                      </a:pPr>
                      <a:endParaRPr lang="en-US" sz="1200" b="1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400"/>
                        </a:lnSpc>
                        <a:buNone/>
                      </a:pPr>
                      <a:r>
                        <a:rPr lang="en-US"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Sprint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400"/>
                        </a:lnSpc>
                        <a:buNone/>
                      </a:pPr>
                      <a:r>
                        <a:rPr lang="en-US"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&lt;#&gt;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400"/>
                        </a:lnSpc>
                        <a:buNone/>
                      </a:pPr>
                      <a:r>
                        <a:rPr lang="en-US"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</a:t>
                      </a: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Status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3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</a:t>
                      </a: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&lt;Planned/In progress/Completed&gt;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endParaRPr lang="en-US" sz="1200" b="1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Release Date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endParaRPr lang="en-US" sz="1200" b="1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lang="en-US"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</a:t>
                      </a:r>
                      <a:r>
                        <a:rPr sz="1200" b="1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Release Goal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23674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        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Medium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0" tIns="0" rIns="0" bIns="0"/>
                    <a:lstStyle>
                      <a:lvl1pPr marL="1778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1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1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27/12/2021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Collection of datasets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from Kaggle website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3796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        </a:t>
                      </a:r>
                      <a:r>
                        <a:rPr sz="1200">
                          <a:ea typeface="Calibri" pitchFamily="34" charset="0" panose="020F0502020204030204"/>
                        </a:rPr>
                        <a:t>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Medium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1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1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28/12/2021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Preprocessin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g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of collected data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8473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        3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Medium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rowSpan="4">
                  <a:txBody>
                    <a:bodyPr lIns="0" tIns="0" rIns="0" bIns="0"/>
                    <a:lstStyle>
                      <a:lvl1pPr marL="1778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4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15/01/2022</a:t>
                      </a:r>
                    </a:p>
                    <a:p>
                      <a:pPr>
                        <a:lnSpc>
                          <a:spcPts val="14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-16/012022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96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Collect IP Address,Port No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9157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        4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High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10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>
                      <a:noFill/>
                    </a:lnB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22/01/2022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Collect Incoming Data packets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05502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        5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Medium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23/01/2022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Count number of accesses or IP Address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5812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        6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High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10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>
                        <a:buNone/>
                      </a:pPr>
                    </a:p>
                  </a:txBody>
                  <a:tcPr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>
                      <a:noFill/>
                    </a:lnT>
                    <a:lnB w="7365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4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26/01/2022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- 29/01/2022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Compare with </a:t>
                      </a: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dataset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29157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        7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 High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 lIns="0" tIns="0" rIns="0" bIns="0"/>
                    <a:lstStyle>
                      <a:lvl1pPr marL="1778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3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06/02/2022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Apply ML Algorithms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47691"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ea typeface="Calibri" pitchFamily="34" charset="0" panose="020F05020202040302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ea typeface="Calibri" pitchFamily="34" charset="0" panose="020F0502020204030204"/>
                        </a:rPr>
                        <a:t>         8</a:t>
                      </a:r>
                      <a:endParaRPr sz="1200">
                        <a:ea typeface="Calibri" pitchFamily="34" charset="0" panose="020F05020202040302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High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 lIns="0" tIns="0" rIns="0" bIns="0"/>
                    <a:lstStyle>
                      <a:lvl1pPr marL="1778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lang="en-US"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12/02/2022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3500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13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Output Generation</a:t>
                      </a:r>
                    </a:p>
                  </a:txBody>
                  <a:tcPr marL="0" marR="0" marT="0" marB="0">
                    <a:lnL w="7365">
                      <a:solidFill>
                        <a:srgbClr val="000000"/>
                      </a:solidFill>
                    </a:lnL>
                    <a:lnR w="7365">
                      <a:solidFill>
                        <a:srgbClr val="000000"/>
                      </a:solidFill>
                    </a:lnR>
                    <a:lnT w="7365">
                      <a:solidFill>
                        <a:srgbClr val="000000"/>
                      </a:solidFill>
                    </a:lnT>
                    <a:lnB w="7365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601" y="614326"/>
            <a:ext cx="1451739" cy="2401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2700" indent="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r>
              <a:rPr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SPRINT PLAN</a:t>
            </a:r>
          </a:p>
        </p:txBody>
      </p:sp>
      <p:graphicFrame>
        <p:nvGraphicFramePr>
          <p:cNvPr id="3" name="object 6"/>
          <p:cNvGraphicFramePr/>
          <p:nvPr/>
        </p:nvGraphicFramePr>
        <p:xfrm>
          <a:off x="2241391" y="1335860"/>
          <a:ext cx="7940375" cy="5467788"/>
        </p:xfrm>
        <a:graphic>
          <a:graphicData uri="http://schemas.openxmlformats.org/drawingml/2006/table">
            <a:tbl>
              <a:tblPr/>
              <a:tblGrid>
                <a:gridCol w="1135607"/>
                <a:gridCol w="833039"/>
                <a:gridCol w="657225"/>
                <a:gridCol w="477838"/>
                <a:gridCol w="474662"/>
                <a:gridCol w="457200"/>
                <a:gridCol w="449263"/>
                <a:gridCol w="465137"/>
                <a:gridCol w="458788"/>
                <a:gridCol w="476250"/>
                <a:gridCol w="466725"/>
                <a:gridCol w="466725"/>
                <a:gridCol w="536369"/>
                <a:gridCol w="585547"/>
              </a:tblGrid>
              <a:tr h="687388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Backlog Item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Status&amp; Com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p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letion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just">
                        <a:lnSpc>
                          <a:spcPct val="1110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Original Estimate in 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201613" indent="-13970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201613" indent="-13970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2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201613" indent="-13970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3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166688" indent="-104775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4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5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6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7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8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9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166688" indent="-104775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10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166688" indent="-104775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11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</a:tr>
              <a:tr h="479425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 Story#1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546100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Data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set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Collection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27/12/2021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3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88950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Preprocessing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28/12/2021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509588">
                <a:tc>
                  <a:txBody>
                    <a:bodyPr lIns="0" tIns="0" rIns="0" bIns="0"/>
                    <a:lstStyle>
                      <a:lvl1pPr marL="60325" indent="0">
                        <a:tabLst>
                          <a:tab pos="641350" algn="l"/>
                        </a:tabLst>
                      </a:lvl1pPr>
                      <a:lvl2pPr marL="742950" indent="-285750">
                        <a:tabLst>
                          <a:tab pos="641350" algn="l"/>
                        </a:tabLst>
                      </a:lvl2pPr>
                      <a:lvl3pPr marL="1143000" indent="-228600">
                        <a:tabLst>
                          <a:tab pos="641350" algn="l"/>
                        </a:tabLst>
                      </a:lvl3pPr>
                      <a:lvl4pPr marL="1600200" indent="-228600">
                        <a:tabLst>
                          <a:tab pos="641350" algn="l"/>
                        </a:tabLst>
                      </a:lvl4pPr>
                      <a:lvl5pPr marL="2057400" indent="-228600">
                        <a:tabLst>
                          <a:tab pos="641350" algn="l"/>
                        </a:tabLst>
                      </a:lvl5pPr>
                      <a:lvl6pPr>
                        <a:tabLst>
                          <a:tab pos="641350" algn="l"/>
                        </a:tabLst>
                      </a:lvl6pPr>
                      <a:lvl7pPr>
                        <a:tabLst>
                          <a:tab pos="641350" algn="l"/>
                        </a:tabLst>
                      </a:lvl7pPr>
                      <a:lvl8pPr>
                        <a:tabLst>
                          <a:tab pos="641350" algn="l"/>
                        </a:tabLst>
                      </a:lvl8pPr>
                      <a:lvl9pPr>
                        <a:tabLst>
                          <a:tab pos="641350" algn="l"/>
                        </a:tabLst>
                      </a:lvl9pPr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Story</a:t>
                      </a:r>
                    </a:p>
                    <a:p>
                      <a:pPr>
                        <a:spcBef>
                          <a:spcPts val="100"/>
                        </a:spcBef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#2,3,4,5,6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509588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1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Visuali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z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ation &amp; Traini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n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g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23/01/2022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39688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73075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 Story #7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69900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UI Designing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29/01/2022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34134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 Story #8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34820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Test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i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ng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12/02/2022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18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34820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Total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50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 algn="ctr"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4103" y="634059"/>
            <a:ext cx="1955168" cy="2401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2700" indent="0">
              <a:tabLst>
                <a:tab pos="1630363" algn="l"/>
              </a:tabLst>
            </a:lvl1pPr>
            <a:lvl2pPr marL="742950" indent="-285750">
              <a:tabLst>
                <a:tab pos="1630363" algn="l"/>
              </a:tabLst>
            </a:lvl2pPr>
            <a:lvl3pPr marL="1143000" indent="-228600">
              <a:tabLst>
                <a:tab pos="1630363" algn="l"/>
              </a:tabLst>
            </a:lvl3pPr>
            <a:lvl4pPr marL="1600200" indent="-228600">
              <a:tabLst>
                <a:tab pos="1630363" algn="l"/>
              </a:tabLst>
            </a:lvl4pPr>
            <a:lvl5pPr marL="2057400" indent="-228600">
              <a:tabLst>
                <a:tab pos="1630363" algn="l"/>
              </a:tabLst>
            </a:lvl5pPr>
            <a:lvl6pPr>
              <a:tabLst>
                <a:tab pos="1630363" algn="l"/>
              </a:tabLst>
            </a:lvl6pPr>
            <a:lvl7pPr>
              <a:tabLst>
                <a:tab pos="1630363" algn="l"/>
              </a:tabLst>
            </a:lvl7pPr>
            <a:lvl8pPr>
              <a:tabLst>
                <a:tab pos="1630363" algn="l"/>
              </a:tabLst>
            </a:lvl8pPr>
            <a:lvl9pPr>
              <a:tabLst>
                <a:tab pos="1630363" algn="l"/>
              </a:tabLst>
            </a:lvl9pPr>
          </a:lstStyle>
          <a:p>
            <a:pPr>
              <a:buNone/>
            </a:pPr>
            <a:r>
              <a:rPr lang="en-US" sz="1600" b="1" u="none">
                <a:latin typeface="Times New Roman" pitchFamily="18" charset="0" panose="02020603050405020304"/>
                <a:ea typeface="Times New Roman" pitchFamily="18" charset="0" panose="02020603050405020304"/>
              </a:rPr>
              <a:t>  </a:t>
            </a:r>
            <a:r>
              <a:rPr lang="en-US"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SPRINT ACTUAL 	</a:t>
            </a:r>
          </a:p>
        </p:txBody>
      </p:sp>
      <p:graphicFrame>
        <p:nvGraphicFramePr>
          <p:cNvPr id="3" name="object 6"/>
          <p:cNvGraphicFramePr/>
          <p:nvPr/>
        </p:nvGraphicFramePr>
        <p:xfrm>
          <a:off x="1850115" y="1291695"/>
          <a:ext cx="8585555" cy="5426693"/>
        </p:xfrm>
        <a:graphic>
          <a:graphicData uri="http://schemas.openxmlformats.org/drawingml/2006/table">
            <a:tbl>
              <a:tblPr/>
              <a:tblGrid>
                <a:gridCol w="1088617"/>
                <a:gridCol w="817161"/>
                <a:gridCol w="660500"/>
                <a:gridCol w="450514"/>
                <a:gridCol w="507782"/>
                <a:gridCol w="450514"/>
                <a:gridCol w="452132"/>
                <a:gridCol w="468029"/>
                <a:gridCol w="461628"/>
                <a:gridCol w="479148"/>
                <a:gridCol w="469579"/>
                <a:gridCol w="469579"/>
                <a:gridCol w="541707"/>
                <a:gridCol w="490251"/>
                <a:gridCol w="778414"/>
              </a:tblGrid>
              <a:tr h="688504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Backlog Item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Status&amp; Com</a:t>
                      </a:r>
                      <a:r>
                        <a:rPr lang="en-US"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p</a:t>
                      </a: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letion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just">
                        <a:lnSpc>
                          <a:spcPct val="1110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Original Estimate in 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201613" indent="-13970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201613" indent="-13970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2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201613" indent="-13970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3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166688" indent="-104775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4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5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6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7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8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9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166688" indent="-104775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10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166688" indent="-104775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Day 11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  <a:tc>
                  <a:txBody>
                    <a:bodyPr lIns="0" tIns="0" rIns="0" bIns="0"/>
                    <a:lstStyle>
                      <a:lvl1pPr marL="166688" indent="-104775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Completed</a:t>
                      </a:r>
                    </a:p>
                    <a:p>
                      <a:pPr>
                        <a:lnSpc>
                          <a:spcPts val="2400"/>
                        </a:lnSpc>
                        <a:buNone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&lt;Y/N&gt;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>
                      <a:noFill/>
                    </a:lnB>
                    <a:solidFill>
                      <a:srgbClr val="7F63A1"/>
                    </a:solidFill>
                  </a:tcPr>
                </a:tc>
              </a:tr>
              <a:tr h="510415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 Story#1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Hours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>
                      <a:noFill/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546987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Data Collection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27/12/2021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Y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89744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Preprocessing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28/12/2021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 algn="ctr"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1pPr marL="13017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Y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510415">
                <a:tc>
                  <a:txBody>
                    <a:bodyPr lIns="0" tIns="0" rIns="0" bIns="0"/>
                    <a:lstStyle>
                      <a:lvl1pPr marL="60325" indent="0">
                        <a:tabLst>
                          <a:tab pos="641350" algn="l"/>
                        </a:tabLst>
                      </a:lvl1pPr>
                      <a:lvl2pPr marL="742950" indent="-285750">
                        <a:tabLst>
                          <a:tab pos="641350" algn="l"/>
                        </a:tabLst>
                      </a:lvl2pPr>
                      <a:lvl3pPr marL="1143000" indent="-228600">
                        <a:tabLst>
                          <a:tab pos="641350" algn="l"/>
                        </a:tabLst>
                      </a:lvl3pPr>
                      <a:lvl4pPr marL="1600200" indent="-228600">
                        <a:tabLst>
                          <a:tab pos="641350" algn="l"/>
                        </a:tabLst>
                      </a:lvl4pPr>
                      <a:lvl5pPr marL="2057400" indent="-228600">
                        <a:tabLst>
                          <a:tab pos="641350" algn="l"/>
                        </a:tabLst>
                      </a:lvl5pPr>
                      <a:lvl6pPr>
                        <a:tabLst>
                          <a:tab pos="641350" algn="l"/>
                        </a:tabLst>
                      </a:lvl6pPr>
                      <a:lvl7pPr>
                        <a:tabLst>
                          <a:tab pos="641350" algn="l"/>
                        </a:tabLst>
                      </a:lvl7pPr>
                      <a:lvl8pPr>
                        <a:tabLst>
                          <a:tab pos="641350" algn="l"/>
                        </a:tabLst>
                      </a:lvl8pPr>
                      <a:lvl9pPr>
                        <a:tabLst>
                          <a:tab pos="641350" algn="l"/>
                        </a:tabLst>
                      </a:lvl9pPr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Story</a:t>
                      </a:r>
                    </a:p>
                    <a:p>
                      <a:pPr>
                        <a:spcBef>
                          <a:spcPts val="100"/>
                        </a:spcBef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#2,3,4,5,6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510415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lnSpc>
                          <a:spcPct val="110000"/>
                        </a:lnSpc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Visuali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z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ation &amp; Traini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n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g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 panose="02020603050405020304"/>
                          <a:cs typeface="Times New Roman" pitchFamily="18" charset="0" panose="02020603050405020304"/>
                        </a:rPr>
                        <a:t>23/01/2022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10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Y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73843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 Story #7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70663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UI Designing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29/01/2022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12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Y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356069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User Story #8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34819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Test</a:t>
                      </a: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i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ng</a:t>
                      </a: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</a:t>
                      </a:r>
                      <a:r>
                        <a:rPr lang="en-US" sz="1200" dirty="0" smtClean="0">
                          <a:latin typeface="Times New Roman" pitchFamily="18" charset="0" panose="02020603050405020304"/>
                          <a:cs typeface="Times New Roman" pitchFamily="18" charset="0" panose="02020603050405020304"/>
                        </a:rPr>
                        <a:t>12/02/2022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18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</a:t>
                      </a:r>
                      <a:r>
                        <a:rPr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0</a:t>
                      </a: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Y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  <a:tr h="434819">
                <a:tc>
                  <a:txBody>
                    <a:bodyPr lIns="0" tIns="0" rIns="0" bIns="0"/>
                    <a:lstStyle>
                      <a:lvl1pPr marL="60325" indent="0"/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Total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50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5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2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4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6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  <a:tc>
                  <a:txBody>
                    <a:bodyPr lIns="0" tIns="0" rIns="0" bIns="0"/>
                    <a:lstStyle>
                      <a:lvl2pPr marL="742950" indent="-285750"/>
                      <a:lvl3pPr marL="1143000" indent="-228600"/>
                      <a:lvl4pPr marL="1600200" indent="-228600"/>
                      <a:lvl5pPr marL="2057400" indent="-228600"/>
                    </a:lstStyle>
                    <a:p>
                      <a:pPr>
                        <a:buNone/>
                      </a:pPr>
                      <a:r>
                        <a:rPr lang="en-US" sz="1200">
                          <a:latin typeface="Times New Roman" pitchFamily="18" charset="0" panose="02020603050405020304"/>
                          <a:ea typeface="Times New Roman" pitchFamily="18" charset="0" panose="02020603050405020304"/>
                        </a:rPr>
                        <a:t>        Y</a:t>
                      </a:r>
                      <a:endParaRPr sz="1200">
                        <a:latin typeface="Times New Roman" pitchFamily="18" charset="0" panose="02020603050405020304"/>
                        <a:ea typeface="Times New Roman" pitchFamily="18" charset="0" panose="02020603050405020304"/>
                      </a:endParaRPr>
                    </a:p>
                  </a:txBody>
                  <a:tcPr marL="0" marR="0" marT="0" marB="0">
                    <a:lnL w="13461">
                      <a:solidFill>
                        <a:srgbClr val="7F63A1"/>
                      </a:solidFill>
                    </a:lnL>
                    <a:lnR w="13461">
                      <a:solidFill>
                        <a:srgbClr val="7F63A1"/>
                      </a:solidFill>
                    </a:lnR>
                    <a:lnT w="13461">
                      <a:solidFill>
                        <a:srgbClr val="7F63A1"/>
                      </a:solidFill>
                    </a:lnT>
                    <a:lnB w="13461">
                      <a:solidFill>
                        <a:srgbClr val="7F63A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Grp="1" noEditPoints="1"/>
          </p:cNvSpPr>
          <p:nvPr>
            <p:ph type="title" idx="4294967295"/>
          </p:nvPr>
        </p:nvSpPr>
        <p:spPr>
          <a:xfrm>
            <a:off x="4454554" y="2769081"/>
            <a:ext cx="3048000" cy="482600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anchor="t">
            <a:spAutoFit/>
          </a:bodyPr>
          <a:lstStyle>
            <a:lvl1pPr marL="12700" indent="0"/>
          </a:lstStyle>
          <a:p>
            <a:pPr eaLnBrk="1" hangingPunct="1">
              <a:buNone/>
            </a:pPr>
            <a:r>
              <a:rPr sz="3600" b="1" u="sng" dirty="0">
                <a:solidFill>
                  <a:schemeClr val="tx1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707037" y="635767"/>
            <a:ext cx="10572855" cy="53478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algn="ctr">
              <a:buNone/>
            </a:pPr>
            <a:r>
              <a:rPr sz="1600" b="1" u="sng">
                <a:latin typeface="Times New Roman" pitchFamily="18" charset="0" panose="02020603050405020304"/>
                <a:ea typeface="Times New Roman" pitchFamily="18" charset="0" panose="02020603050405020304"/>
              </a:rPr>
              <a:t>INTRODUCTION</a:t>
            </a:r>
            <a:endParaRPr sz="16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buNone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spcBef>
                <a:spcPct val="0"/>
              </a:spcBef>
              <a:buNone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algn="just">
              <a:lnSpc>
                <a:spcPts val="1300"/>
              </a:lnSpc>
              <a:buFont typeface="Times New Roman" pitchFamily="18" charset="0" panose="02020603050405020304"/>
              <a:buAutoNum type="romanUcPeriod"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Distributed denial-of-service attack, also known as DDoS attack, is one of the most common network  attacks  at  present.  With  the  rapid </a:t>
            </a: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</a:t>
            </a: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development  of  computer  and  communication technology,  the  harm  of  DDoS  attack  is  becoming more and  more serious.</a:t>
            </a: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Therefore,  the research on DDoS attack detection becomes more </a:t>
            </a: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important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.</a:t>
            </a: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</a:t>
            </a: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II. This type of attack takes advantage of the specific capacity limits that apply to any network resources – such as the infrastructure that enables</a:t>
            </a: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 a company’s website. The DDoS attack will send multiple requests to the attacked web resource – with the aim of exceeding the website’s</a:t>
            </a: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 capacity to handle multiple requests… and prevent the website from functioning correctly.</a:t>
            </a: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                   </a:t>
            </a: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III.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In  view  of  this,  this  paper  proposes  a  DDoS  attack  detection  method  based  on  machine learning, which includes two steps: featur</a:t>
            </a: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e</a:t>
            </a: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 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extraction and model</a:t>
            </a: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detection.</a:t>
            </a: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>
              <a:buFont typeface="Times New Roman" pitchFamily="18" charset="0" panose="02020603050405020304"/>
              <a:buNone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 </a:t>
            </a: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0" indent="0" algn="just">
              <a:lnSpc>
                <a:spcPts val="1300"/>
              </a:lnSpc>
              <a:buFont typeface="Times New Roman" pitchFamily="18" charset="0" panose="02020603050405020304"/>
              <a:buNone/>
            </a:pPr>
            <a:endParaRPr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901700" y="3944995"/>
            <a:ext cx="10013012" cy="831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2700" indent="15240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marL="184150" indent="-171450">
              <a:lnSpc>
                <a:spcPts val="1300"/>
              </a:lnSpc>
              <a:buFont typeface="Arial" pitchFamily="34" charset="0" panose="020B0604020202020204"/>
              <a:buChar char="•"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84150" indent="-171450">
              <a:lnSpc>
                <a:spcPts val="1300"/>
              </a:lnSpc>
              <a:buFont typeface="Arial" pitchFamily="34" charset="0" panose="020B0604020202020204"/>
              <a:buChar char="•"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84150" indent="-171450">
              <a:lnSpc>
                <a:spcPts val="1300"/>
              </a:lnSpc>
              <a:buFont typeface="Arial" pitchFamily="34" charset="0" panose="020B0604020202020204"/>
              <a:buChar char="•"/>
            </a:pP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In  the  feature  extraction stage,  the  DDoS  attack  traffic  characteristics  with  a  large proportion are extracted by comparing the data  </a:t>
            </a: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84150" indent="-171450">
              <a:lnSpc>
                <a:spcPts val="1300"/>
              </a:lnSpc>
              <a:buFont typeface="Arial" pitchFamily="34" charset="0" panose="020B0604020202020204"/>
              <a:buChar char="•"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lnSpc>
                <a:spcPts val="1300"/>
              </a:lnSpc>
              <a:buFont typeface="Arial" pitchFamily="34" charset="0" panose="020B0604020202020204"/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packages classified according to rules.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1700" y="4715979"/>
            <a:ext cx="9468108" cy="666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12700" indent="15240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 marL="184150" indent="-171450">
              <a:lnSpc>
                <a:spcPts val="1300"/>
              </a:lnSpc>
              <a:buFont typeface="Arial" pitchFamily="34" charset="0" panose="020B0604020202020204"/>
              <a:buChar char="•"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84150" indent="-171450">
              <a:lnSpc>
                <a:spcPts val="1300"/>
              </a:lnSpc>
              <a:buFont typeface="Arial" pitchFamily="34" charset="0" panose="020B0604020202020204"/>
              <a:buChar char="•"/>
            </a:pP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In the model detection stage, the extracted features are used as input features of machine learning, and </a:t>
            </a:r>
            <a:r>
              <a:rPr lang="en-US" sz="1400" dirty="0" smtClean="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various machine learning</a:t>
            </a:r>
            <a:endParaRPr lang="en-US" sz="1400" dirty="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lnSpc>
                <a:spcPts val="1300"/>
              </a:lnSpc>
              <a:buFont typeface="Arial" pitchFamily="34" charset="0" panose="020B0604020202020204"/>
              <a:buNone/>
            </a:pPr>
            <a:endParaRPr lang="en-US" sz="1400" dirty="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700" indent="0">
              <a:lnSpc>
                <a:spcPts val="1300"/>
              </a:lnSpc>
              <a:buFont typeface="Arial" pitchFamily="34" charset="0" panose="020B0604020202020204"/>
              <a:buNone/>
            </a:pP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lang="en-US" sz="1400" dirty="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</a:t>
            </a:r>
            <a:r>
              <a:rPr sz="1400" smtClean="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algorithm</a:t>
            </a:r>
            <a:r>
              <a:rPr lang="en-US" sz="1400" dirty="0" smtClean="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s</a:t>
            </a:r>
            <a:r>
              <a:rPr sz="1400" smtClean="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lang="en-US" sz="1400" dirty="0" smtClean="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are</a:t>
            </a:r>
            <a:r>
              <a:rPr sz="1400" smtClean="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used to train the detection model.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7037" y="5461385"/>
            <a:ext cx="10364262" cy="831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317500" indent="-304800"/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lnSpc>
                <a:spcPts val="1300"/>
              </a:lnSpc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lnSpc>
                <a:spcPts val="1300"/>
              </a:lnSpc>
              <a:buNone/>
            </a:pP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IV.</a:t>
            </a: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The experimental results show that the proposed DDoS attack detection method based on machine  learning has a good detection rate for the</a:t>
            </a: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lnSpc>
                <a:spcPts val="1300"/>
              </a:lnSpc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lnSpc>
                <a:spcPts val="1300"/>
              </a:lnSpc>
              <a:buNone/>
            </a:pPr>
            <a:r>
              <a:rPr lang="en-US"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     </a:t>
            </a:r>
            <a:r>
              <a:rPr sz="1400">
                <a:solidFill>
                  <a:srgbClr val="323232"/>
                </a:solidFill>
                <a:latin typeface="Times New Roman" pitchFamily="18" charset="0" panose="02020603050405020304"/>
                <a:ea typeface="Times New Roman" pitchFamily="18" charset="0" panose="02020603050405020304"/>
              </a:rPr>
              <a:t> current popular DDoS attack.</a:t>
            </a: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lnSpc>
                <a:spcPts val="1300"/>
              </a:lnSpc>
              <a:buNone/>
            </a:pPr>
            <a:endParaRPr lang="en-US" sz="1400">
              <a:solidFill>
                <a:srgbClr val="323232"/>
              </a:solidFill>
              <a:latin typeface="Times New Roman" pitchFamily="18" charset="0" panose="02020603050405020304"/>
              <a:ea typeface="Times New Roman" pitchFamily="18" charset="0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0555" y="660204"/>
            <a:ext cx="10370890" cy="5879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How a DDoS attack works</a:t>
            </a:r>
          </a:p>
          <a:p>
            <a:endParaRPr lang="en-US" sz="1400" b="1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 Network resources – such as web servers – have a finite limit to the number of requests that they can service simultaneously. In addition to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 the capacity limit of the server, the channel that connects the server to the Internet will also have a finite bandwidth / capacity. Whenever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 the number of requests exceeds the capacity limits of any component of the infrastructure, the level of service is likely to suffer in one of 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 the following ways: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*  The response to requests will be much slower than normal.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*  Some – or all – users’ requests may be totally ignored.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Usually, the attacker’s ultimate aim is the total prevention of the web resource’s normal functioning – a total ‘denial of service’. The attacker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may also request payment for stopping the attack. In some cases, a DDoS attack may even be an attempt to discredit or damage a competitor’s 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business.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 b="1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Using a Botnet ‘zombie network’ to deliver a DDoS attack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In order to send an extremely large number of requests to the victim resource, the cybercriminal will often establish a ‘zombie network’ of 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computers that the criminal has infected. Because the criminal has control over the actions of every infected computer in the zombie network,</a:t>
            </a:r>
          </a:p>
          <a:p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the sheer scale of the attack can be overwhelming for the victim’s web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1857" y="1987920"/>
            <a:ext cx="6113102" cy="3441700"/>
          </a:xfrm>
          <a:prstGeom prst="rect">
            <a:avLst/>
          </a:prstGeom>
          <a:blipFill>
            <a:blip r:embed="rId1"/>
            <a:srcRect l="0" t="0" r="0" b="0"/>
            <a:stretch>
              <a:fillRect/>
            </a:stretch>
          </a:blipFill>
          <a:ln>
            <a:noFill/>
          </a:ln>
        </p:spPr>
        <p:txBody>
          <a:bodyPr lIns="0" tIns="0" rIns="0" bIns="0"/>
          <a:lstStyle>
            <a:lvl2pPr marL="742950" indent="-285750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82937" y="1548928"/>
            <a:ext cx="7951096" cy="4159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 flipV="1">
            <a:off x="-1368196" y="2510899"/>
            <a:ext cx="12142607" cy="330105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2374900" indent="0"/>
            <a:lvl2pPr marL="269875" indent="-142875"/>
            <a:lvl3pPr marL="1143000" indent="-228600"/>
            <a:lvl4pPr marL="1600200" indent="-228600"/>
            <a:lvl5pPr marL="2057400" indent="-228600"/>
          </a:lstStyle>
          <a:p>
            <a:pPr>
              <a:buNone/>
            </a:pPr>
            <a:endParaRPr lang="en-US" sz="1600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53" y="883518"/>
            <a:ext cx="11339412" cy="365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none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     </a:t>
            </a:r>
            <a:r>
              <a:rPr lang="en-US" sz="1600" b="1" u="sng" dirty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MODULES</a:t>
            </a:r>
          </a:p>
          <a:p>
            <a:endParaRPr lang="en-US" sz="1600" b="1" u="sng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pPr marL="45720" indent="0">
              <a:buNone/>
            </a:pP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    1.Data collection </a:t>
            </a:r>
          </a:p>
          <a:p>
            <a:pPr marL="45720" indent="0">
              <a:buNone/>
            </a:pPr>
            <a:endParaRPr lang="en-US" sz="1400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marL="45720" indent="0">
              <a:buNone/>
            </a:pP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    2.Data Cleaning</a:t>
            </a:r>
          </a:p>
          <a:p>
            <a:pPr marL="45720" indent="0">
              <a:buNone/>
            </a:pPr>
            <a:endParaRPr lang="en-US" sz="1400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marL="45720" indent="0">
              <a:buNone/>
            </a:pP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    3.Data Preprocessing</a:t>
            </a:r>
          </a:p>
          <a:p>
            <a:pPr marL="45720" indent="0">
              <a:buNone/>
            </a:pPr>
            <a:endParaRPr lang="en-US" sz="1400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marL="45720" indent="0">
              <a:buNone/>
            </a:pP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    4.Training</a:t>
            </a:r>
          </a:p>
          <a:p>
            <a:pPr marL="45720" indent="0">
              <a:buNone/>
            </a:pPr>
            <a:endParaRPr lang="en-US" sz="1400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marL="45720" indent="0">
              <a:buNone/>
            </a:pP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    5.Testing</a:t>
            </a:r>
          </a:p>
          <a:p>
            <a:pPr marL="45720" indent="0">
              <a:buNone/>
            </a:pPr>
            <a:endParaRPr lang="en-US" sz="1400" dirty="0" smtClean="0">
              <a:latin typeface="Times New Roman" pitchFamily="18" charset="0" panose="02020603050405020304"/>
              <a:cs typeface="Times New Roman" pitchFamily="18" charset="0" panose="02020603050405020304"/>
            </a:endParaRPr>
          </a:p>
          <a:p>
            <a:pPr marL="45720" indent="0">
              <a:buNone/>
            </a:pPr>
            <a:r>
              <a:rPr lang="en-US" sz="14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    6.Result Generation</a:t>
            </a:r>
          </a:p>
          <a:p>
            <a:endParaRPr lang="en-US" sz="1600" b="1" u="sng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600" b="1" u="sng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 sz="1600" b="1" u="sng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windos\Pictures\Capture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03946" y="1066800"/>
            <a:ext cx="6151124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950" y="528605"/>
            <a:ext cx="11032481" cy="681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DEVELOPING ENVIRONMENT</a:t>
            </a:r>
          </a:p>
          <a:p>
            <a:endParaRPr lang="en-US" sz="16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pPr>
              <a:buNone/>
            </a:pPr>
            <a:r>
              <a:rPr sz="1400" b="1">
                <a:latin typeface="Times New Roman" pitchFamily="18" charset="0" panose="02020603050405020304"/>
                <a:ea typeface="Times New Roman" pitchFamily="18" charset="0" panose="02020603050405020304"/>
              </a:rPr>
              <a:t>Hardware Specification :</a:t>
            </a: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914400" lvl="2" indent="0">
              <a:buFont typeface="Times New Roman" pitchFamily="18" charset="0" panose="02020603050405020304"/>
              <a:buNone/>
            </a:pPr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00150" lvl="2" indent="-285750">
              <a:buFont typeface="Arial" pitchFamily="34" charset="0" panose="020B06040202020202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Processor : Intel Pentium Core i3 and above</a:t>
            </a:r>
          </a:p>
          <a:p>
            <a:pPr marL="1143000" lvl="2">
              <a:spcBef>
                <a:spcPct val="0"/>
              </a:spcBef>
              <a:buNone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Primary Memory : 4 GB RAM and above</a:t>
            </a:r>
          </a:p>
          <a:p>
            <a:pPr marL="1143000" lvl="2">
              <a:spcBef>
                <a:spcPct val="0"/>
              </a:spcBef>
              <a:buFont typeface="Times New Roman" pitchFamily="18" charset="0" panose="02020603050405020304"/>
              <a:buChar char="•"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Storage : 500 GB hard disk and above</a:t>
            </a:r>
          </a:p>
          <a:p>
            <a:pPr marL="1143000" lvl="2">
              <a:spcBef>
                <a:spcPct val="0"/>
              </a:spcBef>
              <a:buFont typeface="Times New Roman" pitchFamily="18" charset="0" panose="02020603050405020304"/>
              <a:buChar char="•"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Display : VGA Color Monitor</a:t>
            </a:r>
          </a:p>
          <a:p>
            <a:pPr marL="1143000" lvl="2">
              <a:buFont typeface="Times New Roman" pitchFamily="18" charset="0" panose="02020603050405020304"/>
              <a:buChar char="•"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Key Board : Windows compatible</a:t>
            </a:r>
          </a:p>
          <a:p>
            <a:pPr marL="1143000" lvl="2">
              <a:spcBef>
                <a:spcPct val="0"/>
              </a:spcBef>
              <a:buFont typeface="Times New Roman" pitchFamily="18" charset="0" panose="02020603050405020304"/>
              <a:buChar char="•"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Mouse : Windows compatible</a:t>
            </a:r>
          </a:p>
          <a:p>
            <a:pPr marL="1143000" lvl="2">
              <a:spcBef>
                <a:spcPct val="0"/>
              </a:spcBef>
              <a:buFont typeface="Times New Roman" pitchFamily="18" charset="0" panose="02020603050405020304"/>
              <a:buChar char="•"/>
            </a:pPr>
            <a:endParaRPr sz="11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buNone/>
            </a:pPr>
            <a:r>
              <a:rPr sz="1400" b="1">
                <a:latin typeface="Times New Roman" pitchFamily="18" charset="0" panose="02020603050405020304"/>
                <a:ea typeface="Times New Roman" pitchFamily="18" charset="0" panose="02020603050405020304"/>
              </a:rPr>
              <a:t>Software Specification :</a:t>
            </a: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>
              <a:spcBef>
                <a:spcPct val="0"/>
              </a:spcBef>
              <a:buNone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200150" lvl="2" indent="-285750">
              <a:buFont typeface="Arial" pitchFamily="34" charset="0" panose="020B0604020202020204"/>
              <a:buChar char="•"/>
            </a:pPr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</a:rPr>
              <a:t>Language : Python</a:t>
            </a:r>
          </a:p>
          <a:p>
            <a:pPr marL="914400" lvl="2" indent="0">
              <a:buFont typeface="Arial" pitchFamily="34" charset="0" panose="020B0604020202020204"/>
              <a:buNone/>
            </a:pPr>
            <a:endParaRPr lang="en-US"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Front end : </a:t>
            </a:r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</a:rPr>
              <a:t>Python Django</a:t>
            </a: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spcBef>
                <a:spcPct val="0"/>
              </a:spcBef>
              <a:buFont typeface="Times New Roman" pitchFamily="18" charset="0" panose="02020603050405020304"/>
              <a:buChar char="•"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Back end : SQL</a:t>
            </a:r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</a:rPr>
              <a:t>ite</a:t>
            </a: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spcBef>
                <a:spcPct val="0"/>
              </a:spcBef>
              <a:buFont typeface="Times New Roman" pitchFamily="18" charset="0" panose="02020603050405020304"/>
              <a:buChar char="•"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Operating system : windows 7 and above</a:t>
            </a:r>
          </a:p>
          <a:p>
            <a:pPr marL="1143000" lvl="2">
              <a:spcBef>
                <a:spcPct val="0"/>
              </a:spcBef>
              <a:buFont typeface="Times New Roman" pitchFamily="18" charset="0" panose="02020603050405020304"/>
              <a:buChar char="•"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sz="1400">
                <a:latin typeface="Times New Roman" pitchFamily="18" charset="0" panose="02020603050405020304"/>
                <a:ea typeface="Times New Roman" pitchFamily="18" charset="0" panose="02020603050405020304"/>
              </a:rPr>
              <a:t>IDE : </a:t>
            </a:r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</a:rPr>
              <a:t>Jupyter Notebook(Anaconda)</a:t>
            </a: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79388" lvl="1">
              <a:spcBef>
                <a:spcPct val="0"/>
              </a:spcBef>
              <a:buNone/>
            </a:pPr>
            <a:endParaRPr sz="1400">
              <a:latin typeface="Times New Roman" pitchFamily="18" charset="0" panose="02020603050405020304"/>
              <a:ea typeface="Times New Roman" pitchFamily="18" charset="0" panose="02020603050405020304"/>
            </a:endParaRPr>
          </a:p>
          <a:p>
            <a:pPr marL="1143000" lvl="2">
              <a:buFont typeface="Times New Roman" pitchFamily="18" charset="0" panose="02020603050405020304"/>
              <a:buChar char="•"/>
            </a:pPr>
            <a:r>
              <a:rPr lang="en-US" sz="1400">
                <a:latin typeface="Times New Roman" pitchFamily="18" charset="0" panose="02020603050405020304"/>
                <a:ea typeface="Times New Roman" pitchFamily="18" charset="0" panose="02020603050405020304"/>
              </a:rPr>
              <a:t>Classifier : KNN Algorithm, Logistic Regression Algorithm, Decision Tree Algorithm and MLP Classifier</a:t>
            </a:r>
          </a:p>
          <a:p>
            <a:endParaRPr lang="en-US" sz="1600" b="1" u="sng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</TotalTime>
  <Words>1733</Words>
  <Application>Microsoft Office PowerPoint</Application>
  <PresentationFormat>Custom</PresentationFormat>
  <Paragraphs>636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Flow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fathi</dc:creator>
  <cp:lastModifiedBy>fathi</cp:lastModifiedBy>
  <cp:revision>4</cp:revision>
  <dcterms:created xsi:type="dcterms:W3CDTF">2022-01-12T02:42:11Z</dcterms:created>
  <dcterms:modified xsi:type="dcterms:W3CDTF">2022-03-01T15:05:12Z</dcterms:modified>
</cp:coreProperties>
</file>