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63" r:id="rId2"/>
    <p:sldId id="264" r:id="rId3"/>
    <p:sldId id="265" r:id="rId4"/>
    <p:sldId id="266" r:id="rId5"/>
    <p:sldId id="284" r:id="rId6"/>
    <p:sldId id="267" r:id="rId7"/>
    <p:sldId id="269" r:id="rId8"/>
    <p:sldId id="268" r:id="rId9"/>
    <p:sldId id="272" r:id="rId10"/>
    <p:sldId id="285" r:id="rId11"/>
    <p:sldId id="287" r:id="rId12"/>
    <p:sldId id="273" r:id="rId13"/>
    <p:sldId id="274" r:id="rId14"/>
    <p:sldId id="275" r:id="rId15"/>
    <p:sldId id="277" r:id="rId16"/>
    <p:sldId id="278" r:id="rId17"/>
    <p:sldId id="282" r:id="rId18"/>
    <p:sldId id="283" r:id="rId19"/>
    <p:sldId id="288"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7F5B4137-567B-402D-BF68-5764BC5AA135}">
          <p14:sldIdLst>
            <p14:sldId id="263"/>
            <p14:sldId id="264"/>
            <p14:sldId id="265"/>
            <p14:sldId id="266"/>
            <p14:sldId id="284"/>
            <p14:sldId id="267"/>
            <p14:sldId id="269"/>
            <p14:sldId id="268"/>
            <p14:sldId id="272"/>
            <p14:sldId id="285"/>
            <p14:sldId id="287"/>
            <p14:sldId id="273"/>
            <p14:sldId id="274"/>
            <p14:sldId id="275"/>
            <p14:sldId id="277"/>
            <p14:sldId id="278"/>
            <p14:sldId id="282"/>
            <p14:sldId id="283"/>
            <p14:sldId id="288"/>
          </p14:sldIdLst>
        </p14:section>
      </p14:sectionLst>
    </p:ext>
    <p:ext uri="{EFAFB233-063F-42B5-8137-9DF3F51BA10A}">
      <p15:sldGuideLst xmlns:p15="http://schemas.microsoft.com/office/powerpoint/2012/main" xmlns="">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14" autoAdjust="0"/>
  </p:normalViewPr>
  <p:slideViewPr>
    <p:cSldViewPr showGuides="1">
      <p:cViewPr varScale="1">
        <p:scale>
          <a:sx n="73" d="100"/>
          <a:sy n="73" d="100"/>
        </p:scale>
        <p:origin x="-624" y="-10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2/27/2022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dirty="0"/>
          </a:p>
        </p:txBody>
      </p:sp>
    </p:spTree>
    <p:extLst>
      <p:ext uri="{BB962C8B-B14F-4D97-AF65-F5344CB8AC3E}">
        <p14:creationId xmlns:p14="http://schemas.microsoft.com/office/powerpoint/2010/main" xmlns=""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2/27/2022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dirty="0"/>
          </a:p>
        </p:txBody>
      </p:sp>
    </p:spTree>
    <p:extLst>
      <p:ext uri="{BB962C8B-B14F-4D97-AF65-F5344CB8AC3E}">
        <p14:creationId xmlns:p14="http://schemas.microsoft.com/office/powerpoint/2010/main" xmlns=""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dirty="0"/>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2/27/2022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xmlns="" val="3817955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2/27/2022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20408808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pPr/>
              <a:t>2/27/2022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612817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pPr/>
              <a:t>2/27/2022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2185532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2/27/2022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xmlns="" val="32344675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pPr/>
              <a:t>2/27/2022</a:t>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1239113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pPr/>
              <a:t>2/27/2022</a:t>
            </a:fld>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2138358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pPr/>
              <a:t>2/27/2022</a:t>
            </a:fld>
            <a:endParaRPr dirty="0"/>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31635788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Date Placeholder 1"/>
          <p:cNvSpPr>
            <a:spLocks noGrp="1"/>
          </p:cNvSpPr>
          <p:nvPr>
            <p:ph type="dt" sz="half" idx="10"/>
          </p:nvPr>
        </p:nvSpPr>
        <p:spPr/>
        <p:txBody>
          <a:bodyPr/>
          <a:lstStyle/>
          <a:p>
            <a:fld id="{C2C6F8EA-316C-41DE-B9A4-EDCC3A85ED9A}" type="datetimeFigureOut">
              <a:rPr lang="en-US"/>
              <a:pPr/>
              <a:t>2/27/2022</a:t>
            </a:fld>
            <a:endParaRPr dirty="0"/>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dirty="0"/>
          </a:p>
        </p:txBody>
      </p:sp>
    </p:spTree>
    <p:extLst>
      <p:ext uri="{BB962C8B-B14F-4D97-AF65-F5344CB8AC3E}">
        <p14:creationId xmlns:p14="http://schemas.microsoft.com/office/powerpoint/2010/main" xmlns="" val="1783816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pPr/>
              <a:t>2/27/2022</a:t>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pPr/>
              <a:t>‹#›</a:t>
            </a:fld>
            <a:endParaRPr dirty="0"/>
          </a:p>
        </p:txBody>
      </p:sp>
    </p:spTree>
    <p:extLst>
      <p:ext uri="{BB962C8B-B14F-4D97-AF65-F5344CB8AC3E}">
        <p14:creationId xmlns:p14="http://schemas.microsoft.com/office/powerpoint/2010/main" xmlns="" val="3518043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2/27/2022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dirty="0"/>
              <a:t>Add a footer</a:t>
            </a:r>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73900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2/27/2022</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a:t>Add a footer</a:t>
            </a: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xmlns=""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CBF48C-EC27-47FE-A355-2A4492E30CED}"/>
              </a:ext>
            </a:extLst>
          </p:cNvPr>
          <p:cNvSpPr/>
          <p:nvPr/>
        </p:nvSpPr>
        <p:spPr>
          <a:xfrm>
            <a:off x="1773932" y="476672"/>
            <a:ext cx="8496944" cy="38164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en-US" sz="3600" b="1" spc="-5" dirty="0">
                <a:effectLst/>
                <a:latin typeface="Times New Roman" panose="02020603050405020304" pitchFamily="18" charset="0"/>
                <a:ea typeface="Times New Roman" panose="02020603050405020304" pitchFamily="18" charset="0"/>
              </a:rPr>
              <a:t>AI</a:t>
            </a:r>
            <a:r>
              <a:rPr lang="en-US" sz="3600" b="1" spc="-15" dirty="0">
                <a:effectLst/>
                <a:latin typeface="Times New Roman" panose="02020603050405020304" pitchFamily="18" charset="0"/>
                <a:ea typeface="Times New Roman" panose="02020603050405020304" pitchFamily="18" charset="0"/>
              </a:rPr>
              <a:t> </a:t>
            </a:r>
            <a:r>
              <a:rPr lang="en-US" sz="3600" b="1" spc="-5" dirty="0">
                <a:effectLst/>
                <a:latin typeface="Times New Roman" panose="02020603050405020304" pitchFamily="18" charset="0"/>
                <a:ea typeface="Times New Roman" panose="02020603050405020304" pitchFamily="18" charset="0"/>
              </a:rPr>
              <a:t>OPTICS:OBJECT</a:t>
            </a:r>
            <a:r>
              <a:rPr lang="en-US" sz="3600" b="1" dirty="0">
                <a:effectLst/>
                <a:latin typeface="Times New Roman" panose="02020603050405020304" pitchFamily="18" charset="0"/>
                <a:ea typeface="Times New Roman" panose="02020603050405020304" pitchFamily="18" charset="0"/>
              </a:rPr>
              <a:t> </a:t>
            </a:r>
            <a:r>
              <a:rPr lang="en-US" sz="3600" b="1" spc="-5" dirty="0">
                <a:effectLst/>
                <a:latin typeface="Times New Roman" panose="02020603050405020304" pitchFamily="18" charset="0"/>
                <a:ea typeface="Times New Roman" panose="02020603050405020304" pitchFamily="18" charset="0"/>
              </a:rPr>
              <a:t>RECOGANITION</a:t>
            </a:r>
            <a:r>
              <a:rPr lang="en-US" sz="3600" b="1" spc="2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AND CAPTION</a:t>
            </a:r>
            <a:r>
              <a:rPr lang="en-US" sz="3600" b="1" spc="-2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GENERATION</a:t>
            </a:r>
            <a:r>
              <a:rPr lang="en-US" sz="3600" b="1" spc="2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FOR</a:t>
            </a:r>
            <a:r>
              <a:rPr lang="en-US" sz="3600" b="1" spc="-3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BLINDS	 USING</a:t>
            </a:r>
            <a:r>
              <a:rPr lang="en-US" sz="3600" b="1" spc="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DEEP</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LEARNING</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METHODOLAGIES</a:t>
            </a:r>
            <a:endParaRPr lang="en-IN" sz="3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4C3624FD-0F37-4711-A5C9-E5AA140EFC50}"/>
              </a:ext>
            </a:extLst>
          </p:cNvPr>
          <p:cNvSpPr txBox="1"/>
          <p:nvPr/>
        </p:nvSpPr>
        <p:spPr>
          <a:xfrm>
            <a:off x="2205980" y="4878125"/>
            <a:ext cx="8064896" cy="1077218"/>
          </a:xfrm>
          <a:prstGeom prst="rect">
            <a:avLst/>
          </a:prstGeom>
          <a:noFill/>
        </p:spPr>
        <p:txBody>
          <a:bodyPr wrap="square">
            <a:spAutoFit/>
          </a:bodyPr>
          <a:lstStyle/>
          <a:p>
            <a:pPr algn="r"/>
            <a:r>
              <a:rPr lang="en-US" sz="2400" b="1" dirty="0">
                <a:solidFill>
                  <a:schemeClr val="accent1">
                    <a:lumMod val="50000"/>
                  </a:schemeClr>
                </a:solidFill>
                <a:latin typeface="Times New Roman" pitchFamily="18" charset="0"/>
                <a:cs typeface="Times New Roman" pitchFamily="18" charset="0"/>
              </a:rPr>
              <a:t> </a:t>
            </a:r>
            <a:r>
              <a:rPr lang="en-US" sz="1800" b="1" i="1" dirty="0">
                <a:effectLst/>
                <a:latin typeface="Times New Roman" panose="02020603050405020304" pitchFamily="18" charset="0"/>
                <a:ea typeface="Times New Roman" panose="02020603050405020304" pitchFamily="18" charset="0"/>
              </a:rPr>
              <a:t>MOHAMMED</a:t>
            </a:r>
            <a:r>
              <a:rPr lang="en-US" sz="1800" b="1" i="1" spc="-30"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AFNAN</a:t>
            </a:r>
            <a:r>
              <a:rPr lang="en-US" sz="1800" b="1" i="1" spc="-5"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PP</a:t>
            </a:r>
          </a:p>
          <a:p>
            <a:pPr algn="r"/>
            <a:r>
              <a:rPr lang="en-IN" sz="2000" b="1" i="1" dirty="0">
                <a:solidFill>
                  <a:schemeClr val="accent1">
                    <a:lumMod val="50000"/>
                  </a:schemeClr>
                </a:solidFill>
                <a:latin typeface="Times New Roman" pitchFamily="18" charset="0"/>
                <a:cs typeface="Times New Roman" pitchFamily="18" charset="0"/>
              </a:rPr>
              <a:t>MES20MCA-2026</a:t>
            </a:r>
          </a:p>
          <a:p>
            <a:pPr algn="r"/>
            <a:r>
              <a:rPr lang="en-US" sz="2000" b="1" i="1" dirty="0">
                <a:solidFill>
                  <a:schemeClr val="accent1">
                    <a:lumMod val="50000"/>
                  </a:schemeClr>
                </a:solidFill>
                <a:latin typeface="Times New Roman" pitchFamily="18" charset="0"/>
                <a:cs typeface="Times New Roman" pitchFamily="18" charset="0"/>
              </a:rPr>
              <a:t>PRODUCT OWNER: </a:t>
            </a:r>
            <a:r>
              <a:rPr lang="en-US" sz="1800" b="1" i="1" dirty="0">
                <a:effectLst/>
                <a:latin typeface="Times New Roman" panose="02020603050405020304" pitchFamily="18" charset="0"/>
                <a:ea typeface="Times New Roman" panose="02020603050405020304" pitchFamily="18" charset="0"/>
              </a:rPr>
              <a:t>MR.VASUDEVAN</a:t>
            </a:r>
            <a:r>
              <a:rPr lang="en-US" sz="1800" b="1" i="1" spc="-30"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TV</a:t>
            </a:r>
            <a:endParaRPr lang="en-IN" sz="2000" b="1" i="1"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0700482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02162-273B-442A-A1CA-E7F4A907A498}"/>
              </a:ext>
            </a:extLst>
          </p:cNvPr>
          <p:cNvSpPr>
            <a:spLocks noGrp="1"/>
          </p:cNvSpPr>
          <p:nvPr>
            <p:ph type="title"/>
          </p:nvPr>
        </p:nvSpPr>
        <p:spPr/>
        <p:txBody>
          <a:bodyPr/>
          <a:lstStyle/>
          <a:p>
            <a:r>
              <a:rPr lang="en-US" dirty="0"/>
              <a:t>YOLO Algorithm for Object Detection</a:t>
            </a:r>
          </a:p>
        </p:txBody>
      </p:sp>
      <p:sp>
        <p:nvSpPr>
          <p:cNvPr id="3" name="Content Placeholder 2">
            <a:extLst>
              <a:ext uri="{FF2B5EF4-FFF2-40B4-BE49-F238E27FC236}">
                <a16:creationId xmlns:a16="http://schemas.microsoft.com/office/drawing/2014/main" xmlns="" id="{86C0C4CF-D960-430A-96E6-21B3C06E2C66}"/>
              </a:ext>
            </a:extLst>
          </p:cNvPr>
          <p:cNvSpPr>
            <a:spLocks noGrp="1"/>
          </p:cNvSpPr>
          <p:nvPr>
            <p:ph idx="1"/>
          </p:nvPr>
        </p:nvSpPr>
        <p:spPr/>
        <p:txBody>
          <a:bodyPr>
            <a:normAutofit fontScale="85000" lnSpcReduction="20000"/>
          </a:bodyPr>
          <a:lstStyle/>
          <a:p>
            <a:pPr algn="l"/>
            <a:r>
              <a:rPr lang="en-US" b="0" i="0" dirty="0">
                <a:solidFill>
                  <a:srgbClr val="404040"/>
                </a:solidFill>
                <a:effectLst/>
                <a:latin typeface="Euphemia (Body)"/>
              </a:rPr>
              <a:t>YOLO is an algorithm that uses neural networks to provide real-time object detection. This algorithm is popular because of its speed and accuracy. It has been used in various applications to detect traffic signals, people, parking meters, and animals. YOLO is an abbreviation for the term ‘You Only Look Once’. This is an algorithm that detects and recognizes various objects in a picture (in real-time). Object detection in YOLO is done as a regression problem and provides the class probabilities of the detected images.</a:t>
            </a:r>
          </a:p>
          <a:p>
            <a:pPr algn="l"/>
            <a:r>
              <a:rPr lang="en-US" b="0" i="0" dirty="0">
                <a:solidFill>
                  <a:srgbClr val="404040"/>
                </a:solidFill>
                <a:effectLst/>
                <a:latin typeface="Euphemia (Body)"/>
              </a:rPr>
              <a:t>YOLO algorithm employs convolutional neural networks (CNN) to detect objects in real-time. As the name suggests, the algorithm requires only a single forward propagation through a neural network to detect objects.</a:t>
            </a:r>
          </a:p>
          <a:p>
            <a:pPr algn="l"/>
            <a:r>
              <a:rPr lang="en-US" b="0" i="0" dirty="0">
                <a:solidFill>
                  <a:srgbClr val="404040"/>
                </a:solidFill>
                <a:effectLst/>
                <a:latin typeface="Euphemia (Body)"/>
              </a:rPr>
              <a:t>This means that prediction in the entire image is done in a single algorithm run. The CNN is used to predict various class probabilities and bounding boxes simultaneously.</a:t>
            </a:r>
          </a:p>
          <a:p>
            <a:pPr marL="0" indent="0">
              <a:buNone/>
            </a:pPr>
            <a:endParaRPr lang="en-US" dirty="0"/>
          </a:p>
        </p:txBody>
      </p:sp>
    </p:spTree>
    <p:extLst>
      <p:ext uri="{BB962C8B-B14F-4D97-AF65-F5344CB8AC3E}">
        <p14:creationId xmlns:p14="http://schemas.microsoft.com/office/powerpoint/2010/main" xmlns="" val="10376757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27504-0CED-4674-9486-84049555970A}"/>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xmlns="" id="{7F84FAFA-F597-4B22-968E-009147F6A0F0}"/>
              </a:ext>
            </a:extLst>
          </p:cNvPr>
          <p:cNvSpPr>
            <a:spLocks noGrp="1"/>
          </p:cNvSpPr>
          <p:nvPr>
            <p:ph idx="1"/>
          </p:nvPr>
        </p:nvSpPr>
        <p:spPr>
          <a:xfrm>
            <a:off x="1593436" y="1600200"/>
            <a:ext cx="9782801" cy="1036712"/>
          </a:xfrm>
        </p:spPr>
        <p:txBody>
          <a:bodyPr/>
          <a:lstStyle/>
          <a:p>
            <a:pPr>
              <a:buFont typeface="Arial" panose="020B0604020202020204" pitchFamily="34" charset="0"/>
              <a:buChar char="•"/>
            </a:pPr>
            <a:r>
              <a:rPr lang="en-US" dirty="0"/>
              <a:t>Relatives(family members) facial recognition</a:t>
            </a:r>
          </a:p>
        </p:txBody>
      </p:sp>
      <p:sp>
        <p:nvSpPr>
          <p:cNvPr id="4" name="TextBox 3">
            <a:extLst>
              <a:ext uri="{FF2B5EF4-FFF2-40B4-BE49-F238E27FC236}">
                <a16:creationId xmlns:a16="http://schemas.microsoft.com/office/drawing/2014/main" xmlns="" id="{A55DBDF1-1925-4D62-A3B7-99EE42AF0B29}"/>
              </a:ext>
            </a:extLst>
          </p:cNvPr>
          <p:cNvSpPr txBox="1"/>
          <p:nvPr/>
        </p:nvSpPr>
        <p:spPr>
          <a:xfrm>
            <a:off x="1593436" y="2492896"/>
            <a:ext cx="8389408" cy="1631216"/>
          </a:xfrm>
          <a:prstGeom prst="rect">
            <a:avLst/>
          </a:prstGeom>
          <a:noFill/>
        </p:spPr>
        <p:txBody>
          <a:bodyPr wrap="square" rtlCol="0">
            <a:spAutoFit/>
          </a:bodyPr>
          <a:lstStyle/>
          <a:p>
            <a:r>
              <a:rPr lang="en-US" sz="3600" dirty="0">
                <a:latin typeface="Euphemia (Headings)"/>
              </a:rPr>
              <a:t>Proposed</a:t>
            </a:r>
            <a:r>
              <a:rPr lang="en-US" dirty="0">
                <a:latin typeface="Euphemia (Headings)"/>
              </a:rPr>
              <a:t> </a:t>
            </a:r>
            <a:r>
              <a:rPr lang="en-US" sz="3600" dirty="0">
                <a:latin typeface="Euphemia (Headings)"/>
              </a:rPr>
              <a:t>System</a:t>
            </a:r>
          </a:p>
          <a:p>
            <a:endParaRPr lang="en-US" sz="3600" dirty="0">
              <a:latin typeface="Euphemia (Headings)"/>
            </a:endParaRPr>
          </a:p>
          <a:p>
            <a:pPr marL="571500" indent="-571500">
              <a:buFont typeface="Arial" panose="020B0604020202020204" pitchFamily="34" charset="0"/>
              <a:buChar char="•"/>
            </a:pPr>
            <a:r>
              <a:rPr lang="en-US" sz="2800" dirty="0">
                <a:latin typeface="Euphemia (Headings)"/>
              </a:rPr>
              <a:t>Object detection(identify object and voice out)</a:t>
            </a:r>
          </a:p>
        </p:txBody>
      </p:sp>
    </p:spTree>
    <p:extLst>
      <p:ext uri="{BB962C8B-B14F-4D97-AF65-F5344CB8AC3E}">
        <p14:creationId xmlns:p14="http://schemas.microsoft.com/office/powerpoint/2010/main" xmlns="" val="33671220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F7A2885-8875-4554-80EA-48DAB1B4B59B}"/>
              </a:ext>
            </a:extLst>
          </p:cNvPr>
          <p:cNvSpPr txBox="1"/>
          <p:nvPr/>
        </p:nvSpPr>
        <p:spPr>
          <a:xfrm>
            <a:off x="3044841" y="260648"/>
            <a:ext cx="6099142" cy="954107"/>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DEVELOPING ENVIRONMENT</a:t>
            </a:r>
          </a:p>
          <a:p>
            <a:pPr algn="ct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B820FDA9-1AF0-47E8-90BE-57A455E01B84}"/>
              </a:ext>
            </a:extLst>
          </p:cNvPr>
          <p:cNvSpPr txBox="1"/>
          <p:nvPr/>
        </p:nvSpPr>
        <p:spPr>
          <a:xfrm>
            <a:off x="1917948" y="1268760"/>
            <a:ext cx="8784976" cy="4893647"/>
          </a:xfrm>
          <a:prstGeom prst="rect">
            <a:avLst/>
          </a:prstGeom>
          <a:noFill/>
        </p:spPr>
        <p:txBody>
          <a:bodyPr wrap="square">
            <a:spAutoFit/>
          </a:bodyPr>
          <a:lstStyle/>
          <a:p>
            <a:r>
              <a:rPr lang="en-IN" sz="2400" dirty="0">
                <a:solidFill>
                  <a:schemeClr val="tx2"/>
                </a:solidFill>
                <a:latin typeface="Times New Roman" panose="02020603050405020304" pitchFamily="18" charset="0"/>
                <a:cs typeface="Times New Roman" panose="02020603050405020304" pitchFamily="18" charset="0"/>
              </a:rPr>
              <a:t>Processor - intel x86</a:t>
            </a:r>
          </a:p>
          <a:p>
            <a:r>
              <a:rPr lang="en-IN" sz="2400" dirty="0">
                <a:solidFill>
                  <a:schemeClr val="tx2"/>
                </a:solidFill>
                <a:latin typeface="Times New Roman" panose="02020603050405020304" pitchFamily="18" charset="0"/>
                <a:cs typeface="Times New Roman" panose="02020603050405020304" pitchFamily="18" charset="0"/>
              </a:rPr>
              <a:t>Speed - 1.1 ghz</a:t>
            </a:r>
          </a:p>
          <a:p>
            <a:r>
              <a:rPr lang="en-IN" sz="2400" dirty="0">
                <a:solidFill>
                  <a:schemeClr val="tx2"/>
                </a:solidFill>
                <a:latin typeface="Times New Roman" panose="02020603050405020304" pitchFamily="18" charset="0"/>
                <a:cs typeface="Times New Roman" panose="02020603050405020304" pitchFamily="18" charset="0"/>
              </a:rPr>
              <a:t>RAM – 700 MB (min)</a:t>
            </a:r>
          </a:p>
          <a:p>
            <a:r>
              <a:rPr lang="en-IN" sz="2400" dirty="0">
                <a:solidFill>
                  <a:schemeClr val="tx2"/>
                </a:solidFill>
                <a:latin typeface="Times New Roman" panose="02020603050405020304" pitchFamily="18" charset="0"/>
                <a:cs typeface="Times New Roman" panose="02020603050405020304" pitchFamily="18" charset="0"/>
              </a:rPr>
              <a:t>Hard disk - 150 MB</a:t>
            </a:r>
          </a:p>
          <a:p>
            <a:r>
              <a:rPr lang="en-IN" sz="2400" dirty="0">
                <a:solidFill>
                  <a:schemeClr val="tx2"/>
                </a:solidFill>
                <a:latin typeface="Times New Roman" panose="02020603050405020304" pitchFamily="18" charset="0"/>
                <a:cs typeface="Times New Roman" panose="02020603050405020304" pitchFamily="18" charset="0"/>
              </a:rPr>
              <a:t>Key board - standard windows keyboard</a:t>
            </a:r>
          </a:p>
          <a:p>
            <a:r>
              <a:rPr lang="en-IN" sz="2400" dirty="0">
                <a:solidFill>
                  <a:schemeClr val="tx2"/>
                </a:solidFill>
                <a:latin typeface="Times New Roman" panose="02020603050405020304" pitchFamily="18" charset="0"/>
                <a:cs typeface="Times New Roman" panose="02020603050405020304" pitchFamily="18" charset="0"/>
              </a:rPr>
              <a:t>Mouse - two or three button mouse</a:t>
            </a:r>
          </a:p>
          <a:p>
            <a:r>
              <a:rPr lang="en-IN" sz="2400" dirty="0">
                <a:solidFill>
                  <a:schemeClr val="tx2"/>
                </a:solidFill>
                <a:latin typeface="Times New Roman" panose="02020603050405020304" pitchFamily="18" charset="0"/>
                <a:cs typeface="Times New Roman" panose="02020603050405020304" pitchFamily="18" charset="0"/>
              </a:rPr>
              <a:t>Monitor - SVG</a:t>
            </a:r>
          </a:p>
          <a:p>
            <a:r>
              <a:rPr lang="en-IN" sz="2400" dirty="0">
                <a:solidFill>
                  <a:schemeClr val="tx2"/>
                </a:solidFill>
                <a:latin typeface="Times New Roman" panose="02020603050405020304" pitchFamily="18" charset="0"/>
                <a:cs typeface="Times New Roman" panose="02020603050405020304" pitchFamily="18" charset="0"/>
              </a:rPr>
              <a:t>Operating system - windows 7 or above ,android</a:t>
            </a:r>
          </a:p>
          <a:p>
            <a:r>
              <a:rPr lang="en-IN" sz="2400" dirty="0">
                <a:solidFill>
                  <a:schemeClr val="tx2"/>
                </a:solidFill>
                <a:latin typeface="Times New Roman" panose="02020603050405020304" pitchFamily="18" charset="0"/>
                <a:cs typeface="Times New Roman" panose="02020603050405020304" pitchFamily="18" charset="0"/>
              </a:rPr>
              <a:t>Frontend - </a:t>
            </a:r>
            <a:r>
              <a:rPr lang="en-US" sz="2000" dirty="0">
                <a:solidFill>
                  <a:srgbClr val="000000"/>
                </a:solidFill>
                <a:effectLst/>
                <a:latin typeface="Times New Roman" panose="02020603050405020304" pitchFamily="18" charset="0"/>
                <a:ea typeface="Times New Roman" panose="02020603050405020304" pitchFamily="18" charset="0"/>
              </a:rPr>
              <a:t>HTML, CSS, </a:t>
            </a:r>
            <a:r>
              <a:rPr lang="en-US" sz="2000" dirty="0">
                <a:solidFill>
                  <a:srgbClr val="000000"/>
                </a:solidFill>
                <a:latin typeface="Times New Roman" panose="02020603050405020304" pitchFamily="18" charset="0"/>
                <a:ea typeface="Times New Roman" panose="02020603050405020304" pitchFamily="18" charset="0"/>
              </a:rPr>
              <a:t>Python</a:t>
            </a:r>
            <a:endParaRPr lang="en-IN" sz="20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Times New Roman" panose="02020603050405020304" pitchFamily="18" charset="0"/>
                <a:cs typeface="Times New Roman" panose="02020603050405020304" pitchFamily="18" charset="0"/>
              </a:rPr>
              <a:t>Backend –  mysql</a:t>
            </a:r>
          </a:p>
          <a:p>
            <a:r>
              <a:rPr lang="en-IN" sz="2400" dirty="0">
                <a:solidFill>
                  <a:schemeClr val="tx2"/>
                </a:solidFill>
                <a:latin typeface="Times New Roman" panose="02020603050405020304" pitchFamily="18" charset="0"/>
                <a:cs typeface="Times New Roman" panose="02020603050405020304" pitchFamily="18" charset="0"/>
              </a:rPr>
              <a:t>Platform used – pycharm , sqlyog</a:t>
            </a:r>
          </a:p>
          <a:p>
            <a:r>
              <a:rPr lang="en-IN" sz="2400" dirty="0">
                <a:solidFill>
                  <a:schemeClr val="tx2"/>
                </a:solidFill>
                <a:latin typeface="Times New Roman" panose="02020603050405020304" pitchFamily="18" charset="0"/>
                <a:cs typeface="Times New Roman" panose="02020603050405020304" pitchFamily="18" charset="0"/>
              </a:rPr>
              <a:t>Web browser - google chrome, fire fox, microsoft edge</a:t>
            </a:r>
          </a:p>
          <a:p>
            <a:r>
              <a:rPr lang="en-IN" sz="2400" dirty="0">
                <a:solidFill>
                  <a:schemeClr val="tx2"/>
                </a:solidFill>
                <a:latin typeface="Times New Roman" panose="02020603050405020304" pitchFamily="18" charset="0"/>
                <a:cs typeface="Times New Roman" panose="02020603050405020304" pitchFamily="18" charset="0"/>
              </a:rPr>
              <a:t>Frame work - flask</a:t>
            </a:r>
          </a:p>
        </p:txBody>
      </p:sp>
    </p:spTree>
    <p:extLst>
      <p:ext uri="{BB962C8B-B14F-4D97-AF65-F5344CB8AC3E}">
        <p14:creationId xmlns:p14="http://schemas.microsoft.com/office/powerpoint/2010/main" xmlns="" val="35119946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D40DAC1-0160-4444-99D6-7DE38860CB07}"/>
              </a:ext>
            </a:extLst>
          </p:cNvPr>
          <p:cNvSpPr txBox="1"/>
          <p:nvPr/>
        </p:nvSpPr>
        <p:spPr>
          <a:xfrm>
            <a:off x="3481294" y="207023"/>
            <a:ext cx="5226235"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PRODUCT BACKLOG</a:t>
            </a:r>
          </a:p>
        </p:txBody>
      </p:sp>
      <p:graphicFrame>
        <p:nvGraphicFramePr>
          <p:cNvPr id="5" name="Content Placeholder 5">
            <a:extLst>
              <a:ext uri="{FF2B5EF4-FFF2-40B4-BE49-F238E27FC236}">
                <a16:creationId xmlns:a16="http://schemas.microsoft.com/office/drawing/2014/main" xmlns="" id="{44E505F0-58CF-4227-B207-FBF76CD87614}"/>
              </a:ext>
            </a:extLst>
          </p:cNvPr>
          <p:cNvGraphicFramePr>
            <a:graphicFrameLocks/>
          </p:cNvGraphicFramePr>
          <p:nvPr>
            <p:extLst>
              <p:ext uri="{D42A27DB-BD31-4B8C-83A1-F6EECF244321}">
                <p14:modId xmlns:p14="http://schemas.microsoft.com/office/powerpoint/2010/main" xmlns="" val="756495956"/>
              </p:ext>
            </p:extLst>
          </p:nvPr>
        </p:nvGraphicFramePr>
        <p:xfrm>
          <a:off x="981844" y="939124"/>
          <a:ext cx="9937103" cy="5607533"/>
        </p:xfrm>
        <a:graphic>
          <a:graphicData uri="http://schemas.openxmlformats.org/drawingml/2006/table">
            <a:tbl>
              <a:tblPr firstRow="1" firstCol="1" bandRow="1">
                <a:tableStyleId>{5C22544A-7EE6-4342-B048-85BDC9FD1C3A}</a:tableStyleId>
              </a:tblPr>
              <a:tblGrid>
                <a:gridCol w="891138">
                  <a:extLst>
                    <a:ext uri="{9D8B030D-6E8A-4147-A177-3AD203B41FA5}">
                      <a16:colId xmlns:a16="http://schemas.microsoft.com/office/drawing/2014/main" xmlns="" val="181873635"/>
                    </a:ext>
                  </a:extLst>
                </a:gridCol>
                <a:gridCol w="1959572">
                  <a:extLst>
                    <a:ext uri="{9D8B030D-6E8A-4147-A177-3AD203B41FA5}">
                      <a16:colId xmlns:a16="http://schemas.microsoft.com/office/drawing/2014/main" xmlns="" val="490045812"/>
                    </a:ext>
                  </a:extLst>
                </a:gridCol>
                <a:gridCol w="1012740">
                  <a:extLst>
                    <a:ext uri="{9D8B030D-6E8A-4147-A177-3AD203B41FA5}">
                      <a16:colId xmlns:a16="http://schemas.microsoft.com/office/drawing/2014/main" xmlns="" val="3258513505"/>
                    </a:ext>
                  </a:extLst>
                </a:gridCol>
                <a:gridCol w="930124">
                  <a:extLst>
                    <a:ext uri="{9D8B030D-6E8A-4147-A177-3AD203B41FA5}">
                      <a16:colId xmlns:a16="http://schemas.microsoft.com/office/drawing/2014/main" xmlns="" val="952074047"/>
                    </a:ext>
                  </a:extLst>
                </a:gridCol>
                <a:gridCol w="1986491">
                  <a:extLst>
                    <a:ext uri="{9D8B030D-6E8A-4147-A177-3AD203B41FA5}">
                      <a16:colId xmlns:a16="http://schemas.microsoft.com/office/drawing/2014/main" xmlns="" val="411824167"/>
                    </a:ext>
                  </a:extLst>
                </a:gridCol>
                <a:gridCol w="1025736">
                  <a:extLst>
                    <a:ext uri="{9D8B030D-6E8A-4147-A177-3AD203B41FA5}">
                      <a16:colId xmlns:a16="http://schemas.microsoft.com/office/drawing/2014/main" xmlns="" val="617842993"/>
                    </a:ext>
                  </a:extLst>
                </a:gridCol>
                <a:gridCol w="2131302">
                  <a:extLst>
                    <a:ext uri="{9D8B030D-6E8A-4147-A177-3AD203B41FA5}">
                      <a16:colId xmlns:a16="http://schemas.microsoft.com/office/drawing/2014/main" xmlns="" val="3399595432"/>
                    </a:ext>
                  </a:extLst>
                </a:gridCol>
              </a:tblGrid>
              <a:tr h="1058333">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Priority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&lt;High/Medium/Low&gt;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Sprint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&lt;#&gt;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&lt;Planned/In progress/Completed&gt;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Release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Release Goal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22375118"/>
                  </a:ext>
                </a:extLst>
              </a:tr>
              <a:tr h="41430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Table design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7253609"/>
                  </a:ext>
                </a:extLst>
              </a:tr>
              <a:tr h="41430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Form design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39563003"/>
                  </a:ext>
                </a:extLst>
              </a:tr>
              <a:tr h="41430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Basic coding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048143"/>
                  </a:ext>
                </a:extLst>
              </a:tr>
              <a:tr h="39825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Creation data 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67437128"/>
                  </a:ext>
                </a:extLst>
              </a:tr>
              <a:tr h="468853">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Preprocessing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09370158"/>
                  </a:ext>
                </a:extLst>
              </a:tr>
              <a:tr h="41430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Training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86821309"/>
                  </a:ext>
                </a:extLst>
              </a:tr>
              <a:tr h="414304">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Voice Alert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34510658"/>
                  </a:ext>
                </a:extLst>
              </a:tr>
              <a:tr h="714752">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Testing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44036489"/>
                  </a:ext>
                </a:extLst>
              </a:tr>
              <a:tr h="895821">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Output generation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9013316"/>
                  </a:ext>
                </a:extLst>
              </a:tr>
            </a:tbl>
          </a:graphicData>
        </a:graphic>
      </p:graphicFrame>
    </p:spTree>
    <p:extLst>
      <p:ext uri="{BB962C8B-B14F-4D97-AF65-F5344CB8AC3E}">
        <p14:creationId xmlns:p14="http://schemas.microsoft.com/office/powerpoint/2010/main" xmlns="" val="18967561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9C1731C-6047-4E57-9B79-A9DEBF846B40}"/>
              </a:ext>
            </a:extLst>
          </p:cNvPr>
          <p:cNvSpPr txBox="1"/>
          <p:nvPr/>
        </p:nvSpPr>
        <p:spPr>
          <a:xfrm>
            <a:off x="4690256" y="260648"/>
            <a:ext cx="2808312" cy="523220"/>
          </a:xfrm>
          <a:prstGeom prst="rect">
            <a:avLst/>
          </a:prstGeom>
          <a:noFill/>
        </p:spPr>
        <p:txBody>
          <a:bodyPr wrap="square">
            <a:spAutoFit/>
          </a:bodyPr>
          <a:lstStyle/>
          <a:p>
            <a:r>
              <a:rPr lang="en-IN" sz="2800" b="1" dirty="0">
                <a:solidFill>
                  <a:schemeClr val="tx2"/>
                </a:solidFill>
                <a:latin typeface="Times New Roman" pitchFamily="18" charset="0"/>
                <a:cs typeface="Times New Roman" pitchFamily="18" charset="0"/>
              </a:rPr>
              <a:t>USER STORIES</a:t>
            </a:r>
            <a:endParaRPr lang="en-IN" sz="2800" dirty="0">
              <a:solidFill>
                <a:schemeClr val="tx2"/>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2587412671"/>
              </p:ext>
            </p:extLst>
          </p:nvPr>
        </p:nvGraphicFramePr>
        <p:xfrm>
          <a:off x="1269876" y="1124746"/>
          <a:ext cx="9129310" cy="4824535"/>
        </p:xfrm>
        <a:graphic>
          <a:graphicData uri="http://schemas.openxmlformats.org/drawingml/2006/table">
            <a:tbl>
              <a:tblPr>
                <a:tableStyleId>{5C22544A-7EE6-4342-B048-85BDC9FD1C3A}</a:tableStyleId>
              </a:tblPr>
              <a:tblGrid>
                <a:gridCol w="1161877">
                  <a:extLst>
                    <a:ext uri="{9D8B030D-6E8A-4147-A177-3AD203B41FA5}">
                      <a16:colId xmlns:a16="http://schemas.microsoft.com/office/drawing/2014/main" xmlns="" val="20000"/>
                    </a:ext>
                  </a:extLst>
                </a:gridCol>
                <a:gridCol w="2398901">
                  <a:extLst>
                    <a:ext uri="{9D8B030D-6E8A-4147-A177-3AD203B41FA5}">
                      <a16:colId xmlns:a16="http://schemas.microsoft.com/office/drawing/2014/main" xmlns="" val="20001"/>
                    </a:ext>
                  </a:extLst>
                </a:gridCol>
                <a:gridCol w="2899876">
                  <a:extLst>
                    <a:ext uri="{9D8B030D-6E8A-4147-A177-3AD203B41FA5}">
                      <a16:colId xmlns:a16="http://schemas.microsoft.com/office/drawing/2014/main" xmlns="" val="20002"/>
                    </a:ext>
                  </a:extLst>
                </a:gridCol>
                <a:gridCol w="2668656">
                  <a:extLst>
                    <a:ext uri="{9D8B030D-6E8A-4147-A177-3AD203B41FA5}">
                      <a16:colId xmlns:a16="http://schemas.microsoft.com/office/drawing/2014/main" xmlns="" val="20003"/>
                    </a:ext>
                  </a:extLst>
                </a:gridCol>
              </a:tblGrid>
              <a:tr h="754629">
                <a:tc>
                  <a:txBody>
                    <a:bodyPr/>
                    <a:lstStyle/>
                    <a:p>
                      <a:pPr algn="just">
                        <a:spcAft>
                          <a:spcPts val="0"/>
                        </a:spcAft>
                      </a:pPr>
                      <a:r>
                        <a:rPr lang="en-US" sz="1000" dirty="0"/>
                        <a:t>UserStoryID</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As a &lt;type of user&gt;</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I want to</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So that I can</a:t>
                      </a:r>
                      <a:endParaRPr lang="en-IN" sz="1000" dirty="0">
                        <a:latin typeface="Calibri"/>
                        <a:ea typeface="Times New Roman"/>
                        <a:cs typeface="Times New Roman"/>
                      </a:endParaRPr>
                    </a:p>
                  </a:txBody>
                  <a:tcPr marL="68580" marR="68580" marT="0" marB="0"/>
                </a:tc>
                <a:extLst>
                  <a:ext uri="{0D108BD9-81ED-4DB2-BD59-A6C34878D82A}">
                    <a16:rowId xmlns:a16="http://schemas.microsoft.com/office/drawing/2014/main" xmlns="" val="10000"/>
                  </a:ext>
                </a:extLst>
              </a:tr>
              <a:tr h="678318">
                <a:tc>
                  <a:txBody>
                    <a:bodyPr/>
                    <a:lstStyle/>
                    <a:p>
                      <a:pPr algn="just">
                        <a:spcAft>
                          <a:spcPts val="0"/>
                        </a:spcAft>
                      </a:pPr>
                      <a:r>
                        <a:rPr lang="en-US" sz="1000" dirty="0"/>
                        <a:t>1</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Table design</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Design tables for project</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Create tables with normalization</a:t>
                      </a:r>
                      <a:endParaRPr lang="en-IN" sz="1000" dirty="0">
                        <a:latin typeface="Calibri"/>
                        <a:ea typeface="Times New Roman"/>
                        <a:cs typeface="Times New Roman"/>
                      </a:endParaRPr>
                    </a:p>
                  </a:txBody>
                  <a:tcPr marL="68580" marR="68580" marT="0" marB="0"/>
                </a:tc>
                <a:extLst>
                  <a:ext uri="{0D108BD9-81ED-4DB2-BD59-A6C34878D82A}">
                    <a16:rowId xmlns:a16="http://schemas.microsoft.com/office/drawing/2014/main" xmlns="" val="10001"/>
                  </a:ext>
                </a:extLst>
              </a:tr>
              <a:tr h="678318">
                <a:tc>
                  <a:txBody>
                    <a:bodyPr/>
                    <a:lstStyle/>
                    <a:p>
                      <a:pPr algn="just">
                        <a:spcAft>
                          <a:spcPts val="0"/>
                        </a:spcAft>
                      </a:pPr>
                      <a:r>
                        <a:rPr lang="en-US" sz="1000" dirty="0"/>
                        <a:t>2</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Form design</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Complete form design</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Complete form designs for our project</a:t>
                      </a:r>
                      <a:endParaRPr lang="en-IN" sz="1000" dirty="0">
                        <a:latin typeface="Calibri"/>
                        <a:ea typeface="Times New Roman"/>
                        <a:cs typeface="Times New Roman"/>
                      </a:endParaRPr>
                    </a:p>
                  </a:txBody>
                  <a:tcPr marL="68580" marR="68580" marT="0" marB="0"/>
                </a:tc>
                <a:extLst>
                  <a:ext uri="{0D108BD9-81ED-4DB2-BD59-A6C34878D82A}">
                    <a16:rowId xmlns:a16="http://schemas.microsoft.com/office/drawing/2014/main" xmlns="" val="10002"/>
                  </a:ext>
                </a:extLst>
              </a:tr>
              <a:tr h="339158">
                <a:tc>
                  <a:txBody>
                    <a:bodyPr/>
                    <a:lstStyle/>
                    <a:p>
                      <a:pPr algn="just">
                        <a:spcAft>
                          <a:spcPts val="0"/>
                        </a:spcAft>
                      </a:pPr>
                      <a:r>
                        <a:rPr lang="en-US" sz="1000" dirty="0"/>
                        <a:t>3</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Linking</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Load and link html pages</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Complete load and link</a:t>
                      </a:r>
                      <a:endParaRPr lang="en-IN" sz="1000" dirty="0">
                        <a:latin typeface="Calibri"/>
                        <a:ea typeface="Times New Roman"/>
                        <a:cs typeface="Times New Roman"/>
                      </a:endParaRPr>
                    </a:p>
                  </a:txBody>
                  <a:tcPr marL="68580" marR="68580" marT="0" marB="0"/>
                </a:tc>
                <a:extLst>
                  <a:ext uri="{0D108BD9-81ED-4DB2-BD59-A6C34878D82A}">
                    <a16:rowId xmlns:a16="http://schemas.microsoft.com/office/drawing/2014/main" xmlns="" val="10003"/>
                  </a:ext>
                </a:extLst>
              </a:tr>
              <a:tr h="678318">
                <a:tc>
                  <a:txBody>
                    <a:bodyPr/>
                    <a:lstStyle/>
                    <a:p>
                      <a:pPr algn="just">
                        <a:spcAft>
                          <a:spcPts val="0"/>
                        </a:spcAft>
                      </a:pPr>
                      <a:r>
                        <a:rPr lang="en-US" sz="1000" dirty="0"/>
                        <a:t>4</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Volunteer</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login</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login successful with correct username and password</a:t>
                      </a:r>
                      <a:endParaRPr lang="en-IN" sz="1000" dirty="0">
                        <a:latin typeface="Calibri"/>
                        <a:ea typeface="Times New Roman"/>
                        <a:cs typeface="Times New Roman"/>
                      </a:endParaRPr>
                    </a:p>
                  </a:txBody>
                  <a:tcPr marL="68580" marR="68580" marT="0" marB="0"/>
                </a:tc>
                <a:extLst>
                  <a:ext uri="{0D108BD9-81ED-4DB2-BD59-A6C34878D82A}">
                    <a16:rowId xmlns:a16="http://schemas.microsoft.com/office/drawing/2014/main" xmlns="" val="10004"/>
                  </a:ext>
                </a:extLst>
              </a:tr>
              <a:tr h="678318">
                <a:tc>
                  <a:txBody>
                    <a:bodyPr/>
                    <a:lstStyle/>
                    <a:p>
                      <a:pPr algn="just">
                        <a:spcAft>
                          <a:spcPts val="0"/>
                        </a:spcAft>
                      </a:pPr>
                      <a:r>
                        <a:rPr lang="en-US" sz="1000" dirty="0"/>
                        <a:t>5</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Volunteer</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Update Profile</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View and update all the personal details.</a:t>
                      </a:r>
                      <a:endParaRPr lang="en-IN" sz="1000" dirty="0">
                        <a:latin typeface="Calibri"/>
                        <a:ea typeface="Times New Roman"/>
                        <a:cs typeface="Times New Roman"/>
                      </a:endParaRPr>
                    </a:p>
                  </a:txBody>
                  <a:tcPr marL="68580" marR="68580" marT="0" marB="0"/>
                </a:tc>
                <a:extLst>
                  <a:ext uri="{0D108BD9-81ED-4DB2-BD59-A6C34878D82A}">
                    <a16:rowId xmlns:a16="http://schemas.microsoft.com/office/drawing/2014/main" xmlns="" val="10005"/>
                  </a:ext>
                </a:extLst>
              </a:tr>
              <a:tr h="1017476">
                <a:tc>
                  <a:txBody>
                    <a:bodyPr/>
                    <a:lstStyle/>
                    <a:p>
                      <a:pPr algn="just">
                        <a:spcAft>
                          <a:spcPts val="0"/>
                        </a:spcAft>
                      </a:pPr>
                      <a:r>
                        <a:rPr lang="en-US" sz="1000" dirty="0"/>
                        <a:t>6</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Volunteer</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View emergency help</a:t>
                      </a:r>
                      <a:endParaRPr lang="en-IN" sz="1000" dirty="0">
                        <a:latin typeface="Calibri"/>
                        <a:ea typeface="Times New Roman"/>
                        <a:cs typeface="Times New Roman"/>
                      </a:endParaRPr>
                    </a:p>
                  </a:txBody>
                  <a:tcPr marL="68580" marR="68580" marT="0" marB="0"/>
                </a:tc>
                <a:tc>
                  <a:txBody>
                    <a:bodyPr/>
                    <a:lstStyle/>
                    <a:p>
                      <a:pPr algn="just">
                        <a:spcAft>
                          <a:spcPts val="0"/>
                        </a:spcAft>
                      </a:pPr>
                      <a:r>
                        <a:rPr lang="en-US" sz="1000" dirty="0"/>
                        <a:t>view blind persons emergency help and track the current location.</a:t>
                      </a:r>
                      <a:endParaRPr lang="en-IN" sz="1000" dirty="0">
                        <a:latin typeface="Calibri"/>
                        <a:ea typeface="Times New Roman"/>
                        <a:cs typeface="Times New Roman"/>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10862379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1B01F18-EEFC-4B5B-97D9-BD5F7F3DA66E}"/>
              </a:ext>
            </a:extLst>
          </p:cNvPr>
          <p:cNvSpPr txBox="1"/>
          <p:nvPr/>
        </p:nvSpPr>
        <p:spPr>
          <a:xfrm>
            <a:off x="4582244" y="116632"/>
            <a:ext cx="302433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PROJECT PLAN</a:t>
            </a:r>
          </a:p>
        </p:txBody>
      </p:sp>
      <p:graphicFrame>
        <p:nvGraphicFramePr>
          <p:cNvPr id="4" name="Content Placeholder 3">
            <a:extLst>
              <a:ext uri="{FF2B5EF4-FFF2-40B4-BE49-F238E27FC236}">
                <a16:creationId xmlns:a16="http://schemas.microsoft.com/office/drawing/2014/main" xmlns="" id="{4CAE5CE9-0F15-4671-92C4-CC163192F745}"/>
              </a:ext>
            </a:extLst>
          </p:cNvPr>
          <p:cNvGraphicFramePr>
            <a:graphicFrameLocks/>
          </p:cNvGraphicFramePr>
          <p:nvPr>
            <p:extLst>
              <p:ext uri="{D42A27DB-BD31-4B8C-83A1-F6EECF244321}">
                <p14:modId xmlns:p14="http://schemas.microsoft.com/office/powerpoint/2010/main" xmlns="" val="1909158485"/>
              </p:ext>
            </p:extLst>
          </p:nvPr>
        </p:nvGraphicFramePr>
        <p:xfrm>
          <a:off x="981844" y="744131"/>
          <a:ext cx="9937104" cy="6120675"/>
        </p:xfrm>
        <a:graphic>
          <a:graphicData uri="http://schemas.openxmlformats.org/drawingml/2006/table">
            <a:tbl>
              <a:tblPr firstRow="1" bandRow="1">
                <a:tableStyleId>{69CF1AB2-1976-4502-BF36-3FF5EA218861}</a:tableStyleId>
              </a:tblPr>
              <a:tblGrid>
                <a:gridCol w="1656184">
                  <a:extLst>
                    <a:ext uri="{9D8B030D-6E8A-4147-A177-3AD203B41FA5}">
                      <a16:colId xmlns:a16="http://schemas.microsoft.com/office/drawing/2014/main" xmlns="" val="20000"/>
                    </a:ext>
                  </a:extLst>
                </a:gridCol>
                <a:gridCol w="1656184">
                  <a:extLst>
                    <a:ext uri="{9D8B030D-6E8A-4147-A177-3AD203B41FA5}">
                      <a16:colId xmlns:a16="http://schemas.microsoft.com/office/drawing/2014/main" xmlns="" val="20001"/>
                    </a:ext>
                  </a:extLst>
                </a:gridCol>
                <a:gridCol w="1656184">
                  <a:extLst>
                    <a:ext uri="{9D8B030D-6E8A-4147-A177-3AD203B41FA5}">
                      <a16:colId xmlns:a16="http://schemas.microsoft.com/office/drawing/2014/main" xmlns="" val="20002"/>
                    </a:ext>
                  </a:extLst>
                </a:gridCol>
                <a:gridCol w="1656184">
                  <a:extLst>
                    <a:ext uri="{9D8B030D-6E8A-4147-A177-3AD203B41FA5}">
                      <a16:colId xmlns:a16="http://schemas.microsoft.com/office/drawing/2014/main" xmlns="" val="20003"/>
                    </a:ext>
                  </a:extLst>
                </a:gridCol>
                <a:gridCol w="1656184">
                  <a:extLst>
                    <a:ext uri="{9D8B030D-6E8A-4147-A177-3AD203B41FA5}">
                      <a16:colId xmlns:a16="http://schemas.microsoft.com/office/drawing/2014/main" xmlns="" val="20004"/>
                    </a:ext>
                  </a:extLst>
                </a:gridCol>
                <a:gridCol w="1656184">
                  <a:extLst>
                    <a:ext uri="{9D8B030D-6E8A-4147-A177-3AD203B41FA5}">
                      <a16:colId xmlns:a16="http://schemas.microsoft.com/office/drawing/2014/main" xmlns="" val="20005"/>
                    </a:ext>
                  </a:extLst>
                </a:gridCol>
              </a:tblGrid>
              <a:tr h="715864">
                <a:tc>
                  <a:txBody>
                    <a:bodyPr/>
                    <a:lstStyle/>
                    <a:p>
                      <a:r>
                        <a:rPr lang="en-IN" sz="1800" dirty="0"/>
                        <a:t>User story ID</a:t>
                      </a:r>
                    </a:p>
                  </a:txBody>
                  <a:tcPr marL="99060" marR="99060"/>
                </a:tc>
                <a:tc>
                  <a:txBody>
                    <a:bodyPr/>
                    <a:lstStyle/>
                    <a:p>
                      <a:r>
                        <a:rPr lang="en-IN" sz="1800" dirty="0"/>
                        <a:t>Task name</a:t>
                      </a:r>
                    </a:p>
                  </a:txBody>
                  <a:tcPr marL="99060" marR="99060"/>
                </a:tc>
                <a:tc>
                  <a:txBody>
                    <a:bodyPr/>
                    <a:lstStyle/>
                    <a:p>
                      <a:r>
                        <a:rPr lang="en-IN" sz="1800" dirty="0"/>
                        <a:t>Start date</a:t>
                      </a:r>
                    </a:p>
                  </a:txBody>
                  <a:tcPr marL="99060" marR="99060"/>
                </a:tc>
                <a:tc>
                  <a:txBody>
                    <a:bodyPr/>
                    <a:lstStyle/>
                    <a:p>
                      <a:r>
                        <a:rPr lang="en-IN" sz="1800" dirty="0"/>
                        <a:t>End date </a:t>
                      </a:r>
                    </a:p>
                  </a:txBody>
                  <a:tcPr marL="99060" marR="99060"/>
                </a:tc>
                <a:tc>
                  <a:txBody>
                    <a:bodyPr/>
                    <a:lstStyle/>
                    <a:p>
                      <a:r>
                        <a:rPr lang="en-IN" sz="1800" dirty="0"/>
                        <a:t>Days</a:t>
                      </a:r>
                    </a:p>
                  </a:txBody>
                  <a:tcPr marL="99060" marR="99060"/>
                </a:tc>
                <a:tc>
                  <a:txBody>
                    <a:bodyPr/>
                    <a:lstStyle/>
                    <a:p>
                      <a:r>
                        <a:rPr lang="en-IN" sz="1800" dirty="0"/>
                        <a:t>Status</a:t>
                      </a:r>
                    </a:p>
                  </a:txBody>
                  <a:tcPr marL="99060" marR="99060"/>
                </a:tc>
                <a:extLst>
                  <a:ext uri="{0D108BD9-81ED-4DB2-BD59-A6C34878D82A}">
                    <a16:rowId xmlns:a16="http://schemas.microsoft.com/office/drawing/2014/main" xmlns="" val="10000"/>
                  </a:ext>
                </a:extLst>
              </a:tr>
              <a:tr h="662529">
                <a:tc gridSpan="6">
                  <a:txBody>
                    <a:bodyPr/>
                    <a:lstStyle/>
                    <a:p>
                      <a:pPr algn="ctr"/>
                      <a:r>
                        <a:rPr lang="en-IN" sz="1800" dirty="0"/>
                        <a:t>Sprint1</a:t>
                      </a:r>
                    </a:p>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extLst>
                  <a:ext uri="{0D108BD9-81ED-4DB2-BD59-A6C34878D82A}">
                    <a16:rowId xmlns:a16="http://schemas.microsoft.com/office/drawing/2014/main" xmlns="" val="10001"/>
                  </a:ext>
                </a:extLst>
              </a:tr>
              <a:tr h="603804">
                <a:tc>
                  <a:txBody>
                    <a:bodyPr/>
                    <a:lstStyle/>
                    <a:p>
                      <a:r>
                        <a:rPr lang="en-IN" sz="1800" dirty="0"/>
                        <a:t>1</a:t>
                      </a:r>
                    </a:p>
                  </a:txBody>
                  <a:tcPr marL="99060" marR="99060"/>
                </a:tc>
                <a:tc>
                  <a:txBody>
                    <a:bodyPr/>
                    <a:lstStyle/>
                    <a:p>
                      <a:r>
                        <a:rPr lang="en-IN" sz="1800" dirty="0"/>
                        <a:t>UI</a:t>
                      </a:r>
                      <a:r>
                        <a:rPr lang="en-IN" sz="1800" baseline="0" dirty="0"/>
                        <a:t> </a:t>
                      </a:r>
                      <a:r>
                        <a:rPr lang="en-IN" sz="1800" dirty="0"/>
                        <a:t>designing</a:t>
                      </a:r>
                    </a:p>
                  </a:txBody>
                  <a:tcPr marL="99060" marR="99060"/>
                </a:tc>
                <a:tc>
                  <a:txBody>
                    <a:bodyPr/>
                    <a:lstStyle/>
                    <a:p>
                      <a:r>
                        <a:rPr lang="en-IN" sz="1800" dirty="0" smtClean="0"/>
                        <a:t>27/11/2021</a:t>
                      </a:r>
                      <a:endParaRPr lang="en-IN" sz="1800" dirty="0"/>
                    </a:p>
                  </a:txBody>
                  <a:tcPr marL="99060" marR="99060"/>
                </a:tc>
                <a:tc>
                  <a:txBody>
                    <a:bodyPr/>
                    <a:lstStyle/>
                    <a:p>
                      <a:r>
                        <a:rPr lang="en-IN" sz="1800" dirty="0"/>
                        <a:t>30/11/2021</a:t>
                      </a:r>
                    </a:p>
                  </a:txBody>
                  <a:tcPr marL="99060" marR="99060"/>
                </a:tc>
                <a:tc>
                  <a:txBody>
                    <a:bodyPr/>
                    <a:lstStyle/>
                    <a:p>
                      <a:r>
                        <a:rPr lang="en-US" sz="1800" dirty="0" smtClean="0"/>
                        <a:t>3</a:t>
                      </a:r>
                      <a:endParaRPr lang="en-IN" sz="1800" dirty="0"/>
                    </a:p>
                  </a:txBody>
                  <a:tcPr marL="99060" marR="99060"/>
                </a:tc>
                <a:tc>
                  <a:txBody>
                    <a:bodyPr/>
                    <a:lstStyle/>
                    <a:p>
                      <a:r>
                        <a:rPr lang="en-IN" sz="1800" dirty="0"/>
                        <a:t>Completed</a:t>
                      </a:r>
                    </a:p>
                  </a:txBody>
                  <a:tcPr marL="99060" marR="99060"/>
                </a:tc>
                <a:extLst>
                  <a:ext uri="{0D108BD9-81ED-4DB2-BD59-A6C34878D82A}">
                    <a16:rowId xmlns:a16="http://schemas.microsoft.com/office/drawing/2014/main" xmlns="" val="10002"/>
                  </a:ext>
                </a:extLst>
              </a:tr>
              <a:tr h="784945">
                <a:tc>
                  <a:txBody>
                    <a:bodyPr/>
                    <a:lstStyle/>
                    <a:p>
                      <a:r>
                        <a:rPr lang="en-IN" sz="1800" dirty="0"/>
                        <a:t>2</a:t>
                      </a:r>
                    </a:p>
                  </a:txBody>
                  <a:tcPr marL="99060" marR="99060"/>
                </a:tc>
                <a:tc>
                  <a:txBody>
                    <a:bodyPr/>
                    <a:lstStyle/>
                    <a:p>
                      <a:r>
                        <a:rPr lang="en-IN" sz="1800" dirty="0"/>
                        <a:t>Database connectivity</a:t>
                      </a:r>
                    </a:p>
                  </a:txBody>
                  <a:tcPr marL="99060" marR="99060"/>
                </a:tc>
                <a:tc>
                  <a:txBody>
                    <a:bodyPr/>
                    <a:lstStyle/>
                    <a:p>
                      <a:r>
                        <a:rPr lang="en-IN" sz="1800" dirty="0" smtClean="0"/>
                        <a:t>18/12/2021</a:t>
                      </a:r>
                      <a:endParaRPr lang="en-IN" sz="1800" dirty="0"/>
                    </a:p>
                  </a:txBody>
                  <a:tcPr marL="99060" marR="99060"/>
                </a:tc>
                <a:tc>
                  <a:txBody>
                    <a:bodyPr/>
                    <a:lstStyle/>
                    <a:p>
                      <a:r>
                        <a:rPr lang="en-IN" sz="1800" dirty="0"/>
                        <a:t>20/12/2021</a:t>
                      </a:r>
                    </a:p>
                  </a:txBody>
                  <a:tcPr marL="99060" marR="99060"/>
                </a:tc>
                <a:tc>
                  <a:txBody>
                    <a:bodyPr/>
                    <a:lstStyle/>
                    <a:p>
                      <a:r>
                        <a:rPr lang="en-IN" sz="1800" dirty="0"/>
                        <a:t>2</a:t>
                      </a:r>
                    </a:p>
                  </a:txBody>
                  <a:tcPr marL="99060" marR="99060"/>
                </a:tc>
                <a:tc>
                  <a:txBody>
                    <a:bodyPr/>
                    <a:lstStyle/>
                    <a:p>
                      <a:r>
                        <a:rPr lang="en-IN" sz="1800" dirty="0"/>
                        <a:t>Completed</a:t>
                      </a:r>
                    </a:p>
                  </a:txBody>
                  <a:tcPr marL="99060" marR="99060"/>
                </a:tc>
                <a:extLst>
                  <a:ext uri="{0D108BD9-81ED-4DB2-BD59-A6C34878D82A}">
                    <a16:rowId xmlns:a16="http://schemas.microsoft.com/office/drawing/2014/main" xmlns="" val="10003"/>
                  </a:ext>
                </a:extLst>
              </a:tr>
              <a:tr h="422663">
                <a:tc>
                  <a:txBody>
                    <a:bodyPr/>
                    <a:lstStyle/>
                    <a:p>
                      <a:r>
                        <a:rPr lang="en-IN" sz="1800" dirty="0"/>
                        <a:t>3</a:t>
                      </a:r>
                    </a:p>
                  </a:txBody>
                  <a:tcPr marL="99060" marR="99060"/>
                </a:tc>
                <a:tc>
                  <a:txBody>
                    <a:bodyPr/>
                    <a:lstStyle/>
                    <a:p>
                      <a:r>
                        <a:rPr lang="en-IN" sz="1800" dirty="0"/>
                        <a:t>Coding</a:t>
                      </a:r>
                    </a:p>
                  </a:txBody>
                  <a:tcPr marL="99060" marR="99060"/>
                </a:tc>
                <a:tc>
                  <a:txBody>
                    <a:bodyPr/>
                    <a:lstStyle/>
                    <a:p>
                      <a:r>
                        <a:rPr lang="en-IN" sz="1800" dirty="0" smtClean="0"/>
                        <a:t>04/01/2022</a:t>
                      </a:r>
                      <a:endParaRPr lang="en-IN" sz="1800" dirty="0"/>
                    </a:p>
                  </a:txBody>
                  <a:tcPr marL="99060" marR="99060"/>
                </a:tc>
                <a:tc>
                  <a:txBody>
                    <a:bodyPr/>
                    <a:lstStyle/>
                    <a:p>
                      <a:r>
                        <a:rPr lang="en-IN" sz="1800" dirty="0"/>
                        <a:t>08/01/2022</a:t>
                      </a:r>
                    </a:p>
                  </a:txBody>
                  <a:tcPr marL="99060" marR="99060"/>
                </a:tc>
                <a:tc>
                  <a:txBody>
                    <a:bodyPr/>
                    <a:lstStyle/>
                    <a:p>
                      <a:r>
                        <a:rPr lang="en-IN" sz="1800" dirty="0"/>
                        <a:t>5</a:t>
                      </a:r>
                    </a:p>
                  </a:txBody>
                  <a:tcPr marL="99060" marR="99060"/>
                </a:tc>
                <a:tc>
                  <a:txBody>
                    <a:bodyPr/>
                    <a:lstStyle/>
                    <a:p>
                      <a:r>
                        <a:rPr lang="en-IN" sz="1800" dirty="0"/>
                        <a:t>Completed</a:t>
                      </a:r>
                    </a:p>
                  </a:txBody>
                  <a:tcPr marL="99060" marR="99060"/>
                </a:tc>
                <a:extLst>
                  <a:ext uri="{0D108BD9-81ED-4DB2-BD59-A6C34878D82A}">
                    <a16:rowId xmlns:a16="http://schemas.microsoft.com/office/drawing/2014/main" xmlns="" val="10004"/>
                  </a:ext>
                </a:extLst>
              </a:tr>
              <a:tr h="378588">
                <a:tc gridSpan="6">
                  <a:txBody>
                    <a:bodyPr/>
                    <a:lstStyle/>
                    <a:p>
                      <a:pPr algn="ctr"/>
                      <a:r>
                        <a:rPr lang="en-IN" sz="1800" dirty="0"/>
                        <a:t>Sprint2</a:t>
                      </a:r>
                    </a:p>
                  </a:txBody>
                  <a:tcPr marL="99060" marR="99060"/>
                </a:tc>
                <a:tc hMerge="1">
                  <a:txBody>
                    <a:bodyPr/>
                    <a:lstStyle/>
                    <a:p>
                      <a:endParaRPr lang="en-IN" sz="1800" dirty="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a:p>
                  </a:txBody>
                  <a:tcPr marL="99060" marR="99060"/>
                </a:tc>
                <a:tc hMerge="1">
                  <a:txBody>
                    <a:bodyPr/>
                    <a:lstStyle/>
                    <a:p>
                      <a:endParaRPr lang="en-IN" sz="1800" dirty="0"/>
                    </a:p>
                  </a:txBody>
                  <a:tcPr marL="99060" marR="99060"/>
                </a:tc>
                <a:extLst>
                  <a:ext uri="{0D108BD9-81ED-4DB2-BD59-A6C34878D82A}">
                    <a16:rowId xmlns:a16="http://schemas.microsoft.com/office/drawing/2014/main" xmlns="" val="10005"/>
                  </a:ext>
                </a:extLst>
              </a:tr>
              <a:tr h="603804">
                <a:tc>
                  <a:txBody>
                    <a:bodyPr/>
                    <a:lstStyle/>
                    <a:p>
                      <a:r>
                        <a:rPr lang="en-IN" sz="1800" dirty="0"/>
                        <a:t>4</a:t>
                      </a:r>
                    </a:p>
                  </a:txBody>
                  <a:tcPr marL="99060" marR="99060"/>
                </a:tc>
                <a:tc>
                  <a:txBody>
                    <a:bodyPr/>
                    <a:lstStyle/>
                    <a:p>
                      <a:r>
                        <a:rPr lang="en-IN" sz="1800" dirty="0"/>
                        <a:t>UI</a:t>
                      </a:r>
                      <a:r>
                        <a:rPr lang="en-IN" sz="1800" baseline="0" dirty="0"/>
                        <a:t> designing</a:t>
                      </a:r>
                      <a:endParaRPr lang="en-IN" sz="1800" dirty="0"/>
                    </a:p>
                  </a:txBody>
                  <a:tcPr marL="99060" marR="99060"/>
                </a:tc>
                <a:tc>
                  <a:txBody>
                    <a:bodyPr/>
                    <a:lstStyle/>
                    <a:p>
                      <a:r>
                        <a:rPr lang="en-IN" sz="1800" dirty="0" smtClean="0"/>
                        <a:t>13/01/2022</a:t>
                      </a:r>
                      <a:endParaRPr lang="en-IN" sz="1800" dirty="0"/>
                    </a:p>
                  </a:txBody>
                  <a:tcPr marL="99060" marR="99060"/>
                </a:tc>
                <a:tc>
                  <a:txBody>
                    <a:bodyPr/>
                    <a:lstStyle/>
                    <a:p>
                      <a:r>
                        <a:rPr lang="en-IN" sz="1800" dirty="0"/>
                        <a:t>16/01/2022</a:t>
                      </a:r>
                    </a:p>
                  </a:txBody>
                  <a:tcPr marL="99060" marR="99060"/>
                </a:tc>
                <a:tc>
                  <a:txBody>
                    <a:bodyPr/>
                    <a:lstStyle/>
                    <a:p>
                      <a:r>
                        <a:rPr lang="en-US" sz="1800" dirty="0"/>
                        <a:t>3</a:t>
                      </a:r>
                      <a:endParaRPr lang="en-IN" sz="1800" dirty="0"/>
                    </a:p>
                  </a:txBody>
                  <a:tcPr marL="99060" marR="99060"/>
                </a:tc>
                <a:tc>
                  <a:txBody>
                    <a:bodyPr/>
                    <a:lstStyle/>
                    <a:p>
                      <a:r>
                        <a:rPr lang="en-US" sz="1800" dirty="0"/>
                        <a:t>Completed</a:t>
                      </a:r>
                      <a:endParaRPr lang="en-IN" sz="1800" dirty="0"/>
                    </a:p>
                  </a:txBody>
                  <a:tcPr marL="99060" marR="99060"/>
                </a:tc>
                <a:extLst>
                  <a:ext uri="{0D108BD9-81ED-4DB2-BD59-A6C34878D82A}">
                    <a16:rowId xmlns:a16="http://schemas.microsoft.com/office/drawing/2014/main" xmlns="" val="10006"/>
                  </a:ext>
                </a:extLst>
              </a:tr>
              <a:tr h="784945">
                <a:tc>
                  <a:txBody>
                    <a:bodyPr/>
                    <a:lstStyle/>
                    <a:p>
                      <a:r>
                        <a:rPr lang="en-IN" sz="1800" dirty="0"/>
                        <a:t>5</a:t>
                      </a:r>
                    </a:p>
                  </a:txBody>
                  <a:tcPr marL="99060" marR="99060"/>
                </a:tc>
                <a:tc>
                  <a:txBody>
                    <a:bodyPr/>
                    <a:lstStyle/>
                    <a:p>
                      <a:r>
                        <a:rPr lang="en-IN" sz="1800" dirty="0"/>
                        <a:t>Database connectivity</a:t>
                      </a:r>
                    </a:p>
                  </a:txBody>
                  <a:tcPr marL="99060" marR="99060"/>
                </a:tc>
                <a:tc>
                  <a:txBody>
                    <a:bodyPr/>
                    <a:lstStyle/>
                    <a:p>
                      <a:r>
                        <a:rPr lang="en-IN" sz="1800" dirty="0" smtClean="0"/>
                        <a:t>10/01/2022</a:t>
                      </a:r>
                      <a:endParaRPr lang="en-IN" sz="1800" dirty="0"/>
                    </a:p>
                  </a:txBody>
                  <a:tcPr marL="99060" marR="99060"/>
                </a:tc>
                <a:tc>
                  <a:txBody>
                    <a:bodyPr/>
                    <a:lstStyle/>
                    <a:p>
                      <a:r>
                        <a:rPr lang="en-IN" sz="1800" dirty="0"/>
                        <a:t>14/01/2022</a:t>
                      </a:r>
                    </a:p>
                  </a:txBody>
                  <a:tcPr marL="99060" marR="99060"/>
                </a:tc>
                <a:tc>
                  <a:txBody>
                    <a:bodyPr/>
                    <a:lstStyle/>
                    <a:p>
                      <a:r>
                        <a:rPr lang="en-US" sz="1800" dirty="0" smtClean="0"/>
                        <a:t>4</a:t>
                      </a:r>
                      <a:endParaRPr lang="en-IN" sz="1800" dirty="0"/>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a:t>Completed</a:t>
                      </a:r>
                      <a:endParaRPr lang="en-IN" sz="1800" dirty="0"/>
                    </a:p>
                    <a:p>
                      <a:endParaRPr lang="en-IN" sz="1800" dirty="0"/>
                    </a:p>
                  </a:txBody>
                  <a:tcPr marL="99060" marR="99060"/>
                </a:tc>
                <a:extLst>
                  <a:ext uri="{0D108BD9-81ED-4DB2-BD59-A6C34878D82A}">
                    <a16:rowId xmlns:a16="http://schemas.microsoft.com/office/drawing/2014/main" xmlns="" val="10007"/>
                  </a:ext>
                </a:extLst>
              </a:tr>
              <a:tr h="784945">
                <a:tc>
                  <a:txBody>
                    <a:bodyPr/>
                    <a:lstStyle/>
                    <a:p>
                      <a:r>
                        <a:rPr lang="en-IN" sz="1800" dirty="0"/>
                        <a:t>6</a:t>
                      </a:r>
                    </a:p>
                  </a:txBody>
                  <a:tcPr marL="99060" marR="99060"/>
                </a:tc>
                <a:tc>
                  <a:txBody>
                    <a:bodyPr/>
                    <a:lstStyle/>
                    <a:p>
                      <a:r>
                        <a:rPr lang="en-IN" sz="1800" dirty="0"/>
                        <a:t>Coding</a:t>
                      </a:r>
                    </a:p>
                  </a:txBody>
                  <a:tcPr marL="99060" marR="99060"/>
                </a:tc>
                <a:tc>
                  <a:txBody>
                    <a:bodyPr/>
                    <a:lstStyle/>
                    <a:p>
                      <a:r>
                        <a:rPr lang="en-IN" sz="1800" dirty="0" smtClean="0"/>
                        <a:t>27/01/2022</a:t>
                      </a:r>
                      <a:endParaRPr lang="en-IN" sz="1800" dirty="0"/>
                    </a:p>
                  </a:txBody>
                  <a:tcPr marL="99060" marR="99060"/>
                </a:tc>
                <a:tc>
                  <a:txBody>
                    <a:bodyPr/>
                    <a:lstStyle/>
                    <a:p>
                      <a:r>
                        <a:rPr lang="en-IN" sz="1800" dirty="0"/>
                        <a:t>31/01/2022</a:t>
                      </a:r>
                    </a:p>
                  </a:txBody>
                  <a:tcPr marL="99060" marR="99060"/>
                </a:tc>
                <a:tc>
                  <a:txBody>
                    <a:bodyPr/>
                    <a:lstStyle/>
                    <a:p>
                      <a:r>
                        <a:rPr lang="en-US" sz="1800" dirty="0" smtClean="0"/>
                        <a:t>5</a:t>
                      </a:r>
                      <a:endParaRPr lang="en-IN" sz="1800" dirty="0"/>
                    </a:p>
                  </a:txBody>
                  <a:tcPr marL="99060" marR="99060"/>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a:t>Completed</a:t>
                      </a:r>
                      <a:endParaRPr lang="en-IN" sz="1800" dirty="0"/>
                    </a:p>
                    <a:p>
                      <a:endParaRPr lang="en-IN" sz="1800" dirty="0"/>
                    </a:p>
                  </a:txBody>
                  <a:tcPr marL="99060" marR="99060"/>
                </a:tc>
                <a:extLst>
                  <a:ext uri="{0D108BD9-81ED-4DB2-BD59-A6C34878D82A}">
                    <a16:rowId xmlns:a16="http://schemas.microsoft.com/office/drawing/2014/main" xmlns="" val="10008"/>
                  </a:ext>
                </a:extLst>
              </a:tr>
              <a:tr h="378588">
                <a:tc gridSpan="6">
                  <a:txBody>
                    <a:bodyPr/>
                    <a:lstStyle/>
                    <a:p>
                      <a:r>
                        <a:rPr lang="en-IN" sz="1800" dirty="0"/>
                        <a:t>                                                                        </a:t>
                      </a:r>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tc hMerge="1">
                  <a:txBody>
                    <a:bodyPr/>
                    <a:lstStyle/>
                    <a:p>
                      <a:endParaRPr lang="en-IN" sz="1800" dirty="0"/>
                    </a:p>
                  </a:txBody>
                  <a:tcPr marL="99060" marR="99060"/>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xmlns="" val="3394553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16DF0C92-232C-40F4-9FD9-A395F448EA89}"/>
              </a:ext>
            </a:extLst>
          </p:cNvPr>
          <p:cNvGraphicFramePr>
            <a:graphicFrameLocks noGrp="1"/>
          </p:cNvGraphicFramePr>
          <p:nvPr>
            <p:extLst>
              <p:ext uri="{D42A27DB-BD31-4B8C-83A1-F6EECF244321}">
                <p14:modId xmlns:p14="http://schemas.microsoft.com/office/powerpoint/2010/main" xmlns="" val="3852475764"/>
              </p:ext>
            </p:extLst>
          </p:nvPr>
        </p:nvGraphicFramePr>
        <p:xfrm>
          <a:off x="981844" y="116629"/>
          <a:ext cx="9937104" cy="6624741"/>
        </p:xfrm>
        <a:graphic>
          <a:graphicData uri="http://schemas.openxmlformats.org/drawingml/2006/table">
            <a:tbl>
              <a:tblPr firstRow="1" bandRow="1">
                <a:tableStyleId>{69CF1AB2-1976-4502-BF36-3FF5EA218861}</a:tableStyleId>
              </a:tblPr>
              <a:tblGrid>
                <a:gridCol w="1656184">
                  <a:extLst>
                    <a:ext uri="{9D8B030D-6E8A-4147-A177-3AD203B41FA5}">
                      <a16:colId xmlns:a16="http://schemas.microsoft.com/office/drawing/2014/main" xmlns="" val="20000"/>
                    </a:ext>
                  </a:extLst>
                </a:gridCol>
                <a:gridCol w="1656184">
                  <a:extLst>
                    <a:ext uri="{9D8B030D-6E8A-4147-A177-3AD203B41FA5}">
                      <a16:colId xmlns:a16="http://schemas.microsoft.com/office/drawing/2014/main" xmlns="" val="20001"/>
                    </a:ext>
                  </a:extLst>
                </a:gridCol>
                <a:gridCol w="1656184">
                  <a:extLst>
                    <a:ext uri="{9D8B030D-6E8A-4147-A177-3AD203B41FA5}">
                      <a16:colId xmlns:a16="http://schemas.microsoft.com/office/drawing/2014/main" xmlns="" val="20002"/>
                    </a:ext>
                  </a:extLst>
                </a:gridCol>
                <a:gridCol w="1656184">
                  <a:extLst>
                    <a:ext uri="{9D8B030D-6E8A-4147-A177-3AD203B41FA5}">
                      <a16:colId xmlns:a16="http://schemas.microsoft.com/office/drawing/2014/main" xmlns="" val="20003"/>
                    </a:ext>
                  </a:extLst>
                </a:gridCol>
                <a:gridCol w="1656184">
                  <a:extLst>
                    <a:ext uri="{9D8B030D-6E8A-4147-A177-3AD203B41FA5}">
                      <a16:colId xmlns:a16="http://schemas.microsoft.com/office/drawing/2014/main" xmlns="" val="20004"/>
                    </a:ext>
                  </a:extLst>
                </a:gridCol>
                <a:gridCol w="1656184">
                  <a:extLst>
                    <a:ext uri="{9D8B030D-6E8A-4147-A177-3AD203B41FA5}">
                      <a16:colId xmlns:a16="http://schemas.microsoft.com/office/drawing/2014/main" xmlns="" val="20005"/>
                    </a:ext>
                  </a:extLst>
                </a:gridCol>
              </a:tblGrid>
              <a:tr h="746047">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User story ID</a:t>
                      </a:r>
                    </a:p>
                    <a:p>
                      <a:endParaRPr lang="en-IN" sz="1800" dirty="0"/>
                    </a:p>
                  </a:txBody>
                  <a:tcPr marL="91441" marR="91441"/>
                </a:tc>
                <a:tc>
                  <a:txBody>
                    <a:bodyPr/>
                    <a:lstStyle/>
                    <a:p>
                      <a:r>
                        <a:rPr lang="en-IN" sz="1800" dirty="0"/>
                        <a:t>Task name</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IN" sz="1800" dirty="0"/>
                        <a:t>Start date</a:t>
                      </a:r>
                    </a:p>
                    <a:p>
                      <a:endParaRPr lang="en-IN" sz="1800" dirty="0"/>
                    </a:p>
                  </a:txBody>
                  <a:tcPr marL="91441" marR="91441"/>
                </a:tc>
                <a:tc>
                  <a:txBody>
                    <a:bodyPr/>
                    <a:lstStyle/>
                    <a:p>
                      <a:r>
                        <a:rPr lang="en-IN" sz="1800" dirty="0"/>
                        <a:t>End date</a:t>
                      </a:r>
                    </a:p>
                  </a:txBody>
                  <a:tcPr marL="91441" marR="91441"/>
                </a:tc>
                <a:tc>
                  <a:txBody>
                    <a:bodyPr/>
                    <a:lstStyle/>
                    <a:p>
                      <a:r>
                        <a:rPr lang="en-IN" sz="1800" dirty="0"/>
                        <a:t>Days</a:t>
                      </a:r>
                    </a:p>
                  </a:txBody>
                  <a:tcPr marL="91441" marR="91441"/>
                </a:tc>
                <a:tc>
                  <a:txBody>
                    <a:bodyPr/>
                    <a:lstStyle/>
                    <a:p>
                      <a:r>
                        <a:rPr lang="en-IN" sz="1800" dirty="0"/>
                        <a:t>Status</a:t>
                      </a:r>
                    </a:p>
                  </a:txBody>
                  <a:tcPr marL="91441" marR="91441"/>
                </a:tc>
                <a:extLst>
                  <a:ext uri="{0D108BD9-81ED-4DB2-BD59-A6C34878D82A}">
                    <a16:rowId xmlns:a16="http://schemas.microsoft.com/office/drawing/2014/main" xmlns="" val="10000"/>
                  </a:ext>
                </a:extLst>
              </a:tr>
              <a:tr h="414265">
                <a:tc gridSpan="6">
                  <a:txBody>
                    <a:bodyPr/>
                    <a:lstStyle/>
                    <a:p>
                      <a:pPr algn="ctr"/>
                      <a:r>
                        <a:rPr lang="en-IN" sz="1800" dirty="0"/>
                        <a:t>Sprint3</a:t>
                      </a:r>
                    </a:p>
                  </a:txBody>
                  <a:tcPr marL="91441" marR="91441"/>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xmlns="" val="10001"/>
                  </a:ext>
                </a:extLst>
              </a:tr>
              <a:tr h="746047">
                <a:tc>
                  <a:txBody>
                    <a:bodyPr/>
                    <a:lstStyle/>
                    <a:p>
                      <a:r>
                        <a:rPr lang="en-IN" sz="1800" dirty="0"/>
                        <a:t>7</a:t>
                      </a:r>
                    </a:p>
                  </a:txBody>
                  <a:tcPr marL="91441" marR="91441"/>
                </a:tc>
                <a:tc>
                  <a:txBody>
                    <a:bodyPr/>
                    <a:lstStyle/>
                    <a:p>
                      <a:r>
                        <a:rPr lang="en-IN" sz="1800" dirty="0"/>
                        <a:t>UI</a:t>
                      </a:r>
                      <a:r>
                        <a:rPr lang="en-IN" sz="1800" baseline="0" dirty="0"/>
                        <a:t> designing</a:t>
                      </a:r>
                      <a:endParaRPr lang="en-IN" sz="1800" dirty="0"/>
                    </a:p>
                  </a:txBody>
                  <a:tcPr marL="91441" marR="91441"/>
                </a:tc>
                <a:tc>
                  <a:txBody>
                    <a:bodyPr/>
                    <a:lstStyle/>
                    <a:p>
                      <a:r>
                        <a:rPr lang="en-IN" sz="1800" dirty="0"/>
                        <a:t>02/02/2022</a:t>
                      </a:r>
                    </a:p>
                  </a:txBody>
                  <a:tcPr marL="91441" marR="91441"/>
                </a:tc>
                <a:tc>
                  <a:txBody>
                    <a:bodyPr/>
                    <a:lstStyle/>
                    <a:p>
                      <a:r>
                        <a:rPr lang="en-IN" sz="1800" dirty="0"/>
                        <a:t>05/02/2022</a:t>
                      </a:r>
                    </a:p>
                  </a:txBody>
                  <a:tcPr marL="91441" marR="91441"/>
                </a:tc>
                <a:tc>
                  <a:txBody>
                    <a:bodyPr/>
                    <a:lstStyle/>
                    <a:p>
                      <a:r>
                        <a:rPr lang="en-US" sz="1800" dirty="0" smtClean="0"/>
                        <a:t>3</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a:t>Completed</a:t>
                      </a:r>
                      <a:endParaRPr lang="en-IN" sz="1800" dirty="0"/>
                    </a:p>
                    <a:p>
                      <a:endParaRPr lang="en-IN" sz="1800" dirty="0"/>
                    </a:p>
                  </a:txBody>
                  <a:tcPr marL="91441" marR="91441"/>
                </a:tc>
                <a:extLst>
                  <a:ext uri="{0D108BD9-81ED-4DB2-BD59-A6C34878D82A}">
                    <a16:rowId xmlns:a16="http://schemas.microsoft.com/office/drawing/2014/main" xmlns="" val="10002"/>
                  </a:ext>
                </a:extLst>
              </a:tr>
              <a:tr h="746047">
                <a:tc>
                  <a:txBody>
                    <a:bodyPr/>
                    <a:lstStyle/>
                    <a:p>
                      <a:r>
                        <a:rPr lang="en-IN" sz="1800" dirty="0"/>
                        <a:t>8</a:t>
                      </a:r>
                    </a:p>
                  </a:txBody>
                  <a:tcPr marL="91441" marR="91441"/>
                </a:tc>
                <a:tc>
                  <a:txBody>
                    <a:bodyPr/>
                    <a:lstStyle/>
                    <a:p>
                      <a:r>
                        <a:rPr lang="en-IN" sz="1800" dirty="0"/>
                        <a:t>Database</a:t>
                      </a:r>
                      <a:r>
                        <a:rPr lang="en-IN" sz="1800" baseline="0" dirty="0"/>
                        <a:t> connectivity</a:t>
                      </a:r>
                      <a:endParaRPr lang="en-IN" sz="1800" dirty="0"/>
                    </a:p>
                  </a:txBody>
                  <a:tcPr marL="91441" marR="91441"/>
                </a:tc>
                <a:tc>
                  <a:txBody>
                    <a:bodyPr/>
                    <a:lstStyle/>
                    <a:p>
                      <a:r>
                        <a:rPr lang="en-IN" sz="1800" dirty="0"/>
                        <a:t>06/02/2022</a:t>
                      </a:r>
                    </a:p>
                  </a:txBody>
                  <a:tcPr marL="91441" marR="91441"/>
                </a:tc>
                <a:tc>
                  <a:txBody>
                    <a:bodyPr/>
                    <a:lstStyle/>
                    <a:p>
                      <a:r>
                        <a:rPr lang="en-IN" sz="1800" dirty="0" smtClean="0"/>
                        <a:t>08/02/2022</a:t>
                      </a:r>
                      <a:endParaRPr lang="en-IN" sz="1800" dirty="0"/>
                    </a:p>
                  </a:txBody>
                  <a:tcPr marL="91441" marR="91441"/>
                </a:tc>
                <a:tc>
                  <a:txBody>
                    <a:bodyPr/>
                    <a:lstStyle/>
                    <a:p>
                      <a:r>
                        <a:rPr lang="en-US" sz="1800" dirty="0" smtClean="0"/>
                        <a:t>2</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a:t>Completed</a:t>
                      </a:r>
                      <a:endParaRPr lang="en-IN" sz="1800" dirty="0"/>
                    </a:p>
                    <a:p>
                      <a:endParaRPr lang="en-IN" sz="1800" dirty="0"/>
                    </a:p>
                  </a:txBody>
                  <a:tcPr marL="91441" marR="91441"/>
                </a:tc>
                <a:extLst>
                  <a:ext uri="{0D108BD9-81ED-4DB2-BD59-A6C34878D82A}">
                    <a16:rowId xmlns:a16="http://schemas.microsoft.com/office/drawing/2014/main" xmlns="" val="10003"/>
                  </a:ext>
                </a:extLst>
              </a:tr>
              <a:tr h="746047">
                <a:tc>
                  <a:txBody>
                    <a:bodyPr/>
                    <a:lstStyle/>
                    <a:p>
                      <a:r>
                        <a:rPr lang="en-IN" sz="1800" dirty="0"/>
                        <a:t>9</a:t>
                      </a:r>
                    </a:p>
                  </a:txBody>
                  <a:tcPr marL="91441" marR="91441"/>
                </a:tc>
                <a:tc>
                  <a:txBody>
                    <a:bodyPr/>
                    <a:lstStyle/>
                    <a:p>
                      <a:r>
                        <a:rPr lang="en-IN" sz="1800" dirty="0"/>
                        <a:t>Coding</a:t>
                      </a:r>
                    </a:p>
                  </a:txBody>
                  <a:tcPr marL="91441" marR="91441"/>
                </a:tc>
                <a:tc>
                  <a:txBody>
                    <a:bodyPr/>
                    <a:lstStyle/>
                    <a:p>
                      <a:r>
                        <a:rPr lang="en-IN" sz="1800" dirty="0"/>
                        <a:t>10/02/2022</a:t>
                      </a:r>
                    </a:p>
                  </a:txBody>
                  <a:tcPr marL="91441" marR="91441"/>
                </a:tc>
                <a:tc>
                  <a:txBody>
                    <a:bodyPr/>
                    <a:lstStyle/>
                    <a:p>
                      <a:r>
                        <a:rPr lang="en-IN" sz="1800" dirty="0"/>
                        <a:t>15/02/2022</a:t>
                      </a:r>
                    </a:p>
                  </a:txBody>
                  <a:tcPr marL="91441" marR="91441"/>
                </a:tc>
                <a:tc>
                  <a:txBody>
                    <a:bodyPr/>
                    <a:lstStyle/>
                    <a:p>
                      <a:r>
                        <a:rPr lang="en-US" sz="1800" dirty="0" smtClean="0"/>
                        <a:t>5</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a:t>Completed</a:t>
                      </a:r>
                      <a:endParaRPr lang="en-IN" sz="1800" dirty="0"/>
                    </a:p>
                    <a:p>
                      <a:endParaRPr lang="en-IN" sz="1800" dirty="0"/>
                    </a:p>
                  </a:txBody>
                  <a:tcPr marL="91441" marR="91441"/>
                </a:tc>
                <a:extLst>
                  <a:ext uri="{0D108BD9-81ED-4DB2-BD59-A6C34878D82A}">
                    <a16:rowId xmlns:a16="http://schemas.microsoft.com/office/drawing/2014/main" xmlns="" val="10004"/>
                  </a:ext>
                </a:extLst>
              </a:tr>
              <a:tr h="746047">
                <a:tc>
                  <a:txBody>
                    <a:bodyPr/>
                    <a:lstStyle/>
                    <a:p>
                      <a:r>
                        <a:rPr lang="en-IN" sz="1800" dirty="0"/>
                        <a:t>10</a:t>
                      </a:r>
                    </a:p>
                  </a:txBody>
                  <a:tcPr marL="91441" marR="91441"/>
                </a:tc>
                <a:tc>
                  <a:txBody>
                    <a:bodyPr/>
                    <a:lstStyle/>
                    <a:p>
                      <a:r>
                        <a:rPr lang="en-IN" sz="1800" dirty="0"/>
                        <a:t>Testing &amp; validation</a:t>
                      </a:r>
                    </a:p>
                  </a:txBody>
                  <a:tcPr marL="91441" marR="91441"/>
                </a:tc>
                <a:tc>
                  <a:txBody>
                    <a:bodyPr/>
                    <a:lstStyle/>
                    <a:p>
                      <a:r>
                        <a:rPr lang="en-IN" sz="1800" dirty="0"/>
                        <a:t>16/02/2022</a:t>
                      </a:r>
                    </a:p>
                  </a:txBody>
                  <a:tcPr marL="91441" marR="91441"/>
                </a:tc>
                <a:tc>
                  <a:txBody>
                    <a:bodyPr/>
                    <a:lstStyle/>
                    <a:p>
                      <a:r>
                        <a:rPr lang="en-IN" sz="1800" dirty="0"/>
                        <a:t>17/02/2022</a:t>
                      </a:r>
                    </a:p>
                  </a:txBody>
                  <a:tcPr marL="91441" marR="91441"/>
                </a:tc>
                <a:tc>
                  <a:txBody>
                    <a:bodyPr/>
                    <a:lstStyle/>
                    <a:p>
                      <a:r>
                        <a:rPr lang="en-US" sz="1800" dirty="0" smtClean="0"/>
                        <a:t>1</a:t>
                      </a:r>
                      <a:endParaRPr lang="en-IN" sz="1800" dirty="0"/>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a:t>Completed</a:t>
                      </a:r>
                      <a:endParaRPr lang="en-IN" sz="1800" dirty="0"/>
                    </a:p>
                    <a:p>
                      <a:endParaRPr lang="en-IN" sz="1800" dirty="0"/>
                    </a:p>
                  </a:txBody>
                  <a:tcPr marL="91441" marR="91441"/>
                </a:tc>
                <a:extLst>
                  <a:ext uri="{0D108BD9-81ED-4DB2-BD59-A6C34878D82A}">
                    <a16:rowId xmlns:a16="http://schemas.microsoft.com/office/drawing/2014/main" xmlns="" val="10005"/>
                  </a:ext>
                </a:extLst>
              </a:tr>
              <a:tr h="414265">
                <a:tc gridSpan="6">
                  <a:txBody>
                    <a:bodyPr/>
                    <a:lstStyle/>
                    <a:p>
                      <a:pPr algn="ctr"/>
                      <a:r>
                        <a:rPr lang="en-IN" sz="1800" dirty="0"/>
                        <a:t>Sprint4</a:t>
                      </a:r>
                    </a:p>
                  </a:txBody>
                  <a:tcPr marL="91441" marR="91441"/>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xmlns="" val="10006"/>
                  </a:ext>
                </a:extLst>
              </a:tr>
              <a:tr h="746047">
                <a:tc>
                  <a:txBody>
                    <a:bodyPr/>
                    <a:lstStyle/>
                    <a:p>
                      <a:r>
                        <a:rPr lang="en-IN" sz="1800" dirty="0"/>
                        <a:t>11</a:t>
                      </a:r>
                    </a:p>
                  </a:txBody>
                  <a:tcPr marL="91441" marR="91441"/>
                </a:tc>
                <a:tc>
                  <a:txBody>
                    <a:bodyPr/>
                    <a:lstStyle/>
                    <a:p>
                      <a:r>
                        <a:rPr lang="en-IN" sz="1800" dirty="0"/>
                        <a:t>UI designing</a:t>
                      </a:r>
                    </a:p>
                  </a:txBody>
                  <a:tcPr marL="91441" marR="91441"/>
                </a:tc>
                <a:tc>
                  <a:txBody>
                    <a:bodyPr/>
                    <a:lstStyle/>
                    <a:p>
                      <a:r>
                        <a:rPr lang="en-IN" sz="1800" dirty="0"/>
                        <a:t>18/02/2022</a:t>
                      </a:r>
                    </a:p>
                  </a:txBody>
                  <a:tcPr marL="91441" marR="91441"/>
                </a:tc>
                <a:tc>
                  <a:txBody>
                    <a:bodyPr/>
                    <a:lstStyle/>
                    <a:p>
                      <a:r>
                        <a:rPr lang="en-IN" sz="1800" dirty="0" smtClean="0"/>
                        <a:t>20/02/2022</a:t>
                      </a:r>
                      <a:endParaRPr lang="en-IN" sz="1800" dirty="0"/>
                    </a:p>
                  </a:txBody>
                  <a:tcPr marL="91441" marR="91441"/>
                </a:tc>
                <a:tc>
                  <a:txBody>
                    <a:bodyPr/>
                    <a:lstStyle/>
                    <a:p>
                      <a:r>
                        <a:rPr lang="en-IN" sz="1800" dirty="0"/>
                        <a:t>2</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a:t>Completed</a:t>
                      </a:r>
                      <a:endParaRPr lang="en-IN" sz="1800" dirty="0"/>
                    </a:p>
                    <a:p>
                      <a:endParaRPr lang="en-IN" sz="1800" dirty="0"/>
                    </a:p>
                  </a:txBody>
                  <a:tcPr marL="91441" marR="91441"/>
                </a:tc>
                <a:extLst>
                  <a:ext uri="{0D108BD9-81ED-4DB2-BD59-A6C34878D82A}">
                    <a16:rowId xmlns:a16="http://schemas.microsoft.com/office/drawing/2014/main" xmlns="" val="10007"/>
                  </a:ext>
                </a:extLst>
              </a:tr>
              <a:tr h="746047">
                <a:tc>
                  <a:txBody>
                    <a:bodyPr/>
                    <a:lstStyle/>
                    <a:p>
                      <a:r>
                        <a:rPr lang="en-IN" sz="1800" dirty="0"/>
                        <a:t>12</a:t>
                      </a:r>
                    </a:p>
                  </a:txBody>
                  <a:tcPr marL="91441" marR="91441"/>
                </a:tc>
                <a:tc>
                  <a:txBody>
                    <a:bodyPr/>
                    <a:lstStyle/>
                    <a:p>
                      <a:r>
                        <a:rPr lang="en-IN" sz="1800" dirty="0"/>
                        <a:t>Database connectivity</a:t>
                      </a:r>
                    </a:p>
                  </a:txBody>
                  <a:tcPr marL="91441" marR="91441"/>
                </a:tc>
                <a:tc>
                  <a:txBody>
                    <a:bodyPr/>
                    <a:lstStyle/>
                    <a:p>
                      <a:r>
                        <a:rPr lang="en-IN" sz="1800" dirty="0"/>
                        <a:t>20/02/2022</a:t>
                      </a:r>
                    </a:p>
                  </a:txBody>
                  <a:tcPr marL="91441" marR="91441"/>
                </a:tc>
                <a:tc>
                  <a:txBody>
                    <a:bodyPr/>
                    <a:lstStyle/>
                    <a:p>
                      <a:r>
                        <a:rPr lang="en-IN" sz="1800" dirty="0"/>
                        <a:t>21/02/2022</a:t>
                      </a:r>
                    </a:p>
                  </a:txBody>
                  <a:tcPr marL="91441" marR="91441"/>
                </a:tc>
                <a:tc>
                  <a:txBody>
                    <a:bodyPr/>
                    <a:lstStyle/>
                    <a:p>
                      <a:r>
                        <a:rPr lang="en-IN" sz="1800" dirty="0"/>
                        <a:t>1</a:t>
                      </a:r>
                    </a:p>
                  </a:txBody>
                  <a:tcPr marL="91441" marR="91441"/>
                </a:tc>
                <a:tc>
                  <a:txBody>
                    <a:bodyPr/>
                    <a:lstStyle/>
                    <a:p>
                      <a:pPr marL="0" marR="0" indent="0" algn="l" defTabSz="913972" rtl="0" eaLnBrk="1" fontAlgn="auto" latinLnBrk="0" hangingPunct="1">
                        <a:lnSpc>
                          <a:spcPct val="100000"/>
                        </a:lnSpc>
                        <a:spcBef>
                          <a:spcPts val="0"/>
                        </a:spcBef>
                        <a:spcAft>
                          <a:spcPts val="0"/>
                        </a:spcAft>
                        <a:buClrTx/>
                        <a:buSzTx/>
                        <a:buFontTx/>
                        <a:buNone/>
                        <a:tabLst/>
                        <a:defRPr/>
                      </a:pPr>
                      <a:r>
                        <a:rPr lang="en-US" sz="1800" dirty="0"/>
                        <a:t>Completed</a:t>
                      </a:r>
                      <a:endParaRPr lang="en-IN" sz="1800" dirty="0"/>
                    </a:p>
                    <a:p>
                      <a:endParaRPr lang="en-IN" sz="1800" dirty="0"/>
                    </a:p>
                  </a:txBody>
                  <a:tcPr marL="91441" marR="91441"/>
                </a:tc>
                <a:extLst>
                  <a:ext uri="{0D108BD9-81ED-4DB2-BD59-A6C34878D82A}">
                    <a16:rowId xmlns:a16="http://schemas.microsoft.com/office/drawing/2014/main" xmlns="" val="10008"/>
                  </a:ext>
                </a:extLst>
              </a:tr>
              <a:tr h="573882">
                <a:tc>
                  <a:txBody>
                    <a:bodyPr/>
                    <a:lstStyle/>
                    <a:p>
                      <a:r>
                        <a:rPr lang="en-IN" sz="1800" dirty="0"/>
                        <a:t>13</a:t>
                      </a:r>
                    </a:p>
                  </a:txBody>
                  <a:tcPr marL="91441" marR="91441"/>
                </a:tc>
                <a:tc>
                  <a:txBody>
                    <a:bodyPr/>
                    <a:lstStyle/>
                    <a:p>
                      <a:r>
                        <a:rPr lang="en-IN" sz="1800" dirty="0"/>
                        <a:t>Coding</a:t>
                      </a:r>
                    </a:p>
                  </a:txBody>
                  <a:tcPr marL="91441" marR="91441"/>
                </a:tc>
                <a:tc>
                  <a:txBody>
                    <a:bodyPr/>
                    <a:lstStyle/>
                    <a:p>
                      <a:r>
                        <a:rPr lang="en-IN" sz="1800" dirty="0" smtClean="0"/>
                        <a:t>20/02/2022</a:t>
                      </a:r>
                      <a:endParaRPr lang="en-IN" sz="1800" dirty="0"/>
                    </a:p>
                  </a:txBody>
                  <a:tcPr marL="91441" marR="91441"/>
                </a:tc>
                <a:tc>
                  <a:txBody>
                    <a:bodyPr/>
                    <a:lstStyle/>
                    <a:p>
                      <a:r>
                        <a:rPr lang="en-IN" sz="1800" dirty="0"/>
                        <a:t>23/02/2022</a:t>
                      </a:r>
                    </a:p>
                  </a:txBody>
                  <a:tcPr marL="91441" marR="91441"/>
                </a:tc>
                <a:tc>
                  <a:txBody>
                    <a:bodyPr/>
                    <a:lstStyle/>
                    <a:p>
                      <a:r>
                        <a:rPr lang="en-IN" sz="1800" dirty="0"/>
                        <a:t>5</a:t>
                      </a:r>
                    </a:p>
                  </a:txBody>
                  <a:tcPr marL="91441" marR="91441"/>
                </a:tc>
                <a:tc>
                  <a:txBody>
                    <a:bodyPr/>
                    <a:lstStyle/>
                    <a:p>
                      <a:r>
                        <a:rPr lang="en-US" sz="1800" dirty="0"/>
                        <a:t>Completed</a:t>
                      </a:r>
                      <a:endParaRPr lang="en-IN" sz="1800" dirty="0"/>
                    </a:p>
                  </a:txBody>
                  <a:tcPr marL="91441" marR="91441"/>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xmlns="" val="34702336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1" y="-8832"/>
            <a:ext cx="8229601" cy="705879"/>
          </a:xfrm>
        </p:spPr>
        <p:txBody>
          <a:bodyPr>
            <a:normAutofit/>
          </a:bodyPr>
          <a:lstStyle/>
          <a:p>
            <a:pPr algn="ctr"/>
            <a:r>
              <a:rPr lang="en-IN" sz="2585" b="1" dirty="0">
                <a:solidFill>
                  <a:srgbClr val="0070C0"/>
                </a:solidFill>
                <a:latin typeface="Times New Roman" pitchFamily="18" charset="0"/>
                <a:cs typeface="Times New Roman" pitchFamily="18" charset="0"/>
              </a:rPr>
              <a:t>SPRINT BACKLOG PLAN</a:t>
            </a:r>
            <a:endParaRPr lang="en-IN" sz="2585"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1524394488"/>
              </p:ext>
            </p:extLst>
          </p:nvPr>
        </p:nvGraphicFramePr>
        <p:xfrm>
          <a:off x="1485900" y="980728"/>
          <a:ext cx="9076286" cy="4695843"/>
        </p:xfrm>
        <a:graphic>
          <a:graphicData uri="http://schemas.openxmlformats.org/drawingml/2006/table">
            <a:tbl>
              <a:tblPr firstRow="1" firstCol="1" bandRow="1">
                <a:tableStyleId>{5C22544A-7EE6-4342-B048-85BDC9FD1C3A}</a:tableStyleId>
              </a:tblPr>
              <a:tblGrid>
                <a:gridCol w="907714">
                  <a:extLst>
                    <a:ext uri="{9D8B030D-6E8A-4147-A177-3AD203B41FA5}">
                      <a16:colId xmlns:a16="http://schemas.microsoft.com/office/drawing/2014/main" xmlns="" val="20000"/>
                    </a:ext>
                  </a:extLst>
                </a:gridCol>
                <a:gridCol w="808099">
                  <a:extLst>
                    <a:ext uri="{9D8B030D-6E8A-4147-A177-3AD203B41FA5}">
                      <a16:colId xmlns:a16="http://schemas.microsoft.com/office/drawing/2014/main" xmlns="" val="20001"/>
                    </a:ext>
                  </a:extLst>
                </a:gridCol>
                <a:gridCol w="650986">
                  <a:extLst>
                    <a:ext uri="{9D8B030D-6E8A-4147-A177-3AD203B41FA5}">
                      <a16:colId xmlns:a16="http://schemas.microsoft.com/office/drawing/2014/main" xmlns="" val="20002"/>
                    </a:ext>
                  </a:extLst>
                </a:gridCol>
                <a:gridCol w="453953">
                  <a:extLst>
                    <a:ext uri="{9D8B030D-6E8A-4147-A177-3AD203B41FA5}">
                      <a16:colId xmlns:a16="http://schemas.microsoft.com/office/drawing/2014/main" xmlns="" val="20003"/>
                    </a:ext>
                  </a:extLst>
                </a:gridCol>
                <a:gridCol w="453953">
                  <a:extLst>
                    <a:ext uri="{9D8B030D-6E8A-4147-A177-3AD203B41FA5}">
                      <a16:colId xmlns:a16="http://schemas.microsoft.com/office/drawing/2014/main" xmlns="" val="20004"/>
                    </a:ext>
                  </a:extLst>
                </a:gridCol>
                <a:gridCol w="453953">
                  <a:extLst>
                    <a:ext uri="{9D8B030D-6E8A-4147-A177-3AD203B41FA5}">
                      <a16:colId xmlns:a16="http://schemas.microsoft.com/office/drawing/2014/main" xmlns="" val="20005"/>
                    </a:ext>
                  </a:extLst>
                </a:gridCol>
                <a:gridCol w="453953">
                  <a:extLst>
                    <a:ext uri="{9D8B030D-6E8A-4147-A177-3AD203B41FA5}">
                      <a16:colId xmlns:a16="http://schemas.microsoft.com/office/drawing/2014/main" xmlns="" val="20006"/>
                    </a:ext>
                  </a:extLst>
                </a:gridCol>
                <a:gridCol w="453953">
                  <a:extLst>
                    <a:ext uri="{9D8B030D-6E8A-4147-A177-3AD203B41FA5}">
                      <a16:colId xmlns:a16="http://schemas.microsoft.com/office/drawing/2014/main" xmlns="" val="20007"/>
                    </a:ext>
                  </a:extLst>
                </a:gridCol>
                <a:gridCol w="453953">
                  <a:extLst>
                    <a:ext uri="{9D8B030D-6E8A-4147-A177-3AD203B41FA5}">
                      <a16:colId xmlns:a16="http://schemas.microsoft.com/office/drawing/2014/main" xmlns="" val="20008"/>
                    </a:ext>
                  </a:extLst>
                </a:gridCol>
                <a:gridCol w="453953">
                  <a:extLst>
                    <a:ext uri="{9D8B030D-6E8A-4147-A177-3AD203B41FA5}">
                      <a16:colId xmlns:a16="http://schemas.microsoft.com/office/drawing/2014/main" xmlns="" val="20009"/>
                    </a:ext>
                  </a:extLst>
                </a:gridCol>
                <a:gridCol w="453953">
                  <a:extLst>
                    <a:ext uri="{9D8B030D-6E8A-4147-A177-3AD203B41FA5}">
                      <a16:colId xmlns:a16="http://schemas.microsoft.com/office/drawing/2014/main" xmlns="" val="20010"/>
                    </a:ext>
                  </a:extLst>
                </a:gridCol>
                <a:gridCol w="453953">
                  <a:extLst>
                    <a:ext uri="{9D8B030D-6E8A-4147-A177-3AD203B41FA5}">
                      <a16:colId xmlns:a16="http://schemas.microsoft.com/office/drawing/2014/main" xmlns="" val="20011"/>
                    </a:ext>
                  </a:extLst>
                </a:gridCol>
                <a:gridCol w="524782">
                  <a:extLst>
                    <a:ext uri="{9D8B030D-6E8A-4147-A177-3AD203B41FA5}">
                      <a16:colId xmlns:a16="http://schemas.microsoft.com/office/drawing/2014/main" xmlns="" val="20012"/>
                    </a:ext>
                  </a:extLst>
                </a:gridCol>
                <a:gridCol w="524782">
                  <a:extLst>
                    <a:ext uri="{9D8B030D-6E8A-4147-A177-3AD203B41FA5}">
                      <a16:colId xmlns:a16="http://schemas.microsoft.com/office/drawing/2014/main" xmlns="" val="20013"/>
                    </a:ext>
                  </a:extLst>
                </a:gridCol>
                <a:gridCol w="524782">
                  <a:extLst>
                    <a:ext uri="{9D8B030D-6E8A-4147-A177-3AD203B41FA5}">
                      <a16:colId xmlns:a16="http://schemas.microsoft.com/office/drawing/2014/main" xmlns="" val="20014"/>
                    </a:ext>
                  </a:extLst>
                </a:gridCol>
                <a:gridCol w="524782">
                  <a:extLst>
                    <a:ext uri="{9D8B030D-6E8A-4147-A177-3AD203B41FA5}">
                      <a16:colId xmlns:a16="http://schemas.microsoft.com/office/drawing/2014/main" xmlns="" val="20015"/>
                    </a:ext>
                  </a:extLst>
                </a:gridCol>
                <a:gridCol w="524782">
                  <a:extLst>
                    <a:ext uri="{9D8B030D-6E8A-4147-A177-3AD203B41FA5}">
                      <a16:colId xmlns:a16="http://schemas.microsoft.com/office/drawing/2014/main" xmlns="" val="20016"/>
                    </a:ext>
                  </a:extLst>
                </a:gridCol>
              </a:tblGrid>
              <a:tr h="610448">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xmlns="" val="10000"/>
                  </a:ext>
                </a:extLst>
              </a:tr>
              <a:tr h="468201">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User story #1,#2,#3,#4</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xmlns="" val="10001"/>
                  </a:ext>
                </a:extLst>
              </a:tr>
              <a:tr h="474859">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Volunteer registration form</a:t>
                      </a:r>
                    </a:p>
                  </a:txBody>
                  <a:tcPr marL="58832" marR="58832" marT="0" marB="0"/>
                </a:tc>
                <a:tc>
                  <a:txBody>
                    <a:bodyPr/>
                    <a:lstStyle/>
                    <a:p>
                      <a:pPr algn="ctr"/>
                      <a:r>
                        <a:rPr lang="en-IN" sz="900" dirty="0" smtClean="0">
                          <a:latin typeface="Times New Roman" panose="02020603050405020304" pitchFamily="18" charset="0"/>
                          <a:cs typeface="Times New Roman" panose="02020603050405020304" pitchFamily="18" charset="0"/>
                        </a:rPr>
                        <a:t>20/01/2022</a:t>
                      </a:r>
                      <a:endParaRPr lang="en-IN" sz="900" dirty="0">
                        <a:latin typeface="Times New Roman" panose="02020603050405020304" pitchFamily="18" charset="0"/>
                        <a:cs typeface="Times New Roman" panose="02020603050405020304" pitchFamily="18" charset="0"/>
                      </a:endParaRPr>
                    </a:p>
                  </a:txBody>
                  <a:tcPr marT="42203" marB="42203"/>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5</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xmlns="" val="10002"/>
                  </a:ext>
                </a:extLst>
              </a:tr>
              <a:tr h="404040">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Volunteer Login form</a:t>
                      </a:r>
                    </a:p>
                  </a:txBody>
                  <a:tcPr marL="58832" marR="58832" marT="0" marB="0"/>
                </a:tc>
                <a:tc>
                  <a:txBody>
                    <a:bodyPr/>
                    <a:lstStyle/>
                    <a:p>
                      <a:pPr algn="ctr"/>
                      <a:r>
                        <a:rPr lang="en-IN" sz="900" dirty="0" smtClean="0">
                          <a:latin typeface="Times New Roman" panose="02020603050405020304" pitchFamily="18" charset="0"/>
                          <a:cs typeface="Times New Roman" panose="02020603050405020304" pitchFamily="18" charset="0"/>
                        </a:rPr>
                        <a:t>28/01/2022</a:t>
                      </a:r>
                      <a:endParaRPr lang="en-IN" sz="900" dirty="0">
                        <a:latin typeface="Times New Roman" panose="02020603050405020304" pitchFamily="18" charset="0"/>
                        <a:cs typeface="Times New Roman" panose="02020603050405020304" pitchFamily="18" charset="0"/>
                      </a:endParaRPr>
                    </a:p>
                  </a:txBody>
                  <a:tcPr marT="42203" marB="42203"/>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5</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xmlns="" val="10003"/>
                  </a:ext>
                </a:extLst>
              </a:tr>
              <a:tr h="262592">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Home page </a:t>
                      </a:r>
                    </a:p>
                  </a:txBody>
                  <a:tcPr marL="58832" marR="58832" marT="0" marB="0"/>
                </a:tc>
                <a:tc>
                  <a:txBody>
                    <a:bodyPr/>
                    <a:lstStyle/>
                    <a:p>
                      <a:pPr algn="ctr"/>
                      <a:r>
                        <a:rPr lang="en-IN" sz="900" dirty="0" smtClean="0">
                          <a:latin typeface="Times New Roman" panose="02020603050405020304" pitchFamily="18" charset="0"/>
                          <a:cs typeface="Times New Roman" panose="02020603050405020304" pitchFamily="18" charset="0"/>
                        </a:rPr>
                        <a:t>03/02/2022</a:t>
                      </a:r>
                      <a:endParaRPr lang="en-IN" sz="900" dirty="0">
                        <a:latin typeface="Times New Roman" panose="02020603050405020304" pitchFamily="18" charset="0"/>
                        <a:cs typeface="Times New Roman" panose="02020603050405020304" pitchFamily="18" charset="0"/>
                      </a:endParaRP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xmlns="" val="10004"/>
                  </a:ext>
                </a:extLst>
              </a:tr>
              <a:tr h="328979">
                <a:tc>
                  <a:txBody>
                    <a:bodyPr/>
                    <a:lstStyle/>
                    <a:p>
                      <a:pPr marL="0" marR="0" algn="ctr">
                        <a:lnSpc>
                          <a:spcPct val="115000"/>
                        </a:lnSpc>
                        <a:spcBef>
                          <a:spcPts val="0"/>
                        </a:spcBef>
                        <a:spcAft>
                          <a:spcPts val="0"/>
                        </a:spcAft>
                      </a:pPr>
                      <a:r>
                        <a:rPr lang="en-US" sz="1000" dirty="0" smtClean="0">
                          <a:latin typeface="Times New Roman" pitchFamily="18" charset="0"/>
                          <a:ea typeface="Calibri"/>
                          <a:cs typeface="Times New Roman" pitchFamily="18" charset="0"/>
                        </a:rPr>
                        <a:t>Volunteer </a:t>
                      </a:r>
                      <a:endParaRPr lang="en-US" sz="1000" dirty="0">
                        <a:latin typeface="Times New Roman" pitchFamily="18" charset="0"/>
                        <a:ea typeface="Calibri"/>
                        <a:cs typeface="Times New Roman" pitchFamily="18" charset="0"/>
                      </a:endParaRP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smtClean="0">
                          <a:latin typeface="Times New Roman" pitchFamily="18" charset="0"/>
                          <a:cs typeface="Times New Roman" pitchFamily="18" charset="0"/>
                        </a:rPr>
                        <a:t>05/02/2022</a:t>
                      </a:r>
                      <a:endParaRPr lang="en-US" sz="900" dirty="0">
                        <a:latin typeface="Times New Roman" pitchFamily="18" charset="0"/>
                        <a:ea typeface="Calibri"/>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xmlns="" val="10008"/>
                  </a:ext>
                </a:extLst>
              </a:tr>
              <a:tr h="474859">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Database operations </a:t>
                      </a: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smtClean="0">
                          <a:latin typeface="Times New Roman" pitchFamily="18" charset="0"/>
                          <a:cs typeface="Times New Roman" pitchFamily="18" charset="0"/>
                        </a:rPr>
                        <a:t>08/02/2022</a:t>
                      </a:r>
                      <a:endParaRPr lang="en-US" sz="900" dirty="0">
                        <a:latin typeface="Times New Roman" pitchFamily="18" charset="0"/>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xmlns="" val="10009"/>
                  </a:ext>
                </a:extLst>
              </a:tr>
              <a:tr h="637486">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Database operations for </a:t>
                      </a:r>
                      <a:r>
                        <a:rPr lang="en-US" sz="1000" dirty="0" smtClean="0">
                          <a:latin typeface="Times New Roman" pitchFamily="18" charset="0"/>
                          <a:ea typeface="Calibri"/>
                          <a:cs typeface="Times New Roman" pitchFamily="18" charset="0"/>
                        </a:rPr>
                        <a:t>caretaker</a:t>
                      </a:r>
                      <a:r>
                        <a:rPr lang="en-US" sz="1000" baseline="0" dirty="0" smtClean="0">
                          <a:latin typeface="Times New Roman" pitchFamily="18" charset="0"/>
                          <a:ea typeface="Calibri"/>
                          <a:cs typeface="Times New Roman" pitchFamily="18" charset="0"/>
                        </a:rPr>
                        <a:t> </a:t>
                      </a:r>
                      <a:r>
                        <a:rPr lang="en-US" sz="1000" dirty="0" smtClean="0">
                          <a:latin typeface="Times New Roman" pitchFamily="18" charset="0"/>
                          <a:ea typeface="Calibri"/>
                          <a:cs typeface="Times New Roman" pitchFamily="18" charset="0"/>
                        </a:rPr>
                        <a:t>booking</a:t>
                      </a:r>
                      <a:endParaRPr lang="en-US" sz="1000" dirty="0">
                        <a:latin typeface="Times New Roman" pitchFamily="18" charset="0"/>
                        <a:ea typeface="Calibri"/>
                        <a:cs typeface="Times New Roman" pitchFamily="18" charset="0"/>
                      </a:endParaRPr>
                    </a:p>
                  </a:txBody>
                  <a:tcPr marL="58832" marR="58832"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900" dirty="0" smtClean="0">
                          <a:latin typeface="Times New Roman" pitchFamily="18" charset="0"/>
                          <a:cs typeface="Times New Roman" pitchFamily="18" charset="0"/>
                        </a:rPr>
                        <a:t>12/02/2022</a:t>
                      </a:r>
                      <a:endParaRPr lang="en-US" sz="900" dirty="0">
                        <a:latin typeface="Times New Roman" pitchFamily="18" charset="0"/>
                        <a:cs typeface="Times New Roman" pitchFamily="18" charset="0"/>
                      </a:endParaRPr>
                    </a:p>
                  </a:txBody>
                  <a:tcPr marL="63305" marR="63305" marT="0" marB="0"/>
                </a:tc>
                <a:tc>
                  <a:txBody>
                    <a:bodyPr/>
                    <a:lstStyle/>
                    <a:p>
                      <a:pPr algn="ctr">
                        <a:lnSpc>
                          <a:spcPct val="107000"/>
                        </a:lnSpc>
                        <a:spcAft>
                          <a:spcPts val="800"/>
                        </a:spcAft>
                      </a:pPr>
                      <a:r>
                        <a:rPr lang="en-US" sz="900" dirty="0">
                          <a:effectLst/>
                          <a:latin typeface="Times New Roman" panose="02020603050405020304" pitchFamily="18"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xmlns="" val="10010"/>
                  </a:ext>
                </a:extLst>
              </a:tr>
              <a:tr h="245891">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Testing </a:t>
                      </a:r>
                    </a:p>
                  </a:txBody>
                  <a:tcPr marL="58832" marR="58832"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14/02/2022</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63305" marR="63305"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66441438"/>
                  </a:ext>
                </a:extLst>
              </a:tr>
              <a:tr h="359168">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Out</a:t>
                      </a:r>
                      <a:r>
                        <a:rPr lang="en-US" sz="1000" baseline="0" dirty="0">
                          <a:latin typeface="Times New Roman" pitchFamily="18" charset="0"/>
                          <a:ea typeface="Calibri"/>
                          <a:cs typeface="Times New Roman" pitchFamily="18" charset="0"/>
                        </a:rPr>
                        <a:t>put  generation</a:t>
                      </a:r>
                      <a:endParaRPr lang="en-US" sz="1000" dirty="0">
                        <a:latin typeface="Times New Roman" pitchFamily="18" charset="0"/>
                        <a:ea typeface="Calibri"/>
                        <a:cs typeface="Times New Roman" pitchFamily="18" charset="0"/>
                      </a:endParaRPr>
                    </a:p>
                  </a:txBody>
                  <a:tcPr marL="58832" marR="58832"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900" dirty="0">
                          <a:latin typeface="Times New Roman" pitchFamily="18" charset="0"/>
                          <a:cs typeface="Times New Roman" pitchFamily="18" charset="0"/>
                        </a:rPr>
                        <a:t>20/02/2022</a:t>
                      </a:r>
                      <a:endParaRPr lang="en-US" sz="900" dirty="0">
                        <a:latin typeface="Times New Roman" pitchFamily="18" charset="0"/>
                        <a:ea typeface="Calibri"/>
                        <a:cs typeface="Times New Roman"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xmlns="" val="4202803930"/>
                  </a:ext>
                </a:extLst>
              </a:tr>
              <a:tr h="308390">
                <a:tc>
                  <a:txBody>
                    <a:bodyPr/>
                    <a:lstStyle/>
                    <a:p>
                      <a:pPr algn="ctr">
                        <a:lnSpc>
                          <a:spcPct val="107000"/>
                        </a:lnSpc>
                        <a:spcAft>
                          <a:spcPts val="800"/>
                        </a:spcAft>
                      </a:pPr>
                      <a:r>
                        <a:rPr lang="en-IN" sz="9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3305" marR="63305"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900" dirty="0">
                        <a:latin typeface="Times New Roman" pitchFamily="18" charset="0"/>
                        <a:ea typeface="Calibri"/>
                        <a:cs typeface="Times New Roman"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3</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4</a:t>
                      </a:r>
                    </a:p>
                  </a:txBody>
                  <a:tcPr marL="55408" marR="55408" marT="0" marB="0"/>
                </a:tc>
                <a:extLst>
                  <a:ext uri="{0D108BD9-81ED-4DB2-BD59-A6C34878D82A}">
                    <a16:rowId xmlns:a16="http://schemas.microsoft.com/office/drawing/2014/main" xmlns="" val="1276280508"/>
                  </a:ext>
                </a:extLst>
              </a:tr>
            </a:tbl>
          </a:graphicData>
        </a:graphic>
      </p:graphicFrame>
      <p:sp>
        <p:nvSpPr>
          <p:cNvPr id="6" name="Rectangle 1"/>
          <p:cNvSpPr>
            <a:spLocks noChangeArrowheads="1"/>
          </p:cNvSpPr>
          <p:nvPr/>
        </p:nvSpPr>
        <p:spPr bwMode="auto">
          <a:xfrm>
            <a:off x="2999523" y="2980074"/>
            <a:ext cx="170525" cy="3410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dirty="0">
              <a:solidFill>
                <a:prstClr val="black"/>
              </a:solidFill>
              <a:latin typeface="Arial" pitchFamily="34" charset="0"/>
              <a:cs typeface="Arial" pitchFamily="34" charset="0"/>
            </a:endParaRPr>
          </a:p>
        </p:txBody>
      </p:sp>
      <p:sp>
        <p:nvSpPr>
          <p:cNvPr id="9" name="Rectangle 1"/>
          <p:cNvSpPr>
            <a:spLocks noChangeArrowheads="1"/>
          </p:cNvSpPr>
          <p:nvPr/>
        </p:nvSpPr>
        <p:spPr bwMode="auto">
          <a:xfrm>
            <a:off x="2492498" y="1415044"/>
            <a:ext cx="170525" cy="3410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xmlns="" val="3681452469"/>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3" y="1"/>
            <a:ext cx="8229601" cy="802115"/>
          </a:xfrm>
        </p:spPr>
        <p:txBody>
          <a:bodyPr/>
          <a:lstStyle/>
          <a:p>
            <a:pPr algn="ctr"/>
            <a:r>
              <a:rPr lang="en-IN" sz="2585" b="1" dirty="0">
                <a:solidFill>
                  <a:srgbClr val="0070C0"/>
                </a:solidFill>
                <a:latin typeface="Times New Roman" pitchFamily="18" charset="0"/>
                <a:cs typeface="Times New Roman" pitchFamily="18" charset="0"/>
              </a:rPr>
              <a:t>SPRINT ACTUAL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08300705"/>
              </p:ext>
            </p:extLst>
          </p:nvPr>
        </p:nvGraphicFramePr>
        <p:xfrm>
          <a:off x="1557908" y="1124744"/>
          <a:ext cx="9056390" cy="4684581"/>
        </p:xfrm>
        <a:graphic>
          <a:graphicData uri="http://schemas.openxmlformats.org/drawingml/2006/table">
            <a:tbl>
              <a:tblPr firstRow="1" firstCol="1" bandRow="1">
                <a:tableStyleId>{5C22544A-7EE6-4342-B048-85BDC9FD1C3A}</a:tableStyleId>
              </a:tblPr>
              <a:tblGrid>
                <a:gridCol w="887821">
                  <a:extLst>
                    <a:ext uri="{9D8B030D-6E8A-4147-A177-3AD203B41FA5}">
                      <a16:colId xmlns:a16="http://schemas.microsoft.com/office/drawing/2014/main" xmlns="" val="20000"/>
                    </a:ext>
                  </a:extLst>
                </a:gridCol>
                <a:gridCol w="808100">
                  <a:extLst>
                    <a:ext uri="{9D8B030D-6E8A-4147-A177-3AD203B41FA5}">
                      <a16:colId xmlns:a16="http://schemas.microsoft.com/office/drawing/2014/main" xmlns="" val="20001"/>
                    </a:ext>
                  </a:extLst>
                </a:gridCol>
                <a:gridCol w="650987">
                  <a:extLst>
                    <a:ext uri="{9D8B030D-6E8A-4147-A177-3AD203B41FA5}">
                      <a16:colId xmlns:a16="http://schemas.microsoft.com/office/drawing/2014/main" xmlns="" val="20002"/>
                    </a:ext>
                  </a:extLst>
                </a:gridCol>
                <a:gridCol w="453953">
                  <a:extLst>
                    <a:ext uri="{9D8B030D-6E8A-4147-A177-3AD203B41FA5}">
                      <a16:colId xmlns:a16="http://schemas.microsoft.com/office/drawing/2014/main" xmlns="" val="20003"/>
                    </a:ext>
                  </a:extLst>
                </a:gridCol>
                <a:gridCol w="453953">
                  <a:extLst>
                    <a:ext uri="{9D8B030D-6E8A-4147-A177-3AD203B41FA5}">
                      <a16:colId xmlns:a16="http://schemas.microsoft.com/office/drawing/2014/main" xmlns="" val="20004"/>
                    </a:ext>
                  </a:extLst>
                </a:gridCol>
                <a:gridCol w="453953">
                  <a:extLst>
                    <a:ext uri="{9D8B030D-6E8A-4147-A177-3AD203B41FA5}">
                      <a16:colId xmlns:a16="http://schemas.microsoft.com/office/drawing/2014/main" xmlns="" val="20005"/>
                    </a:ext>
                  </a:extLst>
                </a:gridCol>
                <a:gridCol w="453953">
                  <a:extLst>
                    <a:ext uri="{9D8B030D-6E8A-4147-A177-3AD203B41FA5}">
                      <a16:colId xmlns:a16="http://schemas.microsoft.com/office/drawing/2014/main" xmlns="" val="20006"/>
                    </a:ext>
                  </a:extLst>
                </a:gridCol>
                <a:gridCol w="453953">
                  <a:extLst>
                    <a:ext uri="{9D8B030D-6E8A-4147-A177-3AD203B41FA5}">
                      <a16:colId xmlns:a16="http://schemas.microsoft.com/office/drawing/2014/main" xmlns="" val="20007"/>
                    </a:ext>
                  </a:extLst>
                </a:gridCol>
                <a:gridCol w="453953">
                  <a:extLst>
                    <a:ext uri="{9D8B030D-6E8A-4147-A177-3AD203B41FA5}">
                      <a16:colId xmlns:a16="http://schemas.microsoft.com/office/drawing/2014/main" xmlns="" val="20008"/>
                    </a:ext>
                  </a:extLst>
                </a:gridCol>
                <a:gridCol w="453953">
                  <a:extLst>
                    <a:ext uri="{9D8B030D-6E8A-4147-A177-3AD203B41FA5}">
                      <a16:colId xmlns:a16="http://schemas.microsoft.com/office/drawing/2014/main" xmlns="" val="20009"/>
                    </a:ext>
                  </a:extLst>
                </a:gridCol>
                <a:gridCol w="453953">
                  <a:extLst>
                    <a:ext uri="{9D8B030D-6E8A-4147-A177-3AD203B41FA5}">
                      <a16:colId xmlns:a16="http://schemas.microsoft.com/office/drawing/2014/main" xmlns="" val="20010"/>
                    </a:ext>
                  </a:extLst>
                </a:gridCol>
                <a:gridCol w="453953">
                  <a:extLst>
                    <a:ext uri="{9D8B030D-6E8A-4147-A177-3AD203B41FA5}">
                      <a16:colId xmlns:a16="http://schemas.microsoft.com/office/drawing/2014/main" xmlns="" val="20011"/>
                    </a:ext>
                  </a:extLst>
                </a:gridCol>
                <a:gridCol w="524781">
                  <a:extLst>
                    <a:ext uri="{9D8B030D-6E8A-4147-A177-3AD203B41FA5}">
                      <a16:colId xmlns:a16="http://schemas.microsoft.com/office/drawing/2014/main" xmlns="" val="20012"/>
                    </a:ext>
                  </a:extLst>
                </a:gridCol>
                <a:gridCol w="524781">
                  <a:extLst>
                    <a:ext uri="{9D8B030D-6E8A-4147-A177-3AD203B41FA5}">
                      <a16:colId xmlns:a16="http://schemas.microsoft.com/office/drawing/2014/main" xmlns="" val="20013"/>
                    </a:ext>
                  </a:extLst>
                </a:gridCol>
                <a:gridCol w="524781">
                  <a:extLst>
                    <a:ext uri="{9D8B030D-6E8A-4147-A177-3AD203B41FA5}">
                      <a16:colId xmlns:a16="http://schemas.microsoft.com/office/drawing/2014/main" xmlns="" val="20014"/>
                    </a:ext>
                  </a:extLst>
                </a:gridCol>
                <a:gridCol w="524781">
                  <a:extLst>
                    <a:ext uri="{9D8B030D-6E8A-4147-A177-3AD203B41FA5}">
                      <a16:colId xmlns:a16="http://schemas.microsoft.com/office/drawing/2014/main" xmlns="" val="20015"/>
                    </a:ext>
                  </a:extLst>
                </a:gridCol>
                <a:gridCol w="524781">
                  <a:extLst>
                    <a:ext uri="{9D8B030D-6E8A-4147-A177-3AD203B41FA5}">
                      <a16:colId xmlns:a16="http://schemas.microsoft.com/office/drawing/2014/main" xmlns="" val="20016"/>
                    </a:ext>
                  </a:extLst>
                </a:gridCol>
              </a:tblGrid>
              <a:tr h="702092">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xmlns="" val="10000"/>
                  </a:ext>
                </a:extLst>
              </a:tr>
              <a:tr h="447060">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User story #1,#2,#3,#4</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 </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cs typeface="Times New Roman" panose="02020603050405020304" pitchFamily="18" charset="0"/>
                        </a:rPr>
                        <a:t>hrs</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xmlns="" val="1262323757"/>
                  </a:ext>
                </a:extLst>
              </a:tr>
              <a:tr h="463262">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Volunteer</a:t>
                      </a:r>
                      <a:r>
                        <a:rPr lang="en-US" sz="1000" baseline="0" dirty="0">
                          <a:latin typeface="Times New Roman" pitchFamily="18" charset="0"/>
                          <a:ea typeface="Calibri"/>
                          <a:cs typeface="Times New Roman" pitchFamily="18" charset="0"/>
                        </a:rPr>
                        <a:t>  registration</a:t>
                      </a:r>
                      <a:endParaRPr lang="en-US" sz="1000" dirty="0">
                        <a:latin typeface="Times New Roman" pitchFamily="18" charset="0"/>
                        <a:ea typeface="Calibri"/>
                        <a:cs typeface="Times New Roman" pitchFamily="18" charset="0"/>
                      </a:endParaRPr>
                    </a:p>
                  </a:txBody>
                  <a:tcPr marL="58832" marR="58832" marT="0" marB="0"/>
                </a:tc>
                <a:tc>
                  <a:txBody>
                    <a:bodyPr/>
                    <a:lstStyle/>
                    <a:p>
                      <a:pPr algn="ctr"/>
                      <a:r>
                        <a:rPr lang="en-IN" sz="900" dirty="0" smtClean="0">
                          <a:latin typeface="Times New Roman" panose="02020603050405020304" pitchFamily="18" charset="0"/>
                          <a:cs typeface="Times New Roman" panose="02020603050405020304" pitchFamily="18" charset="0"/>
                        </a:rPr>
                        <a:t>20/01/2022</a:t>
                      </a:r>
                      <a:endParaRPr lang="en-IN" sz="900" dirty="0">
                        <a:latin typeface="Times New Roman" panose="02020603050405020304" pitchFamily="18" charset="0"/>
                        <a:cs typeface="Times New Roman" panose="02020603050405020304" pitchFamily="18" charset="0"/>
                      </a:endParaRPr>
                    </a:p>
                  </a:txBody>
                  <a:tcPr marT="42203" marB="42203"/>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5</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xmlns="" val="10001"/>
                  </a:ext>
                </a:extLst>
              </a:tr>
              <a:tr h="353626">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Volunteer Login form</a:t>
                      </a:r>
                    </a:p>
                  </a:txBody>
                  <a:tcPr marL="58832" marR="58832" marT="0" marB="0"/>
                </a:tc>
                <a:tc>
                  <a:txBody>
                    <a:bodyPr/>
                    <a:lstStyle/>
                    <a:p>
                      <a:pPr algn="ctr"/>
                      <a:r>
                        <a:rPr lang="en-IN" sz="900" dirty="0" smtClean="0">
                          <a:latin typeface="Times New Roman" panose="02020603050405020304" pitchFamily="18" charset="0"/>
                          <a:cs typeface="Times New Roman" panose="02020603050405020304" pitchFamily="18" charset="0"/>
                        </a:rPr>
                        <a:t>28/01/2022</a:t>
                      </a:r>
                      <a:endParaRPr lang="en-IN" sz="900" dirty="0">
                        <a:latin typeface="Times New Roman" panose="02020603050405020304" pitchFamily="18" charset="0"/>
                        <a:cs typeface="Times New Roman" panose="02020603050405020304" pitchFamily="18" charset="0"/>
                      </a:endParaRP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2</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extLst>
                  <a:ext uri="{0D108BD9-81ED-4DB2-BD59-A6C34878D82A}">
                    <a16:rowId xmlns:a16="http://schemas.microsoft.com/office/drawing/2014/main" xmlns="" val="10002"/>
                  </a:ext>
                </a:extLst>
              </a:tr>
              <a:tr h="282926">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Home page </a:t>
                      </a:r>
                    </a:p>
                  </a:txBody>
                  <a:tcPr marL="58832" marR="58832" marT="0" marB="0"/>
                </a:tc>
                <a:tc>
                  <a:txBody>
                    <a:bodyPr/>
                    <a:lstStyle/>
                    <a:p>
                      <a:pPr algn="ctr"/>
                      <a:r>
                        <a:rPr lang="en-IN" sz="900" dirty="0" smtClean="0">
                          <a:latin typeface="Times New Roman" panose="02020603050405020304" pitchFamily="18" charset="0"/>
                          <a:cs typeface="Times New Roman" panose="02020603050405020304" pitchFamily="18" charset="0"/>
                        </a:rPr>
                        <a:t>03/02/2022</a:t>
                      </a:r>
                      <a:endParaRPr lang="en-IN" sz="900" dirty="0">
                        <a:latin typeface="Times New Roman" panose="02020603050405020304" pitchFamily="18" charset="0"/>
                        <a:cs typeface="Times New Roman" panose="02020603050405020304" pitchFamily="18" charset="0"/>
                      </a:endParaRPr>
                    </a:p>
                  </a:txBody>
                  <a:tcPr marT="42203" marB="42203"/>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5</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extLst>
                  <a:ext uri="{0D108BD9-81ED-4DB2-BD59-A6C34878D82A}">
                    <a16:rowId xmlns:a16="http://schemas.microsoft.com/office/drawing/2014/main" xmlns="" val="10003"/>
                  </a:ext>
                </a:extLst>
              </a:tr>
              <a:tr h="253542">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Basic coding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smtClean="0">
                          <a:effectLst/>
                          <a:latin typeface="Times New Roman" panose="02020603050405020304" pitchFamily="18" charset="0"/>
                          <a:ea typeface="Calibri"/>
                          <a:cs typeface="Times New Roman" panose="02020603050405020304" pitchFamily="18" charset="0"/>
                        </a:rPr>
                        <a:t>08/02/2022</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5</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extLst>
                  <a:ext uri="{0D108BD9-81ED-4DB2-BD59-A6C34878D82A}">
                    <a16:rowId xmlns:a16="http://schemas.microsoft.com/office/drawing/2014/main" xmlns="" val="10004"/>
                  </a:ext>
                </a:extLst>
              </a:tr>
              <a:tr h="285015">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Caretaker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smtClean="0">
                          <a:effectLst/>
                          <a:latin typeface="Times New Roman" panose="02020603050405020304" pitchFamily="18" charset="0"/>
                          <a:ea typeface="Calibri"/>
                          <a:cs typeface="Times New Roman" panose="02020603050405020304" pitchFamily="18" charset="0"/>
                        </a:rPr>
                        <a:t>11/02/2022</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10005"/>
                  </a:ext>
                </a:extLst>
              </a:tr>
              <a:tr h="439487">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Data</a:t>
                      </a:r>
                      <a:r>
                        <a:rPr lang="en-US" sz="1100" baseline="0" dirty="0">
                          <a:effectLst/>
                          <a:latin typeface="Calibri" panose="020F0502020204030204" pitchFamily="34" charset="0"/>
                          <a:ea typeface="Calibri" panose="020F0502020204030204" pitchFamily="34" charset="0"/>
                          <a:cs typeface="Times New Roman" panose="02020603050405020304" pitchFamily="18" charset="0"/>
                        </a:rPr>
                        <a:t> Base operation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smtClean="0">
                          <a:effectLst/>
                          <a:latin typeface="Times New Roman" panose="02020603050405020304" pitchFamily="18" charset="0"/>
                          <a:ea typeface="Calibri"/>
                          <a:cs typeface="Times New Roman" panose="02020603050405020304" pitchFamily="18" charset="0"/>
                        </a:rPr>
                        <a:t>13/02/2022</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10006"/>
                  </a:ext>
                </a:extLst>
              </a:tr>
              <a:tr h="463262">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Training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smtClean="0">
                          <a:effectLst/>
                          <a:latin typeface="Times New Roman" panose="02020603050405020304" pitchFamily="18" charset="0"/>
                          <a:ea typeface="Calibri"/>
                          <a:cs typeface="Times New Roman" panose="02020603050405020304" pitchFamily="18" charset="0"/>
                        </a:rPr>
                        <a:t>15/02/2022</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10007"/>
                  </a:ext>
                </a:extLst>
              </a:tr>
              <a:tr h="285015">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Testing </a:t>
                      </a:r>
                    </a:p>
                  </a:txBody>
                  <a:tcPr marL="58832" marR="58832"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18/02//2022</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07000"/>
                        </a:lnSpc>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63305" marR="63305"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10010"/>
                  </a:ext>
                </a:extLst>
              </a:tr>
              <a:tr h="304607">
                <a:tc>
                  <a:txBody>
                    <a:bodyPr/>
                    <a:lstStyle/>
                    <a:p>
                      <a:pPr marL="0" marR="0" algn="ctr">
                        <a:lnSpc>
                          <a:spcPct val="115000"/>
                        </a:lnSpc>
                        <a:spcBef>
                          <a:spcPts val="0"/>
                        </a:spcBef>
                        <a:spcAft>
                          <a:spcPts val="0"/>
                        </a:spcAft>
                      </a:pPr>
                      <a:r>
                        <a:rPr lang="en-US" sz="1000" dirty="0">
                          <a:latin typeface="Times New Roman" pitchFamily="18" charset="0"/>
                          <a:ea typeface="Calibri"/>
                          <a:cs typeface="Times New Roman" pitchFamily="18" charset="0"/>
                        </a:rPr>
                        <a:t>Output</a:t>
                      </a:r>
                      <a:r>
                        <a:rPr lang="en-US" sz="1000" baseline="0" dirty="0">
                          <a:latin typeface="Times New Roman" pitchFamily="18" charset="0"/>
                          <a:ea typeface="Calibri"/>
                          <a:cs typeface="Times New Roman" pitchFamily="18" charset="0"/>
                        </a:rPr>
                        <a:t> generation</a:t>
                      </a:r>
                      <a:endParaRPr lang="en-US" sz="1000" dirty="0">
                        <a:latin typeface="Times New Roman" pitchFamily="18" charset="0"/>
                        <a:ea typeface="Calibri"/>
                        <a:cs typeface="Times New Roman" pitchFamily="18" charset="0"/>
                      </a:endParaRPr>
                    </a:p>
                  </a:txBody>
                  <a:tcPr marL="58832" marR="58832"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20/02/2022</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5</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dirty="0">
                          <a:effectLst/>
                          <a:latin typeface="Times New Roman" panose="02020603050405020304" pitchFamily="18" charset="0"/>
                          <a:ea typeface="Calibri"/>
                          <a:cs typeface="Times New Roman" panose="02020603050405020304" pitchFamily="18" charset="0"/>
                        </a:rPr>
                        <a:t>1</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1000"/>
                        </a:spcAft>
                      </a:pPr>
                      <a:r>
                        <a:rPr lang="en-US" sz="900" dirty="0">
                          <a:effectLst/>
                          <a:latin typeface="Times New Roman" panose="02020603050405020304" pitchFamily="18" charset="0"/>
                          <a:ea typeface="Calibri"/>
                          <a:cs typeface="Times New Roman" panose="02020603050405020304" pitchFamily="18" charset="0"/>
                        </a:rPr>
                        <a:t>0</a:t>
                      </a:r>
                      <a:endParaRPr lang="en-IN" sz="9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xmlns="" val="54849102"/>
                  </a:ext>
                </a:extLst>
              </a:tr>
              <a:tr h="285014">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9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3305" marR="63305" marT="0" marB="0"/>
                </a:tc>
                <a:tc>
                  <a:txBody>
                    <a:bodyPr/>
                    <a:lstStyle/>
                    <a:p>
                      <a:pPr algn="ctr">
                        <a:lnSpc>
                          <a:spcPct val="115000"/>
                        </a:lnSpc>
                        <a:spcAft>
                          <a:spcPts val="0"/>
                        </a:spcAft>
                      </a:pP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US" sz="900">
                          <a:effectLst/>
                          <a:latin typeface="Times New Roman" panose="02020603050405020304" pitchFamily="18" charset="0"/>
                          <a:ea typeface="Calibri"/>
                          <a:cs typeface="Times New Roman" panose="02020603050405020304" pitchFamily="18" charset="0"/>
                        </a:rPr>
                        <a:t>40</a:t>
                      </a:r>
                      <a:endParaRPr lang="en-IN" sz="900" dirty="0">
                        <a:effectLst/>
                        <a:latin typeface="Times New Roman" panose="02020603050405020304" pitchFamily="18" charset="0"/>
                        <a:ea typeface="Calibri"/>
                        <a:cs typeface="Times New Roman" panose="02020603050405020304" pitchFamily="18" charset="0"/>
                      </a:endParaRP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0</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0"/>
                        </a:spcAft>
                      </a:pPr>
                      <a:r>
                        <a:rPr lang="en-IN" sz="900" dirty="0">
                          <a:effectLst/>
                          <a:latin typeface="Times New Roman" panose="02020603050405020304" pitchFamily="18" charset="0"/>
                          <a:ea typeface="Calibri"/>
                          <a:cs typeface="Times New Roman" panose="02020603050405020304" pitchFamily="18" charset="0"/>
                        </a:rPr>
                        <a:t>1</a:t>
                      </a:r>
                    </a:p>
                  </a:txBody>
                  <a:tcPr marL="55408" marR="55408" marT="0" marB="0"/>
                </a:tc>
                <a:tc>
                  <a:txBody>
                    <a:bodyPr/>
                    <a:lstStyle/>
                    <a:p>
                      <a:pPr algn="ctr">
                        <a:lnSpc>
                          <a:spcPct val="115000"/>
                        </a:lnSpc>
                        <a:spcAft>
                          <a:spcPts val="1000"/>
                        </a:spcAft>
                      </a:pPr>
                      <a:r>
                        <a:rPr lang="en-IN" sz="900" dirty="0">
                          <a:effectLst/>
                          <a:latin typeface="Times New Roman" panose="02020603050405020304" pitchFamily="18" charset="0"/>
                          <a:ea typeface="Calibri"/>
                          <a:cs typeface="Times New Roman" panose="02020603050405020304" pitchFamily="18" charset="0"/>
                        </a:rPr>
                        <a:t>1</a:t>
                      </a:r>
                    </a:p>
                  </a:txBody>
                  <a:tcPr marL="0" marR="0" marT="0" marB="0" anchor="ctr"/>
                </a:tc>
                <a:extLst>
                  <a:ext uri="{0D108BD9-81ED-4DB2-BD59-A6C34878D82A}">
                    <a16:rowId xmlns:a16="http://schemas.microsoft.com/office/drawing/2014/main" xmlns="" val="411811129"/>
                  </a:ext>
                </a:extLst>
              </a:tr>
            </a:tbl>
          </a:graphicData>
        </a:graphic>
      </p:graphicFrame>
      <p:sp>
        <p:nvSpPr>
          <p:cNvPr id="5" name="Rectangle 1"/>
          <p:cNvSpPr>
            <a:spLocks noChangeArrowheads="1"/>
          </p:cNvSpPr>
          <p:nvPr/>
        </p:nvSpPr>
        <p:spPr bwMode="auto">
          <a:xfrm>
            <a:off x="2505092" y="1377982"/>
            <a:ext cx="170525" cy="3410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84406" tIns="42203" rIns="84406" bIns="42203" numCol="1" anchor="ctr" anchorCtr="0" compatLnSpc="1">
            <a:prstTxWarp prst="textNoShape">
              <a:avLst/>
            </a:prstTxWarp>
            <a:spAutoFit/>
          </a:bodyPr>
          <a:lstStyle/>
          <a:p>
            <a:pPr defTabSz="844083" fontAlgn="base">
              <a:spcBef>
                <a:spcPct val="0"/>
              </a:spcBef>
              <a:spcAft>
                <a:spcPct val="0"/>
              </a:spcAft>
            </a:pPr>
            <a:endParaRPr lang="en-US" sz="1662"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xmlns="" val="985645375"/>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462A0FF-AC81-4C8C-BCA8-F7704EF92E10}"/>
              </a:ext>
            </a:extLst>
          </p:cNvPr>
          <p:cNvSpPr>
            <a:spLocks noGrp="1"/>
          </p:cNvSpPr>
          <p:nvPr>
            <p:ph type="title"/>
          </p:nvPr>
        </p:nvSpPr>
        <p:spPr>
          <a:xfrm>
            <a:off x="1557908" y="2221187"/>
            <a:ext cx="9782801" cy="1239837"/>
          </a:xfrm>
        </p:spPr>
        <p:txBody>
          <a:bodyPr>
            <a:normAutofit/>
          </a:bodyPr>
          <a:lstStyle/>
          <a:p>
            <a:pPr algn="ctr"/>
            <a:r>
              <a:rPr lang="en-US" sz="6000" dirty="0"/>
              <a:t>THANK YOU</a:t>
            </a:r>
          </a:p>
        </p:txBody>
      </p:sp>
    </p:spTree>
    <p:extLst>
      <p:ext uri="{BB962C8B-B14F-4D97-AF65-F5344CB8AC3E}">
        <p14:creationId xmlns:p14="http://schemas.microsoft.com/office/powerpoint/2010/main" xmlns="" val="34636553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7933B-85B6-41F9-86EB-3EA810789BF3}"/>
              </a:ext>
            </a:extLst>
          </p:cNvPr>
          <p:cNvSpPr>
            <a:spLocks noGrp="1"/>
          </p:cNvSpPr>
          <p:nvPr/>
        </p:nvSpPr>
        <p:spPr>
          <a:xfrm>
            <a:off x="1979612" y="9556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chemeClr val="tx2"/>
                </a:solidFill>
                <a:latin typeface="Times New Roman" pitchFamily="18" charset="0"/>
                <a:cs typeface="Times New Roman" pitchFamily="18" charset="0"/>
              </a:rPr>
              <a:t>TABLE OF CONTENTS</a:t>
            </a:r>
          </a:p>
        </p:txBody>
      </p:sp>
      <p:sp>
        <p:nvSpPr>
          <p:cNvPr id="4" name="Content Placeholder 4">
            <a:extLst>
              <a:ext uri="{FF2B5EF4-FFF2-40B4-BE49-F238E27FC236}">
                <a16:creationId xmlns:a16="http://schemas.microsoft.com/office/drawing/2014/main" xmlns="" id="{EA210517-F608-4D29-B5EB-8987E71CAEBF}"/>
              </a:ext>
            </a:extLst>
          </p:cNvPr>
          <p:cNvSpPr>
            <a:spLocks noGrp="1"/>
          </p:cNvSpPr>
          <p:nvPr/>
        </p:nvSpPr>
        <p:spPr>
          <a:xfrm>
            <a:off x="1979613" y="2204864"/>
            <a:ext cx="8229599" cy="4525963"/>
          </a:xfrm>
          <a:prstGeom prst="rect">
            <a:avLst/>
          </a:prstGeom>
        </p:spPr>
        <p:txBody>
          <a:bodyPr vert="horz" lIns="91397" tIns="45698" rIns="91397" bIns="45698" rtlCol="0">
            <a:normAutofit/>
          </a:bodyPr>
          <a:lstStyle>
            <a:lvl1pPr marL="342740" indent="-342740" algn="l" defTabSz="91397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01" indent="-285615" algn="l" defTabSz="91397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65" indent="-228493" algn="l" defTabSz="91397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5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205643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513422"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407"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39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38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56984" indent="-456984">
              <a:buFont typeface="+mj-lt"/>
              <a:buAutoNum type="arabicPeriod"/>
            </a:pPr>
            <a:r>
              <a:rPr lang="en-IN" sz="2000" b="1" dirty="0">
                <a:solidFill>
                  <a:schemeClr val="tx2"/>
                </a:solidFill>
                <a:latin typeface="Times New Roman" pitchFamily="18" charset="0"/>
                <a:cs typeface="Times New Roman" pitchFamily="18" charset="0"/>
              </a:rPr>
              <a:t>Introduction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Modules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Data Flow Diagram</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Table Design</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Developing Environment</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Product Backlog</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User Stories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Project Plan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Sprint Plans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Sprint Actual</a:t>
            </a: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151238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33C483C-4307-4CCB-9857-0FE572C2B6B8}"/>
              </a:ext>
            </a:extLst>
          </p:cNvPr>
          <p:cNvSpPr>
            <a:spLocks noGrp="1"/>
          </p:cNvSpPr>
          <p:nvPr/>
        </p:nvSpPr>
        <p:spPr>
          <a:xfrm>
            <a:off x="1904206" y="908720"/>
            <a:ext cx="8229600" cy="56886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25755" marR="175895" indent="457200" algn="just">
              <a:lnSpc>
                <a:spcPct val="150000"/>
              </a:lnSpc>
              <a:spcBef>
                <a:spcPts val="730"/>
              </a:spcBef>
              <a:spcAft>
                <a:spcPts val="0"/>
              </a:spcAft>
            </a:pPr>
            <a:r>
              <a:rPr lang="en-US" sz="1400" dirty="0">
                <a:effectLst/>
                <a:latin typeface="Times New Roman" panose="02020603050405020304" pitchFamily="18" charset="0"/>
                <a:ea typeface="Times New Roman" panose="02020603050405020304" pitchFamily="18" charset="0"/>
              </a:rPr>
              <a:t>Millions of people around the world face</a:t>
            </a:r>
            <a:r>
              <a:rPr lang="en-US" sz="1400" spc="3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major disability of visual impairment. Vision provides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all the information needed for reading, body movement, mobility and its loss can severely affect an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individual’s professional and social advancement. It was reported by the World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Health Organization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(WHO) that out of 1.3 billion people that suffer</a:t>
            </a:r>
            <a:r>
              <a:rPr lang="en-US" sz="1400" spc="3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from one or another form of visual impairment, 36</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million suffer from complete blindness. Problems are often faced by people with impaired vision or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complete blindness once they are out of their familiarized environments. Corporeal development is one of</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major issues for the people suffering from impaired vision. They also</a:t>
            </a:r>
            <a:r>
              <a:rPr lang="en-US" sz="1400" spc="3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are unable to recognize an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object without physically feeling it and can’t savor the beauty of the nature. Many assistive devices have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been made commercially available for the visually impaired community of the society to help them read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 recognize objects, enhancing their experience. In this paper we propose and end-to-end accessible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solution to</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provide purposeful acknowledgement and guidance using object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recognition and caption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generation for enabling video to audio aid for the visually impaired community of the society. The aim of</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purposeful acknowledgement and guidance is to extract the range and direction of the obstacles within a</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finite and defined free space captured by the camera of the device. The object detection and recognition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algorithm</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will</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fed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results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caption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generation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algorithm</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explaining</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scene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surrounding</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visually</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impaired</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a:t>
            </a:r>
            <a:r>
              <a:rPr lang="en-US" sz="1400" spc="-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audio</a:t>
            </a:r>
            <a:r>
              <a:rPr lang="en-US" sz="1400" spc="1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format</a:t>
            </a:r>
            <a:endParaRPr lang="en-IN" sz="1400" dirty="0">
              <a:effectLst/>
              <a:latin typeface="Times New Roman" panose="02020603050405020304" pitchFamily="18" charset="0"/>
              <a:ea typeface="Times New Roman" panose="02020603050405020304" pitchFamily="18" charset="0"/>
            </a:endParaRPr>
          </a:p>
        </p:txBody>
      </p:sp>
      <p:sp>
        <p:nvSpPr>
          <p:cNvPr id="7" name="Title 1">
            <a:extLst>
              <a:ext uri="{FF2B5EF4-FFF2-40B4-BE49-F238E27FC236}">
                <a16:creationId xmlns:a16="http://schemas.microsoft.com/office/drawing/2014/main" xmlns="" id="{97CEF5D2-687F-486B-8E71-A089B9D00228}"/>
              </a:ext>
            </a:extLst>
          </p:cNvPr>
          <p:cNvSpPr>
            <a:spLocks noGrp="1"/>
          </p:cNvSpPr>
          <p:nvPr/>
        </p:nvSpPr>
        <p:spPr>
          <a:xfrm>
            <a:off x="2710036" y="332656"/>
            <a:ext cx="6617940" cy="427484"/>
          </a:xfrm>
          <a:prstGeom prst="rect">
            <a:avLst/>
          </a:prstGeom>
        </p:spPr>
        <p:txBody>
          <a:bodyPr vert="horz" lIns="91397" tIns="45698" rIns="91397" bIns="45698" rtlCol="0" anchor="ctr">
            <a:normAutofit fontScale="92500" lnSpcReduction="20000"/>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dirty="0">
                <a:solidFill>
                  <a:schemeClr val="tx2"/>
                </a:solidFill>
                <a:latin typeface="Times New Roman" pitchFamily="18" charset="0"/>
                <a:cs typeface="Times New Roman" pitchFamily="18" charset="0"/>
              </a:rPr>
              <a:t>INTRODUCTION</a:t>
            </a:r>
          </a:p>
        </p:txBody>
      </p:sp>
    </p:spTree>
    <p:extLst>
      <p:ext uri="{BB962C8B-B14F-4D97-AF65-F5344CB8AC3E}">
        <p14:creationId xmlns:p14="http://schemas.microsoft.com/office/powerpoint/2010/main" xmlns="" val="38023429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C7AE23B-B90C-4557-94AE-DE8D184794F9}"/>
              </a:ext>
            </a:extLst>
          </p:cNvPr>
          <p:cNvSpPr>
            <a:spLocks noGrp="1"/>
          </p:cNvSpPr>
          <p:nvPr/>
        </p:nvSpPr>
        <p:spPr>
          <a:xfrm>
            <a:off x="1636711" y="116632"/>
            <a:ext cx="8915401" cy="764704"/>
          </a:xfrm>
          <a:prstGeom prst="rect">
            <a:avLst/>
          </a:prstGeom>
        </p:spPr>
        <p:txBody>
          <a:bodyPr vert="horz" lIns="91397" tIns="45698" rIns="91397" bIns="45698" rtlCol="0" anchor="ctr">
            <a:normAutofit/>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dirty="0">
                <a:solidFill>
                  <a:schemeClr val="tx2"/>
                </a:solidFill>
                <a:latin typeface="Times New Roman" pitchFamily="18" charset="0"/>
                <a:cs typeface="Times New Roman" pitchFamily="18" charset="0"/>
              </a:rPr>
              <a:t>MODULES</a:t>
            </a:r>
          </a:p>
        </p:txBody>
      </p:sp>
      <p:sp>
        <p:nvSpPr>
          <p:cNvPr id="6" name="TextBox 5">
            <a:extLst>
              <a:ext uri="{FF2B5EF4-FFF2-40B4-BE49-F238E27FC236}">
                <a16:creationId xmlns:a16="http://schemas.microsoft.com/office/drawing/2014/main" xmlns="" id="{67EB8D3C-48CC-458C-AA6B-95411CA10AB9}"/>
              </a:ext>
            </a:extLst>
          </p:cNvPr>
          <p:cNvSpPr txBox="1"/>
          <p:nvPr/>
        </p:nvSpPr>
        <p:spPr>
          <a:xfrm>
            <a:off x="1485900" y="1052736"/>
            <a:ext cx="7920880" cy="2608278"/>
          </a:xfrm>
          <a:prstGeom prst="rect">
            <a:avLst/>
          </a:prstGeom>
          <a:noFill/>
        </p:spPr>
        <p:txBody>
          <a:bodyPr wrap="square">
            <a:spAutoFit/>
          </a:bodyPr>
          <a:lstStyle/>
          <a:p>
            <a:pPr marL="285750" indent="-285750">
              <a:spcAft>
                <a:spcPts val="800"/>
              </a:spcAft>
              <a:buFont typeface="Wingdings" panose="05000000000000000000" pitchFamily="2" charset="2"/>
              <a:buChar char="q"/>
            </a:pPr>
            <a:r>
              <a:rPr lang="en-US" sz="1800" u="heavy" dirty="0">
                <a:effectLst/>
                <a:latin typeface="Times New Roman" panose="02020603050405020304" pitchFamily="18" charset="0"/>
                <a:ea typeface="Times New Roman" panose="02020603050405020304" pitchFamily="18" charset="0"/>
              </a:rPr>
              <a:t>Volunteer/</a:t>
            </a:r>
            <a:r>
              <a:rPr lang="en-US" sz="1800" u="heavy" spc="-35" dirty="0">
                <a:effectLst/>
                <a:latin typeface="Times New Roman" panose="02020603050405020304" pitchFamily="18" charset="0"/>
                <a:ea typeface="Times New Roman" panose="02020603050405020304" pitchFamily="18" charset="0"/>
              </a:rPr>
              <a:t> </a:t>
            </a:r>
            <a:r>
              <a:rPr lang="en-US" sz="1800" u="heavy" dirty="0">
                <a:effectLst/>
                <a:latin typeface="Times New Roman" panose="02020603050405020304" pitchFamily="18" charset="0"/>
                <a:ea typeface="Times New Roman" panose="02020603050405020304" pitchFamily="18" charset="0"/>
              </a:rPr>
              <a:t>care</a:t>
            </a:r>
            <a:r>
              <a:rPr lang="en-US" sz="1800" u="heavy" spc="-45" dirty="0">
                <a:effectLst/>
                <a:latin typeface="Times New Roman" panose="02020603050405020304" pitchFamily="18" charset="0"/>
                <a:ea typeface="Times New Roman" panose="02020603050405020304" pitchFamily="18" charset="0"/>
              </a:rPr>
              <a:t> </a:t>
            </a:r>
            <a:r>
              <a:rPr lang="en-US" sz="1800" u="heavy" dirty="0">
                <a:effectLst/>
                <a:latin typeface="Times New Roman" panose="02020603050405020304" pitchFamily="18" charset="0"/>
                <a:ea typeface="Times New Roman" panose="02020603050405020304" pitchFamily="18" charset="0"/>
              </a:rPr>
              <a:t>taker</a:t>
            </a:r>
          </a:p>
          <a:p>
            <a:pPr marL="954405" marR="5767070" indent="-171450">
              <a:lnSpc>
                <a:spcPct val="152000"/>
              </a:lnSpc>
              <a:spcBef>
                <a:spcPts val="150"/>
              </a:spcBef>
              <a:spcAft>
                <a:spcPts val="0"/>
              </a:spcAft>
              <a:buFont typeface="Wingdings" panose="05000000000000000000" pitchFamily="2" charset="2"/>
              <a:buChar char="§"/>
            </a:pPr>
            <a:r>
              <a:rPr lang="en-US" sz="1100" spc="-5" dirty="0">
                <a:effectLst/>
                <a:latin typeface="Times New Roman" panose="02020603050405020304" pitchFamily="18" charset="0"/>
                <a:ea typeface="Times New Roman" panose="02020603050405020304" pitchFamily="18" charset="0"/>
              </a:rPr>
              <a:t>Signup</a:t>
            </a:r>
            <a:endParaRPr lang="en-US" sz="1100" spc="-285" dirty="0">
              <a:latin typeface="Times New Roman" panose="02020603050405020304" pitchFamily="18" charset="0"/>
              <a:ea typeface="Times New Roman" panose="02020603050405020304" pitchFamily="18" charset="0"/>
            </a:endParaRPr>
          </a:p>
          <a:p>
            <a:pPr marL="954405" marR="5767070" indent="-171450">
              <a:lnSpc>
                <a:spcPct val="152000"/>
              </a:lnSpc>
              <a:spcBef>
                <a:spcPts val="150"/>
              </a:spcBef>
              <a:spcAft>
                <a:spcPts val="0"/>
              </a:spcAft>
              <a:buFont typeface="Wingdings" panose="05000000000000000000" pitchFamily="2" charset="2"/>
              <a:buChar char="§"/>
            </a:pPr>
            <a:r>
              <a:rPr lang="en-US" sz="1100" dirty="0">
                <a:effectLst/>
                <a:latin typeface="Times New Roman" panose="02020603050405020304" pitchFamily="18" charset="0"/>
                <a:ea typeface="Times New Roman" panose="02020603050405020304" pitchFamily="18" charset="0"/>
              </a:rPr>
              <a:t>Login</a:t>
            </a:r>
            <a:endParaRPr lang="en-IN" sz="1100" dirty="0">
              <a:effectLst/>
              <a:latin typeface="Times New Roman" panose="02020603050405020304" pitchFamily="18" charset="0"/>
              <a:ea typeface="Times New Roman" panose="02020603050405020304" pitchFamily="18" charset="0"/>
            </a:endParaRPr>
          </a:p>
          <a:p>
            <a:pPr marL="954405" indent="-171450">
              <a:lnSpc>
                <a:spcPts val="1355"/>
              </a:lnSpc>
              <a:buFont typeface="Wingdings" panose="05000000000000000000" pitchFamily="2" charset="2"/>
              <a:buChar char="§"/>
            </a:pPr>
            <a:r>
              <a:rPr lang="en-US" sz="1100" dirty="0">
                <a:effectLst/>
                <a:latin typeface="Times New Roman" panose="02020603050405020304" pitchFamily="18" charset="0"/>
                <a:ea typeface="Times New Roman" panose="02020603050405020304" pitchFamily="18" charset="0"/>
              </a:rPr>
              <a:t>View</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profile, edit</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change</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password</a:t>
            </a:r>
            <a:endParaRPr lang="en-IN" sz="1100" dirty="0">
              <a:effectLst/>
              <a:latin typeface="Times New Roman" panose="02020603050405020304" pitchFamily="18" charset="0"/>
              <a:ea typeface="Times New Roman" panose="02020603050405020304" pitchFamily="18" charset="0"/>
            </a:endParaRPr>
          </a:p>
          <a:p>
            <a:pPr marL="954405" marR="3291840" indent="-171450">
              <a:lnSpc>
                <a:spcPct val="152000"/>
              </a:lnSpc>
              <a:spcBef>
                <a:spcPts val="760"/>
              </a:spcBef>
              <a:spcAft>
                <a:spcPts val="0"/>
              </a:spcAft>
              <a:buFont typeface="Wingdings" panose="05000000000000000000" pitchFamily="2" charset="2"/>
              <a:buChar char="§"/>
            </a:pPr>
            <a:r>
              <a:rPr lang="en-US" sz="1100" spc="-5" dirty="0">
                <a:effectLst/>
                <a:latin typeface="Times New Roman" panose="02020603050405020304" pitchFamily="18" charset="0"/>
                <a:ea typeface="Times New Roman" panose="02020603050405020304" pitchFamily="18" charset="0"/>
              </a:rPr>
              <a:t>Blind</a:t>
            </a:r>
            <a:r>
              <a:rPr lang="en-US" sz="1100" spc="-65" dirty="0">
                <a:effectLst/>
                <a:latin typeface="Times New Roman" panose="02020603050405020304" pitchFamily="18" charset="0"/>
                <a:ea typeface="Times New Roman" panose="02020603050405020304" pitchFamily="18" charset="0"/>
              </a:rPr>
              <a:t> </a:t>
            </a:r>
            <a:r>
              <a:rPr lang="en-US" sz="1100" spc="-5" dirty="0">
                <a:effectLst/>
                <a:latin typeface="Times New Roman" panose="02020603050405020304" pitchFamily="18" charset="0"/>
                <a:ea typeface="Times New Roman" panose="02020603050405020304" pitchFamily="18" charset="0"/>
              </a:rPr>
              <a:t>person</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management(add,edit,view,delete)</a:t>
            </a:r>
            <a:r>
              <a:rPr lang="en-US" sz="1100" spc="-28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View</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emergency</a:t>
            </a:r>
            <a:r>
              <a:rPr lang="en-US" sz="1100" spc="-3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help</a:t>
            </a:r>
            <a:endParaRPr lang="en-IN" sz="1100" dirty="0">
              <a:effectLst/>
              <a:latin typeface="Times New Roman" panose="02020603050405020304" pitchFamily="18" charset="0"/>
              <a:ea typeface="Times New Roman" panose="02020603050405020304" pitchFamily="18" charset="0"/>
            </a:endParaRPr>
          </a:p>
          <a:p>
            <a:pPr marL="954405" indent="-171450">
              <a:buFont typeface="Wingdings" panose="05000000000000000000" pitchFamily="2" charset="2"/>
              <a:buChar char="§"/>
            </a:pPr>
            <a:r>
              <a:rPr lang="en-US" sz="1100" dirty="0">
                <a:effectLst/>
                <a:latin typeface="Times New Roman" panose="02020603050405020304" pitchFamily="18" charset="0"/>
                <a:ea typeface="Times New Roman" panose="02020603050405020304" pitchFamily="18" charset="0"/>
              </a:rPr>
              <a:t>Sent</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message</a:t>
            </a:r>
            <a:r>
              <a:rPr lang="en-US" sz="1100" spc="-6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blind</a:t>
            </a:r>
            <a:endParaRPr lang="en-IN" sz="1100" dirty="0">
              <a:effectLst/>
              <a:latin typeface="Times New Roman" panose="02020603050405020304" pitchFamily="18" charset="0"/>
              <a:ea typeface="Times New Roman" panose="02020603050405020304" pitchFamily="18" charset="0"/>
            </a:endParaRPr>
          </a:p>
          <a:p>
            <a:pPr marL="954405" marR="4291330" indent="-171450">
              <a:lnSpc>
                <a:spcPct val="152000"/>
              </a:lnSpc>
              <a:spcBef>
                <a:spcPts val="735"/>
              </a:spcBef>
              <a:spcAft>
                <a:spcPts val="0"/>
              </a:spcAft>
              <a:buFont typeface="Wingdings" panose="05000000000000000000" pitchFamily="2" charset="2"/>
              <a:buChar char="§"/>
            </a:pPr>
            <a:r>
              <a:rPr lang="en-US" sz="1100" dirty="0">
                <a:effectLst/>
                <a:latin typeface="Times New Roman" panose="02020603050405020304" pitchFamily="18" charset="0"/>
                <a:ea typeface="Times New Roman" panose="02020603050405020304" pitchFamily="18" charset="0"/>
              </a:rPr>
              <a:t>Sent</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complaints</a:t>
            </a:r>
            <a:r>
              <a:rPr lang="en-US" sz="1100" spc="-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and</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view</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reply</a:t>
            </a:r>
            <a:r>
              <a:rPr lang="en-US" sz="1100" spc="-28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View location of blind person</a:t>
            </a:r>
            <a:r>
              <a:rPr lang="en-US" sz="1100" spc="5"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xmlns="" id="{046D1F2C-E39C-4EC5-B5DA-0708BA669E06}"/>
              </a:ext>
            </a:extLst>
          </p:cNvPr>
          <p:cNvSpPr txBox="1"/>
          <p:nvPr/>
        </p:nvSpPr>
        <p:spPr>
          <a:xfrm>
            <a:off x="1634933" y="3645024"/>
            <a:ext cx="6097464" cy="2457083"/>
          </a:xfrm>
          <a:prstGeom prst="rect">
            <a:avLst/>
          </a:prstGeom>
          <a:noFill/>
        </p:spPr>
        <p:txBody>
          <a:bodyPr wrap="square">
            <a:spAutoFit/>
          </a:bodyPr>
          <a:lstStyle/>
          <a:p>
            <a:pPr marL="285750" indent="-285750">
              <a:lnSpc>
                <a:spcPct val="150000"/>
              </a:lnSpc>
              <a:spcAft>
                <a:spcPts val="800"/>
              </a:spcAft>
              <a:buFont typeface="Wingdings" panose="05000000000000000000" pitchFamily="2" charset="2"/>
              <a:buChar char="q"/>
            </a:pPr>
            <a:r>
              <a:rPr lang="en-US" sz="1800" b="1" u="heavy" dirty="0">
                <a:effectLst/>
                <a:uFill>
                  <a:solidFill>
                    <a:srgbClr val="000000"/>
                  </a:solidFill>
                </a:uFill>
                <a:latin typeface="Times New Roman" panose="02020603050405020304" pitchFamily="18" charset="0"/>
                <a:ea typeface="Times New Roman" panose="02020603050405020304" pitchFamily="18" charset="0"/>
              </a:rPr>
              <a:t>Blind</a:t>
            </a:r>
            <a:r>
              <a:rPr lang="en-US" sz="1800" b="1" u="heavy" spc="-7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dirty="0">
                <a:effectLst/>
                <a:uFill>
                  <a:solidFill>
                    <a:srgbClr val="000000"/>
                  </a:solidFill>
                </a:uFill>
                <a:latin typeface="Times New Roman" panose="02020603050405020304" pitchFamily="18" charset="0"/>
                <a:ea typeface="Times New Roman" panose="02020603050405020304" pitchFamily="18" charset="0"/>
              </a:rPr>
              <a:t>person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tabLst>
                <a:tab pos="1151890" algn="l"/>
                <a:tab pos="1152525" algn="l"/>
              </a:tabLst>
            </a:pPr>
            <a:r>
              <a:rPr lang="en-US" sz="1600" dirty="0">
                <a:effectLst/>
                <a:latin typeface="Times New Roman" panose="02020603050405020304" pitchFamily="18" charset="0"/>
                <a:ea typeface="Times New Roman" panose="02020603050405020304" pitchFamily="18" charset="0"/>
              </a:rPr>
              <a:t>Authentication</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check</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imei</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number</a:t>
            </a:r>
            <a:endParaRPr lang="en-IN" sz="16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tabLst>
                <a:tab pos="1151890" algn="l"/>
                <a:tab pos="1152525" algn="l"/>
              </a:tabLst>
            </a:pPr>
            <a:r>
              <a:rPr lang="en-US" sz="1600" dirty="0">
                <a:effectLst/>
                <a:latin typeface="Times New Roman" panose="02020603050405020304" pitchFamily="18" charset="0"/>
                <a:ea typeface="Times New Roman" panose="02020603050405020304" pitchFamily="18" charset="0"/>
              </a:rPr>
              <a:t> Object detection</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2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voice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out</a:t>
            </a:r>
            <a:endParaRPr lang="en-IN" sz="16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tabLst>
                <a:tab pos="1151890" algn="l"/>
                <a:tab pos="1152525" algn="l"/>
              </a:tabLst>
            </a:pPr>
            <a:r>
              <a:rPr lang="en-US" sz="1600" spc="-5" dirty="0">
                <a:effectLst/>
                <a:latin typeface="Times New Roman" panose="02020603050405020304" pitchFamily="18" charset="0"/>
                <a:ea typeface="Times New Roman" panose="02020603050405020304" pitchFamily="18" charset="0"/>
              </a:rPr>
              <a:t>Emergency</a:t>
            </a:r>
            <a:r>
              <a:rPr lang="en-US" sz="1600" spc="-7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command</a:t>
            </a:r>
            <a:r>
              <a:rPr lang="en-US" sz="1600" spc="4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invocation</a:t>
            </a:r>
            <a:r>
              <a:rPr lang="en-US" sz="1600" spc="-2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using</a:t>
            </a:r>
            <a:r>
              <a:rPr lang="en-US" sz="1600" spc="4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voice</a:t>
            </a:r>
            <a:r>
              <a:rPr lang="en-US" sz="1600" spc="1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(sms,web)</a:t>
            </a:r>
            <a:endParaRPr lang="en-IN" sz="16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tabLst>
                <a:tab pos="1151890" algn="l"/>
                <a:tab pos="1152525" algn="l"/>
              </a:tabLst>
            </a:pP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Location</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updation</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using</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gps</a:t>
            </a:r>
            <a:endParaRPr lang="en-IN" sz="16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Video</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Calling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546888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4893F-0E51-464F-9ADA-3DE1B2115F87}"/>
              </a:ext>
            </a:extLst>
          </p:cNvPr>
          <p:cNvSpPr>
            <a:spLocks noGrp="1"/>
          </p:cNvSpPr>
          <p:nvPr>
            <p:ph type="title"/>
          </p:nvPr>
        </p:nvSpPr>
        <p:spPr>
          <a:xfrm>
            <a:off x="1701924" y="2852936"/>
            <a:ext cx="9782801" cy="1239837"/>
          </a:xfrm>
        </p:spPr>
        <p:txBody>
          <a:bodyPr>
            <a:normAutofit/>
          </a:bodyPr>
          <a:lstStyle/>
          <a:p>
            <a:pPr algn="ctr"/>
            <a:r>
              <a:rPr lang="en-US" sz="60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xmlns="" val="20453781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C51CE7C-1485-44A4-8830-9C2CF56E7B4E}"/>
              </a:ext>
            </a:extLst>
          </p:cNvPr>
          <p:cNvSpPr txBox="1"/>
          <p:nvPr/>
        </p:nvSpPr>
        <p:spPr>
          <a:xfrm>
            <a:off x="2566020" y="188640"/>
            <a:ext cx="6097464"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DATA FLOW DIAGRAM</a:t>
            </a:r>
          </a:p>
        </p:txBody>
      </p:sp>
      <p:sp>
        <p:nvSpPr>
          <p:cNvPr id="5" name="TextBox 4">
            <a:extLst>
              <a:ext uri="{FF2B5EF4-FFF2-40B4-BE49-F238E27FC236}">
                <a16:creationId xmlns:a16="http://schemas.microsoft.com/office/drawing/2014/main" xmlns="" id="{F35BCCDC-721C-45D1-B755-DE737DA35D8A}"/>
              </a:ext>
            </a:extLst>
          </p:cNvPr>
          <p:cNvSpPr txBox="1"/>
          <p:nvPr/>
        </p:nvSpPr>
        <p:spPr>
          <a:xfrm>
            <a:off x="1053852" y="980728"/>
            <a:ext cx="609746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LEVEL 0</a:t>
            </a:r>
          </a:p>
        </p:txBody>
      </p:sp>
      <p:pic>
        <p:nvPicPr>
          <p:cNvPr id="4" name="Picture 3">
            <a:extLst>
              <a:ext uri="{FF2B5EF4-FFF2-40B4-BE49-F238E27FC236}">
                <a16:creationId xmlns:a16="http://schemas.microsoft.com/office/drawing/2014/main" xmlns="" id="{47E0F1D4-8B9C-4474-9F1A-D17DB1DA53D5}"/>
              </a:ext>
            </a:extLst>
          </p:cNvPr>
          <p:cNvPicPr>
            <a:picLocks noChangeAspect="1"/>
          </p:cNvPicPr>
          <p:nvPr/>
        </p:nvPicPr>
        <p:blipFill>
          <a:blip r:embed="rId2"/>
          <a:stretch>
            <a:fillRect/>
          </a:stretch>
        </p:blipFill>
        <p:spPr>
          <a:xfrm>
            <a:off x="1712336" y="3057428"/>
            <a:ext cx="8764151" cy="2062907"/>
          </a:xfrm>
          <a:prstGeom prst="rect">
            <a:avLst/>
          </a:prstGeom>
        </p:spPr>
      </p:pic>
    </p:spTree>
    <p:extLst>
      <p:ext uri="{BB962C8B-B14F-4D97-AF65-F5344CB8AC3E}">
        <p14:creationId xmlns:p14="http://schemas.microsoft.com/office/powerpoint/2010/main" xmlns="" val="2434240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708BF21-1996-48DE-9565-D8407A4CA223}"/>
              </a:ext>
            </a:extLst>
          </p:cNvPr>
          <p:cNvSpPr txBox="1"/>
          <p:nvPr/>
        </p:nvSpPr>
        <p:spPr>
          <a:xfrm>
            <a:off x="1341884" y="476672"/>
            <a:ext cx="609746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LEVEL 1.1</a:t>
            </a:r>
          </a:p>
        </p:txBody>
      </p:sp>
      <p:pic>
        <p:nvPicPr>
          <p:cNvPr id="4" name="Picture 3">
            <a:extLst>
              <a:ext uri="{FF2B5EF4-FFF2-40B4-BE49-F238E27FC236}">
                <a16:creationId xmlns:a16="http://schemas.microsoft.com/office/drawing/2014/main" xmlns="" id="{490298A0-ECCC-44AA-A7D3-34AAA514A05E}"/>
              </a:ext>
            </a:extLst>
          </p:cNvPr>
          <p:cNvPicPr>
            <a:picLocks noChangeAspect="1"/>
          </p:cNvPicPr>
          <p:nvPr/>
        </p:nvPicPr>
        <p:blipFill>
          <a:blip r:embed="rId2"/>
          <a:stretch>
            <a:fillRect/>
          </a:stretch>
        </p:blipFill>
        <p:spPr>
          <a:xfrm>
            <a:off x="2349996" y="2336268"/>
            <a:ext cx="7753199" cy="4509120"/>
          </a:xfrm>
          <a:prstGeom prst="rect">
            <a:avLst/>
          </a:prstGeom>
        </p:spPr>
      </p:pic>
    </p:spTree>
    <p:extLst>
      <p:ext uri="{BB962C8B-B14F-4D97-AF65-F5344CB8AC3E}">
        <p14:creationId xmlns:p14="http://schemas.microsoft.com/office/powerpoint/2010/main" xmlns="" val="7490937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BF8A443-472E-4C3E-9EB0-9E27D4D9C9BD}"/>
              </a:ext>
            </a:extLst>
          </p:cNvPr>
          <p:cNvSpPr txBox="1"/>
          <p:nvPr/>
        </p:nvSpPr>
        <p:spPr>
          <a:xfrm>
            <a:off x="1197868" y="476672"/>
            <a:ext cx="609746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LEVEL 1.2</a:t>
            </a:r>
          </a:p>
        </p:txBody>
      </p:sp>
      <p:pic>
        <p:nvPicPr>
          <p:cNvPr id="4" name="Picture 3">
            <a:extLst>
              <a:ext uri="{FF2B5EF4-FFF2-40B4-BE49-F238E27FC236}">
                <a16:creationId xmlns:a16="http://schemas.microsoft.com/office/drawing/2014/main" xmlns="" id="{062281AE-C1F4-4D71-AAF5-64FF65BF8170}"/>
              </a:ext>
            </a:extLst>
          </p:cNvPr>
          <p:cNvPicPr>
            <a:picLocks noChangeAspect="1"/>
          </p:cNvPicPr>
          <p:nvPr/>
        </p:nvPicPr>
        <p:blipFill>
          <a:blip r:embed="rId2"/>
          <a:stretch>
            <a:fillRect/>
          </a:stretch>
        </p:blipFill>
        <p:spPr>
          <a:xfrm>
            <a:off x="2133972" y="1700808"/>
            <a:ext cx="7765569" cy="6858000"/>
          </a:xfrm>
          <a:prstGeom prst="rect">
            <a:avLst/>
          </a:prstGeom>
        </p:spPr>
      </p:pic>
    </p:spTree>
    <p:extLst>
      <p:ext uri="{BB962C8B-B14F-4D97-AF65-F5344CB8AC3E}">
        <p14:creationId xmlns:p14="http://schemas.microsoft.com/office/powerpoint/2010/main" xmlns="" val="34169968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9CB667-0C71-4F2C-86D7-C1E943D4CA02}"/>
              </a:ext>
            </a:extLst>
          </p:cNvPr>
          <p:cNvSpPr txBox="1"/>
          <p:nvPr/>
        </p:nvSpPr>
        <p:spPr>
          <a:xfrm>
            <a:off x="4582243" y="116632"/>
            <a:ext cx="2880321"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TABLE DESIGN</a:t>
            </a:r>
          </a:p>
        </p:txBody>
      </p:sp>
      <p:pic>
        <p:nvPicPr>
          <p:cNvPr id="7" name="Picture 6" descr="Graphical user interface, application&#10;&#10;Description automatically generated">
            <a:extLst>
              <a:ext uri="{FF2B5EF4-FFF2-40B4-BE49-F238E27FC236}">
                <a16:creationId xmlns:a16="http://schemas.microsoft.com/office/drawing/2014/main" xmlns="" id="{E1AC2D00-0653-40D7-885C-7D4E2CC9181D}"/>
              </a:ext>
            </a:extLst>
          </p:cNvPr>
          <p:cNvPicPr>
            <a:picLocks noChangeAspect="1"/>
          </p:cNvPicPr>
          <p:nvPr/>
        </p:nvPicPr>
        <p:blipFill>
          <a:blip r:embed="rId2"/>
          <a:stretch>
            <a:fillRect/>
          </a:stretch>
        </p:blipFill>
        <p:spPr>
          <a:xfrm>
            <a:off x="2926060" y="995537"/>
            <a:ext cx="6882419" cy="1250558"/>
          </a:xfrm>
          <a:prstGeom prst="rect">
            <a:avLst/>
          </a:prstGeom>
        </p:spPr>
      </p:pic>
      <p:pic>
        <p:nvPicPr>
          <p:cNvPr id="4" name="Picture 3">
            <a:extLst>
              <a:ext uri="{FF2B5EF4-FFF2-40B4-BE49-F238E27FC236}">
                <a16:creationId xmlns:a16="http://schemas.microsoft.com/office/drawing/2014/main" xmlns="" id="{3C7A34E4-CF90-499E-A577-DF1369272D25}"/>
              </a:ext>
            </a:extLst>
          </p:cNvPr>
          <p:cNvPicPr>
            <a:picLocks noChangeAspect="1"/>
          </p:cNvPicPr>
          <p:nvPr/>
        </p:nvPicPr>
        <p:blipFill>
          <a:blip r:embed="rId3"/>
          <a:stretch>
            <a:fillRect/>
          </a:stretch>
        </p:blipFill>
        <p:spPr>
          <a:xfrm>
            <a:off x="1701924" y="763409"/>
            <a:ext cx="8064896" cy="1482686"/>
          </a:xfrm>
          <a:prstGeom prst="rect">
            <a:avLst/>
          </a:prstGeom>
        </p:spPr>
      </p:pic>
      <p:pic>
        <p:nvPicPr>
          <p:cNvPr id="8" name="Picture 7">
            <a:extLst>
              <a:ext uri="{FF2B5EF4-FFF2-40B4-BE49-F238E27FC236}">
                <a16:creationId xmlns:a16="http://schemas.microsoft.com/office/drawing/2014/main" xmlns="" id="{96FFADF5-6E49-40BB-A18E-B2A8C42C6B43}"/>
              </a:ext>
            </a:extLst>
          </p:cNvPr>
          <p:cNvPicPr>
            <a:picLocks noChangeAspect="1"/>
          </p:cNvPicPr>
          <p:nvPr/>
        </p:nvPicPr>
        <p:blipFill>
          <a:blip r:embed="rId4"/>
          <a:stretch>
            <a:fillRect/>
          </a:stretch>
        </p:blipFill>
        <p:spPr>
          <a:xfrm>
            <a:off x="1440161" y="2592009"/>
            <a:ext cx="9046740" cy="2205143"/>
          </a:xfrm>
          <a:prstGeom prst="rect">
            <a:avLst/>
          </a:prstGeom>
        </p:spPr>
      </p:pic>
      <p:pic>
        <p:nvPicPr>
          <p:cNvPr id="14" name="Picture 13">
            <a:extLst>
              <a:ext uri="{FF2B5EF4-FFF2-40B4-BE49-F238E27FC236}">
                <a16:creationId xmlns:a16="http://schemas.microsoft.com/office/drawing/2014/main" xmlns="" id="{8829A66A-360C-4262-A79C-B71E6A498A54}"/>
              </a:ext>
            </a:extLst>
          </p:cNvPr>
          <p:cNvPicPr>
            <a:picLocks noChangeAspect="1"/>
          </p:cNvPicPr>
          <p:nvPr/>
        </p:nvPicPr>
        <p:blipFill>
          <a:blip r:embed="rId5"/>
          <a:stretch>
            <a:fillRect/>
          </a:stretch>
        </p:blipFill>
        <p:spPr>
          <a:xfrm>
            <a:off x="1440161" y="5019123"/>
            <a:ext cx="7894612" cy="1650237"/>
          </a:xfrm>
          <a:prstGeom prst="rect">
            <a:avLst/>
          </a:prstGeom>
        </p:spPr>
      </p:pic>
    </p:spTree>
    <p:extLst>
      <p:ext uri="{BB962C8B-B14F-4D97-AF65-F5344CB8AC3E}">
        <p14:creationId xmlns:p14="http://schemas.microsoft.com/office/powerpoint/2010/main" xmlns="" val="21898456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522</TotalTime>
  <Words>1364</Words>
  <Application>Microsoft Office PowerPoint</Application>
  <PresentationFormat>Custom</PresentationFormat>
  <Paragraphs>691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Math 16x9</vt:lpstr>
      <vt:lpstr>Slide 1</vt:lpstr>
      <vt:lpstr>Slide 2</vt:lpstr>
      <vt:lpstr>Slide 3</vt:lpstr>
      <vt:lpstr>Slide 4</vt:lpstr>
      <vt:lpstr>Methodology</vt:lpstr>
      <vt:lpstr>Slide 6</vt:lpstr>
      <vt:lpstr>Slide 7</vt:lpstr>
      <vt:lpstr>Slide 8</vt:lpstr>
      <vt:lpstr>Slide 9</vt:lpstr>
      <vt:lpstr>YOLO Algorithm for Object Detection</vt:lpstr>
      <vt:lpstr>Future Enhancements</vt:lpstr>
      <vt:lpstr>Slide 12</vt:lpstr>
      <vt:lpstr>Slide 13</vt:lpstr>
      <vt:lpstr>Slide 14</vt:lpstr>
      <vt:lpstr>Slide 15</vt:lpstr>
      <vt:lpstr>Slide 16</vt:lpstr>
      <vt:lpstr>SPRINT BACKLOG PLAN</vt:lpstr>
      <vt:lpstr>SPRINT ACTUAL</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Ijas</dc:creator>
  <cp:lastModifiedBy>MohammedAli</cp:lastModifiedBy>
  <cp:revision>28</cp:revision>
  <dcterms:created xsi:type="dcterms:W3CDTF">2022-01-10T17:37:53Z</dcterms:created>
  <dcterms:modified xsi:type="dcterms:W3CDTF">2022-02-27T19:08:08Z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