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5" r:id="rId6"/>
    <p:sldId id="266" r:id="rId7"/>
    <p:sldId id="267" r:id="rId8"/>
    <p:sldId id="268" r:id="rId9"/>
    <p:sldId id="270" r:id="rId10"/>
    <p:sldId id="271" r:id="rId11"/>
    <p:sldId id="272" r:id="rId12"/>
    <p:sldId id="273" r:id="rId13"/>
    <p:sldId id="260" r:id="rId14"/>
    <p:sldId id="261" r:id="rId15"/>
    <p:sldId id="262" r:id="rId16"/>
    <p:sldId id="274" r:id="rId17"/>
    <p:sldId id="263" r:id="rId18"/>
    <p:sldId id="264" r:id="rId19"/>
    <p:sldId id="276"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ika" initials="d" lastIdx="1" clrIdx="0">
    <p:extLst>
      <p:ext uri="{19B8F6BF-5375-455C-9EA6-DF929625EA0E}">
        <p15:presenceInfo xmlns:p15="http://schemas.microsoft.com/office/powerpoint/2012/main" userId="e297dce2a65841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138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05E8-6FD2-4CFA-8AB5-87B0F256F176}" type="datetimeFigureOut">
              <a:rPr lang="en-IN" smtClean="0"/>
              <a:t>27-01-2022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5A1F3-E569-4627-A787-98FA25305EBA}" type="slidenum">
              <a:rPr lang="en-IN" smtClean="0"/>
              <a:t>‹#›</a:t>
            </a:fld>
            <a:endParaRPr lang="en-IN"/>
          </a:p>
        </p:txBody>
      </p:sp>
    </p:spTree>
    <p:extLst>
      <p:ext uri="{BB962C8B-B14F-4D97-AF65-F5344CB8AC3E}">
        <p14:creationId xmlns:p14="http://schemas.microsoft.com/office/powerpoint/2010/main" val="424610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B5A1F3-E569-4627-A787-98FA25305EBA}" type="slidenum">
              <a:rPr lang="en-IN" smtClean="0"/>
              <a:t>20</a:t>
            </a:fld>
            <a:endParaRPr lang="en-IN"/>
          </a:p>
        </p:txBody>
      </p:sp>
    </p:spTree>
    <p:extLst>
      <p:ext uri="{BB962C8B-B14F-4D97-AF65-F5344CB8AC3E}">
        <p14:creationId xmlns:p14="http://schemas.microsoft.com/office/powerpoint/2010/main" val="141394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F22220-E992-447A-9CDD-8B430405C69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22220-E992-447A-9CDD-8B430405C69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22220-E992-447A-9CDD-8B430405C69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22220-E992-447A-9CDD-8B430405C69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22220-E992-447A-9CDD-8B430405C69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F22220-E992-447A-9CDD-8B430405C69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F22220-E992-447A-9CDD-8B430405C697}"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F22220-E992-447A-9CDD-8B430405C697}"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220-E992-447A-9CDD-8B430405C697}"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220-E992-447A-9CDD-8B430405C697}" type="datetimeFigureOut">
              <a:rPr lang="en-US" smtClean="0"/>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436B-ECD8-4503-98D4-E3A92B063A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66800"/>
            <a:ext cx="9296400" cy="2003425"/>
          </a:xfrm>
        </p:spPr>
        <p:txBody>
          <a:bodyPr>
            <a:noAutofit/>
          </a:bodyPr>
          <a:lstStyle/>
          <a:p>
            <a:r>
              <a:rPr lang="en-US" sz="4000" b="1" dirty="0">
                <a:latin typeface="Times New Roman" pitchFamily="18" charset="0"/>
                <a:cs typeface="Times New Roman" pitchFamily="18" charset="0"/>
              </a:rPr>
              <a:t>DRIVER VIGILANCE SYSYTEM</a:t>
            </a:r>
          </a:p>
        </p:txBody>
      </p:sp>
      <p:sp>
        <p:nvSpPr>
          <p:cNvPr id="3" name="Subtitle 2"/>
          <p:cNvSpPr>
            <a:spLocks noGrp="1"/>
          </p:cNvSpPr>
          <p:nvPr>
            <p:ph type="subTitle" idx="1"/>
          </p:nvPr>
        </p:nvSpPr>
        <p:spPr>
          <a:xfrm>
            <a:off x="905435" y="4191000"/>
            <a:ext cx="7485530" cy="1905000"/>
          </a:xfrm>
        </p:spPr>
        <p:txBody>
          <a:bodyPr>
            <a:normAutofit/>
          </a:bodyPr>
          <a:lstStyle/>
          <a:p>
            <a:r>
              <a:rPr lang="en-US" sz="2800" b="1" dirty="0">
                <a:solidFill>
                  <a:sysClr val="windowText" lastClr="000000"/>
                </a:solidFill>
                <a:latin typeface="Times New Roman" pitchFamily="18" charset="0"/>
                <a:cs typeface="Times New Roman" pitchFamily="18" charset="0"/>
              </a:rPr>
              <a:t>SHAHARBAN MP</a:t>
            </a:r>
          </a:p>
          <a:p>
            <a:r>
              <a:rPr lang="en-US" sz="2800" b="1" dirty="0">
                <a:solidFill>
                  <a:sysClr val="windowText" lastClr="000000"/>
                </a:solidFill>
                <a:latin typeface="Times New Roman" pitchFamily="18" charset="0"/>
                <a:cs typeface="Times New Roman" pitchFamily="18" charset="0"/>
              </a:rPr>
              <a:t>ROLL NO:MES20MCA-2047</a:t>
            </a:r>
          </a:p>
          <a:p>
            <a:r>
              <a:rPr lang="en-US" sz="2800" b="1" dirty="0">
                <a:solidFill>
                  <a:sysClr val="windowText" lastClr="000000"/>
                </a:solidFill>
                <a:latin typeface="Times New Roman" pitchFamily="18" charset="0"/>
                <a:cs typeface="Times New Roman" pitchFamily="18" charset="0"/>
              </a:rPr>
              <a:t>FEBIN AZIZ</a:t>
            </a: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A15E-E019-47D4-9D1F-4DB05C90C1E5}"/>
              </a:ext>
            </a:extLst>
          </p:cNvPr>
          <p:cNvSpPr>
            <a:spLocks noGrp="1"/>
          </p:cNvSpPr>
          <p:nvPr>
            <p:ph idx="1"/>
          </p:nvPr>
        </p:nvSpPr>
        <p:spPr>
          <a:xfrm>
            <a:off x="457200" y="304800"/>
            <a:ext cx="8229600" cy="6248400"/>
          </a:xfrm>
        </p:spPr>
        <p:txBody>
          <a:bodyPr/>
          <a:lstStyle/>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ea typeface="Calibri" panose="020F0502020204030204" pitchFamily="34" charset="0"/>
                <a:cs typeface="Times New Roman" panose="02020603050405020304" pitchFamily="18" charset="0"/>
              </a:rPr>
              <a:t>Driver</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5C0F2E24-43A2-493A-8A7B-4033F8A253A7}"/>
              </a:ext>
            </a:extLst>
          </p:cNvPr>
          <p:cNvGraphicFramePr>
            <a:graphicFrameLocks noGrp="1"/>
          </p:cNvGraphicFramePr>
          <p:nvPr>
            <p:extLst>
              <p:ext uri="{D42A27DB-BD31-4B8C-83A1-F6EECF244321}">
                <p14:modId xmlns:p14="http://schemas.microsoft.com/office/powerpoint/2010/main" val="3982616253"/>
              </p:ext>
            </p:extLst>
          </p:nvPr>
        </p:nvGraphicFramePr>
        <p:xfrm>
          <a:off x="464975" y="914401"/>
          <a:ext cx="8221824" cy="4987640"/>
        </p:xfrm>
        <a:graphic>
          <a:graphicData uri="http://schemas.openxmlformats.org/drawingml/2006/table">
            <a:tbl>
              <a:tblPr firstRow="1" firstCol="1" bandRow="1">
                <a:tableStyleId>{5C22544A-7EE6-4342-B048-85BDC9FD1C3A}</a:tableStyleId>
              </a:tblPr>
              <a:tblGrid>
                <a:gridCol w="2735425">
                  <a:extLst>
                    <a:ext uri="{9D8B030D-6E8A-4147-A177-3AD203B41FA5}">
                      <a16:colId xmlns:a16="http://schemas.microsoft.com/office/drawing/2014/main" val="3474485671"/>
                    </a:ext>
                  </a:extLst>
                </a:gridCol>
                <a:gridCol w="2745183">
                  <a:extLst>
                    <a:ext uri="{9D8B030D-6E8A-4147-A177-3AD203B41FA5}">
                      <a16:colId xmlns:a16="http://schemas.microsoft.com/office/drawing/2014/main" val="644167228"/>
                    </a:ext>
                  </a:extLst>
                </a:gridCol>
                <a:gridCol w="2741216">
                  <a:extLst>
                    <a:ext uri="{9D8B030D-6E8A-4147-A177-3AD203B41FA5}">
                      <a16:colId xmlns:a16="http://schemas.microsoft.com/office/drawing/2014/main" val="3089823236"/>
                    </a:ext>
                  </a:extLst>
                </a:gridCol>
              </a:tblGrid>
              <a:tr h="498764">
                <a:tc>
                  <a:txBody>
                    <a:bodyPr/>
                    <a:lstStyle/>
                    <a:p>
                      <a:pPr marL="800100" indent="-342900">
                        <a:lnSpc>
                          <a:spcPct val="107000"/>
                        </a:lnSpc>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800100" indent="-342900">
                        <a:lnSpc>
                          <a:spcPct val="107000"/>
                        </a:lnSpc>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800100" indent="-342900">
                        <a:lnSpc>
                          <a:spcPct val="107000"/>
                        </a:lnSpc>
                        <a:spcAft>
                          <a:spcPts val="800"/>
                        </a:spcAft>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0612954"/>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river id</a:t>
                      </a:r>
                    </a:p>
                  </a:txBody>
                  <a:tcPr marL="68580" marR="68580" marT="0" marB="0">
                    <a:solidFill>
                      <a:schemeClr val="bg2">
                        <a:lumMod val="9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445832182"/>
                  </a:ext>
                </a:extLst>
              </a:tr>
              <a:tr h="498764">
                <a:tc>
                  <a:txBody>
                    <a:bodyPr/>
                    <a:lstStyle/>
                    <a:p>
                      <a:pPr marL="457200" indent="0">
                        <a:lnSpc>
                          <a:spcPct val="107000"/>
                        </a:lnSpc>
                        <a:buFont typeface="+mj-lt"/>
                        <a:buNone/>
                      </a:pPr>
                      <a:r>
                        <a:rPr lang="en-IN" sz="1400" b="0" dirty="0">
                          <a:solidFill>
                            <a:schemeClr val="tx1"/>
                          </a:solidFill>
                          <a:effectLst/>
                          <a:latin typeface="Times New Roman" panose="02020603050405020304" pitchFamily="18" charset="0"/>
                          <a:cs typeface="Times New Roman" panose="02020603050405020304" pitchFamily="18" charset="0"/>
                        </a:rPr>
                        <a:t>D 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803859701"/>
                  </a:ext>
                </a:extLst>
              </a:tr>
              <a:tr h="498764">
                <a:tc>
                  <a:txBody>
                    <a:bodyPr/>
                    <a:lstStyle/>
                    <a:p>
                      <a:pPr marL="457200" indent="0">
                        <a:lnSpc>
                          <a:spcPct val="107000"/>
                        </a:lnSpc>
                        <a:buFont typeface="+mj-lt"/>
                        <a:buNone/>
                      </a:pPr>
                      <a:r>
                        <a:rPr lang="en-IN" sz="1400" b="0" dirty="0">
                          <a:solidFill>
                            <a:schemeClr val="tx1"/>
                          </a:solidFill>
                          <a:effectLst/>
                          <a:latin typeface="Times New Roman" panose="02020603050405020304" pitchFamily="18" charset="0"/>
                          <a:cs typeface="Times New Roman" panose="02020603050405020304" pitchFamily="18" charset="0"/>
                        </a:rPr>
                        <a:t>Place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211567860"/>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842415871"/>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40000"/>
                        <a:lumOff val="60000"/>
                      </a:schemeClr>
                    </a:solidFill>
                  </a:tcPr>
                </a:tc>
                <a:extLst>
                  <a:ext uri="{0D108BD9-81ED-4DB2-BD59-A6C34878D82A}">
                    <a16:rowId xmlns:a16="http://schemas.microsoft.com/office/drawing/2014/main" val="783740542"/>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District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40000"/>
                        <a:lumOff val="60000"/>
                      </a:schemeClr>
                    </a:solidFill>
                  </a:tcPr>
                </a:tc>
                <a:extLst>
                  <a:ext uri="{0D108BD9-81ED-4DB2-BD59-A6C34878D82A}">
                    <a16:rowId xmlns:a16="http://schemas.microsoft.com/office/drawing/2014/main" val="3849112889"/>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40000"/>
                        <a:lumOff val="60000"/>
                      </a:schemeClr>
                    </a:solidFill>
                  </a:tcPr>
                </a:tc>
                <a:extLst>
                  <a:ext uri="{0D108BD9-81ED-4DB2-BD59-A6C34878D82A}">
                    <a16:rowId xmlns:a16="http://schemas.microsoft.com/office/drawing/2014/main" val="1939150170"/>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Phone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40000"/>
                        <a:lumOff val="60000"/>
                      </a:schemeClr>
                    </a:solidFill>
                  </a:tcPr>
                </a:tc>
                <a:extLst>
                  <a:ext uri="{0D108BD9-81ED-4DB2-BD59-A6C34878D82A}">
                    <a16:rowId xmlns:a16="http://schemas.microsoft.com/office/drawing/2014/main" val="1008750618"/>
                  </a:ext>
                </a:extLst>
              </a:tr>
              <a:tr h="498764">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40000"/>
                        <a:lumOff val="60000"/>
                      </a:schemeClr>
                    </a:solidFill>
                  </a:tcPr>
                </a:tc>
                <a:extLst>
                  <a:ext uri="{0D108BD9-81ED-4DB2-BD59-A6C34878D82A}">
                    <a16:rowId xmlns:a16="http://schemas.microsoft.com/office/drawing/2014/main" val="532372305"/>
                  </a:ext>
                </a:extLst>
              </a:tr>
            </a:tbl>
          </a:graphicData>
        </a:graphic>
      </p:graphicFrame>
    </p:spTree>
    <p:extLst>
      <p:ext uri="{BB962C8B-B14F-4D97-AF65-F5344CB8AC3E}">
        <p14:creationId xmlns:p14="http://schemas.microsoft.com/office/powerpoint/2010/main" val="232752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A130B-F71D-48EF-A8F2-269D18B7D2ED}"/>
              </a:ext>
            </a:extLst>
          </p:cNvPr>
          <p:cNvSpPr>
            <a:spLocks noGrp="1"/>
          </p:cNvSpPr>
          <p:nvPr>
            <p:ph idx="1"/>
          </p:nvPr>
        </p:nvSpPr>
        <p:spPr>
          <a:xfrm>
            <a:off x="457200" y="228600"/>
            <a:ext cx="8229600" cy="5897563"/>
          </a:xfrm>
        </p:spPr>
        <p:txBody>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3</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Partner</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2354376E-6115-4D58-95D0-6956F1887940}"/>
              </a:ext>
            </a:extLst>
          </p:cNvPr>
          <p:cNvGraphicFramePr>
            <a:graphicFrameLocks noGrp="1"/>
          </p:cNvGraphicFramePr>
          <p:nvPr>
            <p:extLst>
              <p:ext uri="{D42A27DB-BD31-4B8C-83A1-F6EECF244321}">
                <p14:modId xmlns:p14="http://schemas.microsoft.com/office/powerpoint/2010/main" val="1635446662"/>
              </p:ext>
            </p:extLst>
          </p:nvPr>
        </p:nvGraphicFramePr>
        <p:xfrm>
          <a:off x="533400" y="734946"/>
          <a:ext cx="8153401" cy="3723920"/>
        </p:xfrm>
        <a:graphic>
          <a:graphicData uri="http://schemas.openxmlformats.org/drawingml/2006/table">
            <a:tbl>
              <a:tblPr firstRow="1" firstCol="1" bandRow="1">
                <a:tableStyleId>{5C22544A-7EE6-4342-B048-85BDC9FD1C3A}</a:tableStyleId>
              </a:tblPr>
              <a:tblGrid>
                <a:gridCol w="2717499">
                  <a:extLst>
                    <a:ext uri="{9D8B030D-6E8A-4147-A177-3AD203B41FA5}">
                      <a16:colId xmlns:a16="http://schemas.microsoft.com/office/drawing/2014/main" val="337164476"/>
                    </a:ext>
                  </a:extLst>
                </a:gridCol>
                <a:gridCol w="2717499">
                  <a:extLst>
                    <a:ext uri="{9D8B030D-6E8A-4147-A177-3AD203B41FA5}">
                      <a16:colId xmlns:a16="http://schemas.microsoft.com/office/drawing/2014/main" val="1107983199"/>
                    </a:ext>
                  </a:extLst>
                </a:gridCol>
                <a:gridCol w="2718403">
                  <a:extLst>
                    <a:ext uri="{9D8B030D-6E8A-4147-A177-3AD203B41FA5}">
                      <a16:colId xmlns:a16="http://schemas.microsoft.com/office/drawing/2014/main" val="4225227088"/>
                    </a:ext>
                  </a:extLst>
                </a:gridCol>
              </a:tblGrid>
              <a:tr h="383171">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405218"/>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solidFill>
                      <a:schemeClr val="bg2">
                        <a:lumMod val="9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450300691"/>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name</a:t>
                      </a:r>
                    </a:p>
                  </a:txBody>
                  <a:tcPr marL="68580" marR="68580" marT="0" marB="0">
                    <a:solidFill>
                      <a:schemeClr val="accent1">
                        <a:lumMod val="40000"/>
                        <a:lumOff val="60000"/>
                      </a:schemeClr>
                    </a:solidFill>
                  </a:tcPr>
                </a:tc>
                <a:tc>
                  <a:txBody>
                    <a:bodyPr/>
                    <a:lstStyle/>
                    <a:p>
                      <a:pPr marL="457200" marR="0" lvl="0" indent="0" algn="l" defTabSz="914400" rtl="0" eaLnBrk="1" fontAlgn="auto" latinLnBrk="0" hangingPunct="1">
                        <a:lnSpc>
                          <a:spcPct val="107000"/>
                        </a:lnSpc>
                        <a:spcBef>
                          <a:spcPts val="0"/>
                        </a:spcBef>
                        <a:spcAft>
                          <a:spcPts val="0"/>
                        </a:spcAft>
                        <a:buClrTx/>
                        <a:buSzTx/>
                        <a:buFontTx/>
                        <a:buNone/>
                        <a:tabLst/>
                        <a:defRP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640064003"/>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mage</a:t>
                      </a:r>
                    </a:p>
                  </a:txBody>
                  <a:tcPr marL="68580" marR="68580" marT="0" marB="0">
                    <a:solidFill>
                      <a:schemeClr val="bg2">
                        <a:lumMod val="90000"/>
                      </a:schemeClr>
                    </a:solidFill>
                  </a:tcPr>
                </a:tc>
                <a:tc>
                  <a:txBody>
                    <a:bodyPr/>
                    <a:lstStyle/>
                    <a:p>
                      <a:pPr marL="457200" marR="0" lvl="0" indent="0" algn="l" defTabSz="914400" rtl="0" eaLnBrk="1" fontAlgn="auto" latinLnBrk="0" hangingPunct="1">
                        <a:lnSpc>
                          <a:spcPct val="107000"/>
                        </a:lnSpc>
                        <a:spcBef>
                          <a:spcPts val="0"/>
                        </a:spcBef>
                        <a:spcAft>
                          <a:spcPts val="0"/>
                        </a:spcAft>
                        <a:buClrTx/>
                        <a:buSzTx/>
                        <a:buFontTx/>
                        <a:buNone/>
                        <a:tabLst/>
                        <a:defRP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486415925"/>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lace</a:t>
                      </a:r>
                    </a:p>
                  </a:txBody>
                  <a:tcPr marL="68580" marR="68580" marT="0" marB="0">
                    <a:solidFill>
                      <a:schemeClr val="accent1">
                        <a:lumMod val="40000"/>
                        <a:lumOff val="6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4266666616"/>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221671336"/>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Bigint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16037395"/>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District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2517828092"/>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80242968"/>
                  </a:ext>
                </a:extLst>
              </a:tr>
              <a:tr h="35117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Phone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Bigint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516823842"/>
                  </a:ext>
                </a:extLst>
              </a:tr>
            </a:tbl>
          </a:graphicData>
        </a:graphic>
      </p:graphicFrame>
    </p:spTree>
    <p:extLst>
      <p:ext uri="{BB962C8B-B14F-4D97-AF65-F5344CB8AC3E}">
        <p14:creationId xmlns:p14="http://schemas.microsoft.com/office/powerpoint/2010/main" val="69509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75E9B-0DFE-4A57-BEEE-009F300FAAF5}"/>
              </a:ext>
            </a:extLst>
          </p:cNvPr>
          <p:cNvSpPr>
            <a:spLocks noGrp="1"/>
          </p:cNvSpPr>
          <p:nvPr>
            <p:ph idx="1"/>
          </p:nvPr>
        </p:nvSpPr>
        <p:spPr>
          <a:xfrm>
            <a:off x="457200" y="381000"/>
            <a:ext cx="8229600" cy="5745163"/>
          </a:xfrm>
        </p:spPr>
        <p:txBody>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4</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Location</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p>
        </p:txBody>
      </p:sp>
      <p:graphicFrame>
        <p:nvGraphicFramePr>
          <p:cNvPr id="8" name="Table 7">
            <a:extLst>
              <a:ext uri="{FF2B5EF4-FFF2-40B4-BE49-F238E27FC236}">
                <a16:creationId xmlns:a16="http://schemas.microsoft.com/office/drawing/2014/main" id="{19D82F7D-D203-4787-A52D-EB6260D539AA}"/>
              </a:ext>
            </a:extLst>
          </p:cNvPr>
          <p:cNvGraphicFramePr>
            <a:graphicFrameLocks noGrp="1"/>
          </p:cNvGraphicFramePr>
          <p:nvPr>
            <p:extLst>
              <p:ext uri="{D42A27DB-BD31-4B8C-83A1-F6EECF244321}">
                <p14:modId xmlns:p14="http://schemas.microsoft.com/office/powerpoint/2010/main" val="1279454730"/>
              </p:ext>
            </p:extLst>
          </p:nvPr>
        </p:nvGraphicFramePr>
        <p:xfrm>
          <a:off x="457200" y="1066800"/>
          <a:ext cx="8305800" cy="2514600"/>
        </p:xfrm>
        <a:graphic>
          <a:graphicData uri="http://schemas.openxmlformats.org/drawingml/2006/table">
            <a:tbl>
              <a:tblPr firstRow="1" firstCol="1" bandRow="1">
                <a:tableStyleId>{5C22544A-7EE6-4342-B048-85BDC9FD1C3A}</a:tableStyleId>
              </a:tblPr>
              <a:tblGrid>
                <a:gridCol w="2768293">
                  <a:extLst>
                    <a:ext uri="{9D8B030D-6E8A-4147-A177-3AD203B41FA5}">
                      <a16:colId xmlns:a16="http://schemas.microsoft.com/office/drawing/2014/main" val="3004601661"/>
                    </a:ext>
                  </a:extLst>
                </a:gridCol>
                <a:gridCol w="2768293">
                  <a:extLst>
                    <a:ext uri="{9D8B030D-6E8A-4147-A177-3AD203B41FA5}">
                      <a16:colId xmlns:a16="http://schemas.microsoft.com/office/drawing/2014/main" val="2550993668"/>
                    </a:ext>
                  </a:extLst>
                </a:gridCol>
                <a:gridCol w="2769214">
                  <a:extLst>
                    <a:ext uri="{9D8B030D-6E8A-4147-A177-3AD203B41FA5}">
                      <a16:colId xmlns:a16="http://schemas.microsoft.com/office/drawing/2014/main" val="1190024189"/>
                    </a:ext>
                  </a:extLst>
                </a:gridCol>
              </a:tblGrid>
              <a:tr h="386922">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015626"/>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400" b="0">
                          <a:solidFill>
                            <a:schemeClr val="tx1"/>
                          </a:solidFill>
                          <a:effectLst/>
                          <a:latin typeface="Times New Roman" panose="02020603050405020304" pitchFamily="18" charset="0"/>
                          <a:cs typeface="Times New Roman" panose="02020603050405020304" pitchFamily="18" charset="0"/>
                        </a:rPr>
                        <a:t>Int</a:t>
                      </a:r>
                      <a:endParaRPr lang="en-IN" sz="14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05936"/>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river id</a:t>
                      </a:r>
                    </a:p>
                  </a:txBody>
                  <a:tcPr marL="68580" marR="68580" marT="0" marB="0">
                    <a:solidFill>
                      <a:schemeClr val="accent1">
                        <a:lumMod val="40000"/>
                        <a:lumOff val="6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237342056"/>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attitude</a:t>
                      </a:r>
                    </a:p>
                  </a:txBody>
                  <a:tcPr marL="68580" marR="68580" marT="0" marB="0"/>
                </a:tc>
                <a:tc>
                  <a:txBody>
                    <a:bodyPr/>
                    <a:lstStyle/>
                    <a:p>
                      <a:pPr marL="457200">
                        <a:lnSpc>
                          <a:spcPct val="107000"/>
                        </a:lnSpc>
                      </a:pPr>
                      <a:r>
                        <a:rPr lang="en-IN" sz="1400" b="0">
                          <a:solidFill>
                            <a:schemeClr val="tx1"/>
                          </a:solidFill>
                          <a:effectLst/>
                          <a:latin typeface="Times New Roman" panose="02020603050405020304" pitchFamily="18" charset="0"/>
                          <a:cs typeface="Times New Roman" panose="02020603050405020304" pitchFamily="18" charset="0"/>
                        </a:rPr>
                        <a:t>Varchar (50)</a:t>
                      </a:r>
                      <a:endParaRPr lang="en-IN" sz="14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400" b="0">
                          <a:solidFill>
                            <a:schemeClr val="tx1"/>
                          </a:solidFill>
                          <a:effectLst/>
                          <a:latin typeface="Times New Roman" panose="02020603050405020304" pitchFamily="18" charset="0"/>
                          <a:cs typeface="Times New Roman" panose="02020603050405020304" pitchFamily="18" charset="0"/>
                        </a:rPr>
                        <a:t>Not Null</a:t>
                      </a:r>
                      <a:endParaRPr lang="en-IN" sz="14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8556171"/>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ongtitude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396559296"/>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ate</a:t>
                      </a:r>
                    </a:p>
                  </a:txBody>
                  <a:tcPr marL="68580" marR="68580" marT="0" marB="0"/>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ate</a:t>
                      </a:r>
                    </a:p>
                  </a:txBody>
                  <a:tcPr marL="68580" marR="68580" marT="0" marB="0"/>
                </a:tc>
                <a:tc>
                  <a:txBody>
                    <a:bodyPr/>
                    <a:lstStyle/>
                    <a:p>
                      <a:pPr marL="457200">
                        <a:lnSpc>
                          <a:spcPct val="107000"/>
                        </a:lnSpc>
                        <a:spcAft>
                          <a:spcPts val="800"/>
                        </a:spcAft>
                      </a:pPr>
                      <a:r>
                        <a:rPr lang="en-IN" sz="1400" b="0">
                          <a:solidFill>
                            <a:schemeClr val="tx1"/>
                          </a:solidFill>
                          <a:effectLst/>
                          <a:latin typeface="Times New Roman" panose="02020603050405020304" pitchFamily="18" charset="0"/>
                          <a:cs typeface="Times New Roman" panose="02020603050405020304" pitchFamily="18" charset="0"/>
                        </a:rPr>
                        <a:t>Not Null</a:t>
                      </a:r>
                      <a:endParaRPr lang="en-IN" sz="14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1605709"/>
                  </a:ext>
                </a:extLst>
              </a:tr>
              <a:tr h="354613">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686788110"/>
                  </a:ext>
                </a:extLst>
              </a:tr>
            </a:tbl>
          </a:graphicData>
        </a:graphic>
      </p:graphicFrame>
      <p:sp>
        <p:nvSpPr>
          <p:cNvPr id="2" name="TextBox 1">
            <a:extLst>
              <a:ext uri="{FF2B5EF4-FFF2-40B4-BE49-F238E27FC236}">
                <a16:creationId xmlns:a16="http://schemas.microsoft.com/office/drawing/2014/main" id="{258CCD18-E5E6-409C-B425-75C68FB82FD5}"/>
              </a:ext>
            </a:extLst>
          </p:cNvPr>
          <p:cNvSpPr txBox="1"/>
          <p:nvPr/>
        </p:nvSpPr>
        <p:spPr>
          <a:xfrm>
            <a:off x="838200" y="4082534"/>
            <a:ext cx="1262590" cy="369332"/>
          </a:xfrm>
          <a:prstGeom prst="rect">
            <a:avLst/>
          </a:prstGeom>
          <a:noFill/>
        </p:spPr>
        <p:txBody>
          <a:bodyPr wrap="none" rtlCol="0">
            <a:spAutoFit/>
          </a:bodyPr>
          <a:lstStyle/>
          <a:p>
            <a:r>
              <a:rPr lang="en-US" b="1" dirty="0"/>
              <a:t>5.Message:</a:t>
            </a:r>
            <a:endParaRPr lang="en-IN" b="1" dirty="0"/>
          </a:p>
        </p:txBody>
      </p:sp>
      <p:graphicFrame>
        <p:nvGraphicFramePr>
          <p:cNvPr id="4" name="Table 4">
            <a:extLst>
              <a:ext uri="{FF2B5EF4-FFF2-40B4-BE49-F238E27FC236}">
                <a16:creationId xmlns:a16="http://schemas.microsoft.com/office/drawing/2014/main" id="{4AA64573-1DA7-4013-A066-D4DF200978E4}"/>
              </a:ext>
            </a:extLst>
          </p:cNvPr>
          <p:cNvGraphicFramePr>
            <a:graphicFrameLocks noGrp="1"/>
          </p:cNvGraphicFramePr>
          <p:nvPr>
            <p:extLst>
              <p:ext uri="{D42A27DB-BD31-4B8C-83A1-F6EECF244321}">
                <p14:modId xmlns:p14="http://schemas.microsoft.com/office/powerpoint/2010/main" val="3097273573"/>
              </p:ext>
            </p:extLst>
          </p:nvPr>
        </p:nvGraphicFramePr>
        <p:xfrm>
          <a:off x="647700" y="4394876"/>
          <a:ext cx="8077200" cy="221220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502516153"/>
                    </a:ext>
                  </a:extLst>
                </a:gridCol>
                <a:gridCol w="2743200">
                  <a:extLst>
                    <a:ext uri="{9D8B030D-6E8A-4147-A177-3AD203B41FA5}">
                      <a16:colId xmlns:a16="http://schemas.microsoft.com/office/drawing/2014/main" val="2125490720"/>
                    </a:ext>
                  </a:extLst>
                </a:gridCol>
                <a:gridCol w="2819400">
                  <a:extLst>
                    <a:ext uri="{9D8B030D-6E8A-4147-A177-3AD203B41FA5}">
                      <a16:colId xmlns:a16="http://schemas.microsoft.com/office/drawing/2014/main" val="258376131"/>
                    </a:ext>
                  </a:extLst>
                </a:gridCol>
              </a:tblGrid>
              <a:tr h="442441">
                <a:tc>
                  <a:txBody>
                    <a:bodyPr/>
                    <a:lstStyle/>
                    <a:p>
                      <a:r>
                        <a:rPr lang="en-US" dirty="0">
                          <a:solidFill>
                            <a:schemeClr val="tx1"/>
                          </a:solidFill>
                        </a:rPr>
                        <a:t>  Field Name</a:t>
                      </a:r>
                      <a:endParaRPr lang="en-IN" dirty="0">
                        <a:solidFill>
                          <a:schemeClr val="tx1"/>
                        </a:solidFill>
                      </a:endParaRPr>
                    </a:p>
                  </a:txBody>
                  <a:tcPr/>
                </a:tc>
                <a:tc>
                  <a:txBody>
                    <a:bodyPr/>
                    <a:lstStyle/>
                    <a:p>
                      <a:r>
                        <a:rPr lang="en-US" dirty="0">
                          <a:solidFill>
                            <a:schemeClr val="tx1"/>
                          </a:solidFill>
                        </a:rPr>
                        <a:t>       Datatype </a:t>
                      </a:r>
                      <a:endParaRPr lang="en-IN" dirty="0">
                        <a:solidFill>
                          <a:schemeClr val="tx1"/>
                        </a:solidFill>
                      </a:endParaRPr>
                    </a:p>
                  </a:txBody>
                  <a:tcPr/>
                </a:tc>
                <a:tc>
                  <a:txBody>
                    <a:bodyPr/>
                    <a:lstStyle/>
                    <a:p>
                      <a:r>
                        <a:rPr lang="en-US" dirty="0"/>
                        <a:t>         </a:t>
                      </a:r>
                      <a:r>
                        <a:rPr lang="en-US" dirty="0">
                          <a:solidFill>
                            <a:schemeClr val="tx1"/>
                          </a:solidFill>
                        </a:rPr>
                        <a:t>Constraints</a:t>
                      </a:r>
                      <a:endParaRPr lang="en-IN" dirty="0"/>
                    </a:p>
                  </a:txBody>
                  <a:tcPr/>
                </a:tc>
                <a:extLst>
                  <a:ext uri="{0D108BD9-81ED-4DB2-BD59-A6C34878D82A}">
                    <a16:rowId xmlns:a16="http://schemas.microsoft.com/office/drawing/2014/main" val="1638602950"/>
                  </a:ext>
                </a:extLst>
              </a:tr>
              <a:tr h="442441">
                <a:tc>
                  <a:txBody>
                    <a:bodyPr/>
                    <a:lstStyle/>
                    <a:p>
                      <a:r>
                        <a:rPr lang="en-US" sz="1600" u="none" dirty="0">
                          <a:solidFill>
                            <a:schemeClr val="tx1"/>
                          </a:solidFill>
                        </a:rPr>
                        <a:t>Message id</a:t>
                      </a:r>
                      <a:endParaRPr lang="en-IN" sz="1600" u="none" dirty="0">
                        <a:solidFill>
                          <a:schemeClr val="tx1"/>
                        </a:solidFill>
                      </a:endParaRPr>
                    </a:p>
                  </a:txBody>
                  <a:tcPr/>
                </a:tc>
                <a:tc>
                  <a:txBody>
                    <a:bodyPr/>
                    <a:lstStyle/>
                    <a:p>
                      <a:r>
                        <a:rPr lang="en-US" sz="1600" dirty="0"/>
                        <a:t>int</a:t>
                      </a:r>
                      <a:endParaRPr lang="en-IN" sz="1600" dirty="0"/>
                    </a:p>
                  </a:txBody>
                  <a:tcPr/>
                </a:tc>
                <a:tc>
                  <a:txBody>
                    <a:bodyPr/>
                    <a:lstStyle/>
                    <a:p>
                      <a:r>
                        <a:rPr lang="en-US" sz="1600" dirty="0"/>
                        <a:t>Primary key</a:t>
                      </a:r>
                      <a:endParaRPr lang="en-IN" sz="1600" dirty="0"/>
                    </a:p>
                  </a:txBody>
                  <a:tcPr/>
                </a:tc>
                <a:extLst>
                  <a:ext uri="{0D108BD9-81ED-4DB2-BD59-A6C34878D82A}">
                    <a16:rowId xmlns:a16="http://schemas.microsoft.com/office/drawing/2014/main" val="2312138017"/>
                  </a:ext>
                </a:extLst>
              </a:tr>
              <a:tr h="442441">
                <a:tc>
                  <a:txBody>
                    <a:bodyPr/>
                    <a:lstStyle/>
                    <a:p>
                      <a:r>
                        <a:rPr lang="en-US" sz="1600" dirty="0"/>
                        <a:t>Partner id</a:t>
                      </a:r>
                      <a:endParaRPr lang="en-IN" sz="1600" dirty="0"/>
                    </a:p>
                  </a:txBody>
                  <a:tcPr/>
                </a:tc>
                <a:tc>
                  <a:txBody>
                    <a:bodyPr/>
                    <a:lstStyle/>
                    <a:p>
                      <a:r>
                        <a:rPr lang="en-US" sz="1600" dirty="0"/>
                        <a:t>int</a:t>
                      </a:r>
                      <a:endParaRPr lang="en-IN" sz="1600" dirty="0"/>
                    </a:p>
                  </a:txBody>
                  <a:tcPr/>
                </a:tc>
                <a:tc>
                  <a:txBody>
                    <a:bodyPr/>
                    <a:lstStyle/>
                    <a:p>
                      <a:r>
                        <a:rPr lang="en-US" sz="1600" dirty="0"/>
                        <a:t>Not Null</a:t>
                      </a:r>
                      <a:endParaRPr lang="en-IN" sz="1600" dirty="0"/>
                    </a:p>
                  </a:txBody>
                  <a:tcPr/>
                </a:tc>
                <a:extLst>
                  <a:ext uri="{0D108BD9-81ED-4DB2-BD59-A6C34878D82A}">
                    <a16:rowId xmlns:a16="http://schemas.microsoft.com/office/drawing/2014/main" val="3201892994"/>
                  </a:ext>
                </a:extLst>
              </a:tr>
              <a:tr h="442441">
                <a:tc>
                  <a:txBody>
                    <a:bodyPr/>
                    <a:lstStyle/>
                    <a:p>
                      <a:r>
                        <a:rPr lang="en-US" sz="1600" dirty="0"/>
                        <a:t>Driver id</a:t>
                      </a:r>
                      <a:endParaRPr lang="en-IN" sz="1600" dirty="0"/>
                    </a:p>
                  </a:txBody>
                  <a:tcPr/>
                </a:tc>
                <a:tc>
                  <a:txBody>
                    <a:bodyPr/>
                    <a:lstStyle/>
                    <a:p>
                      <a:r>
                        <a:rPr lang="en-US" sz="1600" dirty="0"/>
                        <a:t>int</a:t>
                      </a:r>
                      <a:endParaRPr lang="en-IN" sz="1600" dirty="0"/>
                    </a:p>
                  </a:txBody>
                  <a:tcPr/>
                </a:tc>
                <a:tc>
                  <a:txBody>
                    <a:bodyPr/>
                    <a:lstStyle/>
                    <a:p>
                      <a:r>
                        <a:rPr lang="en-US" sz="1600" dirty="0"/>
                        <a:t>Not Null</a:t>
                      </a:r>
                      <a:endParaRPr lang="en-IN" sz="1600" dirty="0"/>
                    </a:p>
                  </a:txBody>
                  <a:tcPr/>
                </a:tc>
                <a:extLst>
                  <a:ext uri="{0D108BD9-81ED-4DB2-BD59-A6C34878D82A}">
                    <a16:rowId xmlns:a16="http://schemas.microsoft.com/office/drawing/2014/main" val="474973525"/>
                  </a:ext>
                </a:extLst>
              </a:tr>
              <a:tr h="442441">
                <a:tc>
                  <a:txBody>
                    <a:bodyPr/>
                    <a:lstStyle/>
                    <a:p>
                      <a:r>
                        <a:rPr lang="en-US" sz="1600" dirty="0"/>
                        <a:t>Message date</a:t>
                      </a:r>
                      <a:endParaRPr lang="en-IN" sz="1600" dirty="0"/>
                    </a:p>
                  </a:txBody>
                  <a:tcPr/>
                </a:tc>
                <a:tc>
                  <a:txBody>
                    <a:bodyPr/>
                    <a:lstStyle/>
                    <a:p>
                      <a:r>
                        <a:rPr lang="en-US" sz="1600" dirty="0"/>
                        <a:t>date</a:t>
                      </a:r>
                      <a:endParaRPr lang="en-IN" sz="1600" dirty="0"/>
                    </a:p>
                  </a:txBody>
                  <a:tcPr/>
                </a:tc>
                <a:tc>
                  <a:txBody>
                    <a:bodyPr/>
                    <a:lstStyle/>
                    <a:p>
                      <a:r>
                        <a:rPr lang="en-US" sz="1600" dirty="0"/>
                        <a:t>Not Null</a:t>
                      </a:r>
                      <a:endParaRPr lang="en-IN" sz="1600" dirty="0"/>
                    </a:p>
                  </a:txBody>
                  <a:tcPr/>
                </a:tc>
                <a:extLst>
                  <a:ext uri="{0D108BD9-81ED-4DB2-BD59-A6C34878D82A}">
                    <a16:rowId xmlns:a16="http://schemas.microsoft.com/office/drawing/2014/main" val="306035315"/>
                  </a:ext>
                </a:extLst>
              </a:tr>
            </a:tbl>
          </a:graphicData>
        </a:graphic>
      </p:graphicFrame>
    </p:spTree>
    <p:extLst>
      <p:ext uri="{BB962C8B-B14F-4D97-AF65-F5344CB8AC3E}">
        <p14:creationId xmlns:p14="http://schemas.microsoft.com/office/powerpoint/2010/main" val="193149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DEVELOPING ENVIRONMENT</a:t>
            </a:r>
          </a:p>
        </p:txBody>
      </p:sp>
      <p:sp>
        <p:nvSpPr>
          <p:cNvPr id="4" name="Content Placeholder 2"/>
          <p:cNvSpPr>
            <a:spLocks noGrp="1"/>
          </p:cNvSpPr>
          <p:nvPr>
            <p:ph idx="1"/>
          </p:nvPr>
        </p:nvSpPr>
        <p:spPr>
          <a:xfrm>
            <a:off x="457200" y="1417638"/>
            <a:ext cx="8229600" cy="4708525"/>
          </a:xfrm>
        </p:spPr>
        <p:txBody>
          <a:bodyPr>
            <a:normAutofit/>
          </a:bodyPr>
          <a:lstStyle/>
          <a:p>
            <a:pPr marL="0" indent="0">
              <a:buNone/>
            </a:pPr>
            <a:r>
              <a:rPr lang="en-IN" sz="1800" b="1" i="0" u="none" strike="noStrike" baseline="0" dirty="0">
                <a:solidFill>
                  <a:srgbClr val="000000"/>
                </a:solidFill>
                <a:latin typeface="Times New Roman" panose="02020603050405020304" pitchFamily="18" charset="0"/>
              </a:rPr>
              <a:t>Hardware Requirements </a:t>
            </a:r>
          </a:p>
          <a:p>
            <a:pPr marL="0" indent="0">
              <a:buNone/>
            </a:pPr>
            <a:endParaRPr lang="en-IN" sz="1800" b="0" i="0" u="none" strike="noStrike" baseline="0" dirty="0">
              <a:solidFill>
                <a:srgbClr val="000000"/>
              </a:solidFill>
              <a:latin typeface="Symbol" panose="05050102010706020507" pitchFamily="18" charset="2"/>
            </a:endParaRPr>
          </a:p>
          <a:p>
            <a:r>
              <a:rPr lang="en-IN" sz="1800" b="0" i="0" u="none" strike="noStrike" baseline="0" dirty="0">
                <a:solidFill>
                  <a:srgbClr val="000000"/>
                </a:solidFill>
                <a:latin typeface="Times New Roman" panose="02020603050405020304" pitchFamily="18" charset="0"/>
              </a:rPr>
              <a:t>Input Device 		: Mouse, Keyboard </a:t>
            </a:r>
          </a:p>
          <a:p>
            <a:r>
              <a:rPr lang="en-IN" sz="1800" b="0" i="0" u="none" strike="noStrike" baseline="0" dirty="0">
                <a:solidFill>
                  <a:srgbClr val="000000"/>
                </a:solidFill>
                <a:latin typeface="Times New Roman" panose="02020603050405020304" pitchFamily="18" charset="0"/>
              </a:rPr>
              <a:t>Output Device 		: Monitor </a:t>
            </a:r>
          </a:p>
          <a:p>
            <a:r>
              <a:rPr lang="en-US" sz="1800" b="0" i="0" u="none" strike="noStrike" baseline="0" dirty="0">
                <a:solidFill>
                  <a:srgbClr val="000000"/>
                </a:solidFill>
                <a:latin typeface="Times New Roman" panose="02020603050405020304" pitchFamily="18" charset="0"/>
              </a:rPr>
              <a:t>Memory 		: 4 Gb Ram (Minimum) </a:t>
            </a:r>
          </a:p>
          <a:p>
            <a:r>
              <a:rPr lang="en-US" sz="1800" b="0" i="0" u="none" strike="noStrike" baseline="0" dirty="0">
                <a:solidFill>
                  <a:srgbClr val="000000"/>
                </a:solidFill>
                <a:latin typeface="Times New Roman" panose="02020603050405020304" pitchFamily="18" charset="0"/>
              </a:rPr>
              <a:t>Processor 		: Intel core i3 or above </a:t>
            </a:r>
          </a:p>
          <a:p>
            <a:pPr marL="0" indent="0">
              <a:buNone/>
            </a:pPr>
            <a:endParaRPr lang="en-US" sz="1800" dirty="0">
              <a:solidFill>
                <a:srgbClr val="000000"/>
              </a:solidFill>
              <a:latin typeface="Times New Roman" panose="02020603050405020304" pitchFamily="18" charset="0"/>
            </a:endParaRPr>
          </a:p>
          <a:p>
            <a:pPr marL="0" indent="0">
              <a:buNone/>
            </a:pPr>
            <a:r>
              <a:rPr lang="en-IN" sz="1800" b="1" i="0" u="none" strike="noStrike" baseline="0" dirty="0">
                <a:solidFill>
                  <a:srgbClr val="000000"/>
                </a:solidFill>
                <a:latin typeface="Times New Roman" panose="02020603050405020304" pitchFamily="18" charset="0"/>
              </a:rPr>
              <a:t>Software Requirements </a:t>
            </a:r>
            <a:endParaRPr lang="en-US"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Symbol" panose="05050102010706020507" pitchFamily="18" charset="2"/>
            </a:endParaRPr>
          </a:p>
          <a:p>
            <a:r>
              <a:rPr lang="en-IN" sz="1800" b="0" i="0" u="none" strike="noStrike" baseline="0" dirty="0">
                <a:solidFill>
                  <a:srgbClr val="000000"/>
                </a:solidFill>
                <a:latin typeface="Times New Roman" panose="02020603050405020304" pitchFamily="18" charset="0"/>
              </a:rPr>
              <a:t>Operating System 	: Windows 8 /10for Better Performance </a:t>
            </a:r>
          </a:p>
          <a:p>
            <a:r>
              <a:rPr lang="en-IN" sz="1800" b="0" i="0" u="none" strike="noStrike" baseline="0" dirty="0">
                <a:solidFill>
                  <a:srgbClr val="000000"/>
                </a:solidFill>
                <a:latin typeface="Times New Roman" panose="02020603050405020304" pitchFamily="18" charset="0"/>
              </a:rPr>
              <a:t>Front End 		: Android </a:t>
            </a:r>
          </a:p>
          <a:p>
            <a:r>
              <a:rPr lang="en-IN" sz="1800" b="0" i="0" u="none" strike="noStrike" baseline="0" dirty="0">
                <a:solidFill>
                  <a:srgbClr val="000000"/>
                </a:solidFill>
                <a:latin typeface="Times New Roman" panose="02020603050405020304" pitchFamily="18" charset="0"/>
              </a:rPr>
              <a:t>Back End 		: MySQL  , Python (Flask) </a:t>
            </a:r>
          </a:p>
          <a:p>
            <a:r>
              <a:rPr lang="en-IN" sz="1800" b="0" i="0" u="none" strike="noStrike" baseline="0" dirty="0">
                <a:solidFill>
                  <a:srgbClr val="000000"/>
                </a:solidFill>
                <a:latin typeface="Times New Roman" panose="02020603050405020304" pitchFamily="18" charset="0"/>
              </a:rPr>
              <a:t>Software Used 		: PyCharm , Android Studio ,</a:t>
            </a:r>
            <a:r>
              <a:rPr lang="en-IN" sz="1800" b="0" i="0" u="none" strike="noStrike" baseline="0" dirty="0" err="1">
                <a:solidFill>
                  <a:srgbClr val="000000"/>
                </a:solidFill>
                <a:latin typeface="Times New Roman" panose="02020603050405020304" pitchFamily="18" charset="0"/>
              </a:rPr>
              <a:t>SQLyog</a:t>
            </a:r>
            <a:endParaRPr lang="en-IN" sz="1800" b="0" i="0" u="none" strike="noStrike" baseline="0" dirty="0">
              <a:solidFill>
                <a:srgbClr val="000000"/>
              </a:solidFill>
              <a:latin typeface="Times New Roman" panose="02020603050405020304" pitchFamily="18" charset="0"/>
            </a:endParaRPr>
          </a:p>
          <a:p>
            <a:r>
              <a:rPr lang="en-IN" sz="1800" dirty="0">
                <a:solidFill>
                  <a:srgbClr val="000000"/>
                </a:solidFill>
                <a:latin typeface="Times New Roman" panose="02020603050405020304" pitchFamily="18" charset="0"/>
              </a:rPr>
              <a:t>Web Browser : Internet Explorer/Google Chrome/Firefox(for web application)</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547"/>
            <a:ext cx="8229600" cy="868362"/>
          </a:xfrm>
        </p:spPr>
        <p:txBody>
          <a:bodyPr/>
          <a:lstStyle/>
          <a:p>
            <a:r>
              <a:rPr lang="en-US" b="1" dirty="0">
                <a:latin typeface="Times New Roman" pitchFamily="18" charset="0"/>
                <a:cs typeface="Times New Roman" pitchFamily="18" charset="0"/>
              </a:rPr>
              <a:t>PRODUCT BACKLOG</a:t>
            </a:r>
          </a:p>
        </p:txBody>
      </p:sp>
      <p:graphicFrame>
        <p:nvGraphicFramePr>
          <p:cNvPr id="3" name="Table 2">
            <a:extLst>
              <a:ext uri="{FF2B5EF4-FFF2-40B4-BE49-F238E27FC236}">
                <a16:creationId xmlns:a16="http://schemas.microsoft.com/office/drawing/2014/main" id="{E93E0806-6D7A-46B7-A4A9-C986412C71B6}"/>
              </a:ext>
            </a:extLst>
          </p:cNvPr>
          <p:cNvGraphicFramePr>
            <a:graphicFrameLocks noGrp="1"/>
          </p:cNvGraphicFramePr>
          <p:nvPr>
            <p:extLst>
              <p:ext uri="{D42A27DB-BD31-4B8C-83A1-F6EECF244321}">
                <p14:modId xmlns:p14="http://schemas.microsoft.com/office/powerpoint/2010/main" val="2555225777"/>
              </p:ext>
            </p:extLst>
          </p:nvPr>
        </p:nvGraphicFramePr>
        <p:xfrm>
          <a:off x="228600" y="790781"/>
          <a:ext cx="8763003" cy="5845326"/>
        </p:xfrm>
        <a:graphic>
          <a:graphicData uri="http://schemas.openxmlformats.org/drawingml/2006/table">
            <a:tbl>
              <a:tblPr firstRow="1" firstCol="1" bandRow="1">
                <a:tableStyleId>{5C22544A-7EE6-4342-B048-85BDC9FD1C3A}</a:tableStyleId>
              </a:tblPr>
              <a:tblGrid>
                <a:gridCol w="586907">
                  <a:extLst>
                    <a:ext uri="{9D8B030D-6E8A-4147-A177-3AD203B41FA5}">
                      <a16:colId xmlns:a16="http://schemas.microsoft.com/office/drawing/2014/main" val="1325159850"/>
                    </a:ext>
                  </a:extLst>
                </a:gridCol>
                <a:gridCol w="2025218">
                  <a:extLst>
                    <a:ext uri="{9D8B030D-6E8A-4147-A177-3AD203B41FA5}">
                      <a16:colId xmlns:a16="http://schemas.microsoft.com/office/drawing/2014/main" val="3886113895"/>
                    </a:ext>
                  </a:extLst>
                </a:gridCol>
                <a:gridCol w="839845">
                  <a:extLst>
                    <a:ext uri="{9D8B030D-6E8A-4147-A177-3AD203B41FA5}">
                      <a16:colId xmlns:a16="http://schemas.microsoft.com/office/drawing/2014/main" val="873157812"/>
                    </a:ext>
                  </a:extLst>
                </a:gridCol>
                <a:gridCol w="719986">
                  <a:extLst>
                    <a:ext uri="{9D8B030D-6E8A-4147-A177-3AD203B41FA5}">
                      <a16:colId xmlns:a16="http://schemas.microsoft.com/office/drawing/2014/main" val="2076707732"/>
                    </a:ext>
                  </a:extLst>
                </a:gridCol>
                <a:gridCol w="2000420">
                  <a:extLst>
                    <a:ext uri="{9D8B030D-6E8A-4147-A177-3AD203B41FA5}">
                      <a16:colId xmlns:a16="http://schemas.microsoft.com/office/drawing/2014/main" val="4232207020"/>
                    </a:ext>
                  </a:extLst>
                </a:gridCol>
                <a:gridCol w="1035755">
                  <a:extLst>
                    <a:ext uri="{9D8B030D-6E8A-4147-A177-3AD203B41FA5}">
                      <a16:colId xmlns:a16="http://schemas.microsoft.com/office/drawing/2014/main" val="1460122398"/>
                    </a:ext>
                  </a:extLst>
                </a:gridCol>
                <a:gridCol w="1554872">
                  <a:extLst>
                    <a:ext uri="{9D8B030D-6E8A-4147-A177-3AD203B41FA5}">
                      <a16:colId xmlns:a16="http://schemas.microsoft.com/office/drawing/2014/main" val="1407123723"/>
                    </a:ext>
                  </a:extLst>
                </a:gridCol>
              </a:tblGrid>
              <a:tr h="1097395">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Priority</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&lt;High/Medium/Low&gt;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Size</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(Hours)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Sprint</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Status</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&lt;Planned/In progress/Completed&gt;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Release</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Date</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Release Goal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3976840006"/>
                  </a:ext>
                </a:extLst>
              </a:tr>
              <a:tr h="587359">
                <a:tc>
                  <a:txBody>
                    <a:bodyPr/>
                    <a:lstStyle/>
                    <a:p>
                      <a:pPr algn="ctr">
                        <a:lnSpc>
                          <a:spcPct val="115000"/>
                        </a:lnSpc>
                        <a:spcAft>
                          <a:spcPts val="1000"/>
                        </a:spcAft>
                      </a:pPr>
                      <a:r>
                        <a:rPr lang="en-US" sz="1400" dirty="0">
                          <a:solidFill>
                            <a:schemeClr val="tx1"/>
                          </a:solidFill>
                          <a:effectLst/>
                        </a:rPr>
                        <a:t>1</a:t>
                      </a:r>
                      <a:endParaRPr lang="en-IN" sz="1400" dirty="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Medium</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5</a:t>
                      </a:r>
                      <a:endParaRPr lang="en-IN" sz="1400" dirty="0">
                        <a:effectLst/>
                      </a:endParaRPr>
                    </a:p>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rowSpan="2">
                  <a:txBody>
                    <a:bodyPr/>
                    <a:lstStyle/>
                    <a:p>
                      <a:pPr algn="ctr">
                        <a:lnSpc>
                          <a:spcPct val="115000"/>
                        </a:lnSpc>
                        <a:spcAft>
                          <a:spcPts val="1000"/>
                        </a:spcAft>
                      </a:pPr>
                      <a:r>
                        <a:rPr lang="en-US" sz="1400">
                          <a:effectLst/>
                        </a:rPr>
                        <a:t> </a:t>
                      </a:r>
                      <a:endParaRPr lang="en-IN" sz="1400">
                        <a:effectLst/>
                      </a:endParaRPr>
                    </a:p>
                    <a:p>
                      <a:pPr algn="ctr">
                        <a:lnSpc>
                          <a:spcPct val="115000"/>
                        </a:lnSpc>
                        <a:spcAft>
                          <a:spcPts val="1000"/>
                        </a:spcAft>
                      </a:pPr>
                      <a:r>
                        <a:rPr lang="en-US" sz="1400">
                          <a:effectLst/>
                        </a:rPr>
                        <a:t>1</a:t>
                      </a:r>
                      <a:endParaRPr lang="en-IN" sz="1400">
                        <a:effectLst/>
                      </a:endParaRPr>
                    </a:p>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Completed</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10/01/2022</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Form designing and table designing</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1672640660"/>
                  </a:ext>
                </a:extLst>
              </a:tr>
              <a:tr h="587359">
                <a:tc>
                  <a:txBody>
                    <a:bodyPr/>
                    <a:lstStyle/>
                    <a:p>
                      <a:pPr algn="ctr">
                        <a:lnSpc>
                          <a:spcPct val="115000"/>
                        </a:lnSpc>
                        <a:spcAft>
                          <a:spcPts val="1000"/>
                        </a:spcAft>
                      </a:pPr>
                      <a:r>
                        <a:rPr lang="en-US" sz="1400">
                          <a:solidFill>
                            <a:schemeClr val="tx1"/>
                          </a:solidFill>
                          <a:effectLst/>
                        </a:rPr>
                        <a:t>2</a:t>
                      </a:r>
                      <a:endParaRPr lang="en-IN" sz="140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High</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5</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vMerge="1">
                  <a:txBody>
                    <a:bodyPr/>
                    <a:lstStyle/>
                    <a:p>
                      <a:endParaRPr lang="en-IN"/>
                    </a:p>
                  </a:txBody>
                  <a:tcPr/>
                </a:tc>
                <a:tc>
                  <a:txBody>
                    <a:bodyPr/>
                    <a:lstStyle/>
                    <a:p>
                      <a:pPr algn="ctr">
                        <a:lnSpc>
                          <a:spcPct val="115000"/>
                        </a:lnSpc>
                        <a:spcAft>
                          <a:spcPts val="1000"/>
                        </a:spcAft>
                      </a:pPr>
                      <a:r>
                        <a:rPr lang="en-US" sz="1400">
                          <a:effectLst/>
                        </a:rPr>
                        <a:t>Completed</a:t>
                      </a:r>
                      <a:endParaRPr lang="en-IN" sz="1400">
                        <a:effectLst/>
                      </a:endParaRPr>
                    </a:p>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10/01/2022</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Coding</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999091226"/>
                  </a:ext>
                </a:extLst>
              </a:tr>
              <a:tr h="335765">
                <a:tc>
                  <a:txBody>
                    <a:bodyPr/>
                    <a:lstStyle/>
                    <a:p>
                      <a:pPr algn="ctr">
                        <a:lnSpc>
                          <a:spcPct val="115000"/>
                        </a:lnSpc>
                        <a:spcAft>
                          <a:spcPts val="1000"/>
                        </a:spcAft>
                      </a:pPr>
                      <a:r>
                        <a:rPr lang="en-US" sz="1400">
                          <a:solidFill>
                            <a:schemeClr val="tx1"/>
                          </a:solidFill>
                          <a:effectLst/>
                        </a:rPr>
                        <a:t>3</a:t>
                      </a:r>
                      <a:endParaRPr lang="en-IN" sz="140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Medium</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5</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rowSpan="2">
                  <a:txBody>
                    <a:bodyPr/>
                    <a:lstStyle/>
                    <a:p>
                      <a:pPr algn="ctr">
                        <a:lnSpc>
                          <a:spcPct val="115000"/>
                        </a:lnSpc>
                        <a:spcAft>
                          <a:spcPts val="1000"/>
                        </a:spcAft>
                      </a:pPr>
                      <a:r>
                        <a:rPr lang="en-US" sz="1400" dirty="0">
                          <a:effectLst/>
                        </a:rPr>
                        <a:t> </a:t>
                      </a:r>
                      <a:endParaRPr lang="en-IN" sz="1400" dirty="0">
                        <a:effectLst/>
                      </a:endParaRPr>
                    </a:p>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Planned</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Form designing</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1324907309"/>
                  </a:ext>
                </a:extLst>
              </a:tr>
              <a:tr h="335765">
                <a:tc>
                  <a:txBody>
                    <a:bodyPr/>
                    <a:lstStyle/>
                    <a:p>
                      <a:pPr algn="ctr">
                        <a:lnSpc>
                          <a:spcPct val="115000"/>
                        </a:lnSpc>
                        <a:spcAft>
                          <a:spcPts val="1000"/>
                        </a:spcAft>
                      </a:pPr>
                      <a:r>
                        <a:rPr lang="en-US" sz="1400">
                          <a:solidFill>
                            <a:schemeClr val="tx1"/>
                          </a:solidFill>
                          <a:effectLst/>
                        </a:rPr>
                        <a:t>4</a:t>
                      </a:r>
                      <a:endParaRPr lang="en-IN" sz="140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High</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5</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vMerge="1">
                  <a:txBody>
                    <a:bodyPr/>
                    <a:lstStyle/>
                    <a:p>
                      <a:endParaRPr lang="en-IN"/>
                    </a:p>
                  </a:txBody>
                  <a:tcPr/>
                </a:tc>
                <a:tc>
                  <a:txBody>
                    <a:bodyPr/>
                    <a:lstStyle/>
                    <a:p>
                      <a:pPr algn="ctr">
                        <a:lnSpc>
                          <a:spcPct val="115000"/>
                        </a:lnSpc>
                        <a:spcAft>
                          <a:spcPts val="1000"/>
                        </a:spcAft>
                      </a:pPr>
                      <a:r>
                        <a:rPr lang="en-US" sz="1400" dirty="0">
                          <a:effectLst/>
                        </a:rPr>
                        <a:t>Planned</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Coding</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4166530907"/>
                  </a:ext>
                </a:extLst>
              </a:tr>
              <a:tr h="587359">
                <a:tc>
                  <a:txBody>
                    <a:bodyPr/>
                    <a:lstStyle/>
                    <a:p>
                      <a:pPr algn="ctr">
                        <a:lnSpc>
                          <a:spcPct val="115000"/>
                        </a:lnSpc>
                        <a:spcAft>
                          <a:spcPts val="1000"/>
                        </a:spcAft>
                      </a:pPr>
                      <a:r>
                        <a:rPr lang="en-US" sz="1400" dirty="0">
                          <a:solidFill>
                            <a:schemeClr val="tx1"/>
                          </a:solidFill>
                          <a:effectLst/>
                        </a:rPr>
                        <a:t>5</a:t>
                      </a:r>
                      <a:endParaRPr lang="en-IN" sz="1400" dirty="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Medium</a:t>
                      </a:r>
                      <a:endParaRPr lang="en-IN" sz="1400" dirty="0">
                        <a:effectLst/>
                      </a:endParaRPr>
                    </a:p>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6</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rowSpan="2">
                  <a:txBody>
                    <a:bodyPr/>
                    <a:lstStyle/>
                    <a:p>
                      <a:pPr algn="ctr">
                        <a:lnSpc>
                          <a:spcPct val="115000"/>
                        </a:lnSpc>
                        <a:spcAft>
                          <a:spcPts val="1000"/>
                        </a:spcAft>
                      </a:pPr>
                      <a:r>
                        <a:rPr lang="en-US" sz="1400">
                          <a:effectLst/>
                        </a:rPr>
                        <a:t> </a:t>
                      </a:r>
                      <a:endParaRPr lang="en-IN" sz="1400">
                        <a:effectLst/>
                      </a:endParaRPr>
                    </a:p>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planned</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Form designing</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1405678362"/>
                  </a:ext>
                </a:extLst>
              </a:tr>
              <a:tr h="941467">
                <a:tc>
                  <a:txBody>
                    <a:bodyPr/>
                    <a:lstStyle/>
                    <a:p>
                      <a:pPr algn="ctr">
                        <a:lnSpc>
                          <a:spcPct val="115000"/>
                        </a:lnSpc>
                        <a:spcAft>
                          <a:spcPts val="1000"/>
                        </a:spcAft>
                      </a:pPr>
                      <a:r>
                        <a:rPr lang="en-US" sz="1400" dirty="0">
                          <a:solidFill>
                            <a:schemeClr val="tx1"/>
                          </a:solidFill>
                          <a:effectLst/>
                        </a:rPr>
                        <a:t>6</a:t>
                      </a:r>
                      <a:endParaRPr lang="en-IN" sz="1400" dirty="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High</a:t>
                      </a:r>
                      <a:endParaRPr lang="en-IN" sz="1400">
                        <a:effectLst/>
                      </a:endParaRPr>
                    </a:p>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8</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vMerge="1">
                  <a:txBody>
                    <a:bodyPr/>
                    <a:lstStyle/>
                    <a:p>
                      <a:endParaRPr lang="en-IN"/>
                    </a:p>
                  </a:txBody>
                  <a:tcPr/>
                </a:tc>
                <a:tc>
                  <a:txBody>
                    <a:bodyPr/>
                    <a:lstStyle/>
                    <a:p>
                      <a:pPr algn="ctr">
                        <a:lnSpc>
                          <a:spcPct val="115000"/>
                        </a:lnSpc>
                        <a:spcAft>
                          <a:spcPts val="1000"/>
                        </a:spcAft>
                      </a:pPr>
                      <a:r>
                        <a:rPr lang="en-US" sz="1400" dirty="0">
                          <a:effectLst/>
                        </a:rPr>
                        <a:t>Planned</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Coding</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298276917"/>
                  </a:ext>
                </a:extLst>
              </a:tr>
              <a:tr h="587359">
                <a:tc>
                  <a:txBody>
                    <a:bodyPr/>
                    <a:lstStyle/>
                    <a:p>
                      <a:pPr algn="ctr">
                        <a:lnSpc>
                          <a:spcPct val="115000"/>
                        </a:lnSpc>
                        <a:spcAft>
                          <a:spcPts val="1000"/>
                        </a:spcAft>
                      </a:pPr>
                      <a:r>
                        <a:rPr lang="en-US" sz="1400" dirty="0">
                          <a:solidFill>
                            <a:schemeClr val="tx1"/>
                          </a:solidFill>
                          <a:effectLst/>
                        </a:rPr>
                        <a:t>7</a:t>
                      </a:r>
                      <a:endParaRPr lang="en-IN" sz="1400" dirty="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Medium</a:t>
                      </a:r>
                      <a:endParaRPr lang="en-IN" sz="1400">
                        <a:effectLst/>
                      </a:endParaRPr>
                    </a:p>
                    <a:p>
                      <a:pPr algn="ctr">
                        <a:lnSpc>
                          <a:spcPct val="115000"/>
                        </a:lnSpc>
                        <a:spcAft>
                          <a:spcPts val="1000"/>
                        </a:spcAft>
                      </a:pPr>
                      <a:r>
                        <a:rPr lang="en-US" sz="1400">
                          <a:effectLst/>
                        </a:rPr>
                        <a:t> </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8</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rowSpan="2">
                  <a:txBody>
                    <a:bodyPr/>
                    <a:lstStyle/>
                    <a:p>
                      <a:pPr algn="ctr">
                        <a:lnSpc>
                          <a:spcPct val="115000"/>
                        </a:lnSpc>
                        <a:spcAft>
                          <a:spcPts val="1000"/>
                        </a:spcAft>
                      </a:pPr>
                      <a:r>
                        <a:rPr lang="en-US" sz="1400">
                          <a:effectLst/>
                        </a:rPr>
                        <a:t> </a:t>
                      </a:r>
                      <a:endParaRPr lang="en-IN" sz="1400">
                        <a:effectLst/>
                      </a:endParaRPr>
                    </a:p>
                    <a:p>
                      <a:pPr algn="ctr">
                        <a:lnSpc>
                          <a:spcPct val="115000"/>
                        </a:lnSpc>
                        <a:spcAft>
                          <a:spcPts val="1000"/>
                        </a:spcAft>
                      </a:pPr>
                      <a:r>
                        <a:rPr lang="en-US" sz="1400">
                          <a:effectLst/>
                        </a:rPr>
                        <a:t>4</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Planned</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Embedded, Configuration</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2694808817"/>
                  </a:ext>
                </a:extLst>
              </a:tr>
              <a:tr h="702592">
                <a:tc>
                  <a:txBody>
                    <a:bodyPr/>
                    <a:lstStyle/>
                    <a:p>
                      <a:pPr algn="ctr">
                        <a:lnSpc>
                          <a:spcPct val="115000"/>
                        </a:lnSpc>
                        <a:spcAft>
                          <a:spcPts val="1000"/>
                        </a:spcAft>
                      </a:pPr>
                      <a:r>
                        <a:rPr lang="en-US" sz="1400" dirty="0">
                          <a:solidFill>
                            <a:schemeClr val="tx1"/>
                          </a:solidFill>
                          <a:effectLst/>
                        </a:rPr>
                        <a:t>8</a:t>
                      </a:r>
                      <a:endParaRPr lang="en-IN" sz="1400" dirty="0">
                        <a:solidFill>
                          <a:schemeClr val="tx1"/>
                        </a:solidFill>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High</a:t>
                      </a:r>
                      <a:endParaRPr lang="en-IN" sz="1400" dirty="0">
                        <a:effectLst/>
                      </a:endParaRPr>
                    </a:p>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a:effectLst/>
                        </a:rPr>
                        <a:t>8</a:t>
                      </a:r>
                      <a:endParaRPr lang="en-IN" sz="140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vMerge="1">
                  <a:txBody>
                    <a:bodyPr/>
                    <a:lstStyle/>
                    <a:p>
                      <a:endParaRPr lang="en-IN"/>
                    </a:p>
                  </a:txBody>
                  <a:tcPr/>
                </a:tc>
                <a:tc>
                  <a:txBody>
                    <a:bodyPr/>
                    <a:lstStyle/>
                    <a:p>
                      <a:pPr algn="ctr">
                        <a:lnSpc>
                          <a:spcPct val="115000"/>
                        </a:lnSpc>
                        <a:spcAft>
                          <a:spcPts val="1000"/>
                        </a:spcAft>
                      </a:pPr>
                      <a:r>
                        <a:rPr lang="en-US" sz="1400" dirty="0">
                          <a:effectLst/>
                        </a:rPr>
                        <a:t>Planned</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tc>
                  <a:txBody>
                    <a:bodyPr/>
                    <a:lstStyle/>
                    <a:p>
                      <a:pPr algn="ctr">
                        <a:lnSpc>
                          <a:spcPct val="115000"/>
                        </a:lnSpc>
                        <a:spcAft>
                          <a:spcPts val="1000"/>
                        </a:spcAft>
                      </a:pPr>
                      <a:r>
                        <a:rPr lang="en-US" sz="1400" dirty="0">
                          <a:effectLst/>
                        </a:rPr>
                        <a:t>Configuration testing, Implementation</a:t>
                      </a:r>
                      <a:endParaRPr lang="en-IN" sz="1400" dirty="0">
                        <a:effectLst/>
                        <a:latin typeface="Calibri" panose="020F0502020204030204" pitchFamily="34" charset="0"/>
                        <a:ea typeface="Calibri" panose="020F0502020204030204" pitchFamily="34" charset="0"/>
                        <a:cs typeface="Kartika" panose="02020503030404060203" pitchFamily="18" charset="0"/>
                      </a:endParaRPr>
                    </a:p>
                  </a:txBody>
                  <a:tcPr marL="64443" marR="64443" marT="0" marB="0"/>
                </a:tc>
                <a:extLst>
                  <a:ext uri="{0D108BD9-81ED-4DB2-BD59-A6C34878D82A}">
                    <a16:rowId xmlns:a16="http://schemas.microsoft.com/office/drawing/2014/main" val="66024128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latin typeface="Times New Roman" pitchFamily="18" charset="0"/>
                <a:cs typeface="Times New Roman" pitchFamily="18" charset="0"/>
              </a:rPr>
              <a:t>USER STORY</a:t>
            </a:r>
          </a:p>
        </p:txBody>
      </p:sp>
      <p:graphicFrame>
        <p:nvGraphicFramePr>
          <p:cNvPr id="3" name="Table 2">
            <a:extLst>
              <a:ext uri="{FF2B5EF4-FFF2-40B4-BE49-F238E27FC236}">
                <a16:creationId xmlns:a16="http://schemas.microsoft.com/office/drawing/2014/main" id="{512FD9DD-87CF-4F06-BF1F-8684F06AD22D}"/>
              </a:ext>
            </a:extLst>
          </p:cNvPr>
          <p:cNvGraphicFramePr>
            <a:graphicFrameLocks noGrp="1"/>
          </p:cNvGraphicFramePr>
          <p:nvPr>
            <p:extLst>
              <p:ext uri="{D42A27DB-BD31-4B8C-83A1-F6EECF244321}">
                <p14:modId xmlns:p14="http://schemas.microsoft.com/office/powerpoint/2010/main" val="3129436592"/>
              </p:ext>
            </p:extLst>
          </p:nvPr>
        </p:nvGraphicFramePr>
        <p:xfrm>
          <a:off x="343677" y="618931"/>
          <a:ext cx="8305801" cy="6058305"/>
        </p:xfrm>
        <a:graphic>
          <a:graphicData uri="http://schemas.openxmlformats.org/drawingml/2006/table">
            <a:tbl>
              <a:tblPr firstRow="1" firstCol="1" bandRow="1">
                <a:tableStyleId>{5C22544A-7EE6-4342-B048-85BDC9FD1C3A}</a:tableStyleId>
              </a:tblPr>
              <a:tblGrid>
                <a:gridCol w="637961">
                  <a:extLst>
                    <a:ext uri="{9D8B030D-6E8A-4147-A177-3AD203B41FA5}">
                      <a16:colId xmlns:a16="http://schemas.microsoft.com/office/drawing/2014/main" val="201694506"/>
                    </a:ext>
                  </a:extLst>
                </a:gridCol>
                <a:gridCol w="2943439">
                  <a:extLst>
                    <a:ext uri="{9D8B030D-6E8A-4147-A177-3AD203B41FA5}">
                      <a16:colId xmlns:a16="http://schemas.microsoft.com/office/drawing/2014/main" val="1464299448"/>
                    </a:ext>
                  </a:extLst>
                </a:gridCol>
                <a:gridCol w="2362200">
                  <a:extLst>
                    <a:ext uri="{9D8B030D-6E8A-4147-A177-3AD203B41FA5}">
                      <a16:colId xmlns:a16="http://schemas.microsoft.com/office/drawing/2014/main" val="3125520231"/>
                    </a:ext>
                  </a:extLst>
                </a:gridCol>
                <a:gridCol w="2362201">
                  <a:extLst>
                    <a:ext uri="{9D8B030D-6E8A-4147-A177-3AD203B41FA5}">
                      <a16:colId xmlns:a16="http://schemas.microsoft.com/office/drawing/2014/main" val="3372616762"/>
                    </a:ext>
                  </a:extLst>
                </a:gridCol>
              </a:tblGrid>
              <a:tr h="825910">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As a type of User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I want to</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perform some task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So that I can</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Achieve Some Goal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3219383759"/>
                  </a:ext>
                </a:extLst>
              </a:tr>
              <a:tr h="75627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Sign Up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Driver details can be added to the system</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1273745886"/>
                  </a:ext>
                </a:extLst>
              </a:tr>
              <a:tr h="36564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get access to the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357511255"/>
                  </a:ext>
                </a:extLst>
              </a:tr>
              <a:tr h="422407">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Change password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change my login credential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1891002457"/>
                  </a:ext>
                </a:extLst>
              </a:tr>
              <a:tr h="42240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Add 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add my partner for the ride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557483603"/>
                  </a:ext>
                </a:extLst>
              </a:tr>
              <a:tr h="75627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View 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view the partner details added to the system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2932131739"/>
                  </a:ext>
                </a:extLst>
              </a:tr>
              <a:tr h="36564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Edit 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edit the partner details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2119122029"/>
                  </a:ext>
                </a:extLst>
              </a:tr>
              <a:tr h="53627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Delete 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Can remove partner</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3195359483"/>
                  </a:ext>
                </a:extLst>
              </a:tr>
              <a:tr h="53622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Location Sharing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Can share the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1899488672"/>
                  </a:ext>
                </a:extLst>
              </a:tr>
              <a:tr h="64240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Camera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Camera surveillance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detect driving pattern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261319653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B60CD01-840F-427A-BD34-7BBA67CB8952}"/>
              </a:ext>
            </a:extLst>
          </p:cNvPr>
          <p:cNvGraphicFramePr>
            <a:graphicFrameLocks noGrp="1"/>
          </p:cNvGraphicFramePr>
          <p:nvPr>
            <p:ph idx="1"/>
            <p:extLst>
              <p:ext uri="{D42A27DB-BD31-4B8C-83A1-F6EECF244321}">
                <p14:modId xmlns:p14="http://schemas.microsoft.com/office/powerpoint/2010/main" val="2777828229"/>
              </p:ext>
            </p:extLst>
          </p:nvPr>
        </p:nvGraphicFramePr>
        <p:xfrm>
          <a:off x="533400" y="457201"/>
          <a:ext cx="8229600" cy="4951493"/>
        </p:xfrm>
        <a:graphic>
          <a:graphicData uri="http://schemas.openxmlformats.org/drawingml/2006/table">
            <a:tbl>
              <a:tblPr firstRow="1" firstCol="1" bandRow="1">
                <a:tableStyleId>{5C22544A-7EE6-4342-B048-85BDC9FD1C3A}</a:tableStyleId>
              </a:tblPr>
              <a:tblGrid>
                <a:gridCol w="632106">
                  <a:extLst>
                    <a:ext uri="{9D8B030D-6E8A-4147-A177-3AD203B41FA5}">
                      <a16:colId xmlns:a16="http://schemas.microsoft.com/office/drawing/2014/main" val="3409218146"/>
                    </a:ext>
                  </a:extLst>
                </a:gridCol>
                <a:gridCol w="3301765">
                  <a:extLst>
                    <a:ext uri="{9D8B030D-6E8A-4147-A177-3AD203B41FA5}">
                      <a16:colId xmlns:a16="http://schemas.microsoft.com/office/drawing/2014/main" val="1255969146"/>
                    </a:ext>
                  </a:extLst>
                </a:gridCol>
                <a:gridCol w="2095571">
                  <a:extLst>
                    <a:ext uri="{9D8B030D-6E8A-4147-A177-3AD203B41FA5}">
                      <a16:colId xmlns:a16="http://schemas.microsoft.com/office/drawing/2014/main" val="2688075292"/>
                    </a:ext>
                  </a:extLst>
                </a:gridCol>
                <a:gridCol w="2200158">
                  <a:extLst>
                    <a:ext uri="{9D8B030D-6E8A-4147-A177-3AD203B41FA5}">
                      <a16:colId xmlns:a16="http://schemas.microsoft.com/office/drawing/2014/main" val="2480733331"/>
                    </a:ext>
                  </a:extLst>
                </a:gridCol>
              </a:tblGrid>
              <a:tr h="46948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Sign UP</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Partner details can be added to the system</a:t>
                      </a:r>
                      <a:endParaRPr lang="en-IN" sz="1400" b="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481907223"/>
                  </a:ext>
                </a:extLst>
              </a:tr>
              <a:tr h="62879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Login</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get access to the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677859"/>
                  </a:ext>
                </a:extLst>
              </a:tr>
              <a:tr h="62879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Change password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I can change my login credential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980634"/>
                  </a:ext>
                </a:extLst>
              </a:tr>
              <a:tr h="711319">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my 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view the driver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660149"/>
                  </a:ext>
                </a:extLst>
              </a:tr>
              <a:tr h="711319">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driver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 view driver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9471173"/>
                  </a:ext>
                </a:extLst>
              </a:tr>
              <a:tr h="711319">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Send message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 send massage to the driver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60259"/>
                  </a:ext>
                </a:extLst>
              </a:tr>
              <a:tr h="711319">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Partner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 phone mode settings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 change driver phone mode based on speed and vehicle angle based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063201"/>
                  </a:ext>
                </a:extLst>
              </a:tr>
            </a:tbl>
          </a:graphicData>
        </a:graphic>
      </p:graphicFrame>
    </p:spTree>
    <p:extLst>
      <p:ext uri="{BB962C8B-B14F-4D97-AF65-F5344CB8AC3E}">
        <p14:creationId xmlns:p14="http://schemas.microsoft.com/office/powerpoint/2010/main" val="72783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b="1" dirty="0">
                <a:latin typeface="Times New Roman" pitchFamily="18" charset="0"/>
                <a:cs typeface="Times New Roman" pitchFamily="18" charset="0"/>
              </a:rPr>
              <a:t>PROJECT PLAN</a:t>
            </a:r>
          </a:p>
        </p:txBody>
      </p:sp>
      <p:graphicFrame>
        <p:nvGraphicFramePr>
          <p:cNvPr id="6" name="Content Placeholder 5">
            <a:extLst>
              <a:ext uri="{FF2B5EF4-FFF2-40B4-BE49-F238E27FC236}">
                <a16:creationId xmlns:a16="http://schemas.microsoft.com/office/drawing/2014/main" id="{24993CF3-1776-49BF-914B-EE0886CCEE16}"/>
              </a:ext>
            </a:extLst>
          </p:cNvPr>
          <p:cNvGraphicFramePr>
            <a:graphicFrameLocks noGrp="1"/>
          </p:cNvGraphicFramePr>
          <p:nvPr>
            <p:ph idx="1"/>
            <p:extLst>
              <p:ext uri="{D42A27DB-BD31-4B8C-83A1-F6EECF244321}">
                <p14:modId xmlns:p14="http://schemas.microsoft.com/office/powerpoint/2010/main" val="3104964591"/>
              </p:ext>
            </p:extLst>
          </p:nvPr>
        </p:nvGraphicFramePr>
        <p:xfrm>
          <a:off x="457201" y="1447800"/>
          <a:ext cx="8229599" cy="4191002"/>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1488306850"/>
                    </a:ext>
                  </a:extLst>
                </a:gridCol>
                <a:gridCol w="1288972">
                  <a:extLst>
                    <a:ext uri="{9D8B030D-6E8A-4147-A177-3AD203B41FA5}">
                      <a16:colId xmlns:a16="http://schemas.microsoft.com/office/drawing/2014/main" val="2006394000"/>
                    </a:ext>
                  </a:extLst>
                </a:gridCol>
                <a:gridCol w="2078196">
                  <a:extLst>
                    <a:ext uri="{9D8B030D-6E8A-4147-A177-3AD203B41FA5}">
                      <a16:colId xmlns:a16="http://schemas.microsoft.com/office/drawing/2014/main" val="2526839522"/>
                    </a:ext>
                  </a:extLst>
                </a:gridCol>
                <a:gridCol w="1366558">
                  <a:extLst>
                    <a:ext uri="{9D8B030D-6E8A-4147-A177-3AD203B41FA5}">
                      <a16:colId xmlns:a16="http://schemas.microsoft.com/office/drawing/2014/main" val="2162230442"/>
                    </a:ext>
                  </a:extLst>
                </a:gridCol>
                <a:gridCol w="1366558">
                  <a:extLst>
                    <a:ext uri="{9D8B030D-6E8A-4147-A177-3AD203B41FA5}">
                      <a16:colId xmlns:a16="http://schemas.microsoft.com/office/drawing/2014/main" val="3984116953"/>
                    </a:ext>
                  </a:extLst>
                </a:gridCol>
                <a:gridCol w="1367315">
                  <a:extLst>
                    <a:ext uri="{9D8B030D-6E8A-4147-A177-3AD203B41FA5}">
                      <a16:colId xmlns:a16="http://schemas.microsoft.com/office/drawing/2014/main" val="2104765264"/>
                    </a:ext>
                  </a:extLst>
                </a:gridCol>
              </a:tblGrid>
              <a:tr h="1033923">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Task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Start Date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End Date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Days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Status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7001071"/>
                  </a:ext>
                </a:extLst>
              </a:tr>
              <a:tr h="40366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Sprint 1</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07-12-2021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25-12-2021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3189655"/>
                  </a:ext>
                </a:extLst>
              </a:tr>
              <a:tr h="44409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26-12-2021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11-01-2022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4534728"/>
                  </a:ext>
                </a:extLst>
              </a:tr>
              <a:tr h="40366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Sprint 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29-12-2021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29-12-2021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557843"/>
                  </a:ext>
                </a:extLst>
              </a:tr>
              <a:tr h="36611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15-01-2022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15-01-2022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976716"/>
                  </a:ext>
                </a:extLst>
              </a:tr>
              <a:tr h="40366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Sprint 3</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22-01-2022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22-01-2022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261557"/>
                  </a:ext>
                </a:extLst>
              </a:tr>
              <a:tr h="36611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23-01-2022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23-01-2022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140941"/>
                  </a:ext>
                </a:extLst>
              </a:tr>
              <a:tr h="40366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Sprint 4</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05-02-2022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06-02-2022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78158"/>
                  </a:ext>
                </a:extLst>
              </a:tr>
              <a:tr h="36611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12-02-2022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12-02-2022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planned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002095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Times New Roman" pitchFamily="18" charset="0"/>
                <a:cs typeface="Times New Roman" pitchFamily="18" charset="0"/>
              </a:rPr>
              <a:t>SPRINT BACKLOG PLAN</a:t>
            </a:r>
          </a:p>
        </p:txBody>
      </p:sp>
      <p:graphicFrame>
        <p:nvGraphicFramePr>
          <p:cNvPr id="5" name="Table 4">
            <a:extLst>
              <a:ext uri="{FF2B5EF4-FFF2-40B4-BE49-F238E27FC236}">
                <a16:creationId xmlns:a16="http://schemas.microsoft.com/office/drawing/2014/main" id="{CF7A9CA0-B89B-4305-8E8B-344FC8B13F1C}"/>
              </a:ext>
            </a:extLst>
          </p:cNvPr>
          <p:cNvGraphicFramePr>
            <a:graphicFrameLocks noGrp="1"/>
          </p:cNvGraphicFramePr>
          <p:nvPr>
            <p:extLst>
              <p:ext uri="{D42A27DB-BD31-4B8C-83A1-F6EECF244321}">
                <p14:modId xmlns:p14="http://schemas.microsoft.com/office/powerpoint/2010/main" val="725928715"/>
              </p:ext>
            </p:extLst>
          </p:nvPr>
        </p:nvGraphicFramePr>
        <p:xfrm>
          <a:off x="76201" y="1143000"/>
          <a:ext cx="8839202" cy="5627638"/>
        </p:xfrm>
        <a:graphic>
          <a:graphicData uri="http://schemas.openxmlformats.org/drawingml/2006/table">
            <a:tbl>
              <a:tblPr firstRow="1" firstCol="1" bandRow="1">
                <a:tableStyleId>{5C22544A-7EE6-4342-B048-85BDC9FD1C3A}</a:tableStyleId>
              </a:tblPr>
              <a:tblGrid>
                <a:gridCol w="604389">
                  <a:extLst>
                    <a:ext uri="{9D8B030D-6E8A-4147-A177-3AD203B41FA5}">
                      <a16:colId xmlns:a16="http://schemas.microsoft.com/office/drawing/2014/main" val="3000393826"/>
                    </a:ext>
                  </a:extLst>
                </a:gridCol>
                <a:gridCol w="755487">
                  <a:extLst>
                    <a:ext uri="{9D8B030D-6E8A-4147-A177-3AD203B41FA5}">
                      <a16:colId xmlns:a16="http://schemas.microsoft.com/office/drawing/2014/main" val="721917835"/>
                    </a:ext>
                  </a:extLst>
                </a:gridCol>
                <a:gridCol w="604389">
                  <a:extLst>
                    <a:ext uri="{9D8B030D-6E8A-4147-A177-3AD203B41FA5}">
                      <a16:colId xmlns:a16="http://schemas.microsoft.com/office/drawing/2014/main" val="1713841003"/>
                    </a:ext>
                  </a:extLst>
                </a:gridCol>
                <a:gridCol w="453292">
                  <a:extLst>
                    <a:ext uri="{9D8B030D-6E8A-4147-A177-3AD203B41FA5}">
                      <a16:colId xmlns:a16="http://schemas.microsoft.com/office/drawing/2014/main" val="2790197141"/>
                    </a:ext>
                  </a:extLst>
                </a:gridCol>
                <a:gridCol w="453292">
                  <a:extLst>
                    <a:ext uri="{9D8B030D-6E8A-4147-A177-3AD203B41FA5}">
                      <a16:colId xmlns:a16="http://schemas.microsoft.com/office/drawing/2014/main" val="27139671"/>
                    </a:ext>
                  </a:extLst>
                </a:gridCol>
                <a:gridCol w="453292">
                  <a:extLst>
                    <a:ext uri="{9D8B030D-6E8A-4147-A177-3AD203B41FA5}">
                      <a16:colId xmlns:a16="http://schemas.microsoft.com/office/drawing/2014/main" val="2600574033"/>
                    </a:ext>
                  </a:extLst>
                </a:gridCol>
                <a:gridCol w="453292">
                  <a:extLst>
                    <a:ext uri="{9D8B030D-6E8A-4147-A177-3AD203B41FA5}">
                      <a16:colId xmlns:a16="http://schemas.microsoft.com/office/drawing/2014/main" val="1169153785"/>
                    </a:ext>
                  </a:extLst>
                </a:gridCol>
                <a:gridCol w="453292">
                  <a:extLst>
                    <a:ext uri="{9D8B030D-6E8A-4147-A177-3AD203B41FA5}">
                      <a16:colId xmlns:a16="http://schemas.microsoft.com/office/drawing/2014/main" val="2054536552"/>
                    </a:ext>
                  </a:extLst>
                </a:gridCol>
                <a:gridCol w="453292">
                  <a:extLst>
                    <a:ext uri="{9D8B030D-6E8A-4147-A177-3AD203B41FA5}">
                      <a16:colId xmlns:a16="http://schemas.microsoft.com/office/drawing/2014/main" val="715743814"/>
                    </a:ext>
                  </a:extLst>
                </a:gridCol>
                <a:gridCol w="453292">
                  <a:extLst>
                    <a:ext uri="{9D8B030D-6E8A-4147-A177-3AD203B41FA5}">
                      <a16:colId xmlns:a16="http://schemas.microsoft.com/office/drawing/2014/main" val="3777633252"/>
                    </a:ext>
                  </a:extLst>
                </a:gridCol>
                <a:gridCol w="453292">
                  <a:extLst>
                    <a:ext uri="{9D8B030D-6E8A-4147-A177-3AD203B41FA5}">
                      <a16:colId xmlns:a16="http://schemas.microsoft.com/office/drawing/2014/main" val="3731361191"/>
                    </a:ext>
                  </a:extLst>
                </a:gridCol>
                <a:gridCol w="453292">
                  <a:extLst>
                    <a:ext uri="{9D8B030D-6E8A-4147-A177-3AD203B41FA5}">
                      <a16:colId xmlns:a16="http://schemas.microsoft.com/office/drawing/2014/main" val="1722745023"/>
                    </a:ext>
                  </a:extLst>
                </a:gridCol>
                <a:gridCol w="528841">
                  <a:extLst>
                    <a:ext uri="{9D8B030D-6E8A-4147-A177-3AD203B41FA5}">
                      <a16:colId xmlns:a16="http://schemas.microsoft.com/office/drawing/2014/main" val="1814589621"/>
                    </a:ext>
                  </a:extLst>
                </a:gridCol>
                <a:gridCol w="528841">
                  <a:extLst>
                    <a:ext uri="{9D8B030D-6E8A-4147-A177-3AD203B41FA5}">
                      <a16:colId xmlns:a16="http://schemas.microsoft.com/office/drawing/2014/main" val="3200453257"/>
                    </a:ext>
                  </a:extLst>
                </a:gridCol>
                <a:gridCol w="528841">
                  <a:extLst>
                    <a:ext uri="{9D8B030D-6E8A-4147-A177-3AD203B41FA5}">
                      <a16:colId xmlns:a16="http://schemas.microsoft.com/office/drawing/2014/main" val="300229570"/>
                    </a:ext>
                  </a:extLst>
                </a:gridCol>
                <a:gridCol w="528841">
                  <a:extLst>
                    <a:ext uri="{9D8B030D-6E8A-4147-A177-3AD203B41FA5}">
                      <a16:colId xmlns:a16="http://schemas.microsoft.com/office/drawing/2014/main" val="3088926408"/>
                    </a:ext>
                  </a:extLst>
                </a:gridCol>
                <a:gridCol w="679945">
                  <a:extLst>
                    <a:ext uri="{9D8B030D-6E8A-4147-A177-3AD203B41FA5}">
                      <a16:colId xmlns:a16="http://schemas.microsoft.com/office/drawing/2014/main" val="1225238332"/>
                    </a:ext>
                  </a:extLst>
                </a:gridCol>
              </a:tblGrid>
              <a:tr h="742847">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Backlog Item</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Status and Completion date</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Original Estimate in hours</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a:t>
                      </a:r>
                    </a:p>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 25/12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2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3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27/12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4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28/12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5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6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30/21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7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31/12</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8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9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10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11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12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13 </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06/01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solidFill>
                            <a:schemeClr val="tx1"/>
                          </a:solidFill>
                          <a:effectLst/>
                          <a:latin typeface="Times New Roman" panose="02020603050405020304" pitchFamily="18" charset="0"/>
                          <a:cs typeface="Times New Roman" panose="02020603050405020304" pitchFamily="18" charset="0"/>
                        </a:rPr>
                        <a:t>Day 14</a:t>
                      </a:r>
                    </a:p>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07/01</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1154600154"/>
                  </a:ext>
                </a:extLst>
              </a:tr>
              <a:tr h="578780">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story</a:t>
                      </a:r>
                    </a:p>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#1,2,3</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dirty="0">
                          <a:effectLst/>
                          <a:latin typeface="Times New Roman" panose="02020603050405020304" pitchFamily="18" charset="0"/>
                          <a:cs typeface="Times New Roman" panose="02020603050405020304" pitchFamily="18" charset="0"/>
                        </a:rPr>
                        <a:t>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dirty="0">
                          <a:effectLst/>
                          <a:latin typeface="Times New Roman" panose="02020603050405020304" pitchFamily="18" charset="0"/>
                          <a:cs typeface="Times New Roman" panose="02020603050405020304" pitchFamily="18" charset="0"/>
                        </a:rPr>
                        <a:t>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Hrs</a:t>
                      </a:r>
                      <a:endParaRPr lang="en-IN" sz="105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1101946165"/>
                  </a:ext>
                </a:extLst>
              </a:tr>
              <a:tr h="393090">
                <a:tc>
                  <a:txBody>
                    <a:bodyPr/>
                    <a:lstStyle/>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25/12/2021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 5</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1 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2 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3238082789"/>
                  </a:ext>
                </a:extLst>
              </a:tr>
              <a:tr h="413485">
                <a:tc>
                  <a:txBody>
                    <a:bodyPr/>
                    <a:lstStyle/>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01/01/2022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 8</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2 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1 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889615261"/>
                  </a:ext>
                </a:extLst>
              </a:tr>
              <a:tr h="331933">
                <a:tc>
                  <a:txBody>
                    <a:bodyPr/>
                    <a:lstStyle/>
                    <a:p>
                      <a:pPr algn="ctr">
                        <a:lnSpc>
                          <a:spcPct val="115000"/>
                        </a:lnSpc>
                        <a:spcAft>
                          <a:spcPts val="1000"/>
                        </a:spcAft>
                      </a:pPr>
                      <a:r>
                        <a:rPr lang="en-US" sz="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03/01/2022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 2</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dirty="0">
                          <a:effectLst/>
                          <a:latin typeface="Times New Roman" panose="02020603050405020304" pitchFamily="18" charset="0"/>
                          <a:cs typeface="Times New Roman" panose="02020603050405020304" pitchFamily="18" charset="0"/>
                        </a:rPr>
                        <a:t>0 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2038012209"/>
                  </a:ext>
                </a:extLst>
              </a:tr>
              <a:tr h="739104">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story</a:t>
                      </a:r>
                    </a:p>
                    <a:p>
                      <a:pPr algn="ctr">
                        <a:lnSpc>
                          <a:spcPct val="115000"/>
                        </a:lnSpc>
                        <a:spcAft>
                          <a:spcPts val="1000"/>
                        </a:spcAft>
                      </a:pPr>
                      <a:r>
                        <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#4,5,6,7,8,9</a:t>
                      </a:r>
                      <a:endPar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900" b="1" dirty="0">
                          <a:effectLst/>
                          <a:latin typeface="Times New Roman" panose="02020603050405020304" pitchFamily="18" charset="0"/>
                          <a:cs typeface="Times New Roman" panose="02020603050405020304" pitchFamily="18" charset="0"/>
                        </a:rPr>
                        <a:t> </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2725081976"/>
                  </a:ext>
                </a:extLst>
              </a:tr>
              <a:tr h="468136">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15/01/2022</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1402614589"/>
                  </a:ext>
                </a:extLst>
              </a:tr>
              <a:tr h="331933">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16/01/2022</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2514716811"/>
                  </a:ext>
                </a:extLst>
              </a:tr>
              <a:tr h="331933">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20/01/2022</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433229625"/>
                  </a:ext>
                </a:extLst>
              </a:tr>
              <a:tr h="899427">
                <a:tc>
                  <a:txBody>
                    <a:bodyPr/>
                    <a:lstStyle/>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story</a:t>
                      </a:r>
                    </a:p>
                    <a:p>
                      <a:pPr algn="ctr">
                        <a:lnSpc>
                          <a:spcPct val="115000"/>
                        </a:lnSpc>
                        <a:spcAft>
                          <a:spcPts val="1000"/>
                        </a:spcAft>
                      </a:pPr>
                      <a:r>
                        <a:rPr lang="en-US"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#10,11,12,13,14,15</a:t>
                      </a:r>
                      <a:endParaRPr lang="en-I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tc>
                  <a:txBody>
                    <a:bodyPr/>
                    <a:lstStyle/>
                    <a:p>
                      <a:pPr algn="ctr">
                        <a:lnSpc>
                          <a:spcPct val="115000"/>
                        </a:lnSpc>
                        <a:spcAft>
                          <a:spcPts val="1000"/>
                        </a:spcAft>
                      </a:pPr>
                      <a:endParaRPr lang="en-IN" sz="105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583" marR="64583" marT="0" marB="0"/>
                </a:tc>
                <a:extLst>
                  <a:ext uri="{0D108BD9-81ED-4DB2-BD59-A6C34878D82A}">
                    <a16:rowId xmlns:a16="http://schemas.microsoft.com/office/drawing/2014/main" val="342463241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257DF5-1EDD-4E1D-800D-5D00BD8381F2}"/>
              </a:ext>
            </a:extLst>
          </p:cNvPr>
          <p:cNvSpPr>
            <a:spLocks noGrp="1"/>
          </p:cNvSpPr>
          <p:nvPr>
            <p:ph type="subTitle" idx="1"/>
          </p:nvPr>
        </p:nvSpPr>
        <p:spPr>
          <a:xfrm>
            <a:off x="152400" y="152400"/>
            <a:ext cx="8534400" cy="6705600"/>
          </a:xfrm>
        </p:spPr>
        <p:txBody>
          <a:bodyPr/>
          <a:lstStyle/>
          <a:p>
            <a:endParaRPr lang="en-IN"/>
          </a:p>
        </p:txBody>
      </p:sp>
      <p:graphicFrame>
        <p:nvGraphicFramePr>
          <p:cNvPr id="4" name="Table 4">
            <a:extLst>
              <a:ext uri="{FF2B5EF4-FFF2-40B4-BE49-F238E27FC236}">
                <a16:creationId xmlns:a16="http://schemas.microsoft.com/office/drawing/2014/main" id="{9487C5B7-E13A-4932-92F3-C7DC458A198C}"/>
              </a:ext>
            </a:extLst>
          </p:cNvPr>
          <p:cNvGraphicFramePr>
            <a:graphicFrameLocks noGrp="1"/>
          </p:cNvGraphicFramePr>
          <p:nvPr>
            <p:extLst>
              <p:ext uri="{D42A27DB-BD31-4B8C-83A1-F6EECF244321}">
                <p14:modId xmlns:p14="http://schemas.microsoft.com/office/powerpoint/2010/main" val="2483372762"/>
              </p:ext>
            </p:extLst>
          </p:nvPr>
        </p:nvGraphicFramePr>
        <p:xfrm>
          <a:off x="228600" y="762000"/>
          <a:ext cx="8382006" cy="535239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70473720"/>
                    </a:ext>
                  </a:extLst>
                </a:gridCol>
                <a:gridCol w="685800">
                  <a:extLst>
                    <a:ext uri="{9D8B030D-6E8A-4147-A177-3AD203B41FA5}">
                      <a16:colId xmlns:a16="http://schemas.microsoft.com/office/drawing/2014/main" val="1848584412"/>
                    </a:ext>
                  </a:extLst>
                </a:gridCol>
                <a:gridCol w="457200">
                  <a:extLst>
                    <a:ext uri="{9D8B030D-6E8A-4147-A177-3AD203B41FA5}">
                      <a16:colId xmlns:a16="http://schemas.microsoft.com/office/drawing/2014/main" val="807033321"/>
                    </a:ext>
                  </a:extLst>
                </a:gridCol>
                <a:gridCol w="304800">
                  <a:extLst>
                    <a:ext uri="{9D8B030D-6E8A-4147-A177-3AD203B41FA5}">
                      <a16:colId xmlns:a16="http://schemas.microsoft.com/office/drawing/2014/main" val="2932921841"/>
                    </a:ext>
                  </a:extLst>
                </a:gridCol>
                <a:gridCol w="457200">
                  <a:extLst>
                    <a:ext uri="{9D8B030D-6E8A-4147-A177-3AD203B41FA5}">
                      <a16:colId xmlns:a16="http://schemas.microsoft.com/office/drawing/2014/main" val="3930508822"/>
                    </a:ext>
                  </a:extLst>
                </a:gridCol>
                <a:gridCol w="381000">
                  <a:extLst>
                    <a:ext uri="{9D8B030D-6E8A-4147-A177-3AD203B41FA5}">
                      <a16:colId xmlns:a16="http://schemas.microsoft.com/office/drawing/2014/main" val="2426724153"/>
                    </a:ext>
                  </a:extLst>
                </a:gridCol>
                <a:gridCol w="364069">
                  <a:extLst>
                    <a:ext uri="{9D8B030D-6E8A-4147-A177-3AD203B41FA5}">
                      <a16:colId xmlns:a16="http://schemas.microsoft.com/office/drawing/2014/main" val="49683974"/>
                    </a:ext>
                  </a:extLst>
                </a:gridCol>
                <a:gridCol w="465667">
                  <a:extLst>
                    <a:ext uri="{9D8B030D-6E8A-4147-A177-3AD203B41FA5}">
                      <a16:colId xmlns:a16="http://schemas.microsoft.com/office/drawing/2014/main" val="1432361650"/>
                    </a:ext>
                  </a:extLst>
                </a:gridCol>
                <a:gridCol w="465667">
                  <a:extLst>
                    <a:ext uri="{9D8B030D-6E8A-4147-A177-3AD203B41FA5}">
                      <a16:colId xmlns:a16="http://schemas.microsoft.com/office/drawing/2014/main" val="929101494"/>
                    </a:ext>
                  </a:extLst>
                </a:gridCol>
                <a:gridCol w="465667">
                  <a:extLst>
                    <a:ext uri="{9D8B030D-6E8A-4147-A177-3AD203B41FA5}">
                      <a16:colId xmlns:a16="http://schemas.microsoft.com/office/drawing/2014/main" val="4047006926"/>
                    </a:ext>
                  </a:extLst>
                </a:gridCol>
                <a:gridCol w="465667">
                  <a:extLst>
                    <a:ext uri="{9D8B030D-6E8A-4147-A177-3AD203B41FA5}">
                      <a16:colId xmlns:a16="http://schemas.microsoft.com/office/drawing/2014/main" val="3270890093"/>
                    </a:ext>
                  </a:extLst>
                </a:gridCol>
                <a:gridCol w="465667">
                  <a:extLst>
                    <a:ext uri="{9D8B030D-6E8A-4147-A177-3AD203B41FA5}">
                      <a16:colId xmlns:a16="http://schemas.microsoft.com/office/drawing/2014/main" val="2331260726"/>
                    </a:ext>
                  </a:extLst>
                </a:gridCol>
                <a:gridCol w="465667">
                  <a:extLst>
                    <a:ext uri="{9D8B030D-6E8A-4147-A177-3AD203B41FA5}">
                      <a16:colId xmlns:a16="http://schemas.microsoft.com/office/drawing/2014/main" val="909841622"/>
                    </a:ext>
                  </a:extLst>
                </a:gridCol>
                <a:gridCol w="465667">
                  <a:extLst>
                    <a:ext uri="{9D8B030D-6E8A-4147-A177-3AD203B41FA5}">
                      <a16:colId xmlns:a16="http://schemas.microsoft.com/office/drawing/2014/main" val="3410187314"/>
                    </a:ext>
                  </a:extLst>
                </a:gridCol>
                <a:gridCol w="465667">
                  <a:extLst>
                    <a:ext uri="{9D8B030D-6E8A-4147-A177-3AD203B41FA5}">
                      <a16:colId xmlns:a16="http://schemas.microsoft.com/office/drawing/2014/main" val="1818679914"/>
                    </a:ext>
                  </a:extLst>
                </a:gridCol>
                <a:gridCol w="465667">
                  <a:extLst>
                    <a:ext uri="{9D8B030D-6E8A-4147-A177-3AD203B41FA5}">
                      <a16:colId xmlns:a16="http://schemas.microsoft.com/office/drawing/2014/main" val="1257907589"/>
                    </a:ext>
                  </a:extLst>
                </a:gridCol>
                <a:gridCol w="465667">
                  <a:extLst>
                    <a:ext uri="{9D8B030D-6E8A-4147-A177-3AD203B41FA5}">
                      <a16:colId xmlns:a16="http://schemas.microsoft.com/office/drawing/2014/main" val="3570815358"/>
                    </a:ext>
                  </a:extLst>
                </a:gridCol>
                <a:gridCol w="465667">
                  <a:extLst>
                    <a:ext uri="{9D8B030D-6E8A-4147-A177-3AD203B41FA5}">
                      <a16:colId xmlns:a16="http://schemas.microsoft.com/office/drawing/2014/main" val="2192868946"/>
                    </a:ext>
                  </a:extLst>
                </a:gridCol>
              </a:tblGrid>
              <a:tr h="809297">
                <a:tc>
                  <a:txBody>
                    <a:bodyPr/>
                    <a:lstStyle/>
                    <a:p>
                      <a:r>
                        <a:rPr lang="en-US" sz="1000" dirty="0">
                          <a:solidFill>
                            <a:schemeClr val="tx1"/>
                          </a:solidFill>
                        </a:rPr>
                        <a:t>UI Designing</a:t>
                      </a:r>
                    </a:p>
                  </a:txBody>
                  <a:tcPr/>
                </a:tc>
                <a:tc>
                  <a:txBody>
                    <a:bodyPr/>
                    <a:lstStyle/>
                    <a:p>
                      <a:r>
                        <a:rPr lang="en-US" sz="1000" dirty="0">
                          <a:solidFill>
                            <a:schemeClr val="tx1"/>
                          </a:solidFill>
                        </a:rPr>
                        <a:t>1/2/2022</a:t>
                      </a:r>
                      <a:endParaRPr lang="en-IN" sz="1000" dirty="0">
                        <a:solidFill>
                          <a:schemeClr val="tx1"/>
                        </a:solidFill>
                      </a:endParaRPr>
                    </a:p>
                  </a:txBody>
                  <a:tcPr/>
                </a:tc>
                <a:tc>
                  <a:txBody>
                    <a:bodyPr/>
                    <a:lstStyle/>
                    <a:p>
                      <a:r>
                        <a:rPr lang="en-US" sz="1000" dirty="0">
                          <a:solidFill>
                            <a:schemeClr val="tx1"/>
                          </a:solidFill>
                        </a:rPr>
                        <a:t>5</a:t>
                      </a:r>
                      <a:endParaRPr lang="en-IN" sz="1000" dirty="0">
                        <a:solidFill>
                          <a:schemeClr val="tx1"/>
                        </a:solidFill>
                      </a:endParaRPr>
                    </a:p>
                  </a:txBody>
                  <a:tcPr/>
                </a:tc>
                <a:tc>
                  <a:txBody>
                    <a:bodyPr/>
                    <a:lstStyle/>
                    <a:p>
                      <a:r>
                        <a:rPr lang="en-US" sz="1000" dirty="0">
                          <a:solidFill>
                            <a:schemeClr val="tx1"/>
                          </a:solidFill>
                        </a:rPr>
                        <a:t>0</a:t>
                      </a:r>
                      <a:endParaRPr lang="en-IN" sz="1000" dirty="0">
                        <a:solidFill>
                          <a:schemeClr val="tx1"/>
                        </a:solidFill>
                      </a:endParaRPr>
                    </a:p>
                  </a:txBody>
                  <a:tcPr/>
                </a:tc>
                <a:tc>
                  <a:txBody>
                    <a:bodyPr/>
                    <a:lstStyle/>
                    <a:p>
                      <a:r>
                        <a:rPr lang="en-US" sz="1000" dirty="0">
                          <a:solidFill>
                            <a:schemeClr val="tx1"/>
                          </a:solidFill>
                        </a:rPr>
                        <a:t>0</a:t>
                      </a:r>
                      <a:endParaRPr lang="en-IN" sz="1000" dirty="0">
                        <a:solidFill>
                          <a:schemeClr val="tx1"/>
                        </a:solidFill>
                      </a:endParaRPr>
                    </a:p>
                  </a:txBody>
                  <a:tcPr/>
                </a:tc>
                <a:tc>
                  <a:txBody>
                    <a:bodyPr/>
                    <a:lstStyle/>
                    <a:p>
                      <a:r>
                        <a:rPr lang="en-US" sz="1000" dirty="0">
                          <a:solidFill>
                            <a:schemeClr val="tx1"/>
                          </a:solidFill>
                        </a:rPr>
                        <a:t>2</a:t>
                      </a:r>
                      <a:endParaRPr lang="en-IN" sz="1000" dirty="0">
                        <a:solidFill>
                          <a:schemeClr val="tx1"/>
                        </a:solidFill>
                      </a:endParaRPr>
                    </a:p>
                  </a:txBody>
                  <a:tcPr/>
                </a:tc>
                <a:tc>
                  <a:txBody>
                    <a:bodyPr/>
                    <a:lstStyle/>
                    <a:p>
                      <a:r>
                        <a:rPr lang="en-US" sz="1000" dirty="0">
                          <a:solidFill>
                            <a:schemeClr val="tx1"/>
                          </a:solidFill>
                        </a:rPr>
                        <a:t>0</a:t>
                      </a:r>
                      <a:endParaRPr lang="en-IN" sz="1000" dirty="0">
                        <a:solidFill>
                          <a:schemeClr val="tx1"/>
                        </a:solidFill>
                      </a:endParaRPr>
                    </a:p>
                  </a:txBody>
                  <a:tcPr/>
                </a:tc>
                <a:tc>
                  <a:txBody>
                    <a:bodyPr/>
                    <a:lstStyle/>
                    <a:p>
                      <a:r>
                        <a:rPr lang="en-US" sz="1000" dirty="0">
                          <a:solidFill>
                            <a:schemeClr val="tx1"/>
                          </a:solidFill>
                          <a:latin typeface="Times New Roman" panose="02020603050405020304" pitchFamily="18" charset="0"/>
                          <a:cs typeface="Times New Roman" panose="02020603050405020304" pitchFamily="18" charset="0"/>
                        </a:rPr>
                        <a:t>0</a:t>
                      </a:r>
                      <a:endParaRPr lang="en-IN" sz="1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3071444343"/>
                  </a:ext>
                </a:extLst>
              </a:tr>
              <a:tr h="809297">
                <a:tc>
                  <a:txBody>
                    <a:bodyPr/>
                    <a:lstStyle/>
                    <a:p>
                      <a:r>
                        <a:rPr lang="en-US" sz="1000" dirty="0">
                          <a:latin typeface="Times New Roman" panose="02020603050405020304" pitchFamily="18" charset="0"/>
                          <a:cs typeface="Times New Roman" panose="02020603050405020304" pitchFamily="18" charset="0"/>
                        </a:rPr>
                        <a:t>Coding</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t>6/2/2022</a:t>
                      </a:r>
                      <a:endParaRPr lang="en-IN" sz="1000" dirty="0"/>
                    </a:p>
                  </a:txBody>
                  <a:tcPr/>
                </a:tc>
                <a:tc>
                  <a:txBody>
                    <a:bodyPr/>
                    <a:lstStyle/>
                    <a:p>
                      <a:r>
                        <a:rPr lang="en-US" sz="1000" dirty="0"/>
                        <a:t>8</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3533864873"/>
                  </a:ext>
                </a:extLst>
              </a:tr>
              <a:tr h="496614">
                <a:tc>
                  <a:txBody>
                    <a:bodyPr/>
                    <a:lstStyle/>
                    <a:p>
                      <a:r>
                        <a:rPr lang="en-US" sz="1000" dirty="0"/>
                        <a:t>Testing</a:t>
                      </a:r>
                      <a:endParaRPr lang="en-IN" sz="1000" dirty="0"/>
                    </a:p>
                  </a:txBody>
                  <a:tcPr/>
                </a:tc>
                <a:tc>
                  <a:txBody>
                    <a:bodyPr/>
                    <a:lstStyle/>
                    <a:p>
                      <a:r>
                        <a:rPr lang="en-US" sz="1000" dirty="0"/>
                        <a:t>7/2/2022</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1026432596"/>
                  </a:ext>
                </a:extLst>
              </a:tr>
              <a:tr h="809297">
                <a:tc>
                  <a:txBody>
                    <a:bodyPr/>
                    <a:lstStyle/>
                    <a:p>
                      <a:r>
                        <a:rPr lang="en-US" sz="1000" dirty="0"/>
                        <a:t>User story#16</a:t>
                      </a:r>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4260250064"/>
                  </a:ext>
                </a:extLst>
              </a:tr>
              <a:tr h="809297">
                <a:tc>
                  <a:txBody>
                    <a:bodyPr/>
                    <a:lstStyle/>
                    <a:p>
                      <a:r>
                        <a:rPr lang="en-US" sz="1000" dirty="0"/>
                        <a:t>UI Designing</a:t>
                      </a:r>
                      <a:endParaRPr lang="en-IN" sz="1000" dirty="0"/>
                    </a:p>
                  </a:txBody>
                  <a:tcPr/>
                </a:tc>
                <a:tc>
                  <a:txBody>
                    <a:bodyPr/>
                    <a:lstStyle/>
                    <a:p>
                      <a:r>
                        <a:rPr lang="en-US" sz="1000" dirty="0"/>
                        <a:t>12/2/2022</a:t>
                      </a:r>
                      <a:endParaRPr lang="en-IN" sz="1000" dirty="0"/>
                    </a:p>
                  </a:txBody>
                  <a:tcPr/>
                </a:tc>
                <a:tc>
                  <a:txBody>
                    <a:bodyPr/>
                    <a:lstStyle/>
                    <a:p>
                      <a:r>
                        <a:rPr lang="en-US" sz="1000" dirty="0"/>
                        <a:t>3</a:t>
                      </a:r>
                      <a:endParaRPr lang="en-IN" sz="1000" dirty="0"/>
                    </a:p>
                  </a:txBody>
                  <a:tcPr/>
                </a:tc>
                <a:tc>
                  <a:txBody>
                    <a:bodyPr/>
                    <a:lstStyle/>
                    <a:p>
                      <a:r>
                        <a:rPr lang="en-US" sz="1000" dirty="0"/>
                        <a:t>0</a:t>
                      </a:r>
                      <a:endParaRPr lang="en-IN" sz="1000" dirty="0"/>
                    </a:p>
                  </a:txBody>
                  <a:tcPr/>
                </a:tc>
                <a:tc>
                  <a:txBody>
                    <a:bodyPr/>
                    <a:lstStyle/>
                    <a:p>
                      <a:r>
                        <a:rPr lang="en-US" sz="1000" dirty="0"/>
                        <a:t>3</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891051598"/>
                  </a:ext>
                </a:extLst>
              </a:tr>
              <a:tr h="809297">
                <a:tc>
                  <a:txBody>
                    <a:bodyPr/>
                    <a:lstStyle/>
                    <a:p>
                      <a:r>
                        <a:rPr lang="en-US" sz="1000" dirty="0"/>
                        <a:t>Coding</a:t>
                      </a:r>
                      <a:endParaRPr lang="en-IN" sz="1000" dirty="0"/>
                    </a:p>
                  </a:txBody>
                  <a:tcPr/>
                </a:tc>
                <a:tc>
                  <a:txBody>
                    <a:bodyPr/>
                    <a:lstStyle/>
                    <a:p>
                      <a:r>
                        <a:rPr lang="en-US" sz="1000" dirty="0"/>
                        <a:t>16/2/2022</a:t>
                      </a:r>
                      <a:endParaRPr lang="en-IN" sz="1000" dirty="0"/>
                    </a:p>
                  </a:txBody>
                  <a:tcPr/>
                </a:tc>
                <a:tc>
                  <a:txBody>
                    <a:bodyPr/>
                    <a:lstStyle/>
                    <a:p>
                      <a:r>
                        <a:rPr lang="en-US" sz="1000" dirty="0"/>
                        <a:t>7 </a:t>
                      </a:r>
                      <a:endParaRPr lang="en-IN" sz="1000" dirty="0"/>
                    </a:p>
                  </a:txBody>
                  <a:tcPr/>
                </a:tc>
                <a:tc>
                  <a:txBody>
                    <a:bodyPr/>
                    <a:lstStyle/>
                    <a:p>
                      <a:r>
                        <a:rPr lang="en-US" sz="1000" dirty="0"/>
                        <a:t>0</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3</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3091579808"/>
                  </a:ext>
                </a:extLst>
              </a:tr>
              <a:tr h="809297">
                <a:tc>
                  <a:txBody>
                    <a:bodyPr/>
                    <a:lstStyle/>
                    <a:p>
                      <a:r>
                        <a:rPr lang="en-US" sz="1000" dirty="0"/>
                        <a:t>Testing</a:t>
                      </a:r>
                      <a:endParaRPr lang="en-IN" sz="1000" dirty="0"/>
                    </a:p>
                  </a:txBody>
                  <a:tcPr/>
                </a:tc>
                <a:tc>
                  <a:txBody>
                    <a:bodyPr/>
                    <a:lstStyle/>
                    <a:p>
                      <a:r>
                        <a:rPr lang="en-US" sz="1000" dirty="0"/>
                        <a:t>20/2/2022</a:t>
                      </a:r>
                      <a:endParaRPr lang="en-IN" sz="1000" dirty="0"/>
                    </a:p>
                  </a:txBody>
                  <a:tcPr/>
                </a:tc>
                <a:tc>
                  <a:txBody>
                    <a:bodyPr/>
                    <a:lstStyle/>
                    <a:p>
                      <a:r>
                        <a:rPr lang="en-US" sz="1000" dirty="0"/>
                        <a:t>5</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1</a:t>
                      </a:r>
                      <a:endParaRPr lang="en-IN" sz="1000" dirty="0"/>
                    </a:p>
                  </a:txBody>
                  <a:tcPr/>
                </a:tc>
                <a:tc>
                  <a:txBody>
                    <a:bodyPr/>
                    <a:lstStyle/>
                    <a:p>
                      <a:r>
                        <a:rPr lang="en-US" sz="1000" dirty="0"/>
                        <a:t>0</a:t>
                      </a:r>
                      <a:endParaRPr lang="en-IN" sz="1000" dirty="0"/>
                    </a:p>
                  </a:txBody>
                  <a:tcPr/>
                </a:tc>
                <a:tc>
                  <a:txBody>
                    <a:bodyPr/>
                    <a:lstStyle/>
                    <a:p>
                      <a:r>
                        <a:rPr lang="en-US" sz="1000" dirty="0"/>
                        <a:t>2</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tc>
                  <a:txBody>
                    <a:bodyPr/>
                    <a:lstStyle/>
                    <a:p>
                      <a:r>
                        <a:rPr lang="en-US" sz="1000" dirty="0"/>
                        <a:t>0</a:t>
                      </a:r>
                      <a:endParaRPr lang="en-IN" sz="1000" dirty="0"/>
                    </a:p>
                  </a:txBody>
                  <a:tcPr/>
                </a:tc>
                <a:extLst>
                  <a:ext uri="{0D108BD9-81ED-4DB2-BD59-A6C34878D82A}">
                    <a16:rowId xmlns:a16="http://schemas.microsoft.com/office/drawing/2014/main" val="616338556"/>
                  </a:ext>
                </a:extLst>
              </a:tr>
            </a:tbl>
          </a:graphicData>
        </a:graphic>
      </p:graphicFrame>
    </p:spTree>
    <p:extLst>
      <p:ext uri="{BB962C8B-B14F-4D97-AF65-F5344CB8AC3E}">
        <p14:creationId xmlns:p14="http://schemas.microsoft.com/office/powerpoint/2010/main" val="41839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TABLE OF CONTENTS</a:t>
            </a:r>
          </a:p>
        </p:txBody>
      </p:sp>
      <p:graphicFrame>
        <p:nvGraphicFramePr>
          <p:cNvPr id="4" name="Table 3"/>
          <p:cNvGraphicFramePr>
            <a:graphicFrameLocks noGrp="1"/>
          </p:cNvGraphicFramePr>
          <p:nvPr>
            <p:extLst>
              <p:ext uri="{D42A27DB-BD31-4B8C-83A1-F6EECF244321}">
                <p14:modId xmlns:p14="http://schemas.microsoft.com/office/powerpoint/2010/main" val="1422671419"/>
              </p:ext>
            </p:extLst>
          </p:nvPr>
        </p:nvGraphicFramePr>
        <p:xfrm>
          <a:off x="533400" y="1397000"/>
          <a:ext cx="8153400" cy="5136340"/>
        </p:xfrm>
        <a:graphic>
          <a:graphicData uri="http://schemas.openxmlformats.org/drawingml/2006/table">
            <a:tbl>
              <a:tblPr firstRow="1" bandRow="1">
                <a:tableStyleId>{3C2FFA5D-87B4-456A-9821-1D502468CF0F}</a:tableStyleId>
              </a:tblPr>
              <a:tblGrid>
                <a:gridCol w="5943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461818">
                <a:tc>
                  <a:txBody>
                    <a:bodyPr/>
                    <a:lstStyle/>
                    <a:p>
                      <a:pPr algn="ctr"/>
                      <a:r>
                        <a:rPr lang="en-US" sz="2800" b="1" dirty="0">
                          <a:solidFill>
                            <a:schemeClr val="tx1"/>
                          </a:solidFill>
                          <a:latin typeface="Times New Roman" pitchFamily="18" charset="0"/>
                          <a:cs typeface="Times New Roman" pitchFamily="18" charset="0"/>
                        </a:rPr>
                        <a:t>CONTENT</a:t>
                      </a:r>
                    </a:p>
                  </a:txBody>
                  <a:tcPr/>
                </a:tc>
                <a:tc>
                  <a:txBody>
                    <a:bodyPr/>
                    <a:lstStyle/>
                    <a:p>
                      <a:pPr algn="ctr"/>
                      <a:r>
                        <a:rPr lang="en-US" sz="2800" b="1" dirty="0">
                          <a:solidFill>
                            <a:schemeClr val="tx1"/>
                          </a:solidFill>
                          <a:latin typeface="Times New Roman" pitchFamily="18" charset="0"/>
                          <a:cs typeface="Times New Roman" pitchFamily="18" charset="0"/>
                        </a:rPr>
                        <a:t>PAGE</a:t>
                      </a:r>
                    </a:p>
                  </a:txBody>
                  <a:tcPr/>
                </a:tc>
                <a:extLst>
                  <a:ext uri="{0D108BD9-81ED-4DB2-BD59-A6C34878D82A}">
                    <a16:rowId xmlns:a16="http://schemas.microsoft.com/office/drawing/2014/main" val="10000"/>
                  </a:ext>
                </a:extLst>
              </a:tr>
              <a:tr h="461818">
                <a:tc>
                  <a:txBody>
                    <a:bodyPr/>
                    <a:lstStyle/>
                    <a:p>
                      <a:pPr algn="l"/>
                      <a:r>
                        <a:rPr lang="en-US" baseline="0" dirty="0">
                          <a:latin typeface="Times New Roman" panose="02020603050405020304" pitchFamily="18" charset="0"/>
                          <a:cs typeface="Times New Roman" panose="02020603050405020304" pitchFamily="18" charset="0"/>
                        </a:rPr>
                        <a:t>Description About Project </a:t>
                      </a:r>
                      <a:endParaRPr lang="en-US" dirty="0">
                        <a:latin typeface="Times New Roman" pitchFamily="18" charset="0"/>
                        <a:cs typeface="Times New Roman"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61818">
                <a:tc>
                  <a:txBody>
                    <a:bodyPr/>
                    <a:lstStyle/>
                    <a:p>
                      <a:pPr algn="l"/>
                      <a:r>
                        <a:rPr lang="en-US" dirty="0">
                          <a:latin typeface="Times New Roman" pitchFamily="18" charset="0"/>
                          <a:cs typeface="Times New Roman" pitchFamily="18" charset="0"/>
                        </a:rPr>
                        <a:t>Modules</a:t>
                      </a: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61818">
                <a:tc>
                  <a:txBody>
                    <a:bodyPr/>
                    <a:lstStyle/>
                    <a:p>
                      <a:pPr algn="l"/>
                      <a:r>
                        <a:rPr lang="en-US" dirty="0">
                          <a:latin typeface="Times New Roman" panose="02020603050405020304" pitchFamily="18" charset="0"/>
                          <a:cs typeface="Times New Roman" panose="02020603050405020304" pitchFamily="18" charset="0"/>
                        </a:rPr>
                        <a:t>Data Flow Diagram</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0613080"/>
                  </a:ext>
                </a:extLst>
              </a:tr>
              <a:tr h="461818">
                <a:tc>
                  <a:txBody>
                    <a:bodyPr/>
                    <a:lstStyle/>
                    <a:p>
                      <a:pPr algn="l"/>
                      <a:r>
                        <a:rPr lang="en-US" dirty="0">
                          <a:latin typeface="Times New Roman" panose="02020603050405020304" pitchFamily="18" charset="0"/>
                          <a:cs typeface="Times New Roman" panose="02020603050405020304" pitchFamily="18" charset="0"/>
                        </a:rPr>
                        <a:t>Table Design</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6670911"/>
                  </a:ext>
                </a:extLst>
              </a:tr>
              <a:tr h="461818">
                <a:tc>
                  <a:txBody>
                    <a:bodyPr/>
                    <a:lstStyle/>
                    <a:p>
                      <a:pPr algn="l"/>
                      <a:r>
                        <a:rPr lang="en-US" dirty="0">
                          <a:latin typeface="Times New Roman" pitchFamily="18" charset="0"/>
                          <a:cs typeface="Times New Roman" pitchFamily="18" charset="0"/>
                        </a:rPr>
                        <a:t>Developing Environment</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61818">
                <a:tc>
                  <a:txBody>
                    <a:bodyPr/>
                    <a:lstStyle/>
                    <a:p>
                      <a:pPr algn="l"/>
                      <a:r>
                        <a:rPr lang="en-US" dirty="0">
                          <a:latin typeface="Times New Roman" pitchFamily="18" charset="0"/>
                          <a:cs typeface="Times New Roman" pitchFamily="18" charset="0"/>
                        </a:rPr>
                        <a:t>User Story</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61818">
                <a:tc>
                  <a:txBody>
                    <a:bodyPr/>
                    <a:lstStyle/>
                    <a:p>
                      <a:pPr algn="l"/>
                      <a:r>
                        <a:rPr lang="en-US" dirty="0">
                          <a:latin typeface="Times New Roman" pitchFamily="18" charset="0"/>
                          <a:cs typeface="Times New Roman" pitchFamily="18" charset="0"/>
                        </a:rPr>
                        <a:t>Product Backlog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461818">
                <a:tc>
                  <a:txBody>
                    <a:bodyPr/>
                    <a:lstStyle/>
                    <a:p>
                      <a:pPr algn="l"/>
                      <a:r>
                        <a:rPr lang="en-US" dirty="0">
                          <a:latin typeface="Times New Roman" pitchFamily="18" charset="0"/>
                          <a:cs typeface="Times New Roman" pitchFamily="18" charset="0"/>
                        </a:rPr>
                        <a:t>Project Plan</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61818">
                <a:tc>
                  <a:txBody>
                    <a:bodyPr/>
                    <a:lstStyle/>
                    <a:p>
                      <a:pPr algn="l"/>
                      <a:r>
                        <a:rPr lang="en-US" dirty="0">
                          <a:latin typeface="Times New Roman" pitchFamily="18" charset="0"/>
                          <a:cs typeface="Times New Roman" pitchFamily="18" charset="0"/>
                        </a:rPr>
                        <a:t>Sprint plans</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461818">
                <a:tc>
                  <a:txBody>
                    <a:bodyPr/>
                    <a:lstStyle/>
                    <a:p>
                      <a:pPr algn="l"/>
                      <a:r>
                        <a:rPr lang="en-US" dirty="0">
                          <a:latin typeface="Times New Roman" panose="02020603050405020304" pitchFamily="18" charset="0"/>
                          <a:cs typeface="Times New Roman" panose="02020603050405020304" pitchFamily="18" charset="0"/>
                        </a:rPr>
                        <a:t>Sprint 1 Actual</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latin typeface="Times New Roman" pitchFamily="18" charset="0"/>
                <a:cs typeface="Times New Roman" pitchFamily="18" charset="0"/>
              </a:rPr>
              <a:t>SPRINT BACKLOG ACTUAL</a:t>
            </a:r>
          </a:p>
        </p:txBody>
      </p:sp>
      <p:graphicFrame>
        <p:nvGraphicFramePr>
          <p:cNvPr id="3" name="Table 2">
            <a:extLst>
              <a:ext uri="{FF2B5EF4-FFF2-40B4-BE49-F238E27FC236}">
                <a16:creationId xmlns:a16="http://schemas.microsoft.com/office/drawing/2014/main" id="{217D7FE7-45F2-4EFD-BDF8-ABCAAA5F4E9F}"/>
              </a:ext>
            </a:extLst>
          </p:cNvPr>
          <p:cNvGraphicFramePr>
            <a:graphicFrameLocks noGrp="1"/>
          </p:cNvGraphicFramePr>
          <p:nvPr>
            <p:extLst>
              <p:ext uri="{D42A27DB-BD31-4B8C-83A1-F6EECF244321}">
                <p14:modId xmlns:p14="http://schemas.microsoft.com/office/powerpoint/2010/main" val="979154195"/>
              </p:ext>
            </p:extLst>
          </p:nvPr>
        </p:nvGraphicFramePr>
        <p:xfrm>
          <a:off x="0" y="1600201"/>
          <a:ext cx="9144000" cy="3300841"/>
        </p:xfrm>
        <a:graphic>
          <a:graphicData uri="http://schemas.openxmlformats.org/drawingml/2006/table">
            <a:tbl>
              <a:tblPr firstRow="1" firstCol="1" bandRow="1">
                <a:tableStyleId>{5C22544A-7EE6-4342-B048-85BDC9FD1C3A}</a:tableStyleId>
              </a:tblPr>
              <a:tblGrid>
                <a:gridCol w="592778">
                  <a:extLst>
                    <a:ext uri="{9D8B030D-6E8A-4147-A177-3AD203B41FA5}">
                      <a16:colId xmlns:a16="http://schemas.microsoft.com/office/drawing/2014/main" val="1437162103"/>
                    </a:ext>
                  </a:extLst>
                </a:gridCol>
                <a:gridCol w="815069">
                  <a:extLst>
                    <a:ext uri="{9D8B030D-6E8A-4147-A177-3AD203B41FA5}">
                      <a16:colId xmlns:a16="http://schemas.microsoft.com/office/drawing/2014/main" val="2754982566"/>
                    </a:ext>
                  </a:extLst>
                </a:gridCol>
                <a:gridCol w="621886">
                  <a:extLst>
                    <a:ext uri="{9D8B030D-6E8A-4147-A177-3AD203B41FA5}">
                      <a16:colId xmlns:a16="http://schemas.microsoft.com/office/drawing/2014/main" val="2528329700"/>
                    </a:ext>
                  </a:extLst>
                </a:gridCol>
                <a:gridCol w="546468">
                  <a:extLst>
                    <a:ext uri="{9D8B030D-6E8A-4147-A177-3AD203B41FA5}">
                      <a16:colId xmlns:a16="http://schemas.microsoft.com/office/drawing/2014/main" val="1091331793"/>
                    </a:ext>
                  </a:extLst>
                </a:gridCol>
                <a:gridCol w="546468">
                  <a:extLst>
                    <a:ext uri="{9D8B030D-6E8A-4147-A177-3AD203B41FA5}">
                      <a16:colId xmlns:a16="http://schemas.microsoft.com/office/drawing/2014/main" val="2506516638"/>
                    </a:ext>
                  </a:extLst>
                </a:gridCol>
                <a:gridCol w="483837">
                  <a:extLst>
                    <a:ext uri="{9D8B030D-6E8A-4147-A177-3AD203B41FA5}">
                      <a16:colId xmlns:a16="http://schemas.microsoft.com/office/drawing/2014/main" val="660140069"/>
                    </a:ext>
                  </a:extLst>
                </a:gridCol>
                <a:gridCol w="493584">
                  <a:extLst>
                    <a:ext uri="{9D8B030D-6E8A-4147-A177-3AD203B41FA5}">
                      <a16:colId xmlns:a16="http://schemas.microsoft.com/office/drawing/2014/main" val="1122722967"/>
                    </a:ext>
                  </a:extLst>
                </a:gridCol>
                <a:gridCol w="427779">
                  <a:extLst>
                    <a:ext uri="{9D8B030D-6E8A-4147-A177-3AD203B41FA5}">
                      <a16:colId xmlns:a16="http://schemas.microsoft.com/office/drawing/2014/main" val="929627"/>
                    </a:ext>
                  </a:extLst>
                </a:gridCol>
                <a:gridCol w="468399">
                  <a:extLst>
                    <a:ext uri="{9D8B030D-6E8A-4147-A177-3AD203B41FA5}">
                      <a16:colId xmlns:a16="http://schemas.microsoft.com/office/drawing/2014/main" val="2480478224"/>
                    </a:ext>
                  </a:extLst>
                </a:gridCol>
                <a:gridCol w="578089">
                  <a:extLst>
                    <a:ext uri="{9D8B030D-6E8A-4147-A177-3AD203B41FA5}">
                      <a16:colId xmlns:a16="http://schemas.microsoft.com/office/drawing/2014/main" val="2395808247"/>
                    </a:ext>
                  </a:extLst>
                </a:gridCol>
                <a:gridCol w="471073">
                  <a:extLst>
                    <a:ext uri="{9D8B030D-6E8A-4147-A177-3AD203B41FA5}">
                      <a16:colId xmlns:a16="http://schemas.microsoft.com/office/drawing/2014/main" val="3833464604"/>
                    </a:ext>
                  </a:extLst>
                </a:gridCol>
                <a:gridCol w="434107">
                  <a:extLst>
                    <a:ext uri="{9D8B030D-6E8A-4147-A177-3AD203B41FA5}">
                      <a16:colId xmlns:a16="http://schemas.microsoft.com/office/drawing/2014/main" val="836460227"/>
                    </a:ext>
                  </a:extLst>
                </a:gridCol>
                <a:gridCol w="530318">
                  <a:extLst>
                    <a:ext uri="{9D8B030D-6E8A-4147-A177-3AD203B41FA5}">
                      <a16:colId xmlns:a16="http://schemas.microsoft.com/office/drawing/2014/main" val="3062284314"/>
                    </a:ext>
                  </a:extLst>
                </a:gridCol>
                <a:gridCol w="527623">
                  <a:extLst>
                    <a:ext uri="{9D8B030D-6E8A-4147-A177-3AD203B41FA5}">
                      <a16:colId xmlns:a16="http://schemas.microsoft.com/office/drawing/2014/main" val="2975335140"/>
                    </a:ext>
                  </a:extLst>
                </a:gridCol>
                <a:gridCol w="425328">
                  <a:extLst>
                    <a:ext uri="{9D8B030D-6E8A-4147-A177-3AD203B41FA5}">
                      <a16:colId xmlns:a16="http://schemas.microsoft.com/office/drawing/2014/main" val="3386392364"/>
                    </a:ext>
                  </a:extLst>
                </a:gridCol>
                <a:gridCol w="380140">
                  <a:extLst>
                    <a:ext uri="{9D8B030D-6E8A-4147-A177-3AD203B41FA5}">
                      <a16:colId xmlns:a16="http://schemas.microsoft.com/office/drawing/2014/main" val="3722330314"/>
                    </a:ext>
                  </a:extLst>
                </a:gridCol>
                <a:gridCol w="400527">
                  <a:extLst>
                    <a:ext uri="{9D8B030D-6E8A-4147-A177-3AD203B41FA5}">
                      <a16:colId xmlns:a16="http://schemas.microsoft.com/office/drawing/2014/main" val="2691007429"/>
                    </a:ext>
                  </a:extLst>
                </a:gridCol>
                <a:gridCol w="400527">
                  <a:extLst>
                    <a:ext uri="{9D8B030D-6E8A-4147-A177-3AD203B41FA5}">
                      <a16:colId xmlns:a16="http://schemas.microsoft.com/office/drawing/2014/main" val="2343988129"/>
                    </a:ext>
                  </a:extLst>
                </a:gridCol>
              </a:tblGrid>
              <a:tr h="758055">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Backlog Item</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Status and Completion date</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Original Estimate in hours</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 </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25/12</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2</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26/12</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3</a:t>
                      </a:r>
                    </a:p>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27/12 </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Day4</a:t>
                      </a:r>
                    </a:p>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28/12 </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Day5</a:t>
                      </a:r>
                    </a:p>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29/12</a:t>
                      </a: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Day6 </a:t>
                      </a:r>
                      <a:endParaRPr lang="en-IN" sz="1000" b="1"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IN" sz="1000" b="1" dirty="0">
                          <a:solidFill>
                            <a:schemeClr val="tx1"/>
                          </a:solidFill>
                          <a:effectLst/>
                          <a:latin typeface="Times New Roman" panose="02020603050405020304" pitchFamily="18" charset="0"/>
                          <a:cs typeface="Times New Roman" panose="02020603050405020304" pitchFamily="18" charset="0"/>
                        </a:rPr>
                        <a:t>30/12</a:t>
                      </a:r>
                      <a:endParaRPr lang="en-US" sz="900" b="1" dirty="0">
                        <a:solidFill>
                          <a:schemeClr val="tx1"/>
                        </a:solidFill>
                        <a:effectLst/>
                        <a:latin typeface="Times New Roman" panose="02020603050405020304" pitchFamily="18"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Day7</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31/12</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Day8</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Day9</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10</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11 </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04/11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12 </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13 </a:t>
                      </a:r>
                    </a:p>
                    <a:p>
                      <a:pPr algn="ctr">
                        <a:lnSpc>
                          <a:spcPct val="115000"/>
                        </a:lnSpc>
                        <a:spcAft>
                          <a:spcPts val="1000"/>
                        </a:spcAft>
                      </a:pPr>
                      <a:r>
                        <a:rPr lang="en-US" sz="9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Day 14</a:t>
                      </a:r>
                    </a:p>
                    <a:p>
                      <a:pPr algn="ctr">
                        <a:lnSpc>
                          <a:spcPct val="115000"/>
                        </a:lnSpc>
                        <a:spcAft>
                          <a:spcPts val="1000"/>
                        </a:spcAft>
                      </a:pPr>
                      <a:r>
                        <a:rPr lang="en-US" sz="900" b="1" dirty="0">
                          <a:solidFill>
                            <a:schemeClr val="tx1"/>
                          </a:solidFill>
                          <a:effectLst/>
                          <a:latin typeface="Times New Roman" panose="02020603050405020304" pitchFamily="18" charset="0"/>
                          <a:cs typeface="Times New Roman" panose="02020603050405020304" pitchFamily="18" charset="0"/>
                        </a:rPr>
                        <a:t> 7/01</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Completed&lt;Y/N&gt;</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1215630155"/>
                  </a:ext>
                </a:extLst>
              </a:tr>
              <a:tr h="381593">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story #1,23</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dirty="0">
                          <a:solidFill>
                            <a:schemeClr val="tx1"/>
                          </a:solidFill>
                          <a:effectLst/>
                          <a:latin typeface="Times New Roman" panose="02020603050405020304" pitchFamily="18" charset="0"/>
                          <a:cs typeface="Times New Roman" panose="02020603050405020304" pitchFamily="18" charset="0"/>
                        </a:rPr>
                        <a:t>Hrs</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dirty="0">
                          <a:solidFill>
                            <a:schemeClr val="tx1"/>
                          </a:solidFill>
                          <a:effectLst/>
                          <a:latin typeface="Times New Roman" panose="02020603050405020304" pitchFamily="18" charset="0"/>
                          <a:cs typeface="Times New Roman" panose="02020603050405020304" pitchFamily="18" charset="0"/>
                        </a:rPr>
                        <a:t>Hrs</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dirty="0">
                          <a:solidFill>
                            <a:schemeClr val="tx1"/>
                          </a:solidFill>
                          <a:effectLst/>
                          <a:latin typeface="Times New Roman" panose="02020603050405020304" pitchFamily="18" charset="0"/>
                          <a:cs typeface="Times New Roman" panose="02020603050405020304" pitchFamily="18" charset="0"/>
                        </a:rPr>
                        <a:t>Hrs</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50" b="1">
                          <a:solidFill>
                            <a:schemeClr val="tx1"/>
                          </a:solidFill>
                          <a:effectLst/>
                          <a:latin typeface="Times New Roman" panose="02020603050405020304" pitchFamily="18" charset="0"/>
                          <a:cs typeface="Times New Roman" panose="02020603050405020304" pitchFamily="18" charset="0"/>
                        </a:rPr>
                        <a:t>Hrs</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3685395256"/>
                  </a:ext>
                </a:extLst>
              </a:tr>
              <a:tr h="689151">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25/12/2021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2 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417419016"/>
                  </a:ext>
                </a:extLst>
              </a:tr>
              <a:tr h="381593">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01/01/2022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 0</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3004374619"/>
                  </a:ext>
                </a:extLst>
              </a:tr>
              <a:tr h="454557">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03/01/2022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cs typeface="Times New Roman" panose="02020603050405020304" pitchFamily="18" charset="0"/>
                        </a:rPr>
                        <a:t>0 </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000" b="1" dirty="0">
                          <a:solidFill>
                            <a:schemeClr val="tx1"/>
                          </a:solidFill>
                          <a:effectLst/>
                          <a:latin typeface="Times New Roman" panose="02020603050405020304" pitchFamily="18" charset="0"/>
                          <a:cs typeface="Times New Roman" panose="02020603050405020304" pitchFamily="18" charset="0"/>
                        </a:rPr>
                        <a:t>0 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3487832936"/>
                  </a:ext>
                </a:extLst>
              </a:tr>
              <a:tr h="454557">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tc>
                  <a:txBody>
                    <a:bodyPr/>
                    <a:lstStyle/>
                    <a:p>
                      <a:pPr algn="ctr">
                        <a:lnSpc>
                          <a:spcPct val="115000"/>
                        </a:lnSpc>
                        <a:spcAft>
                          <a:spcPts val="1000"/>
                        </a:spcAft>
                      </a:pP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797" marR="64797" marT="0" marB="0"/>
                </a:tc>
                <a:extLst>
                  <a:ext uri="{0D108BD9-81ED-4DB2-BD59-A6C34878D82A}">
                    <a16:rowId xmlns:a16="http://schemas.microsoft.com/office/drawing/2014/main" val="403193169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Times New Roman" pitchFamily="18" charset="0"/>
                <a:cs typeface="Times New Roman" pitchFamily="18" charset="0"/>
              </a:rPr>
              <a:t>INTRODUCTION</a:t>
            </a:r>
          </a:p>
        </p:txBody>
      </p:sp>
      <p:sp>
        <p:nvSpPr>
          <p:cNvPr id="4" name="Content Placeholder 2"/>
          <p:cNvSpPr>
            <a:spLocks noGrp="1"/>
          </p:cNvSpPr>
          <p:nvPr>
            <p:ph idx="1"/>
          </p:nvPr>
        </p:nvSpPr>
        <p:spPr>
          <a:xfrm>
            <a:off x="457200" y="1371600"/>
            <a:ext cx="8229600" cy="5105400"/>
          </a:xfrm>
        </p:spPr>
        <p:txBody>
          <a:bodyPr>
            <a:normAutofit lnSpcReduction="10000"/>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recent years, the increasing number of vehicles on roads leads to an increase in traffic accidents. It is found that distracted driving was related to one-tenth of fatal crashes. Distracted driving fatalities have increased more rapidly than those caused by drunk driving, speeding and failing to wear a seat belt. A driver is considered to be distracted when there is an activity that attracts his/her attention away from the task of driving.  Distracted driving is an established cause of motor vehicle crashes for all ages. With the rapidly growing elderly population and more adults embracing technology, distracted driving is also increasing in prevalence within that population—particularly cell phone usage behind the wheel. Another cause of accidents is drowsiness during driving.</a:t>
            </a:r>
          </a:p>
          <a:p>
            <a:pPr marL="0" indent="0">
              <a:buNone/>
            </a:pPr>
            <a:r>
              <a:rPr lang="en-US" sz="2000"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main objective of the proposed system is to detect drowsiness in drivers and alert them on time to avoid occurrence of accidents. In addition, activities such as usage of phone, turning around, picking something from rear seat during driving can lead to accidents. Detection of such activities on time can help in reducing accidents to an extent. To overcome this issue, we propose a</a:t>
            </a:r>
            <a:r>
              <a:rPr lang="en-US" sz="1800" dirty="0">
                <a:effectLst/>
                <a:latin typeface="Times New Roman" panose="02020603050405020304" pitchFamily="18" charset="0"/>
                <a:ea typeface="Times New Roman" panose="02020603050405020304" pitchFamily="18" charset="0"/>
              </a:rPr>
              <a:t> distraction detection system that has the potential to be implemented in real vehicles. The proposed work focuses on driver distraction activities detection via images using different kinds of machine learning techniques. The input of our model is videos of driver taken in the car.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atin typeface="Times New Roman" pitchFamily="18" charset="0"/>
                <a:cs typeface="Times New Roman" pitchFamily="18" charset="0"/>
              </a:rPr>
              <a:t>MODULES</a:t>
            </a:r>
          </a:p>
        </p:txBody>
      </p:sp>
      <p:sp>
        <p:nvSpPr>
          <p:cNvPr id="3" name="Content Placeholder 2"/>
          <p:cNvSpPr>
            <a:spLocks noGrp="1"/>
          </p:cNvSpPr>
          <p:nvPr>
            <p:ph idx="1"/>
          </p:nvPr>
        </p:nvSpPr>
        <p:spPr>
          <a:xfrm>
            <a:off x="381000" y="1143000"/>
            <a:ext cx="8305800" cy="5562600"/>
          </a:xfrm>
        </p:spPr>
        <p:txBody>
          <a:bodyPr>
            <a:noAutofit/>
          </a:bodyPr>
          <a:lstStyle/>
          <a:p>
            <a:pPr marL="0" lvl="0" indent="0">
              <a:lnSpc>
                <a:spcPct val="107000"/>
              </a:lnSpc>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1:- </a:t>
            </a:r>
            <a:r>
              <a:rPr lang="en-IN" sz="1800" b="1" u="sng" dirty="0">
                <a:latin typeface="Times New Roman" panose="02020603050405020304" pitchFamily="18" charset="0"/>
                <a:ea typeface="Calibri" panose="020F0502020204030204" pitchFamily="34" charset="0"/>
                <a:cs typeface="Times New Roman" panose="02020603050405020304" pitchFamily="18" charset="0"/>
              </a:rPr>
              <a:t>DRIVER APP</a:t>
            </a:r>
            <a:endParaRPr lang="en-IN"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a:t>
            </a: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Partner Setting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Auto messaging to own contacts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Location Sharing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Driving pattern detection using mobile sensors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Camera assistance while closing eyelids(sleeping)</a:t>
            </a:r>
          </a:p>
          <a:p>
            <a:pPr>
              <a:lnSpc>
                <a:spcPct val="107000"/>
              </a:lnSpc>
              <a:spcAft>
                <a:spcPts val="800"/>
              </a:spcAft>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Voice assistance support</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Get road condition notification using GPS</a:t>
            </a:r>
          </a:p>
          <a:p>
            <a:pPr marL="0" lvl="0" indent="0">
              <a:lnSpc>
                <a:spcPct val="107000"/>
              </a:lnSpc>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2:- </a:t>
            </a:r>
            <a:r>
              <a:rPr lang="en-IN" sz="1800" b="1" u="sng" dirty="0">
                <a:latin typeface="Times New Roman" panose="02020603050405020304" pitchFamily="18" charset="0"/>
                <a:ea typeface="Calibri" panose="020F0502020204030204" pitchFamily="34" charset="0"/>
                <a:cs typeface="Times New Roman" panose="02020603050405020304" pitchFamily="18" charset="0"/>
              </a:rPr>
              <a:t>PARTNER APP</a:t>
            </a:r>
            <a:endParaRPr lang="en-IN"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View drivers(partners)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Driver phone mode settings</a:t>
            </a:r>
          </a:p>
          <a:p>
            <a:pPr marL="0" lvl="0" indent="0">
              <a:lnSpc>
                <a:spcPct val="107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07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IN" sz="1600" u="sng" dirty="0">
              <a:latin typeface="Times New Roman" pitchFamily="18" charset="0"/>
              <a:cs typeface="Times New Roman" pitchFamily="18" charset="0"/>
            </a:endParaRPr>
          </a:p>
          <a:p>
            <a:pPr>
              <a:buNone/>
            </a:pPr>
            <a:r>
              <a:rPr lang="en-IN" sz="1600" u="sng" dirty="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9602D-BC22-4A98-8A15-DEC98D06C08B}"/>
              </a:ext>
            </a:extLst>
          </p:cNvPr>
          <p:cNvSpPr>
            <a:spLocks noGrp="1"/>
          </p:cNvSpPr>
          <p:nvPr>
            <p:ph idx="1"/>
          </p:nvPr>
        </p:nvSpPr>
        <p:spPr>
          <a:xfrm>
            <a:off x="457200" y="609600"/>
            <a:ext cx="8229600" cy="5516563"/>
          </a:xfrm>
        </p:spPr>
        <p:txBody>
          <a:bodyPr>
            <a:normAutofit/>
          </a:bodyPr>
          <a:lstStyle/>
          <a:p>
            <a:pPr marL="0" indent="0">
              <a:buNone/>
            </a:pPr>
            <a:r>
              <a:rPr lang="en-US" dirty="0"/>
              <a:t>   </a:t>
            </a:r>
            <a:r>
              <a:rPr lang="en-US" sz="1800" dirty="0"/>
              <a:t>             a. Speed based</a:t>
            </a:r>
          </a:p>
          <a:p>
            <a:pPr marL="0" indent="0">
              <a:buNone/>
            </a:pPr>
            <a:r>
              <a:rPr lang="en-IN" dirty="0"/>
              <a:t>           </a:t>
            </a:r>
            <a:r>
              <a:rPr lang="en-IN" sz="1800" dirty="0"/>
              <a:t>b. Vehicle angle based</a:t>
            </a:r>
          </a:p>
          <a:p>
            <a:pPr marL="0" indent="0">
              <a:buNone/>
            </a:pPr>
            <a:r>
              <a:rPr lang="en-IN" sz="1800" dirty="0"/>
              <a:t>        main settings are,</a:t>
            </a:r>
          </a:p>
          <a:p>
            <a:pPr marL="0" indent="0">
              <a:buNone/>
            </a:pPr>
            <a:r>
              <a:rPr lang="en-IN" sz="1800" dirty="0"/>
              <a:t>                    1.Call blocking</a:t>
            </a:r>
          </a:p>
          <a:p>
            <a:pPr marL="0" indent="0">
              <a:buNone/>
            </a:pPr>
            <a:r>
              <a:rPr lang="en-IN" sz="1800" dirty="0"/>
              <a:t>                    2.Screen light intensity setting</a:t>
            </a:r>
          </a:p>
          <a:p>
            <a:pPr marL="0" indent="0">
              <a:buNone/>
            </a:pPr>
            <a:r>
              <a:rPr lang="en-IN" sz="1800" dirty="0"/>
              <a:t>                    3.Screen lock while speed increases</a:t>
            </a:r>
          </a:p>
          <a:p>
            <a:pPr marL="0" indent="0">
              <a:buNone/>
            </a:pPr>
            <a:r>
              <a:rPr lang="en-IN" sz="1800" dirty="0"/>
              <a:t>                    4.Auto smising service</a:t>
            </a:r>
          </a:p>
          <a:p>
            <a:pPr marL="0" indent="0">
              <a:buNone/>
            </a:pPr>
            <a:r>
              <a:rPr lang="en-IN" sz="1800" dirty="0"/>
              <a:t>                    5.Ring mode settings</a:t>
            </a:r>
          </a:p>
          <a:p>
            <a:r>
              <a:rPr lang="en-IN" sz="1800" dirty="0"/>
              <a:t>View Locations  </a:t>
            </a:r>
          </a:p>
          <a:p>
            <a:pPr marL="0" indent="0">
              <a:buNone/>
            </a:pPr>
            <a:endParaRPr lang="en-IN" sz="1800" dirty="0"/>
          </a:p>
          <a:p>
            <a:pPr marL="0" indent="0">
              <a:buNone/>
            </a:pPr>
            <a:endParaRPr lang="en-IN" sz="1800" b="1" i="1" dirty="0"/>
          </a:p>
          <a:p>
            <a:pPr marL="0" indent="0">
              <a:buNone/>
            </a:pPr>
            <a:r>
              <a:rPr lang="en-IN" sz="1800" dirty="0"/>
              <a:t>             </a:t>
            </a:r>
          </a:p>
        </p:txBody>
      </p:sp>
    </p:spTree>
    <p:extLst>
      <p:ext uri="{BB962C8B-B14F-4D97-AF65-F5344CB8AC3E}">
        <p14:creationId xmlns:p14="http://schemas.microsoft.com/office/powerpoint/2010/main" val="366890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8B11-A519-47CD-B57F-D5150097A0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95BC237-C41E-43E1-A0C1-7EBB694A30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85800" y="2057400"/>
            <a:ext cx="7620000" cy="3892167"/>
          </a:xfrm>
        </p:spPr>
      </p:pic>
    </p:spTree>
    <p:extLst>
      <p:ext uri="{BB962C8B-B14F-4D97-AF65-F5344CB8AC3E}">
        <p14:creationId xmlns:p14="http://schemas.microsoft.com/office/powerpoint/2010/main" val="79684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844950-EF3A-4BAD-B0F1-92C1E4EA99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26384" y="152400"/>
            <a:ext cx="6891230" cy="6324600"/>
          </a:xfrm>
        </p:spPr>
      </p:pic>
    </p:spTree>
    <p:extLst>
      <p:ext uri="{BB962C8B-B14F-4D97-AF65-F5344CB8AC3E}">
        <p14:creationId xmlns:p14="http://schemas.microsoft.com/office/powerpoint/2010/main" val="301142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5241B4-FEED-4825-8FAF-8BECBA78BC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0" y="304800"/>
            <a:ext cx="6781799" cy="5791200"/>
          </a:xfrm>
        </p:spPr>
      </p:pic>
    </p:spTree>
    <p:extLst>
      <p:ext uri="{BB962C8B-B14F-4D97-AF65-F5344CB8AC3E}">
        <p14:creationId xmlns:p14="http://schemas.microsoft.com/office/powerpoint/2010/main" val="127378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5CB1-A1DD-4511-AF36-1868813B55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3183F7-E6E6-4072-9254-7C568E86C30E}"/>
              </a:ext>
            </a:extLst>
          </p:cNvPr>
          <p:cNvSpPr>
            <a:spLocks noGrp="1"/>
          </p:cNvSpPr>
          <p:nvPr>
            <p:ph idx="1"/>
          </p:nvPr>
        </p:nvSpPr>
        <p:spPr/>
        <p:txBody>
          <a:bodyPr/>
          <a:lstStyle/>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Login: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8" name="Table 7">
            <a:extLst>
              <a:ext uri="{FF2B5EF4-FFF2-40B4-BE49-F238E27FC236}">
                <a16:creationId xmlns:a16="http://schemas.microsoft.com/office/drawing/2014/main" id="{03AD5C50-4861-4EA0-9C17-AB74F3B3F0D5}"/>
              </a:ext>
            </a:extLst>
          </p:cNvPr>
          <p:cNvGraphicFramePr>
            <a:graphicFrameLocks noGrp="1"/>
          </p:cNvGraphicFramePr>
          <p:nvPr>
            <p:extLst>
              <p:ext uri="{D42A27DB-BD31-4B8C-83A1-F6EECF244321}">
                <p14:modId xmlns:p14="http://schemas.microsoft.com/office/powerpoint/2010/main" val="52836823"/>
              </p:ext>
            </p:extLst>
          </p:nvPr>
        </p:nvGraphicFramePr>
        <p:xfrm>
          <a:off x="457200" y="2278460"/>
          <a:ext cx="8229600" cy="2369740"/>
        </p:xfrm>
        <a:graphic>
          <a:graphicData uri="http://schemas.openxmlformats.org/drawingml/2006/table">
            <a:tbl>
              <a:tblPr firstRow="1" firstCol="1" bandRow="1">
                <a:tableStyleId>{5C22544A-7EE6-4342-B048-85BDC9FD1C3A}</a:tableStyleId>
              </a:tblPr>
              <a:tblGrid>
                <a:gridCol w="2742895">
                  <a:extLst>
                    <a:ext uri="{9D8B030D-6E8A-4147-A177-3AD203B41FA5}">
                      <a16:colId xmlns:a16="http://schemas.microsoft.com/office/drawing/2014/main" val="2289098679"/>
                    </a:ext>
                  </a:extLst>
                </a:gridCol>
                <a:gridCol w="2742895">
                  <a:extLst>
                    <a:ext uri="{9D8B030D-6E8A-4147-A177-3AD203B41FA5}">
                      <a16:colId xmlns:a16="http://schemas.microsoft.com/office/drawing/2014/main" val="2663344890"/>
                    </a:ext>
                  </a:extLst>
                </a:gridCol>
                <a:gridCol w="2743810">
                  <a:extLst>
                    <a:ext uri="{9D8B030D-6E8A-4147-A177-3AD203B41FA5}">
                      <a16:colId xmlns:a16="http://schemas.microsoft.com/office/drawing/2014/main" val="2479382383"/>
                    </a:ext>
                  </a:extLst>
                </a:gridCol>
              </a:tblGrid>
              <a:tr h="592435">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Field Name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Datatype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Constraints</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143443"/>
                  </a:ext>
                </a:extLst>
              </a:tr>
              <a:tr h="59243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3581655375"/>
                  </a:ext>
                </a:extLst>
              </a:tr>
              <a:tr h="592435">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80181695"/>
                  </a:ext>
                </a:extLst>
              </a:tr>
              <a:tr h="592435">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Password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215426850"/>
                  </a:ext>
                </a:extLst>
              </a:tr>
            </a:tbl>
          </a:graphicData>
        </a:graphic>
      </p:graphicFrame>
    </p:spTree>
    <p:extLst>
      <p:ext uri="{BB962C8B-B14F-4D97-AF65-F5344CB8AC3E}">
        <p14:creationId xmlns:p14="http://schemas.microsoft.com/office/powerpoint/2010/main" val="121658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1598</Words>
  <Application>Microsoft Office PowerPoint</Application>
  <PresentationFormat>On-screen Show (4:3)</PresentationFormat>
  <Paragraphs>793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Symbol</vt:lpstr>
      <vt:lpstr>Times New Roman</vt:lpstr>
      <vt:lpstr>Office Theme</vt:lpstr>
      <vt:lpstr>DRIVER VIGILANCE SYSYTEM</vt:lpstr>
      <vt:lpstr>TABLE OF CONTENTS</vt:lpstr>
      <vt:lpstr>INTRODUCTION</vt:lpstr>
      <vt:lpstr>MODULES</vt:lpstr>
      <vt:lpstr>PowerPoint Presentation</vt:lpstr>
      <vt:lpstr>DATA FLOW DIAGRAM</vt:lpstr>
      <vt:lpstr>PowerPoint Presentation</vt:lpstr>
      <vt:lpstr>PowerPoint Presentation</vt:lpstr>
      <vt:lpstr>TABLE DESIGN</vt:lpstr>
      <vt:lpstr>PowerPoint Presentation</vt:lpstr>
      <vt:lpstr>PowerPoint Presentation</vt:lpstr>
      <vt:lpstr>PowerPoint Presentation</vt:lpstr>
      <vt:lpstr>DEVELOPING ENVIRONMENT</vt:lpstr>
      <vt:lpstr>PRODUCT BACKLOG</vt:lpstr>
      <vt:lpstr>USER STORY</vt:lpstr>
      <vt:lpstr>PowerPoint Presentation</vt:lpstr>
      <vt:lpstr>PROJECT PLAN</vt:lpstr>
      <vt:lpstr>SPRINT BACKLOG PLAN</vt:lpstr>
      <vt:lpstr>PowerPoint Presentation</vt:lpstr>
      <vt:lpstr>SPRINT BACKLOG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deepika</cp:lastModifiedBy>
  <cp:revision>27</cp:revision>
  <dcterms:created xsi:type="dcterms:W3CDTF">2022-01-09T05:59:32Z</dcterms:created>
  <dcterms:modified xsi:type="dcterms:W3CDTF">2022-01-27T06:10:22Z</dcterms:modified>
</cp:coreProperties>
</file>