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32"/>
  </p:notesMasterIdLst>
  <p:sldIdLst>
    <p:sldId id="256" r:id="rId2"/>
    <p:sldId id="278" r:id="rId3"/>
    <p:sldId id="258" r:id="rId4"/>
    <p:sldId id="259" r:id="rId5"/>
    <p:sldId id="271" r:id="rId6"/>
    <p:sldId id="289" r:id="rId7"/>
    <p:sldId id="290" r:id="rId8"/>
    <p:sldId id="272" r:id="rId9"/>
    <p:sldId id="260" r:id="rId10"/>
    <p:sldId id="275" r:id="rId11"/>
    <p:sldId id="277" r:id="rId12"/>
    <p:sldId id="279" r:id="rId13"/>
    <p:sldId id="280" r:id="rId14"/>
    <p:sldId id="281" r:id="rId15"/>
    <p:sldId id="282" r:id="rId16"/>
    <p:sldId id="283" r:id="rId17"/>
    <p:sldId id="284" r:id="rId18"/>
    <p:sldId id="285" r:id="rId19"/>
    <p:sldId id="286" r:id="rId20"/>
    <p:sldId id="291" r:id="rId21"/>
    <p:sldId id="287" r:id="rId22"/>
    <p:sldId id="288" r:id="rId23"/>
    <p:sldId id="264" r:id="rId24"/>
    <p:sldId id="265" r:id="rId25"/>
    <p:sldId id="266" r:id="rId26"/>
    <p:sldId id="267" r:id="rId27"/>
    <p:sldId id="268" r:id="rId28"/>
    <p:sldId id="269" r:id="rId29"/>
    <p:sldId id="273" r:id="rId30"/>
    <p:sldId id="2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66292-5DD8-4A1C-AF26-8A29A86F0352}" v="4812" dt="2022-06-07T16:43:54.553"/>
    <p1510:client id="{C4437B9A-D1F3-4671-B1D9-568D025A1A20}" v="1118" dt="2022-06-07T13:38:51.628"/>
    <p1510:client id="{CABA9B38-69F9-4B3E-9D74-8CB845D20E30}" v="947" dt="2022-07-05T08:49:33.4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2" d="100"/>
          <a:sy n="92" d="100"/>
        </p:scale>
        <p:origin x="-110" y="-1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6687E-5944-48FC-A354-987E8B4D2CB6}"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9458D06B-EF21-4B08-82CF-29A70B2291B0}">
      <dgm:prSet/>
      <dgm:spPr/>
      <dgm:t>
        <a:bodyPr/>
        <a:lstStyle/>
        <a:p>
          <a:r>
            <a:rPr lang="en-US" baseline="0"/>
            <a:t>Company can generate more revenue</a:t>
          </a:r>
          <a:endParaRPr lang="en-US"/>
        </a:p>
      </dgm:t>
    </dgm:pt>
    <dgm:pt modelId="{4003B830-BB8F-4D4D-B5DB-B39C3AF850F5}" type="parTrans" cxnId="{08496955-1898-42C9-87AB-BD69E9F9BC28}">
      <dgm:prSet/>
      <dgm:spPr/>
      <dgm:t>
        <a:bodyPr/>
        <a:lstStyle/>
        <a:p>
          <a:endParaRPr lang="en-US"/>
        </a:p>
      </dgm:t>
    </dgm:pt>
    <dgm:pt modelId="{3823C632-D333-49CD-9F87-8A9F8F476AAD}" type="sibTrans" cxnId="{08496955-1898-42C9-87AB-BD69E9F9BC28}">
      <dgm:prSet/>
      <dgm:spPr/>
      <dgm:t>
        <a:bodyPr/>
        <a:lstStyle/>
        <a:p>
          <a:endParaRPr lang="en-US"/>
        </a:p>
      </dgm:t>
    </dgm:pt>
    <dgm:pt modelId="{9039AC07-8A67-4409-821D-B99FC02CBCD1}">
      <dgm:prSet/>
      <dgm:spPr/>
      <dgm:t>
        <a:bodyPr/>
        <a:lstStyle/>
        <a:p>
          <a:r>
            <a:rPr lang="en-US" baseline="0"/>
            <a:t>Identify which variable is most influential</a:t>
          </a:r>
          <a:endParaRPr lang="en-US"/>
        </a:p>
      </dgm:t>
    </dgm:pt>
    <dgm:pt modelId="{3C253959-993C-4878-8869-85B1D1CEAD9F}" type="parTrans" cxnId="{C932E4D9-959F-458D-9E9D-EACF6DFC206B}">
      <dgm:prSet/>
      <dgm:spPr/>
      <dgm:t>
        <a:bodyPr/>
        <a:lstStyle/>
        <a:p>
          <a:endParaRPr lang="en-US"/>
        </a:p>
      </dgm:t>
    </dgm:pt>
    <dgm:pt modelId="{845C3D16-6CB7-4EB1-A153-744FEC0FFD51}" type="sibTrans" cxnId="{C932E4D9-959F-458D-9E9D-EACF6DFC206B}">
      <dgm:prSet/>
      <dgm:spPr/>
      <dgm:t>
        <a:bodyPr/>
        <a:lstStyle/>
        <a:p>
          <a:endParaRPr lang="en-US"/>
        </a:p>
      </dgm:t>
    </dgm:pt>
    <dgm:pt modelId="{FC17E2E9-B8E3-4D21-AF3B-A480938CEF6F}">
      <dgm:prSet/>
      <dgm:spPr/>
      <dgm:t>
        <a:bodyPr/>
        <a:lstStyle/>
        <a:p>
          <a:r>
            <a:rPr lang="en-US" baseline="0"/>
            <a:t>Identify and improve the declining of the business</a:t>
          </a:r>
          <a:endParaRPr lang="en-US"/>
        </a:p>
      </dgm:t>
    </dgm:pt>
    <dgm:pt modelId="{7ABA0A75-0467-404D-8ED5-ADE9508FBFDB}" type="parTrans" cxnId="{AD8B0804-7C33-4444-BF7C-4830600D3F20}">
      <dgm:prSet/>
      <dgm:spPr/>
      <dgm:t>
        <a:bodyPr/>
        <a:lstStyle/>
        <a:p>
          <a:endParaRPr lang="en-US"/>
        </a:p>
      </dgm:t>
    </dgm:pt>
    <dgm:pt modelId="{D9E7B308-5E8E-4E58-B277-142702411D12}" type="sibTrans" cxnId="{AD8B0804-7C33-4444-BF7C-4830600D3F20}">
      <dgm:prSet/>
      <dgm:spPr/>
      <dgm:t>
        <a:bodyPr/>
        <a:lstStyle/>
        <a:p>
          <a:endParaRPr lang="en-US"/>
        </a:p>
      </dgm:t>
    </dgm:pt>
    <dgm:pt modelId="{F7B01515-C3EA-457C-BF4C-BD79A7703BE6}" type="pres">
      <dgm:prSet presAssocID="{1BA6687E-5944-48FC-A354-987E8B4D2CB6}" presName="Name0" presStyleCnt="0">
        <dgm:presLayoutVars>
          <dgm:dir/>
          <dgm:resizeHandles val="exact"/>
        </dgm:presLayoutVars>
      </dgm:prSet>
      <dgm:spPr/>
    </dgm:pt>
    <dgm:pt modelId="{B3B627EC-657C-4E90-8BAB-230533489BF2}" type="pres">
      <dgm:prSet presAssocID="{9458D06B-EF21-4B08-82CF-29A70B2291B0}" presName="node" presStyleLbl="node1" presStyleIdx="0" presStyleCnt="3">
        <dgm:presLayoutVars>
          <dgm:bulletEnabled val="1"/>
        </dgm:presLayoutVars>
      </dgm:prSet>
      <dgm:spPr/>
    </dgm:pt>
    <dgm:pt modelId="{21A03FC3-5E5E-4B87-B848-E9021ED949B6}" type="pres">
      <dgm:prSet presAssocID="{3823C632-D333-49CD-9F87-8A9F8F476AAD}" presName="sibTrans" presStyleLbl="sibTrans1D1" presStyleIdx="0" presStyleCnt="2"/>
      <dgm:spPr/>
    </dgm:pt>
    <dgm:pt modelId="{2BABC552-4A9E-400A-B1C1-74A06130EFBF}" type="pres">
      <dgm:prSet presAssocID="{3823C632-D333-49CD-9F87-8A9F8F476AAD}" presName="connectorText" presStyleLbl="sibTrans1D1" presStyleIdx="0" presStyleCnt="2"/>
      <dgm:spPr/>
    </dgm:pt>
    <dgm:pt modelId="{BF576C51-9589-453C-AC7E-48407F43B0AA}" type="pres">
      <dgm:prSet presAssocID="{9039AC07-8A67-4409-821D-B99FC02CBCD1}" presName="node" presStyleLbl="node1" presStyleIdx="1" presStyleCnt="3">
        <dgm:presLayoutVars>
          <dgm:bulletEnabled val="1"/>
        </dgm:presLayoutVars>
      </dgm:prSet>
      <dgm:spPr/>
    </dgm:pt>
    <dgm:pt modelId="{3E136885-F07F-4832-89EA-F950851CEF27}" type="pres">
      <dgm:prSet presAssocID="{845C3D16-6CB7-4EB1-A153-744FEC0FFD51}" presName="sibTrans" presStyleLbl="sibTrans1D1" presStyleIdx="1" presStyleCnt="2"/>
      <dgm:spPr/>
    </dgm:pt>
    <dgm:pt modelId="{03DF005F-5664-4973-AB4E-22636C42459B}" type="pres">
      <dgm:prSet presAssocID="{845C3D16-6CB7-4EB1-A153-744FEC0FFD51}" presName="connectorText" presStyleLbl="sibTrans1D1" presStyleIdx="1" presStyleCnt="2"/>
      <dgm:spPr/>
    </dgm:pt>
    <dgm:pt modelId="{4CB3C670-71DD-4272-B480-59B7EBA5B926}" type="pres">
      <dgm:prSet presAssocID="{FC17E2E9-B8E3-4D21-AF3B-A480938CEF6F}" presName="node" presStyleLbl="node1" presStyleIdx="2" presStyleCnt="3">
        <dgm:presLayoutVars>
          <dgm:bulletEnabled val="1"/>
        </dgm:presLayoutVars>
      </dgm:prSet>
      <dgm:spPr/>
    </dgm:pt>
  </dgm:ptLst>
  <dgm:cxnLst>
    <dgm:cxn modelId="{AD8B0804-7C33-4444-BF7C-4830600D3F20}" srcId="{1BA6687E-5944-48FC-A354-987E8B4D2CB6}" destId="{FC17E2E9-B8E3-4D21-AF3B-A480938CEF6F}" srcOrd="2" destOrd="0" parTransId="{7ABA0A75-0467-404D-8ED5-ADE9508FBFDB}" sibTransId="{D9E7B308-5E8E-4E58-B277-142702411D12}"/>
    <dgm:cxn modelId="{04654739-4598-484C-B1A9-25A8E73C7E2B}" type="presOf" srcId="{845C3D16-6CB7-4EB1-A153-744FEC0FFD51}" destId="{3E136885-F07F-4832-89EA-F950851CEF27}" srcOrd="0" destOrd="0" presId="urn:microsoft.com/office/officeart/2016/7/layout/RepeatingBendingProcessNew"/>
    <dgm:cxn modelId="{D485403D-BF87-4A33-950C-48F6EA5275A2}" type="presOf" srcId="{3823C632-D333-49CD-9F87-8A9F8F476AAD}" destId="{21A03FC3-5E5E-4B87-B848-E9021ED949B6}" srcOrd="0" destOrd="0" presId="urn:microsoft.com/office/officeart/2016/7/layout/RepeatingBendingProcessNew"/>
    <dgm:cxn modelId="{F1DD096C-442C-4DF2-BFC5-ADE7B0640261}" type="presOf" srcId="{845C3D16-6CB7-4EB1-A153-744FEC0FFD51}" destId="{03DF005F-5664-4973-AB4E-22636C42459B}" srcOrd="1" destOrd="0" presId="urn:microsoft.com/office/officeart/2016/7/layout/RepeatingBendingProcessNew"/>
    <dgm:cxn modelId="{08496955-1898-42C9-87AB-BD69E9F9BC28}" srcId="{1BA6687E-5944-48FC-A354-987E8B4D2CB6}" destId="{9458D06B-EF21-4B08-82CF-29A70B2291B0}" srcOrd="0" destOrd="0" parTransId="{4003B830-BB8F-4D4D-B5DB-B39C3AF850F5}" sibTransId="{3823C632-D333-49CD-9F87-8A9F8F476AAD}"/>
    <dgm:cxn modelId="{0838BC8C-BCC7-46AB-8F3E-5BA9C0E786BF}" type="presOf" srcId="{3823C632-D333-49CD-9F87-8A9F8F476AAD}" destId="{2BABC552-4A9E-400A-B1C1-74A06130EFBF}" srcOrd="1" destOrd="0" presId="urn:microsoft.com/office/officeart/2016/7/layout/RepeatingBendingProcessNew"/>
    <dgm:cxn modelId="{83540D96-F4DB-425E-BE02-3E411B6927F0}" type="presOf" srcId="{1BA6687E-5944-48FC-A354-987E8B4D2CB6}" destId="{F7B01515-C3EA-457C-BF4C-BD79A7703BE6}" srcOrd="0" destOrd="0" presId="urn:microsoft.com/office/officeart/2016/7/layout/RepeatingBendingProcessNew"/>
    <dgm:cxn modelId="{3BFD09A3-3D65-4B1A-8A65-B4C6D690D679}" type="presOf" srcId="{9039AC07-8A67-4409-821D-B99FC02CBCD1}" destId="{BF576C51-9589-453C-AC7E-48407F43B0AA}" srcOrd="0" destOrd="0" presId="urn:microsoft.com/office/officeart/2016/7/layout/RepeatingBendingProcessNew"/>
    <dgm:cxn modelId="{E18636AF-2F64-4472-933C-A161C79C4667}" type="presOf" srcId="{FC17E2E9-B8E3-4D21-AF3B-A480938CEF6F}" destId="{4CB3C670-71DD-4272-B480-59B7EBA5B926}" srcOrd="0" destOrd="0" presId="urn:microsoft.com/office/officeart/2016/7/layout/RepeatingBendingProcessNew"/>
    <dgm:cxn modelId="{D34C3FC3-1831-42DB-BDB5-A50026C5C202}" type="presOf" srcId="{9458D06B-EF21-4B08-82CF-29A70B2291B0}" destId="{B3B627EC-657C-4E90-8BAB-230533489BF2}" srcOrd="0" destOrd="0" presId="urn:microsoft.com/office/officeart/2016/7/layout/RepeatingBendingProcessNew"/>
    <dgm:cxn modelId="{C932E4D9-959F-458D-9E9D-EACF6DFC206B}" srcId="{1BA6687E-5944-48FC-A354-987E8B4D2CB6}" destId="{9039AC07-8A67-4409-821D-B99FC02CBCD1}" srcOrd="1" destOrd="0" parTransId="{3C253959-993C-4878-8869-85B1D1CEAD9F}" sibTransId="{845C3D16-6CB7-4EB1-A153-744FEC0FFD51}"/>
    <dgm:cxn modelId="{974B8D45-A9F5-4F3F-929F-93820DF50F66}" type="presParOf" srcId="{F7B01515-C3EA-457C-BF4C-BD79A7703BE6}" destId="{B3B627EC-657C-4E90-8BAB-230533489BF2}" srcOrd="0" destOrd="0" presId="urn:microsoft.com/office/officeart/2016/7/layout/RepeatingBendingProcessNew"/>
    <dgm:cxn modelId="{A688DDE9-B8B9-4438-8DB9-B0CB27395789}" type="presParOf" srcId="{F7B01515-C3EA-457C-BF4C-BD79A7703BE6}" destId="{21A03FC3-5E5E-4B87-B848-E9021ED949B6}" srcOrd="1" destOrd="0" presId="urn:microsoft.com/office/officeart/2016/7/layout/RepeatingBendingProcessNew"/>
    <dgm:cxn modelId="{83CC8D43-12C0-4F24-9AE2-711C32F5BE99}" type="presParOf" srcId="{21A03FC3-5E5E-4B87-B848-E9021ED949B6}" destId="{2BABC552-4A9E-400A-B1C1-74A06130EFBF}" srcOrd="0" destOrd="0" presId="urn:microsoft.com/office/officeart/2016/7/layout/RepeatingBendingProcessNew"/>
    <dgm:cxn modelId="{458D88FD-D8EF-404B-ADED-E07AE656D46C}" type="presParOf" srcId="{F7B01515-C3EA-457C-BF4C-BD79A7703BE6}" destId="{BF576C51-9589-453C-AC7E-48407F43B0AA}" srcOrd="2" destOrd="0" presId="urn:microsoft.com/office/officeart/2016/7/layout/RepeatingBendingProcessNew"/>
    <dgm:cxn modelId="{93011496-2BC8-437A-9F1C-0B77F69042C0}" type="presParOf" srcId="{F7B01515-C3EA-457C-BF4C-BD79A7703BE6}" destId="{3E136885-F07F-4832-89EA-F950851CEF27}" srcOrd="3" destOrd="0" presId="urn:microsoft.com/office/officeart/2016/7/layout/RepeatingBendingProcessNew"/>
    <dgm:cxn modelId="{7CB82C99-05F7-43C7-9318-75759BA947F9}" type="presParOf" srcId="{3E136885-F07F-4832-89EA-F950851CEF27}" destId="{03DF005F-5664-4973-AB4E-22636C42459B}" srcOrd="0" destOrd="0" presId="urn:microsoft.com/office/officeart/2016/7/layout/RepeatingBendingProcessNew"/>
    <dgm:cxn modelId="{425DC114-1488-4699-A613-087EF0E46E97}" type="presParOf" srcId="{F7B01515-C3EA-457C-BF4C-BD79A7703BE6}" destId="{4CB3C670-71DD-4272-B480-59B7EBA5B926}" srcOrd="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03FC3-5E5E-4B87-B848-E9021ED949B6}">
      <dsp:nvSpPr>
        <dsp:cNvPr id="0" name=""/>
        <dsp:cNvSpPr/>
      </dsp:nvSpPr>
      <dsp:spPr>
        <a:xfrm>
          <a:off x="4906438" y="868487"/>
          <a:ext cx="668523" cy="91440"/>
        </a:xfrm>
        <a:custGeom>
          <a:avLst/>
          <a:gdLst/>
          <a:ahLst/>
          <a:cxnLst/>
          <a:rect l="0" t="0" r="0" b="0"/>
          <a:pathLst>
            <a:path>
              <a:moveTo>
                <a:pt x="0" y="45720"/>
              </a:moveTo>
              <a:lnTo>
                <a:pt x="66852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221" y="910712"/>
        <a:ext cx="34956" cy="6991"/>
      </dsp:txXfrm>
    </dsp:sp>
    <dsp:sp modelId="{B3B627EC-657C-4E90-8BAB-230533489BF2}">
      <dsp:nvSpPr>
        <dsp:cNvPr id="0" name=""/>
        <dsp:cNvSpPr/>
      </dsp:nvSpPr>
      <dsp:spPr>
        <a:xfrm>
          <a:off x="1868572" y="2308"/>
          <a:ext cx="3039665" cy="18237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946" tIns="156345" rIns="148946" bIns="156345" numCol="1" spcCol="1270" anchor="ctr" anchorCtr="0">
          <a:noAutofit/>
        </a:bodyPr>
        <a:lstStyle/>
        <a:p>
          <a:pPr marL="0" lvl="0" indent="0" algn="ctr" defTabSz="1200150">
            <a:lnSpc>
              <a:spcPct val="90000"/>
            </a:lnSpc>
            <a:spcBef>
              <a:spcPct val="0"/>
            </a:spcBef>
            <a:spcAft>
              <a:spcPct val="35000"/>
            </a:spcAft>
            <a:buNone/>
          </a:pPr>
          <a:r>
            <a:rPr lang="en-US" sz="2700" kern="1200" baseline="0"/>
            <a:t>Company can generate more revenue</a:t>
          </a:r>
          <a:endParaRPr lang="en-US" sz="2700" kern="1200"/>
        </a:p>
      </dsp:txBody>
      <dsp:txXfrm>
        <a:off x="1868572" y="2308"/>
        <a:ext cx="3039665" cy="1823799"/>
      </dsp:txXfrm>
    </dsp:sp>
    <dsp:sp modelId="{3E136885-F07F-4832-89EA-F950851CEF27}">
      <dsp:nvSpPr>
        <dsp:cNvPr id="0" name=""/>
        <dsp:cNvSpPr/>
      </dsp:nvSpPr>
      <dsp:spPr>
        <a:xfrm>
          <a:off x="3388405" y="1824307"/>
          <a:ext cx="3738788" cy="668523"/>
        </a:xfrm>
        <a:custGeom>
          <a:avLst/>
          <a:gdLst/>
          <a:ahLst/>
          <a:cxnLst/>
          <a:rect l="0" t="0" r="0" b="0"/>
          <a:pathLst>
            <a:path>
              <a:moveTo>
                <a:pt x="3738788" y="0"/>
              </a:moveTo>
              <a:lnTo>
                <a:pt x="3738788" y="351361"/>
              </a:lnTo>
              <a:lnTo>
                <a:pt x="0" y="351361"/>
              </a:lnTo>
              <a:lnTo>
                <a:pt x="0" y="668523"/>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62710" y="2155073"/>
        <a:ext cx="190179" cy="6991"/>
      </dsp:txXfrm>
    </dsp:sp>
    <dsp:sp modelId="{BF576C51-9589-453C-AC7E-48407F43B0AA}">
      <dsp:nvSpPr>
        <dsp:cNvPr id="0" name=""/>
        <dsp:cNvSpPr/>
      </dsp:nvSpPr>
      <dsp:spPr>
        <a:xfrm>
          <a:off x="5607361" y="2308"/>
          <a:ext cx="3039665" cy="1823799"/>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946" tIns="156345" rIns="148946" bIns="156345" numCol="1" spcCol="1270" anchor="ctr" anchorCtr="0">
          <a:noAutofit/>
        </a:bodyPr>
        <a:lstStyle/>
        <a:p>
          <a:pPr marL="0" lvl="0" indent="0" algn="ctr" defTabSz="1200150">
            <a:lnSpc>
              <a:spcPct val="90000"/>
            </a:lnSpc>
            <a:spcBef>
              <a:spcPct val="0"/>
            </a:spcBef>
            <a:spcAft>
              <a:spcPct val="35000"/>
            </a:spcAft>
            <a:buNone/>
          </a:pPr>
          <a:r>
            <a:rPr lang="en-US" sz="2700" kern="1200" baseline="0"/>
            <a:t>Identify which variable is most influential</a:t>
          </a:r>
          <a:endParaRPr lang="en-US" sz="2700" kern="1200"/>
        </a:p>
      </dsp:txBody>
      <dsp:txXfrm>
        <a:off x="5607361" y="2308"/>
        <a:ext cx="3039665" cy="1823799"/>
      </dsp:txXfrm>
    </dsp:sp>
    <dsp:sp modelId="{4CB3C670-71DD-4272-B480-59B7EBA5B926}">
      <dsp:nvSpPr>
        <dsp:cNvPr id="0" name=""/>
        <dsp:cNvSpPr/>
      </dsp:nvSpPr>
      <dsp:spPr>
        <a:xfrm>
          <a:off x="1868572" y="2525230"/>
          <a:ext cx="3039665" cy="1823799"/>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946" tIns="156345" rIns="148946" bIns="156345" numCol="1" spcCol="1270" anchor="ctr" anchorCtr="0">
          <a:noAutofit/>
        </a:bodyPr>
        <a:lstStyle/>
        <a:p>
          <a:pPr marL="0" lvl="0" indent="0" algn="ctr" defTabSz="1200150">
            <a:lnSpc>
              <a:spcPct val="90000"/>
            </a:lnSpc>
            <a:spcBef>
              <a:spcPct val="0"/>
            </a:spcBef>
            <a:spcAft>
              <a:spcPct val="35000"/>
            </a:spcAft>
            <a:buNone/>
          </a:pPr>
          <a:r>
            <a:rPr lang="en-US" sz="2700" kern="1200" baseline="0"/>
            <a:t>Identify and improve the declining of the business</a:t>
          </a:r>
          <a:endParaRPr lang="en-US" sz="2700" kern="1200"/>
        </a:p>
      </dsp:txBody>
      <dsp:txXfrm>
        <a:off x="1868572" y="2525230"/>
        <a:ext cx="3039665" cy="182379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1AA4E7-D1AB-4F5F-A6CB-B20D80F70EA0}" type="datetimeFigureOut">
              <a:rPr lang="en-US" smtClean="0"/>
              <a:pPr/>
              <a:t>7/5/2022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520F0B-8F16-4C9B-BA0D-959261AAE6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1B7BB1F-94AF-450F-A532-31D2CB1D270A}" type="datetime1">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54047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5A970C5-8EF9-4856-A6EE-3EEE3FA5C635}" type="datetime1">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7345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B41D7D-9875-4474-8D0F-773F8538CD73}" type="datetime1">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413301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D0B26E3-CBD9-4E4B-B4CE-4553A3AFE751}" type="datetime1">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84087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2E53335-7295-4A50-AB0C-C86400F97390}" type="datetime1">
              <a:rPr lang="en-US" smtClean="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5120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D739E8F-9A8A-4538-97D6-343A63900096}" type="datetime1">
              <a:rPr lang="en-US" smtClean="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47965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6CD98760-10AE-4518-A48A-BBCFBB49EA64}" type="datetime1">
              <a:rPr lang="en-US" smtClean="0"/>
              <a:pPr/>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71354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5324324-DF7B-487F-8284-0BA05FA29E19}" type="datetime1">
              <a:rPr lang="en-US" smtClean="0"/>
              <a:pPr/>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620934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119A2-D920-4245-BEF6-1225A46EB118}" type="datetime1">
              <a:rPr lang="en-US" smtClean="0"/>
              <a:pPr/>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27398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16F8E2E-70BD-4953-8DB5-BD46257322C0}" type="datetime1">
              <a:rPr lang="en-US" smtClean="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062239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9CE9099-2561-4CCD-89AC-144E577C5AA9}" type="datetime1">
              <a:rPr lang="en-US" smtClean="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77089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06B39-7675-4AC3-AD2A-D3C313CBEBB1}" type="datetime1">
              <a:rPr lang="en-US" smtClean="0"/>
              <a:pPr/>
              <a:t>7/5/2022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spTree>
    <p:extLst>
      <p:ext uri="{BB962C8B-B14F-4D97-AF65-F5344CB8AC3E}">
        <p14:creationId xmlns:p14="http://schemas.microsoft.com/office/powerpoint/2010/main" val="2852116090"/>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nsightextractor.com/2015/12/22/great-read-doing-data-science-at-twitter-datascience-analytic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8881" y="417576"/>
            <a:ext cx="10909640" cy="1249394"/>
          </a:xfrm>
        </p:spPr>
        <p:txBody>
          <a:bodyPr anchor="ctr">
            <a:normAutofit/>
          </a:bodyPr>
          <a:lstStyle/>
          <a:p>
            <a:r>
              <a:rPr lang="en-US" sz="5600" dirty="0">
                <a:ea typeface="+mj-lt"/>
                <a:cs typeface="+mj-lt"/>
              </a:rPr>
              <a:t>BIG_MART.</a:t>
            </a:r>
            <a:endParaRPr lang="en-US" sz="5600" dirty="0"/>
          </a:p>
        </p:txBody>
      </p:sp>
      <p:sp>
        <p:nvSpPr>
          <p:cNvPr id="3" name="Subtitle 2"/>
          <p:cNvSpPr>
            <a:spLocks noGrp="1"/>
          </p:cNvSpPr>
          <p:nvPr>
            <p:ph type="subTitle" idx="1"/>
          </p:nvPr>
        </p:nvSpPr>
        <p:spPr>
          <a:xfrm>
            <a:off x="9177456" y="2561103"/>
            <a:ext cx="2830356" cy="1929570"/>
          </a:xfrm>
        </p:spPr>
        <p:txBody>
          <a:bodyPr anchor="ctr">
            <a:normAutofit/>
          </a:bodyPr>
          <a:lstStyle/>
          <a:p>
            <a:endParaRPr lang="en-US" sz="1400" b="1" dirty="0">
              <a:solidFill>
                <a:schemeClr val="accent2"/>
              </a:solidFill>
              <a:cs typeface="Calibri"/>
            </a:endParaRPr>
          </a:p>
          <a:p>
            <a:r>
              <a:rPr lang="en-US" sz="1400" b="1" dirty="0">
                <a:solidFill>
                  <a:schemeClr val="accent2"/>
                </a:solidFill>
                <a:cs typeface="Calibri"/>
              </a:rPr>
              <a:t>MOHAMMED ADHEEB P</a:t>
            </a:r>
            <a:endParaRPr lang="en-US" sz="1400" dirty="0">
              <a:solidFill>
                <a:schemeClr val="accent2"/>
              </a:solidFill>
              <a:cs typeface="Calibri"/>
            </a:endParaRPr>
          </a:p>
          <a:p>
            <a:r>
              <a:rPr lang="en-US" sz="1400" b="1" dirty="0">
                <a:solidFill>
                  <a:schemeClr val="accent2"/>
                </a:solidFill>
                <a:ea typeface="+mn-lt"/>
                <a:cs typeface="+mn-lt"/>
              </a:rPr>
              <a:t>MES20MCA-2025</a:t>
            </a:r>
            <a:endParaRPr lang="en-US" sz="1400" dirty="0">
              <a:solidFill>
                <a:schemeClr val="accent2"/>
              </a:solidFill>
              <a:cs typeface="Calibri"/>
            </a:endParaRPr>
          </a:p>
          <a:p>
            <a:r>
              <a:rPr lang="en-US" sz="1400" b="1" dirty="0">
                <a:solidFill>
                  <a:schemeClr val="accent2"/>
                </a:solidFill>
                <a:ea typeface="+mn-lt"/>
                <a:cs typeface="+mn-lt"/>
              </a:rPr>
              <a:t>PRODUCT OWNER : PRIYA JD</a:t>
            </a:r>
            <a:endParaRPr lang="en-US" sz="1400" b="1" dirty="0">
              <a:solidFill>
                <a:schemeClr val="accent2"/>
              </a:solidFill>
              <a:cs typeface="Calibri"/>
            </a:endParaRPr>
          </a:p>
          <a:p>
            <a:endParaRPr lang="en-US" sz="1400" dirty="0">
              <a:solidFill>
                <a:schemeClr val="accent2"/>
              </a:solidFill>
              <a:cs typeface="Calibri"/>
            </a:endParaRPr>
          </a:p>
        </p:txBody>
      </p:sp>
      <p:sp>
        <p:nvSpPr>
          <p:cNvPr id="46"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Logo&#10;&#10;Description automatically generated">
            <a:extLst>
              <a:ext uri="{FF2B5EF4-FFF2-40B4-BE49-F238E27FC236}">
                <a16:creationId xmlns:a16="http://schemas.microsoft.com/office/drawing/2014/main" id="{BAE21E58-F827-9674-50B2-03452B77CDDD}"/>
              </a:ext>
            </a:extLst>
          </p:cNvPr>
          <p:cNvPicPr>
            <a:picLocks noChangeAspect="1"/>
          </p:cNvPicPr>
          <p:nvPr/>
        </p:nvPicPr>
        <p:blipFill>
          <a:blip r:embed="rId2" cstate="print">
            <a:extLst>
              <a:ext uri="{837473B0-CC2E-450A-ABE3-18F120FF3D39}">
                <a1611:picAttrSrcUrl xmlns:a1611="http://schemas.microsoft.com/office/drawing/2016/11/main" r:id="rId3"/>
              </a:ext>
            </a:extLst>
          </a:blip>
          <a:stretch>
            <a:fillRect/>
          </a:stretch>
        </p:blipFill>
        <p:spPr>
          <a:xfrm>
            <a:off x="801888" y="3030129"/>
            <a:ext cx="9426518" cy="3189696"/>
          </a:xfrm>
          <a:prstGeom prst="rect">
            <a:avLst/>
          </a:prstGeom>
        </p:spPr>
      </p:pic>
      <p:sp>
        <p:nvSpPr>
          <p:cNvPr id="7" name="Slide Number Placeholder 6"/>
          <p:cNvSpPr>
            <a:spLocks noGrp="1"/>
          </p:cNvSpPr>
          <p:nvPr>
            <p:ph type="sldNum" sz="quarter" idx="12"/>
          </p:nvPr>
        </p:nvSpPr>
        <p:spPr/>
        <p:txBody>
          <a:bodyPr/>
          <a:lstStyle/>
          <a:p>
            <a:fld id="{48F63A3B-78C7-47BE-AE5E-E10140E04643}" type="slidenum">
              <a:rPr lang="en-US" smtClean="0"/>
              <a:pPr/>
              <a:t>1</a:t>
            </a:fld>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02ACDA-8F32-C55B-D136-0F086E0258F5}"/>
              </a:ext>
            </a:extLst>
          </p:cNvPr>
          <p:cNvSpPr>
            <a:spLocks noGrp="1"/>
          </p:cNvSpPr>
          <p:nvPr>
            <p:ph idx="1"/>
          </p:nvPr>
        </p:nvSpPr>
        <p:spPr>
          <a:xfrm>
            <a:off x="838200" y="1814562"/>
            <a:ext cx="10515600" cy="4366782"/>
          </a:xfrm>
        </p:spPr>
        <p:txBody>
          <a:bodyPr vert="horz" lIns="91440" tIns="45720" rIns="91440" bIns="45720" rtlCol="0">
            <a:normAutofit/>
          </a:bodyPr>
          <a:lstStyle/>
          <a:p>
            <a:pPr marL="0" indent="0">
              <a:buNone/>
            </a:pPr>
            <a:r>
              <a:rPr lang="en-US" sz="2200">
                <a:cs typeface="Calibri"/>
              </a:rPr>
              <a:t> Attribute Information:</a:t>
            </a:r>
            <a:endParaRPr lang="en-US" sz="2200">
              <a:ea typeface="+mn-lt"/>
              <a:cs typeface="+mn-lt"/>
            </a:endParaRPr>
          </a:p>
          <a:p>
            <a:pPr marL="0" indent="0">
              <a:buNone/>
            </a:pPr>
            <a:endParaRPr lang="en-US" sz="2200">
              <a:cs typeface="Calibri"/>
            </a:endParaRPr>
          </a:p>
          <a:p>
            <a:pPr marL="457200" indent="-457200">
              <a:buFont typeface="Wingdings,Sans-Serif" panose="020B0604020202020204" pitchFamily="34" charset="0"/>
              <a:buChar char="v"/>
            </a:pPr>
            <a:r>
              <a:rPr lang="en-US" sz="2200">
                <a:cs typeface="Calibri"/>
              </a:rPr>
              <a:t> Avg. Session Length: Average session of in-store style advice sessions.</a:t>
            </a:r>
            <a:endParaRPr lang="en-US" sz="2200">
              <a:ea typeface="+mn-lt"/>
              <a:cs typeface="+mn-lt"/>
            </a:endParaRPr>
          </a:p>
          <a:p>
            <a:pPr marL="457200" indent="-457200">
              <a:buFont typeface="Wingdings,Sans-Serif" panose="020B0604020202020204" pitchFamily="34" charset="0"/>
              <a:buChar char="v"/>
            </a:pPr>
            <a:r>
              <a:rPr lang="en-US" sz="2200">
                <a:cs typeface="Calibri"/>
              </a:rPr>
              <a:t> Time on App: Average time spent on App in minutes</a:t>
            </a:r>
            <a:endParaRPr lang="en-US" sz="2200">
              <a:ea typeface="+mn-lt"/>
              <a:cs typeface="+mn-lt"/>
            </a:endParaRPr>
          </a:p>
          <a:p>
            <a:pPr marL="457200" indent="-457200">
              <a:buFont typeface="Wingdings,Sans-Serif" panose="020B0604020202020204" pitchFamily="34" charset="0"/>
              <a:buChar char="v"/>
            </a:pPr>
            <a:r>
              <a:rPr lang="en-US" sz="2200">
                <a:cs typeface="Calibri"/>
              </a:rPr>
              <a:t> Time on Website: Average time spent on Website in minutes </a:t>
            </a:r>
            <a:endParaRPr lang="en-US" sz="2200">
              <a:ea typeface="+mn-lt"/>
              <a:cs typeface="+mn-lt"/>
            </a:endParaRPr>
          </a:p>
          <a:p>
            <a:pPr marL="457200" indent="-457200">
              <a:buFont typeface="Wingdings,Sans-Serif" panose="020B0604020202020204" pitchFamily="34" charset="0"/>
              <a:buChar char="v"/>
            </a:pPr>
            <a:r>
              <a:rPr lang="en-US" sz="2200">
                <a:cs typeface="Calibri"/>
              </a:rPr>
              <a:t> Length of Membership: How many years the customer has been a member. </a:t>
            </a:r>
            <a:endParaRPr lang="en-US" sz="2200">
              <a:ea typeface="+mn-lt"/>
              <a:cs typeface="+mn-lt"/>
            </a:endParaRPr>
          </a:p>
          <a:p>
            <a:pPr marL="457200" indent="-457200">
              <a:buFont typeface="Wingdings,Sans-Serif" panose="020B0604020202020204" pitchFamily="34" charset="0"/>
              <a:buChar char="v"/>
            </a:pPr>
            <a:r>
              <a:rPr lang="en-US" sz="2200">
                <a:cs typeface="Calibri"/>
              </a:rPr>
              <a:t> Yearly Amount Spent: The total amount the customer is spending. </a:t>
            </a:r>
            <a:endParaRPr lang="en-US" sz="2200"/>
          </a:p>
        </p:txBody>
      </p:sp>
      <p:pic>
        <p:nvPicPr>
          <p:cNvPr id="4" name="Graphic 4" descr="Database with solid fill">
            <a:extLst>
              <a:ext uri="{FF2B5EF4-FFF2-40B4-BE49-F238E27FC236}">
                <a16:creationId xmlns:a16="http://schemas.microsoft.com/office/drawing/2014/main" id="{0E9299A9-2948-5747-8D99-2BBA71DF4A9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10374775" y="2180863"/>
            <a:ext cx="1242349" cy="1242349"/>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97475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02ACDA-8F32-C55B-D136-0F086E0258F5}"/>
              </a:ext>
            </a:extLst>
          </p:cNvPr>
          <p:cNvSpPr>
            <a:spLocks noGrp="1"/>
          </p:cNvSpPr>
          <p:nvPr>
            <p:ph idx="1"/>
          </p:nvPr>
        </p:nvSpPr>
        <p:spPr>
          <a:xfrm>
            <a:off x="838200" y="1814562"/>
            <a:ext cx="10515600" cy="4366782"/>
          </a:xfrm>
        </p:spPr>
        <p:txBody>
          <a:bodyPr vert="horz" lIns="91440" tIns="45720" rIns="91440" bIns="45720" rtlCol="0" anchor="t">
            <a:normAutofit fontScale="92500" lnSpcReduction="10000"/>
          </a:bodyPr>
          <a:lstStyle/>
          <a:p>
            <a:r>
              <a:rPr lang="en-US" sz="2200" dirty="0">
                <a:solidFill>
                  <a:schemeClr val="accent4">
                    <a:lumMod val="60000"/>
                    <a:lumOff val="40000"/>
                  </a:schemeClr>
                </a:solidFill>
                <a:cs typeface="Calibri"/>
              </a:rPr>
              <a:t> </a:t>
            </a:r>
            <a:r>
              <a:rPr lang="en-US" sz="2200" b="1" u="sng" dirty="0">
                <a:solidFill>
                  <a:schemeClr val="accent4">
                    <a:lumMod val="60000"/>
                    <a:lumOff val="40000"/>
                  </a:schemeClr>
                </a:solidFill>
                <a:ea typeface="+mn-lt"/>
                <a:cs typeface="+mn-lt"/>
              </a:rPr>
              <a:t>Business problem:</a:t>
            </a:r>
          </a:p>
          <a:p>
            <a:pPr marL="0" indent="0">
              <a:buNone/>
            </a:pPr>
            <a:r>
              <a:rPr lang="en-US" sz="2200" dirty="0">
                <a:ea typeface="+mn-lt"/>
                <a:cs typeface="+mn-lt"/>
              </a:rPr>
              <a:t>    Interpret which variables are contributing towards the more annual income prediction</a:t>
            </a:r>
          </a:p>
          <a:p>
            <a:endParaRPr lang="en-US" sz="2200" dirty="0">
              <a:ea typeface="+mn-lt"/>
              <a:cs typeface="+mn-lt"/>
            </a:endParaRPr>
          </a:p>
          <a:p>
            <a:r>
              <a:rPr lang="en-US" sz="2200" dirty="0">
                <a:cs typeface="Calibri"/>
              </a:rPr>
              <a:t>Firstly we use Exploratory Data Analysis (EDA), it is an approach to analyze the data using visual techniques. It is used to discover trends, patterns, or to check assumptions with the help of statistical summary and graphical representations.</a:t>
            </a:r>
            <a:endParaRPr lang="en-US" sz="2200" dirty="0">
              <a:ea typeface="+mn-lt"/>
              <a:cs typeface="+mn-lt"/>
            </a:endParaRPr>
          </a:p>
          <a:p>
            <a:r>
              <a:rPr lang="en-US" sz="2200" dirty="0">
                <a:cs typeface="Calibri"/>
              </a:rPr>
              <a:t>The next step is Data Preparation which includes : Data cleaning, Feature engineering, Data transformation</a:t>
            </a:r>
            <a:endParaRPr lang="en-US" sz="2200" dirty="0">
              <a:ea typeface="+mn-lt"/>
              <a:cs typeface="+mn-lt"/>
            </a:endParaRPr>
          </a:p>
          <a:p>
            <a:r>
              <a:rPr lang="en-US" sz="2200" dirty="0">
                <a:cs typeface="Calibri"/>
              </a:rPr>
              <a:t>Then I build 4 models from it, and find out the errors after some aggregations are applied to these models ( log transformation )</a:t>
            </a:r>
            <a:endParaRPr lang="en-US" sz="2200" dirty="0">
              <a:ea typeface="+mn-lt"/>
              <a:cs typeface="+mn-lt"/>
            </a:endParaRPr>
          </a:p>
          <a:p>
            <a:r>
              <a:rPr lang="en-US" sz="2200" dirty="0">
                <a:cs typeface="Calibri"/>
              </a:rPr>
              <a:t>Finally get the best model out of these models with low </a:t>
            </a:r>
            <a:r>
              <a:rPr lang="en-US" sz="2200" dirty="0" err="1">
                <a:cs typeface="Calibri"/>
              </a:rPr>
              <a:t>mae</a:t>
            </a:r>
            <a:r>
              <a:rPr lang="en-US" sz="2200" dirty="0">
                <a:cs typeface="Calibri"/>
              </a:rPr>
              <a:t> &amp; </a:t>
            </a:r>
            <a:r>
              <a:rPr lang="en-US" sz="2200" dirty="0" err="1">
                <a:cs typeface="Calibri"/>
              </a:rPr>
              <a:t>mape</a:t>
            </a:r>
            <a:endParaRPr lang="en-US" sz="2200" dirty="0" err="1">
              <a:ea typeface="+mn-lt"/>
              <a:cs typeface="+mn-lt"/>
            </a:endParaRPr>
          </a:p>
          <a:p>
            <a:r>
              <a:rPr lang="en-US" sz="2200" dirty="0">
                <a:cs typeface="Calibri"/>
              </a:rPr>
              <a:t>Find out which variables are contributing towards the more annual income prediction. </a:t>
            </a:r>
            <a:endParaRPr lang="en-US" sz="2200" dirty="0">
              <a:ea typeface="+mn-lt"/>
              <a:cs typeface="+mn-lt"/>
            </a:endParaRPr>
          </a:p>
          <a:p>
            <a:r>
              <a:rPr lang="en-US" sz="2200" dirty="0">
                <a:ea typeface="+mn-lt"/>
                <a:cs typeface="+mn-lt"/>
              </a:rPr>
              <a:t>Predict</a:t>
            </a:r>
            <a:r>
              <a:rPr lang="en-US" sz="2200" dirty="0">
                <a:cs typeface="Calibri"/>
              </a:rPr>
              <a:t> the annual income of a new record by taking new values to the variables</a:t>
            </a:r>
            <a:endParaRPr lang="en-US" sz="2200" dirty="0">
              <a:ea typeface="+mn-lt"/>
              <a:cs typeface="+mn-lt"/>
            </a:endParaRPr>
          </a:p>
          <a:p>
            <a:endParaRPr lang="en-US" sz="2200" dirty="0">
              <a:ea typeface="+mn-lt"/>
              <a:cs typeface="+mn-lt"/>
            </a:endParaRPr>
          </a:p>
          <a:p>
            <a:endParaRPr lang="en-US" sz="2200" dirty="0">
              <a:ea typeface="+mn-lt"/>
              <a:cs typeface="+mn-lt"/>
            </a:endParaRPr>
          </a:p>
          <a:p>
            <a:endParaRPr lang="en-US" sz="2200" dirty="0">
              <a:ea typeface="+mn-lt"/>
              <a:cs typeface="+mn-lt"/>
            </a:endParaRPr>
          </a:p>
          <a:p>
            <a:pPr marL="0" indent="0">
              <a:buNone/>
            </a:pPr>
            <a:endParaRPr lang="en-US" sz="2200" dirty="0">
              <a:cs typeface="Calibri"/>
            </a:endParaRPr>
          </a:p>
        </p:txBody>
      </p:sp>
      <p:sp>
        <p:nvSpPr>
          <p:cNvPr id="5" name="Slide Number Placeholder 4"/>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40688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00875-809F-AF34-7B60-67720D19D93A}"/>
              </a:ext>
            </a:extLst>
          </p:cNvPr>
          <p:cNvSpPr>
            <a:spLocks noGrp="1"/>
          </p:cNvSpPr>
          <p:nvPr>
            <p:ph idx="1"/>
          </p:nvPr>
        </p:nvSpPr>
        <p:spPr>
          <a:xfrm>
            <a:off x="153365" y="195524"/>
            <a:ext cx="11952789" cy="6531236"/>
          </a:xfrm>
        </p:spPr>
        <p:txBody>
          <a:bodyPr vert="horz" lIns="91440" tIns="45720" rIns="91440" bIns="45720" rtlCol="0" anchor="t">
            <a:normAutofit/>
          </a:bodyPr>
          <a:lstStyle/>
          <a:p>
            <a:pPr marL="0" indent="0">
              <a:buNone/>
            </a:pPr>
            <a:r>
              <a:rPr lang="en-US" dirty="0">
                <a:cs typeface="Calibri"/>
              </a:rPr>
              <a:t>Sample Data</a:t>
            </a:r>
          </a:p>
          <a:p>
            <a:pPr marL="0" indent="0">
              <a:buNone/>
            </a:pPr>
            <a:endParaRPr lang="en-US" dirty="0">
              <a:cs typeface="Calibri"/>
            </a:endParaRPr>
          </a:p>
          <a:p>
            <a:pPr marL="0" indent="0">
              <a:buNone/>
            </a:pPr>
            <a:endParaRPr lang="en-US" dirty="0">
              <a:cs typeface="Calibri"/>
            </a:endParaRPr>
          </a:p>
        </p:txBody>
      </p:sp>
      <p:sp>
        <p:nvSpPr>
          <p:cNvPr id="4" name="Slide Number Placeholder 3">
            <a:extLst>
              <a:ext uri="{FF2B5EF4-FFF2-40B4-BE49-F238E27FC236}">
                <a16:creationId xmlns:a16="http://schemas.microsoft.com/office/drawing/2014/main" id="{11F7D6CA-AE50-D076-5D50-044C088E8583}"/>
              </a:ext>
            </a:extLst>
          </p:cNvPr>
          <p:cNvSpPr>
            <a:spLocks noGrp="1"/>
          </p:cNvSpPr>
          <p:nvPr>
            <p:ph type="sldNum" sz="quarter" idx="12"/>
          </p:nvPr>
        </p:nvSpPr>
        <p:spPr/>
        <p:txBody>
          <a:bodyPr/>
          <a:lstStyle/>
          <a:p>
            <a:fld id="{48F63A3B-78C7-47BE-AE5E-E10140E04643}" type="slidenum">
              <a:rPr lang="en-US" dirty="0"/>
              <a:pPr/>
              <a:t>12</a:t>
            </a:fld>
            <a:endParaRPr lang="en-US" dirty="0"/>
          </a:p>
        </p:txBody>
      </p:sp>
      <p:pic>
        <p:nvPicPr>
          <p:cNvPr id="5" name="Picture 5" descr="Table&#10;&#10;Description automatically generated">
            <a:extLst>
              <a:ext uri="{FF2B5EF4-FFF2-40B4-BE49-F238E27FC236}">
                <a16:creationId xmlns:a16="http://schemas.microsoft.com/office/drawing/2014/main" id="{ECEDDFA5-AFA5-79A7-4AD3-A9F6E60F16EC}"/>
              </a:ext>
            </a:extLst>
          </p:cNvPr>
          <p:cNvPicPr>
            <a:picLocks noChangeAspect="1"/>
          </p:cNvPicPr>
          <p:nvPr/>
        </p:nvPicPr>
        <p:blipFill>
          <a:blip r:embed="rId2"/>
          <a:stretch>
            <a:fillRect/>
          </a:stretch>
        </p:blipFill>
        <p:spPr>
          <a:xfrm>
            <a:off x="914400" y="1214431"/>
            <a:ext cx="8546925" cy="2602426"/>
          </a:xfrm>
          <a:prstGeom prst="rect">
            <a:avLst/>
          </a:prstGeom>
        </p:spPr>
      </p:pic>
    </p:spTree>
    <p:extLst>
      <p:ext uri="{BB962C8B-B14F-4D97-AF65-F5344CB8AC3E}">
        <p14:creationId xmlns:p14="http://schemas.microsoft.com/office/powerpoint/2010/main" val="1648117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A06B-873A-A46A-3134-B585E7B82FA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Statistical summaries</a:t>
            </a:r>
          </a:p>
        </p:txBody>
      </p:sp>
      <p:sp>
        <p:nvSpPr>
          <p:cNvPr id="4" name="Slide Number Placeholder 3">
            <a:extLst>
              <a:ext uri="{FF2B5EF4-FFF2-40B4-BE49-F238E27FC236}">
                <a16:creationId xmlns:a16="http://schemas.microsoft.com/office/drawing/2014/main" id="{CE343A75-C466-98EB-12F3-BC40C9454A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8F63A3B-78C7-47BE-AE5E-E10140E04643}" type="slidenum">
              <a:rPr lang="en-US"/>
              <a:pPr>
                <a:spcAft>
                  <a:spcPts val="600"/>
                </a:spcAft>
              </a:pPr>
              <a:t>13</a:t>
            </a:fld>
            <a:endParaRPr lang="en-US"/>
          </a:p>
        </p:txBody>
      </p:sp>
      <p:graphicFrame>
        <p:nvGraphicFramePr>
          <p:cNvPr id="43" name="Content Placeholder 5">
            <a:extLst>
              <a:ext uri="{FF2B5EF4-FFF2-40B4-BE49-F238E27FC236}">
                <a16:creationId xmlns:a16="http://schemas.microsoft.com/office/drawing/2014/main" id="{3A628692-52BC-FE98-BC5B-66467BBF4D4A}"/>
              </a:ext>
            </a:extLst>
          </p:cNvPr>
          <p:cNvGraphicFramePr>
            <a:graphicFrameLocks noGrp="1"/>
          </p:cNvGraphicFramePr>
          <p:nvPr>
            <p:ph idx="1"/>
            <p:extLst>
              <p:ext uri="{D42A27DB-BD31-4B8C-83A1-F6EECF244321}">
                <p14:modId xmlns:p14="http://schemas.microsoft.com/office/powerpoint/2010/main" val="1353104652"/>
              </p:ext>
            </p:extLst>
          </p:nvPr>
        </p:nvGraphicFramePr>
        <p:xfrm>
          <a:off x="838200" y="2517545"/>
          <a:ext cx="10515605" cy="3133261"/>
        </p:xfrm>
        <a:graphic>
          <a:graphicData uri="http://schemas.openxmlformats.org/drawingml/2006/table">
            <a:tbl>
              <a:tblPr firstRow="1" bandRow="1">
                <a:tableStyleId>{5C22544A-7EE6-4342-B048-85BDC9FD1C3A}</a:tableStyleId>
              </a:tblPr>
              <a:tblGrid>
                <a:gridCol w="1286009">
                  <a:extLst>
                    <a:ext uri="{9D8B030D-6E8A-4147-A177-3AD203B41FA5}">
                      <a16:colId xmlns:a16="http://schemas.microsoft.com/office/drawing/2014/main" val="3491539219"/>
                    </a:ext>
                  </a:extLst>
                </a:gridCol>
                <a:gridCol w="712353">
                  <a:extLst>
                    <a:ext uri="{9D8B030D-6E8A-4147-A177-3AD203B41FA5}">
                      <a16:colId xmlns:a16="http://schemas.microsoft.com/office/drawing/2014/main" val="2813415670"/>
                    </a:ext>
                  </a:extLst>
                </a:gridCol>
                <a:gridCol w="1216749">
                  <a:extLst>
                    <a:ext uri="{9D8B030D-6E8A-4147-A177-3AD203B41FA5}">
                      <a16:colId xmlns:a16="http://schemas.microsoft.com/office/drawing/2014/main" val="1101541446"/>
                    </a:ext>
                  </a:extLst>
                </a:gridCol>
                <a:gridCol w="1216749">
                  <a:extLst>
                    <a:ext uri="{9D8B030D-6E8A-4147-A177-3AD203B41FA5}">
                      <a16:colId xmlns:a16="http://schemas.microsoft.com/office/drawing/2014/main" val="1033097496"/>
                    </a:ext>
                  </a:extLst>
                </a:gridCol>
                <a:gridCol w="1216749">
                  <a:extLst>
                    <a:ext uri="{9D8B030D-6E8A-4147-A177-3AD203B41FA5}">
                      <a16:colId xmlns:a16="http://schemas.microsoft.com/office/drawing/2014/main" val="1602029090"/>
                    </a:ext>
                  </a:extLst>
                </a:gridCol>
                <a:gridCol w="1216749">
                  <a:extLst>
                    <a:ext uri="{9D8B030D-6E8A-4147-A177-3AD203B41FA5}">
                      <a16:colId xmlns:a16="http://schemas.microsoft.com/office/drawing/2014/main" val="2631334425"/>
                    </a:ext>
                  </a:extLst>
                </a:gridCol>
                <a:gridCol w="1216749">
                  <a:extLst>
                    <a:ext uri="{9D8B030D-6E8A-4147-A177-3AD203B41FA5}">
                      <a16:colId xmlns:a16="http://schemas.microsoft.com/office/drawing/2014/main" val="457001607"/>
                    </a:ext>
                  </a:extLst>
                </a:gridCol>
                <a:gridCol w="1216749">
                  <a:extLst>
                    <a:ext uri="{9D8B030D-6E8A-4147-A177-3AD203B41FA5}">
                      <a16:colId xmlns:a16="http://schemas.microsoft.com/office/drawing/2014/main" val="2429185861"/>
                    </a:ext>
                  </a:extLst>
                </a:gridCol>
                <a:gridCol w="1216749">
                  <a:extLst>
                    <a:ext uri="{9D8B030D-6E8A-4147-A177-3AD203B41FA5}">
                      <a16:colId xmlns:a16="http://schemas.microsoft.com/office/drawing/2014/main" val="3345239140"/>
                    </a:ext>
                  </a:extLst>
                </a:gridCol>
              </a:tblGrid>
              <a:tr h="323715">
                <a:tc>
                  <a:txBody>
                    <a:bodyPr/>
                    <a:lstStyle/>
                    <a:p>
                      <a:endParaRPr lang="en-US" sz="1400"/>
                    </a:p>
                  </a:txBody>
                  <a:tcPr marL="72209" marR="72209" marT="36104" marB="36104" anchor="ctr"/>
                </a:tc>
                <a:tc>
                  <a:txBody>
                    <a:bodyPr/>
                    <a:lstStyle/>
                    <a:p>
                      <a:r>
                        <a:rPr lang="en-US" sz="1400"/>
                        <a:t>count</a:t>
                      </a:r>
                    </a:p>
                  </a:txBody>
                  <a:tcPr marL="72209" marR="72209" marT="36104" marB="36104" anchor="ctr"/>
                </a:tc>
                <a:tc>
                  <a:txBody>
                    <a:bodyPr/>
                    <a:lstStyle/>
                    <a:p>
                      <a:r>
                        <a:rPr lang="en-US" sz="1400"/>
                        <a:t>mean</a:t>
                      </a:r>
                    </a:p>
                  </a:txBody>
                  <a:tcPr marL="72209" marR="72209" marT="36104" marB="36104" anchor="ctr"/>
                </a:tc>
                <a:tc>
                  <a:txBody>
                    <a:bodyPr/>
                    <a:lstStyle/>
                    <a:p>
                      <a:r>
                        <a:rPr lang="en-US" sz="1400"/>
                        <a:t>std</a:t>
                      </a:r>
                    </a:p>
                  </a:txBody>
                  <a:tcPr marL="72209" marR="72209" marT="36104" marB="36104" anchor="ctr"/>
                </a:tc>
                <a:tc>
                  <a:txBody>
                    <a:bodyPr/>
                    <a:lstStyle/>
                    <a:p>
                      <a:r>
                        <a:rPr lang="en-US" sz="1400"/>
                        <a:t>min</a:t>
                      </a:r>
                    </a:p>
                  </a:txBody>
                  <a:tcPr marL="72209" marR="72209" marT="36104" marB="36104" anchor="ctr"/>
                </a:tc>
                <a:tc>
                  <a:txBody>
                    <a:bodyPr/>
                    <a:lstStyle/>
                    <a:p>
                      <a:r>
                        <a:rPr lang="en-US" sz="1400"/>
                        <a:t>25%</a:t>
                      </a:r>
                    </a:p>
                  </a:txBody>
                  <a:tcPr marL="72209" marR="72209" marT="36104" marB="36104" anchor="ctr"/>
                </a:tc>
                <a:tc>
                  <a:txBody>
                    <a:bodyPr/>
                    <a:lstStyle/>
                    <a:p>
                      <a:r>
                        <a:rPr lang="en-US" sz="1400"/>
                        <a:t>50%</a:t>
                      </a:r>
                    </a:p>
                  </a:txBody>
                  <a:tcPr marL="72209" marR="72209" marT="36104" marB="36104" anchor="ctr"/>
                </a:tc>
                <a:tc>
                  <a:txBody>
                    <a:bodyPr/>
                    <a:lstStyle/>
                    <a:p>
                      <a:r>
                        <a:rPr lang="en-US" sz="1400"/>
                        <a:t>75%</a:t>
                      </a:r>
                    </a:p>
                  </a:txBody>
                  <a:tcPr marL="72209" marR="72209" marT="36104" marB="36104" anchor="ctr"/>
                </a:tc>
                <a:tc>
                  <a:txBody>
                    <a:bodyPr/>
                    <a:lstStyle/>
                    <a:p>
                      <a:r>
                        <a:rPr lang="en-US" sz="1400"/>
                        <a:t>max</a:t>
                      </a:r>
                    </a:p>
                  </a:txBody>
                  <a:tcPr marL="72209" marR="72209" marT="36104" marB="36104" anchor="ctr"/>
                </a:tc>
                <a:extLst>
                  <a:ext uri="{0D108BD9-81ED-4DB2-BD59-A6C34878D82A}">
                    <a16:rowId xmlns:a16="http://schemas.microsoft.com/office/drawing/2014/main" val="4112425954"/>
                  </a:ext>
                </a:extLst>
              </a:tr>
              <a:tr h="323715">
                <a:tc>
                  <a:txBody>
                    <a:bodyPr/>
                    <a:lstStyle/>
                    <a:p>
                      <a:r>
                        <a:rPr lang="en-US" sz="1400"/>
                        <a:t>Customer ID</a:t>
                      </a:r>
                    </a:p>
                  </a:txBody>
                  <a:tcPr marL="72209" marR="72209" marT="36104" marB="36104" anchor="ctr"/>
                </a:tc>
                <a:tc>
                  <a:txBody>
                    <a:bodyPr/>
                    <a:lstStyle/>
                    <a:p>
                      <a:r>
                        <a:rPr lang="en-US" sz="1400"/>
                        <a:t>623.0</a:t>
                      </a:r>
                    </a:p>
                  </a:txBody>
                  <a:tcPr marL="72209" marR="72209" marT="36104" marB="36104" anchor="ctr"/>
                </a:tc>
                <a:tc>
                  <a:txBody>
                    <a:bodyPr/>
                    <a:lstStyle/>
                    <a:p>
                      <a:r>
                        <a:rPr lang="en-US" sz="1400"/>
                        <a:t>312.000000</a:t>
                      </a:r>
                    </a:p>
                  </a:txBody>
                  <a:tcPr marL="72209" marR="72209" marT="36104" marB="36104" anchor="ctr"/>
                </a:tc>
                <a:tc>
                  <a:txBody>
                    <a:bodyPr/>
                    <a:lstStyle/>
                    <a:p>
                      <a:r>
                        <a:rPr lang="en-US" sz="1400"/>
                        <a:t>179.988889</a:t>
                      </a:r>
                    </a:p>
                  </a:txBody>
                  <a:tcPr marL="72209" marR="72209" marT="36104" marB="36104" anchor="ctr"/>
                </a:tc>
                <a:tc>
                  <a:txBody>
                    <a:bodyPr/>
                    <a:lstStyle/>
                    <a:p>
                      <a:r>
                        <a:rPr lang="en-US" sz="1400"/>
                        <a:t>1.000000</a:t>
                      </a:r>
                    </a:p>
                  </a:txBody>
                  <a:tcPr marL="72209" marR="72209" marT="36104" marB="36104" anchor="ctr"/>
                </a:tc>
                <a:tc>
                  <a:txBody>
                    <a:bodyPr/>
                    <a:lstStyle/>
                    <a:p>
                      <a:r>
                        <a:rPr lang="en-US" sz="1400"/>
                        <a:t>156.500000</a:t>
                      </a:r>
                    </a:p>
                  </a:txBody>
                  <a:tcPr marL="72209" marR="72209" marT="36104" marB="36104" anchor="ctr"/>
                </a:tc>
                <a:tc>
                  <a:txBody>
                    <a:bodyPr/>
                    <a:lstStyle/>
                    <a:p>
                      <a:r>
                        <a:rPr lang="en-US" sz="1400"/>
                        <a:t>312.000000</a:t>
                      </a:r>
                    </a:p>
                  </a:txBody>
                  <a:tcPr marL="72209" marR="72209" marT="36104" marB="36104" anchor="ctr"/>
                </a:tc>
                <a:tc>
                  <a:txBody>
                    <a:bodyPr/>
                    <a:lstStyle/>
                    <a:p>
                      <a:r>
                        <a:rPr lang="en-US" sz="1400"/>
                        <a:t>467.500000</a:t>
                      </a:r>
                    </a:p>
                  </a:txBody>
                  <a:tcPr marL="72209" marR="72209" marT="36104" marB="36104" anchor="ctr"/>
                </a:tc>
                <a:tc>
                  <a:txBody>
                    <a:bodyPr/>
                    <a:lstStyle/>
                    <a:p>
                      <a:r>
                        <a:rPr lang="en-US" sz="1400"/>
                        <a:t>623.000000</a:t>
                      </a:r>
                    </a:p>
                  </a:txBody>
                  <a:tcPr marL="72209" marR="72209" marT="36104" marB="36104" anchor="ctr"/>
                </a:tc>
                <a:extLst>
                  <a:ext uri="{0D108BD9-81ED-4DB2-BD59-A6C34878D82A}">
                    <a16:rowId xmlns:a16="http://schemas.microsoft.com/office/drawing/2014/main" val="2724300461"/>
                  </a:ext>
                </a:extLst>
              </a:tr>
              <a:tr h="540529">
                <a:tc>
                  <a:txBody>
                    <a:bodyPr/>
                    <a:lstStyle/>
                    <a:p>
                      <a:r>
                        <a:rPr lang="en-US" sz="1400"/>
                        <a:t>Avg Session length</a:t>
                      </a:r>
                    </a:p>
                  </a:txBody>
                  <a:tcPr marL="72209" marR="72209" marT="36104" marB="36104" anchor="ctr"/>
                </a:tc>
                <a:tc>
                  <a:txBody>
                    <a:bodyPr/>
                    <a:lstStyle/>
                    <a:p>
                      <a:r>
                        <a:rPr lang="en-US" sz="1400"/>
                        <a:t>623.0</a:t>
                      </a:r>
                    </a:p>
                  </a:txBody>
                  <a:tcPr marL="72209" marR="72209" marT="36104" marB="36104" anchor="ctr"/>
                </a:tc>
                <a:tc>
                  <a:txBody>
                    <a:bodyPr/>
                    <a:lstStyle/>
                    <a:p>
                      <a:r>
                        <a:rPr lang="en-US" sz="1400"/>
                        <a:t>33.039429</a:t>
                      </a:r>
                    </a:p>
                  </a:txBody>
                  <a:tcPr marL="72209" marR="72209" marT="36104" marB="36104" anchor="ctr"/>
                </a:tc>
                <a:tc>
                  <a:txBody>
                    <a:bodyPr/>
                    <a:lstStyle/>
                    <a:p>
                      <a:r>
                        <a:rPr lang="en-US" sz="1400"/>
                        <a:t>0.949071</a:t>
                      </a:r>
                    </a:p>
                  </a:txBody>
                  <a:tcPr marL="72209" marR="72209" marT="36104" marB="36104" anchor="ctr"/>
                </a:tc>
                <a:tc>
                  <a:txBody>
                    <a:bodyPr/>
                    <a:lstStyle/>
                    <a:p>
                      <a:r>
                        <a:rPr lang="en-US" sz="1400"/>
                        <a:t>29.972300</a:t>
                      </a:r>
                    </a:p>
                  </a:txBody>
                  <a:tcPr marL="72209" marR="72209" marT="36104" marB="36104" anchor="ctr"/>
                </a:tc>
                <a:tc>
                  <a:txBody>
                    <a:bodyPr/>
                    <a:lstStyle/>
                    <a:p>
                      <a:r>
                        <a:rPr lang="en-US" sz="1400"/>
                        <a:t>32.375680</a:t>
                      </a:r>
                    </a:p>
                  </a:txBody>
                  <a:tcPr marL="72209" marR="72209" marT="36104" marB="36104" anchor="ctr"/>
                </a:tc>
                <a:tc>
                  <a:txBody>
                    <a:bodyPr/>
                    <a:lstStyle/>
                    <a:p>
                      <a:r>
                        <a:rPr lang="en-US" sz="1400"/>
                        <a:t>33.044399</a:t>
                      </a:r>
                    </a:p>
                  </a:txBody>
                  <a:tcPr marL="72209" marR="72209" marT="36104" marB="36104" anchor="ctr"/>
                </a:tc>
                <a:tc>
                  <a:txBody>
                    <a:bodyPr/>
                    <a:lstStyle/>
                    <a:p>
                      <a:r>
                        <a:rPr lang="en-US" sz="1400"/>
                        <a:t>33.700947</a:t>
                      </a:r>
                    </a:p>
                  </a:txBody>
                  <a:tcPr marL="72209" marR="72209" marT="36104" marB="36104" anchor="ctr"/>
                </a:tc>
                <a:tc>
                  <a:txBody>
                    <a:bodyPr/>
                    <a:lstStyle/>
                    <a:p>
                      <a:r>
                        <a:rPr lang="en-US" sz="1400"/>
                        <a:t>35.744415</a:t>
                      </a:r>
                    </a:p>
                  </a:txBody>
                  <a:tcPr marL="72209" marR="72209" marT="36104" marB="36104" anchor="ctr"/>
                </a:tc>
                <a:extLst>
                  <a:ext uri="{0D108BD9-81ED-4DB2-BD59-A6C34878D82A}">
                    <a16:rowId xmlns:a16="http://schemas.microsoft.com/office/drawing/2014/main" val="2505804077"/>
                  </a:ext>
                </a:extLst>
              </a:tr>
              <a:tr h="323715">
                <a:tc>
                  <a:txBody>
                    <a:bodyPr/>
                    <a:lstStyle/>
                    <a:p>
                      <a:r>
                        <a:rPr lang="en-US" sz="1400"/>
                        <a:t>Time on App</a:t>
                      </a:r>
                    </a:p>
                  </a:txBody>
                  <a:tcPr marL="72209" marR="72209" marT="36104" marB="36104" anchor="ctr"/>
                </a:tc>
                <a:tc>
                  <a:txBody>
                    <a:bodyPr/>
                    <a:lstStyle/>
                    <a:p>
                      <a:r>
                        <a:rPr lang="en-US" sz="1400"/>
                        <a:t>623.0</a:t>
                      </a:r>
                    </a:p>
                  </a:txBody>
                  <a:tcPr marL="72209" marR="72209" marT="36104" marB="36104" anchor="ctr"/>
                </a:tc>
                <a:tc>
                  <a:txBody>
                    <a:bodyPr/>
                    <a:lstStyle/>
                    <a:p>
                      <a:r>
                        <a:rPr lang="en-US" sz="1400"/>
                        <a:t>12.001459</a:t>
                      </a:r>
                    </a:p>
                  </a:txBody>
                  <a:tcPr marL="72209" marR="72209" marT="36104" marB="36104" anchor="ctr"/>
                </a:tc>
                <a:tc>
                  <a:txBody>
                    <a:bodyPr/>
                    <a:lstStyle/>
                    <a:p>
                      <a:r>
                        <a:rPr lang="en-US" sz="1400"/>
                        <a:t>0.996609</a:t>
                      </a:r>
                    </a:p>
                  </a:txBody>
                  <a:tcPr marL="72209" marR="72209" marT="36104" marB="36104" anchor="ctr"/>
                </a:tc>
                <a:tc>
                  <a:txBody>
                    <a:bodyPr/>
                    <a:lstStyle/>
                    <a:p>
                      <a:r>
                        <a:rPr lang="en-US" sz="1400"/>
                        <a:t>9.273248</a:t>
                      </a:r>
                    </a:p>
                  </a:txBody>
                  <a:tcPr marL="72209" marR="72209" marT="36104" marB="36104" anchor="ctr"/>
                </a:tc>
                <a:tc>
                  <a:txBody>
                    <a:bodyPr/>
                    <a:lstStyle/>
                    <a:p>
                      <a:r>
                        <a:rPr lang="en-US" sz="1400"/>
                        <a:t>11.334163</a:t>
                      </a:r>
                    </a:p>
                  </a:txBody>
                  <a:tcPr marL="72209" marR="72209" marT="36104" marB="36104" anchor="ctr"/>
                </a:tc>
                <a:tc>
                  <a:txBody>
                    <a:bodyPr/>
                    <a:lstStyle/>
                    <a:p>
                      <a:r>
                        <a:rPr lang="en-US" sz="1400"/>
                        <a:t>11.998823</a:t>
                      </a:r>
                    </a:p>
                  </a:txBody>
                  <a:tcPr marL="72209" marR="72209" marT="36104" marB="36104" anchor="ctr"/>
                </a:tc>
                <a:tc>
                  <a:txBody>
                    <a:bodyPr/>
                    <a:lstStyle/>
                    <a:p>
                      <a:r>
                        <a:rPr lang="en-US" sz="1400"/>
                        <a:t>12.647695</a:t>
                      </a:r>
                    </a:p>
                  </a:txBody>
                  <a:tcPr marL="72209" marR="72209" marT="36104" marB="36104" anchor="ctr"/>
                </a:tc>
                <a:tc>
                  <a:txBody>
                    <a:bodyPr/>
                    <a:lstStyle/>
                    <a:p>
                      <a:r>
                        <a:rPr lang="en-US" sz="1400"/>
                        <a:t>15.138317</a:t>
                      </a:r>
                    </a:p>
                  </a:txBody>
                  <a:tcPr marL="72209" marR="72209" marT="36104" marB="36104" anchor="ctr"/>
                </a:tc>
                <a:extLst>
                  <a:ext uri="{0D108BD9-81ED-4DB2-BD59-A6C34878D82A}">
                    <a16:rowId xmlns:a16="http://schemas.microsoft.com/office/drawing/2014/main" val="2329397021"/>
                  </a:ext>
                </a:extLst>
              </a:tr>
              <a:tr h="540529">
                <a:tc>
                  <a:txBody>
                    <a:bodyPr/>
                    <a:lstStyle/>
                    <a:p>
                      <a:r>
                        <a:rPr lang="en-US" sz="1400"/>
                        <a:t>Time on Website</a:t>
                      </a:r>
                    </a:p>
                  </a:txBody>
                  <a:tcPr marL="72209" marR="72209" marT="36104" marB="36104" anchor="ctr"/>
                </a:tc>
                <a:tc>
                  <a:txBody>
                    <a:bodyPr/>
                    <a:lstStyle/>
                    <a:p>
                      <a:r>
                        <a:rPr lang="en-US" sz="1400"/>
                        <a:t>623.0</a:t>
                      </a:r>
                    </a:p>
                  </a:txBody>
                  <a:tcPr marL="72209" marR="72209" marT="36104" marB="36104" anchor="ctr"/>
                </a:tc>
                <a:tc>
                  <a:txBody>
                    <a:bodyPr/>
                    <a:lstStyle/>
                    <a:p>
                      <a:r>
                        <a:rPr lang="en-US" sz="1400"/>
                        <a:t>37.079018</a:t>
                      </a:r>
                    </a:p>
                  </a:txBody>
                  <a:tcPr marL="72209" marR="72209" marT="36104" marB="36104" anchor="ctr"/>
                </a:tc>
                <a:tc>
                  <a:txBody>
                    <a:bodyPr/>
                    <a:lstStyle/>
                    <a:p>
                      <a:r>
                        <a:rPr lang="en-US" sz="1400"/>
                        <a:t>0.991753</a:t>
                      </a:r>
                    </a:p>
                  </a:txBody>
                  <a:tcPr marL="72209" marR="72209" marT="36104" marB="36104" anchor="ctr"/>
                </a:tc>
                <a:tc>
                  <a:txBody>
                    <a:bodyPr/>
                    <a:lstStyle/>
                    <a:p>
                      <a:r>
                        <a:rPr lang="en-US" sz="1400"/>
                        <a:t>33.751071</a:t>
                      </a:r>
                    </a:p>
                  </a:txBody>
                  <a:tcPr marL="72209" marR="72209" marT="36104" marB="36104" anchor="ctr"/>
                </a:tc>
                <a:tc>
                  <a:txBody>
                    <a:bodyPr/>
                    <a:lstStyle/>
                    <a:p>
                      <a:r>
                        <a:rPr lang="en-US" sz="1400"/>
                        <a:t>36.376725</a:t>
                      </a:r>
                    </a:p>
                  </a:txBody>
                  <a:tcPr marL="72209" marR="72209" marT="36104" marB="36104" anchor="ctr"/>
                </a:tc>
                <a:tc>
                  <a:txBody>
                    <a:bodyPr/>
                    <a:lstStyle/>
                    <a:p>
                      <a:r>
                        <a:rPr lang="en-US" sz="1400"/>
                        <a:t>37.113631</a:t>
                      </a:r>
                    </a:p>
                  </a:txBody>
                  <a:tcPr marL="72209" marR="72209" marT="36104" marB="36104" anchor="ctr"/>
                </a:tc>
                <a:tc>
                  <a:txBody>
                    <a:bodyPr/>
                    <a:lstStyle/>
                    <a:p>
                      <a:r>
                        <a:rPr lang="en-US" sz="1400"/>
                        <a:t>37.773880</a:t>
                      </a:r>
                    </a:p>
                  </a:txBody>
                  <a:tcPr marL="72209" marR="72209" marT="36104" marB="36104" anchor="ctr"/>
                </a:tc>
                <a:tc>
                  <a:txBody>
                    <a:bodyPr/>
                    <a:lstStyle/>
                    <a:p>
                      <a:r>
                        <a:rPr lang="en-US" sz="1400"/>
                        <a:t>40.808388</a:t>
                      </a:r>
                    </a:p>
                  </a:txBody>
                  <a:tcPr marL="72209" marR="72209" marT="36104" marB="36104" anchor="ctr"/>
                </a:tc>
                <a:extLst>
                  <a:ext uri="{0D108BD9-81ED-4DB2-BD59-A6C34878D82A}">
                    <a16:rowId xmlns:a16="http://schemas.microsoft.com/office/drawing/2014/main" val="3944530142"/>
                  </a:ext>
                </a:extLst>
              </a:tr>
              <a:tr h="540529">
                <a:tc>
                  <a:txBody>
                    <a:bodyPr/>
                    <a:lstStyle/>
                    <a:p>
                      <a:r>
                        <a:rPr lang="en-US" sz="1400"/>
                        <a:t>Length of </a:t>
                      </a:r>
                      <a:r>
                        <a:rPr lang="en-US" sz="1400" err="1"/>
                        <a:t>MemberShip</a:t>
                      </a:r>
                    </a:p>
                  </a:txBody>
                  <a:tcPr marL="72209" marR="72209" marT="36104" marB="36104" anchor="ctr"/>
                </a:tc>
                <a:tc>
                  <a:txBody>
                    <a:bodyPr/>
                    <a:lstStyle/>
                    <a:p>
                      <a:r>
                        <a:rPr lang="en-US" sz="1400"/>
                        <a:t>623.0</a:t>
                      </a:r>
                    </a:p>
                  </a:txBody>
                  <a:tcPr marL="72209" marR="72209" marT="36104" marB="36104" anchor="ctr"/>
                </a:tc>
                <a:tc>
                  <a:txBody>
                    <a:bodyPr/>
                    <a:lstStyle/>
                    <a:p>
                      <a:r>
                        <a:rPr lang="en-US" sz="1400"/>
                        <a:t>3.514850</a:t>
                      </a:r>
                    </a:p>
                  </a:txBody>
                  <a:tcPr marL="72209" marR="72209" marT="36104" marB="36104" anchor="ctr"/>
                </a:tc>
                <a:tc>
                  <a:txBody>
                    <a:bodyPr/>
                    <a:lstStyle/>
                    <a:p>
                      <a:r>
                        <a:rPr lang="en-US" sz="1400"/>
                        <a:t>0.948063</a:t>
                      </a:r>
                    </a:p>
                  </a:txBody>
                  <a:tcPr marL="72209" marR="72209" marT="36104" marB="36104" anchor="ctr"/>
                </a:tc>
                <a:tc>
                  <a:txBody>
                    <a:bodyPr/>
                    <a:lstStyle/>
                    <a:p>
                      <a:r>
                        <a:rPr lang="en-US" sz="1400"/>
                        <a:t>0.891398</a:t>
                      </a:r>
                    </a:p>
                  </a:txBody>
                  <a:tcPr marL="72209" marR="72209" marT="36104" marB="36104" anchor="ctr"/>
                </a:tc>
                <a:tc>
                  <a:txBody>
                    <a:bodyPr/>
                    <a:lstStyle/>
                    <a:p>
                      <a:r>
                        <a:rPr lang="en-US" sz="1400"/>
                        <a:t>2.906558</a:t>
                      </a:r>
                    </a:p>
                  </a:txBody>
                  <a:tcPr marL="72209" marR="72209" marT="36104" marB="36104" anchor="ctr"/>
                </a:tc>
                <a:tc>
                  <a:txBody>
                    <a:bodyPr/>
                    <a:lstStyle/>
                    <a:p>
                      <a:r>
                        <a:rPr lang="en-US" sz="1400"/>
                        <a:t>3.504771</a:t>
                      </a:r>
                    </a:p>
                  </a:txBody>
                  <a:tcPr marL="72209" marR="72209" marT="36104" marB="36104" anchor="ctr"/>
                </a:tc>
                <a:tc>
                  <a:txBody>
                    <a:bodyPr/>
                    <a:lstStyle/>
                    <a:p>
                      <a:r>
                        <a:rPr lang="en-US" sz="1400"/>
                        <a:t>4.140305</a:t>
                      </a:r>
                    </a:p>
                  </a:txBody>
                  <a:tcPr marL="72209" marR="72209" marT="36104" marB="36104" anchor="ctr"/>
                </a:tc>
                <a:tc>
                  <a:txBody>
                    <a:bodyPr/>
                    <a:lstStyle/>
                    <a:p>
                      <a:r>
                        <a:rPr lang="en-US" sz="1400"/>
                        <a:t>6.553916</a:t>
                      </a:r>
                    </a:p>
                  </a:txBody>
                  <a:tcPr marL="72209" marR="72209" marT="36104" marB="36104" anchor="ctr"/>
                </a:tc>
                <a:extLst>
                  <a:ext uri="{0D108BD9-81ED-4DB2-BD59-A6C34878D82A}">
                    <a16:rowId xmlns:a16="http://schemas.microsoft.com/office/drawing/2014/main" val="1538663353"/>
                  </a:ext>
                </a:extLst>
              </a:tr>
              <a:tr h="540529">
                <a:tc>
                  <a:txBody>
                    <a:bodyPr/>
                    <a:lstStyle/>
                    <a:p>
                      <a:r>
                        <a:rPr lang="en-US" sz="1400"/>
                        <a:t>Yealy amount spent</a:t>
                      </a:r>
                    </a:p>
                  </a:txBody>
                  <a:tcPr marL="72209" marR="72209" marT="36104" marB="36104" anchor="ctr"/>
                </a:tc>
                <a:tc>
                  <a:txBody>
                    <a:bodyPr/>
                    <a:lstStyle/>
                    <a:p>
                      <a:r>
                        <a:rPr lang="en-US" sz="1400"/>
                        <a:t>623.0</a:t>
                      </a:r>
                    </a:p>
                  </a:txBody>
                  <a:tcPr marL="72209" marR="72209" marT="36104" marB="36104" anchor="ctr"/>
                </a:tc>
                <a:tc>
                  <a:txBody>
                    <a:bodyPr/>
                    <a:lstStyle/>
                    <a:p>
                      <a:r>
                        <a:rPr lang="en-US" sz="1400"/>
                        <a:t>499.600023</a:t>
                      </a:r>
                    </a:p>
                  </a:txBody>
                  <a:tcPr marL="72209" marR="72209" marT="36104" marB="36104" anchor="ctr"/>
                </a:tc>
                <a:tc>
                  <a:txBody>
                    <a:bodyPr/>
                    <a:lstStyle/>
                    <a:p>
                      <a:r>
                        <a:rPr lang="en-US" sz="1400"/>
                        <a:t>80.032965</a:t>
                      </a:r>
                    </a:p>
                  </a:txBody>
                  <a:tcPr marL="72209" marR="72209" marT="36104" marB="36104" anchor="ctr"/>
                </a:tc>
                <a:tc>
                  <a:txBody>
                    <a:bodyPr/>
                    <a:lstStyle/>
                    <a:p>
                      <a:r>
                        <a:rPr lang="en-US" sz="1400"/>
                        <a:t>256.670000</a:t>
                      </a:r>
                    </a:p>
                  </a:txBody>
                  <a:tcPr marL="72209" marR="72209" marT="36104" marB="36104" anchor="ctr"/>
                </a:tc>
                <a:tc>
                  <a:txBody>
                    <a:bodyPr/>
                    <a:lstStyle/>
                    <a:p>
                      <a:r>
                        <a:rPr lang="en-US" sz="1400"/>
                        <a:t>447.665160</a:t>
                      </a:r>
                    </a:p>
                  </a:txBody>
                  <a:tcPr marL="72209" marR="72209" marT="36104" marB="36104" anchor="ctr"/>
                </a:tc>
                <a:tc>
                  <a:txBody>
                    <a:bodyPr/>
                    <a:lstStyle/>
                    <a:p>
                      <a:r>
                        <a:rPr lang="en-US" sz="1400"/>
                        <a:t>498.806136</a:t>
                      </a:r>
                    </a:p>
                  </a:txBody>
                  <a:tcPr marL="72209" marR="72209" marT="36104" marB="36104" anchor="ctr"/>
                </a:tc>
                <a:tc>
                  <a:txBody>
                    <a:bodyPr/>
                    <a:lstStyle/>
                    <a:p>
                      <a:r>
                        <a:rPr lang="en-US" sz="1400"/>
                        <a:t>551.257208</a:t>
                      </a:r>
                    </a:p>
                  </a:txBody>
                  <a:tcPr marL="72209" marR="72209" marT="36104" marB="36104" anchor="ctr"/>
                </a:tc>
                <a:tc>
                  <a:txBody>
                    <a:bodyPr/>
                    <a:lstStyle/>
                    <a:p>
                      <a:r>
                        <a:rPr lang="en-US" sz="1400"/>
                        <a:t>775.337626</a:t>
                      </a:r>
                    </a:p>
                  </a:txBody>
                  <a:tcPr marL="72209" marR="72209" marT="36104" marB="36104" anchor="ctr"/>
                </a:tc>
                <a:extLst>
                  <a:ext uri="{0D108BD9-81ED-4DB2-BD59-A6C34878D82A}">
                    <a16:rowId xmlns:a16="http://schemas.microsoft.com/office/drawing/2014/main" val="3106764531"/>
                  </a:ext>
                </a:extLst>
              </a:tr>
            </a:tbl>
          </a:graphicData>
        </a:graphic>
      </p:graphicFrame>
    </p:spTree>
    <p:extLst>
      <p:ext uri="{BB962C8B-B14F-4D97-AF65-F5344CB8AC3E}">
        <p14:creationId xmlns:p14="http://schemas.microsoft.com/office/powerpoint/2010/main" val="3751442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02F35-3702-CDFD-B894-E3F393E80708}"/>
              </a:ext>
            </a:extLst>
          </p:cNvPr>
          <p:cNvSpPr>
            <a:spLocks noGrp="1"/>
          </p:cNvSpPr>
          <p:nvPr>
            <p:ph type="title"/>
          </p:nvPr>
        </p:nvSpPr>
        <p:spPr>
          <a:xfrm>
            <a:off x="648929" y="629266"/>
            <a:ext cx="3505495" cy="1622321"/>
          </a:xfrm>
        </p:spPr>
        <p:txBody>
          <a:bodyPr>
            <a:normAutofit/>
          </a:bodyPr>
          <a:lstStyle/>
          <a:p>
            <a:r>
              <a:rPr lang="en-US" b="1" dirty="0"/>
              <a:t>Exploratory Data Analysis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D0B8002C-CDCD-6A48-9F11-3A47041B6B01}"/>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dirty="0">
                <a:cs typeface="Calibri"/>
              </a:rPr>
              <a:t>Boxplot</a:t>
            </a:r>
          </a:p>
          <a:p>
            <a:r>
              <a:rPr lang="en-US" sz="2000">
                <a:cs typeface="Calibri"/>
              </a:rPr>
              <a:t>Distplot</a:t>
            </a:r>
          </a:p>
          <a:p>
            <a:pPr marL="0" indent="0">
              <a:buNone/>
            </a:pPr>
            <a:r>
              <a:rPr lang="en-US" sz="2000" dirty="0">
                <a:cs typeface="Calibri"/>
              </a:rPr>
              <a:t>         </a:t>
            </a:r>
          </a:p>
        </p:txBody>
      </p:sp>
      <p:sp>
        <p:nvSpPr>
          <p:cNvPr id="18" name="Rectangle 1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10;&#10;Description automatically generated">
            <a:extLst>
              <a:ext uri="{FF2B5EF4-FFF2-40B4-BE49-F238E27FC236}">
                <a16:creationId xmlns:a16="http://schemas.microsoft.com/office/drawing/2014/main" id="{FFB6E68C-62BE-1033-1339-25599124B193}"/>
              </a:ext>
            </a:extLst>
          </p:cNvPr>
          <p:cNvPicPr>
            <a:picLocks noChangeAspect="1"/>
          </p:cNvPicPr>
          <p:nvPr/>
        </p:nvPicPr>
        <p:blipFill>
          <a:blip r:embed="rId2"/>
          <a:stretch>
            <a:fillRect/>
          </a:stretch>
        </p:blipFill>
        <p:spPr>
          <a:xfrm>
            <a:off x="5405862" y="1817206"/>
            <a:ext cx="6019331" cy="3220342"/>
          </a:xfrm>
          <a:prstGeom prst="rect">
            <a:avLst/>
          </a:prstGeom>
          <a:effectLst/>
        </p:spPr>
      </p:pic>
      <p:sp>
        <p:nvSpPr>
          <p:cNvPr id="4" name="Slide Number Placeholder 3">
            <a:extLst>
              <a:ext uri="{FF2B5EF4-FFF2-40B4-BE49-F238E27FC236}">
                <a16:creationId xmlns:a16="http://schemas.microsoft.com/office/drawing/2014/main" id="{E1D4297E-29D3-A65E-80F4-6BC98AEA5632}"/>
              </a:ext>
            </a:extLst>
          </p:cNvPr>
          <p:cNvSpPr>
            <a:spLocks noGrp="1"/>
          </p:cNvSpPr>
          <p:nvPr>
            <p:ph type="sldNum" sz="quarter" idx="12"/>
          </p:nvPr>
        </p:nvSpPr>
        <p:spPr>
          <a:xfrm>
            <a:off x="8610600" y="6356350"/>
            <a:ext cx="2743200" cy="365125"/>
          </a:xfrm>
        </p:spPr>
        <p:txBody>
          <a:bodyPr>
            <a:normAutofit/>
          </a:bodyPr>
          <a:lstStyle/>
          <a:p>
            <a:pPr>
              <a:spcAft>
                <a:spcPts val="600"/>
              </a:spcAft>
            </a:pPr>
            <a:fld id="{48F63A3B-78C7-47BE-AE5E-E10140E04643}" type="slidenum">
              <a:rPr lang="en-US">
                <a:solidFill>
                  <a:srgbClr val="303030"/>
                </a:solidFill>
              </a:rPr>
              <a:pPr>
                <a:spcAft>
                  <a:spcPts val="600"/>
                </a:spcAft>
              </a:pPr>
              <a:t>14</a:t>
            </a:fld>
            <a:endParaRPr lang="en-US">
              <a:solidFill>
                <a:srgbClr val="303030"/>
              </a:solidFill>
            </a:endParaRPr>
          </a:p>
        </p:txBody>
      </p:sp>
    </p:spTree>
    <p:extLst>
      <p:ext uri="{BB962C8B-B14F-4D97-AF65-F5344CB8AC3E}">
        <p14:creationId xmlns:p14="http://schemas.microsoft.com/office/powerpoint/2010/main" val="2648186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0A844A-0C68-073C-CFB1-FAB248242FF5}"/>
              </a:ext>
            </a:extLst>
          </p:cNvPr>
          <p:cNvSpPr>
            <a:spLocks noGrp="1"/>
          </p:cNvSpPr>
          <p:nvPr>
            <p:ph idx="1"/>
          </p:nvPr>
        </p:nvSpPr>
        <p:spPr>
          <a:xfrm>
            <a:off x="648931" y="2438400"/>
            <a:ext cx="3505494" cy="3785419"/>
          </a:xfrm>
        </p:spPr>
        <p:txBody>
          <a:bodyPr vert="horz" lIns="91440" tIns="45720" rIns="91440" bIns="45720" rtlCol="0" anchor="t">
            <a:normAutofit/>
          </a:bodyPr>
          <a:lstStyle/>
          <a:p>
            <a:r>
              <a:rPr lang="en-US" sz="2000" dirty="0">
                <a:cs typeface="Calibri"/>
              </a:rPr>
              <a:t>Histogram</a:t>
            </a:r>
          </a:p>
          <a:p>
            <a:pPr marL="0" indent="0">
              <a:buNone/>
            </a:pPr>
            <a:r>
              <a:rPr lang="en-US" sz="2000" dirty="0">
                <a:cs typeface="Calibri"/>
              </a:rPr>
              <a:t>  </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histogram&#10;&#10;Description automatically generated">
            <a:extLst>
              <a:ext uri="{FF2B5EF4-FFF2-40B4-BE49-F238E27FC236}">
                <a16:creationId xmlns:a16="http://schemas.microsoft.com/office/drawing/2014/main" id="{E79F6B58-DCF1-6C34-3178-BBE058E00E6A}"/>
              </a:ext>
            </a:extLst>
          </p:cNvPr>
          <p:cNvPicPr>
            <a:picLocks noChangeAspect="1"/>
          </p:cNvPicPr>
          <p:nvPr/>
        </p:nvPicPr>
        <p:blipFill>
          <a:blip r:embed="rId2"/>
          <a:stretch>
            <a:fillRect/>
          </a:stretch>
        </p:blipFill>
        <p:spPr>
          <a:xfrm>
            <a:off x="5405862" y="1448522"/>
            <a:ext cx="6019331" cy="3957710"/>
          </a:xfrm>
          <a:prstGeom prst="rect">
            <a:avLst/>
          </a:prstGeom>
          <a:effectLst/>
        </p:spPr>
      </p:pic>
      <p:sp>
        <p:nvSpPr>
          <p:cNvPr id="4" name="Slide Number Placeholder 3">
            <a:extLst>
              <a:ext uri="{FF2B5EF4-FFF2-40B4-BE49-F238E27FC236}">
                <a16:creationId xmlns:a16="http://schemas.microsoft.com/office/drawing/2014/main" id="{FFEF543C-010C-1002-72C1-C77E88E06A6E}"/>
              </a:ext>
            </a:extLst>
          </p:cNvPr>
          <p:cNvSpPr>
            <a:spLocks noGrp="1"/>
          </p:cNvSpPr>
          <p:nvPr>
            <p:ph type="sldNum" sz="quarter" idx="12"/>
          </p:nvPr>
        </p:nvSpPr>
        <p:spPr>
          <a:xfrm>
            <a:off x="8610600" y="6356350"/>
            <a:ext cx="2743200" cy="365125"/>
          </a:xfrm>
        </p:spPr>
        <p:txBody>
          <a:bodyPr>
            <a:normAutofit/>
          </a:bodyPr>
          <a:lstStyle/>
          <a:p>
            <a:pPr>
              <a:spcAft>
                <a:spcPts val="600"/>
              </a:spcAft>
            </a:pPr>
            <a:fld id="{48F63A3B-78C7-47BE-AE5E-E10140E04643}" type="slidenum">
              <a:rPr lang="en-US">
                <a:solidFill>
                  <a:srgbClr val="303030"/>
                </a:solidFill>
              </a:rPr>
              <a:pPr>
                <a:spcAft>
                  <a:spcPts val="600"/>
                </a:spcAft>
              </a:pPr>
              <a:t>15</a:t>
            </a:fld>
            <a:endParaRPr lang="en-US">
              <a:solidFill>
                <a:srgbClr val="303030"/>
              </a:solidFill>
            </a:endParaRPr>
          </a:p>
        </p:txBody>
      </p:sp>
    </p:spTree>
    <p:extLst>
      <p:ext uri="{BB962C8B-B14F-4D97-AF65-F5344CB8AC3E}">
        <p14:creationId xmlns:p14="http://schemas.microsoft.com/office/powerpoint/2010/main" val="169254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7940F0-77FA-BF52-3458-B1A17B186CD0}"/>
              </a:ext>
            </a:extLst>
          </p:cNvPr>
          <p:cNvSpPr>
            <a:spLocks noGrp="1"/>
          </p:cNvSpPr>
          <p:nvPr>
            <p:ph idx="1"/>
          </p:nvPr>
        </p:nvSpPr>
        <p:spPr>
          <a:xfrm>
            <a:off x="648931" y="2438400"/>
            <a:ext cx="3505494" cy="3785419"/>
          </a:xfrm>
        </p:spPr>
        <p:txBody>
          <a:bodyPr vert="horz" lIns="91440" tIns="45720" rIns="91440" bIns="45720" rtlCol="0" anchor="t">
            <a:normAutofit/>
          </a:bodyPr>
          <a:lstStyle/>
          <a:p>
            <a:r>
              <a:rPr lang="en-US" sz="2000" dirty="0">
                <a:cs typeface="Calibri"/>
              </a:rPr>
              <a:t>Scatterplot</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Qr code&#10;&#10;Description automatically generated">
            <a:extLst>
              <a:ext uri="{FF2B5EF4-FFF2-40B4-BE49-F238E27FC236}">
                <a16:creationId xmlns:a16="http://schemas.microsoft.com/office/drawing/2014/main" id="{3494E45D-8A9F-89B4-CE52-63A1306517D6}"/>
              </a:ext>
            </a:extLst>
          </p:cNvPr>
          <p:cNvPicPr>
            <a:picLocks noChangeAspect="1"/>
          </p:cNvPicPr>
          <p:nvPr/>
        </p:nvPicPr>
        <p:blipFill>
          <a:blip r:embed="rId2"/>
          <a:stretch>
            <a:fillRect/>
          </a:stretch>
        </p:blipFill>
        <p:spPr>
          <a:xfrm>
            <a:off x="5405862" y="944403"/>
            <a:ext cx="6019331" cy="4965948"/>
          </a:xfrm>
          <a:prstGeom prst="rect">
            <a:avLst/>
          </a:prstGeom>
          <a:effectLst/>
        </p:spPr>
      </p:pic>
      <p:sp>
        <p:nvSpPr>
          <p:cNvPr id="4" name="Slide Number Placeholder 3">
            <a:extLst>
              <a:ext uri="{FF2B5EF4-FFF2-40B4-BE49-F238E27FC236}">
                <a16:creationId xmlns:a16="http://schemas.microsoft.com/office/drawing/2014/main" id="{46E76BE7-C97A-37AC-0143-EA39BD9440DD}"/>
              </a:ext>
            </a:extLst>
          </p:cNvPr>
          <p:cNvSpPr>
            <a:spLocks noGrp="1"/>
          </p:cNvSpPr>
          <p:nvPr>
            <p:ph type="sldNum" sz="quarter" idx="12"/>
          </p:nvPr>
        </p:nvSpPr>
        <p:spPr>
          <a:xfrm>
            <a:off x="8610600" y="6356350"/>
            <a:ext cx="2743200" cy="365125"/>
          </a:xfrm>
        </p:spPr>
        <p:txBody>
          <a:bodyPr>
            <a:normAutofit/>
          </a:bodyPr>
          <a:lstStyle/>
          <a:p>
            <a:pPr>
              <a:spcAft>
                <a:spcPts val="600"/>
              </a:spcAft>
            </a:pPr>
            <a:fld id="{48F63A3B-78C7-47BE-AE5E-E10140E04643}" type="slidenum">
              <a:rPr lang="en-US">
                <a:solidFill>
                  <a:srgbClr val="303030"/>
                </a:solidFill>
              </a:rPr>
              <a:pPr>
                <a:spcAft>
                  <a:spcPts val="600"/>
                </a:spcAft>
              </a:pPr>
              <a:t>16</a:t>
            </a:fld>
            <a:endParaRPr lang="en-US">
              <a:solidFill>
                <a:srgbClr val="303030"/>
              </a:solidFill>
            </a:endParaRPr>
          </a:p>
        </p:txBody>
      </p:sp>
    </p:spTree>
    <p:extLst>
      <p:ext uri="{BB962C8B-B14F-4D97-AF65-F5344CB8AC3E}">
        <p14:creationId xmlns:p14="http://schemas.microsoft.com/office/powerpoint/2010/main" val="1939331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EA2E09-A838-3F34-8086-654C92BBB49F}"/>
              </a:ext>
            </a:extLst>
          </p:cNvPr>
          <p:cNvSpPr>
            <a:spLocks noGrp="1"/>
          </p:cNvSpPr>
          <p:nvPr>
            <p:ph idx="1"/>
          </p:nvPr>
        </p:nvSpPr>
        <p:spPr>
          <a:xfrm>
            <a:off x="648931" y="2438400"/>
            <a:ext cx="3505494" cy="3785419"/>
          </a:xfrm>
        </p:spPr>
        <p:txBody>
          <a:bodyPr vert="horz" lIns="91440" tIns="45720" rIns="91440" bIns="45720" rtlCol="0" anchor="t">
            <a:normAutofit/>
          </a:bodyPr>
          <a:lstStyle/>
          <a:p>
            <a:r>
              <a:rPr lang="en-US" sz="2000" dirty="0" err="1">
                <a:cs typeface="Calibri"/>
              </a:rPr>
              <a:t>Regplot</a:t>
            </a:r>
          </a:p>
          <a:p>
            <a:endParaRPr lang="en-US" sz="2000">
              <a:cs typeface="Calibri"/>
            </a:endParaRP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0BF53EAD-D104-143A-2BDB-1ED7564EF8DF}"/>
              </a:ext>
            </a:extLst>
          </p:cNvPr>
          <p:cNvPicPr>
            <a:picLocks noChangeAspect="1"/>
          </p:cNvPicPr>
          <p:nvPr/>
        </p:nvPicPr>
        <p:blipFill>
          <a:blip r:embed="rId2"/>
          <a:stretch>
            <a:fillRect/>
          </a:stretch>
        </p:blipFill>
        <p:spPr>
          <a:xfrm>
            <a:off x="5405862" y="1448522"/>
            <a:ext cx="6019331" cy="3957710"/>
          </a:xfrm>
          <a:prstGeom prst="rect">
            <a:avLst/>
          </a:prstGeom>
          <a:effectLst/>
        </p:spPr>
      </p:pic>
      <p:sp>
        <p:nvSpPr>
          <p:cNvPr id="4" name="Slide Number Placeholder 3">
            <a:extLst>
              <a:ext uri="{FF2B5EF4-FFF2-40B4-BE49-F238E27FC236}">
                <a16:creationId xmlns:a16="http://schemas.microsoft.com/office/drawing/2014/main" id="{70B1C1D6-B74A-0EAC-E843-730BD1B25B28}"/>
              </a:ext>
            </a:extLst>
          </p:cNvPr>
          <p:cNvSpPr>
            <a:spLocks noGrp="1"/>
          </p:cNvSpPr>
          <p:nvPr>
            <p:ph type="sldNum" sz="quarter" idx="12"/>
          </p:nvPr>
        </p:nvSpPr>
        <p:spPr>
          <a:xfrm>
            <a:off x="8610600" y="6356350"/>
            <a:ext cx="2743200" cy="365125"/>
          </a:xfrm>
        </p:spPr>
        <p:txBody>
          <a:bodyPr>
            <a:normAutofit/>
          </a:bodyPr>
          <a:lstStyle/>
          <a:p>
            <a:pPr>
              <a:spcAft>
                <a:spcPts val="600"/>
              </a:spcAft>
            </a:pPr>
            <a:fld id="{48F63A3B-78C7-47BE-AE5E-E10140E04643}" type="slidenum">
              <a:rPr lang="en-US">
                <a:solidFill>
                  <a:srgbClr val="303030"/>
                </a:solidFill>
              </a:rPr>
              <a:pPr>
                <a:spcAft>
                  <a:spcPts val="600"/>
                </a:spcAft>
              </a:pPr>
              <a:t>17</a:t>
            </a:fld>
            <a:endParaRPr lang="en-US">
              <a:solidFill>
                <a:srgbClr val="303030"/>
              </a:solidFill>
            </a:endParaRPr>
          </a:p>
        </p:txBody>
      </p:sp>
    </p:spTree>
    <p:extLst>
      <p:ext uri="{BB962C8B-B14F-4D97-AF65-F5344CB8AC3E}">
        <p14:creationId xmlns:p14="http://schemas.microsoft.com/office/powerpoint/2010/main" val="974493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679543-B45D-51FD-8CAD-5D06C3072501}"/>
              </a:ext>
            </a:extLst>
          </p:cNvPr>
          <p:cNvSpPr>
            <a:spLocks noGrp="1"/>
          </p:cNvSpPr>
          <p:nvPr>
            <p:ph idx="1"/>
          </p:nvPr>
        </p:nvSpPr>
        <p:spPr>
          <a:xfrm>
            <a:off x="649224" y="2438400"/>
            <a:ext cx="5102351" cy="3785419"/>
          </a:xfrm>
        </p:spPr>
        <p:txBody>
          <a:bodyPr vert="horz" lIns="91440" tIns="45720" rIns="91440" bIns="45720" rtlCol="0" anchor="t">
            <a:normAutofit/>
          </a:bodyPr>
          <a:lstStyle/>
          <a:p>
            <a:r>
              <a:rPr lang="en-US" sz="2000" dirty="0" err="1">
                <a:cs typeface="Calibri"/>
              </a:rPr>
              <a:t>Barplot</a:t>
            </a:r>
          </a:p>
          <a:p>
            <a:pPr marL="0" indent="0">
              <a:buNone/>
            </a:pPr>
            <a:endParaRPr lang="en-US" sz="2000">
              <a:cs typeface="Calibri"/>
            </a:endParaRPr>
          </a:p>
        </p:txBody>
      </p:sp>
      <p:sp>
        <p:nvSpPr>
          <p:cNvPr id="11" name="Rectangle 10">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Chart, bar chart&#10;&#10;Description automatically generated">
            <a:extLst>
              <a:ext uri="{FF2B5EF4-FFF2-40B4-BE49-F238E27FC236}">
                <a16:creationId xmlns:a16="http://schemas.microsoft.com/office/drawing/2014/main" id="{9E3BFFA9-89A3-D85D-D34E-A6E25CA48FBE}"/>
              </a:ext>
            </a:extLst>
          </p:cNvPr>
          <p:cNvPicPr>
            <a:picLocks noChangeAspect="1"/>
          </p:cNvPicPr>
          <p:nvPr/>
        </p:nvPicPr>
        <p:blipFill>
          <a:blip r:embed="rId2"/>
          <a:stretch>
            <a:fillRect/>
          </a:stretch>
        </p:blipFill>
        <p:spPr>
          <a:xfrm>
            <a:off x="7444641" y="694945"/>
            <a:ext cx="3435293" cy="2322576"/>
          </a:xfrm>
          <a:prstGeom prst="rect">
            <a:avLst/>
          </a:prstGeom>
        </p:spPr>
      </p:pic>
      <p:sp>
        <p:nvSpPr>
          <p:cNvPr id="15"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bar chart&#10;&#10;Description automatically generated">
            <a:extLst>
              <a:ext uri="{FF2B5EF4-FFF2-40B4-BE49-F238E27FC236}">
                <a16:creationId xmlns:a16="http://schemas.microsoft.com/office/drawing/2014/main" id="{77171BF1-DF5F-622F-A834-629600B553AB}"/>
              </a:ext>
            </a:extLst>
          </p:cNvPr>
          <p:cNvPicPr>
            <a:picLocks noChangeAspect="1"/>
          </p:cNvPicPr>
          <p:nvPr/>
        </p:nvPicPr>
        <p:blipFill>
          <a:blip r:embed="rId3"/>
          <a:stretch>
            <a:fillRect/>
          </a:stretch>
        </p:blipFill>
        <p:spPr>
          <a:xfrm>
            <a:off x="7444641" y="3721608"/>
            <a:ext cx="3435293" cy="2322576"/>
          </a:xfrm>
          <a:prstGeom prst="rect">
            <a:avLst/>
          </a:prstGeom>
          <a:effectLst/>
        </p:spPr>
      </p:pic>
      <p:sp>
        <p:nvSpPr>
          <p:cNvPr id="4" name="Slide Number Placeholder 3">
            <a:extLst>
              <a:ext uri="{FF2B5EF4-FFF2-40B4-BE49-F238E27FC236}">
                <a16:creationId xmlns:a16="http://schemas.microsoft.com/office/drawing/2014/main" id="{288ED275-5E4A-8EEE-66F2-F8F0F51DB068}"/>
              </a:ext>
            </a:extLst>
          </p:cNvPr>
          <p:cNvSpPr>
            <a:spLocks noGrp="1"/>
          </p:cNvSpPr>
          <p:nvPr>
            <p:ph type="sldNum" sz="quarter" idx="12"/>
          </p:nvPr>
        </p:nvSpPr>
        <p:spPr>
          <a:xfrm>
            <a:off x="6729984" y="6355080"/>
            <a:ext cx="685800" cy="365125"/>
          </a:xfrm>
        </p:spPr>
        <p:txBody>
          <a:bodyPr>
            <a:normAutofit/>
          </a:bodyPr>
          <a:lstStyle/>
          <a:p>
            <a:pPr algn="l">
              <a:spcAft>
                <a:spcPts val="600"/>
              </a:spcAft>
            </a:pPr>
            <a:fld id="{48F63A3B-78C7-47BE-AE5E-E10140E04643}" type="slidenum">
              <a:rPr lang="en-US">
                <a:solidFill>
                  <a:srgbClr val="404040"/>
                </a:solidFill>
              </a:rPr>
              <a:pPr algn="l">
                <a:spcAft>
                  <a:spcPts val="600"/>
                </a:spcAft>
              </a:pPr>
              <a:t>18</a:t>
            </a:fld>
            <a:endParaRPr lang="en-US">
              <a:solidFill>
                <a:srgbClr val="404040"/>
              </a:solidFill>
            </a:endParaRPr>
          </a:p>
        </p:txBody>
      </p:sp>
    </p:spTree>
    <p:extLst>
      <p:ext uri="{BB962C8B-B14F-4D97-AF65-F5344CB8AC3E}">
        <p14:creationId xmlns:p14="http://schemas.microsoft.com/office/powerpoint/2010/main" val="908413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C889B6-7EA7-DF8E-6673-6FD9713859AB}"/>
              </a:ext>
            </a:extLst>
          </p:cNvPr>
          <p:cNvSpPr>
            <a:spLocks noGrp="1"/>
          </p:cNvSpPr>
          <p:nvPr>
            <p:ph idx="1"/>
          </p:nvPr>
        </p:nvSpPr>
        <p:spPr>
          <a:xfrm>
            <a:off x="648930" y="2438400"/>
            <a:ext cx="4944151" cy="3785419"/>
          </a:xfrm>
        </p:spPr>
        <p:txBody>
          <a:bodyPr vert="horz" lIns="91440" tIns="45720" rIns="91440" bIns="45720" rtlCol="0">
            <a:normAutofit/>
          </a:bodyPr>
          <a:lstStyle/>
          <a:p>
            <a:r>
              <a:rPr lang="en-US" sz="2400" b="1"/>
              <a:t>Feature importance</a:t>
            </a:r>
            <a:endParaRPr lang="en-US" sz="2400">
              <a:cs typeface="Calibri"/>
            </a:endParaRPr>
          </a:p>
          <a:p>
            <a:endParaRPr lang="en-US" sz="2400" b="1">
              <a:cs typeface="Calibri"/>
            </a:endParaRPr>
          </a:p>
          <a:p>
            <a:endParaRPr lang="en-US" sz="2400">
              <a:cs typeface="Calibri"/>
            </a:endParaRPr>
          </a:p>
        </p:txBody>
      </p:sp>
      <p:sp>
        <p:nvSpPr>
          <p:cNvPr id="12"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picture containing background pattern&#10;&#10;Description automatically generated">
            <a:extLst>
              <a:ext uri="{FF2B5EF4-FFF2-40B4-BE49-F238E27FC236}">
                <a16:creationId xmlns:a16="http://schemas.microsoft.com/office/drawing/2014/main" id="{6C61A717-77C2-4192-8547-F18A2ED3FE25}"/>
              </a:ext>
            </a:extLst>
          </p:cNvPr>
          <p:cNvPicPr>
            <a:picLocks noChangeAspect="1"/>
          </p:cNvPicPr>
          <p:nvPr/>
        </p:nvPicPr>
        <p:blipFill>
          <a:blip r:embed="rId2"/>
          <a:stretch>
            <a:fillRect/>
          </a:stretch>
        </p:blipFill>
        <p:spPr>
          <a:xfrm>
            <a:off x="6904709" y="2244080"/>
            <a:ext cx="4475531" cy="2366592"/>
          </a:xfrm>
          <a:prstGeom prst="rect">
            <a:avLst/>
          </a:prstGeom>
          <a:effectLst/>
        </p:spPr>
      </p:pic>
      <p:sp>
        <p:nvSpPr>
          <p:cNvPr id="4" name="Slide Number Placeholder 3">
            <a:extLst>
              <a:ext uri="{FF2B5EF4-FFF2-40B4-BE49-F238E27FC236}">
                <a16:creationId xmlns:a16="http://schemas.microsoft.com/office/drawing/2014/main" id="{48BC06EA-C58D-851D-9A42-BCC3A7C29B48}"/>
              </a:ext>
            </a:extLst>
          </p:cNvPr>
          <p:cNvSpPr>
            <a:spLocks noGrp="1"/>
          </p:cNvSpPr>
          <p:nvPr>
            <p:ph type="sldNum" sz="quarter" idx="12"/>
          </p:nvPr>
        </p:nvSpPr>
        <p:spPr>
          <a:xfrm>
            <a:off x="10356782" y="6356350"/>
            <a:ext cx="997017" cy="365125"/>
          </a:xfrm>
        </p:spPr>
        <p:txBody>
          <a:bodyPr>
            <a:normAutofit/>
          </a:bodyPr>
          <a:lstStyle/>
          <a:p>
            <a:pPr>
              <a:spcAft>
                <a:spcPts val="600"/>
              </a:spcAft>
            </a:pPr>
            <a:fld id="{48F63A3B-78C7-47BE-AE5E-E10140E04643}" type="slidenum">
              <a:rPr lang="en-US">
                <a:solidFill>
                  <a:srgbClr val="404040"/>
                </a:solidFill>
              </a:rPr>
              <a:pPr>
                <a:spcAft>
                  <a:spcPts val="600"/>
                </a:spcAft>
              </a:pPr>
              <a:t>19</a:t>
            </a:fld>
            <a:endParaRPr lang="en-US">
              <a:solidFill>
                <a:srgbClr val="404040"/>
              </a:solidFill>
            </a:endParaRPr>
          </a:p>
        </p:txBody>
      </p:sp>
    </p:spTree>
    <p:extLst>
      <p:ext uri="{BB962C8B-B14F-4D97-AF65-F5344CB8AC3E}">
        <p14:creationId xmlns:p14="http://schemas.microsoft.com/office/powerpoint/2010/main" val="283203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6A4F8-1346-25CC-C87B-109F0BDB762E}"/>
              </a:ext>
            </a:extLst>
          </p:cNvPr>
          <p:cNvSpPr>
            <a:spLocks noGrp="1"/>
          </p:cNvSpPr>
          <p:nvPr>
            <p:ph type="title"/>
          </p:nvPr>
        </p:nvSpPr>
        <p:spPr>
          <a:xfrm>
            <a:off x="465468" y="548640"/>
            <a:ext cx="3976640" cy="5431536"/>
          </a:xfrm>
        </p:spPr>
        <p:txBody>
          <a:bodyPr>
            <a:normAutofit/>
          </a:bodyPr>
          <a:lstStyle/>
          <a:p>
            <a:r>
              <a:rPr lang="en-US" sz="3200" b="1" dirty="0">
                <a:latin typeface="calibri light"/>
                <a:cs typeface="calibri light"/>
              </a:rPr>
              <a:t>TABLE  OF   CONTENTS</a:t>
            </a:r>
            <a:endParaRPr lang="en-US" sz="3200" dirty="0">
              <a:ea typeface="+mj-lt"/>
              <a:cs typeface="+mj-lt"/>
            </a:endParaRPr>
          </a:p>
          <a:p>
            <a:endParaRPr lang="en-US" sz="3000">
              <a:cs typeface="Calibri Light"/>
            </a:endParaRPr>
          </a:p>
        </p:txBody>
      </p:sp>
      <p:sp>
        <p:nvSpPr>
          <p:cNvPr id="2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8DE2D2-A7FB-0B4F-804D-A1E84291B59C}"/>
              </a:ext>
            </a:extLst>
          </p:cNvPr>
          <p:cNvSpPr>
            <a:spLocks noGrp="1"/>
          </p:cNvSpPr>
          <p:nvPr>
            <p:ph idx="1"/>
          </p:nvPr>
        </p:nvSpPr>
        <p:spPr>
          <a:xfrm>
            <a:off x="5126418" y="552091"/>
            <a:ext cx="6224335" cy="5431536"/>
          </a:xfrm>
        </p:spPr>
        <p:txBody>
          <a:bodyPr vert="horz" lIns="91440" tIns="45720" rIns="91440" bIns="45720" rtlCol="0" anchor="ctr">
            <a:normAutofit/>
          </a:bodyPr>
          <a:lstStyle/>
          <a:p>
            <a:endParaRPr lang="en-US" sz="2200"/>
          </a:p>
          <a:p>
            <a:r>
              <a:rPr lang="en-US" sz="2200">
                <a:cs typeface="Calibri"/>
              </a:rPr>
              <a:t>1.Introduction</a:t>
            </a:r>
            <a:endParaRPr lang="en-US" sz="2200">
              <a:ea typeface="+mn-lt"/>
              <a:cs typeface="+mn-lt"/>
            </a:endParaRPr>
          </a:p>
          <a:p>
            <a:r>
              <a:rPr lang="en-US" sz="2200">
                <a:cs typeface="Calibri"/>
              </a:rPr>
              <a:t>2.Modules</a:t>
            </a:r>
            <a:endParaRPr lang="en-US" sz="2200">
              <a:ea typeface="+mn-lt"/>
              <a:cs typeface="+mn-lt"/>
            </a:endParaRPr>
          </a:p>
          <a:p>
            <a:r>
              <a:rPr lang="en-US" sz="2200">
                <a:cs typeface="Calibri"/>
              </a:rPr>
              <a:t>3.Methodology</a:t>
            </a:r>
            <a:endParaRPr lang="en-US" sz="2200">
              <a:ea typeface="+mn-lt"/>
              <a:cs typeface="+mn-lt"/>
            </a:endParaRPr>
          </a:p>
          <a:p>
            <a:r>
              <a:rPr lang="en-US" sz="2200">
                <a:cs typeface="Calibri"/>
              </a:rPr>
              <a:t>4.Project Plan</a:t>
            </a:r>
            <a:endParaRPr lang="en-US" sz="2200">
              <a:ea typeface="+mn-lt"/>
              <a:cs typeface="+mn-lt"/>
            </a:endParaRPr>
          </a:p>
          <a:p>
            <a:r>
              <a:rPr lang="en-US" sz="2200">
                <a:cs typeface="Calibri"/>
              </a:rPr>
              <a:t>5.User Story</a:t>
            </a:r>
            <a:endParaRPr lang="en-US" sz="2200">
              <a:ea typeface="+mn-lt"/>
              <a:cs typeface="+mn-lt"/>
            </a:endParaRPr>
          </a:p>
          <a:p>
            <a:r>
              <a:rPr lang="en-US" sz="2200">
                <a:cs typeface="Calibri"/>
              </a:rPr>
              <a:t>6.Product Backlog</a:t>
            </a:r>
            <a:endParaRPr lang="en-US" sz="2200">
              <a:ea typeface="+mn-lt"/>
              <a:cs typeface="+mn-lt"/>
            </a:endParaRPr>
          </a:p>
          <a:p>
            <a:r>
              <a:rPr lang="en-US" sz="2200">
                <a:cs typeface="Calibri"/>
              </a:rPr>
              <a:t>7.Sprint Plan</a:t>
            </a:r>
            <a:endParaRPr lang="en-US" sz="2200">
              <a:ea typeface="+mn-lt"/>
              <a:cs typeface="+mn-lt"/>
            </a:endParaRPr>
          </a:p>
          <a:p>
            <a:r>
              <a:rPr lang="en-US" sz="2200">
                <a:cs typeface="Calibri"/>
              </a:rPr>
              <a:t>8.Sprint Actual</a:t>
            </a:r>
            <a:endParaRPr lang="en-US" sz="2200">
              <a:ea typeface="+mn-lt"/>
              <a:cs typeface="+mn-lt"/>
            </a:endParaRPr>
          </a:p>
          <a:p>
            <a:endParaRPr lang="en-US" sz="2200">
              <a:cs typeface="Calibri"/>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299547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A64B9-6AF7-3325-C604-47AF2EEE8592}"/>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cs typeface="Calibri"/>
              </a:rPr>
              <a:t>MAE &amp; RMSE ERRORS</a:t>
            </a:r>
          </a:p>
          <a:p>
            <a:endParaRPr lang="en-US" sz="2000">
              <a:cs typeface="Calibri"/>
            </a:endParaRPr>
          </a:p>
        </p:txBody>
      </p:sp>
      <p:sp>
        <p:nvSpPr>
          <p:cNvPr id="18"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CA55C140-A3F4-6D06-2DB6-7329E9CA63B2}"/>
              </a:ext>
            </a:extLst>
          </p:cNvPr>
          <p:cNvSpPr>
            <a:spLocks noGrp="1"/>
          </p:cNvSpPr>
          <p:nvPr>
            <p:ph type="sldNum" sz="quarter" idx="12"/>
          </p:nvPr>
        </p:nvSpPr>
        <p:spPr>
          <a:xfrm>
            <a:off x="8610600" y="6356350"/>
            <a:ext cx="2743200" cy="365125"/>
          </a:xfrm>
        </p:spPr>
        <p:txBody>
          <a:bodyPr>
            <a:normAutofit/>
          </a:bodyPr>
          <a:lstStyle/>
          <a:p>
            <a:pPr>
              <a:spcAft>
                <a:spcPts val="600"/>
              </a:spcAft>
            </a:pPr>
            <a:fld id="{48F63A3B-78C7-47BE-AE5E-E10140E04643}" type="slidenum">
              <a:rPr lang="en-US">
                <a:solidFill>
                  <a:srgbClr val="303030"/>
                </a:solidFill>
              </a:rPr>
              <a:pPr>
                <a:spcAft>
                  <a:spcPts val="600"/>
                </a:spcAft>
              </a:pPr>
              <a:t>20</a:t>
            </a:fld>
            <a:endParaRPr lang="en-US">
              <a:solidFill>
                <a:srgbClr val="303030"/>
              </a:solidFill>
            </a:endParaRPr>
          </a:p>
        </p:txBody>
      </p:sp>
      <p:graphicFrame>
        <p:nvGraphicFramePr>
          <p:cNvPr id="6" name="Table 5">
            <a:extLst>
              <a:ext uri="{FF2B5EF4-FFF2-40B4-BE49-F238E27FC236}">
                <a16:creationId xmlns:a16="http://schemas.microsoft.com/office/drawing/2014/main" id="{56975D7D-F7F9-0AE5-4E3A-B32CF6D0D820}"/>
              </a:ext>
            </a:extLst>
          </p:cNvPr>
          <p:cNvGraphicFramePr>
            <a:graphicFrameLocks noGrp="1"/>
          </p:cNvGraphicFramePr>
          <p:nvPr/>
        </p:nvGraphicFramePr>
        <p:xfrm>
          <a:off x="5405862" y="2662159"/>
          <a:ext cx="6019332" cy="1530440"/>
        </p:xfrm>
        <a:graphic>
          <a:graphicData uri="http://schemas.openxmlformats.org/drawingml/2006/table">
            <a:tbl>
              <a:tblPr firstRow="1" bandRow="1">
                <a:tableStyleId>{8EC20E35-A176-4012-BC5E-935CFFF8708E}</a:tableStyleId>
              </a:tblPr>
              <a:tblGrid>
                <a:gridCol w="1601935">
                  <a:extLst>
                    <a:ext uri="{9D8B030D-6E8A-4147-A177-3AD203B41FA5}">
                      <a16:colId xmlns:a16="http://schemas.microsoft.com/office/drawing/2014/main" val="3334092419"/>
                    </a:ext>
                  </a:extLst>
                </a:gridCol>
                <a:gridCol w="1060871">
                  <a:extLst>
                    <a:ext uri="{9D8B030D-6E8A-4147-A177-3AD203B41FA5}">
                      <a16:colId xmlns:a16="http://schemas.microsoft.com/office/drawing/2014/main" val="1101597414"/>
                    </a:ext>
                  </a:extLst>
                </a:gridCol>
                <a:gridCol w="1060871">
                  <a:extLst>
                    <a:ext uri="{9D8B030D-6E8A-4147-A177-3AD203B41FA5}">
                      <a16:colId xmlns:a16="http://schemas.microsoft.com/office/drawing/2014/main" val="4092382958"/>
                    </a:ext>
                  </a:extLst>
                </a:gridCol>
                <a:gridCol w="1118842">
                  <a:extLst>
                    <a:ext uri="{9D8B030D-6E8A-4147-A177-3AD203B41FA5}">
                      <a16:colId xmlns:a16="http://schemas.microsoft.com/office/drawing/2014/main" val="1806451661"/>
                    </a:ext>
                  </a:extLst>
                </a:gridCol>
                <a:gridCol w="1176813">
                  <a:extLst>
                    <a:ext uri="{9D8B030D-6E8A-4147-A177-3AD203B41FA5}">
                      <a16:colId xmlns:a16="http://schemas.microsoft.com/office/drawing/2014/main" val="2024780792"/>
                    </a:ext>
                  </a:extLst>
                </a:gridCol>
              </a:tblGrid>
              <a:tr h="306088">
                <a:tc>
                  <a:txBody>
                    <a:bodyPr/>
                    <a:lstStyle/>
                    <a:p>
                      <a:endParaRPr lang="en-US" sz="1400"/>
                    </a:p>
                  </a:txBody>
                  <a:tcPr marL="69565" marR="69565" marT="34783" marB="34783" anchor="ctr"/>
                </a:tc>
                <a:tc>
                  <a:txBody>
                    <a:bodyPr/>
                    <a:lstStyle/>
                    <a:p>
                      <a:r>
                        <a:rPr lang="en-US" sz="1400"/>
                        <a:t>MAE_test</a:t>
                      </a:r>
                    </a:p>
                  </a:txBody>
                  <a:tcPr marL="69565" marR="69565" marT="34783" marB="34783" anchor="ctr"/>
                </a:tc>
                <a:tc>
                  <a:txBody>
                    <a:bodyPr/>
                    <a:lstStyle/>
                    <a:p>
                      <a:r>
                        <a:rPr lang="en-US" sz="1400"/>
                        <a:t>MAE_train</a:t>
                      </a:r>
                    </a:p>
                  </a:txBody>
                  <a:tcPr marL="69565" marR="69565" marT="34783" marB="34783" anchor="ctr"/>
                </a:tc>
                <a:tc>
                  <a:txBody>
                    <a:bodyPr/>
                    <a:lstStyle/>
                    <a:p>
                      <a:r>
                        <a:rPr lang="en-US" sz="1400"/>
                        <a:t>RMSE_test</a:t>
                      </a:r>
                    </a:p>
                  </a:txBody>
                  <a:tcPr marL="69565" marR="69565" marT="34783" marB="34783" anchor="ctr"/>
                </a:tc>
                <a:tc>
                  <a:txBody>
                    <a:bodyPr/>
                    <a:lstStyle/>
                    <a:p>
                      <a:r>
                        <a:rPr lang="en-US" sz="1400"/>
                        <a:t>RMSE_train</a:t>
                      </a:r>
                    </a:p>
                  </a:txBody>
                  <a:tcPr marL="69565" marR="69565" marT="34783" marB="34783" anchor="ctr"/>
                </a:tc>
                <a:extLst>
                  <a:ext uri="{0D108BD9-81ED-4DB2-BD59-A6C34878D82A}">
                    <a16:rowId xmlns:a16="http://schemas.microsoft.com/office/drawing/2014/main" val="974262855"/>
                  </a:ext>
                </a:extLst>
              </a:tr>
              <a:tr h="306088">
                <a:tc>
                  <a:txBody>
                    <a:bodyPr/>
                    <a:lstStyle/>
                    <a:p>
                      <a:r>
                        <a:rPr lang="en-US" sz="1400"/>
                        <a:t>ElasticNetCV</a:t>
                      </a:r>
                    </a:p>
                  </a:txBody>
                  <a:tcPr marL="69565" marR="69565" marT="34783" marB="34783" anchor="ctr"/>
                </a:tc>
                <a:tc>
                  <a:txBody>
                    <a:bodyPr/>
                    <a:lstStyle/>
                    <a:p>
                      <a:r>
                        <a:rPr lang="en-US" sz="1400"/>
                        <a:t>60.012287</a:t>
                      </a:r>
                    </a:p>
                  </a:txBody>
                  <a:tcPr marL="69565" marR="69565" marT="34783" marB="34783" anchor="ctr"/>
                </a:tc>
                <a:tc>
                  <a:txBody>
                    <a:bodyPr/>
                    <a:lstStyle/>
                    <a:p>
                      <a:r>
                        <a:rPr lang="en-US" sz="1400"/>
                        <a:t>62.918013</a:t>
                      </a:r>
                    </a:p>
                  </a:txBody>
                  <a:tcPr marL="69565" marR="69565" marT="34783" marB="34783" anchor="ctr"/>
                </a:tc>
                <a:tc>
                  <a:txBody>
                    <a:bodyPr/>
                    <a:lstStyle/>
                    <a:p>
                      <a:r>
                        <a:rPr lang="en-US" sz="1400"/>
                        <a:t>73.447169</a:t>
                      </a:r>
                    </a:p>
                  </a:txBody>
                  <a:tcPr marL="69565" marR="69565" marT="34783" marB="34783" anchor="ctr"/>
                </a:tc>
                <a:tc>
                  <a:txBody>
                    <a:bodyPr/>
                    <a:lstStyle/>
                    <a:p>
                      <a:r>
                        <a:rPr lang="en-US" sz="1400"/>
                        <a:t>80.585799</a:t>
                      </a:r>
                    </a:p>
                  </a:txBody>
                  <a:tcPr marL="69565" marR="69565" marT="34783" marB="34783" anchor="ctr"/>
                </a:tc>
                <a:extLst>
                  <a:ext uri="{0D108BD9-81ED-4DB2-BD59-A6C34878D82A}">
                    <a16:rowId xmlns:a16="http://schemas.microsoft.com/office/drawing/2014/main" val="3997832825"/>
                  </a:ext>
                </a:extLst>
              </a:tr>
              <a:tr h="306088">
                <a:tc>
                  <a:txBody>
                    <a:bodyPr/>
                    <a:lstStyle/>
                    <a:p>
                      <a:r>
                        <a:rPr lang="en-US" sz="1400"/>
                        <a:t>Lasso</a:t>
                      </a:r>
                    </a:p>
                  </a:txBody>
                  <a:tcPr marL="69565" marR="69565" marT="34783" marB="34783" anchor="ctr"/>
                </a:tc>
                <a:tc>
                  <a:txBody>
                    <a:bodyPr/>
                    <a:lstStyle/>
                    <a:p>
                      <a:r>
                        <a:rPr lang="en-US" sz="1400"/>
                        <a:t>60.056694</a:t>
                      </a:r>
                    </a:p>
                  </a:txBody>
                  <a:tcPr marL="69565" marR="69565" marT="34783" marB="34783" anchor="ctr"/>
                </a:tc>
                <a:tc>
                  <a:txBody>
                    <a:bodyPr/>
                    <a:lstStyle/>
                    <a:p>
                      <a:r>
                        <a:rPr lang="en-US" sz="1400"/>
                        <a:t>62.884589</a:t>
                      </a:r>
                    </a:p>
                  </a:txBody>
                  <a:tcPr marL="69565" marR="69565" marT="34783" marB="34783" anchor="ctr"/>
                </a:tc>
                <a:tc>
                  <a:txBody>
                    <a:bodyPr/>
                    <a:lstStyle/>
                    <a:p>
                      <a:r>
                        <a:rPr lang="en-US" sz="1400"/>
                        <a:t>73.460515</a:t>
                      </a:r>
                    </a:p>
                  </a:txBody>
                  <a:tcPr marL="69565" marR="69565" marT="34783" marB="34783" anchor="ctr"/>
                </a:tc>
                <a:tc>
                  <a:txBody>
                    <a:bodyPr/>
                    <a:lstStyle/>
                    <a:p>
                      <a:r>
                        <a:rPr lang="en-US" sz="1400"/>
                        <a:t>80.592627</a:t>
                      </a:r>
                    </a:p>
                  </a:txBody>
                  <a:tcPr marL="69565" marR="69565" marT="34783" marB="34783" anchor="ctr"/>
                </a:tc>
                <a:extLst>
                  <a:ext uri="{0D108BD9-81ED-4DB2-BD59-A6C34878D82A}">
                    <a16:rowId xmlns:a16="http://schemas.microsoft.com/office/drawing/2014/main" val="2084759443"/>
                  </a:ext>
                </a:extLst>
              </a:tr>
              <a:tr h="306088">
                <a:tc>
                  <a:txBody>
                    <a:bodyPr/>
                    <a:lstStyle/>
                    <a:p>
                      <a:r>
                        <a:rPr lang="en-US" sz="1400"/>
                        <a:t>Ridge</a:t>
                      </a:r>
                    </a:p>
                  </a:txBody>
                  <a:tcPr marL="69565" marR="69565" marT="34783" marB="34783" anchor="ctr"/>
                </a:tc>
                <a:tc>
                  <a:txBody>
                    <a:bodyPr/>
                    <a:lstStyle/>
                    <a:p>
                      <a:r>
                        <a:rPr lang="en-US" sz="1400"/>
                        <a:t>60.382623</a:t>
                      </a:r>
                    </a:p>
                  </a:txBody>
                  <a:tcPr marL="69565" marR="69565" marT="34783" marB="34783" anchor="ctr"/>
                </a:tc>
                <a:tc>
                  <a:txBody>
                    <a:bodyPr/>
                    <a:lstStyle/>
                    <a:p>
                      <a:r>
                        <a:rPr lang="en-US" sz="1400"/>
                        <a:t>62.892897</a:t>
                      </a:r>
                    </a:p>
                  </a:txBody>
                  <a:tcPr marL="69565" marR="69565" marT="34783" marB="34783" anchor="ctr"/>
                </a:tc>
                <a:tc>
                  <a:txBody>
                    <a:bodyPr/>
                    <a:lstStyle/>
                    <a:p>
                      <a:r>
                        <a:rPr lang="en-US" sz="1400"/>
                        <a:t>73.847466</a:t>
                      </a:r>
                    </a:p>
                  </a:txBody>
                  <a:tcPr marL="69565" marR="69565" marT="34783" marB="34783" anchor="ctr"/>
                </a:tc>
                <a:tc>
                  <a:txBody>
                    <a:bodyPr/>
                    <a:lstStyle/>
                    <a:p>
                      <a:r>
                        <a:rPr lang="en-US" sz="1400"/>
                        <a:t>80.565753</a:t>
                      </a:r>
                    </a:p>
                  </a:txBody>
                  <a:tcPr marL="69565" marR="69565" marT="34783" marB="34783" anchor="ctr"/>
                </a:tc>
                <a:extLst>
                  <a:ext uri="{0D108BD9-81ED-4DB2-BD59-A6C34878D82A}">
                    <a16:rowId xmlns:a16="http://schemas.microsoft.com/office/drawing/2014/main" val="3671403251"/>
                  </a:ext>
                </a:extLst>
              </a:tr>
              <a:tr h="306088">
                <a:tc>
                  <a:txBody>
                    <a:bodyPr/>
                    <a:lstStyle/>
                    <a:p>
                      <a:r>
                        <a:rPr lang="en-US" sz="1400"/>
                        <a:t>LinearRegression</a:t>
                      </a:r>
                    </a:p>
                  </a:txBody>
                  <a:tcPr marL="69565" marR="69565" marT="34783" marB="34783" anchor="ctr"/>
                </a:tc>
                <a:tc>
                  <a:txBody>
                    <a:bodyPr/>
                    <a:lstStyle/>
                    <a:p>
                      <a:r>
                        <a:rPr lang="en-US" sz="1400"/>
                        <a:t>60.387280</a:t>
                      </a:r>
                    </a:p>
                  </a:txBody>
                  <a:tcPr marL="69565" marR="69565" marT="34783" marB="34783" anchor="ctr"/>
                </a:tc>
                <a:tc>
                  <a:txBody>
                    <a:bodyPr/>
                    <a:lstStyle/>
                    <a:p>
                      <a:r>
                        <a:rPr lang="en-US" sz="1400"/>
                        <a:t>62.892734</a:t>
                      </a:r>
                    </a:p>
                  </a:txBody>
                  <a:tcPr marL="69565" marR="69565" marT="34783" marB="34783" anchor="ctr"/>
                </a:tc>
                <a:tc>
                  <a:txBody>
                    <a:bodyPr/>
                    <a:lstStyle/>
                    <a:p>
                      <a:r>
                        <a:rPr lang="en-US" sz="1400"/>
                        <a:t>73.852772</a:t>
                      </a:r>
                    </a:p>
                  </a:txBody>
                  <a:tcPr marL="69565" marR="69565" marT="34783" marB="34783" anchor="ctr"/>
                </a:tc>
                <a:tc>
                  <a:txBody>
                    <a:bodyPr/>
                    <a:lstStyle/>
                    <a:p>
                      <a:r>
                        <a:rPr lang="en-US" sz="1400"/>
                        <a:t>80.565750</a:t>
                      </a:r>
                    </a:p>
                  </a:txBody>
                  <a:tcPr marL="69565" marR="69565" marT="34783" marB="34783" anchor="ctr"/>
                </a:tc>
                <a:extLst>
                  <a:ext uri="{0D108BD9-81ED-4DB2-BD59-A6C34878D82A}">
                    <a16:rowId xmlns:a16="http://schemas.microsoft.com/office/drawing/2014/main" val="2174071650"/>
                  </a:ext>
                </a:extLst>
              </a:tr>
            </a:tbl>
          </a:graphicData>
        </a:graphic>
      </p:graphicFrame>
    </p:spTree>
    <p:extLst>
      <p:ext uri="{BB962C8B-B14F-4D97-AF65-F5344CB8AC3E}">
        <p14:creationId xmlns:p14="http://schemas.microsoft.com/office/powerpoint/2010/main" val="2053386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187A5-A589-4706-9276-C42F4BA5887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Deployment</a:t>
            </a:r>
          </a:p>
        </p:txBody>
      </p:sp>
      <p:pic>
        <p:nvPicPr>
          <p:cNvPr id="5" name="Picture 5">
            <a:extLst>
              <a:ext uri="{FF2B5EF4-FFF2-40B4-BE49-F238E27FC236}">
                <a16:creationId xmlns:a16="http://schemas.microsoft.com/office/drawing/2014/main" id="{342CF647-F8B5-6772-F10B-9758FC66E9CE}"/>
              </a:ext>
            </a:extLst>
          </p:cNvPr>
          <p:cNvPicPr>
            <a:picLocks noGrp="1" noChangeAspect="1"/>
          </p:cNvPicPr>
          <p:nvPr>
            <p:ph idx="1"/>
          </p:nvPr>
        </p:nvPicPr>
        <p:blipFill>
          <a:blip r:embed="rId2"/>
          <a:stretch>
            <a:fillRect/>
          </a:stretch>
        </p:blipFill>
        <p:spPr>
          <a:xfrm>
            <a:off x="1150323" y="1675227"/>
            <a:ext cx="10559409" cy="5041377"/>
          </a:xfrm>
          <a:prstGeom prst="rect">
            <a:avLst/>
          </a:prstGeom>
        </p:spPr>
      </p:pic>
      <p:sp>
        <p:nvSpPr>
          <p:cNvPr id="4" name="Slide Number Placeholder 3">
            <a:extLst>
              <a:ext uri="{FF2B5EF4-FFF2-40B4-BE49-F238E27FC236}">
                <a16:creationId xmlns:a16="http://schemas.microsoft.com/office/drawing/2014/main" id="{E580C9DD-F508-F49F-EADC-0764B2D09B7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8F63A3B-78C7-47BE-AE5E-E10140E04643}" type="slidenum">
              <a:rPr lang="en-US" dirty="0"/>
              <a:pPr>
                <a:spcAft>
                  <a:spcPts val="600"/>
                </a:spcAft>
              </a:pPr>
              <a:t>21</a:t>
            </a:fld>
            <a:endParaRPr lang="en-US"/>
          </a:p>
        </p:txBody>
      </p:sp>
    </p:spTree>
    <p:extLst>
      <p:ext uri="{BB962C8B-B14F-4D97-AF65-F5344CB8AC3E}">
        <p14:creationId xmlns:p14="http://schemas.microsoft.com/office/powerpoint/2010/main" val="3414044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5" descr="Graphical user interface, application&#10;&#10;Description automatically generated">
            <a:extLst>
              <a:ext uri="{FF2B5EF4-FFF2-40B4-BE49-F238E27FC236}">
                <a16:creationId xmlns:a16="http://schemas.microsoft.com/office/drawing/2014/main" id="{6EC988BA-08BF-32FB-2FEC-07094DA00474}"/>
              </a:ext>
            </a:extLst>
          </p:cNvPr>
          <p:cNvPicPr>
            <a:picLocks noGrp="1" noChangeAspect="1"/>
          </p:cNvPicPr>
          <p:nvPr>
            <p:ph idx="1"/>
          </p:nvPr>
        </p:nvPicPr>
        <p:blipFill rotWithShape="1">
          <a:blip r:embed="rId2"/>
          <a:srcRect b="19"/>
          <a:stretch/>
        </p:blipFill>
        <p:spPr>
          <a:xfrm>
            <a:off x="125279" y="63912"/>
            <a:ext cx="11064638" cy="6658390"/>
          </a:xfrm>
          <a:prstGeom prst="rect">
            <a:avLst/>
          </a:prstGeom>
        </p:spPr>
      </p:pic>
      <p:sp>
        <p:nvSpPr>
          <p:cNvPr id="4" name="Slide Number Placeholder 3">
            <a:extLst>
              <a:ext uri="{FF2B5EF4-FFF2-40B4-BE49-F238E27FC236}">
                <a16:creationId xmlns:a16="http://schemas.microsoft.com/office/drawing/2014/main" id="{DE8B7582-C89E-E4B1-EAD0-F8EC3561507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8F63A3B-78C7-47BE-AE5E-E10140E04643}" type="slidenum">
              <a:rPr lang="en-US">
                <a:solidFill>
                  <a:srgbClr val="FFFFFF"/>
                </a:solidFill>
              </a:rPr>
              <a:pPr>
                <a:spcAft>
                  <a:spcPts val="600"/>
                </a:spcAft>
              </a:pPr>
              <a:t>22</a:t>
            </a:fld>
            <a:endParaRPr lang="en-US">
              <a:solidFill>
                <a:srgbClr val="FFFFFF"/>
              </a:solidFill>
            </a:endParaRPr>
          </a:p>
        </p:txBody>
      </p:sp>
    </p:spTree>
    <p:extLst>
      <p:ext uri="{BB962C8B-B14F-4D97-AF65-F5344CB8AC3E}">
        <p14:creationId xmlns:p14="http://schemas.microsoft.com/office/powerpoint/2010/main" val="1038681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BA9D0-D815-D3D0-FA4D-3641748713C4}"/>
              </a:ext>
            </a:extLst>
          </p:cNvPr>
          <p:cNvSpPr>
            <a:spLocks noGrp="1"/>
          </p:cNvSpPr>
          <p:nvPr>
            <p:ph type="title"/>
          </p:nvPr>
        </p:nvSpPr>
        <p:spPr>
          <a:xfrm>
            <a:off x="838200" y="556995"/>
            <a:ext cx="10515600" cy="1133693"/>
          </a:xfrm>
        </p:spPr>
        <p:txBody>
          <a:bodyPr>
            <a:normAutofit/>
          </a:bodyPr>
          <a:lstStyle/>
          <a:p>
            <a:r>
              <a:rPr lang="en-US" sz="5200" b="1" dirty="0"/>
              <a:t>FUTURE ENHANCEMENT</a:t>
            </a:r>
          </a:p>
        </p:txBody>
      </p:sp>
      <p:graphicFrame>
        <p:nvGraphicFramePr>
          <p:cNvPr id="17" name="Content Placeholder 2">
            <a:extLst>
              <a:ext uri="{FF2B5EF4-FFF2-40B4-BE49-F238E27FC236}">
                <a16:creationId xmlns:a16="http://schemas.microsoft.com/office/drawing/2014/main" id="{69BC645A-03B9-9957-05E6-0C1B0EC5BD49}"/>
              </a:ext>
            </a:extLst>
          </p:cNvPr>
          <p:cNvGraphicFramePr>
            <a:graphicFrameLocks noGrp="1"/>
          </p:cNvGraphicFramePr>
          <p:nvPr>
            <p:ph idx="1"/>
            <p:extLst>
              <p:ext uri="{D42A27DB-BD31-4B8C-83A1-F6EECF244321}">
                <p14:modId xmlns:p14="http://schemas.microsoft.com/office/powerpoint/2010/main" val="37796637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48F63A3B-78C7-47BE-AE5E-E10140E04643}" type="slidenum">
              <a:rPr lang="en-US" smtClean="0"/>
              <a:pPr/>
              <a:t>23</a:t>
            </a:fld>
            <a:endParaRPr lang="en-US" dirty="0"/>
          </a:p>
        </p:txBody>
      </p:sp>
    </p:spTree>
    <p:extLst>
      <p:ext uri="{BB962C8B-B14F-4D97-AF65-F5344CB8AC3E}">
        <p14:creationId xmlns:p14="http://schemas.microsoft.com/office/powerpoint/2010/main" val="1725690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848DEB-C434-F6F3-6AAA-59533667F485}"/>
              </a:ext>
            </a:extLst>
          </p:cNvPr>
          <p:cNvSpPr>
            <a:spLocks noGrp="1"/>
          </p:cNvSpPr>
          <p:nvPr>
            <p:ph type="title"/>
          </p:nvPr>
        </p:nvSpPr>
        <p:spPr>
          <a:xfrm>
            <a:off x="838200" y="365125"/>
            <a:ext cx="10515600" cy="1325563"/>
          </a:xfrm>
        </p:spPr>
        <p:txBody>
          <a:bodyPr>
            <a:normAutofit/>
          </a:bodyPr>
          <a:lstStyle/>
          <a:p>
            <a:r>
              <a:rPr lang="en-US" b="1"/>
              <a:t>DEVELOPING ENVIRONMENT</a:t>
            </a:r>
          </a:p>
        </p:txBody>
      </p:sp>
      <p:sp>
        <p:nvSpPr>
          <p:cNvPr id="3" name="Content Placeholder 2">
            <a:extLst>
              <a:ext uri="{FF2B5EF4-FFF2-40B4-BE49-F238E27FC236}">
                <a16:creationId xmlns:a16="http://schemas.microsoft.com/office/drawing/2014/main" id="{7BEC0C01-4B09-259A-223A-190E6D679182}"/>
              </a:ext>
            </a:extLst>
          </p:cNvPr>
          <p:cNvSpPr>
            <a:spLocks noGrp="1"/>
          </p:cNvSpPr>
          <p:nvPr>
            <p:ph sz="half" idx="1"/>
          </p:nvPr>
        </p:nvSpPr>
        <p:spPr>
          <a:xfrm>
            <a:off x="838200" y="2010833"/>
            <a:ext cx="5096934" cy="4166130"/>
          </a:xfrm>
        </p:spPr>
        <p:txBody>
          <a:bodyPr vert="horz" lIns="91440" tIns="45720" rIns="91440" bIns="45720" rtlCol="0">
            <a:normAutofit/>
          </a:bodyPr>
          <a:lstStyle/>
          <a:p>
            <a:pPr marL="0" indent="0">
              <a:buNone/>
            </a:pPr>
            <a:r>
              <a:rPr lang="en-US" sz="2000">
                <a:ea typeface="+mn-lt"/>
                <a:cs typeface="+mn-lt"/>
              </a:rPr>
              <a:t>       </a:t>
            </a:r>
          </a:p>
          <a:p>
            <a:pPr marL="0" indent="0">
              <a:buNone/>
            </a:pPr>
            <a:r>
              <a:rPr lang="en-US" sz="2000">
                <a:ea typeface="+mn-lt"/>
                <a:cs typeface="+mn-lt"/>
              </a:rPr>
              <a:t>Hardware Requirements</a:t>
            </a:r>
            <a:endParaRPr lang="en-US" sz="2000">
              <a:cs typeface="Calibri" panose="020F0502020204030204"/>
            </a:endParaRPr>
          </a:p>
          <a:p>
            <a:endParaRPr lang="en-US" sz="2000">
              <a:ea typeface="+mn-lt"/>
              <a:cs typeface="+mn-lt"/>
            </a:endParaRPr>
          </a:p>
          <a:p>
            <a:pPr marL="0" indent="0">
              <a:buNone/>
            </a:pPr>
            <a:r>
              <a:rPr lang="en-US" sz="2000" dirty="0">
                <a:ea typeface="+mn-lt"/>
                <a:cs typeface="+mn-lt"/>
              </a:rPr>
              <a:t>•Processor - Intel Core i5 (min)</a:t>
            </a:r>
            <a:endParaRPr lang="en-US" sz="2000">
              <a:cs typeface="Calibri"/>
            </a:endParaRPr>
          </a:p>
          <a:p>
            <a:pPr marL="0" indent="0">
              <a:buNone/>
            </a:pPr>
            <a:r>
              <a:rPr lang="en-US" sz="2000" dirty="0">
                <a:ea typeface="+mn-lt"/>
                <a:cs typeface="+mn-lt"/>
              </a:rPr>
              <a:t>•Speed - 1.5 GHz (min)</a:t>
            </a:r>
            <a:endParaRPr lang="en-US" sz="2000">
              <a:cs typeface="Calibri"/>
            </a:endParaRPr>
          </a:p>
          <a:p>
            <a:pPr marL="0" indent="0">
              <a:buNone/>
            </a:pPr>
            <a:r>
              <a:rPr lang="en-US" sz="2000" dirty="0">
                <a:ea typeface="+mn-lt"/>
                <a:cs typeface="+mn-lt"/>
              </a:rPr>
              <a:t>•RAM - 8 GB (min)</a:t>
            </a:r>
          </a:p>
          <a:p>
            <a:pPr marL="0" indent="0">
              <a:buNone/>
            </a:pPr>
            <a:r>
              <a:rPr lang="en-US" sz="2000" dirty="0">
                <a:ea typeface="+mn-lt"/>
                <a:cs typeface="+mn-lt"/>
              </a:rPr>
              <a:t>•Hard Disk - 100 GB or (min)</a:t>
            </a:r>
            <a:endParaRPr lang="en-US" sz="2000">
              <a:cs typeface="Calibri"/>
            </a:endParaRPr>
          </a:p>
          <a:p>
            <a:pPr marL="0" indent="0">
              <a:buNone/>
            </a:pPr>
            <a:r>
              <a:rPr lang="en-US" sz="2000" dirty="0">
                <a:ea typeface="+mn-lt"/>
                <a:cs typeface="+mn-lt"/>
              </a:rPr>
              <a:t>•GPU - 1 GB (min)</a:t>
            </a:r>
            <a:endParaRPr lang="en-US" sz="2000">
              <a:cs typeface="Calibri"/>
            </a:endParaRPr>
          </a:p>
          <a:p>
            <a:endParaRPr lang="en-US" sz="2000"/>
          </a:p>
        </p:txBody>
      </p:sp>
      <p:sp>
        <p:nvSpPr>
          <p:cNvPr id="4" name="Content Placeholder 3">
            <a:extLst>
              <a:ext uri="{FF2B5EF4-FFF2-40B4-BE49-F238E27FC236}">
                <a16:creationId xmlns:a16="http://schemas.microsoft.com/office/drawing/2014/main" id="{B7029D77-2F1D-EFE0-8082-FCA5D2485EBB}"/>
              </a:ext>
            </a:extLst>
          </p:cNvPr>
          <p:cNvSpPr>
            <a:spLocks noGrp="1"/>
          </p:cNvSpPr>
          <p:nvPr>
            <p:ph sz="half" idx="2"/>
          </p:nvPr>
        </p:nvSpPr>
        <p:spPr>
          <a:xfrm>
            <a:off x="6256866" y="2010833"/>
            <a:ext cx="5096933" cy="4166130"/>
          </a:xfrm>
        </p:spPr>
        <p:txBody>
          <a:bodyPr vert="horz" lIns="91440" tIns="45720" rIns="91440" bIns="45720" rtlCol="0">
            <a:normAutofit/>
          </a:bodyPr>
          <a:lstStyle/>
          <a:p>
            <a:pPr marL="0" indent="0">
              <a:buNone/>
            </a:pPr>
            <a:r>
              <a:rPr lang="en-US" sz="2000"/>
              <a:t>          </a:t>
            </a:r>
          </a:p>
          <a:p>
            <a:pPr marL="0" indent="0">
              <a:buNone/>
            </a:pPr>
            <a:r>
              <a:rPr lang="en-US" sz="2000">
                <a:ea typeface="+mn-lt"/>
                <a:cs typeface="+mn-lt"/>
              </a:rPr>
              <a:t>Software Requirements</a:t>
            </a:r>
            <a:endParaRPr lang="en-US" sz="2000">
              <a:cs typeface="Calibri"/>
            </a:endParaRPr>
          </a:p>
          <a:p>
            <a:pPr>
              <a:buNone/>
            </a:pPr>
            <a:endParaRPr lang="en-US" sz="2000">
              <a:ea typeface="+mn-lt"/>
              <a:cs typeface="+mn-lt"/>
            </a:endParaRPr>
          </a:p>
          <a:p>
            <a:pPr>
              <a:buNone/>
            </a:pPr>
            <a:r>
              <a:rPr lang="en-US" sz="2000" dirty="0">
                <a:ea typeface="+mn-lt"/>
                <a:cs typeface="+mn-lt"/>
              </a:rPr>
              <a:t>•Language :Python</a:t>
            </a:r>
            <a:endParaRPr lang="en-US" sz="2000">
              <a:cs typeface="Calibri"/>
            </a:endParaRPr>
          </a:p>
          <a:p>
            <a:pPr>
              <a:buNone/>
            </a:pPr>
            <a:r>
              <a:rPr lang="en-US" sz="2000" dirty="0">
                <a:ea typeface="+mn-lt"/>
                <a:cs typeface="+mn-lt"/>
              </a:rPr>
              <a:t>•Front end : Python </a:t>
            </a:r>
            <a:r>
              <a:rPr lang="en-US" sz="2000">
                <a:ea typeface="+mn-lt"/>
                <a:cs typeface="+mn-lt"/>
              </a:rPr>
              <a:t>Jupyter</a:t>
            </a:r>
            <a:endParaRPr lang="en-US" sz="2000" dirty="0">
              <a:ea typeface="+mn-lt"/>
              <a:cs typeface="+mn-lt"/>
            </a:endParaRPr>
          </a:p>
          <a:p>
            <a:pPr>
              <a:buNone/>
            </a:pPr>
            <a:r>
              <a:rPr lang="en-US" sz="2000" dirty="0">
                <a:ea typeface="+mn-lt"/>
                <a:cs typeface="+mn-lt"/>
              </a:rPr>
              <a:t>•Operating system : windows 8 or above </a:t>
            </a:r>
            <a:endParaRPr lang="en-US" sz="2000">
              <a:cs typeface="Calibri"/>
            </a:endParaRPr>
          </a:p>
          <a:p>
            <a:pPr>
              <a:buNone/>
            </a:pPr>
            <a:r>
              <a:rPr lang="en-US" sz="2000" dirty="0">
                <a:ea typeface="+mn-lt"/>
                <a:cs typeface="+mn-lt"/>
              </a:rPr>
              <a:t>•IDE : Anaconda Navigator</a:t>
            </a:r>
            <a:endParaRPr lang="en-US" sz="2000">
              <a:cs typeface="Calibri"/>
            </a:endParaRPr>
          </a:p>
          <a:p>
            <a:pPr>
              <a:buNone/>
            </a:pPr>
            <a:r>
              <a:rPr lang="en-US" sz="2000" dirty="0">
                <a:ea typeface="+mn-lt"/>
                <a:cs typeface="+mn-lt"/>
              </a:rPr>
              <a:t>•Dataset: 2020 sales result</a:t>
            </a:r>
            <a:endParaRPr lang="en-US" sz="2000">
              <a:cs typeface="Calibri"/>
            </a:endParaRPr>
          </a:p>
          <a:p>
            <a:pPr marL="0" indent="0">
              <a:buNone/>
            </a:pPr>
            <a:endParaRPr lang="en-US" sz="2000"/>
          </a:p>
        </p:txBody>
      </p:sp>
      <p:sp>
        <p:nvSpPr>
          <p:cNvPr id="8" name="Slide Number Placeholder 7"/>
          <p:cNvSpPr>
            <a:spLocks noGrp="1"/>
          </p:cNvSpPr>
          <p:nvPr>
            <p:ph type="sldNum" sz="quarter" idx="12"/>
          </p:nvPr>
        </p:nvSpPr>
        <p:spPr/>
        <p:txBody>
          <a:bodyPr/>
          <a:lstStyle/>
          <a:p>
            <a:fld id="{48F63A3B-78C7-47BE-AE5E-E10140E04643}" type="slidenum">
              <a:rPr lang="en-US" smtClean="0"/>
              <a:pPr/>
              <a:t>24</a:t>
            </a:fld>
            <a:endParaRPr lang="en-US" dirty="0"/>
          </a:p>
        </p:txBody>
      </p:sp>
    </p:spTree>
    <p:extLst>
      <p:ext uri="{BB962C8B-B14F-4D97-AF65-F5344CB8AC3E}">
        <p14:creationId xmlns:p14="http://schemas.microsoft.com/office/powerpoint/2010/main" val="2873910374"/>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1E73EA-F0D1-D986-C736-454E490CBB5A}"/>
              </a:ext>
            </a:extLst>
          </p:cNvPr>
          <p:cNvSpPr>
            <a:spLocks noGrp="1"/>
          </p:cNvSpPr>
          <p:nvPr>
            <p:ph type="title"/>
          </p:nvPr>
        </p:nvSpPr>
        <p:spPr>
          <a:xfrm>
            <a:off x="833002" y="365125"/>
            <a:ext cx="10520702" cy="1325563"/>
          </a:xfrm>
        </p:spPr>
        <p:txBody>
          <a:bodyPr>
            <a:normAutofit/>
          </a:bodyPr>
          <a:lstStyle/>
          <a:p>
            <a:r>
              <a:rPr lang="en-US" b="1" dirty="0">
                <a:ea typeface="+mj-lt"/>
                <a:cs typeface="+mj-lt"/>
              </a:rPr>
              <a:t>PROJECT PLAN</a:t>
            </a:r>
            <a:endParaRPr lang="en-US" b="1" dirty="0"/>
          </a:p>
        </p:txBody>
      </p:sp>
      <p:graphicFrame>
        <p:nvGraphicFramePr>
          <p:cNvPr id="5" name="Content Placeholder 4">
            <a:extLst>
              <a:ext uri="{FF2B5EF4-FFF2-40B4-BE49-F238E27FC236}">
                <a16:creationId xmlns:a16="http://schemas.microsoft.com/office/drawing/2014/main" id="{6BB4AA7D-7646-E4AE-5665-BF5064782103}"/>
              </a:ext>
            </a:extLst>
          </p:cNvPr>
          <p:cNvGraphicFramePr>
            <a:graphicFrameLocks noGrp="1"/>
          </p:cNvGraphicFramePr>
          <p:nvPr>
            <p:ph idx="1"/>
            <p:extLst>
              <p:ext uri="{D42A27DB-BD31-4B8C-83A1-F6EECF244321}">
                <p14:modId xmlns:p14="http://schemas.microsoft.com/office/powerpoint/2010/main" val="754796801"/>
              </p:ext>
            </p:extLst>
          </p:nvPr>
        </p:nvGraphicFramePr>
        <p:xfrm>
          <a:off x="1629198" y="2022475"/>
          <a:ext cx="8933605" cy="3332261"/>
        </p:xfrm>
        <a:graphic>
          <a:graphicData uri="http://schemas.openxmlformats.org/drawingml/2006/table">
            <a:tbl>
              <a:tblPr firstRow="1" bandRow="1">
                <a:solidFill>
                  <a:srgbClr val="F2F2F2">
                    <a:alpha val="30196"/>
                  </a:srgbClr>
                </a:solidFill>
                <a:tableStyleId>{5C22544A-7EE6-4342-B048-85BDC9FD1C3A}</a:tableStyleId>
              </a:tblPr>
              <a:tblGrid>
                <a:gridCol w="1122553">
                  <a:extLst>
                    <a:ext uri="{9D8B030D-6E8A-4147-A177-3AD203B41FA5}">
                      <a16:colId xmlns:a16="http://schemas.microsoft.com/office/drawing/2014/main" val="2952104420"/>
                    </a:ext>
                  </a:extLst>
                </a:gridCol>
                <a:gridCol w="1524192">
                  <a:extLst>
                    <a:ext uri="{9D8B030D-6E8A-4147-A177-3AD203B41FA5}">
                      <a16:colId xmlns:a16="http://schemas.microsoft.com/office/drawing/2014/main" val="2666273895"/>
                    </a:ext>
                  </a:extLst>
                </a:gridCol>
                <a:gridCol w="2295698">
                  <a:extLst>
                    <a:ext uri="{9D8B030D-6E8A-4147-A177-3AD203B41FA5}">
                      <a16:colId xmlns:a16="http://schemas.microsoft.com/office/drawing/2014/main" val="1627988416"/>
                    </a:ext>
                  </a:extLst>
                </a:gridCol>
                <a:gridCol w="1505376">
                  <a:extLst>
                    <a:ext uri="{9D8B030D-6E8A-4147-A177-3AD203B41FA5}">
                      <a16:colId xmlns:a16="http://schemas.microsoft.com/office/drawing/2014/main" val="1878289612"/>
                    </a:ext>
                  </a:extLst>
                </a:gridCol>
                <a:gridCol w="980410">
                  <a:extLst>
                    <a:ext uri="{9D8B030D-6E8A-4147-A177-3AD203B41FA5}">
                      <a16:colId xmlns:a16="http://schemas.microsoft.com/office/drawing/2014/main" val="3956424747"/>
                    </a:ext>
                  </a:extLst>
                </a:gridCol>
                <a:gridCol w="1505376">
                  <a:extLst>
                    <a:ext uri="{9D8B030D-6E8A-4147-A177-3AD203B41FA5}">
                      <a16:colId xmlns:a16="http://schemas.microsoft.com/office/drawing/2014/main" val="3043839386"/>
                    </a:ext>
                  </a:extLst>
                </a:gridCol>
              </a:tblGrid>
              <a:tr h="638343">
                <a:tc>
                  <a:txBody>
                    <a:bodyPr/>
                    <a:lstStyle/>
                    <a:p>
                      <a:pPr marL="0" marR="0" rtl="0" latinLnBrk="0">
                        <a:lnSpc>
                          <a:spcPct val="115000"/>
                        </a:lnSpc>
                        <a:spcBef>
                          <a:spcPts val="0"/>
                        </a:spcBef>
                        <a:spcAft>
                          <a:spcPts val="0"/>
                        </a:spcAft>
                      </a:pPr>
                      <a:r>
                        <a:rPr lang="en-US" sz="1300" b="0" cap="none" spc="0" dirty="0">
                          <a:solidFill>
                            <a:schemeClr val="bg1"/>
                          </a:solidFill>
                          <a:effectLst/>
                        </a:rPr>
                        <a:t>User Story ID </a:t>
                      </a:r>
                    </a:p>
                  </a:txBody>
                  <a:tcPr marL="110085" marR="0" marT="84681" marB="84681"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marL="0" marR="0" algn="ctr" rtl="0" eaLnBrk="1" latinLnBrk="0" hangingPunct="1">
                        <a:lnSpc>
                          <a:spcPct val="115000"/>
                        </a:lnSpc>
                        <a:spcBef>
                          <a:spcPts val="0"/>
                        </a:spcBef>
                        <a:spcAft>
                          <a:spcPts val="0"/>
                        </a:spcAft>
                      </a:pPr>
                      <a:r>
                        <a:rPr lang="en-US" sz="1300" b="0" cap="none" spc="0" dirty="0">
                          <a:solidFill>
                            <a:schemeClr val="bg1"/>
                          </a:solidFill>
                          <a:effectLst/>
                        </a:rPr>
                        <a:t>Task Name </a:t>
                      </a:r>
                    </a:p>
                  </a:txBody>
                  <a:tcPr marL="110085" marR="0" marT="84681" marB="84681"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ctr" rtl="0" eaLnBrk="1" latinLnBrk="0" hangingPunct="1">
                        <a:lnSpc>
                          <a:spcPct val="115000"/>
                        </a:lnSpc>
                        <a:spcBef>
                          <a:spcPts val="0"/>
                        </a:spcBef>
                        <a:spcAft>
                          <a:spcPts val="0"/>
                        </a:spcAft>
                      </a:pPr>
                      <a:r>
                        <a:rPr lang="en-US" sz="1300" b="0" cap="none" spc="0" dirty="0">
                          <a:solidFill>
                            <a:schemeClr val="bg1"/>
                          </a:solidFill>
                          <a:effectLst/>
                        </a:rPr>
                        <a:t>Start Date </a:t>
                      </a:r>
                    </a:p>
                  </a:txBody>
                  <a:tcPr marL="110085" marR="0" marT="84681" marB="84681"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ctr" rtl="0" eaLnBrk="1" latinLnBrk="0" hangingPunct="1">
                        <a:lnSpc>
                          <a:spcPct val="115000"/>
                        </a:lnSpc>
                        <a:spcBef>
                          <a:spcPts val="0"/>
                        </a:spcBef>
                        <a:spcAft>
                          <a:spcPts val="0"/>
                        </a:spcAft>
                      </a:pPr>
                      <a:r>
                        <a:rPr lang="en-US" sz="1300" b="0" cap="none" spc="0" dirty="0">
                          <a:solidFill>
                            <a:schemeClr val="bg1"/>
                          </a:solidFill>
                          <a:effectLst/>
                        </a:rPr>
                        <a:t>End Date </a:t>
                      </a:r>
                    </a:p>
                  </a:txBody>
                  <a:tcPr marL="110085" marR="0" marT="84681" marB="84681"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ctr" rtl="0" eaLnBrk="1" latinLnBrk="0" hangingPunct="1">
                        <a:lnSpc>
                          <a:spcPct val="115000"/>
                        </a:lnSpc>
                        <a:spcBef>
                          <a:spcPts val="0"/>
                        </a:spcBef>
                        <a:spcAft>
                          <a:spcPts val="0"/>
                        </a:spcAft>
                      </a:pPr>
                      <a:r>
                        <a:rPr lang="en-US" sz="1300" b="0" cap="none" spc="0" dirty="0">
                          <a:solidFill>
                            <a:schemeClr val="bg1"/>
                          </a:solidFill>
                          <a:effectLst/>
                        </a:rPr>
                        <a:t>Hours</a:t>
                      </a:r>
                    </a:p>
                  </a:txBody>
                  <a:tcPr marL="110085" marR="0" marT="84681" marB="84681"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ctr" rtl="0" eaLnBrk="1" latinLnBrk="0" hangingPunct="1">
                        <a:lnSpc>
                          <a:spcPct val="115000"/>
                        </a:lnSpc>
                        <a:spcBef>
                          <a:spcPts val="0"/>
                        </a:spcBef>
                        <a:spcAft>
                          <a:spcPts val="0"/>
                        </a:spcAft>
                      </a:pPr>
                      <a:r>
                        <a:rPr lang="en-US" sz="1300" b="0" cap="none" spc="0" dirty="0">
                          <a:solidFill>
                            <a:schemeClr val="bg1"/>
                          </a:solidFill>
                          <a:effectLst/>
                        </a:rPr>
                        <a:t>Status </a:t>
                      </a:r>
                    </a:p>
                  </a:txBody>
                  <a:tcPr marL="110085" marR="0" marT="84681" marB="84681"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405330451"/>
                  </a:ext>
                </a:extLst>
              </a:tr>
              <a:tr h="411115">
                <a:tc>
                  <a:txBody>
                    <a:bodyPr/>
                    <a:lstStyle/>
                    <a:p>
                      <a:pPr marL="0" marR="0" rtl="0" latinLnBrk="0">
                        <a:lnSpc>
                          <a:spcPct val="115000"/>
                        </a:lnSpc>
                        <a:spcBef>
                          <a:spcPts val="0"/>
                        </a:spcBef>
                        <a:spcAft>
                          <a:spcPts val="0"/>
                        </a:spcAft>
                      </a:pPr>
                      <a:r>
                        <a:rPr lang="en-US" sz="1300" cap="none" spc="0" dirty="0">
                          <a:solidFill>
                            <a:schemeClr val="tx1"/>
                          </a:solidFill>
                          <a:effectLst/>
                        </a:rPr>
                        <a:t>   1 </a:t>
                      </a:r>
                    </a:p>
                  </a:txBody>
                  <a:tcPr marL="110085" marR="0" marT="84681" marB="84681" anchor="ctr">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rowSpan="2">
                  <a:txBody>
                    <a:bodyPr/>
                    <a:lstStyle/>
                    <a:p>
                      <a:pPr marL="0" marR="0" algn="ctr" rtl="0" eaLnBrk="1" latinLnBrk="0" hangingPunct="1">
                        <a:lnSpc>
                          <a:spcPct val="115000"/>
                        </a:lnSpc>
                        <a:spcBef>
                          <a:spcPts val="0"/>
                        </a:spcBef>
                        <a:spcAft>
                          <a:spcPts val="0"/>
                        </a:spcAft>
                      </a:pPr>
                      <a:r>
                        <a:rPr lang="en-US" sz="1300" kern="1200" cap="none" spc="0" dirty="0">
                          <a:solidFill>
                            <a:schemeClr val="tx1"/>
                          </a:solidFill>
                          <a:effectLst/>
                        </a:rPr>
                        <a:t>Sprint 1</a:t>
                      </a:r>
                      <a:endParaRPr lang="en-US" sz="1300" cap="none" spc="0" dirty="0">
                        <a:solidFill>
                          <a:schemeClr val="tx1"/>
                        </a:solidFill>
                        <a:effectLst/>
                      </a:endParaRPr>
                    </a:p>
                    <a:p>
                      <a:pPr marL="0" marR="0" rtl="0" latinLnBrk="0">
                        <a:lnSpc>
                          <a:spcPct val="115000"/>
                        </a:lnSpc>
                        <a:spcBef>
                          <a:spcPts val="0"/>
                        </a:spcBef>
                        <a:spcAft>
                          <a:spcPts val="0"/>
                        </a:spcAft>
                      </a:pPr>
                      <a:r>
                        <a:rPr lang="en-US" sz="1300" kern="1200" cap="none" spc="0" dirty="0">
                          <a:solidFill>
                            <a:schemeClr val="tx1"/>
                          </a:solidFill>
                          <a:effectLst/>
                        </a:rPr>
                        <a:t>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solidFill>
                        <a:schemeClr val="tx1">
                          <a:lumMod val="75000"/>
                          <a:lumOff val="25000"/>
                        </a:schemeClr>
                      </a:solid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20/04/2022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2/05/2022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rowSpan="2">
                  <a:txBody>
                    <a:bodyPr/>
                    <a:lstStyle/>
                    <a:p>
                      <a:pPr marL="0" marR="0" algn="ctr" rtl="0" eaLnBrk="1" latinLnBrk="0" hangingPunct="1">
                        <a:lnSpc>
                          <a:spcPct val="115000"/>
                        </a:lnSpc>
                        <a:spcBef>
                          <a:spcPts val="0"/>
                        </a:spcBef>
                        <a:spcAft>
                          <a:spcPts val="0"/>
                        </a:spcAft>
                      </a:pPr>
                      <a:endParaRPr lang="en-US" sz="1300" cap="none" spc="0">
                        <a:solidFill>
                          <a:schemeClr val="tx1"/>
                        </a:solidFill>
                        <a:effectLst/>
                      </a:endParaRPr>
                    </a:p>
                    <a:p>
                      <a:pPr marL="0" marR="0" algn="ctr" rtl="0" eaLnBrk="1" latinLnBrk="0" hangingPunct="1">
                        <a:lnSpc>
                          <a:spcPct val="115000"/>
                        </a:lnSpc>
                        <a:spcBef>
                          <a:spcPts val="0"/>
                        </a:spcBef>
                        <a:spcAft>
                          <a:spcPts val="0"/>
                        </a:spcAft>
                      </a:pPr>
                      <a:r>
                        <a:rPr lang="en-US" sz="1300" kern="1200" cap="none" spc="0" dirty="0">
                          <a:solidFill>
                            <a:schemeClr val="tx1"/>
                          </a:solidFill>
                          <a:effectLst/>
                        </a:rPr>
                        <a:t>19</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solidFill>
                        <a:schemeClr val="tx1">
                          <a:lumMod val="75000"/>
                          <a:lumOff val="25000"/>
                        </a:schemeClr>
                      </a:solid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Completed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683338426"/>
                  </a:ext>
                </a:extLst>
              </a:tr>
              <a:tr h="411115">
                <a:tc>
                  <a:txBody>
                    <a:bodyPr/>
                    <a:lstStyle/>
                    <a:p>
                      <a:pPr marL="0" marR="0" rtl="0" latinLnBrk="0">
                        <a:lnSpc>
                          <a:spcPct val="115000"/>
                        </a:lnSpc>
                        <a:spcBef>
                          <a:spcPts val="0"/>
                        </a:spcBef>
                        <a:spcAft>
                          <a:spcPts val="0"/>
                        </a:spcAft>
                      </a:pPr>
                      <a:r>
                        <a:rPr lang="en-US" sz="1300" cap="none" spc="0" dirty="0">
                          <a:solidFill>
                            <a:schemeClr val="tx1"/>
                          </a:solidFill>
                          <a:effectLst/>
                        </a:rPr>
                        <a:t>   2 </a:t>
                      </a: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vMerge="1">
                  <a:txBody>
                    <a:bodyPr/>
                    <a:lstStyle/>
                    <a:p>
                      <a:endParaRPr lang="en-US"/>
                    </a:p>
                  </a:txBody>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4/05/2022 </a:t>
                      </a:r>
                      <a:endParaRPr lang="en-US" sz="1300" cap="none" spc="0" dirty="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14/05/2022 </a:t>
                      </a:r>
                      <a:endParaRPr lang="en-US" sz="1300" cap="none" spc="0" dirty="0">
                        <a:solidFill>
                          <a:schemeClr val="tx1"/>
                        </a:solidFill>
                        <a:effectLst/>
                      </a:endParaRP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vMerge="1">
                  <a:txBody>
                    <a:bodyPr/>
                    <a:lstStyle/>
                    <a:p>
                      <a:endParaRPr lang="en-US"/>
                    </a:p>
                  </a:txBody>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Completed </a:t>
                      </a:r>
                      <a:endParaRPr lang="en-US" sz="1300" cap="none" spc="0" dirty="0">
                        <a:solidFill>
                          <a:schemeClr val="tx1"/>
                        </a:solidFill>
                        <a:effectLst/>
                      </a:endParaRP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05646259"/>
                  </a:ext>
                </a:extLst>
              </a:tr>
              <a:tr h="411115">
                <a:tc>
                  <a:txBody>
                    <a:bodyPr/>
                    <a:lstStyle/>
                    <a:p>
                      <a:pPr marL="0" marR="0" rtl="0" latinLnBrk="0">
                        <a:lnSpc>
                          <a:spcPct val="115000"/>
                        </a:lnSpc>
                        <a:spcBef>
                          <a:spcPts val="0"/>
                        </a:spcBef>
                        <a:spcAft>
                          <a:spcPts val="0"/>
                        </a:spcAft>
                      </a:pPr>
                      <a:r>
                        <a:rPr lang="en-US" sz="1300" cap="none" spc="0" dirty="0">
                          <a:solidFill>
                            <a:schemeClr val="tx1"/>
                          </a:solidFill>
                          <a:effectLst/>
                        </a:rPr>
                        <a:t>   4 </a:t>
                      </a:r>
                    </a:p>
                  </a:txBody>
                  <a:tcPr marL="110085" marR="0" marT="84681" marB="84681"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rowSpan="2">
                  <a:txBody>
                    <a:bodyPr/>
                    <a:lstStyle/>
                    <a:p>
                      <a:pPr marL="0" marR="0" algn="ctr" rtl="0" eaLnBrk="1" latinLnBrk="0" hangingPunct="1">
                        <a:lnSpc>
                          <a:spcPct val="115000"/>
                        </a:lnSpc>
                        <a:spcBef>
                          <a:spcPts val="0"/>
                        </a:spcBef>
                        <a:spcAft>
                          <a:spcPts val="0"/>
                        </a:spcAft>
                      </a:pPr>
                      <a:r>
                        <a:rPr lang="en-US" sz="1300" kern="1200" cap="none" spc="0" dirty="0">
                          <a:solidFill>
                            <a:schemeClr val="tx1"/>
                          </a:solidFill>
                          <a:effectLst/>
                        </a:rPr>
                        <a:t>Sprint 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16/05/2022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20/05/2022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rowSpan="2">
                  <a:txBody>
                    <a:bodyPr/>
                    <a:lstStyle/>
                    <a:p>
                      <a:pPr marL="0" marR="0" algn="ctr" rtl="0" eaLnBrk="1" latinLnBrk="0" hangingPunct="1">
                        <a:lnSpc>
                          <a:spcPct val="115000"/>
                        </a:lnSpc>
                        <a:spcBef>
                          <a:spcPts val="0"/>
                        </a:spcBef>
                        <a:spcAft>
                          <a:spcPts val="0"/>
                        </a:spcAft>
                      </a:pPr>
                      <a:endParaRPr lang="en-US" sz="1300" cap="none" spc="0">
                        <a:solidFill>
                          <a:schemeClr val="tx1"/>
                        </a:solidFill>
                        <a:effectLst/>
                      </a:endParaRPr>
                    </a:p>
                    <a:p>
                      <a:pPr marL="0" marR="0" algn="ctr" rtl="0" eaLnBrk="1" latinLnBrk="0" hangingPunct="1">
                        <a:lnSpc>
                          <a:spcPct val="115000"/>
                        </a:lnSpc>
                        <a:spcBef>
                          <a:spcPts val="0"/>
                        </a:spcBef>
                        <a:spcAft>
                          <a:spcPts val="0"/>
                        </a:spcAft>
                      </a:pPr>
                      <a:r>
                        <a:rPr lang="en-US" sz="1300" kern="1200" cap="none" spc="0" dirty="0">
                          <a:solidFill>
                            <a:schemeClr val="tx1"/>
                          </a:solidFill>
                          <a:effectLst/>
                        </a:rPr>
                        <a:t>10 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Completed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99901790"/>
                  </a:ext>
                </a:extLst>
              </a:tr>
              <a:tr h="411115">
                <a:tc>
                  <a:txBody>
                    <a:bodyPr/>
                    <a:lstStyle/>
                    <a:p>
                      <a:pPr marL="0" marR="0" rtl="0" latinLnBrk="0">
                        <a:lnSpc>
                          <a:spcPct val="115000"/>
                        </a:lnSpc>
                        <a:spcBef>
                          <a:spcPts val="0"/>
                        </a:spcBef>
                        <a:spcAft>
                          <a:spcPts val="0"/>
                        </a:spcAft>
                      </a:pPr>
                      <a:r>
                        <a:rPr lang="en-US" sz="1300" cap="none" spc="0" dirty="0">
                          <a:solidFill>
                            <a:schemeClr val="tx1"/>
                          </a:solidFill>
                          <a:effectLst/>
                        </a:rPr>
                        <a:t>   5 </a:t>
                      </a: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vMerge="1">
                  <a:txBody>
                    <a:bodyPr/>
                    <a:lstStyle/>
                    <a:p>
                      <a:endParaRPr lang="en-US"/>
                    </a:p>
                  </a:txBody>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22/05/2022 </a:t>
                      </a:r>
                      <a:endParaRPr lang="en-US" sz="1300" cap="none" spc="0" dirty="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24/05/2022 </a:t>
                      </a:r>
                      <a:endParaRPr lang="en-US" sz="1300" cap="none" spc="0" dirty="0">
                        <a:solidFill>
                          <a:schemeClr val="tx1"/>
                        </a:solidFill>
                        <a:effectLst/>
                      </a:endParaRP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vMerge="1">
                  <a:txBody>
                    <a:bodyPr/>
                    <a:lstStyle/>
                    <a:p>
                      <a:endParaRPr lang="en-US"/>
                    </a:p>
                  </a:txBody>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Completed </a:t>
                      </a:r>
                      <a:endParaRPr lang="en-US" sz="1300" cap="none" spc="0" dirty="0">
                        <a:solidFill>
                          <a:schemeClr val="tx1"/>
                        </a:solidFill>
                        <a:effectLst/>
                      </a:endParaRP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52429023"/>
                  </a:ext>
                </a:extLst>
              </a:tr>
              <a:tr h="638343">
                <a:tc>
                  <a:txBody>
                    <a:bodyPr/>
                    <a:lstStyle/>
                    <a:p>
                      <a:pPr marL="0" marR="0" rtl="0" latinLnBrk="0">
                        <a:lnSpc>
                          <a:spcPct val="115000"/>
                        </a:lnSpc>
                        <a:spcBef>
                          <a:spcPts val="0"/>
                        </a:spcBef>
                        <a:spcAft>
                          <a:spcPts val="0"/>
                        </a:spcAft>
                      </a:pPr>
                      <a:r>
                        <a:rPr lang="en-US" sz="1300" cap="none" spc="0" dirty="0">
                          <a:solidFill>
                            <a:schemeClr val="tx1"/>
                          </a:solidFill>
                          <a:effectLst/>
                        </a:rPr>
                        <a:t>   6 </a:t>
                      </a:r>
                    </a:p>
                  </a:txBody>
                  <a:tcPr marL="110085" marR="0" marT="84681" marB="84681"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ctr" rtl="0" eaLnBrk="1" latinLnBrk="0" hangingPunct="1">
                        <a:lnSpc>
                          <a:spcPct val="115000"/>
                        </a:lnSpc>
                        <a:spcBef>
                          <a:spcPts val="0"/>
                        </a:spcBef>
                        <a:spcAft>
                          <a:spcPts val="0"/>
                        </a:spcAft>
                      </a:pPr>
                      <a:r>
                        <a:rPr lang="en-US" sz="1300" kern="1200" cap="none" spc="0" dirty="0">
                          <a:solidFill>
                            <a:schemeClr val="tx1"/>
                          </a:solidFill>
                          <a:effectLst/>
                        </a:rPr>
                        <a:t>Sprint 3</a:t>
                      </a:r>
                      <a:endParaRPr lang="en-US" sz="1300" cap="none" spc="0" dirty="0">
                        <a:solidFill>
                          <a:schemeClr val="tx1"/>
                        </a:solidFill>
                        <a:effectLst/>
                      </a:endParaRPr>
                    </a:p>
                    <a:p>
                      <a:pPr marL="0" marR="0" rtl="0" latinLnBrk="0">
                        <a:lnSpc>
                          <a:spcPct val="115000"/>
                        </a:lnSpc>
                        <a:spcBef>
                          <a:spcPts val="0"/>
                        </a:spcBef>
                        <a:spcAft>
                          <a:spcPts val="0"/>
                        </a:spcAft>
                      </a:pPr>
                      <a:r>
                        <a:rPr lang="en-US" sz="1300" kern="1200" cap="none" spc="0" dirty="0">
                          <a:solidFill>
                            <a:schemeClr val="tx1"/>
                          </a:solidFill>
                          <a:effectLst/>
                        </a:rPr>
                        <a:t>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no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25/05/2022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5/06/2022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ctr" rtl="0" eaLnBrk="1" latinLnBrk="0" hangingPunct="1">
                        <a:lnSpc>
                          <a:spcPct val="115000"/>
                        </a:lnSpc>
                        <a:spcBef>
                          <a:spcPts val="0"/>
                        </a:spcBef>
                        <a:spcAft>
                          <a:spcPts val="0"/>
                        </a:spcAft>
                      </a:pPr>
                      <a:endParaRPr lang="en-US" sz="1300" cap="none" spc="0">
                        <a:solidFill>
                          <a:schemeClr val="tx1"/>
                        </a:solidFill>
                        <a:effectLst/>
                      </a:endParaRPr>
                    </a:p>
                    <a:p>
                      <a:pPr marL="0" marR="0" algn="ctr" rtl="0" eaLnBrk="1" latinLnBrk="0" hangingPunct="1">
                        <a:lnSpc>
                          <a:spcPct val="115000"/>
                        </a:lnSpc>
                        <a:spcBef>
                          <a:spcPts val="0"/>
                        </a:spcBef>
                        <a:spcAft>
                          <a:spcPts val="0"/>
                        </a:spcAft>
                      </a:pPr>
                      <a:r>
                        <a:rPr lang="en-US" sz="1300" kern="1200" cap="none" spc="0" dirty="0">
                          <a:solidFill>
                            <a:schemeClr val="tx1"/>
                          </a:solidFill>
                          <a:effectLst/>
                        </a:rPr>
                        <a:t>7</a:t>
                      </a:r>
                    </a:p>
                  </a:txBody>
                  <a:tcPr marL="110085" marR="0" marT="84681" marB="8468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noFill/>
                      <a:prstDash val="solid"/>
                    </a:lnB>
                    <a:solidFill>
                      <a:srgbClr val="F2F2F2">
                        <a:alpha val="30196"/>
                      </a:srgb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Completed </a:t>
                      </a:r>
                      <a:endParaRPr lang="en-US" sz="1300" cap="none" spc="0" dirty="0">
                        <a:solidFill>
                          <a:schemeClr val="tx1"/>
                        </a:solidFill>
                        <a:effectLst/>
                      </a:endParaRPr>
                    </a:p>
                  </a:txBody>
                  <a:tcPr marL="110085" marR="0" marT="84681" marB="84681"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531979967"/>
                  </a:ext>
                </a:extLst>
              </a:tr>
              <a:tr h="411115">
                <a:tc>
                  <a:txBody>
                    <a:bodyPr/>
                    <a:lstStyle/>
                    <a:p>
                      <a:pPr marL="0" marR="0" rtl="0" latinLnBrk="0">
                        <a:lnSpc>
                          <a:spcPct val="115000"/>
                        </a:lnSpc>
                        <a:spcBef>
                          <a:spcPts val="0"/>
                        </a:spcBef>
                        <a:spcAft>
                          <a:spcPts val="0"/>
                        </a:spcAft>
                      </a:pPr>
                      <a:r>
                        <a:rPr lang="en-US" sz="1300" cap="none" spc="0" dirty="0">
                          <a:solidFill>
                            <a:schemeClr val="tx1"/>
                          </a:solidFill>
                          <a:effectLst/>
                        </a:rPr>
                        <a:t>   8 </a:t>
                      </a: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ctr" rtl="0" eaLnBrk="1" latinLnBrk="0" hangingPunct="1">
                        <a:lnSpc>
                          <a:spcPct val="115000"/>
                        </a:lnSpc>
                        <a:spcBef>
                          <a:spcPts val="0"/>
                        </a:spcBef>
                        <a:spcAft>
                          <a:spcPts val="0"/>
                        </a:spcAft>
                      </a:pPr>
                      <a:r>
                        <a:rPr lang="en-US" sz="1300" kern="1200" cap="none" spc="0" dirty="0">
                          <a:solidFill>
                            <a:schemeClr val="tx1"/>
                          </a:solidFill>
                          <a:effectLst/>
                        </a:rPr>
                        <a:t>Sprint 4</a:t>
                      </a:r>
                      <a:endParaRPr lang="en-US" sz="1300" cap="none" spc="0" dirty="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6/06/2022 </a:t>
                      </a:r>
                      <a:endParaRPr lang="en-US" sz="1300" cap="none" spc="0" dirty="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       </a:t>
                      </a:r>
                      <a:endParaRPr lang="en-US" sz="1300" cap="none" spc="0" dirty="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ctr" rtl="0" eaLnBrk="1" latinLnBrk="0" hangingPunct="1">
                        <a:lnSpc>
                          <a:spcPct val="115000"/>
                        </a:lnSpc>
                        <a:spcBef>
                          <a:spcPts val="0"/>
                        </a:spcBef>
                        <a:spcAft>
                          <a:spcPts val="0"/>
                        </a:spcAft>
                      </a:pPr>
                      <a:endParaRPr lang="en-US" sz="1300" cap="none" spc="0">
                        <a:solidFill>
                          <a:schemeClr val="tx1"/>
                        </a:solidFill>
                        <a:effectLst/>
                      </a:endParaRPr>
                    </a:p>
                  </a:txBody>
                  <a:tcPr marL="110085" marR="0" marT="84681" marB="8468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rtl="0" latinLnBrk="0">
                        <a:lnSpc>
                          <a:spcPct val="115000"/>
                        </a:lnSpc>
                        <a:spcBef>
                          <a:spcPts val="0"/>
                        </a:spcBef>
                        <a:spcAft>
                          <a:spcPts val="0"/>
                        </a:spcAft>
                      </a:pPr>
                      <a:r>
                        <a:rPr lang="en-US" sz="1300" kern="1200" cap="none" spc="0" dirty="0">
                          <a:solidFill>
                            <a:schemeClr val="tx1"/>
                          </a:solidFill>
                          <a:effectLst/>
                        </a:rPr>
                        <a:t>In progress</a:t>
                      </a:r>
                      <a:endParaRPr lang="en-US" sz="1300" cap="none" spc="0" dirty="0">
                        <a:solidFill>
                          <a:schemeClr val="tx1"/>
                        </a:solidFill>
                        <a:effectLst/>
                      </a:endParaRPr>
                    </a:p>
                  </a:txBody>
                  <a:tcPr marL="110085" marR="0" marT="84681" marB="8468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236410053"/>
                  </a:ext>
                </a:extLst>
              </a:tr>
            </a:tbl>
          </a:graphicData>
        </a:graphic>
      </p:graphicFrame>
      <p:sp>
        <p:nvSpPr>
          <p:cNvPr id="7" name="Slide Number Placeholder 6"/>
          <p:cNvSpPr>
            <a:spLocks noGrp="1"/>
          </p:cNvSpPr>
          <p:nvPr>
            <p:ph type="sldNum" sz="quarter" idx="12"/>
          </p:nvPr>
        </p:nvSpPr>
        <p:spPr/>
        <p:txBody>
          <a:bodyPr/>
          <a:lstStyle/>
          <a:p>
            <a:fld id="{48F63A3B-78C7-47BE-AE5E-E10140E04643}" type="slidenum">
              <a:rPr lang="en-US" smtClean="0"/>
              <a:pPr/>
              <a:t>25</a:t>
            </a:fld>
            <a:endParaRPr lang="en-US" dirty="0"/>
          </a:p>
        </p:txBody>
      </p:sp>
    </p:spTree>
    <p:extLst>
      <p:ext uri="{BB962C8B-B14F-4D97-AF65-F5344CB8AC3E}">
        <p14:creationId xmlns:p14="http://schemas.microsoft.com/office/powerpoint/2010/main" val="304678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36686-2EBC-9F41-FFF3-B6A4AB03A49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USER STORY</a:t>
            </a:r>
          </a:p>
        </p:txBody>
      </p:sp>
      <p:graphicFrame>
        <p:nvGraphicFramePr>
          <p:cNvPr id="8" name="Content Placeholder 7">
            <a:extLst>
              <a:ext uri="{FF2B5EF4-FFF2-40B4-BE49-F238E27FC236}">
                <a16:creationId xmlns:a16="http://schemas.microsoft.com/office/drawing/2014/main" id="{FAB34DD5-3657-8266-45C6-85ECE646AC1D}"/>
              </a:ext>
            </a:extLst>
          </p:cNvPr>
          <p:cNvGraphicFramePr>
            <a:graphicFrameLocks noGrp="1"/>
          </p:cNvGraphicFramePr>
          <p:nvPr>
            <p:ph idx="1"/>
            <p:extLst>
              <p:ext uri="{D42A27DB-BD31-4B8C-83A1-F6EECF244321}">
                <p14:modId xmlns:p14="http://schemas.microsoft.com/office/powerpoint/2010/main" val="1354454941"/>
              </p:ext>
            </p:extLst>
          </p:nvPr>
        </p:nvGraphicFramePr>
        <p:xfrm>
          <a:off x="3924821" y="2275561"/>
          <a:ext cx="7945020" cy="2310878"/>
        </p:xfrm>
        <a:graphic>
          <a:graphicData uri="http://schemas.openxmlformats.org/drawingml/2006/table">
            <a:tbl>
              <a:tblPr firstRow="1" bandRow="1">
                <a:tableStyleId>{8EC20E35-A176-4012-BC5E-935CFFF8708E}</a:tableStyleId>
              </a:tblPr>
              <a:tblGrid>
                <a:gridCol w="2432991">
                  <a:extLst>
                    <a:ext uri="{9D8B030D-6E8A-4147-A177-3AD203B41FA5}">
                      <a16:colId xmlns:a16="http://schemas.microsoft.com/office/drawing/2014/main" val="1749127102"/>
                    </a:ext>
                  </a:extLst>
                </a:gridCol>
                <a:gridCol w="1144330">
                  <a:extLst>
                    <a:ext uri="{9D8B030D-6E8A-4147-A177-3AD203B41FA5}">
                      <a16:colId xmlns:a16="http://schemas.microsoft.com/office/drawing/2014/main" val="3451173144"/>
                    </a:ext>
                  </a:extLst>
                </a:gridCol>
                <a:gridCol w="2321307">
                  <a:extLst>
                    <a:ext uri="{9D8B030D-6E8A-4147-A177-3AD203B41FA5}">
                      <a16:colId xmlns:a16="http://schemas.microsoft.com/office/drawing/2014/main" val="669719362"/>
                    </a:ext>
                  </a:extLst>
                </a:gridCol>
                <a:gridCol w="2046392">
                  <a:extLst>
                    <a:ext uri="{9D8B030D-6E8A-4147-A177-3AD203B41FA5}">
                      <a16:colId xmlns:a16="http://schemas.microsoft.com/office/drawing/2014/main" val="3266212287"/>
                    </a:ext>
                  </a:extLst>
                </a:gridCol>
              </a:tblGrid>
              <a:tr h="1155439">
                <a:tc>
                  <a:txBody>
                    <a:bodyPr/>
                    <a:lstStyle/>
                    <a:p>
                      <a:pPr marR="0" rtl="0">
                        <a:lnSpc>
                          <a:spcPct val="115000"/>
                        </a:lnSpc>
                        <a:spcBef>
                          <a:spcPts val="0"/>
                        </a:spcBef>
                        <a:spcAft>
                          <a:spcPts val="0"/>
                        </a:spcAft>
                      </a:pPr>
                      <a:r>
                        <a:rPr lang="en-US" sz="2200" dirty="0">
                          <a:effectLst/>
                        </a:rPr>
                        <a:t>    User Story ID </a:t>
                      </a:r>
                    </a:p>
                  </a:txBody>
                  <a:tcPr marL="0" marR="0" marT="0" marB="0" anchor="ctr"/>
                </a:tc>
                <a:tc>
                  <a:txBody>
                    <a:bodyPr/>
                    <a:lstStyle/>
                    <a:p>
                      <a:pPr marR="0" algn="ctr" rtl="0">
                        <a:lnSpc>
                          <a:spcPct val="115000"/>
                        </a:lnSpc>
                        <a:spcBef>
                          <a:spcPts val="0"/>
                        </a:spcBef>
                        <a:spcAft>
                          <a:spcPts val="0"/>
                        </a:spcAft>
                      </a:pPr>
                      <a:r>
                        <a:rPr lang="en-US" sz="2200" dirty="0">
                          <a:effectLst/>
                        </a:rPr>
                        <a:t>As a type of User </a:t>
                      </a:r>
                    </a:p>
                  </a:txBody>
                  <a:tcPr marL="0" marR="0" marT="0" marB="0" anchor="ctr"/>
                </a:tc>
                <a:tc>
                  <a:txBody>
                    <a:bodyPr/>
                    <a:lstStyle/>
                    <a:p>
                      <a:pPr marR="0" algn="ctr" rtl="0">
                        <a:lnSpc>
                          <a:spcPct val="115000"/>
                        </a:lnSpc>
                        <a:spcBef>
                          <a:spcPts val="0"/>
                        </a:spcBef>
                        <a:spcAft>
                          <a:spcPts val="0"/>
                        </a:spcAft>
                      </a:pPr>
                      <a:r>
                        <a:rPr lang="en-US" sz="2200" dirty="0">
                          <a:effectLst/>
                        </a:rPr>
                        <a:t>I  want to </a:t>
                      </a:r>
                    </a:p>
                    <a:p>
                      <a:pPr marR="0" algn="ctr" rtl="0">
                        <a:lnSpc>
                          <a:spcPct val="115000"/>
                        </a:lnSpc>
                        <a:spcBef>
                          <a:spcPts val="0"/>
                        </a:spcBef>
                        <a:spcAft>
                          <a:spcPts val="0"/>
                        </a:spcAft>
                      </a:pPr>
                      <a:r>
                        <a:rPr lang="en-US" sz="2200" dirty="0">
                          <a:effectLst/>
                        </a:rPr>
                        <a:t>&lt;perform  some task&gt; </a:t>
                      </a:r>
                    </a:p>
                  </a:txBody>
                  <a:tcPr marL="0" marR="0" marT="0" marB="0" anchor="ctr"/>
                </a:tc>
                <a:tc>
                  <a:txBody>
                    <a:bodyPr/>
                    <a:lstStyle/>
                    <a:p>
                      <a:pPr marR="0" algn="ctr" rtl="0">
                        <a:lnSpc>
                          <a:spcPct val="115000"/>
                        </a:lnSpc>
                        <a:spcBef>
                          <a:spcPts val="0"/>
                        </a:spcBef>
                        <a:spcAft>
                          <a:spcPts val="0"/>
                        </a:spcAft>
                      </a:pPr>
                      <a:r>
                        <a:rPr lang="en-US" sz="2200" dirty="0">
                          <a:effectLst/>
                        </a:rPr>
                        <a:t>So that I can</a:t>
                      </a:r>
                    </a:p>
                    <a:p>
                      <a:pPr marR="0" algn="ctr" rtl="0">
                        <a:lnSpc>
                          <a:spcPct val="115000"/>
                        </a:lnSpc>
                        <a:spcBef>
                          <a:spcPts val="0"/>
                        </a:spcBef>
                        <a:spcAft>
                          <a:spcPts val="0"/>
                        </a:spcAft>
                      </a:pPr>
                      <a:r>
                        <a:rPr lang="en-US" sz="2200" dirty="0">
                          <a:effectLst/>
                        </a:rPr>
                        <a:t>&lt; Achieve Some  Goal&gt; </a:t>
                      </a:r>
                    </a:p>
                  </a:txBody>
                  <a:tcPr marL="0" marR="0" marT="0" marB="0" anchor="ctr"/>
                </a:tc>
                <a:extLst>
                  <a:ext uri="{0D108BD9-81ED-4DB2-BD59-A6C34878D82A}">
                    <a16:rowId xmlns:a16="http://schemas.microsoft.com/office/drawing/2014/main" val="1038050515"/>
                  </a:ext>
                </a:extLst>
              </a:tr>
              <a:tr h="1155439">
                <a:tc>
                  <a:txBody>
                    <a:bodyPr/>
                    <a:lstStyle/>
                    <a:p>
                      <a:pPr marR="0" rtl="0">
                        <a:lnSpc>
                          <a:spcPct val="115000"/>
                        </a:lnSpc>
                        <a:spcBef>
                          <a:spcPts val="0"/>
                        </a:spcBef>
                        <a:spcAft>
                          <a:spcPts val="0"/>
                        </a:spcAft>
                      </a:pPr>
                      <a:r>
                        <a:rPr lang="en-US" sz="2200" dirty="0">
                          <a:effectLst/>
                        </a:rPr>
                        <a:t>            1 </a:t>
                      </a:r>
                    </a:p>
                  </a:txBody>
                  <a:tcPr marL="0" marR="0" marT="0" marB="0" anchor="ctr"/>
                </a:tc>
                <a:tc>
                  <a:txBody>
                    <a:bodyPr/>
                    <a:lstStyle/>
                    <a:p>
                      <a:pPr marR="0" algn="ctr" rtl="0">
                        <a:lnSpc>
                          <a:spcPct val="115000"/>
                        </a:lnSpc>
                        <a:spcBef>
                          <a:spcPts val="0"/>
                        </a:spcBef>
                        <a:spcAft>
                          <a:spcPts val="0"/>
                        </a:spcAft>
                      </a:pPr>
                      <a:r>
                        <a:rPr lang="en-US" sz="2200" dirty="0">
                          <a:effectLst/>
                        </a:rPr>
                        <a:t>ADMIN</a:t>
                      </a:r>
                    </a:p>
                  </a:txBody>
                  <a:tcPr marL="0" marR="0" marT="0" marB="0" anchor="ctr"/>
                </a:tc>
                <a:tc>
                  <a:txBody>
                    <a:bodyPr/>
                    <a:lstStyle/>
                    <a:p>
                      <a:pPr marR="0" algn="ctr" rtl="0">
                        <a:lnSpc>
                          <a:spcPct val="115000"/>
                        </a:lnSpc>
                        <a:spcBef>
                          <a:spcPts val="0"/>
                        </a:spcBef>
                        <a:spcAft>
                          <a:spcPts val="0"/>
                        </a:spcAft>
                      </a:pPr>
                      <a:r>
                        <a:rPr lang="en-US" sz="2200" b="0" dirty="0">
                          <a:effectLst/>
                        </a:rPr>
                        <a:t>Predict the Annual Income of a new record</a:t>
                      </a:r>
                    </a:p>
                  </a:txBody>
                  <a:tcPr marL="0" marR="0" marT="0" marB="0" anchor="ctr"/>
                </a:tc>
                <a:tc>
                  <a:txBody>
                    <a:bodyPr/>
                    <a:lstStyle/>
                    <a:p>
                      <a:pPr marR="0" algn="ctr" rtl="0">
                        <a:lnSpc>
                          <a:spcPct val="115000"/>
                        </a:lnSpc>
                        <a:spcBef>
                          <a:spcPts val="0"/>
                        </a:spcBef>
                        <a:spcAft>
                          <a:spcPts val="0"/>
                        </a:spcAft>
                      </a:pPr>
                      <a:r>
                        <a:rPr lang="en-US" sz="2200" dirty="0">
                          <a:effectLst/>
                        </a:rPr>
                        <a:t> View the annual income of new record</a:t>
                      </a:r>
                    </a:p>
                  </a:txBody>
                  <a:tcPr marL="0" marR="0" marT="0" marB="0" anchor="ctr"/>
                </a:tc>
                <a:extLst>
                  <a:ext uri="{0D108BD9-81ED-4DB2-BD59-A6C34878D82A}">
                    <a16:rowId xmlns:a16="http://schemas.microsoft.com/office/drawing/2014/main" val="1091241495"/>
                  </a:ext>
                </a:extLst>
              </a:tr>
            </a:tbl>
          </a:graphicData>
        </a:graphic>
      </p:graphicFrame>
      <p:sp>
        <p:nvSpPr>
          <p:cNvPr id="6" name="Slide Number Placeholder 5"/>
          <p:cNvSpPr>
            <a:spLocks noGrp="1"/>
          </p:cNvSpPr>
          <p:nvPr>
            <p:ph type="sldNum" sz="quarter" idx="12"/>
          </p:nvPr>
        </p:nvSpPr>
        <p:spPr/>
        <p:txBody>
          <a:bodyPr/>
          <a:lstStyle/>
          <a:p>
            <a:fld id="{48F63A3B-78C7-47BE-AE5E-E10140E04643}" type="slidenum">
              <a:rPr lang="en-US" smtClean="0"/>
              <a:pPr/>
              <a:t>26</a:t>
            </a:fld>
            <a:endParaRPr lang="en-US" dirty="0"/>
          </a:p>
        </p:txBody>
      </p:sp>
    </p:spTree>
    <p:extLst>
      <p:ext uri="{BB962C8B-B14F-4D97-AF65-F5344CB8AC3E}">
        <p14:creationId xmlns:p14="http://schemas.microsoft.com/office/powerpoint/2010/main" val="3399241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E613-F675-0401-616E-E9452F9C1B36}"/>
              </a:ext>
            </a:extLst>
          </p:cNvPr>
          <p:cNvSpPr>
            <a:spLocks noGrp="1"/>
          </p:cNvSpPr>
          <p:nvPr>
            <p:ph type="title"/>
          </p:nvPr>
        </p:nvSpPr>
        <p:spPr>
          <a:xfrm>
            <a:off x="391378" y="320675"/>
            <a:ext cx="11407487" cy="1325563"/>
          </a:xfrm>
        </p:spPr>
        <p:txBody>
          <a:bodyPr vert="horz" lIns="91440" tIns="45720" rIns="91440" bIns="45720" rtlCol="0">
            <a:normAutofit/>
          </a:bodyPr>
          <a:lstStyle/>
          <a:p>
            <a:r>
              <a:rPr lang="en-US" sz="5400" b="1" kern="1200" dirty="0">
                <a:latin typeface="+mj-lt"/>
                <a:ea typeface="+mj-ea"/>
                <a:cs typeface="+mj-cs"/>
              </a:rPr>
              <a:t>PRODUCT BACKLOG</a:t>
            </a:r>
          </a:p>
        </p:txBody>
      </p:sp>
      <p:graphicFrame>
        <p:nvGraphicFramePr>
          <p:cNvPr id="5" name="Content Placeholder 4">
            <a:extLst>
              <a:ext uri="{FF2B5EF4-FFF2-40B4-BE49-F238E27FC236}">
                <a16:creationId xmlns:a16="http://schemas.microsoft.com/office/drawing/2014/main" id="{300DAF8E-BA5A-70E1-559B-3546E3C31267}"/>
              </a:ext>
            </a:extLst>
          </p:cNvPr>
          <p:cNvGraphicFramePr>
            <a:graphicFrameLocks noGrp="1"/>
          </p:cNvGraphicFramePr>
          <p:nvPr>
            <p:ph idx="1"/>
            <p:extLst>
              <p:ext uri="{D42A27DB-BD31-4B8C-83A1-F6EECF244321}">
                <p14:modId xmlns:p14="http://schemas.microsoft.com/office/powerpoint/2010/main" val="3662434984"/>
              </p:ext>
            </p:extLst>
          </p:nvPr>
        </p:nvGraphicFramePr>
        <p:xfrm>
          <a:off x="391379" y="1831189"/>
          <a:ext cx="11407490" cy="4340221"/>
        </p:xfrm>
        <a:graphic>
          <a:graphicData uri="http://schemas.openxmlformats.org/drawingml/2006/table">
            <a:tbl>
              <a:tblPr firstRow="1" bandRow="1">
                <a:noFill/>
                <a:tableStyleId>{3B4B98B0-60AC-42C2-AFA5-B58CD77FA1E5}</a:tableStyleId>
              </a:tblPr>
              <a:tblGrid>
                <a:gridCol w="1008036">
                  <a:extLst>
                    <a:ext uri="{9D8B030D-6E8A-4147-A177-3AD203B41FA5}">
                      <a16:colId xmlns:a16="http://schemas.microsoft.com/office/drawing/2014/main" val="102348321"/>
                    </a:ext>
                  </a:extLst>
                </a:gridCol>
                <a:gridCol w="1613292">
                  <a:extLst>
                    <a:ext uri="{9D8B030D-6E8A-4147-A177-3AD203B41FA5}">
                      <a16:colId xmlns:a16="http://schemas.microsoft.com/office/drawing/2014/main" val="4252463063"/>
                    </a:ext>
                  </a:extLst>
                </a:gridCol>
                <a:gridCol w="1165081">
                  <a:extLst>
                    <a:ext uri="{9D8B030D-6E8A-4147-A177-3AD203B41FA5}">
                      <a16:colId xmlns:a16="http://schemas.microsoft.com/office/drawing/2014/main" val="1751182539"/>
                    </a:ext>
                  </a:extLst>
                </a:gridCol>
                <a:gridCol w="1153107">
                  <a:extLst>
                    <a:ext uri="{9D8B030D-6E8A-4147-A177-3AD203B41FA5}">
                      <a16:colId xmlns:a16="http://schemas.microsoft.com/office/drawing/2014/main" val="1168115359"/>
                    </a:ext>
                  </a:extLst>
                </a:gridCol>
                <a:gridCol w="2144988">
                  <a:extLst>
                    <a:ext uri="{9D8B030D-6E8A-4147-A177-3AD203B41FA5}">
                      <a16:colId xmlns:a16="http://schemas.microsoft.com/office/drawing/2014/main" val="823457121"/>
                    </a:ext>
                  </a:extLst>
                </a:gridCol>
                <a:gridCol w="1284832">
                  <a:extLst>
                    <a:ext uri="{9D8B030D-6E8A-4147-A177-3AD203B41FA5}">
                      <a16:colId xmlns:a16="http://schemas.microsoft.com/office/drawing/2014/main" val="2561771935"/>
                    </a:ext>
                  </a:extLst>
                </a:gridCol>
                <a:gridCol w="3038154">
                  <a:extLst>
                    <a:ext uri="{9D8B030D-6E8A-4147-A177-3AD203B41FA5}">
                      <a16:colId xmlns:a16="http://schemas.microsoft.com/office/drawing/2014/main" val="3421069319"/>
                    </a:ext>
                  </a:extLst>
                </a:gridCol>
              </a:tblGrid>
              <a:tr h="722039">
                <a:tc>
                  <a:txBody>
                    <a:bodyPr/>
                    <a:lstStyle/>
                    <a:p>
                      <a:pPr marL="0" algn="ctr" rtl="0" eaLnBrk="1" latinLnBrk="0" hangingPunct="1">
                        <a:spcBef>
                          <a:spcPts val="50"/>
                        </a:spcBef>
                        <a:spcAft>
                          <a:spcPts val="0"/>
                        </a:spcAft>
                      </a:pPr>
                      <a:r>
                        <a:rPr lang="en-US" sz="1100" b="1" spc="-60" err="1">
                          <a:solidFill>
                            <a:schemeClr val="tx1">
                              <a:lumMod val="75000"/>
                              <a:lumOff val="25000"/>
                            </a:schemeClr>
                          </a:solidFill>
                          <a:effectLst/>
                        </a:rPr>
                        <a:t>Sl.No</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b="1" spc="-100">
                          <a:solidFill>
                            <a:schemeClr val="tx1">
                              <a:lumMod val="75000"/>
                              <a:lumOff val="25000"/>
                            </a:schemeClr>
                          </a:solidFill>
                          <a:effectLst/>
                        </a:rPr>
                        <a:t>Priority</a:t>
                      </a:r>
                      <a:r>
                        <a:rPr lang="en-US" sz="1100" b="1">
                          <a:solidFill>
                            <a:schemeClr val="tx1">
                              <a:lumMod val="75000"/>
                              <a:lumOff val="25000"/>
                            </a:schemeClr>
                          </a:solidFill>
                          <a:effectLst/>
                        </a:rPr>
                        <a:t> </a:t>
                      </a:r>
                    </a:p>
                    <a:p>
                      <a:pPr marL="100330" marR="91440" indent="0" algn="ctr" rtl="0" eaLnBrk="1" latinLnBrk="0" hangingPunct="1">
                        <a:lnSpc>
                          <a:spcPct val="115000"/>
                        </a:lnSpc>
                        <a:spcBef>
                          <a:spcPts val="0"/>
                        </a:spcBef>
                        <a:spcAft>
                          <a:spcPts val="0"/>
                        </a:spcAft>
                      </a:pPr>
                      <a:r>
                        <a:rPr lang="en-US" sz="1100" b="1" spc="-5">
                          <a:solidFill>
                            <a:schemeClr val="tx1">
                              <a:lumMod val="75000"/>
                              <a:lumOff val="25000"/>
                            </a:schemeClr>
                          </a:solidFill>
                          <a:effectLst/>
                        </a:rPr>
                        <a:t>&lt;</a:t>
                      </a:r>
                      <a:r>
                        <a:rPr lang="en-US" sz="1100" b="1" spc="5">
                          <a:solidFill>
                            <a:schemeClr val="tx1">
                              <a:lumMod val="75000"/>
                              <a:lumOff val="25000"/>
                            </a:schemeClr>
                          </a:solidFill>
                          <a:effectLst/>
                        </a:rPr>
                        <a:t>H</a:t>
                      </a:r>
                      <a:r>
                        <a:rPr lang="en-US" sz="1100" b="1" spc="-5">
                          <a:solidFill>
                            <a:schemeClr val="tx1">
                              <a:lumMod val="75000"/>
                              <a:lumOff val="25000"/>
                            </a:schemeClr>
                          </a:solidFill>
                          <a:effectLst/>
                        </a:rPr>
                        <a:t>ig</a:t>
                      </a:r>
                      <a:r>
                        <a:rPr lang="en-US" sz="1100" b="1">
                          <a:solidFill>
                            <a:schemeClr val="tx1">
                              <a:lumMod val="75000"/>
                              <a:lumOff val="25000"/>
                            </a:schemeClr>
                          </a:solidFill>
                          <a:effectLst/>
                        </a:rPr>
                        <a:t>h</a:t>
                      </a:r>
                      <a:r>
                        <a:rPr lang="en-US" sz="1100" b="1" spc="-45">
                          <a:solidFill>
                            <a:schemeClr val="tx1">
                              <a:lumMod val="75000"/>
                              <a:lumOff val="25000"/>
                            </a:schemeClr>
                          </a:solidFill>
                          <a:effectLst/>
                        </a:rPr>
                        <a:t> </a:t>
                      </a:r>
                      <a:r>
                        <a:rPr lang="en-US" sz="1100" b="1">
                          <a:solidFill>
                            <a:schemeClr val="tx1">
                              <a:lumMod val="75000"/>
                              <a:lumOff val="25000"/>
                            </a:schemeClr>
                          </a:solidFill>
                          <a:effectLst/>
                        </a:rPr>
                        <a:t>/  </a:t>
                      </a:r>
                      <a:r>
                        <a:rPr lang="en-US" sz="1100" b="1" spc="-5">
                          <a:solidFill>
                            <a:schemeClr val="tx1">
                              <a:lumMod val="75000"/>
                              <a:lumOff val="25000"/>
                            </a:schemeClr>
                          </a:solidFill>
                          <a:effectLst/>
                        </a:rPr>
                        <a:t>M</a:t>
                      </a:r>
                      <a:r>
                        <a:rPr lang="en-US" sz="1100" b="1">
                          <a:solidFill>
                            <a:schemeClr val="tx1">
                              <a:lumMod val="75000"/>
                              <a:lumOff val="25000"/>
                            </a:schemeClr>
                          </a:solidFill>
                          <a:effectLst/>
                        </a:rPr>
                        <a:t>e</a:t>
                      </a:r>
                      <a:r>
                        <a:rPr lang="en-US" sz="1100" b="1" spc="-5">
                          <a:solidFill>
                            <a:schemeClr val="tx1">
                              <a:lumMod val="75000"/>
                              <a:lumOff val="25000"/>
                            </a:schemeClr>
                          </a:solidFill>
                          <a:effectLst/>
                        </a:rPr>
                        <a:t>diu</a:t>
                      </a:r>
                      <a:r>
                        <a:rPr lang="en-US" sz="1100" b="1">
                          <a:solidFill>
                            <a:schemeClr val="tx1">
                              <a:lumMod val="75000"/>
                              <a:lumOff val="25000"/>
                            </a:schemeClr>
                          </a:solidFill>
                          <a:effectLst/>
                        </a:rPr>
                        <a:t>m</a:t>
                      </a:r>
                      <a:r>
                        <a:rPr lang="en-US" sz="1100" b="1" spc="-30">
                          <a:solidFill>
                            <a:schemeClr val="tx1">
                              <a:lumMod val="75000"/>
                              <a:lumOff val="25000"/>
                            </a:schemeClr>
                          </a:solidFill>
                          <a:effectLst/>
                        </a:rPr>
                        <a:t> </a:t>
                      </a:r>
                      <a:r>
                        <a:rPr lang="en-US" sz="1100" b="1">
                          <a:solidFill>
                            <a:schemeClr val="tx1">
                              <a:lumMod val="75000"/>
                              <a:lumOff val="25000"/>
                            </a:schemeClr>
                          </a:solidFill>
                          <a:effectLst/>
                        </a:rPr>
                        <a:t>/  </a:t>
                      </a:r>
                      <a:r>
                        <a:rPr lang="en-US" sz="1100" b="1" spc="-145">
                          <a:solidFill>
                            <a:schemeClr val="tx1">
                              <a:lumMod val="75000"/>
                              <a:lumOff val="25000"/>
                            </a:schemeClr>
                          </a:solidFill>
                          <a:effectLst/>
                        </a:rPr>
                        <a:t>Low&gt;</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b="1" spc="-70">
                          <a:solidFill>
                            <a:schemeClr val="tx1">
                              <a:lumMod val="75000"/>
                              <a:lumOff val="25000"/>
                            </a:schemeClr>
                          </a:solidFill>
                          <a:effectLst/>
                        </a:rPr>
                        <a:t>Size</a:t>
                      </a:r>
                      <a:r>
                        <a:rPr lang="en-US" sz="1100" b="1">
                          <a:solidFill>
                            <a:schemeClr val="tx1">
                              <a:lumMod val="75000"/>
                              <a:lumOff val="25000"/>
                            </a:schemeClr>
                          </a:solidFill>
                          <a:effectLst/>
                        </a:rPr>
                        <a:t> </a:t>
                      </a:r>
                    </a:p>
                    <a:p>
                      <a:pPr marL="0" algn="ctr" rtl="0" eaLnBrk="1" latinLnBrk="0" hangingPunct="1">
                        <a:spcBef>
                          <a:spcPts val="250"/>
                        </a:spcBef>
                        <a:spcAft>
                          <a:spcPts val="0"/>
                        </a:spcAft>
                      </a:pPr>
                      <a:r>
                        <a:rPr lang="en-US" sz="1100" b="1" spc="-95">
                          <a:solidFill>
                            <a:schemeClr val="tx1">
                              <a:lumMod val="75000"/>
                              <a:lumOff val="25000"/>
                            </a:schemeClr>
                          </a:solidFill>
                          <a:effectLst/>
                        </a:rPr>
                        <a:t>(Hours)</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109220" rtl="0" latinLnBrk="0">
                        <a:spcBef>
                          <a:spcPts val="50"/>
                        </a:spcBef>
                        <a:spcAft>
                          <a:spcPts val="0"/>
                        </a:spcAft>
                      </a:pPr>
                      <a:r>
                        <a:rPr lang="en-US" sz="1100" b="1" spc="-100">
                          <a:solidFill>
                            <a:schemeClr val="tx1">
                              <a:lumMod val="75000"/>
                              <a:lumOff val="25000"/>
                            </a:schemeClr>
                          </a:solidFill>
                          <a:effectLst/>
                        </a:rPr>
                        <a:t>Sprint</a:t>
                      </a:r>
                      <a:r>
                        <a:rPr lang="en-US" sz="1100" b="1">
                          <a:solidFill>
                            <a:schemeClr val="tx1">
                              <a:lumMod val="75000"/>
                              <a:lumOff val="25000"/>
                            </a:schemeClr>
                          </a:solidFill>
                          <a:effectLst/>
                        </a:rPr>
                        <a:t> </a:t>
                      </a:r>
                    </a:p>
                    <a:p>
                      <a:pPr marL="182880" rtl="0" latinLnBrk="0">
                        <a:spcBef>
                          <a:spcPts val="250"/>
                        </a:spcBef>
                        <a:spcAft>
                          <a:spcPts val="0"/>
                        </a:spcAft>
                      </a:pPr>
                      <a:r>
                        <a:rPr lang="en-US" sz="1100" b="1" spc="-310">
                          <a:solidFill>
                            <a:schemeClr val="tx1">
                              <a:lumMod val="75000"/>
                              <a:lumOff val="25000"/>
                            </a:schemeClr>
                          </a:solidFill>
                          <a:effectLst/>
                        </a:rPr>
                        <a:t>&lt;#&gt;</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b="1" spc="-100">
                          <a:solidFill>
                            <a:schemeClr val="tx1">
                              <a:lumMod val="75000"/>
                              <a:lumOff val="25000"/>
                            </a:schemeClr>
                          </a:solidFill>
                          <a:effectLst/>
                        </a:rPr>
                        <a:t>Status</a:t>
                      </a:r>
                      <a:r>
                        <a:rPr lang="en-US" sz="1100" b="1">
                          <a:solidFill>
                            <a:schemeClr val="tx1">
                              <a:lumMod val="75000"/>
                              <a:lumOff val="25000"/>
                            </a:schemeClr>
                          </a:solidFill>
                          <a:effectLst/>
                        </a:rPr>
                        <a:t> </a:t>
                      </a:r>
                    </a:p>
                    <a:p>
                      <a:pPr marL="173355" marR="164465" algn="ctr" rtl="0" eaLnBrk="1" latinLnBrk="0" hangingPunct="1">
                        <a:lnSpc>
                          <a:spcPct val="115000"/>
                        </a:lnSpc>
                        <a:spcBef>
                          <a:spcPts val="0"/>
                        </a:spcBef>
                        <a:spcAft>
                          <a:spcPts val="0"/>
                        </a:spcAft>
                      </a:pPr>
                      <a:r>
                        <a:rPr lang="en-US" sz="1100" b="1" spc="-5">
                          <a:solidFill>
                            <a:schemeClr val="tx1">
                              <a:lumMod val="75000"/>
                              <a:lumOff val="25000"/>
                            </a:schemeClr>
                          </a:solidFill>
                          <a:effectLst/>
                        </a:rPr>
                        <a:t>&lt;</a:t>
                      </a:r>
                      <a:r>
                        <a:rPr lang="en-US" sz="1100" b="1" spc="5">
                          <a:solidFill>
                            <a:schemeClr val="tx1">
                              <a:lumMod val="75000"/>
                              <a:lumOff val="25000"/>
                            </a:schemeClr>
                          </a:solidFill>
                          <a:effectLst/>
                        </a:rPr>
                        <a:t>P</a:t>
                      </a:r>
                      <a:r>
                        <a:rPr lang="en-US" sz="1100" b="1" spc="-5">
                          <a:solidFill>
                            <a:schemeClr val="tx1">
                              <a:lumMod val="75000"/>
                              <a:lumOff val="25000"/>
                            </a:schemeClr>
                          </a:solidFill>
                          <a:effectLst/>
                        </a:rPr>
                        <a:t>lann</a:t>
                      </a:r>
                      <a:r>
                        <a:rPr lang="en-US" sz="1100" b="1">
                          <a:solidFill>
                            <a:schemeClr val="tx1">
                              <a:lumMod val="75000"/>
                              <a:lumOff val="25000"/>
                            </a:schemeClr>
                          </a:solidFill>
                          <a:effectLst/>
                        </a:rPr>
                        <a:t>ed</a:t>
                      </a:r>
                      <a:r>
                        <a:rPr lang="en-US" sz="1100" b="1" spc="-30">
                          <a:solidFill>
                            <a:schemeClr val="tx1">
                              <a:lumMod val="75000"/>
                              <a:lumOff val="25000"/>
                            </a:schemeClr>
                          </a:solidFill>
                          <a:effectLst/>
                        </a:rPr>
                        <a:t> </a:t>
                      </a:r>
                      <a:r>
                        <a:rPr lang="en-US" sz="1100" b="1">
                          <a:solidFill>
                            <a:schemeClr val="tx1">
                              <a:lumMod val="75000"/>
                              <a:lumOff val="25000"/>
                            </a:schemeClr>
                          </a:solidFill>
                          <a:effectLst/>
                        </a:rPr>
                        <a:t>/</a:t>
                      </a:r>
                      <a:r>
                        <a:rPr lang="en-US" sz="1100" b="1" spc="-25">
                          <a:solidFill>
                            <a:schemeClr val="tx1">
                              <a:lumMod val="75000"/>
                              <a:lumOff val="25000"/>
                            </a:schemeClr>
                          </a:solidFill>
                          <a:effectLst/>
                        </a:rPr>
                        <a:t> </a:t>
                      </a:r>
                      <a:r>
                        <a:rPr lang="en-US" sz="1100" b="1">
                          <a:solidFill>
                            <a:schemeClr val="tx1">
                              <a:lumMod val="75000"/>
                              <a:lumOff val="25000"/>
                            </a:schemeClr>
                          </a:solidFill>
                          <a:effectLst/>
                        </a:rPr>
                        <a:t>In  </a:t>
                      </a:r>
                      <a:r>
                        <a:rPr lang="en-US" sz="1100" b="1" spc="-50">
                          <a:solidFill>
                            <a:schemeClr val="tx1">
                              <a:lumMod val="75000"/>
                              <a:lumOff val="25000"/>
                            </a:schemeClr>
                          </a:solidFill>
                          <a:effectLst/>
                        </a:rPr>
                        <a:t>progress</a:t>
                      </a:r>
                      <a:r>
                        <a:rPr lang="en-US" sz="1100" b="1" spc="-20">
                          <a:solidFill>
                            <a:schemeClr val="tx1">
                              <a:lumMod val="75000"/>
                              <a:lumOff val="25000"/>
                            </a:schemeClr>
                          </a:solidFill>
                          <a:effectLst/>
                        </a:rPr>
                        <a:t> </a:t>
                      </a:r>
                      <a:r>
                        <a:rPr lang="en-US" sz="1100" b="1" spc="-165">
                          <a:solidFill>
                            <a:schemeClr val="tx1">
                              <a:lumMod val="75000"/>
                              <a:lumOff val="25000"/>
                            </a:schemeClr>
                          </a:solidFill>
                          <a:effectLst/>
                        </a:rPr>
                        <a:t>/ </a:t>
                      </a:r>
                      <a:r>
                        <a:rPr lang="en-US" sz="1100" b="1" spc="-160">
                          <a:solidFill>
                            <a:schemeClr val="tx1">
                              <a:lumMod val="75000"/>
                              <a:lumOff val="25000"/>
                            </a:schemeClr>
                          </a:solidFill>
                          <a:effectLst/>
                        </a:rPr>
                        <a:t> </a:t>
                      </a:r>
                      <a:r>
                        <a:rPr lang="en-US" sz="1100" b="1" spc="-20">
                          <a:solidFill>
                            <a:schemeClr val="tx1">
                              <a:lumMod val="75000"/>
                              <a:lumOff val="25000"/>
                            </a:schemeClr>
                          </a:solidFill>
                          <a:effectLst/>
                        </a:rPr>
                        <a:t>Completed&gt;</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b="1" spc="-20">
                          <a:solidFill>
                            <a:schemeClr val="tx1">
                              <a:lumMod val="75000"/>
                              <a:lumOff val="25000"/>
                            </a:schemeClr>
                          </a:solidFill>
                          <a:effectLst/>
                        </a:rPr>
                        <a:t>Release</a:t>
                      </a:r>
                      <a:r>
                        <a:rPr lang="en-US" sz="1100" b="1">
                          <a:solidFill>
                            <a:schemeClr val="tx1">
                              <a:lumMod val="75000"/>
                              <a:lumOff val="25000"/>
                            </a:schemeClr>
                          </a:solidFill>
                          <a:effectLst/>
                        </a:rPr>
                        <a:t> </a:t>
                      </a:r>
                    </a:p>
                    <a:p>
                      <a:pPr marL="0" algn="ctr" rtl="0" eaLnBrk="1" latinLnBrk="0" hangingPunct="1">
                        <a:spcBef>
                          <a:spcPts val="250"/>
                        </a:spcBef>
                        <a:spcAft>
                          <a:spcPts val="0"/>
                        </a:spcAft>
                      </a:pPr>
                      <a:r>
                        <a:rPr lang="en-US" sz="1100" b="1" spc="-25">
                          <a:solidFill>
                            <a:schemeClr val="tx1">
                              <a:lumMod val="75000"/>
                              <a:lumOff val="25000"/>
                            </a:schemeClr>
                          </a:solidFill>
                          <a:effectLst/>
                        </a:rPr>
                        <a:t>Date</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b="1" spc="-20">
                          <a:solidFill>
                            <a:schemeClr val="tx1">
                              <a:lumMod val="75000"/>
                              <a:lumOff val="25000"/>
                            </a:schemeClr>
                          </a:solidFill>
                          <a:effectLst/>
                        </a:rPr>
                        <a:t>Release</a:t>
                      </a:r>
                      <a:r>
                        <a:rPr lang="en-US" sz="1100" b="1" spc="-65">
                          <a:solidFill>
                            <a:schemeClr val="tx1">
                              <a:lumMod val="75000"/>
                              <a:lumOff val="25000"/>
                            </a:schemeClr>
                          </a:solidFill>
                          <a:effectLst/>
                        </a:rPr>
                        <a:t> </a:t>
                      </a:r>
                      <a:r>
                        <a:rPr lang="en-US" sz="1100" b="1" spc="40">
                          <a:solidFill>
                            <a:schemeClr val="tx1">
                              <a:lumMod val="75000"/>
                              <a:lumOff val="25000"/>
                            </a:schemeClr>
                          </a:solidFill>
                          <a:effectLst/>
                        </a:rPr>
                        <a:t>Goal</a:t>
                      </a:r>
                      <a:r>
                        <a:rPr lang="en-US" sz="1100" b="1">
                          <a:solidFill>
                            <a:schemeClr val="tx1">
                              <a:lumMod val="75000"/>
                              <a:lumOff val="25000"/>
                            </a:schemeClr>
                          </a:solidFill>
                          <a:effectLst/>
                        </a:rPr>
                        <a:t> </a:t>
                      </a:r>
                    </a:p>
                  </a:txBody>
                  <a:tcPr marL="141720" marR="0" marT="70860" marB="70860"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2203001060"/>
                  </a:ext>
                </a:extLst>
              </a:tr>
              <a:tr h="348399">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1 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High</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6 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rowSpan="3">
                  <a:txBody>
                    <a:bodyPr/>
                    <a:lstStyle/>
                    <a:p>
                      <a:pPr marL="0" rtl="0" latinLnBrk="0">
                        <a:spcBef>
                          <a:spcPts val="0"/>
                        </a:spcBef>
                        <a:spcAft>
                          <a:spcPts val="0"/>
                        </a:spcAft>
                      </a:pPr>
                      <a:endParaRPr lang="en-US" sz="1100">
                        <a:solidFill>
                          <a:schemeClr val="tx1">
                            <a:lumMod val="75000"/>
                            <a:lumOff val="25000"/>
                          </a:schemeClr>
                        </a:solidFill>
                        <a:effectLst/>
                      </a:endParaRPr>
                    </a:p>
                    <a:p>
                      <a:pPr marL="0" algn="ctr" rtl="0" eaLnBrk="1" latinLnBrk="0" hangingPunct="1">
                        <a:spcBef>
                          <a:spcPts val="0"/>
                        </a:spcBef>
                        <a:spcAft>
                          <a:spcPts val="0"/>
                        </a:spcAft>
                      </a:pPr>
                      <a:r>
                        <a:rPr lang="en-US" sz="1100">
                          <a:solidFill>
                            <a:schemeClr val="tx1">
                              <a:lumMod val="75000"/>
                              <a:lumOff val="25000"/>
                            </a:schemeClr>
                          </a:solidFill>
                          <a:effectLst/>
                        </a:rPr>
                        <a:t>1 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Completed</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5">
                          <a:solidFill>
                            <a:schemeClr val="tx1">
                              <a:lumMod val="75000"/>
                              <a:lumOff val="25000"/>
                            </a:schemeClr>
                          </a:solidFill>
                          <a:effectLst/>
                        </a:rPr>
                        <a:t>Data Understanding</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358168515"/>
                  </a:ext>
                </a:extLst>
              </a:tr>
              <a:tr h="348399">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2 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High</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6 </a:t>
                      </a:r>
                    </a:p>
                  </a:txBody>
                  <a:tcPr marL="141720" marR="0" marT="70860" marB="70860" anchor="ctr">
                    <a:lnL w="9525" cap="flat" cmpd="sng" algn="ctr">
                      <a:solidFill>
                        <a:srgbClr val="D8DE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noFill/>
                  </a:tcPr>
                </a:tc>
                <a:tc vMerge="1">
                  <a:txBody>
                    <a:bodyPr/>
                    <a:lstStyle/>
                    <a:p>
                      <a:endParaRPr lang="en-US"/>
                    </a:p>
                  </a:txBody>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Completed</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lvl="0" algn="ctr">
                        <a:spcBef>
                          <a:spcPts val="50"/>
                        </a:spcBef>
                        <a:spcAft>
                          <a:spcPts val="0"/>
                        </a:spcAft>
                        <a:buNone/>
                      </a:pPr>
                      <a:r>
                        <a:rPr lang="en-US" sz="1100" spc="-5">
                          <a:solidFill>
                            <a:schemeClr val="tx1">
                              <a:lumMod val="75000"/>
                              <a:lumOff val="25000"/>
                            </a:schemeClr>
                          </a:solidFill>
                          <a:effectLst/>
                        </a:rPr>
                        <a:t>Data Preparation</a:t>
                      </a:r>
                      <a:endParaRPr lang="en-US" sz="1100">
                        <a:solidFill>
                          <a:schemeClr val="tx1">
                            <a:lumMod val="75000"/>
                            <a:lumOff val="25000"/>
                          </a:schemeClr>
                        </a:solidFill>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105627265"/>
                  </a:ext>
                </a:extLst>
              </a:tr>
              <a:tr h="365173">
                <a:tc>
                  <a:txBody>
                    <a:bodyPr/>
                    <a:lstStyle/>
                    <a:p>
                      <a:pPr marL="0" algn="ctr" rtl="0" eaLnBrk="1" latinLnBrk="0" hangingPunct="1">
                        <a:lnSpc>
                          <a:spcPts val="1610"/>
                        </a:lnSpc>
                        <a:spcBef>
                          <a:spcPts val="50"/>
                        </a:spcBef>
                        <a:spcAft>
                          <a:spcPts val="0"/>
                        </a:spcAft>
                      </a:pPr>
                      <a:r>
                        <a:rPr lang="en-US" sz="1100">
                          <a:solidFill>
                            <a:schemeClr val="tx1">
                              <a:lumMod val="75000"/>
                              <a:lumOff val="25000"/>
                            </a:schemeClr>
                          </a:solidFill>
                          <a:effectLst/>
                        </a:rPr>
                        <a:t>3 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10"/>
                        </a:lnSpc>
                        <a:spcBef>
                          <a:spcPts val="50"/>
                        </a:spcBef>
                        <a:spcAft>
                          <a:spcPts val="0"/>
                        </a:spcAft>
                      </a:pPr>
                      <a:r>
                        <a:rPr lang="en-US" sz="1100" spc="-35">
                          <a:solidFill>
                            <a:schemeClr val="tx1">
                              <a:lumMod val="75000"/>
                              <a:lumOff val="25000"/>
                            </a:schemeClr>
                          </a:solidFill>
                          <a:effectLst/>
                        </a:rPr>
                        <a:t>High</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4 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vMerge="1">
                  <a:txBody>
                    <a:bodyPr/>
                    <a:lstStyle/>
                    <a:p>
                      <a:endParaRPr lang="en-US"/>
                    </a:p>
                  </a:txBody>
                  <a:tcPr/>
                </a:tc>
                <a:tc>
                  <a:txBody>
                    <a:bodyPr/>
                    <a:lstStyle/>
                    <a:p>
                      <a:pPr marL="0" algn="ctr" rtl="0" eaLnBrk="1" latinLnBrk="0" hangingPunct="1">
                        <a:lnSpc>
                          <a:spcPts val="1610"/>
                        </a:lnSpc>
                        <a:spcBef>
                          <a:spcPts val="50"/>
                        </a:spcBef>
                        <a:spcAft>
                          <a:spcPts val="0"/>
                        </a:spcAft>
                      </a:pPr>
                      <a:r>
                        <a:rPr lang="en-US" sz="1100" spc="35">
                          <a:solidFill>
                            <a:schemeClr val="tx1">
                              <a:lumMod val="75000"/>
                              <a:lumOff val="25000"/>
                            </a:schemeClr>
                          </a:solidFill>
                          <a:effectLst/>
                        </a:rPr>
                        <a:t>Completed</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10"/>
                        </a:lnSpc>
                        <a:spcBef>
                          <a:spcPts val="50"/>
                        </a:spcBef>
                        <a:spcAft>
                          <a:spcPts val="0"/>
                        </a:spcAft>
                      </a:pPr>
                      <a:r>
                        <a:rPr lang="en-US" sz="1100" spc="15">
                          <a:solidFill>
                            <a:schemeClr val="tx1">
                              <a:lumMod val="75000"/>
                              <a:lumOff val="25000"/>
                            </a:schemeClr>
                          </a:solidFill>
                          <a:effectLst/>
                        </a:rPr>
                        <a:t>EDA on </a:t>
                      </a:r>
                      <a:r>
                        <a:rPr lang="en-US" sz="1100" spc="15" err="1">
                          <a:solidFill>
                            <a:schemeClr val="tx1">
                              <a:lumMod val="75000"/>
                              <a:lumOff val="25000"/>
                            </a:schemeClr>
                          </a:solidFill>
                          <a:effectLst/>
                        </a:rPr>
                        <a:t>Distplot</a:t>
                      </a:r>
                      <a:r>
                        <a:rPr lang="en-US" sz="1100" spc="15">
                          <a:solidFill>
                            <a:schemeClr val="tx1">
                              <a:lumMod val="75000"/>
                              <a:lumOff val="25000"/>
                            </a:schemeClr>
                          </a:solidFill>
                          <a:effectLst/>
                        </a:rPr>
                        <a:t> &amp; Boxplot</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40236074"/>
                  </a:ext>
                </a:extLst>
              </a:tr>
              <a:tr h="365173">
                <a:tc>
                  <a:txBody>
                    <a:bodyPr/>
                    <a:lstStyle/>
                    <a:p>
                      <a:pPr marL="0" algn="ctr" rtl="0" eaLnBrk="1" latinLnBrk="0" hangingPunct="1">
                        <a:lnSpc>
                          <a:spcPts val="1610"/>
                        </a:lnSpc>
                        <a:spcBef>
                          <a:spcPts val="50"/>
                        </a:spcBef>
                        <a:spcAft>
                          <a:spcPts val="0"/>
                        </a:spcAft>
                      </a:pPr>
                      <a:r>
                        <a:rPr lang="en-US" sz="1100">
                          <a:solidFill>
                            <a:schemeClr val="tx1">
                              <a:lumMod val="75000"/>
                              <a:lumOff val="25000"/>
                            </a:schemeClr>
                          </a:solidFill>
                          <a:effectLst/>
                        </a:rPr>
                        <a:t>4 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lnSpc>
                          <a:spcPts val="1610"/>
                        </a:lnSpc>
                        <a:spcBef>
                          <a:spcPts val="50"/>
                        </a:spcBef>
                        <a:spcAft>
                          <a:spcPts val="0"/>
                        </a:spcAft>
                      </a:pPr>
                      <a:r>
                        <a:rPr lang="en-US" sz="1100" spc="-35">
                          <a:solidFill>
                            <a:schemeClr val="tx1">
                              <a:lumMod val="75000"/>
                              <a:lumOff val="25000"/>
                            </a:schemeClr>
                          </a:solidFill>
                          <a:effectLst/>
                        </a:rPr>
                        <a:t>Medium</a:t>
                      </a:r>
                      <a:endParaRPr lang="en-US" sz="1100">
                        <a:solidFill>
                          <a:schemeClr val="tx1">
                            <a:lumMod val="75000"/>
                            <a:lumOff val="25000"/>
                          </a:schemeClr>
                        </a:solidFill>
                        <a:effectLst/>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6 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rowSpan="3">
                  <a:txBody>
                    <a:bodyPr/>
                    <a:lstStyle/>
                    <a:p>
                      <a:pPr marL="0" rtl="0" latinLnBrk="0">
                        <a:spcBef>
                          <a:spcPts val="0"/>
                        </a:spcBef>
                        <a:spcAft>
                          <a:spcPts val="0"/>
                        </a:spcAft>
                      </a:pPr>
                      <a:endParaRPr lang="en-US" sz="1100">
                        <a:solidFill>
                          <a:schemeClr val="tx1">
                            <a:lumMod val="75000"/>
                            <a:lumOff val="25000"/>
                          </a:schemeClr>
                        </a:solidFill>
                        <a:effectLst/>
                      </a:endParaRPr>
                    </a:p>
                    <a:p>
                      <a:pPr marL="0" algn="ctr" rtl="0" eaLnBrk="1" latinLnBrk="0" hangingPunct="1">
                        <a:spcBef>
                          <a:spcPts val="0"/>
                        </a:spcBef>
                        <a:spcAft>
                          <a:spcPts val="0"/>
                        </a:spcAft>
                      </a:pPr>
                      <a:r>
                        <a:rPr lang="en-US" sz="1100">
                          <a:solidFill>
                            <a:schemeClr val="tx1">
                              <a:lumMod val="75000"/>
                              <a:lumOff val="25000"/>
                            </a:schemeClr>
                          </a:solidFill>
                          <a:effectLst/>
                        </a:rPr>
                        <a:t>2 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lnSpc>
                          <a:spcPts val="1610"/>
                        </a:lnSpc>
                        <a:spcBef>
                          <a:spcPts val="50"/>
                        </a:spcBef>
                        <a:spcAft>
                          <a:spcPts val="0"/>
                        </a:spcAft>
                      </a:pPr>
                      <a:r>
                        <a:rPr lang="en-US" sz="1100" spc="-10">
                          <a:solidFill>
                            <a:schemeClr val="tx1">
                              <a:lumMod val="75000"/>
                              <a:lumOff val="25000"/>
                            </a:schemeClr>
                          </a:solidFill>
                          <a:effectLst/>
                        </a:rPr>
                        <a:t> completed</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lvl="0" algn="ctr">
                        <a:lnSpc>
                          <a:spcPts val="1610"/>
                        </a:lnSpc>
                        <a:spcBef>
                          <a:spcPts val="50"/>
                        </a:spcBef>
                        <a:spcAft>
                          <a:spcPts val="0"/>
                        </a:spcAft>
                        <a:buNone/>
                      </a:pPr>
                      <a:r>
                        <a:rPr lang="en-US" sz="1100" spc="-20">
                          <a:solidFill>
                            <a:schemeClr val="tx1">
                              <a:lumMod val="75000"/>
                              <a:lumOff val="25000"/>
                            </a:schemeClr>
                          </a:solidFill>
                          <a:effectLst/>
                        </a:rPr>
                        <a:t>Feature Exploration on </a:t>
                      </a:r>
                      <a:r>
                        <a:rPr lang="en-US" sz="1100" spc="-20" err="1">
                          <a:solidFill>
                            <a:schemeClr val="tx1">
                              <a:lumMod val="75000"/>
                              <a:lumOff val="25000"/>
                            </a:schemeClr>
                          </a:solidFill>
                          <a:effectLst/>
                        </a:rPr>
                        <a:t>Pairplot</a:t>
                      </a:r>
                      <a:endParaRPr lang="en-US" sz="1100" err="1">
                        <a:solidFill>
                          <a:schemeClr val="tx1">
                            <a:lumMod val="75000"/>
                            <a:lumOff val="25000"/>
                          </a:schemeClr>
                        </a:solidFill>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960262939"/>
                  </a:ext>
                </a:extLst>
              </a:tr>
              <a:tr h="365173">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5 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High</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2 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vMerge="1">
                  <a:txBody>
                    <a:bodyPr/>
                    <a:lstStyle/>
                    <a:p>
                      <a:endParaRPr lang="en-US"/>
                    </a:p>
                  </a:txBody>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Completed</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lvl="0" algn="ctr">
                        <a:spcBef>
                          <a:spcPts val="50"/>
                        </a:spcBef>
                        <a:spcAft>
                          <a:spcPts val="0"/>
                        </a:spcAft>
                        <a:buNone/>
                      </a:pPr>
                      <a:r>
                        <a:rPr lang="en-US" sz="1100" spc="15">
                          <a:solidFill>
                            <a:schemeClr val="tx1">
                              <a:lumMod val="75000"/>
                              <a:lumOff val="25000"/>
                            </a:schemeClr>
                          </a:solidFill>
                          <a:effectLst/>
                        </a:rPr>
                        <a:t>Feature Exploration on </a:t>
                      </a:r>
                      <a:r>
                        <a:rPr lang="en-US" sz="1100" spc="15" err="1">
                          <a:solidFill>
                            <a:schemeClr val="tx1">
                              <a:lumMod val="75000"/>
                              <a:lumOff val="25000"/>
                            </a:schemeClr>
                          </a:solidFill>
                          <a:effectLst/>
                        </a:rPr>
                        <a:t>Regplot</a:t>
                      </a:r>
                      <a:endParaRPr lang="en-US" sz="1100" err="1">
                        <a:solidFill>
                          <a:schemeClr val="tx1">
                            <a:lumMod val="75000"/>
                            <a:lumOff val="25000"/>
                          </a:schemeClr>
                        </a:solidFill>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814560365"/>
                  </a:ext>
                </a:extLst>
              </a:tr>
              <a:tr h="365173">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6 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spc="-15">
                          <a:solidFill>
                            <a:schemeClr val="tx1">
                              <a:lumMod val="75000"/>
                              <a:lumOff val="25000"/>
                            </a:schemeClr>
                          </a:solidFill>
                          <a:effectLst/>
                        </a:rPr>
                        <a:t>High</a:t>
                      </a:r>
                      <a:endParaRPr lang="en-US" sz="1100">
                        <a:solidFill>
                          <a:schemeClr val="tx1">
                            <a:lumMod val="75000"/>
                            <a:lumOff val="25000"/>
                          </a:schemeClr>
                        </a:solidFill>
                        <a:effectLst/>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2 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vMerge="1">
                  <a:txBody>
                    <a:bodyPr/>
                    <a:lstStyle/>
                    <a:p>
                      <a:endParaRPr lang="en-US"/>
                    </a:p>
                  </a:txBody>
                  <a:tcPr/>
                </a:tc>
                <a:tc>
                  <a:txBody>
                    <a:bodyPr/>
                    <a:lstStyle/>
                    <a:p>
                      <a:pPr marL="0" algn="ctr" rtl="0" eaLnBrk="1" latinLnBrk="0" hangingPunct="1">
                        <a:spcBef>
                          <a:spcPts val="50"/>
                        </a:spcBef>
                        <a:spcAft>
                          <a:spcPts val="0"/>
                        </a:spcAft>
                      </a:pPr>
                      <a:r>
                        <a:rPr lang="en-US" sz="1100" spc="-10">
                          <a:solidFill>
                            <a:schemeClr val="tx1">
                              <a:lumMod val="75000"/>
                              <a:lumOff val="25000"/>
                            </a:schemeClr>
                          </a:solidFill>
                          <a:effectLst/>
                        </a:rPr>
                        <a:t>completed</a:t>
                      </a:r>
                      <a:endParaRPr lang="en-US" sz="1100">
                        <a:solidFill>
                          <a:schemeClr val="tx1">
                            <a:lumMod val="75000"/>
                            <a:lumOff val="25000"/>
                          </a:schemeClr>
                        </a:solidFill>
                        <a:effectLst/>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spcBef>
                          <a:spcPts val="50"/>
                        </a:spcBef>
                        <a:spcAft>
                          <a:spcPts val="0"/>
                        </a:spcAft>
                      </a:pPr>
                      <a:r>
                        <a:rPr lang="en-US" sz="1100" spc="-110">
                          <a:solidFill>
                            <a:schemeClr val="tx1">
                              <a:lumMod val="75000"/>
                              <a:lumOff val="25000"/>
                            </a:schemeClr>
                          </a:solidFill>
                          <a:effectLst/>
                        </a:rPr>
                        <a:t>Data Splitting</a:t>
                      </a:r>
                      <a:endParaRPr lang="en-US" sz="1100">
                        <a:solidFill>
                          <a:schemeClr val="tx1">
                            <a:lumMod val="75000"/>
                            <a:lumOff val="25000"/>
                          </a:schemeClr>
                        </a:solidFill>
                        <a:effectLst/>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448760044"/>
                  </a:ext>
                </a:extLst>
              </a:tr>
              <a:tr h="365173">
                <a:tc>
                  <a:txBody>
                    <a:bodyPr/>
                    <a:lstStyle/>
                    <a:p>
                      <a:pPr marL="0" algn="ctr" rtl="0" eaLnBrk="1" latinLnBrk="0" hangingPunct="1">
                        <a:spcBef>
                          <a:spcPts val="50"/>
                        </a:spcBef>
                        <a:spcAft>
                          <a:spcPts val="0"/>
                        </a:spcAft>
                      </a:pPr>
                      <a:r>
                        <a:rPr lang="en-US" sz="1100">
                          <a:solidFill>
                            <a:schemeClr val="tx1">
                              <a:lumMod val="75000"/>
                              <a:lumOff val="25000"/>
                            </a:schemeClr>
                          </a:solidFill>
                          <a:effectLst/>
                        </a:rPr>
                        <a:t>7 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High</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45"/>
                        </a:lnSpc>
                        <a:spcBef>
                          <a:spcPts val="0"/>
                        </a:spcBef>
                        <a:spcAft>
                          <a:spcPts val="0"/>
                        </a:spcAft>
                      </a:pPr>
                      <a:r>
                        <a:rPr lang="en-US" sz="1100" spc="-114">
                          <a:solidFill>
                            <a:schemeClr val="tx1">
                              <a:lumMod val="75000"/>
                              <a:lumOff val="25000"/>
                            </a:schemeClr>
                          </a:solidFill>
                          <a:effectLst/>
                        </a:rPr>
                        <a:t>10</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325"/>
                        </a:spcBef>
                        <a:spcAft>
                          <a:spcPts val="0"/>
                        </a:spcAft>
                      </a:pPr>
                      <a:r>
                        <a:rPr lang="en-US" sz="1100">
                          <a:solidFill>
                            <a:schemeClr val="tx1">
                              <a:lumMod val="75000"/>
                              <a:lumOff val="25000"/>
                            </a:schemeClr>
                          </a:solidFill>
                          <a:effectLst/>
                        </a:rPr>
                        <a:t>3 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spcBef>
                          <a:spcPts val="50"/>
                        </a:spcBef>
                        <a:spcAft>
                          <a:spcPts val="0"/>
                        </a:spcAft>
                      </a:pPr>
                      <a:r>
                        <a:rPr lang="en-US" sz="1100" spc="35">
                          <a:solidFill>
                            <a:schemeClr val="tx1">
                              <a:lumMod val="75000"/>
                              <a:lumOff val="25000"/>
                            </a:schemeClr>
                          </a:solidFill>
                          <a:effectLst/>
                        </a:rPr>
                        <a:t>Completed</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lvl="0" algn="ctr">
                        <a:spcBef>
                          <a:spcPts val="50"/>
                        </a:spcBef>
                        <a:spcAft>
                          <a:spcPts val="0"/>
                        </a:spcAft>
                        <a:buNone/>
                      </a:pPr>
                      <a:r>
                        <a:rPr lang="en-US" sz="1100" spc="15">
                          <a:solidFill>
                            <a:schemeClr val="tx1">
                              <a:lumMod val="75000"/>
                              <a:lumOff val="25000"/>
                            </a:schemeClr>
                          </a:solidFill>
                          <a:effectLst/>
                        </a:rPr>
                        <a:t>Modeling</a:t>
                      </a:r>
                      <a:endParaRPr lang="en-US" sz="1100">
                        <a:solidFill>
                          <a:schemeClr val="tx1">
                            <a:lumMod val="75000"/>
                            <a:lumOff val="25000"/>
                          </a:schemeClr>
                        </a:solidFill>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88958302"/>
                  </a:ext>
                </a:extLst>
              </a:tr>
              <a:tr h="365173">
                <a:tc>
                  <a:txBody>
                    <a:bodyPr/>
                    <a:lstStyle/>
                    <a:p>
                      <a:pPr marL="0" algn="ctr" rtl="0" eaLnBrk="1" latinLnBrk="0" hangingPunct="1">
                        <a:lnSpc>
                          <a:spcPts val="1610"/>
                        </a:lnSpc>
                        <a:spcBef>
                          <a:spcPts val="50"/>
                        </a:spcBef>
                        <a:spcAft>
                          <a:spcPts val="0"/>
                        </a:spcAft>
                      </a:pPr>
                      <a:r>
                        <a:rPr lang="en-US" sz="1100">
                          <a:solidFill>
                            <a:schemeClr val="tx1">
                              <a:lumMod val="75000"/>
                              <a:lumOff val="25000"/>
                            </a:schemeClr>
                          </a:solidFill>
                          <a:effectLst/>
                        </a:rPr>
                        <a:t>8 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lvl="0" algn="ctr">
                        <a:lnSpc>
                          <a:spcPts val="1610"/>
                        </a:lnSpc>
                        <a:spcBef>
                          <a:spcPts val="50"/>
                        </a:spcBef>
                        <a:spcAft>
                          <a:spcPts val="0"/>
                        </a:spcAft>
                        <a:buNone/>
                      </a:pPr>
                      <a:r>
                        <a:rPr lang="en-US" sz="1100" spc="-35">
                          <a:solidFill>
                            <a:schemeClr val="tx1">
                              <a:lumMod val="75000"/>
                              <a:lumOff val="25000"/>
                            </a:schemeClr>
                          </a:solidFill>
                          <a:effectLst/>
                        </a:rPr>
                        <a:t>Low</a:t>
                      </a:r>
                      <a:endParaRPr lang="en-US" sz="1100">
                        <a:solidFill>
                          <a:schemeClr val="tx1">
                            <a:lumMod val="75000"/>
                            <a:lumOff val="25000"/>
                          </a:schemeClr>
                        </a:solidFill>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2 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rowSpan="3">
                  <a:txBody>
                    <a:bodyPr/>
                    <a:lstStyle/>
                    <a:p>
                      <a:pPr marL="0" rtl="0" latinLnBrk="0">
                        <a:spcBef>
                          <a:spcPts val="50"/>
                        </a:spcBef>
                        <a:spcAft>
                          <a:spcPts val="0"/>
                        </a:spcAft>
                      </a:pPr>
                      <a:endParaRPr lang="en-US" sz="1100">
                        <a:solidFill>
                          <a:schemeClr val="tx1">
                            <a:lumMod val="75000"/>
                            <a:lumOff val="25000"/>
                          </a:schemeClr>
                        </a:solidFill>
                        <a:effectLst/>
                      </a:endParaRPr>
                    </a:p>
                    <a:p>
                      <a:pPr marL="0" algn="ctr" rtl="0" eaLnBrk="1" latinLnBrk="0" hangingPunct="1">
                        <a:spcBef>
                          <a:spcPts val="0"/>
                        </a:spcBef>
                        <a:spcAft>
                          <a:spcPts val="0"/>
                        </a:spcAft>
                      </a:pPr>
                      <a:r>
                        <a:rPr lang="en-US" sz="1100">
                          <a:solidFill>
                            <a:schemeClr val="tx1">
                              <a:lumMod val="75000"/>
                              <a:lumOff val="25000"/>
                            </a:schemeClr>
                          </a:solidFill>
                          <a:effectLst/>
                        </a:rPr>
                        <a:t>4 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algn="ctr" rtl="0" eaLnBrk="1" latinLnBrk="0" hangingPunct="1">
                        <a:lnSpc>
                          <a:spcPts val="1610"/>
                        </a:lnSpc>
                        <a:spcBef>
                          <a:spcPts val="50"/>
                        </a:spcBef>
                        <a:spcAft>
                          <a:spcPts val="0"/>
                        </a:spcAft>
                      </a:pPr>
                      <a:r>
                        <a:rPr lang="en-US" sz="1100" spc="35">
                          <a:solidFill>
                            <a:schemeClr val="tx1">
                              <a:lumMod val="75000"/>
                              <a:lumOff val="25000"/>
                            </a:schemeClr>
                          </a:solidFill>
                          <a:effectLst/>
                        </a:rPr>
                        <a:t>Incomplete</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lvl="0" algn="ctr">
                        <a:lnSpc>
                          <a:spcPct val="100000"/>
                        </a:lnSpc>
                        <a:spcBef>
                          <a:spcPts val="0"/>
                        </a:spcBef>
                        <a:spcAft>
                          <a:spcPts val="0"/>
                        </a:spcAft>
                        <a:buNone/>
                      </a:pPr>
                      <a:r>
                        <a:rPr lang="en-US" sz="1100" b="0" i="0" u="none" strike="noStrike" noProof="0">
                          <a:solidFill>
                            <a:schemeClr val="tx1">
                              <a:lumMod val="75000"/>
                              <a:lumOff val="25000"/>
                            </a:schemeClr>
                          </a:solidFill>
                          <a:effectLst/>
                          <a:latin typeface="Calibri"/>
                        </a:rPr>
                        <a:t>Web Page Design</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4192656386"/>
                  </a:ext>
                </a:extLst>
              </a:tr>
              <a:tr h="365173">
                <a:tc>
                  <a:txBody>
                    <a:bodyPr/>
                    <a:lstStyle/>
                    <a:p>
                      <a:pPr marL="0" algn="ctr" rtl="0" eaLnBrk="1" latinLnBrk="0" hangingPunct="1">
                        <a:lnSpc>
                          <a:spcPts val="1610"/>
                        </a:lnSpc>
                        <a:spcBef>
                          <a:spcPts val="45"/>
                        </a:spcBef>
                        <a:spcAft>
                          <a:spcPts val="0"/>
                        </a:spcAft>
                      </a:pPr>
                      <a:r>
                        <a:rPr lang="en-US" sz="1100">
                          <a:solidFill>
                            <a:schemeClr val="tx1">
                              <a:lumMod val="75000"/>
                              <a:lumOff val="25000"/>
                            </a:schemeClr>
                          </a:solidFill>
                          <a:effectLst/>
                        </a:rPr>
                        <a:t>9 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10"/>
                        </a:lnSpc>
                        <a:spcBef>
                          <a:spcPts val="45"/>
                        </a:spcBef>
                        <a:spcAft>
                          <a:spcPts val="0"/>
                        </a:spcAft>
                      </a:pPr>
                      <a:r>
                        <a:rPr lang="en-US" sz="1100" spc="-15">
                          <a:solidFill>
                            <a:schemeClr val="tx1">
                              <a:lumMod val="75000"/>
                              <a:lumOff val="25000"/>
                            </a:schemeClr>
                          </a:solidFill>
                          <a:effectLst/>
                        </a:rPr>
                        <a:t>High</a:t>
                      </a:r>
                      <a:endParaRPr lang="en-US" sz="1100">
                        <a:solidFill>
                          <a:schemeClr val="tx1">
                            <a:lumMod val="75000"/>
                            <a:lumOff val="25000"/>
                          </a:schemeClr>
                        </a:solidFill>
                        <a:effectLst/>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6</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vMerge="1">
                  <a:txBody>
                    <a:bodyPr/>
                    <a:lstStyle/>
                    <a:p>
                      <a:endParaRPr lang="en-US"/>
                    </a:p>
                  </a:txBody>
                  <a:tcPr/>
                </a:tc>
                <a:tc>
                  <a:txBody>
                    <a:bodyPr/>
                    <a:lstStyle/>
                    <a:p>
                      <a:pPr marL="0" algn="ctr" rtl="0" eaLnBrk="1" latinLnBrk="0" hangingPunct="1">
                        <a:lnSpc>
                          <a:spcPts val="1610"/>
                        </a:lnSpc>
                        <a:spcBef>
                          <a:spcPts val="45"/>
                        </a:spcBef>
                        <a:spcAft>
                          <a:spcPts val="0"/>
                        </a:spcAft>
                      </a:pPr>
                      <a:r>
                        <a:rPr lang="en-US" sz="1100" spc="35">
                          <a:solidFill>
                            <a:schemeClr val="tx1">
                              <a:lumMod val="75000"/>
                              <a:lumOff val="25000"/>
                            </a:schemeClr>
                          </a:solidFill>
                          <a:effectLst/>
                        </a:rPr>
                        <a:t>Incomplete</a:t>
                      </a:r>
                      <a:r>
                        <a:rPr lang="en-US" sz="1100">
                          <a:solidFill>
                            <a:schemeClr val="tx1">
                              <a:lumMod val="75000"/>
                              <a:lumOff val="25000"/>
                            </a:schemeClr>
                          </a:solidFill>
                          <a:effectLst/>
                        </a:rPr>
                        <a:t> </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lvl="0" algn="ctr">
                        <a:lnSpc>
                          <a:spcPct val="100000"/>
                        </a:lnSpc>
                        <a:spcBef>
                          <a:spcPts val="0"/>
                        </a:spcBef>
                        <a:spcAft>
                          <a:spcPts val="0"/>
                        </a:spcAft>
                        <a:buNone/>
                      </a:pPr>
                      <a:r>
                        <a:rPr lang="en-US" sz="1100" b="0" i="0" u="none" strike="noStrike" spc="-5" noProof="0">
                          <a:solidFill>
                            <a:schemeClr val="tx1">
                              <a:lumMod val="75000"/>
                              <a:lumOff val="25000"/>
                            </a:schemeClr>
                          </a:solidFill>
                          <a:effectLst/>
                          <a:latin typeface="Calibri"/>
                        </a:rPr>
                        <a:t>Final Prediction</a:t>
                      </a:r>
                    </a:p>
                  </a:txBody>
                  <a:tcPr marL="141720" marR="0" marT="70860" marB="70860"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546447469"/>
                  </a:ext>
                </a:extLst>
              </a:tr>
              <a:tr h="365173">
                <a:tc>
                  <a:txBody>
                    <a:bodyPr/>
                    <a:lstStyle/>
                    <a:p>
                      <a:pPr marL="0" algn="ctr" rtl="0" eaLnBrk="1" latinLnBrk="0" hangingPunct="1">
                        <a:lnSpc>
                          <a:spcPts val="1610"/>
                        </a:lnSpc>
                        <a:spcBef>
                          <a:spcPts val="45"/>
                        </a:spcBef>
                        <a:spcAft>
                          <a:spcPts val="0"/>
                        </a:spcAft>
                      </a:pPr>
                      <a:r>
                        <a:rPr lang="en-US" sz="1100" spc="-114">
                          <a:solidFill>
                            <a:schemeClr val="tx1">
                              <a:lumMod val="75000"/>
                              <a:lumOff val="25000"/>
                            </a:schemeClr>
                          </a:solidFill>
                          <a:effectLst/>
                        </a:rPr>
                        <a:t>10</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algn="ctr" rtl="0" eaLnBrk="1" latinLnBrk="0" hangingPunct="1">
                        <a:lnSpc>
                          <a:spcPts val="1610"/>
                        </a:lnSpc>
                        <a:spcBef>
                          <a:spcPts val="45"/>
                        </a:spcBef>
                        <a:spcAft>
                          <a:spcPts val="0"/>
                        </a:spcAft>
                      </a:pPr>
                      <a:r>
                        <a:rPr lang="en-US" sz="1100" spc="-35">
                          <a:solidFill>
                            <a:schemeClr val="tx1">
                              <a:lumMod val="75000"/>
                              <a:lumOff val="25000"/>
                            </a:schemeClr>
                          </a:solidFill>
                          <a:effectLst/>
                        </a:rPr>
                        <a:t> High</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algn="ctr" rtl="0" eaLnBrk="1" latinLnBrk="0" hangingPunct="1">
                        <a:lnSpc>
                          <a:spcPts val="1645"/>
                        </a:lnSpc>
                        <a:spcBef>
                          <a:spcPts val="0"/>
                        </a:spcBef>
                        <a:spcAft>
                          <a:spcPts val="0"/>
                        </a:spcAft>
                      </a:pPr>
                      <a:r>
                        <a:rPr lang="en-US" sz="1100">
                          <a:solidFill>
                            <a:schemeClr val="tx1">
                              <a:lumMod val="75000"/>
                              <a:lumOff val="25000"/>
                            </a:schemeClr>
                          </a:solidFill>
                          <a:effectLst/>
                        </a:rPr>
                        <a:t>1 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vMerge="1">
                  <a:txBody>
                    <a:bodyPr/>
                    <a:lstStyle/>
                    <a:p>
                      <a:endParaRPr lang="en-US"/>
                    </a:p>
                  </a:txBody>
                  <a:tcPr/>
                </a:tc>
                <a:tc>
                  <a:txBody>
                    <a:bodyPr/>
                    <a:lstStyle/>
                    <a:p>
                      <a:pPr marL="0" algn="ctr" rtl="0" eaLnBrk="1" latinLnBrk="0" hangingPunct="1">
                        <a:lnSpc>
                          <a:spcPts val="1610"/>
                        </a:lnSpc>
                        <a:spcBef>
                          <a:spcPts val="45"/>
                        </a:spcBef>
                        <a:spcAft>
                          <a:spcPts val="0"/>
                        </a:spcAft>
                      </a:pPr>
                      <a:r>
                        <a:rPr lang="en-US" sz="1100" spc="35">
                          <a:solidFill>
                            <a:schemeClr val="tx1">
                              <a:lumMod val="75000"/>
                              <a:lumOff val="25000"/>
                            </a:schemeClr>
                          </a:solidFill>
                          <a:effectLst/>
                        </a:rPr>
                        <a:t>Incomplete</a:t>
                      </a:r>
                      <a:r>
                        <a:rPr lang="en-US" sz="1100">
                          <a:solidFill>
                            <a:schemeClr val="tx1">
                              <a:lumMod val="75000"/>
                              <a:lumOff val="25000"/>
                            </a:schemeClr>
                          </a:solidFill>
                          <a:effectLst/>
                        </a:rPr>
                        <a:t> </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rtl="0" latinLnBrk="0">
                        <a:spcBef>
                          <a:spcPts val="0"/>
                        </a:spcBef>
                        <a:spcAft>
                          <a:spcPts val="0"/>
                        </a:spcAft>
                      </a:pPr>
                      <a:endParaRPr lang="en-US" sz="1100">
                        <a:solidFill>
                          <a:schemeClr val="tx1">
                            <a:lumMod val="75000"/>
                            <a:lumOff val="25000"/>
                          </a:schemeClr>
                        </a:solidFill>
                        <a:effectLst/>
                        <a:latin typeface="Times New Roman" panose="02020603050405020304" pitchFamily="18" charset="0"/>
                      </a:endParaRP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marL="0" algn="ctr" rtl="0" eaLnBrk="1" latinLnBrk="0" hangingPunct="1">
                        <a:lnSpc>
                          <a:spcPts val="1610"/>
                        </a:lnSpc>
                        <a:spcBef>
                          <a:spcPts val="45"/>
                        </a:spcBef>
                        <a:spcAft>
                          <a:spcPts val="0"/>
                        </a:spcAft>
                      </a:pPr>
                      <a:r>
                        <a:rPr lang="en-US" sz="1100">
                          <a:solidFill>
                            <a:schemeClr val="tx1">
                              <a:lumMod val="75000"/>
                              <a:lumOff val="25000"/>
                            </a:schemeClr>
                          </a:solidFill>
                          <a:effectLst/>
                        </a:rPr>
                        <a:t>Raw file conversion</a:t>
                      </a:r>
                    </a:p>
                  </a:txBody>
                  <a:tcPr marL="141720" marR="0" marT="70860" marB="70860"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val="182128029"/>
                  </a:ext>
                </a:extLst>
              </a:tr>
            </a:tbl>
          </a:graphicData>
        </a:graphic>
      </p:graphicFrame>
      <p:sp>
        <p:nvSpPr>
          <p:cNvPr id="4" name="Slide Number Placeholder 3"/>
          <p:cNvSpPr>
            <a:spLocks noGrp="1"/>
          </p:cNvSpPr>
          <p:nvPr>
            <p:ph type="sldNum" sz="quarter" idx="12"/>
          </p:nvPr>
        </p:nvSpPr>
        <p:spPr/>
        <p:txBody>
          <a:bodyPr/>
          <a:lstStyle/>
          <a:p>
            <a:fld id="{48F63A3B-78C7-47BE-AE5E-E10140E04643}" type="slidenum">
              <a:rPr lang="en-US" smtClean="0"/>
              <a:pPr/>
              <a:t>27</a:t>
            </a:fld>
            <a:endParaRPr lang="en-US" dirty="0"/>
          </a:p>
        </p:txBody>
      </p:sp>
    </p:spTree>
    <p:extLst>
      <p:ext uri="{BB962C8B-B14F-4D97-AF65-F5344CB8AC3E}">
        <p14:creationId xmlns:p14="http://schemas.microsoft.com/office/powerpoint/2010/main" val="920867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C19B-071E-19BD-2B03-EDAA8E9404FA}"/>
              </a:ext>
            </a:extLst>
          </p:cNvPr>
          <p:cNvSpPr>
            <a:spLocks noGrp="1"/>
          </p:cNvSpPr>
          <p:nvPr>
            <p:ph type="title"/>
          </p:nvPr>
        </p:nvSpPr>
        <p:spPr>
          <a:xfrm>
            <a:off x="838199" y="134515"/>
            <a:ext cx="10515599" cy="859620"/>
          </a:xfrm>
        </p:spPr>
        <p:txBody>
          <a:bodyPr vert="horz" lIns="91440" tIns="45720" rIns="91440" bIns="45720" rtlCol="0" anchor="b">
            <a:normAutofit/>
          </a:bodyPr>
          <a:lstStyle/>
          <a:p>
            <a:r>
              <a:rPr lang="en-US" sz="5400" b="1" kern="1200" dirty="0">
                <a:latin typeface="+mj-lt"/>
                <a:ea typeface="+mj-ea"/>
                <a:cs typeface="+mj-cs"/>
              </a:rPr>
              <a:t>SPRINT PLAN</a:t>
            </a:r>
          </a:p>
        </p:txBody>
      </p:sp>
      <p:graphicFrame>
        <p:nvGraphicFramePr>
          <p:cNvPr id="9" name="Content Placeholder 4">
            <a:extLst>
              <a:ext uri="{FF2B5EF4-FFF2-40B4-BE49-F238E27FC236}">
                <a16:creationId xmlns:a16="http://schemas.microsoft.com/office/drawing/2014/main" id="{1D80779E-A0CA-976E-4DD3-681B30B5AC30}"/>
              </a:ext>
            </a:extLst>
          </p:cNvPr>
          <p:cNvGraphicFramePr>
            <a:graphicFrameLocks/>
          </p:cNvGraphicFramePr>
          <p:nvPr>
            <p:extLst>
              <p:ext uri="{D42A27DB-BD31-4B8C-83A1-F6EECF244321}">
                <p14:modId xmlns:p14="http://schemas.microsoft.com/office/powerpoint/2010/main" val="601140499"/>
              </p:ext>
            </p:extLst>
          </p:nvPr>
        </p:nvGraphicFramePr>
        <p:xfrm>
          <a:off x="156575" y="1221287"/>
          <a:ext cx="11924981" cy="5213509"/>
        </p:xfrm>
        <a:graphic>
          <a:graphicData uri="http://schemas.openxmlformats.org/drawingml/2006/table">
            <a:tbl>
              <a:tblPr firstRow="1" bandRow="1">
                <a:tableStyleId>{8799B23B-EC83-4686-B30A-512413B5E67A}</a:tableStyleId>
              </a:tblPr>
              <a:tblGrid>
                <a:gridCol w="1465217">
                  <a:extLst>
                    <a:ext uri="{9D8B030D-6E8A-4147-A177-3AD203B41FA5}">
                      <a16:colId xmlns:a16="http://schemas.microsoft.com/office/drawing/2014/main" val="3138026682"/>
                    </a:ext>
                  </a:extLst>
                </a:gridCol>
                <a:gridCol w="1112932">
                  <a:extLst>
                    <a:ext uri="{9D8B030D-6E8A-4147-A177-3AD203B41FA5}">
                      <a16:colId xmlns:a16="http://schemas.microsoft.com/office/drawing/2014/main" val="2381952402"/>
                    </a:ext>
                  </a:extLst>
                </a:gridCol>
                <a:gridCol w="1335806">
                  <a:extLst>
                    <a:ext uri="{9D8B030D-6E8A-4147-A177-3AD203B41FA5}">
                      <a16:colId xmlns:a16="http://schemas.microsoft.com/office/drawing/2014/main" val="9369141"/>
                    </a:ext>
                  </a:extLst>
                </a:gridCol>
                <a:gridCol w="585008">
                  <a:extLst>
                    <a:ext uri="{9D8B030D-6E8A-4147-A177-3AD203B41FA5}">
                      <a16:colId xmlns:a16="http://schemas.microsoft.com/office/drawing/2014/main" val="4235304753"/>
                    </a:ext>
                  </a:extLst>
                </a:gridCol>
                <a:gridCol w="546760">
                  <a:extLst>
                    <a:ext uri="{9D8B030D-6E8A-4147-A177-3AD203B41FA5}">
                      <a16:colId xmlns:a16="http://schemas.microsoft.com/office/drawing/2014/main" val="2916325336"/>
                    </a:ext>
                  </a:extLst>
                </a:gridCol>
                <a:gridCol w="546760">
                  <a:extLst>
                    <a:ext uri="{9D8B030D-6E8A-4147-A177-3AD203B41FA5}">
                      <a16:colId xmlns:a16="http://schemas.microsoft.com/office/drawing/2014/main" val="619760960"/>
                    </a:ext>
                  </a:extLst>
                </a:gridCol>
                <a:gridCol w="546760">
                  <a:extLst>
                    <a:ext uri="{9D8B030D-6E8A-4147-A177-3AD203B41FA5}">
                      <a16:colId xmlns:a16="http://schemas.microsoft.com/office/drawing/2014/main" val="54482494"/>
                    </a:ext>
                  </a:extLst>
                </a:gridCol>
                <a:gridCol w="546760">
                  <a:extLst>
                    <a:ext uri="{9D8B030D-6E8A-4147-A177-3AD203B41FA5}">
                      <a16:colId xmlns:a16="http://schemas.microsoft.com/office/drawing/2014/main" val="635765373"/>
                    </a:ext>
                  </a:extLst>
                </a:gridCol>
                <a:gridCol w="598884">
                  <a:extLst>
                    <a:ext uri="{9D8B030D-6E8A-4147-A177-3AD203B41FA5}">
                      <a16:colId xmlns:a16="http://schemas.microsoft.com/office/drawing/2014/main" val="2522481192"/>
                    </a:ext>
                  </a:extLst>
                </a:gridCol>
                <a:gridCol w="598884">
                  <a:extLst>
                    <a:ext uri="{9D8B030D-6E8A-4147-A177-3AD203B41FA5}">
                      <a16:colId xmlns:a16="http://schemas.microsoft.com/office/drawing/2014/main" val="3255088529"/>
                    </a:ext>
                  </a:extLst>
                </a:gridCol>
                <a:gridCol w="703132">
                  <a:extLst>
                    <a:ext uri="{9D8B030D-6E8A-4147-A177-3AD203B41FA5}">
                      <a16:colId xmlns:a16="http://schemas.microsoft.com/office/drawing/2014/main" val="1059053668"/>
                    </a:ext>
                  </a:extLst>
                </a:gridCol>
                <a:gridCol w="651009">
                  <a:extLst>
                    <a:ext uri="{9D8B030D-6E8A-4147-A177-3AD203B41FA5}">
                      <a16:colId xmlns:a16="http://schemas.microsoft.com/office/drawing/2014/main" val="3544529368"/>
                    </a:ext>
                  </a:extLst>
                </a:gridCol>
                <a:gridCol w="703132">
                  <a:extLst>
                    <a:ext uri="{9D8B030D-6E8A-4147-A177-3AD203B41FA5}">
                      <a16:colId xmlns:a16="http://schemas.microsoft.com/office/drawing/2014/main" val="3216933440"/>
                    </a:ext>
                  </a:extLst>
                </a:gridCol>
                <a:gridCol w="546760">
                  <a:extLst>
                    <a:ext uri="{9D8B030D-6E8A-4147-A177-3AD203B41FA5}">
                      <a16:colId xmlns:a16="http://schemas.microsoft.com/office/drawing/2014/main" val="3309018356"/>
                    </a:ext>
                  </a:extLst>
                </a:gridCol>
                <a:gridCol w="523394">
                  <a:extLst>
                    <a:ext uri="{9D8B030D-6E8A-4147-A177-3AD203B41FA5}">
                      <a16:colId xmlns:a16="http://schemas.microsoft.com/office/drawing/2014/main" val="3122121851"/>
                    </a:ext>
                  </a:extLst>
                </a:gridCol>
                <a:gridCol w="390389">
                  <a:extLst>
                    <a:ext uri="{9D8B030D-6E8A-4147-A177-3AD203B41FA5}">
                      <a16:colId xmlns:a16="http://schemas.microsoft.com/office/drawing/2014/main" val="1260654644"/>
                    </a:ext>
                  </a:extLst>
                </a:gridCol>
                <a:gridCol w="523394">
                  <a:extLst>
                    <a:ext uri="{9D8B030D-6E8A-4147-A177-3AD203B41FA5}">
                      <a16:colId xmlns:a16="http://schemas.microsoft.com/office/drawing/2014/main" val="2586892072"/>
                    </a:ext>
                  </a:extLst>
                </a:gridCol>
              </a:tblGrid>
              <a:tr h="654708">
                <a:tc>
                  <a:txBody>
                    <a:bodyPr/>
                    <a:lstStyle/>
                    <a:p>
                      <a:pPr marL="0" marR="0" algn="ctr" rtl="0" eaLnBrk="1" latinLnBrk="0" hangingPunct="1">
                        <a:lnSpc>
                          <a:spcPct val="107000"/>
                        </a:lnSpc>
                        <a:spcBef>
                          <a:spcPts val="0"/>
                        </a:spcBef>
                        <a:spcAft>
                          <a:spcPts val="0"/>
                        </a:spcAft>
                      </a:pPr>
                      <a:endParaRPr lang="en-US" sz="1400" dirty="0">
                        <a:effectLst/>
                      </a:endParaRPr>
                    </a:p>
                    <a:p>
                      <a:pPr marL="0" marR="0" algn="ctr" rtl="0" eaLnBrk="1" latinLnBrk="0" hangingPunct="1">
                        <a:lnSpc>
                          <a:spcPct val="107000"/>
                        </a:lnSpc>
                        <a:spcBef>
                          <a:spcPts val="0"/>
                        </a:spcBef>
                        <a:spcAft>
                          <a:spcPts val="0"/>
                        </a:spcAft>
                      </a:pPr>
                      <a:r>
                        <a:rPr lang="en-US" sz="1400" dirty="0">
                          <a:effectLst/>
                        </a:rPr>
                        <a:t>Backlog Item</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Status And Completion  Date</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Original Estimation in Hours</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2</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3</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4</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5</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6</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7</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8</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9</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10</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11</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12</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13</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14</a:t>
                      </a:r>
                    </a:p>
                  </a:txBody>
                  <a:tcPr marL="0" marR="0" marT="0" marB="0" anchor="ctr"/>
                </a:tc>
                <a:extLst>
                  <a:ext uri="{0D108BD9-81ED-4DB2-BD59-A6C34878D82A}">
                    <a16:rowId xmlns:a16="http://schemas.microsoft.com/office/drawing/2014/main" val="3940059895"/>
                  </a:ext>
                </a:extLst>
              </a:tr>
              <a:tr h="359447">
                <a:tc>
                  <a:txBody>
                    <a:bodyPr/>
                    <a:lstStyle/>
                    <a:p>
                      <a:pPr marL="0" marR="0" rtl="0" latinLnBrk="0">
                        <a:lnSpc>
                          <a:spcPct val="107000"/>
                        </a:lnSpc>
                        <a:spcBef>
                          <a:spcPts val="0"/>
                        </a:spcBef>
                        <a:spcAft>
                          <a:spcPts val="0"/>
                        </a:spcAft>
                      </a:pP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endParaRPr lang="en-US" sz="1400" kern="1200" dirty="0">
                        <a:solidFill>
                          <a:schemeClr val="dk1"/>
                        </a:solidFill>
                        <a:effectLst/>
                        <a:latin typeface="Calibri"/>
                        <a:ea typeface="Calibri" panose="020F0502020204030204" pitchFamily="34" charset="0"/>
                        <a:cs typeface="Times New Roman"/>
                      </a:endParaRPr>
                    </a:p>
                  </a:txBody>
                  <a:tcPr marL="0" marR="0" marT="0" marB="0" anchor="ctr"/>
                </a:tc>
                <a:tc>
                  <a:txBody>
                    <a:bodyPr/>
                    <a:lstStyle/>
                    <a:p>
                      <a:pPr marL="0" rtl="0" latinLnBrk="0">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a:t>
                      </a: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extLst>
                  <a:ext uri="{0D108BD9-81ED-4DB2-BD59-A6C34878D82A}">
                    <a16:rowId xmlns:a16="http://schemas.microsoft.com/office/drawing/2014/main" val="3849135401"/>
                  </a:ext>
                </a:extLst>
              </a:tr>
              <a:tr h="397959">
                <a:tc>
                  <a:txBody>
                    <a:bodyPr/>
                    <a:lstStyle/>
                    <a:p>
                      <a:pPr marL="0" marR="0" rtl="0" latinLnBrk="0">
                        <a:lnSpc>
                          <a:spcPct val="107000"/>
                        </a:lnSpc>
                        <a:spcBef>
                          <a:spcPts val="0"/>
                        </a:spcBef>
                        <a:spcAft>
                          <a:spcPts val="0"/>
                        </a:spcAft>
                      </a:pPr>
                      <a:r>
                        <a:rPr lang="en-US" sz="1400" dirty="0">
                          <a:effectLst/>
                        </a:rPr>
                        <a:t>Data Understanding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val="3028384089"/>
                  </a:ext>
                </a:extLst>
              </a:tr>
              <a:tr h="397959">
                <a:tc>
                  <a:txBody>
                    <a:bodyPr/>
                    <a:lstStyle/>
                    <a:p>
                      <a:pPr marL="0" marR="0" rtl="0" latinLnBrk="0">
                        <a:lnSpc>
                          <a:spcPct val="107000"/>
                        </a:lnSpc>
                        <a:spcBef>
                          <a:spcPts val="0"/>
                        </a:spcBef>
                        <a:spcAft>
                          <a:spcPts val="0"/>
                        </a:spcAft>
                      </a:pPr>
                      <a:r>
                        <a:rPr lang="en-US" sz="1400" dirty="0">
                          <a:effectLst/>
                        </a:rPr>
                        <a:t>Data Preparation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8/05/2022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val="1282158598"/>
                  </a:ext>
                </a:extLst>
              </a:tr>
              <a:tr h="436472">
                <a:tc>
                  <a:txBody>
                    <a:bodyPr/>
                    <a:lstStyle/>
                    <a:p>
                      <a:pPr marL="0" marR="0" indent="0" rtl="0" latinLnBrk="0">
                        <a:lnSpc>
                          <a:spcPct val="107000"/>
                        </a:lnSpc>
                        <a:spcBef>
                          <a:spcPts val="0"/>
                        </a:spcBef>
                        <a:spcAft>
                          <a:spcPts val="0"/>
                        </a:spcAft>
                      </a:pPr>
                      <a:r>
                        <a:rPr lang="en-US" sz="1400" dirty="0">
                          <a:effectLst/>
                        </a:rPr>
                        <a:t>Exploratory Data Analysis</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14/05/2022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4</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val="546093298"/>
                  </a:ext>
                </a:extLst>
              </a:tr>
              <a:tr h="397959">
                <a:tc>
                  <a:txBody>
                    <a:bodyPr/>
                    <a:lstStyle/>
                    <a:p>
                      <a:pPr marL="0" marR="0" indent="0" rtl="0" latinLnBrk="0">
                        <a:lnSpc>
                          <a:spcPct val="107000"/>
                        </a:lnSpc>
                        <a:spcBef>
                          <a:spcPts val="0"/>
                        </a:spcBef>
                        <a:spcAft>
                          <a:spcPts val="0"/>
                        </a:spcAft>
                      </a:pPr>
                      <a:r>
                        <a:rPr lang="en-US" sz="1400" dirty="0">
                          <a:effectLst/>
                        </a:rPr>
                        <a:t>Feature Exploration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20/05/2022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8</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2</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2</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val="1951091842"/>
                  </a:ext>
                </a:extLst>
              </a:tr>
              <a:tr h="397959">
                <a:tc>
                  <a:txBody>
                    <a:bodyPr/>
                    <a:lstStyle/>
                    <a:p>
                      <a:pPr marL="0" marR="0" rtl="0" latinLnBrk="0">
                        <a:lnSpc>
                          <a:spcPct val="107000"/>
                        </a:lnSpc>
                        <a:spcBef>
                          <a:spcPts val="0"/>
                        </a:spcBef>
                        <a:spcAft>
                          <a:spcPts val="0"/>
                        </a:spcAft>
                      </a:pPr>
                      <a:r>
                        <a:rPr lang="en-US" sz="1400" dirty="0">
                          <a:effectLst/>
                        </a:rPr>
                        <a:t>Data Splitting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24/05/2022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2</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val="61160245"/>
                  </a:ext>
                </a:extLst>
              </a:tr>
              <a:tr h="757407">
                <a:tc>
                  <a:txBody>
                    <a:bodyPr/>
                    <a:lstStyle/>
                    <a:p>
                      <a:pPr marL="0" marR="0" indent="0" rtl="0" latinLnBrk="0">
                        <a:lnSpc>
                          <a:spcPct val="107000"/>
                        </a:lnSpc>
                        <a:spcBef>
                          <a:spcPts val="0"/>
                        </a:spcBef>
                        <a:spcAft>
                          <a:spcPts val="0"/>
                        </a:spcAft>
                      </a:pPr>
                      <a:r>
                        <a:rPr lang="en-US" sz="1400" dirty="0">
                          <a:effectLst/>
                        </a:rPr>
                        <a:t>Modelling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01/06/2022</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r>
                        <a:rPr lang="en-US" sz="1400" dirty="0">
                          <a:effectLst/>
                        </a:rPr>
                        <a:t>0</a:t>
                      </a: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a:p>
                    <a:p>
                      <a:pPr marL="0" marR="0" lvl="0" algn="r">
                        <a:lnSpc>
                          <a:spcPct val="107000"/>
                        </a:lnSpc>
                        <a:spcBef>
                          <a:spcPts val="0"/>
                        </a:spcBef>
                        <a:spcAft>
                          <a:spcPts val="0"/>
                        </a:spcAft>
                        <a:buNone/>
                      </a:pPr>
                      <a:r>
                        <a:rPr lang="en-US" sz="1400" kern="1200" dirty="0">
                          <a:effectLst/>
                        </a:rPr>
                        <a:t>    </a:t>
                      </a: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val="2011145662"/>
                  </a:ext>
                </a:extLst>
              </a:tr>
              <a:tr h="397959">
                <a:tc>
                  <a:txBody>
                    <a:bodyPr/>
                    <a:lstStyle/>
                    <a:p>
                      <a:pPr marL="0" marR="0" rtl="0" latinLnBrk="0">
                        <a:lnSpc>
                          <a:spcPct val="107000"/>
                        </a:lnSpc>
                        <a:spcBef>
                          <a:spcPts val="0"/>
                        </a:spcBef>
                        <a:spcAft>
                          <a:spcPts val="0"/>
                        </a:spcAft>
                      </a:pPr>
                      <a:r>
                        <a:rPr lang="en-US" sz="1400" dirty="0">
                          <a:effectLst/>
                        </a:rPr>
                        <a:t>Full Training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04/06/2022</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solidFill>
                            <a:schemeClr val="dk1"/>
                          </a:solidFill>
                          <a:effectLst/>
                        </a:rPr>
                        <a:t>0</a:t>
                      </a:r>
                      <a:endParaRPr lang="en-US" sz="1400" kern="1200" dirty="0">
                        <a:solidFill>
                          <a:schemeClr val="dk1"/>
                        </a:solidFill>
                        <a:effectLst/>
                        <a:latin typeface="Calibri"/>
                        <a:ea typeface="Calibri" panose="020F0502020204030204" pitchFamily="34" charset="0"/>
                        <a:cs typeface="Times New Roman"/>
                      </a:endParaRPr>
                    </a:p>
                  </a:txBody>
                  <a:tcPr marL="0" marR="0" marT="0" marB="0" anchor="ctr"/>
                </a:tc>
                <a:extLst>
                  <a:ext uri="{0D108BD9-81ED-4DB2-BD59-A6C34878D82A}">
                    <a16:rowId xmlns:a16="http://schemas.microsoft.com/office/drawing/2014/main" val="3943367452"/>
                  </a:ext>
                </a:extLst>
              </a:tr>
              <a:tr h="436472">
                <a:tc>
                  <a:txBody>
                    <a:bodyPr/>
                    <a:lstStyle/>
                    <a:p>
                      <a:pPr marL="0" marR="0" rtl="0" latinLnBrk="0">
                        <a:lnSpc>
                          <a:spcPct val="107000"/>
                        </a:lnSpc>
                        <a:spcBef>
                          <a:spcPts val="0"/>
                        </a:spcBef>
                        <a:spcAft>
                          <a:spcPts val="0"/>
                        </a:spcAft>
                      </a:pPr>
                      <a:r>
                        <a:rPr lang="en-US" sz="1400" dirty="0">
                          <a:effectLst/>
                        </a:rPr>
                        <a:t>Deployment(Prediction)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25/06/2022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5</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3   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2    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0   </a:t>
                      </a:r>
                      <a:endParaRPr lang="en-US" sz="1400" dirty="0">
                        <a:effectLst/>
                      </a:endParaRPr>
                    </a:p>
                  </a:txBody>
                  <a:tcPr marL="0" marR="0" marT="0" marB="0" anchor="ctr"/>
                </a:tc>
                <a:extLst>
                  <a:ext uri="{0D108BD9-81ED-4DB2-BD59-A6C34878D82A}">
                    <a16:rowId xmlns:a16="http://schemas.microsoft.com/office/drawing/2014/main" val="199776233"/>
                  </a:ext>
                </a:extLst>
              </a:tr>
              <a:tr h="539171">
                <a:tc>
                  <a:txBody>
                    <a:bodyPr/>
                    <a:lstStyle/>
                    <a:p>
                      <a:pPr marL="0" marR="0" rtl="0" latinLnBrk="0">
                        <a:lnSpc>
                          <a:spcPct val="107000"/>
                        </a:lnSpc>
                        <a:spcBef>
                          <a:spcPts val="0"/>
                        </a:spcBef>
                        <a:spcAft>
                          <a:spcPts val="0"/>
                        </a:spcAft>
                      </a:pPr>
                      <a:r>
                        <a:rPr lang="en-US" sz="1400" dirty="0">
                          <a:effectLst/>
                        </a:rPr>
                        <a:t>         </a:t>
                      </a:r>
                    </a:p>
                    <a:p>
                      <a:pPr marL="0" marR="0" rtl="0" latinLnBrk="0">
                        <a:lnSpc>
                          <a:spcPct val="107000"/>
                        </a:lnSpc>
                        <a:spcBef>
                          <a:spcPts val="0"/>
                        </a:spcBef>
                        <a:spcAft>
                          <a:spcPts val="0"/>
                        </a:spcAft>
                      </a:pPr>
                      <a:r>
                        <a:rPr lang="en-US" sz="1400" dirty="0">
                          <a:effectLst/>
                        </a:rPr>
                        <a:t>        Total </a:t>
                      </a:r>
                    </a:p>
                  </a:txBody>
                  <a:tcPr marL="0" marR="0" marT="0" marB="0" anchor="ctr"/>
                </a:tc>
                <a:tc>
                  <a:txBody>
                    <a:bodyPr/>
                    <a:lstStyle/>
                    <a:p>
                      <a:pPr marL="0" marR="0" rtl="0" latinLnBrk="0">
                        <a:lnSpc>
                          <a:spcPct val="107000"/>
                        </a:lnSpc>
                        <a:spcBef>
                          <a:spcPts val="0"/>
                        </a:spcBef>
                        <a:spcAft>
                          <a:spcPts val="0"/>
                        </a:spcAft>
                      </a:pPr>
                      <a:endParaRPr lang="en-US" sz="1400" kern="1200" dirty="0">
                        <a:solidFill>
                          <a:schemeClr val="dk1"/>
                        </a:solidFill>
                        <a:effectLst/>
                        <a:latin typeface="Calibri"/>
                        <a:ea typeface="Calibri" panose="020F0502020204030204" pitchFamily="34" charset="0"/>
                        <a:cs typeface="Times New Roman"/>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41</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8</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2</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4</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4</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p>
                  </a:txBody>
                  <a:tcPr marL="0" marR="0" marT="0" marB="0" anchor="ctr"/>
                </a:tc>
                <a:extLst>
                  <a:ext uri="{0D108BD9-81ED-4DB2-BD59-A6C34878D82A}">
                    <a16:rowId xmlns:a16="http://schemas.microsoft.com/office/drawing/2014/main" val="603162649"/>
                  </a:ext>
                </a:extLst>
              </a:tr>
            </a:tbl>
          </a:graphicData>
        </a:graphic>
      </p:graphicFrame>
      <p:sp>
        <p:nvSpPr>
          <p:cNvPr id="4" name="Slide Number Placeholder 3"/>
          <p:cNvSpPr>
            <a:spLocks noGrp="1"/>
          </p:cNvSpPr>
          <p:nvPr>
            <p:ph type="sldNum" sz="quarter" idx="12"/>
          </p:nvPr>
        </p:nvSpPr>
        <p:spPr/>
        <p:txBody>
          <a:bodyPr/>
          <a:lstStyle/>
          <a:p>
            <a:fld id="{48F63A3B-78C7-47BE-AE5E-E10140E04643}" type="slidenum">
              <a:rPr lang="en-US" smtClean="0"/>
              <a:pPr/>
              <a:t>28</a:t>
            </a:fld>
            <a:endParaRPr lang="en-US" dirty="0"/>
          </a:p>
        </p:txBody>
      </p:sp>
    </p:spTree>
    <p:extLst>
      <p:ext uri="{BB962C8B-B14F-4D97-AF65-F5344CB8AC3E}">
        <p14:creationId xmlns:p14="http://schemas.microsoft.com/office/powerpoint/2010/main" val="3014051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DB03B2-F661-5864-BEAF-9ECDE2F721DE}"/>
              </a:ext>
            </a:extLst>
          </p:cNvPr>
          <p:cNvSpPr txBox="1"/>
          <p:nvPr/>
        </p:nvSpPr>
        <p:spPr>
          <a:xfrm>
            <a:off x="838199" y="92762"/>
            <a:ext cx="10515599" cy="7761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pPr>
              <a:lnSpc>
                <a:spcPct val="90000"/>
              </a:lnSpc>
              <a:spcBef>
                <a:spcPct val="0"/>
              </a:spcBef>
              <a:spcAft>
                <a:spcPts val="600"/>
              </a:spcAft>
            </a:pPr>
            <a:r>
              <a:rPr lang="en-US" sz="5400" b="1" kern="1200" dirty="0">
                <a:latin typeface="+mj-lt"/>
                <a:ea typeface="+mj-ea"/>
                <a:cs typeface="+mj-cs"/>
              </a:rPr>
              <a:t>SPRINT ACTUAL</a:t>
            </a:r>
          </a:p>
        </p:txBody>
      </p:sp>
      <p:graphicFrame>
        <p:nvGraphicFramePr>
          <p:cNvPr id="5" name="Content Placeholder 4">
            <a:extLst>
              <a:ext uri="{FF2B5EF4-FFF2-40B4-BE49-F238E27FC236}">
                <a16:creationId xmlns:a16="http://schemas.microsoft.com/office/drawing/2014/main" id="{62B49559-4E23-FB42-C103-426602EA306C}"/>
              </a:ext>
            </a:extLst>
          </p:cNvPr>
          <p:cNvGraphicFramePr>
            <a:graphicFrameLocks/>
          </p:cNvGraphicFramePr>
          <p:nvPr>
            <p:extLst>
              <p:ext uri="{D42A27DB-BD31-4B8C-83A1-F6EECF244321}">
                <p14:modId xmlns:p14="http://schemas.microsoft.com/office/powerpoint/2010/main" val="1685414788"/>
              </p:ext>
            </p:extLst>
          </p:nvPr>
        </p:nvGraphicFramePr>
        <p:xfrm>
          <a:off x="427972" y="1210849"/>
          <a:ext cx="11382287" cy="5451611"/>
        </p:xfrm>
        <a:graphic>
          <a:graphicData uri="http://schemas.openxmlformats.org/drawingml/2006/table">
            <a:tbl>
              <a:tblPr firstRow="1" bandRow="1">
                <a:tableStyleId>{8799B23B-EC83-4686-B30A-512413B5E67A}</a:tableStyleId>
              </a:tblPr>
              <a:tblGrid>
                <a:gridCol w="2289333">
                  <a:extLst>
                    <a:ext uri="{9D8B030D-6E8A-4147-A177-3AD203B41FA5}">
                      <a16:colId xmlns:a16="http://schemas.microsoft.com/office/drawing/2014/main" val="3138026682"/>
                    </a:ext>
                  </a:extLst>
                </a:gridCol>
                <a:gridCol w="1738903">
                  <a:extLst>
                    <a:ext uri="{9D8B030D-6E8A-4147-A177-3AD203B41FA5}">
                      <a16:colId xmlns:a16="http://schemas.microsoft.com/office/drawing/2014/main" val="2381952402"/>
                    </a:ext>
                  </a:extLst>
                </a:gridCol>
                <a:gridCol w="2087135">
                  <a:extLst>
                    <a:ext uri="{9D8B030D-6E8A-4147-A177-3AD203B41FA5}">
                      <a16:colId xmlns:a16="http://schemas.microsoft.com/office/drawing/2014/main" val="9369141"/>
                    </a:ext>
                  </a:extLst>
                </a:gridCol>
                <a:gridCol w="914046">
                  <a:extLst>
                    <a:ext uri="{9D8B030D-6E8A-4147-A177-3AD203B41FA5}">
                      <a16:colId xmlns:a16="http://schemas.microsoft.com/office/drawing/2014/main" val="4235304753"/>
                    </a:ext>
                  </a:extLst>
                </a:gridCol>
                <a:gridCol w="854286">
                  <a:extLst>
                    <a:ext uri="{9D8B030D-6E8A-4147-A177-3AD203B41FA5}">
                      <a16:colId xmlns:a16="http://schemas.microsoft.com/office/drawing/2014/main" val="2916325336"/>
                    </a:ext>
                  </a:extLst>
                </a:gridCol>
                <a:gridCol w="854286">
                  <a:extLst>
                    <a:ext uri="{9D8B030D-6E8A-4147-A177-3AD203B41FA5}">
                      <a16:colId xmlns:a16="http://schemas.microsoft.com/office/drawing/2014/main" val="619760960"/>
                    </a:ext>
                  </a:extLst>
                </a:gridCol>
                <a:gridCol w="854286">
                  <a:extLst>
                    <a:ext uri="{9D8B030D-6E8A-4147-A177-3AD203B41FA5}">
                      <a16:colId xmlns:a16="http://schemas.microsoft.com/office/drawing/2014/main" val="54482494"/>
                    </a:ext>
                  </a:extLst>
                </a:gridCol>
                <a:gridCol w="854286">
                  <a:extLst>
                    <a:ext uri="{9D8B030D-6E8A-4147-A177-3AD203B41FA5}">
                      <a16:colId xmlns:a16="http://schemas.microsoft.com/office/drawing/2014/main" val="635765373"/>
                    </a:ext>
                  </a:extLst>
                </a:gridCol>
                <a:gridCol w="935726">
                  <a:extLst>
                    <a:ext uri="{9D8B030D-6E8A-4147-A177-3AD203B41FA5}">
                      <a16:colId xmlns:a16="http://schemas.microsoft.com/office/drawing/2014/main" val="2522481192"/>
                    </a:ext>
                  </a:extLst>
                </a:gridCol>
              </a:tblGrid>
              <a:tr h="717681">
                <a:tc>
                  <a:txBody>
                    <a:bodyPr/>
                    <a:lstStyle/>
                    <a:p>
                      <a:pPr marL="0" marR="0" algn="ctr" rtl="0" eaLnBrk="1" latinLnBrk="0" hangingPunct="1">
                        <a:lnSpc>
                          <a:spcPct val="107000"/>
                        </a:lnSpc>
                        <a:spcBef>
                          <a:spcPts val="0"/>
                        </a:spcBef>
                        <a:spcAft>
                          <a:spcPts val="0"/>
                        </a:spcAft>
                      </a:pPr>
                      <a:endParaRPr lang="en-US" sz="1400" dirty="0">
                        <a:effectLst/>
                      </a:endParaRPr>
                    </a:p>
                    <a:p>
                      <a:pPr marL="0" marR="0" algn="ctr" rtl="0" eaLnBrk="1" latinLnBrk="0" hangingPunct="1">
                        <a:lnSpc>
                          <a:spcPct val="107000"/>
                        </a:lnSpc>
                        <a:spcBef>
                          <a:spcPts val="0"/>
                        </a:spcBef>
                        <a:spcAft>
                          <a:spcPts val="0"/>
                        </a:spcAft>
                      </a:pPr>
                      <a:r>
                        <a:rPr lang="en-US" sz="1400" dirty="0">
                          <a:effectLst/>
                        </a:rPr>
                        <a:t>Backlog Item</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Status And Completion  Date</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Original Estimation in Hours</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1</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2</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3</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4</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5</a:t>
                      </a:r>
                    </a:p>
                  </a:txBody>
                  <a:tcPr marL="0" marR="0" marT="0" marB="0" anchor="ctr"/>
                </a:tc>
                <a:tc>
                  <a:txBody>
                    <a:bodyPr/>
                    <a:lstStyle/>
                    <a:p>
                      <a:pPr marL="0" marR="0" algn="ctr" rtl="0" eaLnBrk="1" latinLnBrk="0" hangingPunct="1">
                        <a:lnSpc>
                          <a:spcPct val="107000"/>
                        </a:lnSpc>
                        <a:spcBef>
                          <a:spcPts val="0"/>
                        </a:spcBef>
                        <a:spcAft>
                          <a:spcPts val="0"/>
                        </a:spcAft>
                      </a:pPr>
                      <a:r>
                        <a:rPr lang="en-US" sz="1400" dirty="0">
                          <a:effectLst/>
                        </a:rPr>
                        <a:t>Day 6</a:t>
                      </a:r>
                    </a:p>
                  </a:txBody>
                  <a:tcPr marL="0" marR="0" marT="0" marB="0" anchor="ctr"/>
                </a:tc>
                <a:extLst>
                  <a:ext uri="{0D108BD9-81ED-4DB2-BD59-A6C34878D82A}">
                    <a16:rowId xmlns:a16="http://schemas.microsoft.com/office/drawing/2014/main" val="3940059895"/>
                  </a:ext>
                </a:extLst>
              </a:tr>
              <a:tr h="386443">
                <a:tc>
                  <a:txBody>
                    <a:bodyPr/>
                    <a:lstStyle/>
                    <a:p>
                      <a:pPr marL="0" marR="0" rtl="0" latinLnBrk="0">
                        <a:lnSpc>
                          <a:spcPct val="107000"/>
                        </a:lnSpc>
                        <a:spcBef>
                          <a:spcPts val="0"/>
                        </a:spcBef>
                        <a:spcAft>
                          <a:spcPts val="0"/>
                        </a:spcAft>
                      </a:pP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endParaRPr lang="en-US" sz="1400" kern="1200" dirty="0">
                        <a:solidFill>
                          <a:schemeClr val="dk1"/>
                        </a:solidFill>
                        <a:effectLst/>
                        <a:latin typeface="Calibri"/>
                        <a:ea typeface="Calibri" panose="020F0502020204030204" pitchFamily="34" charset="0"/>
                        <a:cs typeface="Times New Roman"/>
                      </a:endParaRPr>
                    </a:p>
                  </a:txBody>
                  <a:tcPr marL="0" marR="0" marT="0" marB="0" anchor="ctr"/>
                </a:tc>
                <a:tc>
                  <a:txBody>
                    <a:bodyPr/>
                    <a:lstStyle/>
                    <a:p>
                      <a:pPr marL="0" rtl="0" latinLnBrk="0">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a:t>
                      </a: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err="1">
                          <a:effectLst/>
                        </a:rPr>
                        <a:t>hrs</a:t>
                      </a:r>
                      <a:r>
                        <a:rPr lang="en-US" sz="1400" kern="1200" dirty="0">
                          <a:effectLst/>
                        </a:rPr>
                        <a:t> </a:t>
                      </a:r>
                      <a:endParaRPr lang="en-US" sz="1400" dirty="0">
                        <a:effectLst/>
                      </a:endParaRPr>
                    </a:p>
                  </a:txBody>
                  <a:tcPr marL="0" marR="0" marT="0" marB="0" anchor="ctr"/>
                </a:tc>
                <a:extLst>
                  <a:ext uri="{0D108BD9-81ED-4DB2-BD59-A6C34878D82A}">
                    <a16:rowId xmlns:a16="http://schemas.microsoft.com/office/drawing/2014/main" val="3849135401"/>
                  </a:ext>
                </a:extLst>
              </a:tr>
              <a:tr h="414046">
                <a:tc>
                  <a:txBody>
                    <a:bodyPr/>
                    <a:lstStyle/>
                    <a:p>
                      <a:pPr marL="0" marR="0" rtl="0" latinLnBrk="0">
                        <a:lnSpc>
                          <a:spcPct val="107000"/>
                        </a:lnSpc>
                        <a:spcBef>
                          <a:spcPts val="0"/>
                        </a:spcBef>
                        <a:spcAft>
                          <a:spcPts val="0"/>
                        </a:spcAft>
                      </a:pPr>
                      <a:r>
                        <a:rPr lang="en-US" sz="1400" dirty="0">
                          <a:effectLst/>
                        </a:rPr>
                        <a:t>Data Understanding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extLst>
                  <a:ext uri="{0D108BD9-81ED-4DB2-BD59-A6C34878D82A}">
                    <a16:rowId xmlns:a16="http://schemas.microsoft.com/office/drawing/2014/main" val="3028384089"/>
                  </a:ext>
                </a:extLst>
              </a:tr>
              <a:tr h="414046">
                <a:tc>
                  <a:txBody>
                    <a:bodyPr/>
                    <a:lstStyle/>
                    <a:p>
                      <a:pPr marL="0" marR="0" rtl="0" latinLnBrk="0">
                        <a:lnSpc>
                          <a:spcPct val="107000"/>
                        </a:lnSpc>
                        <a:spcBef>
                          <a:spcPts val="0"/>
                        </a:spcBef>
                        <a:spcAft>
                          <a:spcPts val="0"/>
                        </a:spcAft>
                      </a:pPr>
                      <a:r>
                        <a:rPr lang="en-US" sz="1400" dirty="0">
                          <a:effectLst/>
                        </a:rPr>
                        <a:t>Data Preparation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8/05/2022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7</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extLst>
                  <a:ext uri="{0D108BD9-81ED-4DB2-BD59-A6C34878D82A}">
                    <a16:rowId xmlns:a16="http://schemas.microsoft.com/office/drawing/2014/main" val="1282158598"/>
                  </a:ext>
                </a:extLst>
              </a:tr>
              <a:tr h="455451">
                <a:tc>
                  <a:txBody>
                    <a:bodyPr/>
                    <a:lstStyle/>
                    <a:p>
                      <a:pPr marL="0" marR="0" indent="0" rtl="0" latinLnBrk="0">
                        <a:lnSpc>
                          <a:spcPct val="107000"/>
                        </a:lnSpc>
                        <a:spcBef>
                          <a:spcPts val="0"/>
                        </a:spcBef>
                        <a:spcAft>
                          <a:spcPts val="0"/>
                        </a:spcAft>
                      </a:pPr>
                      <a:r>
                        <a:rPr lang="en-US" sz="1400" dirty="0">
                          <a:effectLst/>
                        </a:rPr>
                        <a:t>Exploratory Data Analysis</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14/05/2022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5</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val="546093298"/>
                  </a:ext>
                </a:extLst>
              </a:tr>
              <a:tr h="414046">
                <a:tc>
                  <a:txBody>
                    <a:bodyPr/>
                    <a:lstStyle/>
                    <a:p>
                      <a:pPr marL="0" marR="0" indent="0" rtl="0" latinLnBrk="0">
                        <a:lnSpc>
                          <a:spcPct val="107000"/>
                        </a:lnSpc>
                        <a:spcBef>
                          <a:spcPts val="0"/>
                        </a:spcBef>
                        <a:spcAft>
                          <a:spcPts val="0"/>
                        </a:spcAft>
                      </a:pPr>
                      <a:r>
                        <a:rPr lang="en-US" sz="1400" dirty="0">
                          <a:effectLst/>
                        </a:rPr>
                        <a:t>Feature Exploration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20/05/2022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10</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2</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4</a:t>
                      </a:r>
                      <a:endParaRPr lang="en-US" sz="1400" dirty="0">
                        <a:effectLst/>
                      </a:endParaRPr>
                    </a:p>
                  </a:txBody>
                  <a:tcPr marL="0" marR="0" marT="0" marB="0" anchor="ctr"/>
                </a:tc>
                <a:extLst>
                  <a:ext uri="{0D108BD9-81ED-4DB2-BD59-A6C34878D82A}">
                    <a16:rowId xmlns:a16="http://schemas.microsoft.com/office/drawing/2014/main" val="1951091842"/>
                  </a:ext>
                </a:extLst>
              </a:tr>
              <a:tr h="414046">
                <a:tc>
                  <a:txBody>
                    <a:bodyPr/>
                    <a:lstStyle/>
                    <a:p>
                      <a:pPr marL="0" marR="0" rtl="0" latinLnBrk="0">
                        <a:lnSpc>
                          <a:spcPct val="107000"/>
                        </a:lnSpc>
                        <a:spcBef>
                          <a:spcPts val="0"/>
                        </a:spcBef>
                        <a:spcAft>
                          <a:spcPts val="0"/>
                        </a:spcAft>
                      </a:pPr>
                      <a:r>
                        <a:rPr lang="en-US" sz="1400" dirty="0">
                          <a:effectLst/>
                        </a:rPr>
                        <a:t>Data Splitting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24/05/2022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val="61160245"/>
                  </a:ext>
                </a:extLst>
              </a:tr>
              <a:tr h="800491">
                <a:tc>
                  <a:txBody>
                    <a:bodyPr/>
                    <a:lstStyle/>
                    <a:p>
                      <a:pPr marL="0" marR="0" indent="0" rtl="0" latinLnBrk="0">
                        <a:lnSpc>
                          <a:spcPct val="107000"/>
                        </a:lnSpc>
                        <a:spcBef>
                          <a:spcPts val="0"/>
                        </a:spcBef>
                        <a:spcAft>
                          <a:spcPts val="0"/>
                        </a:spcAft>
                      </a:pPr>
                      <a:r>
                        <a:rPr lang="en-US" sz="1400" dirty="0">
                          <a:effectLst/>
                        </a:rPr>
                        <a:t>Modelling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01/06/2022</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    9</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3</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a:t>
                      </a:r>
                      <a:r>
                        <a:rPr lang="en-US" sz="1400" dirty="0">
                          <a:effectLst/>
                        </a:rPr>
                        <a:t>0</a:t>
                      </a:r>
                    </a:p>
                  </a:txBody>
                  <a:tcPr marL="0" marR="0" marT="0" marB="0" anchor="ctr"/>
                </a:tc>
                <a:extLst>
                  <a:ext uri="{0D108BD9-81ED-4DB2-BD59-A6C34878D82A}">
                    <a16:rowId xmlns:a16="http://schemas.microsoft.com/office/drawing/2014/main" val="2011145662"/>
                  </a:ext>
                </a:extLst>
              </a:tr>
              <a:tr h="414046">
                <a:tc>
                  <a:txBody>
                    <a:bodyPr/>
                    <a:lstStyle/>
                    <a:p>
                      <a:pPr marL="0" marR="0" rtl="0" latinLnBrk="0">
                        <a:lnSpc>
                          <a:spcPct val="107000"/>
                        </a:lnSpc>
                        <a:spcBef>
                          <a:spcPts val="0"/>
                        </a:spcBef>
                        <a:spcAft>
                          <a:spcPts val="0"/>
                        </a:spcAft>
                      </a:pPr>
                      <a:r>
                        <a:rPr lang="en-US" sz="1400" dirty="0">
                          <a:effectLst/>
                        </a:rPr>
                        <a:t>Full Training</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04/06/2022</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1</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0</a:t>
                      </a:r>
                      <a:endParaRPr lang="en-US" sz="1400" dirty="0">
                        <a:effectLst/>
                      </a:endParaRPr>
                    </a:p>
                  </a:txBody>
                  <a:tcPr marL="0" marR="0" marT="0" marB="0" anchor="ctr"/>
                </a:tc>
                <a:extLst>
                  <a:ext uri="{0D108BD9-81ED-4DB2-BD59-A6C34878D82A}">
                    <a16:rowId xmlns:a16="http://schemas.microsoft.com/office/drawing/2014/main" val="3943367452"/>
                  </a:ext>
                </a:extLst>
              </a:tr>
              <a:tr h="455451">
                <a:tc>
                  <a:txBody>
                    <a:bodyPr/>
                    <a:lstStyle/>
                    <a:p>
                      <a:pPr marL="0" marR="0" rtl="0" latinLnBrk="0">
                        <a:lnSpc>
                          <a:spcPct val="107000"/>
                        </a:lnSpc>
                        <a:spcBef>
                          <a:spcPts val="0"/>
                        </a:spcBef>
                        <a:spcAft>
                          <a:spcPts val="0"/>
                        </a:spcAft>
                      </a:pPr>
                      <a:r>
                        <a:rPr lang="en-US" sz="1400" dirty="0">
                          <a:effectLst/>
                        </a:rPr>
                        <a:t>Deployment(Prediction)</a:t>
                      </a:r>
                    </a:p>
                  </a:txBody>
                  <a:tcPr marL="0" marR="0" marT="0" marB="0" anchor="ctr"/>
                </a:tc>
                <a:tc>
                  <a:txBody>
                    <a:bodyPr/>
                    <a:lstStyle/>
                    <a:p>
                      <a:pPr marL="0" marR="0" rtl="0" latinLnBrk="0">
                        <a:lnSpc>
                          <a:spcPct val="107000"/>
                        </a:lnSpc>
                        <a:spcBef>
                          <a:spcPts val="0"/>
                        </a:spcBef>
                        <a:spcAft>
                          <a:spcPts val="0"/>
                        </a:spcAft>
                      </a:pPr>
                      <a:r>
                        <a:rPr lang="en-US" sz="1400" kern="1200" dirty="0">
                          <a:effectLst/>
                        </a:rPr>
                        <a:t>30/07/2022</a:t>
                      </a:r>
                      <a:endParaRPr lang="en-US" sz="1400" dirty="0">
                        <a:effectLst/>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2   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2    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2   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0   </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0    </a:t>
                      </a:r>
                      <a:endParaRPr lang="en-US" sz="1400" dirty="0">
                        <a:effectLst/>
                      </a:endParaRPr>
                    </a:p>
                  </a:txBody>
                  <a:tcPr marL="0" marR="0" marT="0" marB="0" anchor="ctr"/>
                </a:tc>
                <a:extLst>
                  <a:ext uri="{0D108BD9-81ED-4DB2-BD59-A6C34878D82A}">
                    <a16:rowId xmlns:a16="http://schemas.microsoft.com/office/drawing/2014/main" val="199776233"/>
                  </a:ext>
                </a:extLst>
              </a:tr>
              <a:tr h="565864">
                <a:tc>
                  <a:txBody>
                    <a:bodyPr/>
                    <a:lstStyle/>
                    <a:p>
                      <a:pPr marL="0" marR="0" rtl="0" latinLnBrk="0">
                        <a:lnSpc>
                          <a:spcPct val="107000"/>
                        </a:lnSpc>
                        <a:spcBef>
                          <a:spcPts val="0"/>
                        </a:spcBef>
                        <a:spcAft>
                          <a:spcPts val="0"/>
                        </a:spcAft>
                      </a:pPr>
                      <a:r>
                        <a:rPr lang="en-US" sz="1400" dirty="0">
                          <a:effectLst/>
                        </a:rPr>
                        <a:t>         </a:t>
                      </a:r>
                    </a:p>
                    <a:p>
                      <a:pPr marL="0" marR="0" rtl="0" latinLnBrk="0">
                        <a:lnSpc>
                          <a:spcPct val="107000"/>
                        </a:lnSpc>
                        <a:spcBef>
                          <a:spcPts val="0"/>
                        </a:spcBef>
                        <a:spcAft>
                          <a:spcPts val="0"/>
                        </a:spcAft>
                      </a:pPr>
                      <a:r>
                        <a:rPr lang="en-US" sz="1400" dirty="0">
                          <a:effectLst/>
                        </a:rPr>
                        <a:t>        Total </a:t>
                      </a:r>
                    </a:p>
                  </a:txBody>
                  <a:tcPr marL="0" marR="0" marT="0" marB="0" anchor="ctr"/>
                </a:tc>
                <a:tc>
                  <a:txBody>
                    <a:bodyPr/>
                    <a:lstStyle/>
                    <a:p>
                      <a:pPr marL="0" marR="0" rtl="0" latinLnBrk="0">
                        <a:lnSpc>
                          <a:spcPct val="107000"/>
                        </a:lnSpc>
                        <a:spcBef>
                          <a:spcPts val="0"/>
                        </a:spcBef>
                        <a:spcAft>
                          <a:spcPts val="0"/>
                        </a:spcAft>
                      </a:pPr>
                      <a:endParaRPr lang="en-US" sz="1400" kern="1200" dirty="0">
                        <a:solidFill>
                          <a:schemeClr val="dk1"/>
                        </a:solidFill>
                        <a:effectLst/>
                        <a:latin typeface="Calibri"/>
                        <a:ea typeface="Calibri" panose="020F0502020204030204" pitchFamily="34" charset="0"/>
                        <a:cs typeface="Times New Roman"/>
                      </a:endParaRPr>
                    </a:p>
                  </a:txBody>
                  <a:tcPr marL="0" marR="0" marT="0" marB="0" anchor="ctr"/>
                </a:tc>
                <a:tc>
                  <a:txBody>
                    <a:bodyPr/>
                    <a:lstStyle/>
                    <a:p>
                      <a:pPr marL="0" marR="0" rtl="0" latinLnBrk="0">
                        <a:lnSpc>
                          <a:spcPct val="107000"/>
                        </a:lnSpc>
                        <a:spcBef>
                          <a:spcPts val="0"/>
                        </a:spcBef>
                        <a:spcAft>
                          <a:spcPts val="0"/>
                        </a:spcAft>
                      </a:pPr>
                      <a:r>
                        <a:rPr lang="en-US" sz="1400" kern="1200" dirty="0">
                          <a:effectLst/>
                        </a:rPr>
                        <a:t>    47</a:t>
                      </a:r>
                      <a:endParaRPr lang="en-US" sz="1400" dirty="0">
                        <a:effectLst/>
                      </a:endParaRPr>
                    </a:p>
                  </a:txBody>
                  <a:tcPr marL="0" marR="0" marT="0" marB="0" anchor="ctr"/>
                </a:tc>
                <a:tc>
                  <a:txBody>
                    <a:bodyPr/>
                    <a:lstStyle/>
                    <a:p>
                      <a:pPr marL="0" algn="r" rtl="0" latinLnBrk="0">
                        <a:spcBef>
                          <a:spcPts val="0"/>
                        </a:spcBef>
                        <a:spcAft>
                          <a:spcPts val="0"/>
                        </a:spcAft>
                      </a:pPr>
                      <a:r>
                        <a:rPr lang="en-US" sz="1400" kern="1200" dirty="0">
                          <a:effectLst/>
                        </a:rPr>
                        <a:t>     8</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4</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6</a:t>
                      </a:r>
                      <a:endParaRPr lang="en-US" sz="1400" dirty="0">
                        <a:effectLst/>
                      </a:endParaRPr>
                    </a:p>
                  </a:txBody>
                  <a:tcPr marL="0" marR="0" marT="0" marB="0" anchor="ctr"/>
                </a:tc>
                <a:tc>
                  <a:txBody>
                    <a:bodyPr/>
                    <a:lstStyle/>
                    <a:p>
                      <a:pPr marL="0" marR="0" algn="r" rtl="0" latinLnBrk="0">
                        <a:lnSpc>
                          <a:spcPct val="107000"/>
                        </a:lnSpc>
                        <a:spcBef>
                          <a:spcPts val="0"/>
                        </a:spcBef>
                        <a:spcAft>
                          <a:spcPts val="0"/>
                        </a:spcAft>
                      </a:pPr>
                      <a:r>
                        <a:rPr lang="en-US" sz="1400" kern="1200" dirty="0">
                          <a:effectLst/>
                        </a:rPr>
                        <a:t>       10</a:t>
                      </a:r>
                      <a:endParaRPr lang="en-US" sz="1400" dirty="0">
                        <a:effectLst/>
                      </a:endParaRPr>
                    </a:p>
                  </a:txBody>
                  <a:tcPr marL="0" marR="0" marT="0" marB="0" anchor="ctr"/>
                </a:tc>
                <a:extLst>
                  <a:ext uri="{0D108BD9-81ED-4DB2-BD59-A6C34878D82A}">
                    <a16:rowId xmlns:a16="http://schemas.microsoft.com/office/drawing/2014/main" val="603162649"/>
                  </a:ext>
                </a:extLst>
              </a:tr>
            </a:tbl>
          </a:graphicData>
        </a:graphic>
      </p:graphicFrame>
      <p:sp>
        <p:nvSpPr>
          <p:cNvPr id="4" name="Slide Number Placeholder 3"/>
          <p:cNvSpPr>
            <a:spLocks noGrp="1"/>
          </p:cNvSpPr>
          <p:nvPr>
            <p:ph type="sldNum" sz="quarter" idx="12"/>
          </p:nvPr>
        </p:nvSpPr>
        <p:spPr/>
        <p:txBody>
          <a:bodyPr/>
          <a:lstStyle/>
          <a:p>
            <a:fld id="{48F63A3B-78C7-47BE-AE5E-E10140E04643}" type="slidenum">
              <a:rPr lang="en-US" smtClean="0"/>
              <a:pPr/>
              <a:t>29</a:t>
            </a:fld>
            <a:endParaRPr lang="en-US" dirty="0"/>
          </a:p>
        </p:txBody>
      </p:sp>
    </p:spTree>
    <p:extLst>
      <p:ext uri="{BB962C8B-B14F-4D97-AF65-F5344CB8AC3E}">
        <p14:creationId xmlns:p14="http://schemas.microsoft.com/office/powerpoint/2010/main" val="247115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EE497-D7FA-AB05-88ED-A97BF0A369F6}"/>
              </a:ext>
            </a:extLst>
          </p:cNvPr>
          <p:cNvSpPr>
            <a:spLocks noGrp="1"/>
          </p:cNvSpPr>
          <p:nvPr>
            <p:ph type="title"/>
          </p:nvPr>
        </p:nvSpPr>
        <p:spPr>
          <a:xfrm>
            <a:off x="838200" y="365125"/>
            <a:ext cx="10515600" cy="1325563"/>
          </a:xfrm>
        </p:spPr>
        <p:txBody>
          <a:bodyPr>
            <a:normAutofit/>
          </a:bodyPr>
          <a:lstStyle/>
          <a:p>
            <a:r>
              <a:rPr lang="en-US" sz="5400" b="1">
                <a:cs typeface="Calibri Light"/>
              </a:rPr>
              <a:t>INTRODUCTION</a:t>
            </a:r>
            <a:endParaRPr lang="en-US" sz="5400" b="1"/>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0A3283-6435-2E15-6385-6972CBBF4371}"/>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E-commerce or electronic commerce is a process of Buying, selling, transferring, or exchanging products, services, and/or information via electronic networks and computers. Commerce is a fundamental to the success of any business. To streamline trading operations and maintain profits, the industry must focus on commerce, which deals with a lot more than just buying and selling. As the world is digitalizing, ecommerce solutions are increasingly becoming common. The advent of machine learning and artificial intelligence has further enhanced the effectiveness of ecommerce. The examples of ecommerce include eBay, Amazon, Upwork, Olx, etc.</a:t>
            </a:r>
          </a:p>
          <a:p>
            <a:r>
              <a:rPr lang="en-US" sz="2200">
                <a:ea typeface="+mn-lt"/>
                <a:cs typeface="+mn-lt"/>
              </a:rPr>
              <a:t>The advantages of ecommerce shopping are Lower price for products compared to traditional shopping, Time saving, we can avoid crowds in shopping, Available wide range and verity of products, shipping/delivery options and also it provides Feedback option from customers.</a:t>
            </a:r>
            <a:endParaRPr lang="en-US" sz="2200">
              <a:cs typeface="Calibri" panose="020F0502020204030204"/>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138997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AE93D-EACE-2C05-1997-4F2970989362}"/>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THANK YOU</a:t>
            </a:r>
          </a:p>
        </p:txBody>
      </p:sp>
      <p:sp>
        <p:nvSpPr>
          <p:cNvPr id="1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pPr/>
              <a:t>30</a:t>
            </a:fld>
            <a:endParaRPr lang="en-US" dirty="0"/>
          </a:p>
        </p:txBody>
      </p:sp>
    </p:spTree>
    <p:extLst>
      <p:ext uri="{BB962C8B-B14F-4D97-AF65-F5344CB8AC3E}">
        <p14:creationId xmlns:p14="http://schemas.microsoft.com/office/powerpoint/2010/main" val="804939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8D47A6-1292-C436-B454-8CC3CD044276}"/>
              </a:ext>
            </a:extLst>
          </p:cNvPr>
          <p:cNvSpPr>
            <a:spLocks noGrp="1"/>
          </p:cNvSpPr>
          <p:nvPr>
            <p:ph type="title"/>
          </p:nvPr>
        </p:nvSpPr>
        <p:spPr>
          <a:xfrm>
            <a:off x="838200" y="365125"/>
            <a:ext cx="10515600" cy="1325563"/>
          </a:xfrm>
        </p:spPr>
        <p:txBody>
          <a:bodyPr>
            <a:normAutofit/>
          </a:bodyPr>
          <a:lstStyle/>
          <a:p>
            <a:r>
              <a:rPr lang="en-US" sz="5400" b="1"/>
              <a:t>MODULES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4E7C34-79B0-1FE7-3A69-B3F6D09D2012}"/>
              </a:ext>
            </a:extLst>
          </p:cNvPr>
          <p:cNvSpPr>
            <a:spLocks noGrp="1"/>
          </p:cNvSpPr>
          <p:nvPr>
            <p:ph idx="1"/>
          </p:nvPr>
        </p:nvSpPr>
        <p:spPr>
          <a:xfrm>
            <a:off x="838200" y="1929383"/>
            <a:ext cx="10515600" cy="4729111"/>
          </a:xfrm>
        </p:spPr>
        <p:txBody>
          <a:bodyPr vert="horz" lIns="91440" tIns="45720" rIns="91440" bIns="45720" rtlCol="0">
            <a:normAutofit/>
          </a:bodyPr>
          <a:lstStyle/>
          <a:p>
            <a:r>
              <a:rPr lang="en-US" sz="1900" b="1" u="sng" dirty="0">
                <a:ea typeface="+mn-lt"/>
                <a:cs typeface="+mn-lt"/>
              </a:rPr>
              <a:t>Steps of this Project:</a:t>
            </a:r>
            <a:endParaRPr lang="en-US" sz="1900" b="1" dirty="0">
              <a:ea typeface="+mn-lt"/>
              <a:cs typeface="+mn-lt"/>
            </a:endParaRPr>
          </a:p>
          <a:p>
            <a:pPr marL="0" indent="0">
              <a:buNone/>
            </a:pPr>
            <a:endParaRPr lang="en-US" sz="1900" dirty="0"/>
          </a:p>
          <a:p>
            <a:pPr marL="0" indent="0">
              <a:buNone/>
            </a:pPr>
            <a:r>
              <a:rPr lang="en-US" sz="1900" dirty="0"/>
              <a:t>1. Business Understanding</a:t>
            </a:r>
            <a:endParaRPr lang="en-US" sz="1900" dirty="0">
              <a:ea typeface="+mn-lt"/>
              <a:cs typeface="+mn-lt"/>
            </a:endParaRPr>
          </a:p>
          <a:p>
            <a:pPr lvl="1">
              <a:buFont typeface="Wingdings 2" pitchFamily="34" charset="0"/>
              <a:buChar char=""/>
            </a:pPr>
            <a:r>
              <a:rPr lang="en-US" sz="1900" spc="10" dirty="0"/>
              <a:t>Description</a:t>
            </a:r>
            <a:endParaRPr lang="en-US" sz="1900" spc="10" dirty="0">
              <a:ea typeface="+mn-lt"/>
              <a:cs typeface="+mn-lt"/>
            </a:endParaRPr>
          </a:p>
          <a:p>
            <a:pPr lvl="1">
              <a:buFont typeface="Wingdings 2" pitchFamily="34" charset="0"/>
              <a:buChar char=""/>
            </a:pPr>
            <a:r>
              <a:rPr lang="en-US" sz="1900" spc="10" dirty="0"/>
              <a:t>Objective</a:t>
            </a:r>
            <a:endParaRPr lang="en-US" sz="1900" spc="10" dirty="0">
              <a:ea typeface="+mn-lt"/>
              <a:cs typeface="+mn-lt"/>
            </a:endParaRPr>
          </a:p>
          <a:p>
            <a:pPr marL="0" indent="0">
              <a:buNone/>
            </a:pPr>
            <a:r>
              <a:rPr lang="en-US" sz="1900" dirty="0"/>
              <a:t>2. Data Understanding</a:t>
            </a:r>
            <a:endParaRPr lang="en-US" sz="1900" dirty="0">
              <a:ea typeface="+mn-lt"/>
              <a:cs typeface="+mn-lt"/>
            </a:endParaRPr>
          </a:p>
          <a:p>
            <a:pPr lvl="1">
              <a:buFont typeface="Wingdings 2" pitchFamily="34" charset="0"/>
              <a:buChar char=""/>
            </a:pPr>
            <a:r>
              <a:rPr lang="en-US" sz="1900" spc="10" dirty="0"/>
              <a:t>Import Libraries</a:t>
            </a:r>
            <a:endParaRPr lang="en-US" sz="1500" spc="10" dirty="0">
              <a:ea typeface="+mn-lt"/>
              <a:cs typeface="+mn-lt"/>
            </a:endParaRPr>
          </a:p>
          <a:p>
            <a:pPr lvl="1">
              <a:buFont typeface="Wingdings 2" pitchFamily="34" charset="0"/>
              <a:buChar char=""/>
            </a:pPr>
            <a:r>
              <a:rPr lang="en-US" sz="1900" spc="10" dirty="0"/>
              <a:t>Load Data</a:t>
            </a:r>
            <a:endParaRPr lang="en-US" sz="1900" spc="10" dirty="0">
              <a:ea typeface="+mn-lt"/>
              <a:cs typeface="+mn-lt"/>
            </a:endParaRPr>
          </a:p>
          <a:p>
            <a:pPr lvl="1">
              <a:buFont typeface="Wingdings 2" pitchFamily="34" charset="0"/>
              <a:buChar char=""/>
            </a:pPr>
            <a:r>
              <a:rPr lang="en-US" sz="1900" spc="10" dirty="0"/>
              <a:t>Statistical summaries and visualizations</a:t>
            </a:r>
          </a:p>
          <a:p>
            <a:pPr lvl="2">
              <a:buFont typeface="Wingdings 2" pitchFamily="34" charset="0"/>
              <a:buChar char=""/>
            </a:pPr>
            <a:r>
              <a:rPr lang="en-US" sz="1500" spc="10" dirty="0">
                <a:ea typeface="+mn-lt"/>
                <a:cs typeface="+mn-lt"/>
              </a:rPr>
              <a:t>Mean, standard deviation</a:t>
            </a:r>
          </a:p>
          <a:p>
            <a:pPr lvl="2">
              <a:buFont typeface="Wingdings 2" pitchFamily="34" charset="0"/>
              <a:buChar char=""/>
            </a:pPr>
            <a:r>
              <a:rPr lang="en-US" sz="1500" spc="10" dirty="0" err="1">
                <a:ea typeface="+mn-lt"/>
                <a:cs typeface="+mn-lt"/>
              </a:rPr>
              <a:t>Heatmap</a:t>
            </a:r>
            <a:r>
              <a:rPr lang="en-US" sz="1500" spc="10" dirty="0">
                <a:ea typeface="+mn-lt"/>
                <a:cs typeface="+mn-lt"/>
              </a:rPr>
              <a:t>, </a:t>
            </a:r>
            <a:r>
              <a:rPr lang="en-US" sz="1500" spc="10" dirty="0" err="1">
                <a:ea typeface="+mn-lt"/>
                <a:cs typeface="+mn-lt"/>
              </a:rPr>
              <a:t>Distplot</a:t>
            </a:r>
            <a:r>
              <a:rPr lang="en-US" sz="1500" spc="10" dirty="0">
                <a:ea typeface="+mn-lt"/>
                <a:cs typeface="+mn-lt"/>
              </a:rPr>
              <a:t>, </a:t>
            </a:r>
            <a:r>
              <a:rPr lang="en-US" sz="1500" spc="10" dirty="0" err="1">
                <a:ea typeface="+mn-lt"/>
                <a:cs typeface="+mn-lt"/>
              </a:rPr>
              <a:t>Boxplot</a:t>
            </a:r>
            <a:r>
              <a:rPr lang="en-US" sz="1500" spc="10" dirty="0">
                <a:ea typeface="+mn-lt"/>
                <a:cs typeface="+mn-lt"/>
              </a:rPr>
              <a:t>, </a:t>
            </a:r>
            <a:r>
              <a:rPr lang="en-US" sz="1500" spc="10" dirty="0" err="1">
                <a:ea typeface="+mn-lt"/>
                <a:cs typeface="+mn-lt"/>
              </a:rPr>
              <a:t>Histplot</a:t>
            </a:r>
            <a:r>
              <a:rPr lang="en-US" sz="1500" spc="10" dirty="0">
                <a:ea typeface="+mn-lt"/>
                <a:cs typeface="+mn-lt"/>
              </a:rPr>
              <a:t>, </a:t>
            </a:r>
            <a:r>
              <a:rPr lang="en-US" sz="1500" spc="10" dirty="0" err="1">
                <a:ea typeface="+mn-lt"/>
                <a:cs typeface="+mn-lt"/>
              </a:rPr>
              <a:t>Scatterplot</a:t>
            </a:r>
            <a:r>
              <a:rPr lang="en-US" sz="1500" spc="10" dirty="0">
                <a:ea typeface="+mn-lt"/>
                <a:cs typeface="+mn-lt"/>
              </a:rPr>
              <a:t>, </a:t>
            </a:r>
            <a:r>
              <a:rPr lang="en-US" sz="1500" spc="10" dirty="0" err="1">
                <a:ea typeface="+mn-lt"/>
                <a:cs typeface="+mn-lt"/>
              </a:rPr>
              <a:t>Pairplot</a:t>
            </a:r>
            <a:r>
              <a:rPr lang="en-US" sz="1500" spc="10" dirty="0">
                <a:ea typeface="+mn-lt"/>
                <a:cs typeface="+mn-lt"/>
              </a:rPr>
              <a:t>, </a:t>
            </a:r>
            <a:r>
              <a:rPr lang="en-US" sz="1500" spc="10" dirty="0" err="1">
                <a:ea typeface="+mn-lt"/>
                <a:cs typeface="+mn-lt"/>
              </a:rPr>
              <a:t>Regplot</a:t>
            </a:r>
            <a:endParaRPr lang="en-US" sz="1500" spc="10" dirty="0">
              <a:ea typeface="+mn-lt"/>
              <a:cs typeface="+mn-lt"/>
            </a:endParaRPr>
          </a:p>
          <a:p>
            <a:pPr marL="0" indent="0">
              <a:buNone/>
            </a:pPr>
            <a:r>
              <a:rPr lang="en-US" sz="1900" dirty="0"/>
              <a:t>3. Data Preparation</a:t>
            </a:r>
            <a:endParaRPr lang="en-US" sz="1900" dirty="0">
              <a:ea typeface="+mn-lt"/>
              <a:cs typeface="+mn-lt"/>
            </a:endParaRPr>
          </a:p>
          <a:p>
            <a:pPr lvl="1">
              <a:buFont typeface="Wingdings 2" pitchFamily="34" charset="0"/>
              <a:buChar char=""/>
            </a:pPr>
            <a:r>
              <a:rPr lang="en-US" sz="1900" spc="10" dirty="0"/>
              <a:t>Missing values imputation</a:t>
            </a:r>
            <a:endParaRPr lang="en-US" sz="1900" spc="10" dirty="0">
              <a:ea typeface="+mn-lt"/>
              <a:cs typeface="+mn-lt"/>
            </a:endParaRPr>
          </a:p>
          <a:p>
            <a:pPr lvl="1">
              <a:buFont typeface="Wingdings 2" pitchFamily="34" charset="0"/>
              <a:buChar char=""/>
            </a:pPr>
            <a:r>
              <a:rPr lang="en-US" sz="1900" spc="10" dirty="0">
                <a:ea typeface="+mn-lt"/>
                <a:cs typeface="+mn-lt"/>
              </a:rPr>
              <a:t>Removing Irrelevant Column</a:t>
            </a:r>
          </a:p>
          <a:p>
            <a:pPr marL="0" indent="0">
              <a:buNone/>
            </a:pPr>
            <a:endParaRPr lang="en-US" sz="1900" spc="10" dirty="0">
              <a:ea typeface="+mn-lt"/>
              <a:cs typeface="+mn-lt"/>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213129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8BD9B7-D89A-0ADB-4D40-4892ECCA343B}"/>
              </a:ext>
            </a:extLst>
          </p:cNvPr>
          <p:cNvSpPr>
            <a:spLocks noGrp="1"/>
          </p:cNvSpPr>
          <p:nvPr>
            <p:ph idx="1"/>
          </p:nvPr>
        </p:nvSpPr>
        <p:spPr>
          <a:xfrm>
            <a:off x="746760" y="1472222"/>
            <a:ext cx="10515600" cy="4700809"/>
          </a:xfrm>
        </p:spPr>
        <p:txBody>
          <a:bodyPr vert="horz" lIns="91440" tIns="45720" rIns="91440" bIns="45720" rtlCol="0" anchor="t">
            <a:noAutofit/>
          </a:bodyPr>
          <a:lstStyle/>
          <a:p>
            <a:pPr marL="0" indent="0">
              <a:buNone/>
            </a:pPr>
            <a:endParaRPr lang="en-US" sz="1500" dirty="0">
              <a:ea typeface="+mn-lt"/>
              <a:cs typeface="+mn-lt"/>
            </a:endParaRPr>
          </a:p>
          <a:p>
            <a:pPr marL="0" indent="0">
              <a:buNone/>
            </a:pPr>
            <a:r>
              <a:rPr lang="en-US" sz="1800" dirty="0">
                <a:ea typeface="+mn-lt"/>
                <a:cs typeface="+mn-lt"/>
              </a:rPr>
              <a:t>4. Exploratory Data Analysis</a:t>
            </a:r>
            <a:endParaRPr lang="en-US" sz="1800" dirty="0">
              <a:cs typeface="Calibri"/>
            </a:endParaRPr>
          </a:p>
          <a:p>
            <a:pPr marL="971550" lvl="1" indent="-285750">
              <a:buFont typeface="'Wingdings 2',Sans-Serif"/>
              <a:buChar char=""/>
            </a:pPr>
            <a:r>
              <a:rPr lang="en-US" sz="1800" dirty="0">
                <a:ea typeface="+mn-lt"/>
                <a:cs typeface="+mn-lt"/>
              </a:rPr>
              <a:t>Features Exploration:</a:t>
            </a:r>
          </a:p>
          <a:p>
            <a:pPr marL="971550" lvl="1" indent="-285750">
              <a:buFont typeface="'Wingdings 2',Sans-Serif"/>
              <a:buChar char=""/>
            </a:pPr>
            <a:r>
              <a:rPr lang="en-US" sz="1800" dirty="0">
                <a:ea typeface="+mn-lt"/>
                <a:cs typeface="+mn-lt"/>
              </a:rPr>
              <a:t> </a:t>
            </a:r>
            <a:r>
              <a:rPr lang="en-US" sz="1800" dirty="0" err="1">
                <a:ea typeface="+mn-lt"/>
                <a:cs typeface="+mn-lt"/>
              </a:rPr>
              <a:t>Distplot</a:t>
            </a:r>
            <a:r>
              <a:rPr lang="en-US" sz="1800" dirty="0">
                <a:ea typeface="+mn-lt"/>
                <a:cs typeface="+mn-lt"/>
              </a:rPr>
              <a:t>, Boxplot, </a:t>
            </a:r>
            <a:r>
              <a:rPr lang="en-US" sz="1800" dirty="0" err="1">
                <a:ea typeface="+mn-lt"/>
                <a:cs typeface="+mn-lt"/>
              </a:rPr>
              <a:t>Histplot</a:t>
            </a:r>
            <a:r>
              <a:rPr lang="en-US" sz="1800" dirty="0">
                <a:ea typeface="+mn-lt"/>
                <a:cs typeface="+mn-lt"/>
              </a:rPr>
              <a:t>, </a:t>
            </a:r>
            <a:r>
              <a:rPr lang="en-US" sz="1800" dirty="0" err="1">
                <a:ea typeface="+mn-lt"/>
                <a:cs typeface="+mn-lt"/>
              </a:rPr>
              <a:t>Pairplot</a:t>
            </a:r>
            <a:r>
              <a:rPr lang="en-US" sz="1800" dirty="0">
                <a:ea typeface="+mn-lt"/>
                <a:cs typeface="+mn-lt"/>
              </a:rPr>
              <a:t>, </a:t>
            </a:r>
            <a:r>
              <a:rPr lang="en-US" sz="1800" dirty="0" err="1">
                <a:ea typeface="+mn-lt"/>
                <a:cs typeface="+mn-lt"/>
              </a:rPr>
              <a:t>Regplot</a:t>
            </a:r>
            <a:r>
              <a:rPr lang="en-US" sz="1800" dirty="0">
                <a:ea typeface="+mn-lt"/>
                <a:cs typeface="+mn-lt"/>
              </a:rPr>
              <a:t>, </a:t>
            </a:r>
            <a:r>
              <a:rPr lang="en-US" sz="1800" dirty="0" err="1">
                <a:ea typeface="+mn-lt"/>
                <a:cs typeface="+mn-lt"/>
              </a:rPr>
              <a:t>Barplot</a:t>
            </a:r>
            <a:endParaRPr lang="en-US" sz="1800" dirty="0">
              <a:ea typeface="+mn-lt"/>
              <a:cs typeface="+mn-lt"/>
            </a:endParaRPr>
          </a:p>
          <a:p>
            <a:pPr marL="0" indent="0">
              <a:buNone/>
            </a:pPr>
            <a:endParaRPr lang="en-US" sz="1800" dirty="0">
              <a:cs typeface="Calibri"/>
            </a:endParaRPr>
          </a:p>
          <a:p>
            <a:pPr marL="0" indent="0">
              <a:buNone/>
            </a:pPr>
            <a:r>
              <a:rPr lang="en-US" sz="1800" dirty="0"/>
              <a:t>5.Data Splitting: Train test split</a:t>
            </a:r>
          </a:p>
          <a:p>
            <a:pPr marL="0" indent="0">
              <a:buNone/>
            </a:pPr>
            <a:endParaRPr lang="en-US" sz="1800" dirty="0"/>
          </a:p>
          <a:p>
            <a:pPr marL="0" lvl="1" indent="0">
              <a:spcBef>
                <a:spcPts val="1000"/>
              </a:spcBef>
              <a:buNone/>
            </a:pPr>
            <a:r>
              <a:rPr lang="en-US" sz="1800" dirty="0"/>
              <a:t>6. </a:t>
            </a:r>
            <a:r>
              <a:rPr lang="en-US" sz="1800" spc="10" dirty="0"/>
              <a:t>Log Transformation:</a:t>
            </a:r>
            <a:endParaRPr lang="en-US" sz="1800" spc="10" dirty="0">
              <a:ea typeface="+mn-lt"/>
              <a:cs typeface="+mn-lt"/>
            </a:endParaRPr>
          </a:p>
          <a:p>
            <a:pPr marL="457200" lvl="1" indent="-457200">
              <a:buNone/>
            </a:pPr>
            <a:r>
              <a:rPr lang="en-US" sz="1800" spc="10" dirty="0">
                <a:cs typeface="Calibri"/>
              </a:rPr>
              <a:t>         </a:t>
            </a:r>
            <a:r>
              <a:rPr lang="en-US" sz="1800" spc="10" dirty="0">
                <a:ea typeface="+mn-lt"/>
                <a:cs typeface="+mn-lt"/>
              </a:rPr>
              <a:t>The log transformation is, arguably, the most popular among the different types of transformations used to transform skewed data to approximately conform to normality. If the original data follows a log-normal distribution or approximately so, then the log-transformed data follows a normal or near </a:t>
            </a:r>
          </a:p>
          <a:p>
            <a:pPr marL="457200" lvl="1" indent="-457200">
              <a:buNone/>
            </a:pPr>
            <a:r>
              <a:rPr lang="en-US" sz="1800" spc="10" dirty="0">
                <a:ea typeface="+mn-lt"/>
                <a:cs typeface="+mn-lt"/>
              </a:rPr>
              <a:t>         normal distribution.</a:t>
            </a:r>
          </a:p>
          <a:p>
            <a:pPr marL="457200" lvl="1" indent="-457200">
              <a:buNone/>
            </a:pPr>
            <a:endParaRPr lang="en-US" sz="1800" spc="10" dirty="0">
              <a:ea typeface="+mn-lt"/>
              <a:cs typeface="+mn-lt"/>
            </a:endParaRPr>
          </a:p>
        </p:txBody>
      </p:sp>
      <p:pic>
        <p:nvPicPr>
          <p:cNvPr id="4" name="Graphic 4" descr="Bar chart with solid fill">
            <a:extLst>
              <a:ext uri="{FF2B5EF4-FFF2-40B4-BE49-F238E27FC236}">
                <a16:creationId xmlns:a16="http://schemas.microsoft.com/office/drawing/2014/main" id="{259CB563-0ADB-3E8F-A260-17BD5A10423F}"/>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9342700" y="2913927"/>
            <a:ext cx="1319513" cy="1329159"/>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80961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2DDDE-A5FB-A1EA-CDF9-13128A04CAC9}"/>
              </a:ext>
            </a:extLst>
          </p:cNvPr>
          <p:cNvSpPr>
            <a:spLocks noGrp="1"/>
          </p:cNvSpPr>
          <p:nvPr>
            <p:ph idx="1"/>
          </p:nvPr>
        </p:nvSpPr>
        <p:spPr>
          <a:xfrm>
            <a:off x="159707" y="218119"/>
            <a:ext cx="11799517" cy="6418131"/>
          </a:xfrm>
        </p:spPr>
        <p:txBody>
          <a:bodyPr vert="horz" lIns="91440" tIns="45720" rIns="91440" bIns="45720" rtlCol="0" anchor="t">
            <a:normAutofit/>
          </a:bodyPr>
          <a:lstStyle/>
          <a:p>
            <a:endParaRPr lang="en-US" dirty="0">
              <a:ea typeface="+mn-lt"/>
              <a:cs typeface="+mn-lt"/>
            </a:endParaRPr>
          </a:p>
          <a:p>
            <a:r>
              <a:rPr lang="en-US" dirty="0">
                <a:ea typeface="+mn-lt"/>
                <a:cs typeface="+mn-lt"/>
              </a:rPr>
              <a:t>7  Modeling:</a:t>
            </a:r>
          </a:p>
          <a:p>
            <a:pPr marL="0" indent="0">
              <a:buNone/>
            </a:pPr>
            <a:endParaRPr lang="en-US" dirty="0">
              <a:ea typeface="+mn-lt"/>
              <a:cs typeface="+mn-lt"/>
            </a:endParaRPr>
          </a:p>
          <a:p>
            <a:pPr lvl="1">
              <a:buFont typeface="'Wingdings 2',Sans-Serif" panose="020B0604020202020204" pitchFamily="34" charset="0"/>
              <a:buChar char=""/>
            </a:pPr>
            <a:r>
              <a:rPr lang="en-US" dirty="0">
                <a:ea typeface="+mn-lt"/>
                <a:cs typeface="+mn-lt"/>
              </a:rPr>
              <a:t>Linear Regression ( model 1 )    </a:t>
            </a:r>
          </a:p>
          <a:p>
            <a:pPr marL="457200" lvl="1" indent="0">
              <a:buNone/>
            </a:pPr>
            <a:r>
              <a:rPr lang="en-US" sz="2000" dirty="0">
                <a:ea typeface="+mn-lt"/>
                <a:cs typeface="+mn-lt"/>
              </a:rPr>
              <a:t>A linear regression model describes the relationship between a dependent variable, y, and one or more independent variables, X. The dependent variable is also called the response variable. Independent variables are also called explanatory or predictor variables.</a:t>
            </a:r>
          </a:p>
          <a:p>
            <a:pPr lvl="1">
              <a:buFont typeface="'Wingdings 2',Sans-Serif" panose="020B0604020202020204" pitchFamily="34" charset="0"/>
              <a:buChar char=""/>
            </a:pPr>
            <a:r>
              <a:rPr lang="en-US" dirty="0">
                <a:ea typeface="+mn-lt"/>
                <a:cs typeface="+mn-lt"/>
              </a:rPr>
              <a:t>Lasso  ( model 2 )</a:t>
            </a:r>
          </a:p>
          <a:p>
            <a:pPr marL="457200" lvl="1" indent="0">
              <a:buNone/>
            </a:pPr>
            <a:r>
              <a:rPr lang="en-US" sz="2000" dirty="0">
                <a:ea typeface="+mn-lt"/>
                <a:cs typeface="+mn-lt"/>
              </a:rPr>
              <a:t>The goal of lasso regression is to obtain the subset of predictors that minimizes prediction error for a quantitative response variable. The lasso does this by imposing a constraint on the model parameters that causes regression coefficients for some variables to shrink toward zero.</a:t>
            </a:r>
            <a:endParaRPr lang="en-US" sz="2000" dirty="0">
              <a:cs typeface="Calibri"/>
            </a:endParaRPr>
          </a:p>
          <a:p>
            <a:pPr lvl="1">
              <a:buFont typeface="'Wingdings 2',Sans-Serif" panose="020B0604020202020204" pitchFamily="34" charset="0"/>
              <a:buChar char=""/>
            </a:pPr>
            <a:r>
              <a:rPr lang="en-US" dirty="0">
                <a:ea typeface="+mn-lt"/>
                <a:cs typeface="+mn-lt"/>
              </a:rPr>
              <a:t>Ridge ( model 3 )</a:t>
            </a:r>
          </a:p>
          <a:p>
            <a:pPr marL="457200" lvl="1" indent="0">
              <a:buNone/>
            </a:pPr>
            <a:r>
              <a:rPr lang="en-US" sz="2000" dirty="0">
                <a:ea typeface="+mn-lt"/>
                <a:cs typeface="+mn-lt"/>
              </a:rPr>
              <a:t>Ridge regression is a model tuning method that is used to analyze any data that suffers from multicollinearity. This method performs L2 regularization. When the issue of multicollinearity occurs, least-squares are unbiased, and variances are large, this results in predicted values being far away from the actual values.</a:t>
            </a:r>
          </a:p>
          <a:p>
            <a:pPr marL="457200" lvl="1" indent="0">
              <a:buNone/>
            </a:pPr>
            <a:endParaRPr lang="en-US" sz="2000" dirty="0">
              <a:ea typeface="+mn-lt"/>
              <a:cs typeface="+mn-lt"/>
            </a:endParaRPr>
          </a:p>
          <a:p>
            <a:pPr lvl="1">
              <a:buFont typeface="'Wingdings 2',Sans-Serif" panose="020B0604020202020204" pitchFamily="34" charset="0"/>
              <a:buChar char=""/>
            </a:pPr>
            <a:endParaRPr lang="en-US" dirty="0">
              <a:ea typeface="+mn-lt"/>
              <a:cs typeface="+mn-lt"/>
            </a:endParaRPr>
          </a:p>
          <a:p>
            <a:endParaRPr lang="en-US" dirty="0">
              <a:cs typeface="Calibri"/>
            </a:endParaRPr>
          </a:p>
        </p:txBody>
      </p:sp>
      <p:sp>
        <p:nvSpPr>
          <p:cNvPr id="4" name="Slide Number Placeholder 3">
            <a:extLst>
              <a:ext uri="{FF2B5EF4-FFF2-40B4-BE49-F238E27FC236}">
                <a16:creationId xmlns:a16="http://schemas.microsoft.com/office/drawing/2014/main" id="{06B7558B-3438-EF00-0D49-990BFA8B69AE}"/>
              </a:ext>
            </a:extLst>
          </p:cNvPr>
          <p:cNvSpPr>
            <a:spLocks noGrp="1"/>
          </p:cNvSpPr>
          <p:nvPr>
            <p:ph type="sldNum" sz="quarter" idx="12"/>
          </p:nvPr>
        </p:nvSpPr>
        <p:spPr/>
        <p:txBody>
          <a:bodyPr/>
          <a:lstStyle/>
          <a:p>
            <a:fld id="{48F63A3B-78C7-47BE-AE5E-E10140E04643}" type="slidenum">
              <a:rPr lang="en-US" dirty="0"/>
              <a:pPr/>
              <a:t>6</a:t>
            </a:fld>
            <a:endParaRPr lang="en-US" dirty="0"/>
          </a:p>
        </p:txBody>
      </p:sp>
    </p:spTree>
    <p:extLst>
      <p:ext uri="{BB962C8B-B14F-4D97-AF65-F5344CB8AC3E}">
        <p14:creationId xmlns:p14="http://schemas.microsoft.com/office/powerpoint/2010/main" val="186886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D03EDB-ED7E-1811-12D1-3473671D1EA3}"/>
              </a:ext>
            </a:extLst>
          </p:cNvPr>
          <p:cNvSpPr>
            <a:spLocks noGrp="1"/>
          </p:cNvSpPr>
          <p:nvPr>
            <p:ph idx="1"/>
          </p:nvPr>
        </p:nvSpPr>
        <p:spPr>
          <a:xfrm>
            <a:off x="838200" y="1929384"/>
            <a:ext cx="10515600" cy="4251960"/>
          </a:xfrm>
        </p:spPr>
        <p:txBody>
          <a:bodyPr vert="horz" lIns="91440" tIns="45720" rIns="91440" bIns="45720" rtlCol="0" anchor="t">
            <a:normAutofit/>
          </a:bodyPr>
          <a:lstStyle/>
          <a:p>
            <a:pPr>
              <a:buFont typeface="Arial"/>
            </a:pPr>
            <a:r>
              <a:rPr lang="en-US" sz="2400" b="1" dirty="0" err="1">
                <a:cs typeface="Calibri"/>
              </a:rPr>
              <a:t>ElasticNetCv</a:t>
            </a:r>
            <a:r>
              <a:rPr lang="en-US" sz="2400" b="1" dirty="0">
                <a:cs typeface="Calibri"/>
              </a:rPr>
              <a:t> (model 4)</a:t>
            </a:r>
          </a:p>
          <a:p>
            <a:pPr marL="0" indent="0">
              <a:buNone/>
            </a:pPr>
            <a:r>
              <a:rPr lang="en-US" sz="2000" dirty="0" err="1">
                <a:ea typeface="+mn-lt"/>
                <a:cs typeface="+mn-lt"/>
              </a:rPr>
              <a:t>ElasticNetCV</a:t>
            </a:r>
            <a:r>
              <a:rPr lang="en-US" sz="2000" dirty="0">
                <a:ea typeface="+mn-lt"/>
                <a:cs typeface="+mn-lt"/>
              </a:rPr>
              <a:t> is a cross-validation class that can search multiple alpha values and applies the best one. We'll define the model with alphas value and fit it with </a:t>
            </a:r>
            <a:r>
              <a:rPr lang="en-US" sz="2000" dirty="0" err="1">
                <a:ea typeface="+mn-lt"/>
                <a:cs typeface="+mn-lt"/>
              </a:rPr>
              <a:t>xtrain</a:t>
            </a:r>
            <a:r>
              <a:rPr lang="en-US" sz="2000" dirty="0">
                <a:ea typeface="+mn-lt"/>
                <a:cs typeface="+mn-lt"/>
              </a:rPr>
              <a:t> and </a:t>
            </a:r>
            <a:r>
              <a:rPr lang="en-US" sz="2000" dirty="0" err="1">
                <a:ea typeface="+mn-lt"/>
                <a:cs typeface="+mn-lt"/>
              </a:rPr>
              <a:t>ytrain</a:t>
            </a:r>
            <a:r>
              <a:rPr lang="en-US" sz="2000" dirty="0">
                <a:ea typeface="+mn-lt"/>
                <a:cs typeface="+mn-lt"/>
              </a:rPr>
              <a:t> data. We can predict </a:t>
            </a:r>
            <a:r>
              <a:rPr lang="en-US" sz="2000" dirty="0" err="1">
                <a:ea typeface="+mn-lt"/>
                <a:cs typeface="+mn-lt"/>
              </a:rPr>
              <a:t>xtest</a:t>
            </a:r>
            <a:r>
              <a:rPr lang="en-US" sz="2000" dirty="0">
                <a:ea typeface="+mn-lt"/>
                <a:cs typeface="+mn-lt"/>
              </a:rPr>
              <a:t> data and check the accuracy metrics.</a:t>
            </a:r>
          </a:p>
          <a:p>
            <a:pPr marL="0" indent="0">
              <a:buNone/>
            </a:pPr>
            <a:r>
              <a:rPr lang="en-US" sz="2000" dirty="0">
                <a:cs typeface="Calibri"/>
              </a:rPr>
              <a:t>  </a:t>
            </a:r>
          </a:p>
          <a:p>
            <a:pPr marL="0" indent="0">
              <a:buNone/>
            </a:pPr>
            <a:endParaRPr lang="en-US" sz="2000" dirty="0">
              <a:cs typeface="Calibri"/>
            </a:endParaRPr>
          </a:p>
          <a:p>
            <a:pPr marL="0" indent="0">
              <a:buNone/>
            </a:pPr>
            <a:r>
              <a:rPr lang="en-US" sz="2000" b="1" dirty="0">
                <a:cs typeface="Calibri"/>
              </a:rPr>
              <a:t>Finding the Prediction Error by MAE (</a:t>
            </a:r>
            <a:r>
              <a:rPr lang="en-US" sz="2000" b="1" dirty="0">
                <a:ea typeface="+mn-lt"/>
                <a:cs typeface="+mn-lt"/>
              </a:rPr>
              <a:t>mean absolute error) &amp; RMSE (Root Mean Square Error)</a:t>
            </a:r>
          </a:p>
          <a:p>
            <a:pPr marL="0" indent="0">
              <a:buNone/>
            </a:pPr>
            <a:r>
              <a:rPr lang="en-US" sz="2000" b="1" dirty="0">
                <a:cs typeface="Calibri"/>
              </a:rPr>
              <a:t>To select the best model.</a:t>
            </a:r>
          </a:p>
        </p:txBody>
      </p:sp>
      <p:sp>
        <p:nvSpPr>
          <p:cNvPr id="4" name="Slide Number Placeholder 3">
            <a:extLst>
              <a:ext uri="{FF2B5EF4-FFF2-40B4-BE49-F238E27FC236}">
                <a16:creationId xmlns:a16="http://schemas.microsoft.com/office/drawing/2014/main" id="{99BE5E1B-CF2D-C751-9B19-70C5B3A2CD22}"/>
              </a:ext>
            </a:extLst>
          </p:cNvPr>
          <p:cNvSpPr>
            <a:spLocks noGrp="1"/>
          </p:cNvSpPr>
          <p:nvPr>
            <p:ph type="sldNum" sz="quarter" idx="12"/>
          </p:nvPr>
        </p:nvSpPr>
        <p:spPr>
          <a:xfrm>
            <a:off x="8610600" y="6356350"/>
            <a:ext cx="2743200" cy="365125"/>
          </a:xfrm>
        </p:spPr>
        <p:txBody>
          <a:bodyPr>
            <a:normAutofit/>
          </a:bodyPr>
          <a:lstStyle/>
          <a:p>
            <a:pPr>
              <a:spcAft>
                <a:spcPts val="600"/>
              </a:spcAft>
            </a:pPr>
            <a:fld id="{48F63A3B-78C7-47BE-AE5E-E10140E04643}" type="slidenum">
              <a:rPr lang="en-US" dirty="0"/>
              <a:pPr>
                <a:spcAft>
                  <a:spcPts val="600"/>
                </a:spcAft>
              </a:pPr>
              <a:t>7</a:t>
            </a:fld>
            <a:endParaRPr lang="en-US"/>
          </a:p>
        </p:txBody>
      </p:sp>
    </p:spTree>
    <p:extLst>
      <p:ext uri="{BB962C8B-B14F-4D97-AF65-F5344CB8AC3E}">
        <p14:creationId xmlns:p14="http://schemas.microsoft.com/office/powerpoint/2010/main" val="230053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E41953-55E0-5935-EAA8-A5CACCB26D6E}"/>
              </a:ext>
            </a:extLst>
          </p:cNvPr>
          <p:cNvSpPr>
            <a:spLocks noGrp="1"/>
          </p:cNvSpPr>
          <p:nvPr>
            <p:ph idx="1"/>
          </p:nvPr>
        </p:nvSpPr>
        <p:spPr>
          <a:xfrm>
            <a:off x="838200" y="1929384"/>
            <a:ext cx="10515600" cy="4251960"/>
          </a:xfrm>
        </p:spPr>
        <p:txBody>
          <a:bodyPr vert="horz" lIns="91440" tIns="45720" rIns="91440" bIns="45720" rtlCol="0" anchor="t">
            <a:normAutofit lnSpcReduction="10000"/>
          </a:bodyPr>
          <a:lstStyle/>
          <a:p>
            <a:pPr lvl="1" indent="0">
              <a:buNone/>
            </a:pPr>
            <a:r>
              <a:rPr lang="en-US" b="1" dirty="0">
                <a:ea typeface="+mn-lt"/>
                <a:cs typeface="+mn-lt"/>
              </a:rPr>
              <a:t>8. Finalizing Model Choice:</a:t>
            </a:r>
            <a:endParaRPr lang="en-US" b="1" dirty="0"/>
          </a:p>
          <a:p>
            <a:pPr lvl="1" indent="0">
              <a:buNone/>
            </a:pPr>
            <a:r>
              <a:rPr lang="en-US" sz="2000" dirty="0">
                <a:ea typeface="+mn-lt"/>
                <a:cs typeface="+mn-lt"/>
              </a:rPr>
              <a:t>          Model performance </a:t>
            </a:r>
          </a:p>
          <a:p>
            <a:pPr lvl="1" indent="0">
              <a:buNone/>
            </a:pPr>
            <a:r>
              <a:rPr lang="en-US" sz="2000" dirty="0">
                <a:ea typeface="+mn-lt"/>
                <a:cs typeface="+mn-lt"/>
              </a:rPr>
              <a:t>          Feature importance</a:t>
            </a:r>
            <a:endParaRPr lang="en-US" sz="2000" dirty="0">
              <a:cs typeface="Calibri" panose="020F0502020204030204"/>
            </a:endParaRPr>
          </a:p>
          <a:p>
            <a:pPr lvl="1" indent="0">
              <a:buNone/>
            </a:pPr>
            <a:endParaRPr lang="en-US" sz="2000">
              <a:ea typeface="+mn-lt"/>
              <a:cs typeface="+mn-lt"/>
            </a:endParaRPr>
          </a:p>
          <a:p>
            <a:pPr lvl="1" indent="0">
              <a:buNone/>
            </a:pPr>
            <a:endParaRPr lang="en-US" sz="2000">
              <a:ea typeface="+mn-lt"/>
              <a:cs typeface="+mn-lt"/>
            </a:endParaRPr>
          </a:p>
          <a:p>
            <a:pPr lvl="1" indent="0">
              <a:buNone/>
            </a:pPr>
            <a:r>
              <a:rPr lang="en-US" b="1" dirty="0">
                <a:ea typeface="+mn-lt"/>
                <a:cs typeface="+mn-lt"/>
              </a:rPr>
              <a:t>9. Deployment:</a:t>
            </a:r>
            <a:endParaRPr lang="en-US" b="1" dirty="0">
              <a:cs typeface="Calibri"/>
            </a:endParaRPr>
          </a:p>
          <a:p>
            <a:pPr lvl="1" indent="0">
              <a:buNone/>
            </a:pPr>
            <a:r>
              <a:rPr lang="en-US" sz="2000" dirty="0">
                <a:ea typeface="+mn-lt"/>
                <a:cs typeface="+mn-lt"/>
              </a:rPr>
              <a:t>        Predict the annual income of a new record by taking new values to the variables</a:t>
            </a:r>
          </a:p>
          <a:p>
            <a:pPr lvl="1" indent="0">
              <a:buNone/>
            </a:pPr>
            <a:endParaRPr lang="en-US" sz="2000">
              <a:ea typeface="+mn-lt"/>
              <a:cs typeface="+mn-lt"/>
            </a:endParaRPr>
          </a:p>
          <a:p>
            <a:pPr lvl="1" indent="0">
              <a:buNone/>
            </a:pPr>
            <a:endParaRPr lang="en-US" b="1" dirty="0">
              <a:ea typeface="+mn-lt"/>
              <a:cs typeface="+mn-lt"/>
            </a:endParaRPr>
          </a:p>
          <a:p>
            <a:pPr lvl="1" indent="0">
              <a:buNone/>
            </a:pPr>
            <a:r>
              <a:rPr lang="en-US" b="1" dirty="0">
                <a:ea typeface="+mn-lt"/>
                <a:cs typeface="+mn-lt"/>
              </a:rPr>
              <a:t>10. Conclusion &amp; Recommendation</a:t>
            </a:r>
            <a:endParaRPr lang="en-US" b="1" dirty="0">
              <a:cs typeface="Calibri"/>
            </a:endParaRPr>
          </a:p>
          <a:p>
            <a:pPr>
              <a:buFont typeface="'Wingdings 2',Sans-Serif" panose="020B0604020202020204" pitchFamily="34" charset="0"/>
              <a:buChar char=""/>
            </a:pPr>
            <a:endParaRPr lang="en-US" sz="2000">
              <a:ea typeface="+mn-lt"/>
              <a:cs typeface="+mn-lt"/>
            </a:endParaRPr>
          </a:p>
          <a:p>
            <a:pPr marL="0" indent="0">
              <a:buNone/>
            </a:pPr>
            <a:r>
              <a:rPr lang="en-US" sz="2000" dirty="0">
                <a:ea typeface="+mn-lt"/>
                <a:cs typeface="+mn-lt"/>
              </a:rPr>
              <a:t>                  </a:t>
            </a:r>
            <a:endParaRPr lang="en-US" sz="2000" dirty="0">
              <a:cs typeface="Calibri"/>
            </a:endParaRPr>
          </a:p>
        </p:txBody>
      </p:sp>
      <p:pic>
        <p:nvPicPr>
          <p:cNvPr id="4" name="Graphic 4" descr="Statistics with solid fill">
            <a:extLst>
              <a:ext uri="{FF2B5EF4-FFF2-40B4-BE49-F238E27FC236}">
                <a16:creationId xmlns:a16="http://schemas.microsoft.com/office/drawing/2014/main" id="{C71BF5B5-37DF-EDE0-E754-DE951276EF0E}"/>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9532307" y="1990595"/>
            <a:ext cx="1509386" cy="1509386"/>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94176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9C86F-B7CC-20B7-D637-93F0E851094B}"/>
              </a:ext>
            </a:extLst>
          </p:cNvPr>
          <p:cNvSpPr>
            <a:spLocks noGrp="1"/>
          </p:cNvSpPr>
          <p:nvPr>
            <p:ph type="title"/>
          </p:nvPr>
        </p:nvSpPr>
        <p:spPr>
          <a:xfrm>
            <a:off x="838200" y="365125"/>
            <a:ext cx="10515600" cy="1325563"/>
          </a:xfrm>
        </p:spPr>
        <p:txBody>
          <a:bodyPr>
            <a:normAutofit/>
          </a:bodyPr>
          <a:lstStyle/>
          <a:p>
            <a:r>
              <a:rPr lang="en-US" sz="5400" b="1">
                <a:ea typeface="+mj-lt"/>
                <a:cs typeface="+mj-lt"/>
              </a:rPr>
              <a:t>METHODOLOGY</a:t>
            </a:r>
            <a:endParaRPr lang="en-US" sz="5400">
              <a:cs typeface="Calibri Light" panose="020F0302020204030204"/>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E7FF57-548C-2F77-5644-10F84C2A29F1}"/>
              </a:ext>
            </a:extLst>
          </p:cNvPr>
          <p:cNvSpPr>
            <a:spLocks noGrp="1"/>
          </p:cNvSpPr>
          <p:nvPr>
            <p:ph idx="1"/>
          </p:nvPr>
        </p:nvSpPr>
        <p:spPr>
          <a:xfrm>
            <a:off x="838200" y="1929384"/>
            <a:ext cx="10515600" cy="4251960"/>
          </a:xfrm>
        </p:spPr>
        <p:txBody>
          <a:bodyPr vert="horz" lIns="91440" tIns="45720" rIns="91440" bIns="45720" rtlCol="0">
            <a:normAutofit/>
          </a:bodyPr>
          <a:lstStyle/>
          <a:p>
            <a:endParaRPr lang="en-US" sz="2000" b="1" u="sng">
              <a:ea typeface="+mn-lt"/>
              <a:cs typeface="+mn-lt"/>
            </a:endParaRPr>
          </a:p>
          <a:p>
            <a:endParaRPr lang="en-US" sz="2000" b="1" u="sng">
              <a:ea typeface="+mn-lt"/>
              <a:cs typeface="+mn-lt"/>
            </a:endParaRPr>
          </a:p>
          <a:p>
            <a:r>
              <a:rPr lang="en-US" sz="2000" b="1" u="sng">
                <a:ea typeface="+mn-lt"/>
                <a:cs typeface="+mn-lt"/>
              </a:rPr>
              <a:t>Problem Definition:</a:t>
            </a:r>
            <a:endParaRPr lang="en-US" sz="2000">
              <a:ea typeface="+mn-lt"/>
              <a:cs typeface="+mn-lt"/>
            </a:endParaRPr>
          </a:p>
          <a:p>
            <a:pPr marL="0" indent="0">
              <a:buNone/>
            </a:pPr>
            <a:r>
              <a:rPr lang="en-US" sz="2000">
                <a:ea typeface="+mn-lt"/>
                <a:cs typeface="+mn-lt"/>
              </a:rPr>
              <a:t> A project with an Ecommerce company based in London sells clothing online but they also have in-store style and clothing advice sessions. Customers come in to the store, have sessions/meetings with a personal stylist, then they can go home and order either on a mobile app or website for the clothes they want. The company is trying to decide whether to focus their efforts on their mobile app experience or their website. They've asked to help them figure it out. </a:t>
            </a:r>
          </a:p>
          <a:p>
            <a:pPr marL="0" indent="0">
              <a:buNone/>
            </a:pPr>
            <a:endParaRPr lang="en-US" sz="2000">
              <a:ea typeface="+mn-lt"/>
              <a:cs typeface="+mn-lt"/>
            </a:endParaRPr>
          </a:p>
          <a:p>
            <a:pPr marL="0" indent="0">
              <a:buNone/>
            </a:pPr>
            <a:r>
              <a:rPr lang="en-US" sz="2000">
                <a:ea typeface="+mn-lt"/>
                <a:cs typeface="+mn-lt"/>
              </a:rPr>
              <a:t>I worked with the Ecommerce company and the dataset name is Ecommerce.csv. It has Customer info, such as Customer ID, Avg Session length, Time on App, Time on Website, Length of Membership, Yealy amount spent.</a:t>
            </a:r>
            <a:endParaRPr lang="en-US" sz="2000">
              <a:cs typeface="Calibri" panose="020F0502020204030204"/>
            </a:endParaRPr>
          </a:p>
          <a:p>
            <a:pPr marL="0" indent="0">
              <a:buNone/>
            </a:pPr>
            <a:endParaRPr lang="en-US" sz="2000">
              <a:cs typeface="Calibri" panose="020F0502020204030204"/>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14854177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89</TotalTime>
  <Words>568</Words>
  <Application>Microsoft Office PowerPoint</Application>
  <PresentationFormat>Widescreen</PresentationFormat>
  <Paragraphs>534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BIG_MART.</vt:lpstr>
      <vt:lpstr>TABLE  OF   CONTENTS </vt:lpstr>
      <vt:lpstr>INTRODUCTION</vt:lpstr>
      <vt:lpstr>MODULES</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Statistical summaries</vt:lpstr>
      <vt:lpstr>Exploratory Data Analysis </vt:lpstr>
      <vt:lpstr>PowerPoint Presentation</vt:lpstr>
      <vt:lpstr>PowerPoint Presentation</vt:lpstr>
      <vt:lpstr>PowerPoint Presentation</vt:lpstr>
      <vt:lpstr>PowerPoint Presentation</vt:lpstr>
      <vt:lpstr>PowerPoint Presentation</vt:lpstr>
      <vt:lpstr>PowerPoint Presentation</vt:lpstr>
      <vt:lpstr>Deployment</vt:lpstr>
      <vt:lpstr>PowerPoint Presentation</vt:lpstr>
      <vt:lpstr>FUTURE ENHANCEMENT</vt:lpstr>
      <vt:lpstr>DEVELOPING ENVIRONMENT</vt:lpstr>
      <vt:lpstr>PROJECT PLAN</vt:lpstr>
      <vt:lpstr>USER STORY</vt:lpstr>
      <vt:lpstr>PRODUCT BACKLOG</vt:lpstr>
      <vt:lpstr>SPRINT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MOHAMMED ARSHAD</cp:lastModifiedBy>
  <cp:revision>1371</cp:revision>
  <dcterms:created xsi:type="dcterms:W3CDTF">2022-06-07T11:55:39Z</dcterms:created>
  <dcterms:modified xsi:type="dcterms:W3CDTF">2022-07-05T08:51:14Z</dcterms:modified>
</cp:coreProperties>
</file>