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7" r:id="rId6"/>
    <p:sldId id="279" r:id="rId7"/>
    <p:sldId id="278" r:id="rId8"/>
    <p:sldId id="268" r:id="rId9"/>
    <p:sldId id="271" r:id="rId10"/>
    <p:sldId id="273" r:id="rId11"/>
    <p:sldId id="272" r:id="rId12"/>
    <p:sldId id="269" r:id="rId13"/>
    <p:sldId id="274" r:id="rId14"/>
    <p:sldId id="275" r:id="rId15"/>
    <p:sldId id="260" r:id="rId16"/>
    <p:sldId id="282" r:id="rId17"/>
    <p:sldId id="263" r:id="rId18"/>
    <p:sldId id="262" r:id="rId19"/>
    <p:sldId id="261" r:id="rId20"/>
    <p:sldId id="264" r:id="rId21"/>
    <p:sldId id="280" r:id="rId22"/>
    <p:sldId id="277" r:id="rId23"/>
    <p:sldId id="281" r:id="rId24"/>
    <p:sldId id="26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250" autoAdjust="0"/>
    <p:restoredTop sz="90860" autoAdjust="0"/>
  </p:normalViewPr>
  <p:slideViewPr>
    <p:cSldViewPr>
      <p:cViewPr varScale="1">
        <p:scale>
          <a:sx n="51" d="100"/>
          <a:sy n="51" d="100"/>
        </p:scale>
        <p:origin x="-18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57520-B9F6-4EF0-B213-D5C59EDA35CC}" type="datetimeFigureOut">
              <a:rPr lang="en-US" smtClean="0"/>
              <a:pPr/>
              <a:t>7/8/2022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0C63F4-A3F4-485F-813E-A408075A5C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0C63F4-A3F4-485F-813E-A408075A5CF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22220-E992-447A-9CDD-8B430405C697}"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22220-E992-447A-9CDD-8B430405C697}" type="datetimeFigureOut">
              <a:rPr lang="en-US" smtClean="0"/>
              <a:pPr/>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22220-E992-447A-9CDD-8B430405C697}" type="datetimeFigureOut">
              <a:rPr lang="en-US" smtClean="0"/>
              <a:pPr/>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22220-E992-447A-9CDD-8B430405C697}" type="datetimeFigureOut">
              <a:rPr lang="en-US" smtClean="0"/>
              <a:pPr/>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22220-E992-447A-9CDD-8B430405C697}" type="datetimeFigureOut">
              <a:rPr lang="en-US" smtClean="0"/>
              <a:pPr/>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22220-E992-447A-9CDD-8B430405C697}" type="datetimeFigureOut">
              <a:rPr lang="en-US" smtClean="0"/>
              <a:pPr/>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22220-E992-447A-9CDD-8B430405C697}" type="datetimeFigureOut">
              <a:rPr lang="en-US" smtClean="0"/>
              <a:pPr/>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22220-E992-447A-9CDD-8B430405C697}" type="datetimeFigureOut">
              <a:rPr lang="en-US" smtClean="0"/>
              <a:pPr/>
              <a:t>7/8/2022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3436B-ECD8-4503-98D4-E3A92B063A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66800"/>
            <a:ext cx="9296400" cy="2003425"/>
          </a:xfrm>
        </p:spPr>
        <p:txBody>
          <a:bodyPr>
            <a:noAutofit/>
          </a:bodyPr>
          <a:lstStyle/>
          <a:p>
            <a:r>
              <a:rPr lang="en-US" b="1" dirty="0" smtClean="0">
                <a:latin typeface="Times New Roman" pitchFamily="18" charset="0"/>
                <a:cs typeface="Times New Roman" pitchFamily="18" charset="0"/>
              </a:rPr>
              <a:t>VOICE ASSISTANT FLUTTER RADIO APP</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4191000"/>
            <a:ext cx="7028330" cy="2115990"/>
          </a:xfrm>
        </p:spPr>
        <p:txBody>
          <a:bodyPr>
            <a:normAutofit/>
          </a:bodyPr>
          <a:lstStyle/>
          <a:p>
            <a:r>
              <a:rPr lang="en-US" sz="2800" b="1" dirty="0" smtClean="0">
                <a:solidFill>
                  <a:sysClr val="windowText" lastClr="000000"/>
                </a:solidFill>
                <a:latin typeface="Times New Roman" pitchFamily="18" charset="0"/>
                <a:cs typeface="Times New Roman" pitchFamily="18" charset="0"/>
              </a:rPr>
              <a:t>AKSHAYKUMAR M R</a:t>
            </a:r>
          </a:p>
          <a:p>
            <a:r>
              <a:rPr lang="en-US" sz="2800" b="1" dirty="0" smtClean="0">
                <a:solidFill>
                  <a:sysClr val="windowText" lastClr="000000"/>
                </a:solidFill>
                <a:latin typeface="Times New Roman" pitchFamily="18" charset="0"/>
                <a:cs typeface="Times New Roman" pitchFamily="18" charset="0"/>
              </a:rPr>
              <a:t>MES20MCA-2003</a:t>
            </a:r>
          </a:p>
          <a:p>
            <a:r>
              <a:rPr lang="en-US" sz="2800" b="1" dirty="0" smtClean="0">
                <a:solidFill>
                  <a:sysClr val="windowText" lastClr="000000"/>
                </a:solidFill>
                <a:latin typeface="Times New Roman" pitchFamily="18" charset="0"/>
                <a:cs typeface="Times New Roman" pitchFamily="18" charset="0"/>
              </a:rPr>
              <a:t>DR. GEEVAR C ZACHARIAS</a:t>
            </a:r>
          </a:p>
          <a:p>
            <a:endParaRPr lang="en-US" sz="2800" b="1" dirty="0">
              <a:solidFill>
                <a:sysClr val="windowText" lastClr="000000"/>
              </a:solidFill>
              <a:latin typeface="Times New Roman" pitchFamily="18" charset="0"/>
              <a:cs typeface="Times New Roman" pitchFamily="18" charset="0"/>
            </a:endParaRPr>
          </a:p>
          <a:p>
            <a:endParaRPr lang="en-US" sz="2800" b="1" dirty="0" smtClean="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06 at 12.25.12 AM.jpeg"/>
          <p:cNvPicPr>
            <a:picLocks noGrp="1" noChangeAspect="1"/>
          </p:cNvPicPr>
          <p:nvPr>
            <p:ph idx="1"/>
          </p:nvPr>
        </p:nvPicPr>
        <p:blipFill>
          <a:blip r:embed="rId2"/>
          <a:stretch>
            <a:fillRect/>
          </a:stretch>
        </p:blipFill>
        <p:spPr>
          <a:xfrm>
            <a:off x="228600" y="304800"/>
            <a:ext cx="8686800" cy="63246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06 at 12.25.32 AM.jpeg"/>
          <p:cNvPicPr>
            <a:picLocks noGrp="1" noChangeAspect="1"/>
          </p:cNvPicPr>
          <p:nvPr>
            <p:ph idx="1"/>
          </p:nvPr>
        </p:nvPicPr>
        <p:blipFill>
          <a:blip r:embed="rId2"/>
          <a:stretch>
            <a:fillRect/>
          </a:stretch>
        </p:blipFill>
        <p:spPr>
          <a:xfrm>
            <a:off x="228600" y="228600"/>
            <a:ext cx="8610600" cy="64008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Content Placeholder 6" descr="WhatsApp Image 2022-06-06 at 12.25.51 AM.jpeg"/>
          <p:cNvPicPr>
            <a:picLocks noGrp="1" noChangeAspect="1"/>
          </p:cNvPicPr>
          <p:nvPr>
            <p:ph idx="1"/>
          </p:nvPr>
        </p:nvPicPr>
        <p:blipFill>
          <a:blip r:embed="rId2"/>
          <a:stretch>
            <a:fillRect/>
          </a:stretch>
        </p:blipFill>
        <p:spPr>
          <a:xfrm>
            <a:off x="304800" y="304800"/>
            <a:ext cx="8534399" cy="62484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2. </a:t>
            </a:r>
            <a:r>
              <a:rPr lang="en-US" sz="3600" b="1" dirty="0" smtClean="0">
                <a:latin typeface="Times New Roman" pitchFamily="18" charset="0"/>
                <a:cs typeface="Times New Roman" pitchFamily="18" charset="0"/>
              </a:rPr>
              <a:t>Natural language understanding (NLU)</a:t>
            </a:r>
            <a:r>
              <a:rPr lang="en-US" sz="3600" dirty="0" smtClean="0">
                <a:latin typeface="Times New Roman" pitchFamily="18" charset="0"/>
                <a:cs typeface="Times New Roman" pitchFamily="18" charset="0"/>
              </a:rPr>
              <a:t>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b="1" dirty="0" smtClean="0">
                <a:latin typeface="Times New Roman" pitchFamily="18" charset="0"/>
                <a:cs typeface="Times New Roman" pitchFamily="18" charset="0"/>
              </a:rPr>
              <a:t>Natural language understanding (NLU)</a:t>
            </a:r>
            <a:r>
              <a:rPr lang="en-US" sz="1800" dirty="0" smtClean="0">
                <a:latin typeface="Times New Roman" pitchFamily="18" charset="0"/>
                <a:cs typeface="Times New Roman" pitchFamily="18" charset="0"/>
              </a:rPr>
              <a:t> is a subfield of natural language processing (NLP), which involves transforming human language into a machine-readable format.</a:t>
            </a:r>
            <a:endParaRPr lang="en-US" sz="1800" dirty="0">
              <a:latin typeface="Times New Roman" pitchFamily="18" charset="0"/>
              <a:cs typeface="Times New Roman" pitchFamily="18" charset="0"/>
            </a:endParaRPr>
          </a:p>
        </p:txBody>
      </p:sp>
      <p:sp>
        <p:nvSpPr>
          <p:cNvPr id="4" name="Rectangle 3"/>
          <p:cNvSpPr/>
          <p:nvPr/>
        </p:nvSpPr>
        <p:spPr>
          <a:xfrm>
            <a:off x="1981200" y="3124200"/>
            <a:ext cx="5486400" cy="3352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3.SPEECH SYNTHESIS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b="1" dirty="0" smtClean="0">
                <a:latin typeface="Times New Roman" pitchFamily="18" charset="0"/>
                <a:cs typeface="Times New Roman" pitchFamily="18" charset="0"/>
              </a:rPr>
              <a:t>Speech synthesis</a:t>
            </a:r>
            <a:r>
              <a:rPr lang="en-US" sz="1800" dirty="0" smtClean="0">
                <a:latin typeface="Times New Roman" pitchFamily="18" charset="0"/>
                <a:cs typeface="Times New Roman" pitchFamily="18" charset="0"/>
              </a:rPr>
              <a:t> is the artificial production of human speech. A computer system used for this purpose is called a </a:t>
            </a:r>
            <a:r>
              <a:rPr lang="en-US" sz="1800" b="1" dirty="0" smtClean="0">
                <a:latin typeface="Times New Roman" pitchFamily="18" charset="0"/>
                <a:cs typeface="Times New Roman" pitchFamily="18" charset="0"/>
              </a:rPr>
              <a:t>speech computer</a:t>
            </a:r>
            <a:r>
              <a:rPr lang="en-US" sz="1800" dirty="0" smtClean="0">
                <a:latin typeface="Times New Roman" pitchFamily="18" charset="0"/>
                <a:cs typeface="Times New Roman" pitchFamily="18" charset="0"/>
              </a:rPr>
              <a:t> or </a:t>
            </a:r>
            <a:r>
              <a:rPr lang="en-US" sz="1800" b="1" dirty="0" smtClean="0">
                <a:latin typeface="Times New Roman" pitchFamily="18" charset="0"/>
                <a:cs typeface="Times New Roman" pitchFamily="18" charset="0"/>
              </a:rPr>
              <a:t>speech synthesizer</a:t>
            </a:r>
            <a:r>
              <a:rPr lang="en-US" sz="1800" dirty="0" smtClean="0">
                <a:latin typeface="Times New Roman" pitchFamily="18" charset="0"/>
                <a:cs typeface="Times New Roman" pitchFamily="18" charset="0"/>
              </a:rPr>
              <a:t>, and can be implemented in software or hardware products. A </a:t>
            </a:r>
            <a:r>
              <a:rPr lang="en-US" sz="1800" b="1" dirty="0" smtClean="0">
                <a:latin typeface="Times New Roman" pitchFamily="18" charset="0"/>
                <a:cs typeface="Times New Roman" pitchFamily="18" charset="0"/>
              </a:rPr>
              <a:t>text-to-speech</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TTS</a:t>
            </a:r>
            <a:r>
              <a:rPr lang="en-US" sz="1800" dirty="0" smtClean="0">
                <a:latin typeface="Times New Roman" pitchFamily="18" charset="0"/>
                <a:cs typeface="Times New Roman" pitchFamily="18" charset="0"/>
              </a:rPr>
              <a:t>) system converts normal language text into speech; other systems render symbolic linguistic representations like phonetic transcriptions into speech. The reverse process is speech recognition.</a:t>
            </a:r>
            <a:endParaRPr lang="en-US" sz="1800" dirty="0">
              <a:latin typeface="Times New Roman" pitchFamily="18" charset="0"/>
              <a:cs typeface="Times New Roman" pitchFamily="18" charset="0"/>
            </a:endParaRPr>
          </a:p>
        </p:txBody>
      </p:sp>
      <p:sp>
        <p:nvSpPr>
          <p:cNvPr id="4" name="Rectangle 3"/>
          <p:cNvSpPr/>
          <p:nvPr/>
        </p:nvSpPr>
        <p:spPr>
          <a:xfrm>
            <a:off x="1143000" y="3657600"/>
            <a:ext cx="6858000" cy="2286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33400" y="0"/>
            <a:ext cx="8229600" cy="1143000"/>
          </a:xfrm>
        </p:spPr>
        <p:txBody>
          <a:bodyPr>
            <a:normAutofit/>
          </a:bodyPr>
          <a:lstStyle/>
          <a:p>
            <a:r>
              <a:rPr lang="en-IN" sz="3200" b="1" dirty="0" smtClean="0">
                <a:latin typeface="Times New Roman" pitchFamily="18" charset="0"/>
                <a:cs typeface="Times New Roman" pitchFamily="18" charset="0"/>
              </a:rPr>
              <a:t>DEVELOPING  ENVIRONMENT</a:t>
            </a:r>
            <a:endParaRPr lang="en-US" sz="3200" b="1" dirty="0">
              <a:latin typeface="Times New Roman" pitchFamily="18" charset="0"/>
              <a:cs typeface="Times New Roman" pitchFamily="18" charset="0"/>
            </a:endParaRPr>
          </a:p>
        </p:txBody>
      </p:sp>
      <p:sp>
        <p:nvSpPr>
          <p:cNvPr id="10" name="Content Placeholder 2"/>
          <p:cNvSpPr>
            <a:spLocks noGrp="1"/>
          </p:cNvSpPr>
          <p:nvPr>
            <p:ph idx="1"/>
          </p:nvPr>
        </p:nvSpPr>
        <p:spPr>
          <a:xfrm>
            <a:off x="609600" y="1219200"/>
            <a:ext cx="8077200" cy="4906963"/>
          </a:xfrm>
        </p:spPr>
        <p:txBody>
          <a:bodyPr>
            <a:normAutofit/>
          </a:bodyPr>
          <a:lstStyle/>
          <a:p>
            <a:pPr>
              <a:buNone/>
            </a:pPr>
            <a:r>
              <a:rPr lang="en-US" sz="1800" b="1" u="sng" dirty="0" smtClean="0">
                <a:latin typeface="Times New Roman" pitchFamily="18" charset="0"/>
                <a:cs typeface="Times New Roman" pitchFamily="18" charset="0"/>
              </a:rPr>
              <a:t>Tools / Platform, Hardware and Software Requirements: </a:t>
            </a:r>
          </a:p>
          <a:p>
            <a:pPr>
              <a:buNone/>
            </a:pPr>
            <a:endParaRPr lang="en-US" sz="1800" b="1" u="sng" dirty="0" smtClean="0">
              <a:latin typeface="Times New Roman" pitchFamily="18" charset="0"/>
              <a:cs typeface="Times New Roman" pitchFamily="18" charset="0"/>
            </a:endParaRPr>
          </a:p>
          <a:p>
            <a:pPr>
              <a:buNone/>
            </a:pPr>
            <a:r>
              <a:rPr lang="en-US" sz="1600" b="1" u="sng" dirty="0" smtClean="0">
                <a:latin typeface="Times New Roman" pitchFamily="18" charset="0"/>
                <a:cs typeface="Times New Roman" pitchFamily="18" charset="0"/>
              </a:rPr>
              <a:t>Hardware specification:</a:t>
            </a:r>
          </a:p>
          <a:p>
            <a:r>
              <a:rPr lang="en-US" sz="1600" dirty="0" smtClean="0">
                <a:latin typeface="Times New Roman" pitchFamily="18" charset="0"/>
                <a:cs typeface="Times New Roman" pitchFamily="18" charset="0"/>
              </a:rPr>
              <a:t>Processor : Intel Pentium Core i3 and above </a:t>
            </a:r>
          </a:p>
          <a:p>
            <a:r>
              <a:rPr lang="en-US" sz="1600" dirty="0" smtClean="0">
                <a:latin typeface="Times New Roman" pitchFamily="18" charset="0"/>
                <a:cs typeface="Times New Roman" pitchFamily="18" charset="0"/>
              </a:rPr>
              <a:t>Primary Memory : 4 GB RAM and above</a:t>
            </a:r>
          </a:p>
          <a:p>
            <a:r>
              <a:rPr lang="en-US" sz="1600" dirty="0" smtClean="0">
                <a:latin typeface="Times New Roman" pitchFamily="18" charset="0"/>
                <a:cs typeface="Times New Roman" pitchFamily="18" charset="0"/>
              </a:rPr>
              <a:t>Storage : 500 GB hard disk and above</a:t>
            </a:r>
          </a:p>
          <a:p>
            <a:r>
              <a:rPr lang="en-US" sz="1600" dirty="0" smtClean="0">
                <a:latin typeface="Times New Roman" pitchFamily="18" charset="0"/>
                <a:cs typeface="Times New Roman" pitchFamily="18" charset="0"/>
              </a:rPr>
              <a:t>Display : VGA Color Monitor</a:t>
            </a:r>
          </a:p>
          <a:p>
            <a:r>
              <a:rPr lang="en-US" sz="1600" dirty="0" smtClean="0">
                <a:latin typeface="Times New Roman" pitchFamily="18" charset="0"/>
                <a:cs typeface="Times New Roman" pitchFamily="18" charset="0"/>
              </a:rPr>
              <a:t>Key Board : Windows compatible </a:t>
            </a:r>
          </a:p>
          <a:p>
            <a:r>
              <a:rPr lang="en-US" sz="1600" dirty="0" smtClean="0">
                <a:latin typeface="Times New Roman" pitchFamily="18" charset="0"/>
                <a:cs typeface="Times New Roman" pitchFamily="18" charset="0"/>
              </a:rPr>
              <a:t>Mouse : Windows compatible </a:t>
            </a:r>
          </a:p>
          <a:p>
            <a:pPr>
              <a:buNone/>
            </a:pPr>
            <a:r>
              <a:rPr lang="en-US" sz="1600" b="1" u="sng" dirty="0" smtClean="0">
                <a:latin typeface="Times New Roman" pitchFamily="18" charset="0"/>
                <a:cs typeface="Times New Roman" pitchFamily="18" charset="0"/>
              </a:rPr>
              <a:t>Software specification:</a:t>
            </a:r>
          </a:p>
          <a:p>
            <a:r>
              <a:rPr lang="en-US" sz="1600" dirty="0" smtClean="0">
                <a:latin typeface="Times New Roman" pitchFamily="18" charset="0"/>
                <a:cs typeface="Times New Roman" pitchFamily="18" charset="0"/>
              </a:rPr>
              <a:t> Language: Dart</a:t>
            </a:r>
          </a:p>
          <a:p>
            <a:r>
              <a:rPr lang="en-US" sz="1600" dirty="0" smtClean="0">
                <a:latin typeface="Times New Roman" pitchFamily="18" charset="0"/>
                <a:cs typeface="Times New Roman" pitchFamily="18" charset="0"/>
              </a:rPr>
              <a:t> Framework: Flutter </a:t>
            </a:r>
          </a:p>
          <a:p>
            <a:r>
              <a:rPr lang="en-US" sz="1600" dirty="0" smtClean="0">
                <a:latin typeface="Times New Roman" pitchFamily="18" charset="0"/>
                <a:cs typeface="Times New Roman" pitchFamily="18" charset="0"/>
              </a:rPr>
              <a:t>Operating system : windows 7 and above</a:t>
            </a:r>
          </a:p>
          <a:p>
            <a:r>
              <a:rPr lang="en-US" sz="1600" dirty="0" smtClean="0">
                <a:latin typeface="Times New Roman" pitchFamily="18" charset="0"/>
                <a:cs typeface="Times New Roman" pitchFamily="18" charset="0"/>
              </a:rPr>
              <a:t> IDE : Visual Studio Code</a:t>
            </a:r>
          </a:p>
          <a:p>
            <a:r>
              <a:rPr lang="en-US" sz="1600" dirty="0" smtClean="0">
                <a:latin typeface="Times New Roman" pitchFamily="18" charset="0"/>
                <a:cs typeface="Times New Roman" pitchFamily="18" charset="0"/>
              </a:rPr>
              <a:t> Others : JS,ALAN STUDIO</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FUTURE ENHANCEMECT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Improved Voice Recognition</a:t>
            </a:r>
          </a:p>
          <a:p>
            <a:r>
              <a:rPr lang="en-US" sz="1800" dirty="0" smtClean="0">
                <a:latin typeface="Times New Roman" pitchFamily="18" charset="0"/>
                <a:cs typeface="Times New Roman" pitchFamily="18" charset="0"/>
              </a:rPr>
              <a:t>Volume control and start/pause using earphones</a:t>
            </a:r>
          </a:p>
          <a:p>
            <a:r>
              <a:rPr lang="en-US" sz="1800" dirty="0" smtClean="0">
                <a:latin typeface="Times New Roman" pitchFamily="18" charset="0"/>
                <a:cs typeface="Times New Roman" pitchFamily="18" charset="0"/>
              </a:rPr>
              <a:t>Play local files</a:t>
            </a:r>
          </a:p>
          <a:p>
            <a:r>
              <a:rPr lang="en-US" sz="1800" dirty="0" smtClean="0">
                <a:latin typeface="Times New Roman" pitchFamily="18" charset="0"/>
                <a:cs typeface="Times New Roman" pitchFamily="18" charset="0"/>
              </a:rPr>
              <a:t>Improved UI</a:t>
            </a:r>
          </a:p>
          <a:p>
            <a:r>
              <a:rPr lang="en-US" sz="1800" dirty="0" smtClean="0">
                <a:latin typeface="Times New Roman" pitchFamily="18" charset="0"/>
                <a:cs typeface="Times New Roman" pitchFamily="18" charset="0"/>
              </a:rPr>
              <a:t>Music Sharing</a:t>
            </a:r>
          </a:p>
          <a:p>
            <a:r>
              <a:rPr lang="en-US" sz="1800" dirty="0" smtClean="0">
                <a:latin typeface="Times New Roman" pitchFamily="18" charset="0"/>
                <a:cs typeface="Times New Roman" pitchFamily="18" charset="0"/>
              </a:rPr>
              <a:t>Add more </a:t>
            </a:r>
            <a:r>
              <a:rPr lang="en-US" sz="1800" smtClean="0">
                <a:latin typeface="Times New Roman" pitchFamily="18" charset="0"/>
                <a:cs typeface="Times New Roman" pitchFamily="18" charset="0"/>
              </a:rPr>
              <a:t>FM stations</a:t>
            </a:r>
            <a:endParaRPr lang="en-US" sz="1800"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dirty="0" smtClean="0">
                <a:latin typeface="Times New Roman" pitchFamily="18" charset="0"/>
                <a:cs typeface="Times New Roman" pitchFamily="18" charset="0"/>
              </a:rPr>
              <a:t>PROJECT PLAN</a:t>
            </a:r>
            <a:endParaRPr lang="en-US"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81000" y="1905000"/>
          <a:ext cx="8229602" cy="3276601"/>
        </p:xfrm>
        <a:graphic>
          <a:graphicData uri="http://schemas.openxmlformats.org/drawingml/2006/table">
            <a:tbl>
              <a:tblPr/>
              <a:tblGrid>
                <a:gridCol w="666894"/>
                <a:gridCol w="1384492"/>
                <a:gridCol w="2078026"/>
                <a:gridCol w="1366444"/>
                <a:gridCol w="1285946"/>
                <a:gridCol w="1447800"/>
              </a:tblGrid>
              <a:tr h="947040">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Task Name</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Start Date</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End Date</a:t>
                      </a:r>
                      <a:endParaRPr lang="en-US" sz="16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Days</a:t>
                      </a:r>
                      <a:endParaRPr lang="en-US" sz="16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794">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1</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Sprint </a:t>
                      </a:r>
                      <a:r>
                        <a:rPr lang="en-US" sz="1400" dirty="0">
                          <a:latin typeface="Times New Roman" pitchFamily="18" charset="0"/>
                          <a:ea typeface="Calibri"/>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22/04/2022</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08/05/2022</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6</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686">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2</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Sprint </a:t>
                      </a:r>
                      <a:r>
                        <a:rPr lang="en-US" sz="1400" dirty="0">
                          <a:latin typeface="Times New Roman" pitchFamily="18" charset="0"/>
                          <a:ea typeface="Calibri"/>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09/05/2022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23/05/2022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5</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7616">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3</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Sprint </a:t>
                      </a:r>
                      <a:r>
                        <a:rPr lang="en-US" sz="1400"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24/05/2022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09/06/2022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5</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Completed</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65">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4</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Sprint </a:t>
                      </a:r>
                      <a:r>
                        <a:rPr lang="en-US" sz="1400" dirty="0">
                          <a:latin typeface="Times New Roman" pitchFamily="18" charset="0"/>
                          <a:ea typeface="Calibri"/>
                          <a:cs typeface="Times New Roman"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10/06/2022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30/06/2022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6</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sz="3200" b="1" dirty="0" smtClean="0">
                <a:latin typeface="Times New Roman" pitchFamily="18" charset="0"/>
                <a:cs typeface="Times New Roman" pitchFamily="18" charset="0"/>
              </a:rPr>
              <a:t>USER STORY</a:t>
            </a:r>
            <a:endParaRPr lang="en-US" sz="32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28600" y="1717268"/>
          <a:ext cx="8610599" cy="3631630"/>
        </p:xfrm>
        <a:graphic>
          <a:graphicData uri="http://schemas.openxmlformats.org/drawingml/2006/table">
            <a:tbl>
              <a:tblPr/>
              <a:tblGrid>
                <a:gridCol w="661699"/>
                <a:gridCol w="3454301"/>
                <a:gridCol w="2192300"/>
                <a:gridCol w="2302299"/>
              </a:tblGrid>
              <a:tr h="990598">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As a type of 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I  want to </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&lt;perform  some task&gt;</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So that I can</a:t>
                      </a:r>
                    </a:p>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&lt; Achieve Some  Goal&gt;</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1</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UI design</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User Interface</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498">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2</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Integrating</a:t>
                      </a:r>
                      <a:r>
                        <a:rPr lang="en-US" sz="1400" b="0" baseline="0" dirty="0" smtClean="0">
                          <a:latin typeface="Times New Roman" pitchFamily="18" charset="0"/>
                          <a:ea typeface="Calibri"/>
                          <a:cs typeface="Times New Roman" pitchFamily="18" charset="0"/>
                        </a:rPr>
                        <a:t> Audio Player</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Audio</a:t>
                      </a:r>
                      <a:r>
                        <a:rPr lang="en-US" sz="1400" b="0" baseline="0" dirty="0" smtClean="0">
                          <a:latin typeface="Times New Roman" pitchFamily="18" charset="0"/>
                          <a:ea typeface="Calibri"/>
                          <a:cs typeface="Times New Roman" pitchFamily="18" charset="0"/>
                        </a:rPr>
                        <a:t> Player</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3</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Build</a:t>
                      </a:r>
                      <a:r>
                        <a:rPr lang="en-US" sz="1400" b="0" baseline="0" dirty="0" smtClean="0">
                          <a:latin typeface="Times New Roman" pitchFamily="18" charset="0"/>
                          <a:ea typeface="Calibri"/>
                          <a:cs typeface="Times New Roman" pitchFamily="18" charset="0"/>
                        </a:rPr>
                        <a:t> Alan AI Project</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Voice</a:t>
                      </a:r>
                      <a:r>
                        <a:rPr lang="en-US" sz="1400" b="0" baseline="0" dirty="0" smtClean="0">
                          <a:latin typeface="Times New Roman" pitchFamily="18" charset="0"/>
                          <a:ea typeface="Calibri"/>
                          <a:cs typeface="Times New Roman" pitchFamily="18" charset="0"/>
                        </a:rPr>
                        <a:t> Assistant</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1134">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4</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Adding</a:t>
                      </a:r>
                      <a:r>
                        <a:rPr lang="en-US" sz="1400" b="0" baseline="0" dirty="0" smtClean="0">
                          <a:latin typeface="Times New Roman" pitchFamily="18" charset="0"/>
                          <a:ea typeface="Calibri"/>
                          <a:cs typeface="Times New Roman" pitchFamily="18" charset="0"/>
                        </a:rPr>
                        <a:t> FM stations</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0" dirty="0" smtClean="0">
                          <a:latin typeface="Times New Roman"/>
                          <a:ea typeface="Calibri"/>
                          <a:cs typeface="Kartika"/>
                        </a:rPr>
                        <a:t>Add</a:t>
                      </a:r>
                      <a:r>
                        <a:rPr lang="en-IN" sz="1400" b="0" baseline="0" dirty="0" smtClean="0">
                          <a:latin typeface="Times New Roman"/>
                          <a:ea typeface="Calibri"/>
                          <a:cs typeface="Kartika"/>
                        </a:rPr>
                        <a:t> FM Stations</a:t>
                      </a:r>
                      <a:endParaRPr lang="en-US" sz="1400" b="0" dirty="0">
                        <a:latin typeface="+mn-lt"/>
                        <a:ea typeface="Calibri"/>
                        <a:cs typeface="Kartika"/>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smtClean="0">
                <a:latin typeface="Times New Roman" pitchFamily="18" charset="0"/>
                <a:cs typeface="Times New Roman" pitchFamily="18" charset="0"/>
              </a:rPr>
              <a:t>PRODUCT BACKLOG</a:t>
            </a:r>
            <a:endParaRPr lang="en-US" sz="32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28600" y="1535309"/>
          <a:ext cx="8727280" cy="3918646"/>
        </p:xfrm>
        <a:graphic>
          <a:graphicData uri="http://schemas.openxmlformats.org/drawingml/2006/table">
            <a:tbl>
              <a:tblPr/>
              <a:tblGrid>
                <a:gridCol w="637660"/>
                <a:gridCol w="1990148"/>
                <a:gridCol w="754663"/>
                <a:gridCol w="691869"/>
                <a:gridCol w="2021660"/>
                <a:gridCol w="971739"/>
                <a:gridCol w="1659541"/>
              </a:tblGrid>
              <a:tr h="914400">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Priority</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&lt;High/Medium/Low&gt;</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Size</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(Hours)</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Sprint</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&lt;#&gt;</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p>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&lt;Planned/In progress/Completed&gt;</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Release</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Date</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Release Goal</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8246">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1</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10</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1</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Completed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08/05/2022</a:t>
                      </a:r>
                    </a:p>
                    <a:p>
                      <a:pPr algn="ctr"/>
                      <a:endParaRPr lang="en-US" sz="1400" dirty="0">
                        <a:latin typeface="Times New Roman" panose="02020603050405020304" pitchFamily="18" charset="0"/>
                        <a:cs typeface="Times New Roman" panose="02020603050405020304"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UI design</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2</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23/05/2022</a:t>
                      </a:r>
                    </a:p>
                    <a:p>
                      <a:pPr algn="ctr"/>
                      <a:endParaRPr lang="en-US" sz="1400" dirty="0">
                        <a:latin typeface="Times New Roman" panose="02020603050405020304" pitchFamily="18" charset="0"/>
                        <a:cs typeface="Times New Roman" panose="02020603050405020304"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Integrating</a:t>
                      </a:r>
                      <a:r>
                        <a:rPr lang="en-US" sz="1400" baseline="0" dirty="0" smtClean="0">
                          <a:latin typeface="Times New Roman" pitchFamily="18" charset="0"/>
                          <a:ea typeface="Calibri"/>
                          <a:cs typeface="Times New Roman" pitchFamily="18" charset="0"/>
                        </a:rPr>
                        <a:t> Audio Player</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200">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3</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dirty="0" smtClean="0"/>
                        <a:t>3</a:t>
                      </a:r>
                      <a:endParaRPr lang="en-US" dirty="0"/>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09/06/2022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Build</a:t>
                      </a:r>
                      <a:r>
                        <a:rPr lang="en-US" sz="1400" baseline="0" dirty="0" smtClean="0">
                          <a:latin typeface="Times New Roman" pitchFamily="18" charset="0"/>
                          <a:ea typeface="Calibri"/>
                          <a:cs typeface="Times New Roman" pitchFamily="18" charset="0"/>
                        </a:rPr>
                        <a:t> Alan AI Project</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4</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Medium</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dirty="0" smtClean="0"/>
                        <a:t>4</a:t>
                      </a:r>
                      <a:endParaRPr lang="en-US" dirty="0"/>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anose="02020603050405020304" pitchFamily="18" charset="0"/>
                          <a:cs typeface="Times New Roman" panose="02020603050405020304" pitchFamily="18" charset="0"/>
                        </a:rPr>
                        <a:t>30/06/2022</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Adding</a:t>
                      </a:r>
                      <a:r>
                        <a:rPr lang="en-US" sz="1400" baseline="0" dirty="0" smtClean="0">
                          <a:latin typeface="Times New Roman" pitchFamily="18" charset="0"/>
                          <a:ea typeface="Calibri"/>
                          <a:cs typeface="Times New Roman" pitchFamily="18" charset="0"/>
                        </a:rPr>
                        <a:t> FM</a:t>
                      </a:r>
                    </a:p>
                    <a:p>
                      <a:pPr marL="0" marR="0" algn="ctr">
                        <a:lnSpc>
                          <a:spcPct val="115000"/>
                        </a:lnSpc>
                        <a:spcBef>
                          <a:spcPts val="0"/>
                        </a:spcBef>
                        <a:spcAft>
                          <a:spcPts val="0"/>
                        </a:spcAft>
                      </a:pPr>
                      <a:r>
                        <a:rPr lang="en-US" sz="1400" baseline="0" dirty="0" smtClean="0">
                          <a:latin typeface="Times New Roman" pitchFamily="18" charset="0"/>
                          <a:ea typeface="Calibri"/>
                          <a:cs typeface="Times New Roman" pitchFamily="18" charset="0"/>
                        </a:rPr>
                        <a:t> Stations</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200" b="1" dirty="0" smtClean="0">
                <a:latin typeface="Times New Roman" pitchFamily="18" charset="0"/>
                <a:cs typeface="Times New Roman" pitchFamily="18" charset="0"/>
              </a:rPr>
              <a:t>TABLE OF CONTENTS</a:t>
            </a:r>
            <a:endParaRPr lang="en-US" sz="32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09600" y="990600"/>
          <a:ext cx="7696200" cy="5689258"/>
        </p:xfrm>
        <a:graphic>
          <a:graphicData uri="http://schemas.openxmlformats.org/drawingml/2006/table">
            <a:tbl>
              <a:tblPr firstRow="1" bandRow="1">
                <a:tableStyleId>{2D5ABB26-0587-4C30-8999-92F81FD0307C}</a:tableStyleId>
              </a:tblPr>
              <a:tblGrid>
                <a:gridCol w="5830454"/>
                <a:gridCol w="1865746"/>
              </a:tblGrid>
              <a:tr h="503635">
                <a:tc>
                  <a:txBody>
                    <a:bodyPr/>
                    <a:lstStyle/>
                    <a:p>
                      <a:pPr algn="ctr"/>
                      <a:r>
                        <a:rPr lang="en-US" sz="2400" b="1" dirty="0" smtClean="0">
                          <a:latin typeface="Times New Roman" pitchFamily="18" charset="0"/>
                          <a:cs typeface="Times New Roman" pitchFamily="18" charset="0"/>
                        </a:rPr>
                        <a:t>CONTENT</a:t>
                      </a:r>
                      <a:endParaRPr 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2400" b="1" dirty="0" smtClean="0">
                          <a:latin typeface="Times New Roman" pitchFamily="18" charset="0"/>
                          <a:cs typeface="Times New Roman" pitchFamily="18" charset="0"/>
                        </a:rPr>
                        <a:t>PAGE</a:t>
                      </a:r>
                      <a:endParaRPr 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95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baseline="0" dirty="0" smtClean="0">
                          <a:latin typeface="Times New Roman" pitchFamily="18" charset="0"/>
                          <a:cs typeface="Times New Roman" pitchFamily="18" charset="0"/>
                        </a:rPr>
                        <a:t>Description About Project </a:t>
                      </a:r>
                      <a:endParaRPr lang="en-US" sz="1800" b="1" dirty="0" smtClean="0">
                        <a:latin typeface="Times New Roman" pitchFamily="18" charset="0"/>
                        <a:cs typeface="Times New Roman" pitchFamily="18" charset="0"/>
                      </a:endParaRPr>
                    </a:p>
                    <a:p>
                      <a:pPr algn="l"/>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3</a:t>
                      </a:r>
                    </a:p>
                    <a:p>
                      <a:pPr algn="ct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95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Modules</a:t>
                      </a:r>
                    </a:p>
                    <a:p>
                      <a:pPr algn="l"/>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4</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466098">
                <a:tc>
                  <a:txBody>
                    <a:bodyPr/>
                    <a:lstStyle/>
                    <a:p>
                      <a:pPr algn="l"/>
                      <a:r>
                        <a:rPr lang="en-US" sz="1800" b="1" baseline="0" dirty="0" smtClean="0">
                          <a:latin typeface="Times New Roman" pitchFamily="18" charset="0"/>
                          <a:cs typeface="Times New Roman" pitchFamily="18" charset="0"/>
                        </a:rPr>
                        <a:t>Methodology</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5</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03635">
                <a:tc>
                  <a:txBody>
                    <a:bodyPr/>
                    <a:lstStyle/>
                    <a:p>
                      <a:pPr algn="l"/>
                      <a:r>
                        <a:rPr lang="en-US" sz="1800" b="1" dirty="0" smtClean="0">
                          <a:latin typeface="Times New Roman" pitchFamily="18" charset="0"/>
                          <a:cs typeface="Times New Roman" pitchFamily="18" charset="0"/>
                        </a:rPr>
                        <a:t>Developing Environment</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15</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03635">
                <a:tc>
                  <a:txBody>
                    <a:bodyPr/>
                    <a:lstStyle/>
                    <a:p>
                      <a:pPr algn="l"/>
                      <a:r>
                        <a:rPr lang="en-US" sz="1800" b="1" dirty="0" smtClean="0">
                          <a:latin typeface="Times New Roman" pitchFamily="18" charset="0"/>
                          <a:cs typeface="Times New Roman" pitchFamily="18" charset="0"/>
                        </a:rPr>
                        <a:t>Future Enhancement</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417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Project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17</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03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User 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18</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03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Product Backlog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19</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03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Sprint plans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20</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03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Sprint 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22</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0400" y="253425"/>
            <a:ext cx="3129959" cy="584775"/>
          </a:xfrm>
          <a:prstGeom prst="rect">
            <a:avLst/>
          </a:prstGeom>
          <a:noFill/>
        </p:spPr>
        <p:txBody>
          <a:bodyPr wrap="none" rtlCol="0">
            <a:spAutoFit/>
          </a:bodyPr>
          <a:lstStyle/>
          <a:p>
            <a:r>
              <a:rPr lang="en-IN" sz="3200" b="1" dirty="0" smtClean="0">
                <a:latin typeface="Times New Roman" pitchFamily="18" charset="0"/>
                <a:cs typeface="Times New Roman" pitchFamily="18" charset="0"/>
              </a:rPr>
              <a:t>SPRINT PLANS</a:t>
            </a:r>
            <a:endParaRPr lang="en-US"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380998" y="1219198"/>
          <a:ext cx="8382002" cy="4518324"/>
        </p:xfrm>
        <a:graphic>
          <a:graphicData uri="http://schemas.openxmlformats.org/drawingml/2006/table">
            <a:tbl>
              <a:tblPr/>
              <a:tblGrid>
                <a:gridCol w="1473885"/>
                <a:gridCol w="1008449"/>
                <a:gridCol w="775731"/>
                <a:gridCol w="475737"/>
                <a:gridCol w="457200"/>
                <a:gridCol w="457200"/>
                <a:gridCol w="457200"/>
                <a:gridCol w="457200"/>
                <a:gridCol w="457200"/>
                <a:gridCol w="457200"/>
                <a:gridCol w="457200"/>
                <a:gridCol w="457200"/>
                <a:gridCol w="533400"/>
                <a:gridCol w="457200"/>
              </a:tblGrid>
              <a:tr h="1578316">
                <a:tc>
                  <a:txBody>
                    <a:bodyPr/>
                    <a:lstStyle/>
                    <a:p>
                      <a:pPr marL="0" marR="0" algn="ctr">
                        <a:lnSpc>
                          <a:spcPct val="107000"/>
                        </a:lnSpc>
                        <a:spcBef>
                          <a:spcPts val="0"/>
                        </a:spcBef>
                        <a:spcAft>
                          <a:spcPts val="0"/>
                        </a:spcAft>
                      </a:pPr>
                      <a:r>
                        <a:rPr lang="en-IN" sz="1400" b="1" dirty="0">
                          <a:latin typeface="Times New Roman"/>
                          <a:ea typeface="Calibri"/>
                          <a:cs typeface="Kartika"/>
                        </a:rPr>
                        <a:t>Backlog Item</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Status and Completion date </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Original Estimate in hours</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3</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5</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6</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7</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8</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9</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0512">
                <a:tc>
                  <a:txBody>
                    <a:bodyPr/>
                    <a:lstStyle/>
                    <a:p>
                      <a:pPr marL="0" marR="0" algn="ctr">
                        <a:lnSpc>
                          <a:spcPct val="107000"/>
                        </a:lnSpc>
                        <a:spcBef>
                          <a:spcPts val="0"/>
                        </a:spcBef>
                        <a:spcAft>
                          <a:spcPts val="0"/>
                        </a:spcAft>
                      </a:pPr>
                      <a:r>
                        <a:rPr lang="en-IN" sz="1400" b="1" dirty="0">
                          <a:latin typeface="Times New Roman"/>
                          <a:ea typeface="Calibri"/>
                          <a:cs typeface="Kartika"/>
                        </a:rPr>
                        <a:t>User </a:t>
                      </a:r>
                      <a:r>
                        <a:rPr lang="en-IN" sz="1400" b="1" dirty="0" smtClean="0">
                          <a:latin typeface="Times New Roman"/>
                          <a:ea typeface="Calibri"/>
                          <a:cs typeface="Kartika"/>
                        </a:rPr>
                        <a:t>story</a:t>
                      </a:r>
                    </a:p>
                    <a:p>
                      <a:pPr marL="0" marR="0" algn="ctr">
                        <a:lnSpc>
                          <a:spcPct val="107000"/>
                        </a:lnSpc>
                        <a:spcBef>
                          <a:spcPts val="0"/>
                        </a:spcBef>
                        <a:spcAft>
                          <a:spcPts val="0"/>
                        </a:spcAft>
                      </a:pPr>
                      <a:r>
                        <a:rPr lang="en-IN" sz="1400" b="1" dirty="0" smtClean="0">
                          <a:latin typeface="Times New Roman"/>
                          <a:ea typeface="Calibri"/>
                          <a:cs typeface="Kartika"/>
                        </a:rPr>
                        <a:t>  </a:t>
                      </a:r>
                      <a:r>
                        <a:rPr lang="en-IN" sz="1400" b="1" dirty="0">
                          <a:latin typeface="Times New Roman"/>
                          <a:ea typeface="Calibri"/>
                          <a:cs typeface="Kartika"/>
                        </a:rPr>
                        <a:t>#</a:t>
                      </a:r>
                      <a:r>
                        <a:rPr lang="en-IN" sz="1400" b="1" dirty="0" smtClean="0">
                          <a:latin typeface="Times New Roman"/>
                          <a:ea typeface="Calibri"/>
                          <a:cs typeface="Kartika"/>
                        </a:rPr>
                        <a:t>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046">
                <a:tc>
                  <a:txBody>
                    <a:bodyPr/>
                    <a:lstStyle/>
                    <a:p>
                      <a:pPr marL="0" marR="0" algn="ctr">
                        <a:lnSpc>
                          <a:spcPct val="107000"/>
                        </a:lnSpc>
                        <a:spcBef>
                          <a:spcPts val="0"/>
                        </a:spcBef>
                        <a:spcAft>
                          <a:spcPts val="0"/>
                        </a:spcAft>
                      </a:pPr>
                      <a:r>
                        <a:rPr lang="en-IN" sz="1400" b="1" dirty="0" smtClean="0">
                          <a:latin typeface="Times New Roman"/>
                          <a:ea typeface="Calibri"/>
                          <a:cs typeface="Kartika"/>
                        </a:rPr>
                        <a:t>UI</a:t>
                      </a:r>
                      <a:r>
                        <a:rPr lang="en-IN" sz="1400" b="1" baseline="0" dirty="0" smtClean="0">
                          <a:latin typeface="Times New Roman"/>
                          <a:ea typeface="Calibri"/>
                          <a:cs typeface="Kartika"/>
                        </a:rPr>
                        <a:t> Design</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08/05/2022</a:t>
                      </a: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046">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endParaRPr lang="en-IN" sz="1400" b="1" dirty="0" smtClean="0">
                        <a:latin typeface="Times New Roman"/>
                        <a:ea typeface="Calibri"/>
                        <a:cs typeface="Kartika"/>
                      </a:endParaRPr>
                    </a:p>
                    <a:p>
                      <a:pPr marL="0" marR="0" algn="ctr">
                        <a:lnSpc>
                          <a:spcPct val="107000"/>
                        </a:lnSpc>
                        <a:spcBef>
                          <a:spcPts val="0"/>
                        </a:spcBef>
                        <a:spcAft>
                          <a:spcPts val="0"/>
                        </a:spcAft>
                      </a:pP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7078">
                <a:tc>
                  <a:txBody>
                    <a:bodyPr/>
                    <a:lstStyle/>
                    <a:p>
                      <a:pPr marL="0" marR="0" algn="ctr">
                        <a:lnSpc>
                          <a:spcPct val="107000"/>
                        </a:lnSpc>
                        <a:spcBef>
                          <a:spcPts val="0"/>
                        </a:spcBef>
                        <a:spcAft>
                          <a:spcPts val="0"/>
                        </a:spcAft>
                      </a:pPr>
                      <a:r>
                        <a:rPr lang="en-IN" sz="1400" b="1" dirty="0" smtClean="0">
                          <a:latin typeface="Times New Roman"/>
                          <a:ea typeface="Calibri"/>
                          <a:cs typeface="Kartika"/>
                        </a:rPr>
                        <a:t>Integrating</a:t>
                      </a:r>
                      <a:r>
                        <a:rPr lang="en-IN" sz="1400" b="1" baseline="0" dirty="0" smtClean="0">
                          <a:latin typeface="Times New Roman"/>
                          <a:ea typeface="Calibri"/>
                          <a:cs typeface="Kartika"/>
                        </a:rPr>
                        <a:t> Audio Player</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23/05/2022</a:t>
                      </a: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  </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326">
                <a:tc>
                  <a:txBody>
                    <a:bodyPr/>
                    <a:lstStyle/>
                    <a:p>
                      <a:pPr marL="0" marR="0" algn="ctr">
                        <a:lnSpc>
                          <a:spcPct val="107000"/>
                        </a:lnSpc>
                        <a:spcBef>
                          <a:spcPts val="0"/>
                        </a:spcBef>
                        <a:spcAft>
                          <a:spcPts val="0"/>
                        </a:spcAft>
                      </a:pPr>
                      <a:r>
                        <a:rPr lang="en-IN" sz="1400" b="1" dirty="0">
                          <a:latin typeface="Times New Roman"/>
                          <a:ea typeface="Calibri"/>
                          <a:cs typeface="Kartika"/>
                        </a:rPr>
                        <a:t>Total</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533400"/>
            <a:ext cx="3129959" cy="584775"/>
          </a:xfrm>
          <a:prstGeom prst="rect">
            <a:avLst/>
          </a:prstGeom>
          <a:noFill/>
        </p:spPr>
        <p:txBody>
          <a:bodyPr wrap="none" rtlCol="0">
            <a:spAutoFit/>
          </a:bodyPr>
          <a:lstStyle/>
          <a:p>
            <a:r>
              <a:rPr lang="en-IN" sz="3200" b="1" dirty="0" smtClean="0">
                <a:latin typeface="Times New Roman" pitchFamily="18" charset="0"/>
                <a:cs typeface="Times New Roman" pitchFamily="18" charset="0"/>
              </a:rPr>
              <a:t>SPRINT PLANS</a:t>
            </a:r>
            <a:endParaRPr lang="en-US" sz="3200"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04800" y="1858488"/>
          <a:ext cx="8483909" cy="3551712"/>
        </p:xfrm>
        <a:graphic>
          <a:graphicData uri="http://schemas.openxmlformats.org/drawingml/2006/table">
            <a:tbl>
              <a:tblPr/>
              <a:tblGrid>
                <a:gridCol w="1432084"/>
                <a:gridCol w="979848"/>
                <a:gridCol w="753731"/>
                <a:gridCol w="527611"/>
                <a:gridCol w="452238"/>
                <a:gridCol w="528397"/>
                <a:gridCol w="549134"/>
                <a:gridCol w="452238"/>
                <a:gridCol w="452238"/>
                <a:gridCol w="452238"/>
                <a:gridCol w="456352"/>
                <a:gridCol w="457200"/>
                <a:gridCol w="457200"/>
                <a:gridCol w="533400"/>
              </a:tblGrid>
              <a:tr h="1241755">
                <a:tc>
                  <a:txBody>
                    <a:bodyPr/>
                    <a:lstStyle/>
                    <a:p>
                      <a:pPr marL="0" marR="0" algn="ctr">
                        <a:lnSpc>
                          <a:spcPct val="107000"/>
                        </a:lnSpc>
                        <a:spcBef>
                          <a:spcPts val="0"/>
                        </a:spcBef>
                        <a:spcAft>
                          <a:spcPts val="0"/>
                        </a:spcAft>
                      </a:pPr>
                      <a:r>
                        <a:rPr lang="en-IN" sz="1400" b="1" dirty="0">
                          <a:latin typeface="Times New Roman"/>
                          <a:ea typeface="Calibri"/>
                          <a:cs typeface="Kartika"/>
                        </a:rPr>
                        <a:t>Backlog Item</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Status and Completion date </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Original Estimate in hours</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16</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17</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18</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19</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20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21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22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3267">
                <a:tc>
                  <a:txBody>
                    <a:bodyPr/>
                    <a:lstStyle/>
                    <a:p>
                      <a:pPr marL="0" marR="0" algn="ctr">
                        <a:lnSpc>
                          <a:spcPct val="107000"/>
                        </a:lnSpc>
                        <a:spcBef>
                          <a:spcPts val="0"/>
                        </a:spcBef>
                        <a:spcAft>
                          <a:spcPts val="0"/>
                        </a:spcAft>
                      </a:pPr>
                      <a:r>
                        <a:rPr lang="en-IN" sz="1400" b="1" dirty="0">
                          <a:latin typeface="Times New Roman"/>
                          <a:ea typeface="Calibri"/>
                          <a:cs typeface="Kartika"/>
                        </a:rPr>
                        <a:t>User </a:t>
                      </a:r>
                      <a:r>
                        <a:rPr lang="en-IN" sz="1400" b="1" dirty="0" smtClean="0">
                          <a:latin typeface="Times New Roman"/>
                          <a:ea typeface="Calibri"/>
                          <a:cs typeface="Kartika"/>
                        </a:rPr>
                        <a:t>story</a:t>
                      </a:r>
                    </a:p>
                    <a:p>
                      <a:pPr marL="0" marR="0" algn="ctr">
                        <a:lnSpc>
                          <a:spcPct val="107000"/>
                        </a:lnSpc>
                        <a:spcBef>
                          <a:spcPts val="0"/>
                        </a:spcBef>
                        <a:spcAft>
                          <a:spcPts val="0"/>
                        </a:spcAft>
                      </a:pPr>
                      <a:r>
                        <a:rPr lang="en-IN" sz="1400" b="1" dirty="0" smtClean="0">
                          <a:latin typeface="Times New Roman"/>
                          <a:ea typeface="Calibri"/>
                          <a:cs typeface="Kartika"/>
                        </a:rPr>
                        <a:t>  #3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smtClean="0">
                          <a:latin typeface="Times New Roman"/>
                          <a:ea typeface="Calibri"/>
                          <a:cs typeface="Kartika"/>
                        </a:rPr>
                        <a:t>Build</a:t>
                      </a:r>
                      <a:r>
                        <a:rPr lang="en-IN" sz="1400" b="1" baseline="0" dirty="0" smtClean="0">
                          <a:latin typeface="Times New Roman"/>
                          <a:ea typeface="Calibri"/>
                          <a:cs typeface="Kartika"/>
                        </a:rPr>
                        <a:t> Alan AI Project</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09/06/2022</a:t>
                      </a:r>
                    </a:p>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011">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endParaRPr lang="en-IN" sz="1400" b="1" dirty="0" smtClean="0">
                        <a:latin typeface="Times New Roman"/>
                        <a:ea typeface="Calibri"/>
                        <a:cs typeface="Kartika"/>
                      </a:endParaRPr>
                    </a:p>
                    <a:p>
                      <a:pPr marL="0" marR="0" algn="ctr">
                        <a:lnSpc>
                          <a:spcPct val="107000"/>
                        </a:lnSpc>
                        <a:spcBef>
                          <a:spcPts val="0"/>
                        </a:spcBef>
                        <a:spcAft>
                          <a:spcPts val="0"/>
                        </a:spcAft>
                      </a:pPr>
                      <a:r>
                        <a:rPr lang="en-IN" sz="1400" b="1" dirty="0" smtClean="0">
                          <a:latin typeface="Times New Roman"/>
                          <a:ea typeface="Calibri"/>
                          <a:cs typeface="Kartika"/>
                        </a:rPr>
                        <a:t> #4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smtClean="0">
                          <a:latin typeface="Times New Roman"/>
                          <a:ea typeface="Calibri"/>
                          <a:cs typeface="Kartika"/>
                        </a:rPr>
                        <a:t>Add</a:t>
                      </a:r>
                      <a:r>
                        <a:rPr lang="en-IN" sz="1400" b="1" baseline="0" dirty="0" smtClean="0">
                          <a:latin typeface="Times New Roman"/>
                          <a:ea typeface="Calibri"/>
                          <a:cs typeface="Kartika"/>
                        </a:rPr>
                        <a:t> FM Stations</a:t>
                      </a:r>
                      <a:endParaRPr lang="en-US" sz="1400" dirty="0">
                        <a:latin typeface="+mn-lt"/>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anose="02020603050405020304" pitchFamily="18" charset="0"/>
                          <a:cs typeface="Times New Roman" panose="02020603050405020304" pitchFamily="18" charset="0"/>
                        </a:rPr>
                        <a:t>30/06/2022</a:t>
                      </a:r>
                      <a:endParaRPr lang="en-US" sz="1400"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901">
                <a:tc>
                  <a:txBody>
                    <a:bodyPr/>
                    <a:lstStyle/>
                    <a:p>
                      <a:pPr marL="0" marR="0" algn="ctr">
                        <a:lnSpc>
                          <a:spcPct val="107000"/>
                        </a:lnSpc>
                        <a:spcBef>
                          <a:spcPts val="0"/>
                        </a:spcBef>
                        <a:spcAft>
                          <a:spcPts val="0"/>
                        </a:spcAft>
                      </a:pPr>
                      <a:r>
                        <a:rPr lang="en-IN" sz="1400" b="1" dirty="0">
                          <a:latin typeface="Times New Roman"/>
                          <a:ea typeface="Calibri"/>
                          <a:cs typeface="Kartika"/>
                        </a:rPr>
                        <a:t>Total</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80145" y="405825"/>
            <a:ext cx="3496855" cy="584775"/>
          </a:xfrm>
          <a:prstGeom prst="rect">
            <a:avLst/>
          </a:prstGeom>
          <a:noFill/>
        </p:spPr>
        <p:txBody>
          <a:bodyPr wrap="none" rtlCol="0">
            <a:spAutoFit/>
          </a:bodyPr>
          <a:lstStyle/>
          <a:p>
            <a:pPr algn="ctr"/>
            <a:r>
              <a:rPr lang="en-IN" sz="3200" b="1" dirty="0" smtClean="0">
                <a:latin typeface="Times New Roman" pitchFamily="18" charset="0"/>
                <a:cs typeface="Times New Roman" pitchFamily="18" charset="0"/>
              </a:rPr>
              <a:t>SPRINT ACTUAL</a:t>
            </a:r>
            <a:endParaRPr lang="en-US" sz="32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52400" y="1447800"/>
          <a:ext cx="8839200" cy="4290850"/>
        </p:xfrm>
        <a:graphic>
          <a:graphicData uri="http://schemas.openxmlformats.org/drawingml/2006/table">
            <a:tbl>
              <a:tblPr/>
              <a:tblGrid>
                <a:gridCol w="1143000"/>
                <a:gridCol w="990600"/>
                <a:gridCol w="762000"/>
                <a:gridCol w="457200"/>
                <a:gridCol w="457200"/>
                <a:gridCol w="457200"/>
                <a:gridCol w="457200"/>
                <a:gridCol w="457200"/>
                <a:gridCol w="457200"/>
                <a:gridCol w="457200"/>
                <a:gridCol w="457200"/>
                <a:gridCol w="457200"/>
                <a:gridCol w="457200"/>
                <a:gridCol w="457200"/>
                <a:gridCol w="914400"/>
              </a:tblGrid>
              <a:tr h="1219200">
                <a:tc>
                  <a:txBody>
                    <a:bodyPr/>
                    <a:lstStyle/>
                    <a:p>
                      <a:pPr marL="0" marR="0" algn="ctr">
                        <a:lnSpc>
                          <a:spcPct val="107000"/>
                        </a:lnSpc>
                        <a:spcBef>
                          <a:spcPts val="0"/>
                        </a:spcBef>
                        <a:spcAft>
                          <a:spcPts val="0"/>
                        </a:spcAft>
                      </a:pPr>
                      <a:r>
                        <a:rPr lang="en-IN" sz="1400" b="1" dirty="0">
                          <a:latin typeface="Times New Roman"/>
                          <a:ea typeface="Calibri"/>
                          <a:cs typeface="Kartika"/>
                        </a:rPr>
                        <a:t>Backlog Item</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Status and Completion </a:t>
                      </a:r>
                      <a:r>
                        <a:rPr lang="en-IN" sz="1400" b="1" dirty="0" smtClean="0">
                          <a:latin typeface="Times New Roman"/>
                          <a:ea typeface="Calibri"/>
                          <a:cs typeface="Kartika"/>
                        </a:rPr>
                        <a:t>Date </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Original Estimate in hours</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3</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5</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6</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7</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8</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9</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Completed</a:t>
                      </a:r>
                    </a:p>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&lt;Y/N&gt;</a:t>
                      </a: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1430">
                <a:tc>
                  <a:txBody>
                    <a:bodyPr/>
                    <a:lstStyle/>
                    <a:p>
                      <a:pPr marL="0" marR="0" algn="ctr">
                        <a:lnSpc>
                          <a:spcPct val="107000"/>
                        </a:lnSpc>
                        <a:spcBef>
                          <a:spcPts val="0"/>
                        </a:spcBef>
                        <a:spcAft>
                          <a:spcPts val="0"/>
                        </a:spcAft>
                      </a:pPr>
                      <a:r>
                        <a:rPr lang="en-IN" sz="1400" b="1" dirty="0">
                          <a:latin typeface="Times New Roman"/>
                          <a:ea typeface="Calibri"/>
                          <a:cs typeface="Kartika"/>
                        </a:rPr>
                        <a:t>User </a:t>
                      </a:r>
                      <a:r>
                        <a:rPr lang="en-IN" sz="1400" b="1" dirty="0" smtClean="0">
                          <a:latin typeface="Times New Roman"/>
                          <a:ea typeface="Calibri"/>
                          <a:cs typeface="Kartika"/>
                        </a:rPr>
                        <a:t>story</a:t>
                      </a:r>
                    </a:p>
                    <a:p>
                      <a:pPr marL="0" marR="0" algn="ctr">
                        <a:lnSpc>
                          <a:spcPct val="107000"/>
                        </a:lnSpc>
                        <a:spcBef>
                          <a:spcPts val="0"/>
                        </a:spcBef>
                        <a:spcAft>
                          <a:spcPts val="0"/>
                        </a:spcAft>
                      </a:pPr>
                      <a:r>
                        <a:rPr lang="en-IN" sz="1400" b="1" dirty="0" smtClean="0">
                          <a:latin typeface="Times New Roman"/>
                          <a:ea typeface="Calibri"/>
                          <a:cs typeface="Kartika"/>
                        </a:rPr>
                        <a:t>  </a:t>
                      </a:r>
                      <a:r>
                        <a:rPr lang="en-IN" sz="1400" b="1" dirty="0">
                          <a:latin typeface="Times New Roman"/>
                          <a:ea typeface="Calibri"/>
                          <a:cs typeface="Kartika"/>
                        </a:rPr>
                        <a:t>#</a:t>
                      </a:r>
                      <a:r>
                        <a:rPr lang="en-IN" sz="1400" b="1" dirty="0" smtClean="0">
                          <a:latin typeface="Times New Roman"/>
                          <a:ea typeface="Calibri"/>
                          <a:cs typeface="Kartika"/>
                        </a:rPr>
                        <a:t>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511">
                <a:tc>
                  <a:txBody>
                    <a:bodyPr/>
                    <a:lstStyle/>
                    <a:p>
                      <a:pPr marL="0" marR="0" algn="ctr">
                        <a:lnSpc>
                          <a:spcPct val="107000"/>
                        </a:lnSpc>
                        <a:spcBef>
                          <a:spcPts val="0"/>
                        </a:spcBef>
                        <a:spcAft>
                          <a:spcPts val="0"/>
                        </a:spcAft>
                      </a:pPr>
                      <a:r>
                        <a:rPr lang="en-IN" sz="1400" b="1" dirty="0" smtClean="0">
                          <a:latin typeface="Times New Roman"/>
                          <a:ea typeface="Calibri"/>
                          <a:cs typeface="Kartika"/>
                        </a:rPr>
                        <a:t>UI</a:t>
                      </a:r>
                      <a:r>
                        <a:rPr lang="en-IN" sz="1400" b="1" baseline="0" dirty="0" smtClean="0">
                          <a:latin typeface="Times New Roman"/>
                          <a:ea typeface="Calibri"/>
                          <a:cs typeface="Kartika"/>
                        </a:rPr>
                        <a:t> Design</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08/05/2022</a:t>
                      </a: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smtClean="0">
                          <a:latin typeface="Calibri"/>
                          <a:ea typeface="Calibri"/>
                          <a:cs typeface="Kartika"/>
                        </a:rPr>
                        <a:t>Y</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511">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endParaRPr lang="en-IN" sz="1400" b="1" dirty="0" smtClean="0">
                        <a:latin typeface="Times New Roman"/>
                        <a:ea typeface="Calibri"/>
                        <a:cs typeface="Kartika"/>
                      </a:endParaRPr>
                    </a:p>
                    <a:p>
                      <a:pPr marL="0" marR="0" algn="ctr">
                        <a:lnSpc>
                          <a:spcPct val="107000"/>
                        </a:lnSpc>
                        <a:spcBef>
                          <a:spcPts val="0"/>
                        </a:spcBef>
                        <a:spcAft>
                          <a:spcPts val="0"/>
                        </a:spcAft>
                      </a:pP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3365">
                <a:tc>
                  <a:txBody>
                    <a:bodyPr/>
                    <a:lstStyle/>
                    <a:p>
                      <a:pPr marL="0" marR="0" algn="ctr">
                        <a:lnSpc>
                          <a:spcPct val="107000"/>
                        </a:lnSpc>
                        <a:spcBef>
                          <a:spcPts val="0"/>
                        </a:spcBef>
                        <a:spcAft>
                          <a:spcPts val="0"/>
                        </a:spcAft>
                      </a:pPr>
                      <a:r>
                        <a:rPr lang="en-IN" sz="1400" b="1" dirty="0" smtClean="0">
                          <a:latin typeface="Times New Roman"/>
                          <a:ea typeface="Calibri"/>
                          <a:cs typeface="Kartika"/>
                        </a:rPr>
                        <a:t>Integrating</a:t>
                      </a:r>
                      <a:r>
                        <a:rPr lang="en-IN" sz="1400" b="1" baseline="0" dirty="0" smtClean="0">
                          <a:latin typeface="Times New Roman"/>
                          <a:ea typeface="Calibri"/>
                          <a:cs typeface="Kartika"/>
                        </a:rPr>
                        <a:t> Audio Player</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23/05/2022</a:t>
                      </a: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  </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smtClean="0">
                          <a:latin typeface="Calibri"/>
                          <a:ea typeface="Calibri"/>
                          <a:cs typeface="Kartika"/>
                        </a:rPr>
                        <a:t>Y</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833">
                <a:tc>
                  <a:txBody>
                    <a:bodyPr/>
                    <a:lstStyle/>
                    <a:p>
                      <a:pPr marL="0" marR="0" algn="ctr">
                        <a:lnSpc>
                          <a:spcPct val="107000"/>
                        </a:lnSpc>
                        <a:spcBef>
                          <a:spcPts val="0"/>
                        </a:spcBef>
                        <a:spcAft>
                          <a:spcPts val="0"/>
                        </a:spcAft>
                      </a:pPr>
                      <a:r>
                        <a:rPr lang="en-IN" sz="1400" b="1" dirty="0">
                          <a:latin typeface="Times New Roman"/>
                          <a:ea typeface="Calibri"/>
                          <a:cs typeface="Kartika"/>
                        </a:rPr>
                        <a:t>Total</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1545" y="634425"/>
            <a:ext cx="3496855" cy="584775"/>
          </a:xfrm>
          <a:prstGeom prst="rect">
            <a:avLst/>
          </a:prstGeom>
          <a:noFill/>
        </p:spPr>
        <p:txBody>
          <a:bodyPr wrap="none" rtlCol="0">
            <a:spAutoFit/>
          </a:bodyPr>
          <a:lstStyle/>
          <a:p>
            <a:r>
              <a:rPr lang="en-IN" sz="3200" b="1" dirty="0" smtClean="0">
                <a:latin typeface="Times New Roman" pitchFamily="18" charset="0"/>
                <a:cs typeface="Times New Roman" pitchFamily="18" charset="0"/>
              </a:rPr>
              <a:t>SPRINT ACTUAL</a:t>
            </a:r>
            <a:endParaRPr lang="en-US" sz="3200"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52400" y="2010887"/>
          <a:ext cx="8763000" cy="3627913"/>
        </p:xfrm>
        <a:graphic>
          <a:graphicData uri="http://schemas.openxmlformats.org/drawingml/2006/table">
            <a:tbl>
              <a:tblPr/>
              <a:tblGrid>
                <a:gridCol w="990600"/>
                <a:gridCol w="990600"/>
                <a:gridCol w="838200"/>
                <a:gridCol w="457200"/>
                <a:gridCol w="457200"/>
                <a:gridCol w="457200"/>
                <a:gridCol w="457200"/>
                <a:gridCol w="457200"/>
                <a:gridCol w="457200"/>
                <a:gridCol w="457200"/>
                <a:gridCol w="457200"/>
                <a:gridCol w="457200"/>
                <a:gridCol w="457200"/>
                <a:gridCol w="457200"/>
                <a:gridCol w="914400"/>
              </a:tblGrid>
              <a:tr h="1268396">
                <a:tc>
                  <a:txBody>
                    <a:bodyPr/>
                    <a:lstStyle/>
                    <a:p>
                      <a:pPr marL="0" marR="0" algn="ctr">
                        <a:lnSpc>
                          <a:spcPct val="107000"/>
                        </a:lnSpc>
                        <a:spcBef>
                          <a:spcPts val="0"/>
                        </a:spcBef>
                        <a:spcAft>
                          <a:spcPts val="0"/>
                        </a:spcAft>
                      </a:pPr>
                      <a:r>
                        <a:rPr lang="en-IN" sz="1400" b="1" dirty="0">
                          <a:latin typeface="Times New Roman"/>
                          <a:ea typeface="Calibri"/>
                          <a:cs typeface="Kartika"/>
                        </a:rPr>
                        <a:t>Backlog Item</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Status and Completion date </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Original Estimate in hours</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16</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17</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18</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19</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20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21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a:t>
                      </a:r>
                      <a:r>
                        <a:rPr lang="en-IN" sz="1400" b="1" dirty="0" smtClean="0">
                          <a:latin typeface="Times New Roman"/>
                          <a:ea typeface="Calibri"/>
                          <a:cs typeface="Kartika"/>
                        </a:rPr>
                        <a:t>22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Completed</a:t>
                      </a:r>
                    </a:p>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&lt;Y/N&gt;</a:t>
                      </a: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922">
                <a:tc>
                  <a:txBody>
                    <a:bodyPr/>
                    <a:lstStyle/>
                    <a:p>
                      <a:pPr marL="0" marR="0" algn="ctr">
                        <a:lnSpc>
                          <a:spcPct val="107000"/>
                        </a:lnSpc>
                        <a:spcBef>
                          <a:spcPts val="0"/>
                        </a:spcBef>
                        <a:spcAft>
                          <a:spcPts val="0"/>
                        </a:spcAft>
                      </a:pPr>
                      <a:r>
                        <a:rPr lang="en-IN" sz="1400" b="1" dirty="0">
                          <a:latin typeface="Times New Roman"/>
                          <a:ea typeface="Calibri"/>
                          <a:cs typeface="Kartika"/>
                        </a:rPr>
                        <a:t>User </a:t>
                      </a:r>
                      <a:r>
                        <a:rPr lang="en-IN" sz="1400" b="1" dirty="0" smtClean="0">
                          <a:latin typeface="Times New Roman"/>
                          <a:ea typeface="Calibri"/>
                          <a:cs typeface="Kartika"/>
                        </a:rPr>
                        <a:t>story</a:t>
                      </a:r>
                    </a:p>
                    <a:p>
                      <a:pPr marL="0" marR="0" algn="ctr">
                        <a:lnSpc>
                          <a:spcPct val="107000"/>
                        </a:lnSpc>
                        <a:spcBef>
                          <a:spcPts val="0"/>
                        </a:spcBef>
                        <a:spcAft>
                          <a:spcPts val="0"/>
                        </a:spcAft>
                      </a:pPr>
                      <a:r>
                        <a:rPr lang="en-IN" sz="1400" b="1" dirty="0" smtClean="0">
                          <a:latin typeface="Times New Roman"/>
                          <a:ea typeface="Calibri"/>
                          <a:cs typeface="Kartika"/>
                        </a:rPr>
                        <a:t>  #3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799">
                <a:tc>
                  <a:txBody>
                    <a:bodyPr/>
                    <a:lstStyle/>
                    <a:p>
                      <a:pPr marL="0" marR="0" algn="ctr">
                        <a:lnSpc>
                          <a:spcPct val="107000"/>
                        </a:lnSpc>
                        <a:spcBef>
                          <a:spcPts val="0"/>
                        </a:spcBef>
                        <a:spcAft>
                          <a:spcPts val="0"/>
                        </a:spcAft>
                      </a:pPr>
                      <a:r>
                        <a:rPr lang="en-IN" sz="1400" b="1" dirty="0" smtClean="0">
                          <a:latin typeface="Times New Roman"/>
                          <a:ea typeface="Calibri"/>
                          <a:cs typeface="Kartika"/>
                        </a:rPr>
                        <a:t>Build</a:t>
                      </a:r>
                      <a:r>
                        <a:rPr lang="en-IN" sz="1400" b="1" baseline="0" dirty="0" smtClean="0">
                          <a:latin typeface="Times New Roman"/>
                          <a:ea typeface="Calibri"/>
                          <a:cs typeface="Kartika"/>
                        </a:rPr>
                        <a:t> Alan AI Project</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09/06/2022</a:t>
                      </a:r>
                    </a:p>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smtClean="0">
                          <a:latin typeface="Calibri"/>
                          <a:ea typeface="Calibri"/>
                          <a:cs typeface="Kartika"/>
                        </a:rPr>
                        <a:t>Y</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88">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endParaRPr lang="en-IN" sz="1400" b="1" dirty="0" smtClean="0">
                        <a:latin typeface="Times New Roman"/>
                        <a:ea typeface="Calibri"/>
                        <a:cs typeface="Kartika"/>
                      </a:endParaRPr>
                    </a:p>
                    <a:p>
                      <a:pPr marL="0" marR="0" algn="ctr">
                        <a:lnSpc>
                          <a:spcPct val="107000"/>
                        </a:lnSpc>
                        <a:spcBef>
                          <a:spcPts val="0"/>
                        </a:spcBef>
                        <a:spcAft>
                          <a:spcPts val="0"/>
                        </a:spcAft>
                      </a:pPr>
                      <a:r>
                        <a:rPr lang="en-IN" sz="1400" b="1" dirty="0" smtClean="0">
                          <a:latin typeface="Times New Roman"/>
                          <a:ea typeface="Calibri"/>
                          <a:cs typeface="Kartika"/>
                        </a:rPr>
                        <a:t> #4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799">
                <a:tc>
                  <a:txBody>
                    <a:bodyPr/>
                    <a:lstStyle/>
                    <a:p>
                      <a:pPr marL="0" marR="0" algn="ctr">
                        <a:lnSpc>
                          <a:spcPct val="107000"/>
                        </a:lnSpc>
                        <a:spcBef>
                          <a:spcPts val="0"/>
                        </a:spcBef>
                        <a:spcAft>
                          <a:spcPts val="0"/>
                        </a:spcAft>
                      </a:pPr>
                      <a:r>
                        <a:rPr lang="en-IN" sz="1400" b="1" dirty="0" smtClean="0">
                          <a:latin typeface="Times New Roman"/>
                          <a:ea typeface="Calibri"/>
                          <a:cs typeface="Kartika"/>
                        </a:rPr>
                        <a:t>Add</a:t>
                      </a:r>
                      <a:r>
                        <a:rPr lang="en-IN" sz="1400" b="1" baseline="0" dirty="0" smtClean="0">
                          <a:latin typeface="Times New Roman"/>
                          <a:ea typeface="Calibri"/>
                          <a:cs typeface="Kartika"/>
                        </a:rPr>
                        <a:t> FM Stations</a:t>
                      </a:r>
                      <a:endParaRPr lang="en-US" sz="1400" dirty="0">
                        <a:latin typeface="+mn-lt"/>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anose="02020603050405020304" pitchFamily="18" charset="0"/>
                          <a:cs typeface="Times New Roman" panose="02020603050405020304" pitchFamily="18" charset="0"/>
                        </a:rPr>
                        <a:t>30/06/2022</a:t>
                      </a:r>
                      <a:endParaRPr lang="en-US" sz="1400"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smtClean="0">
                          <a:latin typeface="Calibri"/>
                          <a:ea typeface="Calibri"/>
                          <a:cs typeface="Kartika"/>
                        </a:rPr>
                        <a:t>y</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009">
                <a:tc>
                  <a:txBody>
                    <a:bodyPr/>
                    <a:lstStyle/>
                    <a:p>
                      <a:pPr marL="0" marR="0" algn="ctr">
                        <a:lnSpc>
                          <a:spcPct val="107000"/>
                        </a:lnSpc>
                        <a:spcBef>
                          <a:spcPts val="0"/>
                        </a:spcBef>
                        <a:spcAft>
                          <a:spcPts val="0"/>
                        </a:spcAft>
                      </a:pPr>
                      <a:r>
                        <a:rPr lang="en-IN" sz="1400" b="1" dirty="0">
                          <a:latin typeface="Times New Roman"/>
                          <a:ea typeface="Calibri"/>
                          <a:cs typeface="Kartika"/>
                        </a:rPr>
                        <a:t>Total</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lstStyle/>
          <a:p>
            <a:r>
              <a:rPr lang="en-US" b="1" dirty="0" smtClean="0"/>
              <a:t>Thank You</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0" y="274638"/>
            <a:ext cx="9144000" cy="1143000"/>
          </a:xfrm>
        </p:spPr>
        <p:txBody>
          <a:bodyPr>
            <a:noAutofit/>
          </a:bodyPr>
          <a:lstStyle/>
          <a:p>
            <a:r>
              <a:rPr lang="en-US" sz="3200" b="1" dirty="0" smtClean="0">
                <a:latin typeface="Times New Roman" pitchFamily="18" charset="0"/>
                <a:cs typeface="Times New Roman" pitchFamily="18" charset="0"/>
              </a:rPr>
              <a:t>VOICE ASSISTANT FLUTTER RADIO APP</a:t>
            </a:r>
            <a:endParaRPr lang="en-US" sz="3200" b="1" dirty="0">
              <a:latin typeface="Times New Roman" pitchFamily="18" charset="0"/>
              <a:cs typeface="Times New Roman" pitchFamily="18" charset="0"/>
            </a:endParaRPr>
          </a:p>
        </p:txBody>
      </p:sp>
      <p:sp>
        <p:nvSpPr>
          <p:cNvPr id="12" name="Content Placeholder 2"/>
          <p:cNvSpPr>
            <a:spLocks noGrp="1"/>
          </p:cNvSpPr>
          <p:nvPr>
            <p:ph idx="1"/>
          </p:nvPr>
        </p:nvSpPr>
        <p:spPr>
          <a:xfrm>
            <a:off x="457200" y="1600200"/>
            <a:ext cx="8229600" cy="4525963"/>
          </a:xfrm>
        </p:spPr>
        <p:txBody>
          <a:bodyPr>
            <a:normAutofit/>
          </a:bodyPr>
          <a:lstStyle/>
          <a:p>
            <a:r>
              <a:rPr lang="en-US" sz="1800" dirty="0" smtClean="0">
                <a:latin typeface="Times New Roman" pitchFamily="18" charset="0"/>
                <a:cs typeface="Times New Roman" pitchFamily="18" charset="0"/>
              </a:rPr>
              <a:t>Building multi station FM radio app using AI assistant ALAN. This is an Alan AI powered voice assistant FM radio app which can be used to play some music and also make some voice chat with Alan. This project, We show you how we can integrate Alan AI incredibly easily into a RADIO app. we have to use Flutter ( dart language ) for app development and integrate it with AI using ALAN. This project is an Radio application based on the AI Technology. This Radio can recognize your voice and reply to it also.</a:t>
            </a:r>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MODULES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305800" cy="4754563"/>
          </a:xfrm>
        </p:spPr>
        <p:txBody>
          <a:bodyPr>
            <a:noAutofit/>
          </a:bodyPr>
          <a:lstStyle/>
          <a:p>
            <a:pPr>
              <a:buNone/>
            </a:pPr>
            <a:r>
              <a:rPr lang="en-IN" sz="2000" b="1" u="sng" dirty="0" smtClean="0">
                <a:latin typeface="Times New Roman" pitchFamily="18" charset="0"/>
                <a:cs typeface="Times New Roman" pitchFamily="18" charset="0"/>
              </a:rPr>
              <a:t>USER:-</a:t>
            </a:r>
          </a:p>
          <a:p>
            <a:r>
              <a:rPr lang="en-IN" sz="1600" dirty="0" smtClean="0">
                <a:latin typeface="Times New Roman" pitchFamily="18" charset="0"/>
                <a:cs typeface="Times New Roman" pitchFamily="18" charset="0"/>
              </a:rPr>
              <a:t>View FM stations</a:t>
            </a:r>
          </a:p>
          <a:p>
            <a:r>
              <a:rPr lang="en-IN" sz="1600" dirty="0" smtClean="0">
                <a:latin typeface="Times New Roman" pitchFamily="18" charset="0"/>
                <a:cs typeface="Times New Roman" pitchFamily="18" charset="0"/>
              </a:rPr>
              <a:t>Voice Command</a:t>
            </a:r>
          </a:p>
          <a:p>
            <a:r>
              <a:rPr lang="en-IN" sz="1600" dirty="0" smtClean="0">
                <a:latin typeface="Times New Roman" pitchFamily="18" charset="0"/>
                <a:cs typeface="Times New Roman" pitchFamily="18" charset="0"/>
              </a:rPr>
              <a:t>Voice Chat</a:t>
            </a:r>
          </a:p>
          <a:p>
            <a:r>
              <a:rPr lang="en-IN" sz="1600" dirty="0" smtClean="0">
                <a:latin typeface="Times New Roman" pitchFamily="18" charset="0"/>
                <a:cs typeface="Times New Roman" pitchFamily="18" charset="0"/>
              </a:rPr>
              <a:t>Play Music</a:t>
            </a:r>
          </a:p>
          <a:p>
            <a:pPr>
              <a:buNone/>
            </a:pPr>
            <a:endParaRPr lang="en-IN" sz="1800" dirty="0" smtClean="0">
              <a:latin typeface="Times New Roman" pitchFamily="18" charset="0"/>
              <a:cs typeface="Times New Roman" pitchFamily="18" charset="0"/>
            </a:endParaRPr>
          </a:p>
          <a:p>
            <a:pPr>
              <a:buNone/>
            </a:pPr>
            <a:endParaRPr lang="en-IN" sz="1600" u="sng" dirty="0" smtClean="0">
              <a:latin typeface="Times New Roman" pitchFamily="18" charset="0"/>
              <a:cs typeface="Times New Roman" pitchFamily="18" charset="0"/>
            </a:endParaRPr>
          </a:p>
          <a:p>
            <a:pPr>
              <a:buNone/>
            </a:pPr>
            <a:r>
              <a:rPr lang="en-IN" sz="1600" u="sng" dirty="0" smtClean="0">
                <a:latin typeface="Times New Roman" pitchFamily="18" charset="0"/>
                <a:cs typeface="Times New Roman" pitchFamily="18" charset="0"/>
              </a:rPr>
              <a:t>    </a:t>
            </a:r>
            <a:endParaRPr lang="en-US" sz="1600" u="sng"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8229600" cy="1143000"/>
          </a:xfrm>
        </p:spPr>
        <p:txBody>
          <a:bodyPr>
            <a:normAutofit/>
          </a:bodyPr>
          <a:lstStyle/>
          <a:p>
            <a:r>
              <a:rPr lang="en-US" sz="3600" b="1" dirty="0" smtClean="0">
                <a:latin typeface="Times New Roman" pitchFamily="18" charset="0"/>
                <a:cs typeface="Times New Roman" pitchFamily="18" charset="0"/>
              </a:rPr>
              <a:t>METHODOLOGY</a:t>
            </a:r>
            <a:endParaRPr lang="en-US" sz="3600" b="1" dirty="0">
              <a:latin typeface="Times New Roman" pitchFamily="18" charset="0"/>
              <a:cs typeface="Times New Roman" pitchFamily="18" charset="0"/>
            </a:endParaRPr>
          </a:p>
        </p:txBody>
      </p:sp>
      <p:sp>
        <p:nvSpPr>
          <p:cNvPr id="4" name="Content Placeholder 3"/>
          <p:cNvSpPr>
            <a:spLocks noGrp="1"/>
          </p:cNvSpPr>
          <p:nvPr>
            <p:ph idx="1"/>
          </p:nvPr>
        </p:nvSpPr>
        <p:spPr>
          <a:xfrm>
            <a:off x="457200" y="990600"/>
            <a:ext cx="8458200" cy="5562600"/>
          </a:xfrm>
        </p:spPr>
        <p:txBody>
          <a:bodyPr>
            <a:noAutofit/>
          </a:bodyPr>
          <a:lstStyle/>
          <a:p>
            <a:pPr eaLnBrk="0" fontAlgn="base" hangingPunct="0">
              <a:spcBef>
                <a:spcPct val="0"/>
              </a:spcBef>
              <a:spcAft>
                <a:spcPct val="0"/>
              </a:spcAft>
              <a:buNone/>
            </a:pPr>
            <a:r>
              <a:rPr lang="en-US" sz="1800" dirty="0" smtClean="0">
                <a:latin typeface="Times New Roman" pitchFamily="18" charset="0"/>
                <a:cs typeface="Times New Roman" pitchFamily="18" charset="0"/>
              </a:rPr>
              <a:t>                Voice integration is the future. It enables applications to be accessible to everyone and is very mobile friendly. In this customer-centric era, user experience has become one of the topmost priority for customer based applications. That’s why developers are also focusing more on user interactions to make it as smooth as possible. When it comes to UX, AI( Artificial Intelligence ) has always been a good performer. Developers nowadays are using AI to enhance the UX of their applications. Voice-controlled interaction is one of them. I have used ALAN to bring the voice controlled AI features inside the application, audio players </a:t>
            </a:r>
            <a:r>
              <a:rPr lang="en-US" sz="1800" dirty="0" err="1" smtClean="0">
                <a:latin typeface="Times New Roman" pitchFamily="18" charset="0"/>
                <a:cs typeface="Times New Roman" pitchFamily="18" charset="0"/>
              </a:rPr>
              <a:t>plugin</a:t>
            </a:r>
            <a:r>
              <a:rPr lang="en-US" sz="1800" dirty="0" smtClean="0">
                <a:latin typeface="Times New Roman" pitchFamily="18" charset="0"/>
                <a:cs typeface="Times New Roman" pitchFamily="18" charset="0"/>
              </a:rPr>
              <a:t> to play the radios and </a:t>
            </a:r>
            <a:r>
              <a:rPr lang="en-US" sz="1800" dirty="0" err="1" smtClean="0">
                <a:latin typeface="Times New Roman" pitchFamily="18" charset="0"/>
                <a:cs typeface="Times New Roman" pitchFamily="18" charset="0"/>
              </a:rPr>
              <a:t>VelocityX</a:t>
            </a:r>
            <a:r>
              <a:rPr lang="en-US" sz="1800" dirty="0" smtClean="0">
                <a:latin typeface="Times New Roman" pitchFamily="18" charset="0"/>
                <a:cs typeface="Times New Roman" pitchFamily="18" charset="0"/>
              </a:rPr>
              <a:t> for the seamless UI. I used Flutter SDK, Alan SDK and Android SDK with Dart as preferred language. whenever some data or command is sent from the Alan server as a JSON object to client-side flutter code. It becomes handy when you try to do something in your flutter app as a response to your command. it is just an easy example of the implementation of a voice assistant in a flutter application.</a:t>
            </a:r>
          </a:p>
          <a:p>
            <a:pPr algn="ctr" eaLnBrk="0" fontAlgn="base" hangingPunct="0">
              <a:lnSpc>
                <a:spcPct val="150000"/>
              </a:lnSpc>
              <a:spcBef>
                <a:spcPct val="0"/>
              </a:spcBef>
              <a:spcAft>
                <a:spcPct val="0"/>
              </a:spcAft>
              <a:buNone/>
            </a:pPr>
            <a:endParaRPr lang="en-US" sz="1800" b="1" dirty="0" smtClean="0">
              <a:latin typeface="Times New Roman" pitchFamily="18" charset="0"/>
              <a:cs typeface="Times New Roman" pitchFamily="18" charset="0"/>
            </a:endParaRPr>
          </a:p>
          <a:p>
            <a:pPr eaLnBrk="0" fontAlgn="base" hangingPunct="0">
              <a:lnSpc>
                <a:spcPct val="150000"/>
              </a:lnSpc>
              <a:spcBef>
                <a:spcPct val="0"/>
              </a:spcBef>
              <a:spcAft>
                <a:spcPct val="0"/>
              </a:spcAft>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ALAN AI</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Alan AI is a complete voice AI platform. Alan is a conversational voice AI platform that lets you create an intelligent voice assistant for your app. It offers all necessary tools to design, embed and host your voice solutions. A powerful web-based IDE where you can write, test and debug dialog scenarios for your voice assistant or chat bot. Alan's lightweight SDKs to quickly embed a voice assistant to your app. Alan's AI-backend powered by the industry’s best Automatic Speech Recognition (ASR), Natural Language Understanding (NLU) and Speech Synthesis. The Alan Cloud provisions and handles the infrastructure required to maintain your voice deployments and perform all the voice processing tasks. just a simple 'HEY ALAN' would wake up the voice assistant.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b="1" dirty="0" smtClean="0">
                <a:latin typeface="Times New Roman" pitchFamily="18" charset="0"/>
                <a:cs typeface="Times New Roman" pitchFamily="18" charset="0"/>
              </a:rPr>
              <a:t>VOICE PROCESSING :STEPS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4572000"/>
          </a:xfrm>
        </p:spPr>
        <p:txBody>
          <a:bodyPr>
            <a:noAutofit/>
          </a:bodyPr>
          <a:lstStyle/>
          <a:p>
            <a:pPr>
              <a:buNone/>
            </a:pPr>
            <a:r>
              <a:rPr lang="en-US" sz="16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Step 1:</a:t>
            </a:r>
          </a:p>
          <a:p>
            <a:pPr>
              <a:buNone/>
            </a:pPr>
            <a:r>
              <a:rPr lang="en-US" sz="1800" dirty="0" smtClean="0">
                <a:latin typeface="Times New Roman" pitchFamily="18" charset="0"/>
                <a:cs typeface="Times New Roman" pitchFamily="18" charset="0"/>
              </a:rPr>
              <a:t>      Voice commands processing starts on the client side. The Alan Client SDK captures voice stream from the user’s device and sends the voice data to the Alan Cloud for processing.</a:t>
            </a:r>
          </a:p>
          <a:p>
            <a:pPr>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Step 2:</a:t>
            </a:r>
          </a:p>
          <a:p>
            <a:pPr>
              <a:buNone/>
            </a:pPr>
            <a:r>
              <a:rPr lang="en-US" sz="1800" dirty="0" smtClean="0">
                <a:latin typeface="Times New Roman" pitchFamily="18" charset="0"/>
                <a:cs typeface="Times New Roman" pitchFamily="18" charset="0"/>
              </a:rPr>
              <a:t>       Alan uses the Automatic Speech Recognition (ASR) engine and Speech-to-Text (STT) to get the user input and convert it to text segments.</a:t>
            </a:r>
          </a:p>
          <a:p>
            <a:pPr>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Step 3:</a:t>
            </a:r>
          </a:p>
          <a:p>
            <a:pPr>
              <a:buNone/>
            </a:pPr>
            <a:r>
              <a:rPr lang="en-US" sz="1800" dirty="0" smtClean="0">
                <a:latin typeface="Times New Roman" pitchFamily="18" charset="0"/>
                <a:cs typeface="Times New Roman" pitchFamily="18" charset="0"/>
              </a:rPr>
              <a:t>       With the help of Spoken Language Understanding (SLU) Alan evaluates the phrase patterns, draws the intent and meaningful words, such as location, date and time, from the phrase. For high accuracy of matching, Alan uses the Domain Language Model for your app.</a:t>
            </a:r>
          </a:p>
          <a:p>
            <a:pPr>
              <a:buNone/>
            </a:pPr>
            <a:r>
              <a:rPr lang="en-US" sz="1800" b="1" dirty="0" smtClean="0">
                <a:latin typeface="Times New Roman" pitchFamily="18" charset="0"/>
                <a:cs typeface="Times New Roman" pitchFamily="18" charset="0"/>
              </a:rPr>
              <a:t>       Step 4:</a:t>
            </a:r>
          </a:p>
          <a:p>
            <a:pPr>
              <a:buNone/>
            </a:pPr>
            <a:r>
              <a:rPr lang="en-US" sz="1800" dirty="0" smtClean="0">
                <a:latin typeface="Times New Roman" pitchFamily="18" charset="0"/>
                <a:cs typeface="Times New Roman" pitchFamily="18" charset="0"/>
              </a:rPr>
              <a:t>       Alan matches the phrase to a voice command in the Alan script. This is where Alan Machine Learning (ML) algorithms are leveraged. Each phrase is given a probability score, with ‘1’ being the most accurate match.</a:t>
            </a:r>
          </a:p>
          <a:p>
            <a:pPr>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Step 5:</a:t>
            </a:r>
          </a:p>
          <a:p>
            <a:pPr>
              <a:buNone/>
            </a:pPr>
            <a:r>
              <a:rPr lang="en-US" sz="1800" dirty="0" smtClean="0">
                <a:latin typeface="Times New Roman" pitchFamily="18" charset="0"/>
                <a:cs typeface="Times New Roman" pitchFamily="18" charset="0"/>
              </a:rPr>
              <a:t>        If Alan is supposed to give a response, it uses the Text-to-Speech (TTS) technology to synthesize speech that sounds natural.</a:t>
            </a: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6200"/>
            <a:ext cx="8229600" cy="1143000"/>
          </a:xfrm>
        </p:spPr>
        <p:txBody>
          <a:bodyPr>
            <a:noAutofit/>
          </a:bodyPr>
          <a:lstStyle/>
          <a:p>
            <a:r>
              <a:rPr lang="en-US" sz="2400" b="1" dirty="0" smtClean="0">
                <a:latin typeface="Times New Roman" pitchFamily="18" charset="0"/>
                <a:cs typeface="Times New Roman" pitchFamily="18" charset="0"/>
              </a:rPr>
              <a:t>1.BASICS: AUTOMATIC SPEECH RECOGINITION (ASR) WORKS</a:t>
            </a:r>
            <a:endParaRPr lang="en-US" sz="2400" b="1" dirty="0">
              <a:latin typeface="Times New Roman" pitchFamily="18" charset="0"/>
              <a:cs typeface="Times New Roman" pitchFamily="18" charset="0"/>
            </a:endParaRPr>
          </a:p>
        </p:txBody>
      </p:sp>
      <p:pic>
        <p:nvPicPr>
          <p:cNvPr id="8" name="Content Placeholder 7" descr="WhatsApp Image 2022-06-06 at 12.06.15 AM.jpeg"/>
          <p:cNvPicPr>
            <a:picLocks noGrp="1" noChangeAspect="1"/>
          </p:cNvPicPr>
          <p:nvPr>
            <p:ph idx="1"/>
          </p:nvPr>
        </p:nvPicPr>
        <p:blipFill>
          <a:blip r:embed="rId2"/>
          <a:stretch>
            <a:fillRect/>
          </a:stretch>
        </p:blipFill>
        <p:spPr>
          <a:xfrm>
            <a:off x="152400" y="990600"/>
            <a:ext cx="8763000" cy="5715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06 at 12.08.29 AM.jpeg"/>
          <p:cNvPicPr>
            <a:picLocks noGrp="1" noChangeAspect="1"/>
          </p:cNvPicPr>
          <p:nvPr>
            <p:ph idx="1"/>
          </p:nvPr>
        </p:nvPicPr>
        <p:blipFill>
          <a:blip r:embed="rId2"/>
          <a:stretch>
            <a:fillRect/>
          </a:stretch>
        </p:blipFill>
        <p:spPr>
          <a:xfrm>
            <a:off x="152400" y="228600"/>
            <a:ext cx="8763000" cy="64770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2163</TotalTime>
  <Words>1469</Words>
  <Application>Microsoft Office PowerPoint</Application>
  <PresentationFormat>On-screen Show (4:3)</PresentationFormat>
  <Paragraphs>475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VOICE ASSISTANT FLUTTER RADIO APP</vt:lpstr>
      <vt:lpstr>TABLE OF CONTENTS</vt:lpstr>
      <vt:lpstr>VOICE ASSISTANT FLUTTER RADIO APP</vt:lpstr>
      <vt:lpstr>MODULES</vt:lpstr>
      <vt:lpstr>METHODOLOGY</vt:lpstr>
      <vt:lpstr>ALAN AI</vt:lpstr>
      <vt:lpstr>VOICE PROCESSING :STEPS</vt:lpstr>
      <vt:lpstr>1.BASICS: AUTOMATIC SPEECH RECOGINITION (ASR) WORKS</vt:lpstr>
      <vt:lpstr>Slide 9</vt:lpstr>
      <vt:lpstr>Slide 10</vt:lpstr>
      <vt:lpstr>Slide 11</vt:lpstr>
      <vt:lpstr>Slide 12</vt:lpstr>
      <vt:lpstr>2. Natural language understanding (NLU) </vt:lpstr>
      <vt:lpstr>3.SPEECH SYNTHESIS</vt:lpstr>
      <vt:lpstr>DEVELOPING  ENVIRONMENT</vt:lpstr>
      <vt:lpstr>FUTURE ENHANCEMECT</vt:lpstr>
      <vt:lpstr>PROJECT PLAN</vt:lpstr>
      <vt:lpstr>USER STORY</vt:lpstr>
      <vt:lpstr>PRODUCT BACKLOG</vt:lpstr>
      <vt:lpstr>Slide 20</vt:lpstr>
      <vt:lpstr>Slide 21</vt:lpstr>
      <vt:lpstr>Slide 22</vt:lpstr>
      <vt:lpstr>Slide 23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176</cp:revision>
  <dcterms:created xsi:type="dcterms:W3CDTF">2022-01-09T05:59:32Z</dcterms:created>
  <dcterms:modified xsi:type="dcterms:W3CDTF">2022-07-08T09:49:58Z</dcterms:modified>
</cp:coreProperties>
</file>