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48" r:id="rId1"/>
  </p:sldMasterIdLst>
  <p:notesMasterIdLst>
    <p:notesMasterId r:id="rId21"/>
  </p:notesMasterIdLst>
  <p:sldIdLst>
    <p:sldId id="256" r:id="rId2"/>
    <p:sldId id="264" r:id="rId3"/>
    <p:sldId id="257" r:id="rId4"/>
    <p:sldId id="258" r:id="rId5"/>
    <p:sldId id="268" r:id="rId6"/>
    <p:sldId id="269" r:id="rId7"/>
    <p:sldId id="285" r:id="rId8"/>
    <p:sldId id="273" r:id="rId9"/>
    <p:sldId id="277" r:id="rId10"/>
    <p:sldId id="259" r:id="rId11"/>
    <p:sldId id="262" r:id="rId12"/>
    <p:sldId id="261" r:id="rId13"/>
    <p:sldId id="260" r:id="rId14"/>
    <p:sldId id="263" r:id="rId15"/>
    <p:sldId id="278" r:id="rId16"/>
    <p:sldId id="279" r:id="rId17"/>
    <p:sldId id="280" r:id="rId18"/>
    <p:sldId id="284"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2" autoAdjust="0"/>
    <p:restoredTop sz="92416" autoAdjust="0"/>
  </p:normalViewPr>
  <p:slideViewPr>
    <p:cSldViewPr>
      <p:cViewPr varScale="1">
        <p:scale>
          <a:sx n="63" d="100"/>
          <a:sy n="63" d="100"/>
        </p:scale>
        <p:origin x="-135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078078-8D6F-41C4-8FA8-740F9759E56C}" type="datetimeFigureOut">
              <a:rPr lang="en-US" smtClean="0"/>
              <a:t>7/5/2022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B5BB7-E9EF-423A-B745-6ABF4FD6210F}" type="slidenum">
              <a:rPr lang="en-US" smtClean="0"/>
              <a:t>‹#›</a:t>
            </a:fld>
            <a:endParaRPr lang="en-US"/>
          </a:p>
        </p:txBody>
      </p:sp>
    </p:spTree>
    <p:extLst>
      <p:ext uri="{BB962C8B-B14F-4D97-AF65-F5344CB8AC3E}">
        <p14:creationId xmlns:p14="http://schemas.microsoft.com/office/powerpoint/2010/main" val="85474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B5BB7-E9EF-423A-B745-6ABF4FD6210F}" type="slidenum">
              <a:rPr lang="en-US" smtClean="0"/>
              <a:t>5</a:t>
            </a:fld>
            <a:endParaRPr lang="en-US"/>
          </a:p>
        </p:txBody>
      </p:sp>
    </p:spTree>
    <p:extLst>
      <p:ext uri="{BB962C8B-B14F-4D97-AF65-F5344CB8AC3E}">
        <p14:creationId xmlns:p14="http://schemas.microsoft.com/office/powerpoint/2010/main" val="3190872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B5BB7-E9EF-423A-B745-6ABF4FD6210F}" type="slidenum">
              <a:rPr lang="en-US" smtClean="0"/>
              <a:t>10</a:t>
            </a:fld>
            <a:endParaRPr lang="en-US"/>
          </a:p>
        </p:txBody>
      </p:sp>
    </p:spTree>
    <p:extLst>
      <p:ext uri="{BB962C8B-B14F-4D97-AF65-F5344CB8AC3E}">
        <p14:creationId xmlns:p14="http://schemas.microsoft.com/office/powerpoint/2010/main" val="1579821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B5BB7-E9EF-423A-B745-6ABF4FD6210F}" type="slidenum">
              <a:rPr lang="en-US" smtClean="0"/>
              <a:t>12</a:t>
            </a:fld>
            <a:endParaRPr lang="en-US"/>
          </a:p>
        </p:txBody>
      </p:sp>
    </p:spTree>
    <p:extLst>
      <p:ext uri="{BB962C8B-B14F-4D97-AF65-F5344CB8AC3E}">
        <p14:creationId xmlns:p14="http://schemas.microsoft.com/office/powerpoint/2010/main" val="165932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9079163A-4057-456A-9B62-240483A1D2D4}" type="datetimeFigureOut">
              <a:rPr lang="en-US" smtClean="0"/>
              <a:t>7/5/2022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5E7A2FA8-70BB-4FC9-9438-B1E641460FF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79163A-4057-456A-9B62-240483A1D2D4}" type="datetimeFigureOut">
              <a:rPr lang="en-US" smtClean="0"/>
              <a:t>7/5/2022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7A2FA8-70BB-4FC9-9438-B1E641460F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79163A-4057-456A-9B62-240483A1D2D4}" type="datetimeFigureOut">
              <a:rPr lang="en-US" smtClean="0"/>
              <a:t>7/5/2022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7A2FA8-70BB-4FC9-9438-B1E641460F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79163A-4057-456A-9B62-240483A1D2D4}" type="datetimeFigureOut">
              <a:rPr lang="en-US" smtClean="0"/>
              <a:t>7/5/2022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7A2FA8-70BB-4FC9-9438-B1E641460F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079163A-4057-456A-9B62-240483A1D2D4}" type="datetimeFigureOut">
              <a:rPr lang="en-US" smtClean="0"/>
              <a:t>7/5/2022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7A2FA8-70BB-4FC9-9438-B1E641460FF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79163A-4057-456A-9B62-240483A1D2D4}" type="datetimeFigureOut">
              <a:rPr lang="en-US" smtClean="0"/>
              <a:t>7/5/2022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7A2FA8-70BB-4FC9-9438-B1E641460F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079163A-4057-456A-9B62-240483A1D2D4}" type="datetimeFigureOut">
              <a:rPr lang="en-US" smtClean="0"/>
              <a:t>7/5/2022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E7A2FA8-70BB-4FC9-9438-B1E641460F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079163A-4057-456A-9B62-240483A1D2D4}" type="datetimeFigureOut">
              <a:rPr lang="en-US" smtClean="0"/>
              <a:t>7/5/2022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E7A2FA8-70BB-4FC9-9438-B1E641460F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079163A-4057-456A-9B62-240483A1D2D4}" type="datetimeFigureOut">
              <a:rPr lang="en-US" smtClean="0"/>
              <a:t>7/5/2022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E7A2FA8-70BB-4FC9-9438-B1E641460F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79163A-4057-456A-9B62-240483A1D2D4}" type="datetimeFigureOut">
              <a:rPr lang="en-US" smtClean="0"/>
              <a:t>7/5/2022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7A2FA8-70BB-4FC9-9438-B1E641460F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79163A-4057-456A-9B62-240483A1D2D4}" type="datetimeFigureOut">
              <a:rPr lang="en-US" smtClean="0"/>
              <a:t>7/5/2022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E7A2FA8-70BB-4FC9-9438-B1E641460FFC}"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079163A-4057-456A-9B62-240483A1D2D4}" type="datetimeFigureOut">
              <a:rPr lang="en-US" smtClean="0"/>
              <a:t>7/5/2022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E7A2FA8-70BB-4FC9-9438-B1E641460FF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5449" r:id="rId1"/>
    <p:sldLayoutId id="2147485450" r:id="rId2"/>
    <p:sldLayoutId id="2147485451" r:id="rId3"/>
    <p:sldLayoutId id="2147485452" r:id="rId4"/>
    <p:sldLayoutId id="2147485453" r:id="rId5"/>
    <p:sldLayoutId id="2147485454" r:id="rId6"/>
    <p:sldLayoutId id="2147485455" r:id="rId7"/>
    <p:sldLayoutId id="2147485456" r:id="rId8"/>
    <p:sldLayoutId id="2147485457" r:id="rId9"/>
    <p:sldLayoutId id="2147485458" r:id="rId10"/>
    <p:sldLayoutId id="214748545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72756" y="731520"/>
            <a:ext cx="8114044" cy="5212080"/>
          </a:xfrm>
        </p:spPr>
        <p:txBody>
          <a:bodyPr>
            <a:normAutofit/>
          </a:bodyPr>
          <a:lstStyle/>
          <a:p>
            <a:endParaRPr lang="en-US" dirty="0" smtClean="0"/>
          </a:p>
          <a:p>
            <a:endParaRPr lang="en-US" dirty="0"/>
          </a:p>
          <a:p>
            <a:pPr marL="45720" indent="0">
              <a:buNone/>
            </a:pPr>
            <a:endParaRPr lang="en-US" dirty="0"/>
          </a:p>
          <a:p>
            <a:pPr marL="45720" indent="0">
              <a:buNone/>
            </a:pPr>
            <a:r>
              <a:rPr lang="en-US" sz="2800" b="1" dirty="0" smtClean="0">
                <a:latin typeface="Times New Roman" panose="02020603050405020304" pitchFamily="18" charset="0"/>
                <a:cs typeface="Times New Roman" panose="02020603050405020304" pitchFamily="18" charset="0"/>
              </a:rPr>
              <a:t>DATA SECURITY USING SVD BASED DIGITAL WATERMARKING TECHNIQUE</a:t>
            </a:r>
          </a:p>
          <a:p>
            <a:pPr marL="45720" indent="0">
              <a:buNone/>
            </a:pPr>
            <a:endParaRPr lang="en-US" sz="2800" b="1" dirty="0">
              <a:latin typeface="Times New Roman" panose="02020603050405020304" pitchFamily="18" charset="0"/>
              <a:cs typeface="Times New Roman" panose="02020603050405020304" pitchFamily="18" charset="0"/>
            </a:endParaRPr>
          </a:p>
          <a:p>
            <a:pPr marL="45720" indent="0">
              <a:buNone/>
            </a:pPr>
            <a:r>
              <a:rPr lang="en-US" sz="1600" b="1" dirty="0" smtClean="0">
                <a:latin typeface="Times New Roman" panose="02020603050405020304" pitchFamily="18" charset="0"/>
                <a:cs typeface="Times New Roman" panose="02020603050405020304" pitchFamily="18" charset="0"/>
              </a:rPr>
              <a:t>                                               </a:t>
            </a:r>
          </a:p>
          <a:p>
            <a:pPr marL="45720" indent="0">
              <a:buNone/>
            </a:pPr>
            <a:endParaRPr lang="en-US" sz="1600" b="1" dirty="0">
              <a:latin typeface="Times New Roman" panose="02020603050405020304" pitchFamily="18" charset="0"/>
              <a:cs typeface="Times New Roman" panose="02020603050405020304" pitchFamily="18" charset="0"/>
            </a:endParaRPr>
          </a:p>
          <a:p>
            <a:pPr marL="45720" indent="0">
              <a:buNone/>
            </a:pPr>
            <a:r>
              <a:rPr lang="en-US" sz="1600" b="1" dirty="0" smtClean="0">
                <a:latin typeface="Times New Roman" panose="02020603050405020304" pitchFamily="18" charset="0"/>
                <a:cs typeface="Times New Roman" panose="02020603050405020304" pitchFamily="18" charset="0"/>
              </a:rPr>
              <a:t>                                                NAME:HIBA NAFEESATH</a:t>
            </a:r>
          </a:p>
          <a:p>
            <a:pPr marL="45720" indent="0">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ROLL.NO:20</a:t>
            </a:r>
          </a:p>
          <a:p>
            <a:pPr marL="45720" indent="0">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PRODUCT OWNER:K P BALACHANDRAN</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618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8077200" cy="5791200"/>
          </a:xfrm>
        </p:spPr>
        <p:txBody>
          <a:bodyPr>
            <a:normAutofit/>
          </a:bodyPr>
          <a:lstStyle/>
          <a:p>
            <a:pPr marL="45720" indent="0">
              <a:buNone/>
            </a:pPr>
            <a:r>
              <a:rPr lang="en-US" sz="2000" b="1" u="sng" dirty="0" smtClean="0">
                <a:latin typeface="Times New Roman" panose="02020603050405020304" pitchFamily="18" charset="0"/>
                <a:cs typeface="Times New Roman" panose="02020603050405020304" pitchFamily="18" charset="0"/>
              </a:rPr>
              <a:t>DEVELOPING ENVIRONMENT:</a:t>
            </a:r>
          </a:p>
          <a:p>
            <a:pPr>
              <a:buFont typeface="Wingdings" panose="05000000000000000000" pitchFamily="2" charset="2"/>
              <a:buChar char="v"/>
            </a:pPr>
            <a:r>
              <a:rPr lang="en-US" sz="1800" u="sng" dirty="0">
                <a:latin typeface="Times New Roman" panose="02020603050405020304" pitchFamily="18" charset="0"/>
                <a:cs typeface="Times New Roman" panose="02020603050405020304" pitchFamily="18" charset="0"/>
              </a:rPr>
              <a:t>Hardware </a:t>
            </a:r>
            <a:r>
              <a:rPr lang="en-US" sz="1800" u="sng" dirty="0" smtClean="0">
                <a:latin typeface="Times New Roman" panose="02020603050405020304" pitchFamily="18" charset="0"/>
                <a:cs typeface="Times New Roman" panose="02020603050405020304" pitchFamily="18" charset="0"/>
              </a:rPr>
              <a:t>specification:</a:t>
            </a:r>
          </a:p>
          <a:p>
            <a:pPr marL="45720" indent="0">
              <a:buNone/>
            </a:pPr>
            <a:r>
              <a:rPr lang="en-US" sz="1600" dirty="0" smtClean="0">
                <a:latin typeface="Times New Roman" panose="02020603050405020304" pitchFamily="18" charset="0"/>
                <a:cs typeface="Times New Roman" panose="02020603050405020304" pitchFamily="18" charset="0"/>
              </a:rPr>
              <a:t>           Processor </a:t>
            </a:r>
            <a:r>
              <a:rPr lang="en-US" sz="1600" dirty="0">
                <a:latin typeface="Times New Roman" panose="02020603050405020304" pitchFamily="18" charset="0"/>
                <a:cs typeface="Times New Roman" panose="02020603050405020304" pitchFamily="18" charset="0"/>
              </a:rPr>
              <a:t>: Intel Pentium Core i3 and above </a:t>
            </a:r>
            <a:endParaRPr lang="en-US" sz="1600" dirty="0" smtClean="0">
              <a:latin typeface="Times New Roman" panose="02020603050405020304" pitchFamily="18" charset="0"/>
              <a:cs typeface="Times New Roman" panose="02020603050405020304" pitchFamily="18" charset="0"/>
            </a:endParaRPr>
          </a:p>
          <a:p>
            <a:pPr marL="45720" indent="0">
              <a:buNone/>
            </a:pPr>
            <a:r>
              <a:rPr lang="en-US" sz="1600" dirty="0" smtClean="0">
                <a:latin typeface="Times New Roman" panose="02020603050405020304" pitchFamily="18" charset="0"/>
                <a:cs typeface="Times New Roman" panose="02020603050405020304" pitchFamily="18" charset="0"/>
              </a:rPr>
              <a:t>           Primary </a:t>
            </a:r>
            <a:r>
              <a:rPr lang="en-US" sz="1600" dirty="0">
                <a:latin typeface="Times New Roman" panose="02020603050405020304" pitchFamily="18" charset="0"/>
                <a:cs typeface="Times New Roman" panose="02020603050405020304" pitchFamily="18" charset="0"/>
              </a:rPr>
              <a:t>Memory : 4 GB RAM and above </a:t>
            </a:r>
            <a:endParaRPr lang="en-US" sz="1600" dirty="0" smtClean="0">
              <a:latin typeface="Times New Roman" panose="02020603050405020304" pitchFamily="18" charset="0"/>
              <a:cs typeface="Times New Roman" panose="02020603050405020304" pitchFamily="18" charset="0"/>
            </a:endParaRPr>
          </a:p>
          <a:p>
            <a:pPr marL="45720" indent="0">
              <a:buNone/>
            </a:pPr>
            <a:r>
              <a:rPr lang="en-US" sz="1600" dirty="0" smtClean="0">
                <a:latin typeface="Times New Roman" panose="02020603050405020304" pitchFamily="18" charset="0"/>
                <a:cs typeface="Times New Roman" panose="02020603050405020304" pitchFamily="18" charset="0"/>
              </a:rPr>
              <a:t>           Storage </a:t>
            </a:r>
            <a:r>
              <a:rPr lang="en-US" sz="1600" dirty="0">
                <a:latin typeface="Times New Roman" panose="02020603050405020304" pitchFamily="18" charset="0"/>
                <a:cs typeface="Times New Roman" panose="02020603050405020304" pitchFamily="18" charset="0"/>
              </a:rPr>
              <a:t>: 500 GB hard disk and above </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900" u="sng" dirty="0" smtClean="0">
                <a:latin typeface="Times New Roman" panose="02020603050405020304" pitchFamily="18" charset="0"/>
                <a:cs typeface="Times New Roman" panose="02020603050405020304" pitchFamily="18" charset="0"/>
              </a:rPr>
              <a:t>Software </a:t>
            </a:r>
            <a:r>
              <a:rPr lang="en-US" sz="1900" u="sng" dirty="0">
                <a:latin typeface="Times New Roman" panose="02020603050405020304" pitchFamily="18" charset="0"/>
                <a:cs typeface="Times New Roman" panose="02020603050405020304" pitchFamily="18" charset="0"/>
              </a:rPr>
              <a:t>specification:</a:t>
            </a:r>
            <a:endParaRPr lang="en-US" sz="1900" u="sng" dirty="0" smtClean="0">
              <a:latin typeface="Times New Roman" panose="02020603050405020304" pitchFamily="18" charset="0"/>
              <a:cs typeface="Times New Roman" panose="02020603050405020304" pitchFamily="18" charset="0"/>
            </a:endParaRPr>
          </a:p>
          <a:p>
            <a:pPr marL="45720" indent="0">
              <a:buNone/>
            </a:pPr>
            <a:r>
              <a:rPr lang="en-US" sz="1600" dirty="0" smtClean="0">
                <a:latin typeface="Times New Roman" panose="02020603050405020304" pitchFamily="18" charset="0"/>
                <a:cs typeface="Times New Roman" panose="02020603050405020304" pitchFamily="18" charset="0"/>
              </a:rPr>
              <a:t>            Language :Python</a:t>
            </a:r>
            <a:endParaRPr lang="en-US" sz="1600" dirty="0">
              <a:latin typeface="Times New Roman" panose="02020603050405020304" pitchFamily="18" charset="0"/>
              <a:cs typeface="Times New Roman" panose="02020603050405020304" pitchFamily="18" charset="0"/>
            </a:endParaRPr>
          </a:p>
          <a:p>
            <a:pPr marL="45720" indent="0">
              <a:buNone/>
            </a:pPr>
            <a:r>
              <a:rPr lang="en-US" sz="1600" dirty="0" smtClean="0">
                <a:latin typeface="Times New Roman" panose="02020603050405020304" pitchFamily="18" charset="0"/>
                <a:cs typeface="Times New Roman" panose="02020603050405020304" pitchFamily="18" charset="0"/>
              </a:rPr>
              <a:t>            Front </a:t>
            </a:r>
            <a:r>
              <a:rPr lang="en-US" sz="1600" dirty="0">
                <a:latin typeface="Times New Roman" panose="02020603050405020304" pitchFamily="18" charset="0"/>
                <a:cs typeface="Times New Roman" panose="02020603050405020304" pitchFamily="18" charset="0"/>
              </a:rPr>
              <a:t>end : Python Django </a:t>
            </a:r>
            <a:endParaRPr lang="en-US" sz="1600" dirty="0" smtClean="0">
              <a:latin typeface="Times New Roman" panose="02020603050405020304" pitchFamily="18" charset="0"/>
              <a:cs typeface="Times New Roman" panose="02020603050405020304" pitchFamily="18" charset="0"/>
            </a:endParaRPr>
          </a:p>
          <a:p>
            <a:pPr marL="45720" indent="0">
              <a:buNone/>
            </a:pPr>
            <a:r>
              <a:rPr lang="en-US" sz="1600" dirty="0" smtClean="0">
                <a:latin typeface="Times New Roman" panose="02020603050405020304" pitchFamily="18" charset="0"/>
                <a:cs typeface="Times New Roman" panose="02020603050405020304" pitchFamily="18" charset="0"/>
              </a:rPr>
              <a:t>            Back </a:t>
            </a:r>
            <a:r>
              <a:rPr lang="en-US" sz="1600" dirty="0">
                <a:latin typeface="Times New Roman" panose="02020603050405020304" pitchFamily="18" charset="0"/>
                <a:cs typeface="Times New Roman" panose="02020603050405020304" pitchFamily="18" charset="0"/>
              </a:rPr>
              <a:t>end : </a:t>
            </a:r>
            <a:r>
              <a:rPr lang="en-US" sz="1600" dirty="0" smtClean="0">
                <a:latin typeface="Times New Roman" panose="02020603050405020304" pitchFamily="18" charset="0"/>
                <a:cs typeface="Times New Roman" panose="02020603050405020304" pitchFamily="18" charset="0"/>
              </a:rPr>
              <a:t>SQLite </a:t>
            </a:r>
          </a:p>
          <a:p>
            <a:pPr marL="45720" indent="0">
              <a:buNone/>
            </a:pPr>
            <a:r>
              <a:rPr lang="en-US" sz="1600" dirty="0" smtClean="0">
                <a:latin typeface="Times New Roman" panose="02020603050405020304" pitchFamily="18" charset="0"/>
                <a:cs typeface="Times New Roman" panose="02020603050405020304" pitchFamily="18" charset="0"/>
              </a:rPr>
              <a:t>            Operating </a:t>
            </a:r>
            <a:r>
              <a:rPr lang="en-US" sz="1600" dirty="0">
                <a:latin typeface="Times New Roman" panose="02020603050405020304" pitchFamily="18" charset="0"/>
                <a:cs typeface="Times New Roman" panose="02020603050405020304" pitchFamily="18" charset="0"/>
              </a:rPr>
              <a:t>system : windows 7 and above </a:t>
            </a:r>
            <a:endParaRPr lang="en-US" sz="1600" dirty="0" smtClean="0">
              <a:latin typeface="Times New Roman" panose="02020603050405020304" pitchFamily="18" charset="0"/>
              <a:cs typeface="Times New Roman" panose="02020603050405020304" pitchFamily="18" charset="0"/>
            </a:endParaRPr>
          </a:p>
          <a:p>
            <a:pPr marL="45720" indent="0">
              <a:buNone/>
            </a:pPr>
            <a:r>
              <a:rPr lang="en-US" sz="1600" dirty="0" smtClean="0">
                <a:latin typeface="Times New Roman" panose="02020603050405020304" pitchFamily="18" charset="0"/>
                <a:cs typeface="Times New Roman" panose="02020603050405020304" pitchFamily="18" charset="0"/>
              </a:rPr>
              <a:t>            IDE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Visual Studio code</a:t>
            </a:r>
          </a:p>
          <a:p>
            <a:pPr marL="45720" indent="0">
              <a:buNone/>
            </a:pPr>
            <a:r>
              <a:rPr lang="en-US" sz="1600" dirty="0" smtClean="0">
                <a:latin typeface="Times New Roman" panose="02020603050405020304" pitchFamily="18" charset="0"/>
                <a:cs typeface="Times New Roman" panose="02020603050405020304" pitchFamily="18" charset="0"/>
              </a:rPr>
              <a:t>            Others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HTML,CSS</a:t>
            </a:r>
          </a:p>
          <a:p>
            <a:pPr marL="45720" inden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Algorithm:Singular</a:t>
            </a:r>
            <a:r>
              <a:rPr lang="en-US" sz="1600" dirty="0" smtClean="0">
                <a:latin typeface="Times New Roman" panose="02020603050405020304" pitchFamily="18" charset="0"/>
                <a:cs typeface="Times New Roman" panose="02020603050405020304" pitchFamily="18" charset="0"/>
              </a:rPr>
              <a:t> Value Decomposition</a:t>
            </a:r>
          </a:p>
          <a:p>
            <a:pPr marL="45720" indent="0">
              <a:buNone/>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Technique:Watermarking</a:t>
            </a:r>
            <a:r>
              <a:rPr lang="en-US" sz="1600" dirty="0" smtClean="0">
                <a:latin typeface="Times New Roman" panose="02020603050405020304" pitchFamily="18" charset="0"/>
                <a:cs typeface="Times New Roman" panose="02020603050405020304" pitchFamily="18" charset="0"/>
              </a:rPr>
              <a:t> Embedding &amp; Extraction</a:t>
            </a:r>
          </a:p>
          <a:p>
            <a:pPr marL="4572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p>
          <a:p>
            <a:pPr marL="45720" indent="0">
              <a:buNone/>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609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6400800" cy="716280"/>
          </a:xfrm>
        </p:spPr>
        <p:txBody>
          <a:bodyPr>
            <a:normAutofit/>
          </a:bodyPr>
          <a:lstStyle/>
          <a:p>
            <a:pPr marL="45720" indent="0">
              <a:buNone/>
            </a:pPr>
            <a:r>
              <a:rPr lang="en-US" sz="1800" b="1" u="sng" dirty="0" smtClean="0">
                <a:latin typeface="Times New Roman" panose="02020603050405020304" pitchFamily="18" charset="0"/>
                <a:cs typeface="Times New Roman" panose="02020603050405020304" pitchFamily="18" charset="0"/>
              </a:rPr>
              <a:t>PROJECT PLAN:</a:t>
            </a:r>
            <a:endParaRPr lang="en-US" sz="1800" b="1" u="sng"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82409883"/>
              </p:ext>
            </p:extLst>
          </p:nvPr>
        </p:nvGraphicFramePr>
        <p:xfrm>
          <a:off x="457200" y="1066800"/>
          <a:ext cx="8229600" cy="5181599"/>
        </p:xfrm>
        <a:graphic>
          <a:graphicData uri="http://schemas.openxmlformats.org/drawingml/2006/table">
            <a:tbl>
              <a:tblPr firstRow="1" bandRow="1">
                <a:tableStyleId>{616DA210-FB5B-4158-B5E0-FEB733F419BA}</a:tableStyleId>
              </a:tblPr>
              <a:tblGrid>
                <a:gridCol w="1371600"/>
                <a:gridCol w="1371600"/>
                <a:gridCol w="1371600"/>
                <a:gridCol w="1371600"/>
                <a:gridCol w="1295400"/>
                <a:gridCol w="1447800"/>
              </a:tblGrid>
              <a:tr h="711949">
                <a:tc>
                  <a:txBody>
                    <a:bodyPr/>
                    <a:lstStyle/>
                    <a:p>
                      <a:r>
                        <a:rPr lang="en-US" sz="1800" b="0" dirty="0" smtClean="0">
                          <a:latin typeface="Times New Roman" panose="02020603050405020304" pitchFamily="18" charset="0"/>
                          <a:cs typeface="Times New Roman" panose="02020603050405020304" pitchFamily="18" charset="0"/>
                        </a:rPr>
                        <a:t>User Story</a:t>
                      </a:r>
                      <a:r>
                        <a:rPr lang="en-US" sz="1800" b="0" baseline="0" dirty="0" smtClean="0">
                          <a:latin typeface="Times New Roman" panose="02020603050405020304" pitchFamily="18" charset="0"/>
                          <a:cs typeface="Times New Roman" panose="02020603050405020304" pitchFamily="18" charset="0"/>
                        </a:rPr>
                        <a:t> ID</a:t>
                      </a:r>
                      <a:endParaRPr lang="en-US" sz="18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Task Name</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Start Date</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End Date</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Days</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Status</a:t>
                      </a:r>
                      <a:endParaRPr lang="en-US" sz="1600" b="0" dirty="0">
                        <a:latin typeface="Times New Roman" panose="02020603050405020304" pitchFamily="18" charset="0"/>
                        <a:cs typeface="Times New Roman" panose="02020603050405020304" pitchFamily="18" charset="0"/>
                      </a:endParaRPr>
                    </a:p>
                  </a:txBody>
                  <a:tcPr/>
                </a:tc>
              </a:tr>
              <a:tr h="552483">
                <a:tc>
                  <a:txBody>
                    <a:bodyPr/>
                    <a:lstStyle/>
                    <a:p>
                      <a:r>
                        <a:rPr lang="en-US" sz="1600" dirty="0" smtClean="0">
                          <a:latin typeface="Times New Roman" panose="02020603050405020304" pitchFamily="18" charset="0"/>
                          <a:cs typeface="Times New Roman" panose="02020603050405020304" pitchFamily="18" charset="0"/>
                        </a:rPr>
                        <a:t>       1</a:t>
                      </a:r>
                      <a:endParaRPr lang="en-US" sz="1600" dirty="0">
                        <a:latin typeface="Times New Roman" panose="02020603050405020304" pitchFamily="18" charset="0"/>
                        <a:cs typeface="Times New Roman" panose="02020603050405020304" pitchFamily="18" charset="0"/>
                      </a:endParaRPr>
                    </a:p>
                  </a:txBody>
                  <a:tcPr/>
                </a:tc>
                <a:tc rowSpan="2">
                  <a:txBody>
                    <a:bodyPr/>
                    <a:lstStyle/>
                    <a:p>
                      <a:r>
                        <a:rPr lang="en-US" sz="1600" dirty="0" smtClean="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  Sprint 1</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20/4/2022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01/05/2022</a:t>
                      </a:r>
                    </a:p>
                  </a:txBody>
                  <a:tcPr/>
                </a:tc>
                <a:tc rowSpan="2">
                  <a:txBody>
                    <a:bodyPr/>
                    <a:lstStyle/>
                    <a:p>
                      <a:endParaRPr lang="en-US" sz="1600" dirty="0" smtClean="0">
                        <a:latin typeface="Times New Roman" panose="02020603050405020304" pitchFamily="18" charset="0"/>
                        <a:cs typeface="Times New Roman" panose="02020603050405020304" pitchFamily="18" charset="0"/>
                      </a:endParaRPr>
                    </a:p>
                    <a:p>
                      <a:r>
                        <a:rPr lang="en-US" sz="1600" baseline="0" dirty="0" smtClean="0">
                          <a:latin typeface="Times New Roman" panose="02020603050405020304" pitchFamily="18" charset="0"/>
                          <a:cs typeface="Times New Roman" panose="02020603050405020304" pitchFamily="18" charset="0"/>
                        </a:rPr>
                        <a:t>         2</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Completed</a:t>
                      </a:r>
                      <a:endParaRPr lang="en-US" sz="1600" dirty="0">
                        <a:latin typeface="Times New Roman" panose="02020603050405020304" pitchFamily="18" charset="0"/>
                        <a:cs typeface="Times New Roman" panose="02020603050405020304" pitchFamily="18" charset="0"/>
                      </a:endParaRPr>
                    </a:p>
                  </a:txBody>
                  <a:tcPr/>
                </a:tc>
              </a:tr>
              <a:tr h="552483">
                <a:tc>
                  <a:txBody>
                    <a:bodyPr/>
                    <a:lstStyle/>
                    <a:p>
                      <a:r>
                        <a:rPr lang="en-US" sz="1600" dirty="0" smtClean="0">
                          <a:latin typeface="Times New Roman" panose="02020603050405020304" pitchFamily="18" charset="0"/>
                          <a:cs typeface="Times New Roman" panose="02020603050405020304" pitchFamily="18" charset="0"/>
                        </a:rPr>
                        <a:t>       2</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01/05/2022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09/05/2022</a:t>
                      </a:r>
                    </a:p>
                  </a:txBody>
                  <a:tcPr/>
                </a:tc>
                <a:tc vMerge="1">
                  <a:txBody>
                    <a:bodyPr/>
                    <a:lstStyle/>
                    <a:p>
                      <a:endParaRPr lang="en-US" dirty="0"/>
                    </a:p>
                  </a:txBody>
                  <a:tcPr/>
                </a:tc>
                <a:tc>
                  <a:txBody>
                    <a:bodyPr/>
                    <a:lstStyle/>
                    <a:p>
                      <a:r>
                        <a:rPr lang="en-US" sz="1600" dirty="0" smtClean="0">
                          <a:latin typeface="Times New Roman" panose="02020603050405020304" pitchFamily="18" charset="0"/>
                          <a:cs typeface="Times New Roman" panose="02020603050405020304" pitchFamily="18" charset="0"/>
                        </a:rPr>
                        <a:t>Completed</a:t>
                      </a:r>
                      <a:endParaRPr lang="en-US" sz="1600" dirty="0">
                        <a:latin typeface="Times New Roman" panose="02020603050405020304" pitchFamily="18" charset="0"/>
                        <a:cs typeface="Times New Roman" panose="02020603050405020304" pitchFamily="18" charset="0"/>
                      </a:endParaRPr>
                    </a:p>
                  </a:txBody>
                  <a:tcPr/>
                </a:tc>
              </a:tr>
              <a:tr h="552483">
                <a:tc>
                  <a:txBody>
                    <a:bodyPr/>
                    <a:lstStyle/>
                    <a:p>
                      <a:r>
                        <a:rPr lang="en-US" sz="1600" dirty="0" smtClean="0">
                          <a:latin typeface="Times New Roman" panose="02020603050405020304" pitchFamily="18" charset="0"/>
                          <a:cs typeface="Times New Roman" panose="02020603050405020304" pitchFamily="18" charset="0"/>
                        </a:rPr>
                        <a:t>       3</a:t>
                      </a:r>
                      <a:endParaRPr lang="en-US" sz="1600" dirty="0">
                        <a:latin typeface="Times New Roman" panose="02020603050405020304" pitchFamily="18" charset="0"/>
                        <a:cs typeface="Times New Roman" panose="02020603050405020304" pitchFamily="18" charset="0"/>
                      </a:endParaRPr>
                    </a:p>
                  </a:txBody>
                  <a:tcPr/>
                </a:tc>
                <a:tc rowSpan="4">
                  <a:txBody>
                    <a:bodyPr/>
                    <a:lstStyle/>
                    <a:p>
                      <a:r>
                        <a:rPr lang="en-US" sz="1600" dirty="0" smtClean="0">
                          <a:latin typeface="Times New Roman" panose="02020603050405020304" pitchFamily="18" charset="0"/>
                          <a:cs typeface="Times New Roman" panose="02020603050405020304" pitchFamily="18" charset="0"/>
                        </a:rPr>
                        <a:t> </a:t>
                      </a:r>
                    </a:p>
                    <a:p>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Sprint</a:t>
                      </a:r>
                      <a:r>
                        <a:rPr lang="en-US" sz="1600" baseline="0" dirty="0" smtClean="0">
                          <a:latin typeface="Times New Roman" panose="02020603050405020304" pitchFamily="18" charset="0"/>
                          <a:cs typeface="Times New Roman" panose="02020603050405020304" pitchFamily="18" charset="0"/>
                        </a:rPr>
                        <a:t> 2</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15/05/2022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18/05/2022</a:t>
                      </a:r>
                    </a:p>
                  </a:txBody>
                  <a:tcPr/>
                </a:tc>
                <a:tc rowSpan="4">
                  <a:txBody>
                    <a:bodyPr/>
                    <a:lstStyle/>
                    <a:p>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Completed</a:t>
                      </a:r>
                      <a:endParaRPr lang="en-US" sz="1600" dirty="0">
                        <a:latin typeface="Times New Roman" panose="02020603050405020304" pitchFamily="18" charset="0"/>
                        <a:cs typeface="Times New Roman" panose="02020603050405020304" pitchFamily="18" charset="0"/>
                      </a:endParaRPr>
                    </a:p>
                  </a:txBody>
                  <a:tcPr/>
                </a:tc>
              </a:tr>
              <a:tr h="552483">
                <a:tc>
                  <a:txBody>
                    <a:bodyPr/>
                    <a:lstStyle/>
                    <a:p>
                      <a:r>
                        <a:rPr lang="en-US" sz="1600" dirty="0" smtClean="0">
                          <a:latin typeface="Times New Roman" panose="02020603050405020304" pitchFamily="18" charset="0"/>
                          <a:cs typeface="Times New Roman" panose="02020603050405020304" pitchFamily="18" charset="0"/>
                        </a:rPr>
                        <a:t>       4</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tc>
                  <a:txBody>
                    <a:bodyPr/>
                    <a:lstStyle/>
                    <a:p>
                      <a:r>
                        <a:rPr lang="en-US" sz="1600" dirty="0" smtClean="0">
                          <a:latin typeface="Times New Roman" panose="02020603050405020304" pitchFamily="18" charset="0"/>
                          <a:cs typeface="Times New Roman" panose="02020603050405020304" pitchFamily="18" charset="0"/>
                        </a:rPr>
                        <a:t>19/05/2022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22/05/2022</a:t>
                      </a:r>
                    </a:p>
                  </a:txBody>
                  <a:tcPr/>
                </a:tc>
                <a:tc vMerge="1">
                  <a:txBody>
                    <a:bodyPr/>
                    <a:lstStyle/>
                    <a:p>
                      <a:endParaRPr lang="en-US" dirty="0"/>
                    </a:p>
                  </a:txBody>
                  <a:tcPr/>
                </a:tc>
                <a:tc>
                  <a:txBody>
                    <a:bodyPr/>
                    <a:lstStyle/>
                    <a:p>
                      <a:r>
                        <a:rPr lang="en-US" sz="1600" dirty="0" smtClean="0">
                          <a:latin typeface="Times New Roman" panose="02020603050405020304" pitchFamily="18" charset="0"/>
                          <a:cs typeface="Times New Roman" panose="02020603050405020304" pitchFamily="18" charset="0"/>
                        </a:rPr>
                        <a:t>Completed</a:t>
                      </a:r>
                      <a:endParaRPr lang="en-US" sz="1600" dirty="0">
                        <a:latin typeface="Times New Roman" panose="02020603050405020304" pitchFamily="18" charset="0"/>
                        <a:cs typeface="Times New Roman" panose="02020603050405020304" pitchFamily="18" charset="0"/>
                      </a:endParaRPr>
                    </a:p>
                  </a:txBody>
                  <a:tcPr/>
                </a:tc>
              </a:tr>
              <a:tr h="552483">
                <a:tc>
                  <a:txBody>
                    <a:bodyPr/>
                    <a:lstStyle/>
                    <a:p>
                      <a:r>
                        <a:rPr lang="en-US" sz="1600" dirty="0" smtClean="0">
                          <a:latin typeface="Times New Roman" panose="02020603050405020304" pitchFamily="18" charset="0"/>
                          <a:cs typeface="Times New Roman" panose="02020603050405020304" pitchFamily="18" charset="0"/>
                        </a:rPr>
                        <a:t>       5</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23/05/2022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28/05/2022</a:t>
                      </a:r>
                    </a:p>
                  </a:txBody>
                  <a:tcPr/>
                </a:tc>
                <a:tc vMerge="1">
                  <a:txBody>
                    <a:bodyPr/>
                    <a:lstStyle/>
                    <a:p>
                      <a:endParaRPr lang="en-US" dirty="0"/>
                    </a:p>
                  </a:txBody>
                  <a:tcPr/>
                </a:tc>
                <a:tc>
                  <a:txBody>
                    <a:bodyPr/>
                    <a:lstStyle/>
                    <a:p>
                      <a:r>
                        <a:rPr lang="en-US" sz="1600" dirty="0" smtClean="0">
                          <a:latin typeface="Times New Roman" panose="02020603050405020304" pitchFamily="18" charset="0"/>
                          <a:cs typeface="Times New Roman" panose="02020603050405020304" pitchFamily="18" charset="0"/>
                        </a:rPr>
                        <a:t>Completed</a:t>
                      </a:r>
                      <a:endParaRPr lang="en-US" sz="1600" dirty="0">
                        <a:latin typeface="Times New Roman" panose="02020603050405020304" pitchFamily="18" charset="0"/>
                        <a:cs typeface="Times New Roman" panose="02020603050405020304" pitchFamily="18" charset="0"/>
                      </a:endParaRPr>
                    </a:p>
                  </a:txBody>
                  <a:tcPr/>
                </a:tc>
              </a:tr>
              <a:tr h="552483">
                <a:tc>
                  <a:txBody>
                    <a:bodyPr/>
                    <a:lstStyle/>
                    <a:p>
                      <a:r>
                        <a:rPr lang="en-US" sz="1600" dirty="0" smtClean="0">
                          <a:latin typeface="Times New Roman" panose="02020603050405020304" pitchFamily="18" charset="0"/>
                          <a:cs typeface="Times New Roman" panose="02020603050405020304" pitchFamily="18" charset="0"/>
                        </a:rPr>
                        <a:t>       6</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29/05/2022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01/06/2022</a:t>
                      </a:r>
                    </a:p>
                  </a:txBody>
                  <a:tcPr/>
                </a:tc>
                <a:tc vMerge="1">
                  <a:txBody>
                    <a:bodyPr/>
                    <a:lstStyle/>
                    <a:p>
                      <a:endParaRPr lang="en-US" dirty="0"/>
                    </a:p>
                  </a:txBody>
                  <a:tcPr/>
                </a:tc>
                <a:tc>
                  <a:txBody>
                    <a:bodyPr/>
                    <a:lstStyle/>
                    <a:p>
                      <a:r>
                        <a:rPr lang="en-US" sz="1600" dirty="0" smtClean="0">
                          <a:latin typeface="Times New Roman" panose="02020603050405020304" pitchFamily="18" charset="0"/>
                          <a:cs typeface="Times New Roman" panose="02020603050405020304" pitchFamily="18" charset="0"/>
                        </a:rPr>
                        <a:t>Completed</a:t>
                      </a:r>
                      <a:endParaRPr lang="en-US" sz="1600" dirty="0">
                        <a:latin typeface="Times New Roman" panose="02020603050405020304" pitchFamily="18" charset="0"/>
                        <a:cs typeface="Times New Roman" panose="02020603050405020304" pitchFamily="18" charset="0"/>
                      </a:endParaRPr>
                    </a:p>
                  </a:txBody>
                  <a:tcPr/>
                </a:tc>
              </a:tr>
              <a:tr h="552483">
                <a:tc>
                  <a:txBody>
                    <a:bodyPr/>
                    <a:lstStyle/>
                    <a:p>
                      <a:r>
                        <a:rPr lang="en-US" sz="1600" dirty="0" smtClean="0">
                          <a:latin typeface="Times New Roman" panose="02020603050405020304" pitchFamily="18" charset="0"/>
                          <a:cs typeface="Times New Roman" panose="02020603050405020304" pitchFamily="18" charset="0"/>
                        </a:rPr>
                        <a:t>       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  Sprint 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02/06/2022</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05/06/2022</a:t>
                      </a:r>
                    </a:p>
                  </a:txBody>
                  <a:tcPr/>
                </a:tc>
                <a:tc>
                  <a:txBody>
                    <a:bodyPr/>
                    <a:lstStyle/>
                    <a:p>
                      <a:r>
                        <a:rPr lang="en-US" sz="1600" dirty="0" smtClean="0">
                          <a:latin typeface="Times New Roman" panose="02020603050405020304" pitchFamily="18" charset="0"/>
                          <a:cs typeface="Times New Roman" panose="02020603050405020304" pitchFamily="18" charset="0"/>
                        </a:rPr>
                        <a:t>         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Completed</a:t>
                      </a:r>
                      <a:endParaRPr lang="en-US" sz="1600" dirty="0">
                        <a:latin typeface="Times New Roman" panose="02020603050405020304" pitchFamily="18" charset="0"/>
                        <a:cs typeface="Times New Roman" panose="02020603050405020304" pitchFamily="18" charset="0"/>
                      </a:endParaRPr>
                    </a:p>
                  </a:txBody>
                  <a:tcPr/>
                </a:tc>
              </a:tr>
              <a:tr h="602269">
                <a:tc>
                  <a:txBody>
                    <a:bodyPr/>
                    <a:lstStyle/>
                    <a:p>
                      <a:r>
                        <a:rPr lang="en-US" sz="1600" dirty="0" smtClean="0">
                          <a:latin typeface="Times New Roman" panose="02020603050405020304" pitchFamily="18" charset="0"/>
                          <a:cs typeface="Times New Roman" panose="02020603050405020304" pitchFamily="18" charset="0"/>
                        </a:rPr>
                        <a:t>       8</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  Sprint 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10/06/2022</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04/07/2022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         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Completed</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39583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213"/>
            <a:ext cx="6400800" cy="563880"/>
          </a:xfrm>
        </p:spPr>
        <p:txBody>
          <a:bodyPr>
            <a:normAutofit/>
          </a:bodyPr>
          <a:lstStyle/>
          <a:p>
            <a:pPr marL="45720" indent="0">
              <a:buNone/>
            </a:pPr>
            <a:r>
              <a:rPr lang="en-US" sz="1800" b="1" u="sng" dirty="0" smtClean="0">
                <a:latin typeface="Times New Roman" panose="02020603050405020304" pitchFamily="18" charset="0"/>
                <a:cs typeface="Times New Roman" panose="02020603050405020304" pitchFamily="18" charset="0"/>
              </a:rPr>
              <a:t>USER STORY:</a:t>
            </a:r>
            <a:endParaRPr lang="en-US" sz="1800" b="1" u="sng"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53782702"/>
              </p:ext>
            </p:extLst>
          </p:nvPr>
        </p:nvGraphicFramePr>
        <p:xfrm>
          <a:off x="228600" y="381000"/>
          <a:ext cx="8610600" cy="6330888"/>
        </p:xfrm>
        <a:graphic>
          <a:graphicData uri="http://schemas.openxmlformats.org/drawingml/2006/table">
            <a:tbl>
              <a:tblPr firstRow="1" bandRow="1">
                <a:tableStyleId>{616DA210-FB5B-4158-B5E0-FEB733F419BA}</a:tableStyleId>
              </a:tblPr>
              <a:tblGrid>
                <a:gridCol w="1371600"/>
                <a:gridCol w="1828800"/>
                <a:gridCol w="2667000"/>
                <a:gridCol w="2743200"/>
              </a:tblGrid>
              <a:tr h="561692">
                <a:tc>
                  <a:txBody>
                    <a:bodyPr/>
                    <a:lstStyle/>
                    <a:p>
                      <a:r>
                        <a:rPr lang="en-US" sz="1600" b="0" dirty="0" smtClean="0">
                          <a:latin typeface="Times New Roman" panose="02020603050405020304" pitchFamily="18" charset="0"/>
                          <a:cs typeface="Times New Roman" panose="02020603050405020304" pitchFamily="18" charset="0"/>
                        </a:rPr>
                        <a:t>User Story ID</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As a &lt;type of user&gt;</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I want to &lt;perform</a:t>
                      </a:r>
                      <a:r>
                        <a:rPr lang="en-US" sz="1600" b="0" baseline="0" dirty="0" smtClean="0">
                          <a:latin typeface="Times New Roman" panose="02020603050405020304" pitchFamily="18" charset="0"/>
                          <a:cs typeface="Times New Roman" panose="02020603050405020304" pitchFamily="18" charset="0"/>
                        </a:rPr>
                        <a:t> some task&gt;</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smtClean="0">
                          <a:latin typeface="Times New Roman" panose="02020603050405020304" pitchFamily="18" charset="0"/>
                          <a:cs typeface="Times New Roman" panose="02020603050405020304" pitchFamily="18" charset="0"/>
                        </a:rPr>
                        <a:t>So that I can &lt;achieve some goal&gt;</a:t>
                      </a:r>
                      <a:endParaRPr lang="en-US" sz="1600" b="0" dirty="0">
                        <a:latin typeface="Times New Roman" panose="02020603050405020304" pitchFamily="18" charset="0"/>
                        <a:cs typeface="Times New Roman" panose="02020603050405020304" pitchFamily="18" charset="0"/>
                      </a:endParaRPr>
                    </a:p>
                  </a:txBody>
                  <a:tcPr/>
                </a:tc>
              </a:tr>
              <a:tr h="416095">
                <a:tc>
                  <a:txBody>
                    <a:bodyPr/>
                    <a:lstStyle/>
                    <a:p>
                      <a:r>
                        <a:rPr lang="en-US" sz="1600" dirty="0" smtClean="0">
                          <a:latin typeface="Times New Roman" panose="02020603050405020304" pitchFamily="18" charset="0"/>
                          <a:cs typeface="Times New Roman" panose="02020603050405020304" pitchFamily="18" charset="0"/>
                        </a:rPr>
                        <a:t>       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User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Collection of</a:t>
                      </a:r>
                      <a:r>
                        <a:rPr lang="en-US" sz="1600" baseline="0" dirty="0" smtClean="0">
                          <a:latin typeface="Times New Roman" panose="02020603050405020304" pitchFamily="18" charset="0"/>
                          <a:cs typeface="Times New Roman" panose="02020603050405020304" pitchFamily="18" charset="0"/>
                        </a:rPr>
                        <a:t>  Dataset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Coco </a:t>
                      </a:r>
                      <a:r>
                        <a:rPr lang="en-US" sz="1600" baseline="0" dirty="0" smtClean="0">
                          <a:latin typeface="Times New Roman" panose="02020603050405020304" pitchFamily="18" charset="0"/>
                          <a:cs typeface="Times New Roman" panose="02020603050405020304" pitchFamily="18" charset="0"/>
                        </a:rPr>
                        <a:t>Dataset</a:t>
                      </a:r>
                      <a:endParaRPr lang="en-US" sz="1600" dirty="0">
                        <a:latin typeface="Times New Roman" panose="02020603050405020304" pitchFamily="18" charset="0"/>
                        <a:cs typeface="Times New Roman" panose="02020603050405020304" pitchFamily="18" charset="0"/>
                      </a:endParaRPr>
                    </a:p>
                  </a:txBody>
                  <a:tcPr/>
                </a:tc>
              </a:tr>
              <a:tr h="561692">
                <a:tc>
                  <a:txBody>
                    <a:bodyPr/>
                    <a:lstStyle/>
                    <a:p>
                      <a:r>
                        <a:rPr lang="en-US" sz="1600" dirty="0" smtClean="0">
                          <a:latin typeface="Times New Roman" panose="02020603050405020304" pitchFamily="18" charset="0"/>
                          <a:cs typeface="Times New Roman" panose="02020603050405020304" pitchFamily="18" charset="0"/>
                        </a:rPr>
                        <a:t>       2</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User</a:t>
                      </a:r>
                    </a:p>
                    <a:p>
                      <a:endParaRPr lang="en-US" sz="1600" dirty="0"/>
                    </a:p>
                  </a:txBody>
                  <a:tcPr/>
                </a:tc>
                <a:tc>
                  <a:txBody>
                    <a:bodyPr/>
                    <a:lstStyle/>
                    <a:p>
                      <a:r>
                        <a:rPr lang="en-US" sz="1600" dirty="0" smtClean="0">
                          <a:latin typeface="Times New Roman" panose="02020603050405020304" pitchFamily="18" charset="0"/>
                          <a:cs typeface="Times New Roman" panose="02020603050405020304" pitchFamily="18" charset="0"/>
                        </a:rPr>
                        <a:t>Preprocessing of </a:t>
                      </a:r>
                      <a:r>
                        <a:rPr lang="en-US" sz="1600" baseline="0" dirty="0" smtClean="0">
                          <a:latin typeface="Times New Roman" panose="02020603050405020304" pitchFamily="18" charset="0"/>
                          <a:cs typeface="Times New Roman" panose="02020603050405020304" pitchFamily="18" charset="0"/>
                        </a:rPr>
                        <a:t> collected data(null values elimination)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Cleaned final</a:t>
                      </a:r>
                      <a:r>
                        <a:rPr lang="en-US" sz="1600" baseline="0" dirty="0" smtClean="0">
                          <a:latin typeface="Times New Roman" panose="02020603050405020304" pitchFamily="18" charset="0"/>
                          <a:cs typeface="Times New Roman" panose="02020603050405020304" pitchFamily="18" charset="0"/>
                        </a:rPr>
                        <a:t> dataset</a:t>
                      </a:r>
                      <a:endParaRPr lang="en-US" sz="1600" dirty="0">
                        <a:latin typeface="Times New Roman" panose="02020603050405020304" pitchFamily="18" charset="0"/>
                        <a:cs typeface="Times New Roman" panose="02020603050405020304" pitchFamily="18" charset="0"/>
                      </a:endParaRPr>
                    </a:p>
                  </a:txBody>
                  <a:tcPr/>
                </a:tc>
              </a:tr>
              <a:tr h="798194">
                <a:tc>
                  <a:txBody>
                    <a:bodyPr/>
                    <a:lstStyle/>
                    <a:p>
                      <a:r>
                        <a:rPr lang="en-US" sz="1600" dirty="0" smtClean="0">
                          <a:latin typeface="Times New Roman" panose="02020603050405020304" pitchFamily="18" charset="0"/>
                          <a:cs typeface="Times New Roman" panose="02020603050405020304" pitchFamily="18" charset="0"/>
                        </a:rPr>
                        <a:t>       3</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User</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UI designing(a form to enter</a:t>
                      </a:r>
                      <a:r>
                        <a:rPr lang="en-US" sz="1600" baseline="0" dirty="0" smtClean="0">
                          <a:latin typeface="Times New Roman" panose="02020603050405020304" pitchFamily="18" charset="0"/>
                          <a:cs typeface="Times New Roman" panose="02020603050405020304" pitchFamily="18" charset="0"/>
                        </a:rPr>
                        <a:t> news for checking)</a:t>
                      </a:r>
                      <a:endParaRPr lang="en-US" sz="1600" dirty="0" smtClean="0"/>
                    </a:p>
                    <a:p>
                      <a:endParaRPr lang="en-US" sz="16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UI designing</a:t>
                      </a:r>
                    </a:p>
                  </a:txBody>
                  <a:tcPr/>
                </a:tc>
              </a:tr>
              <a:tr h="798194">
                <a:tc>
                  <a:txBody>
                    <a:bodyPr/>
                    <a:lstStyle/>
                    <a:p>
                      <a:r>
                        <a:rPr lang="en-US" sz="1600" dirty="0" smtClean="0">
                          <a:latin typeface="Times New Roman" panose="02020603050405020304" pitchFamily="18" charset="0"/>
                          <a:cs typeface="Times New Roman" panose="02020603050405020304" pitchFamily="18" charset="0"/>
                        </a:rPr>
                        <a:t>       4</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User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Times New Roman" panose="02020603050405020304" pitchFamily="18" charset="0"/>
                          <a:cs typeface="Times New Roman" panose="02020603050405020304" pitchFamily="18" charset="0"/>
                        </a:rPr>
                        <a:t>Visualisation</a:t>
                      </a:r>
                      <a:r>
                        <a:rPr lang="en-US" sz="1600" dirty="0" smtClean="0">
                          <a:latin typeface="Times New Roman" panose="02020603050405020304" pitchFamily="18" charset="0"/>
                          <a:cs typeface="Times New Roman" panose="02020603050405020304" pitchFamily="18" charset="0"/>
                        </a:rPr>
                        <a:t> of input</a:t>
                      </a:r>
                      <a:r>
                        <a:rPr lang="en-US" sz="1600" baseline="0" dirty="0" smtClean="0">
                          <a:latin typeface="Times New Roman" panose="02020603050405020304" pitchFamily="18" charset="0"/>
                          <a:cs typeface="Times New Roman" panose="02020603050405020304" pitchFamily="18" charset="0"/>
                        </a:rPr>
                        <a:t> image</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Graphical representation of data</a:t>
                      </a:r>
                    </a:p>
                    <a:p>
                      <a:endParaRPr lang="en-US" sz="1600" dirty="0">
                        <a:latin typeface="Times New Roman" panose="02020603050405020304" pitchFamily="18" charset="0"/>
                        <a:cs typeface="Times New Roman" panose="02020603050405020304" pitchFamily="18" charset="0"/>
                      </a:endParaRPr>
                    </a:p>
                  </a:txBody>
                  <a:tcPr/>
                </a:tc>
              </a:tr>
              <a:tr h="798194">
                <a:tc>
                  <a:txBody>
                    <a:bodyPr/>
                    <a:lstStyle/>
                    <a:p>
                      <a:r>
                        <a:rPr lang="en-US" sz="1600" dirty="0" smtClean="0">
                          <a:latin typeface="Times New Roman" panose="02020603050405020304" pitchFamily="18" charset="0"/>
                          <a:cs typeface="Times New Roman" panose="02020603050405020304" pitchFamily="18" charset="0"/>
                        </a:rPr>
                        <a:t>       5</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User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Applying</a:t>
                      </a:r>
                      <a:r>
                        <a:rPr lang="en-US" sz="1600" baseline="0" dirty="0" smtClean="0">
                          <a:latin typeface="Times New Roman" panose="02020603050405020304" pitchFamily="18" charset="0"/>
                          <a:cs typeface="Times New Roman" panose="02020603050405020304" pitchFamily="18" charset="0"/>
                        </a:rPr>
                        <a:t> watermark on image</a:t>
                      </a:r>
                      <a:endParaRPr lang="en-US" sz="16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Watermarked</a:t>
                      </a:r>
                      <a:r>
                        <a:rPr lang="en-US" sz="1600" baseline="0" dirty="0" smtClean="0">
                          <a:latin typeface="Times New Roman" panose="02020603050405020304" pitchFamily="18" charset="0"/>
                          <a:cs typeface="Times New Roman" panose="02020603050405020304" pitchFamily="18" charset="0"/>
                        </a:rPr>
                        <a:t> image</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r>
              <a:tr h="798194">
                <a:tc>
                  <a:txBody>
                    <a:bodyPr/>
                    <a:lstStyle/>
                    <a:p>
                      <a:r>
                        <a:rPr lang="en-US" sz="1600" dirty="0" smtClean="0">
                          <a:latin typeface="Times New Roman" panose="02020603050405020304" pitchFamily="18" charset="0"/>
                          <a:cs typeface="Times New Roman" panose="02020603050405020304" pitchFamily="18" charset="0"/>
                        </a:rPr>
                        <a:t>       6</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User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Split</a:t>
                      </a:r>
                      <a:r>
                        <a:rPr lang="en-US" sz="1600" baseline="0" dirty="0" smtClean="0">
                          <a:latin typeface="Times New Roman" panose="02020603050405020304" pitchFamily="18" charset="0"/>
                          <a:cs typeface="Times New Roman" panose="02020603050405020304" pitchFamily="18" charset="0"/>
                        </a:rPr>
                        <a:t> data into training &amp; testing set</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80%</a:t>
                      </a:r>
                      <a:r>
                        <a:rPr lang="en-US" sz="1600" baseline="0" dirty="0" smtClean="0">
                          <a:latin typeface="Times New Roman" panose="02020603050405020304" pitchFamily="18" charset="0"/>
                          <a:cs typeface="Times New Roman" panose="02020603050405020304" pitchFamily="18" charset="0"/>
                        </a:rPr>
                        <a:t> -training data &amp; 20%-testing </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r>
              <a:tr h="798194">
                <a:tc>
                  <a:txBody>
                    <a:bodyPr/>
                    <a:lstStyle/>
                    <a:p>
                      <a:r>
                        <a:rPr lang="en-US" sz="1600" dirty="0" smtClean="0">
                          <a:latin typeface="Times New Roman" panose="02020603050405020304" pitchFamily="18" charset="0"/>
                          <a:cs typeface="Times New Roman" panose="02020603050405020304" pitchFamily="18" charset="0"/>
                        </a:rPr>
                        <a:t>       7</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User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SVD-DWT</a:t>
                      </a:r>
                      <a:r>
                        <a:rPr lang="en-US" sz="1600" baseline="0" dirty="0" smtClean="0">
                          <a:latin typeface="Times New Roman" panose="02020603050405020304" pitchFamily="18" charset="0"/>
                          <a:cs typeface="Times New Roman" panose="02020603050405020304" pitchFamily="18" charset="0"/>
                        </a:rPr>
                        <a:t> Algorithm</a:t>
                      </a:r>
                      <a:endParaRPr lang="en-US" sz="1600" dirty="0" smtClean="0">
                        <a:latin typeface="Times New Roman" panose="02020603050405020304" pitchFamily="18" charset="0"/>
                        <a:cs typeface="Times New Roman" panose="02020603050405020304" pitchFamily="18" charset="0"/>
                      </a:endParaRP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Decomposed</a:t>
                      </a:r>
                      <a:r>
                        <a:rPr lang="en-US" sz="1600" baseline="0" dirty="0" smtClean="0">
                          <a:latin typeface="Times New Roman" panose="02020603050405020304" pitchFamily="18" charset="0"/>
                          <a:cs typeface="Times New Roman" panose="02020603050405020304" pitchFamily="18" charset="0"/>
                        </a:rPr>
                        <a:t> values &amp; original </a:t>
                      </a:r>
                      <a:r>
                        <a:rPr lang="en-US" sz="1600" baseline="0" dirty="0" err="1" smtClean="0">
                          <a:latin typeface="Times New Roman" panose="02020603050405020304" pitchFamily="18" charset="0"/>
                          <a:cs typeface="Times New Roman" panose="02020603050405020304" pitchFamily="18" charset="0"/>
                        </a:rPr>
                        <a:t>image,watermarked</a:t>
                      </a:r>
                      <a:r>
                        <a:rPr lang="en-US" sz="1600" baseline="0" dirty="0" smtClean="0">
                          <a:latin typeface="Times New Roman" panose="02020603050405020304" pitchFamily="18" charset="0"/>
                          <a:cs typeface="Times New Roman" panose="02020603050405020304" pitchFamily="18" charset="0"/>
                        </a:rPr>
                        <a:t> image</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r>
              <a:tr h="641753">
                <a:tc>
                  <a:txBody>
                    <a:bodyPr/>
                    <a:lstStyle/>
                    <a:p>
                      <a:r>
                        <a:rPr lang="en-US" sz="1600" dirty="0" smtClean="0">
                          <a:latin typeface="Times New Roman" panose="02020603050405020304" pitchFamily="18" charset="0"/>
                          <a:cs typeface="Times New Roman" panose="02020603050405020304" pitchFamily="18" charset="0"/>
                        </a:rPr>
                        <a:t>       8</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User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latin typeface="Times New Roman" panose="02020603050405020304" pitchFamily="18" charset="0"/>
                          <a:cs typeface="Times New Roman" panose="02020603050405020304" pitchFamily="18" charset="0"/>
                        </a:rPr>
                        <a:t>Generation of output</a:t>
                      </a:r>
                      <a:endParaRPr lang="en-US" dirty="0"/>
                    </a:p>
                  </a:txBody>
                  <a:tcPr/>
                </a:tc>
                <a:tc>
                  <a:txBody>
                    <a:bodyPr/>
                    <a:lstStyle/>
                    <a:p>
                      <a:r>
                        <a:rPr lang="en-US" sz="1600" baseline="0" dirty="0" smtClean="0">
                          <a:latin typeface="Times New Roman" panose="02020603050405020304" pitchFamily="18" charset="0"/>
                          <a:cs typeface="Times New Roman" panose="02020603050405020304" pitchFamily="18" charset="0"/>
                        </a:rPr>
                        <a:t>Informs whether copyright occurred or not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79991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6400800" cy="533400"/>
          </a:xfrm>
        </p:spPr>
        <p:txBody>
          <a:bodyPr>
            <a:normAutofit/>
          </a:bodyPr>
          <a:lstStyle/>
          <a:p>
            <a:pPr marL="45720" indent="0">
              <a:buNone/>
            </a:pPr>
            <a:r>
              <a:rPr lang="en-US" sz="1800" b="1" u="sng" dirty="0" smtClean="0">
                <a:latin typeface="Times New Roman" panose="02020603050405020304" pitchFamily="18" charset="0"/>
                <a:cs typeface="Times New Roman" panose="02020603050405020304" pitchFamily="18" charset="0"/>
              </a:rPr>
              <a:t>PRODUCT BACKLOG</a:t>
            </a:r>
            <a:r>
              <a:rPr lang="en-US" sz="1600" b="1" u="sng" dirty="0" smtClean="0">
                <a:latin typeface="Times New Roman" panose="02020603050405020304" pitchFamily="18" charset="0"/>
                <a:cs typeface="Times New Roman" panose="02020603050405020304" pitchFamily="18" charset="0"/>
              </a:rPr>
              <a:t>:</a:t>
            </a:r>
            <a:endParaRPr lang="en-US" sz="1600" b="1" u="sng"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24187299"/>
              </p:ext>
            </p:extLst>
          </p:nvPr>
        </p:nvGraphicFramePr>
        <p:xfrm>
          <a:off x="228600" y="762001"/>
          <a:ext cx="8686799" cy="5638797"/>
        </p:xfrm>
        <a:graphic>
          <a:graphicData uri="http://schemas.openxmlformats.org/drawingml/2006/table">
            <a:tbl>
              <a:tblPr firstRow="1" bandRow="1">
                <a:tableStyleId>{D7AC3CCA-C797-4891-BE02-D94E43425B78}</a:tableStyleId>
              </a:tblPr>
              <a:tblGrid>
                <a:gridCol w="914400"/>
                <a:gridCol w="1219200"/>
                <a:gridCol w="1066800"/>
                <a:gridCol w="1066800"/>
                <a:gridCol w="1219200"/>
                <a:gridCol w="1219200"/>
                <a:gridCol w="1981199"/>
              </a:tblGrid>
              <a:tr h="768781">
                <a:tc>
                  <a:txBody>
                    <a:bodyPr/>
                    <a:lstStyle/>
                    <a:p>
                      <a:r>
                        <a:rPr lang="en-US" sz="1400" b="0" dirty="0" smtClean="0">
                          <a:latin typeface="Times New Roman" panose="02020603050405020304" pitchFamily="18" charset="0"/>
                          <a:cs typeface="Times New Roman" panose="02020603050405020304" pitchFamily="18" charset="0"/>
                        </a:rPr>
                        <a:t>User</a:t>
                      </a:r>
                      <a:r>
                        <a:rPr lang="en-US" sz="1400" b="0" baseline="0" dirty="0" smtClean="0">
                          <a:latin typeface="Times New Roman" panose="02020603050405020304" pitchFamily="18" charset="0"/>
                          <a:cs typeface="Times New Roman" panose="02020603050405020304" pitchFamily="18" charset="0"/>
                        </a:rPr>
                        <a:t> Story     ID</a:t>
                      </a:r>
                      <a:endParaRPr lang="en-US" sz="1400" b="0" dirty="0">
                        <a:latin typeface="Times New Roman" panose="02020603050405020304" pitchFamily="18" charset="0"/>
                        <a:cs typeface="Times New Roman" panose="02020603050405020304" pitchFamily="18" charset="0"/>
                      </a:endParaRPr>
                    </a:p>
                  </a:txBody>
                  <a:tcPr/>
                </a:tc>
                <a:tc>
                  <a:txBody>
                    <a:bodyPr/>
                    <a:lstStyle/>
                    <a:p>
                      <a:r>
                        <a:rPr lang="en-US" sz="1400" b="0" dirty="0" smtClean="0">
                          <a:latin typeface="Times New Roman" panose="02020603050405020304" pitchFamily="18" charset="0"/>
                          <a:cs typeface="Times New Roman" panose="02020603050405020304" pitchFamily="18" charset="0"/>
                        </a:rPr>
                        <a:t>Priority&lt;High/Medium/Low&gt;</a:t>
                      </a:r>
                      <a:endParaRPr lang="en-US" sz="1400" b="0" dirty="0">
                        <a:latin typeface="Times New Roman" panose="02020603050405020304" pitchFamily="18" charset="0"/>
                        <a:cs typeface="Times New Roman" panose="02020603050405020304" pitchFamily="18" charset="0"/>
                      </a:endParaRPr>
                    </a:p>
                  </a:txBody>
                  <a:tcPr/>
                </a:tc>
                <a:tc>
                  <a:txBody>
                    <a:bodyPr/>
                    <a:lstStyle/>
                    <a:p>
                      <a:r>
                        <a:rPr lang="en-US" sz="1400" baseline="0" dirty="0" smtClean="0"/>
                        <a:t>  </a:t>
                      </a:r>
                      <a:r>
                        <a:rPr lang="en-US" sz="1400" b="0" baseline="0" dirty="0" smtClean="0">
                          <a:latin typeface="Times New Roman" panose="02020603050405020304" pitchFamily="18" charset="0"/>
                          <a:cs typeface="Times New Roman" panose="02020603050405020304" pitchFamily="18" charset="0"/>
                        </a:rPr>
                        <a:t>Size(Hours)</a:t>
                      </a:r>
                      <a:endParaRPr lang="en-US" sz="1400" dirty="0"/>
                    </a:p>
                  </a:txBody>
                  <a:tcPr/>
                </a:tc>
                <a:tc>
                  <a:txBody>
                    <a:bodyPr/>
                    <a:lstStyle/>
                    <a:p>
                      <a:r>
                        <a:rPr lang="en-US" sz="1400" dirty="0" smtClean="0"/>
                        <a:t>  </a:t>
                      </a:r>
                      <a:r>
                        <a:rPr lang="en-US" sz="1400" b="0" dirty="0" smtClean="0">
                          <a:latin typeface="Times New Roman" panose="02020603050405020304" pitchFamily="18" charset="0"/>
                          <a:cs typeface="Times New Roman" panose="02020603050405020304" pitchFamily="18" charset="0"/>
                        </a:rPr>
                        <a:t>Sprint</a:t>
                      </a:r>
                      <a:endParaRPr lang="en-US" sz="1400" dirty="0"/>
                    </a:p>
                  </a:txBody>
                  <a:tcPr/>
                </a:tc>
                <a:tc>
                  <a:txBody>
                    <a:bodyPr/>
                    <a:lstStyle/>
                    <a:p>
                      <a:r>
                        <a:rPr lang="en-US" sz="1400" b="0" dirty="0" smtClean="0">
                          <a:latin typeface="Times New Roman" panose="02020603050405020304" pitchFamily="18" charset="0"/>
                          <a:cs typeface="Times New Roman" panose="02020603050405020304" pitchFamily="18" charset="0"/>
                        </a:rPr>
                        <a:t>Status&lt;Planned/</a:t>
                      </a:r>
                      <a:r>
                        <a:rPr lang="en-US" sz="1400" b="0" dirty="0" err="1" smtClean="0">
                          <a:latin typeface="Times New Roman" panose="02020603050405020304" pitchFamily="18" charset="0"/>
                          <a:cs typeface="Times New Roman" panose="02020603050405020304" pitchFamily="18" charset="0"/>
                        </a:rPr>
                        <a:t>Inprogress</a:t>
                      </a:r>
                      <a:r>
                        <a:rPr lang="en-US" sz="1400" b="0" dirty="0" smtClean="0">
                          <a:latin typeface="Times New Roman" panose="02020603050405020304" pitchFamily="18" charset="0"/>
                          <a:cs typeface="Times New Roman" panose="02020603050405020304" pitchFamily="18" charset="0"/>
                        </a:rPr>
                        <a:t>/Completed&gt;</a:t>
                      </a:r>
                      <a:endParaRPr lang="en-US" sz="1400" dirty="0"/>
                    </a:p>
                  </a:txBody>
                  <a:tcPr/>
                </a:tc>
                <a:tc>
                  <a:txBody>
                    <a:bodyPr/>
                    <a:lstStyle/>
                    <a:p>
                      <a:r>
                        <a:rPr lang="en-US" sz="1400" b="0" dirty="0" smtClean="0">
                          <a:latin typeface="Times New Roman" panose="02020603050405020304" pitchFamily="18" charset="0"/>
                          <a:cs typeface="Times New Roman" panose="02020603050405020304" pitchFamily="18" charset="0"/>
                        </a:rPr>
                        <a:t>Release</a:t>
                      </a:r>
                      <a:r>
                        <a:rPr lang="en-US" sz="1400" b="0" baseline="0" dirty="0" smtClean="0">
                          <a:latin typeface="Times New Roman" panose="02020603050405020304" pitchFamily="18" charset="0"/>
                          <a:cs typeface="Times New Roman" panose="02020603050405020304" pitchFamily="18" charset="0"/>
                        </a:rPr>
                        <a:t>     Date</a:t>
                      </a:r>
                      <a:endParaRPr lang="en-US" sz="1400" dirty="0"/>
                    </a:p>
                  </a:txBody>
                  <a:tcPr/>
                </a:tc>
                <a:tc>
                  <a:txBody>
                    <a:bodyPr/>
                    <a:lstStyle/>
                    <a:p>
                      <a:r>
                        <a:rPr lang="en-US" sz="1400" b="0" dirty="0" smtClean="0">
                          <a:latin typeface="Times New Roman" panose="02020603050405020304" pitchFamily="18" charset="0"/>
                          <a:cs typeface="Times New Roman" panose="02020603050405020304" pitchFamily="18" charset="0"/>
                        </a:rPr>
                        <a:t>Release</a:t>
                      </a:r>
                      <a:r>
                        <a:rPr lang="en-US" sz="1400" b="0" baseline="0" dirty="0" smtClean="0">
                          <a:latin typeface="Times New Roman" panose="02020603050405020304" pitchFamily="18" charset="0"/>
                          <a:cs typeface="Times New Roman" panose="02020603050405020304" pitchFamily="18" charset="0"/>
                        </a:rPr>
                        <a:t> Goal</a:t>
                      </a:r>
                      <a:endParaRPr lang="en-US" sz="1400" b="0" dirty="0">
                        <a:latin typeface="Times New Roman" panose="02020603050405020304" pitchFamily="18" charset="0"/>
                        <a:cs typeface="Times New Roman" panose="02020603050405020304" pitchFamily="18" charset="0"/>
                      </a:endParaRPr>
                    </a:p>
                  </a:txBody>
                  <a:tcPr/>
                </a:tc>
              </a:tr>
              <a:tr h="506320">
                <a:tc rowSpan="2">
                  <a:txBody>
                    <a:bodyPr/>
                    <a:lstStyle/>
                    <a:p>
                      <a:r>
                        <a:rPr lang="en-US" sz="1400" dirty="0" smtClean="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rowSpan="2">
                  <a:txBody>
                    <a:bodyPr/>
                    <a:lstStyle/>
                    <a:p>
                      <a:r>
                        <a:rPr lang="en-US" sz="1400" dirty="0" smtClean="0">
                          <a:latin typeface="Times New Roman" panose="02020603050405020304" pitchFamily="18" charset="0"/>
                          <a:cs typeface="Times New Roman" panose="02020603050405020304" pitchFamily="18" charset="0"/>
                        </a:rPr>
                        <a:t>Medium</a:t>
                      </a:r>
                      <a:endParaRPr lang="en-US" sz="1400" dirty="0">
                        <a:latin typeface="Times New Roman" panose="02020603050405020304" pitchFamily="18" charset="0"/>
                        <a:cs typeface="Times New Roman" panose="02020603050405020304" pitchFamily="18" charset="0"/>
                      </a:endParaRPr>
                    </a:p>
                  </a:txBody>
                  <a:tcPr/>
                </a:tc>
                <a:tc rowSpan="2">
                  <a:txBody>
                    <a:bodyPr/>
                    <a:lstStyle/>
                    <a:p>
                      <a:r>
                        <a:rPr lang="en-US" sz="1400" dirty="0" smtClean="0">
                          <a:latin typeface="Times New Roman" panose="02020603050405020304" pitchFamily="18" charset="0"/>
                          <a:cs typeface="Times New Roman" panose="02020603050405020304" pitchFamily="18" charset="0"/>
                        </a:rPr>
                        <a:t>     2</a:t>
                      </a:r>
                      <a:endParaRPr lang="en-US" sz="1400" dirty="0">
                        <a:latin typeface="Times New Roman" panose="02020603050405020304" pitchFamily="18" charset="0"/>
                        <a:cs typeface="Times New Roman" panose="02020603050405020304" pitchFamily="18" charset="0"/>
                      </a:endParaRPr>
                    </a:p>
                  </a:txBody>
                  <a:tcPr/>
                </a:tc>
                <a:tc rowSpan="3">
                  <a:txBody>
                    <a:bodyPr/>
                    <a:lstStyle/>
                    <a:p>
                      <a:endParaRPr lang="en-US" sz="1400" dirty="0" smtClean="0"/>
                    </a:p>
                    <a:p>
                      <a:endParaRPr lang="en-US" sz="1400" dirty="0" smtClean="0"/>
                    </a:p>
                    <a:p>
                      <a:r>
                        <a:rPr lang="en-US" sz="1400" dirty="0" smtClean="0"/>
                        <a:t>     </a:t>
                      </a:r>
                      <a:r>
                        <a:rPr lang="en-US" sz="1400" dirty="0" smtClean="0">
                          <a:latin typeface="Times New Roman" panose="02020603050405020304" pitchFamily="18" charset="0"/>
                          <a:cs typeface="Times New Roman" panose="02020603050405020304" pitchFamily="18" charset="0"/>
                        </a:rPr>
                        <a:t>1</a:t>
                      </a:r>
                      <a:endParaRPr lang="en-US" sz="1400" dirty="0"/>
                    </a:p>
                  </a:txBody>
                  <a:tcPr/>
                </a:tc>
                <a:tc>
                  <a:txBody>
                    <a:bodyPr/>
                    <a:lstStyle/>
                    <a:p>
                      <a:r>
                        <a:rPr lang="en-US" sz="1400" dirty="0" smtClean="0">
                          <a:latin typeface="Times New Roman" panose="02020603050405020304" pitchFamily="18" charset="0"/>
                          <a:cs typeface="Times New Roman" panose="02020603050405020304" pitchFamily="18" charset="0"/>
                        </a:rPr>
                        <a:t>Completed</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01/05/2022</a:t>
                      </a:r>
                    </a:p>
                  </a:txBody>
                  <a:tcPr/>
                </a:tc>
                <a:tc>
                  <a:txBody>
                    <a:bodyPr/>
                    <a:lstStyle/>
                    <a:p>
                      <a:r>
                        <a:rPr lang="en-US" sz="1400" dirty="0" smtClean="0">
                          <a:latin typeface="Times New Roman" panose="02020603050405020304" pitchFamily="18" charset="0"/>
                          <a:cs typeface="Times New Roman" panose="02020603050405020304" pitchFamily="18" charset="0"/>
                        </a:rPr>
                        <a:t>Collection of datasets</a:t>
                      </a:r>
                      <a:endParaRPr lang="en-US" sz="1400" dirty="0">
                        <a:latin typeface="Times New Roman" panose="02020603050405020304" pitchFamily="18" charset="0"/>
                        <a:cs typeface="Times New Roman" panose="02020603050405020304" pitchFamily="18" charset="0"/>
                      </a:endParaRPr>
                    </a:p>
                  </a:txBody>
                  <a:tcPr/>
                </a:tc>
              </a:tr>
              <a:tr h="1159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Completed</a:t>
                      </a:r>
                    </a:p>
                    <a:p>
                      <a:endParaRPr lang="en-US" sz="1400" dirty="0"/>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09/05/2022</a:t>
                      </a:r>
                    </a:p>
                    <a:p>
                      <a:endParaRPr lang="en-US" sz="1400" dirty="0"/>
                    </a:p>
                  </a:txBody>
                  <a:tcPr/>
                </a:tc>
                <a:tc rowSpan="2">
                  <a:txBody>
                    <a:bodyPr/>
                    <a:lstStyle/>
                    <a:p>
                      <a:r>
                        <a:rPr lang="en-US" sz="1400" dirty="0" smtClean="0">
                          <a:latin typeface="Times New Roman" panose="02020603050405020304" pitchFamily="18" charset="0"/>
                          <a:cs typeface="Times New Roman" panose="02020603050405020304" pitchFamily="18" charset="0"/>
                        </a:rPr>
                        <a:t>Preprocessing of collected data</a:t>
                      </a:r>
                      <a:endParaRPr lang="en-US" sz="1400" dirty="0">
                        <a:latin typeface="Times New Roman" panose="02020603050405020304" pitchFamily="18" charset="0"/>
                        <a:cs typeface="Times New Roman" panose="02020603050405020304" pitchFamily="18" charset="0"/>
                      </a:endParaRPr>
                    </a:p>
                  </a:txBody>
                  <a:tcPr/>
                </a:tc>
              </a:tr>
              <a:tr h="495229">
                <a:tc>
                  <a:txBody>
                    <a:bodyPr/>
                    <a:lstStyle/>
                    <a:p>
                      <a:r>
                        <a:rPr lang="en-US" sz="1400" dirty="0" smtClean="0">
                          <a:latin typeface="Times New Roman" panose="02020603050405020304" pitchFamily="18" charset="0"/>
                          <a:cs typeface="Times New Roman" panose="02020603050405020304" pitchFamily="18" charset="0"/>
                        </a:rPr>
                        <a:t>     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High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    </a:t>
                      </a:r>
                      <a:r>
                        <a:rPr lang="en-US" sz="1400" dirty="0" smtClean="0">
                          <a:latin typeface="Times New Roman" panose="02020603050405020304" pitchFamily="18" charset="0"/>
                          <a:cs typeface="Times New Roman" panose="02020603050405020304" pitchFamily="18" charset="0"/>
                        </a:rPr>
                        <a:t>3</a:t>
                      </a:r>
                      <a:endParaRPr lang="en-US" sz="1400" dirty="0"/>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tr>
              <a:tr h="538203">
                <a:tc>
                  <a:txBody>
                    <a:bodyPr/>
                    <a:lstStyle/>
                    <a:p>
                      <a:r>
                        <a:rPr lang="en-US" sz="1400" dirty="0" smtClean="0">
                          <a:latin typeface="Times New Roman" panose="02020603050405020304" pitchFamily="18" charset="0"/>
                          <a:cs typeface="Times New Roman" panose="02020603050405020304" pitchFamily="18" charset="0"/>
                        </a:rPr>
                        <a:t>     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Medium</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    </a:t>
                      </a:r>
                      <a:r>
                        <a:rPr lang="en-US" sz="1400" dirty="0" smtClean="0">
                          <a:latin typeface="Times New Roman" panose="02020603050405020304" pitchFamily="18" charset="0"/>
                          <a:cs typeface="Times New Roman" panose="02020603050405020304" pitchFamily="18" charset="0"/>
                        </a:rPr>
                        <a:t>3</a:t>
                      </a:r>
                      <a:endParaRPr lang="en-US" sz="1400" dirty="0"/>
                    </a:p>
                  </a:txBody>
                  <a:tcPr/>
                </a:tc>
                <a:tc rowSpan="4">
                  <a:txBody>
                    <a:bodyPr/>
                    <a:lstStyle/>
                    <a:p>
                      <a:endParaRPr lang="en-US" sz="1400" dirty="0" smtClean="0"/>
                    </a:p>
                    <a:p>
                      <a:endParaRPr lang="en-US" sz="1400" dirty="0" smtClean="0"/>
                    </a:p>
                    <a:p>
                      <a:endParaRPr lang="en-US" sz="1400" dirty="0" smtClean="0"/>
                    </a:p>
                    <a:p>
                      <a:endParaRPr lang="en-US" sz="1400" dirty="0"/>
                    </a:p>
                    <a:p>
                      <a:r>
                        <a:rPr lang="en-US" sz="1400" baseline="0" dirty="0"/>
                        <a:t> </a:t>
                      </a:r>
                      <a:r>
                        <a:rPr lang="en-US" sz="1400" baseline="0" dirty="0" smtClean="0"/>
                        <a:t>    </a:t>
                      </a:r>
                      <a:r>
                        <a:rPr lang="en-US" sz="1400" baseline="0" dirty="0" smtClean="0">
                          <a:latin typeface="Times New Roman" panose="02020603050405020304" pitchFamily="18" charset="0"/>
                          <a:cs typeface="Times New Roman" panose="02020603050405020304" pitchFamily="18" charset="0"/>
                        </a:rPr>
                        <a:t>2</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Completed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18/05/2022</a:t>
                      </a:r>
                    </a:p>
                  </a:txBody>
                  <a:tcPr/>
                </a:tc>
                <a:tc>
                  <a:txBody>
                    <a:bodyPr/>
                    <a:lstStyle/>
                    <a:p>
                      <a:r>
                        <a:rPr lang="en-US" sz="1400" dirty="0" smtClean="0">
                          <a:latin typeface="Times New Roman" panose="02020603050405020304" pitchFamily="18" charset="0"/>
                          <a:cs typeface="Times New Roman" panose="02020603050405020304" pitchFamily="18" charset="0"/>
                        </a:rPr>
                        <a:t>UI Designing</a:t>
                      </a:r>
                      <a:endParaRPr lang="en-US" sz="1400" dirty="0">
                        <a:latin typeface="Times New Roman" panose="02020603050405020304" pitchFamily="18" charset="0"/>
                        <a:cs typeface="Times New Roman" panose="02020603050405020304" pitchFamily="18" charset="0"/>
                      </a:endParaRPr>
                    </a:p>
                  </a:txBody>
                  <a:tcPr/>
                </a:tc>
              </a:tr>
              <a:tr h="544553">
                <a:tc>
                  <a:txBody>
                    <a:bodyPr/>
                    <a:lstStyle/>
                    <a:p>
                      <a:r>
                        <a:rPr lang="en-US" sz="1400" dirty="0" smtClean="0">
                          <a:latin typeface="Times New Roman" panose="02020603050405020304" pitchFamily="18" charset="0"/>
                          <a:cs typeface="Times New Roman" panose="02020603050405020304" pitchFamily="18" charset="0"/>
                        </a:rPr>
                        <a:t>     4</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High</a:t>
                      </a:r>
                    </a:p>
                  </a:txBody>
                  <a:tcPr/>
                </a:tc>
                <a:tc>
                  <a:txBody>
                    <a:bodyPr/>
                    <a:lstStyle/>
                    <a:p>
                      <a:r>
                        <a:rPr lang="en-US" sz="1400" dirty="0" smtClean="0"/>
                        <a:t>    </a:t>
                      </a:r>
                      <a:r>
                        <a:rPr lang="en-US" sz="1400" dirty="0" smtClean="0">
                          <a:latin typeface="Times New Roman" panose="02020603050405020304" pitchFamily="18" charset="0"/>
                          <a:cs typeface="Times New Roman" panose="02020603050405020304" pitchFamily="18" charset="0"/>
                        </a:rPr>
                        <a:t>2</a:t>
                      </a:r>
                      <a:endParaRPr lang="en-US" sz="1400" dirty="0"/>
                    </a:p>
                  </a:txBody>
                  <a:tcPr/>
                </a:tc>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Completed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22/05/2022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Graphical representation of data</a:t>
                      </a:r>
                    </a:p>
                  </a:txBody>
                  <a:tcPr/>
                </a:tc>
              </a:tr>
              <a:tr h="719508">
                <a:tc>
                  <a:txBody>
                    <a:bodyPr/>
                    <a:lstStyle/>
                    <a:p>
                      <a:r>
                        <a:rPr lang="en-US" sz="1400" dirty="0" smtClean="0">
                          <a:latin typeface="Times New Roman" panose="02020603050405020304" pitchFamily="18" charset="0"/>
                          <a:cs typeface="Times New Roman" panose="02020603050405020304" pitchFamily="18" charset="0"/>
                        </a:rPr>
                        <a:t>     5</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Medium</a:t>
                      </a:r>
                    </a:p>
                  </a:txBody>
                  <a:tcPr/>
                </a:tc>
                <a:tc>
                  <a:txBody>
                    <a:bodyPr/>
                    <a:lstStyle/>
                    <a:p>
                      <a:r>
                        <a:rPr lang="en-US" sz="1400" dirty="0" smtClean="0"/>
                        <a:t>    </a:t>
                      </a:r>
                      <a:r>
                        <a:rPr lang="en-US" sz="1400" dirty="0" smtClean="0">
                          <a:latin typeface="Times New Roman" panose="02020603050405020304" pitchFamily="18" charset="0"/>
                          <a:cs typeface="Times New Roman" panose="02020603050405020304" pitchFamily="18" charset="0"/>
                        </a:rPr>
                        <a:t>5</a:t>
                      </a:r>
                      <a:endParaRPr lang="en-US" sz="1400" dirty="0"/>
                    </a:p>
                  </a:txBody>
                  <a:tcPr/>
                </a:tc>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Completed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28/05/2022</a:t>
                      </a:r>
                    </a:p>
                  </a:txBody>
                  <a:tcPr/>
                </a:tc>
                <a:tc>
                  <a:txBody>
                    <a:bodyPr/>
                    <a:lstStyle/>
                    <a:p>
                      <a:r>
                        <a:rPr lang="en-US" sz="1400" dirty="0" smtClean="0">
                          <a:latin typeface="Times New Roman" panose="02020603050405020304" pitchFamily="18" charset="0"/>
                          <a:cs typeface="Times New Roman" panose="02020603050405020304" pitchFamily="18" charset="0"/>
                        </a:rPr>
                        <a:t>Watermarked image</a:t>
                      </a:r>
                      <a:endParaRPr lang="en-US" sz="1400" dirty="0">
                        <a:latin typeface="Times New Roman" panose="02020603050405020304" pitchFamily="18" charset="0"/>
                        <a:cs typeface="Times New Roman" panose="02020603050405020304" pitchFamily="18" charset="0"/>
                      </a:endParaRPr>
                    </a:p>
                  </a:txBody>
                  <a:tcPr/>
                </a:tc>
              </a:tr>
              <a:tr h="339918">
                <a:tc>
                  <a:txBody>
                    <a:bodyPr/>
                    <a:lstStyle/>
                    <a:p>
                      <a:r>
                        <a:rPr lang="en-US" sz="1400" dirty="0" smtClean="0">
                          <a:latin typeface="Times New Roman" panose="02020603050405020304" pitchFamily="18" charset="0"/>
                          <a:cs typeface="Times New Roman" panose="02020603050405020304" pitchFamily="18" charset="0"/>
                        </a:rPr>
                        <a:t>     6</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High</a:t>
                      </a:r>
                    </a:p>
                  </a:txBody>
                  <a:tcPr/>
                </a:tc>
                <a:tc>
                  <a:txBody>
                    <a:bodyPr/>
                    <a:lstStyle/>
                    <a:p>
                      <a:r>
                        <a:rPr lang="en-US" sz="1400" dirty="0" smtClean="0"/>
                        <a:t>    </a:t>
                      </a:r>
                      <a:r>
                        <a:rPr lang="en-US" sz="1400" dirty="0" smtClean="0">
                          <a:latin typeface="Times New Roman" panose="02020603050405020304" pitchFamily="18" charset="0"/>
                          <a:cs typeface="Times New Roman" panose="02020603050405020304" pitchFamily="18" charset="0"/>
                        </a:rPr>
                        <a:t>5</a:t>
                      </a:r>
                      <a:endParaRPr lang="en-US" sz="1400" dirty="0"/>
                    </a:p>
                  </a:txBody>
                  <a:tcPr/>
                </a:tc>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Completed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01/06/2022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Train</a:t>
                      </a:r>
                      <a:r>
                        <a:rPr lang="en-US" sz="1400" baseline="0" dirty="0" smtClean="0">
                          <a:latin typeface="Times New Roman" panose="02020603050405020304" pitchFamily="18" charset="0"/>
                          <a:cs typeface="Times New Roman" panose="02020603050405020304" pitchFamily="18" charset="0"/>
                        </a:rPr>
                        <a:t> the data,</a:t>
                      </a:r>
                      <a:endParaRPr lang="en-US" sz="1400" dirty="0">
                        <a:latin typeface="Times New Roman" panose="02020603050405020304" pitchFamily="18" charset="0"/>
                        <a:cs typeface="Times New Roman" panose="02020603050405020304" pitchFamily="18" charset="0"/>
                      </a:endParaRPr>
                    </a:p>
                  </a:txBody>
                  <a:tcPr/>
                </a:tc>
              </a:tr>
              <a:tr h="993009">
                <a:tc>
                  <a:txBody>
                    <a:bodyPr/>
                    <a:lstStyle/>
                    <a:p>
                      <a:r>
                        <a:rPr lang="en-US" sz="1400" dirty="0" smtClean="0">
                          <a:latin typeface="Times New Roman" panose="02020603050405020304" pitchFamily="18" charset="0"/>
                          <a:cs typeface="Times New Roman" panose="02020603050405020304" pitchFamily="18" charset="0"/>
                        </a:rPr>
                        <a:t>     7</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High</a:t>
                      </a:r>
                    </a:p>
                  </a:txBody>
                  <a:tcPr/>
                </a:tc>
                <a:tc>
                  <a:txBody>
                    <a:bodyPr/>
                    <a:lstStyle/>
                    <a:p>
                      <a:r>
                        <a:rPr lang="en-US" sz="1400" dirty="0" smtClean="0">
                          <a:latin typeface="Times New Roman" panose="02020603050405020304" pitchFamily="18" charset="0"/>
                          <a:cs typeface="Times New Roman" panose="02020603050405020304" pitchFamily="18" charset="0"/>
                        </a:rPr>
                        <a:t>    </a:t>
                      </a:r>
                    </a:p>
                    <a:p>
                      <a:r>
                        <a:rPr lang="en-US" sz="1400" dirty="0" smtClean="0">
                          <a:latin typeface="Times New Roman" panose="02020603050405020304" pitchFamily="18" charset="0"/>
                          <a:cs typeface="Times New Roman" panose="02020603050405020304" pitchFamily="18" charset="0"/>
                        </a:rPr>
                        <a:t>    10</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    </a:t>
                      </a:r>
                    </a:p>
                    <a:p>
                      <a:r>
                        <a:rPr lang="en-US" sz="1400" dirty="0" smtClean="0">
                          <a:latin typeface="Times New Roman" panose="02020603050405020304" pitchFamily="18" charset="0"/>
                          <a:cs typeface="Times New Roman" panose="02020603050405020304" pitchFamily="18" charset="0"/>
                        </a:rPr>
                        <a:t>      3</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Completed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05/06/2022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Decomposed</a:t>
                      </a:r>
                      <a:r>
                        <a:rPr lang="en-US" sz="1400" baseline="0" dirty="0" smtClean="0">
                          <a:latin typeface="Times New Roman" panose="02020603050405020304" pitchFamily="18" charset="0"/>
                          <a:cs typeface="Times New Roman" panose="02020603050405020304" pitchFamily="18" charset="0"/>
                        </a:rPr>
                        <a:t> values &amp; original </a:t>
                      </a:r>
                      <a:r>
                        <a:rPr lang="en-US" sz="1400" baseline="0" dirty="0" err="1" smtClean="0">
                          <a:latin typeface="Times New Roman" panose="02020603050405020304" pitchFamily="18" charset="0"/>
                          <a:cs typeface="Times New Roman" panose="02020603050405020304" pitchFamily="18" charset="0"/>
                        </a:rPr>
                        <a:t>image,watermarked</a:t>
                      </a:r>
                      <a:r>
                        <a:rPr lang="en-US" sz="1400" baseline="0" dirty="0" smtClean="0">
                          <a:latin typeface="Times New Roman" panose="02020603050405020304" pitchFamily="18" charset="0"/>
                          <a:cs typeface="Times New Roman" panose="02020603050405020304" pitchFamily="18" charset="0"/>
                        </a:rPr>
                        <a:t> image</a:t>
                      </a:r>
                      <a:endParaRPr lang="en-US" sz="1400" dirty="0" smtClean="0">
                        <a:latin typeface="Times New Roman" panose="02020603050405020304" pitchFamily="18" charset="0"/>
                        <a:cs typeface="Times New Roman" panose="02020603050405020304" pitchFamily="18" charset="0"/>
                      </a:endParaRPr>
                    </a:p>
                  </a:txBody>
                  <a:tcPr/>
                </a:tc>
              </a:tr>
              <a:tr h="617294">
                <a:tc>
                  <a:txBody>
                    <a:bodyPr/>
                    <a:lstStyle/>
                    <a:p>
                      <a:r>
                        <a:rPr lang="en-US" sz="1400" dirty="0" smtClean="0">
                          <a:latin typeface="Times New Roman" panose="02020603050405020304" pitchFamily="18" charset="0"/>
                          <a:cs typeface="Times New Roman" panose="02020603050405020304" pitchFamily="18" charset="0"/>
                        </a:rPr>
                        <a:t>     8</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High</a:t>
                      </a:r>
                    </a:p>
                    <a:p>
                      <a:endParaRPr lang="en-US" sz="1400" dirty="0"/>
                    </a:p>
                  </a:txBody>
                  <a:tcPr/>
                </a:tc>
                <a:tc>
                  <a:txBody>
                    <a:bodyPr/>
                    <a:lstStyle/>
                    <a:p>
                      <a:r>
                        <a:rPr lang="en-US" sz="1400" dirty="0" smtClean="0">
                          <a:latin typeface="Times New Roman" panose="02020603050405020304" pitchFamily="18" charset="0"/>
                          <a:cs typeface="Times New Roman" panose="02020603050405020304" pitchFamily="18" charset="0"/>
                        </a:rPr>
                        <a:t>    </a:t>
                      </a:r>
                    </a:p>
                    <a:p>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20</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    </a:t>
                      </a:r>
                    </a:p>
                    <a:p>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4</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Completed</a:t>
                      </a:r>
                    </a:p>
                  </a:txBody>
                  <a:tcPr/>
                </a:tc>
                <a:tc>
                  <a:txBody>
                    <a:bodyPr/>
                    <a:lstStyle/>
                    <a:p>
                      <a:r>
                        <a:rPr lang="en-US" sz="1400" dirty="0" smtClean="0">
                          <a:latin typeface="Times New Roman" panose="02020603050405020304" pitchFamily="18" charset="0"/>
                          <a:cs typeface="Times New Roman" panose="02020603050405020304" pitchFamily="18" charset="0"/>
                        </a:rPr>
                        <a:t>04/07/2022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Output</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980745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6400800" cy="609600"/>
          </a:xfrm>
        </p:spPr>
        <p:txBody>
          <a:bodyPr>
            <a:normAutofit/>
          </a:bodyPr>
          <a:lstStyle/>
          <a:p>
            <a:pPr marL="45720" indent="0">
              <a:buNone/>
            </a:pPr>
            <a:r>
              <a:rPr lang="en-US" sz="1800" b="1" u="sng" dirty="0" smtClean="0">
                <a:latin typeface="Times New Roman" panose="02020603050405020304" pitchFamily="18" charset="0"/>
                <a:cs typeface="Times New Roman" panose="02020603050405020304" pitchFamily="18" charset="0"/>
              </a:rPr>
              <a:t>SPRINT PLAN:</a:t>
            </a:r>
            <a:endParaRPr lang="en-US" sz="1800" b="1" u="sng"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1303338" y="1444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75418590"/>
              </p:ext>
            </p:extLst>
          </p:nvPr>
        </p:nvGraphicFramePr>
        <p:xfrm>
          <a:off x="304800" y="685800"/>
          <a:ext cx="8610600" cy="6067286"/>
        </p:xfrm>
        <a:graphic>
          <a:graphicData uri="http://schemas.openxmlformats.org/drawingml/2006/table">
            <a:tbl>
              <a:tblPr firstRow="1" firstCol="1" bandRow="1">
                <a:tableStyleId>{5C22544A-7EE6-4342-B048-85BDC9FD1C3A}</a:tableStyleId>
              </a:tblPr>
              <a:tblGrid>
                <a:gridCol w="888843"/>
                <a:gridCol w="888843"/>
                <a:gridCol w="841231"/>
                <a:gridCol w="481553"/>
                <a:gridCol w="504727"/>
                <a:gridCol w="468672"/>
                <a:gridCol w="436486"/>
                <a:gridCol w="509233"/>
                <a:gridCol w="436486"/>
                <a:gridCol w="456447"/>
                <a:gridCol w="432623"/>
                <a:gridCol w="414008"/>
                <a:gridCol w="462862"/>
                <a:gridCol w="462862"/>
                <a:gridCol w="462862"/>
                <a:gridCol w="462862"/>
              </a:tblGrid>
              <a:tr h="549371">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Backlog item</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Status &amp; Completion date</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Original Estimate in 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7</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9</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Day</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13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98878">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User Story#1,2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9327">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Data collection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01/05/2022</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2</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9327">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Preprocessing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09/05/2022</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9327">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User story #3,4,5,6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9327">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err="1" smtClean="0">
                          <a:solidFill>
                            <a:schemeClr val="tx1"/>
                          </a:solidFill>
                          <a:effectLst/>
                          <a:latin typeface="Times New Roman" panose="02020603050405020304" pitchFamily="18" charset="0"/>
                          <a:ea typeface="Calibri"/>
                          <a:cs typeface="Times New Roman" panose="02020603050405020304" pitchFamily="18" charset="0"/>
                        </a:rPr>
                        <a:t>Visualisation</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&amp; Training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01/06/2022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15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1025">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User story #7</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1025">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UI Designing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latin typeface="Times New Roman" panose="02020603050405020304" pitchFamily="18" charset="0"/>
                          <a:cs typeface="Times New Roman" panose="02020603050405020304" pitchFamily="18" charset="0"/>
                        </a:rPr>
                        <a:t>05/06/2022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10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9327">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User</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story #8,9</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9327">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Testing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12/07/2022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1025">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Total</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50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139381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17593197"/>
              </p:ext>
            </p:extLst>
          </p:nvPr>
        </p:nvGraphicFramePr>
        <p:xfrm>
          <a:off x="304800" y="533400"/>
          <a:ext cx="8610602" cy="6229643"/>
        </p:xfrm>
        <a:graphic>
          <a:graphicData uri="http://schemas.openxmlformats.org/drawingml/2006/table">
            <a:tbl>
              <a:tblPr firstRow="1" firstCol="1" bandRow="1">
                <a:tableStyleId>{5C22544A-7EE6-4342-B048-85BDC9FD1C3A}</a:tableStyleId>
              </a:tblPr>
              <a:tblGrid>
                <a:gridCol w="843501"/>
                <a:gridCol w="843501"/>
                <a:gridCol w="798318"/>
                <a:gridCol w="486480"/>
                <a:gridCol w="449488"/>
                <a:gridCol w="444764"/>
                <a:gridCol w="414220"/>
                <a:gridCol w="444128"/>
                <a:gridCol w="453348"/>
                <a:gridCol w="433162"/>
                <a:gridCol w="410554"/>
                <a:gridCol w="392888"/>
                <a:gridCol w="439250"/>
                <a:gridCol w="439250"/>
                <a:gridCol w="439250"/>
                <a:gridCol w="439250"/>
                <a:gridCol w="439250"/>
              </a:tblGrid>
              <a:tr h="681838">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Backlog item</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Status &amp; Completion date</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Original Estimate in 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7</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9</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Day</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13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Completed&lt;Y/N&gt;</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69707">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User Story#1,2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   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Data collection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01/05/2022</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2</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Preprocessing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09/05/2022</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User story #3,4,5,6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err="1" smtClean="0">
                          <a:solidFill>
                            <a:schemeClr val="tx1"/>
                          </a:solidFill>
                          <a:effectLst/>
                          <a:latin typeface="Times New Roman" panose="02020603050405020304" pitchFamily="18" charset="0"/>
                          <a:ea typeface="Calibri"/>
                          <a:cs typeface="Times New Roman" panose="02020603050405020304" pitchFamily="18" charset="0"/>
                        </a:rPr>
                        <a:t>Visualisation</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&amp; Training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Planned</a:t>
                      </a:r>
                      <a:endParaRPr lang="en-US" sz="1000" dirty="0" smtClean="0">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15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User story #7</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UI Designing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Planned</a:t>
                      </a:r>
                      <a:endParaRPr lang="en-US" sz="1000" dirty="0" smtClean="0">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10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5780">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User</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story #8,9</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Testing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Planned</a:t>
                      </a:r>
                      <a:endParaRPr lang="en-US" sz="1000" dirty="0" smtClean="0">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6063">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Total</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50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Content Placeholder 2"/>
          <p:cNvSpPr txBox="1">
            <a:spLocks/>
          </p:cNvSpPr>
          <p:nvPr/>
        </p:nvSpPr>
        <p:spPr>
          <a:xfrm>
            <a:off x="228600" y="76200"/>
            <a:ext cx="7848600" cy="49773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45720" indent="0">
              <a:buFont typeface="Wingdings 2"/>
              <a:buNone/>
            </a:pPr>
            <a:r>
              <a:rPr lang="en-US" sz="2000" b="1" u="sng" smtClean="0">
                <a:latin typeface="Times New Roman" panose="02020603050405020304" pitchFamily="18" charset="0"/>
                <a:cs typeface="Times New Roman" panose="02020603050405020304" pitchFamily="18" charset="0"/>
              </a:rPr>
              <a:t>Sprint1 Actual:</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99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02794901"/>
              </p:ext>
            </p:extLst>
          </p:nvPr>
        </p:nvGraphicFramePr>
        <p:xfrm>
          <a:off x="304800" y="533400"/>
          <a:ext cx="8610602" cy="6229643"/>
        </p:xfrm>
        <a:graphic>
          <a:graphicData uri="http://schemas.openxmlformats.org/drawingml/2006/table">
            <a:tbl>
              <a:tblPr firstRow="1" firstCol="1" bandRow="1">
                <a:tableStyleId>{5C22544A-7EE6-4342-B048-85BDC9FD1C3A}</a:tableStyleId>
              </a:tblPr>
              <a:tblGrid>
                <a:gridCol w="843501"/>
                <a:gridCol w="843501"/>
                <a:gridCol w="798318"/>
                <a:gridCol w="486480"/>
                <a:gridCol w="449488"/>
                <a:gridCol w="444764"/>
                <a:gridCol w="414220"/>
                <a:gridCol w="444128"/>
                <a:gridCol w="453348"/>
                <a:gridCol w="433162"/>
                <a:gridCol w="410554"/>
                <a:gridCol w="392888"/>
                <a:gridCol w="439250"/>
                <a:gridCol w="439250"/>
                <a:gridCol w="439250"/>
                <a:gridCol w="439250"/>
                <a:gridCol w="439250"/>
              </a:tblGrid>
              <a:tr h="681838">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Backlog item</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Status &amp; Completion date</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Original Estimate in 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7</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9</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Day</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13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Completed&lt;Y/N&gt;</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69707">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User Story#1,2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   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Data collection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01/05/2022</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2</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Preprocessing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09/05/2022</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User story #3,4,5,6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err="1" smtClean="0">
                          <a:solidFill>
                            <a:schemeClr val="tx1"/>
                          </a:solidFill>
                          <a:effectLst/>
                          <a:latin typeface="Times New Roman" panose="02020603050405020304" pitchFamily="18" charset="0"/>
                          <a:ea typeface="Calibri"/>
                          <a:cs typeface="Times New Roman" panose="02020603050405020304" pitchFamily="18" charset="0"/>
                        </a:rPr>
                        <a:t>Visualisation</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&amp; Training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01/06/2022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15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User story #7</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UI Designing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Planned</a:t>
                      </a:r>
                      <a:endParaRPr lang="en-US" sz="1000" dirty="0" smtClean="0">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10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User</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story #8,9</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Testing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Planned</a:t>
                      </a:r>
                      <a:endParaRPr lang="en-US" sz="1000" dirty="0" smtClean="0">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6063">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Total</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50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Content Placeholder 2"/>
          <p:cNvSpPr txBox="1">
            <a:spLocks/>
          </p:cNvSpPr>
          <p:nvPr/>
        </p:nvSpPr>
        <p:spPr>
          <a:xfrm>
            <a:off x="228600" y="76200"/>
            <a:ext cx="7848600" cy="49773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45720" indent="0">
              <a:buFont typeface="Wingdings 2"/>
              <a:buNone/>
            </a:pPr>
            <a:r>
              <a:rPr lang="en-US" sz="2000" b="1" u="sng" dirty="0" smtClean="0">
                <a:latin typeface="Times New Roman" panose="02020603050405020304" pitchFamily="18" charset="0"/>
                <a:cs typeface="Times New Roman" panose="02020603050405020304" pitchFamily="18" charset="0"/>
              </a:rPr>
              <a:t>Sprint2 Actual:</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661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44626133"/>
              </p:ext>
            </p:extLst>
          </p:nvPr>
        </p:nvGraphicFramePr>
        <p:xfrm>
          <a:off x="304800" y="533400"/>
          <a:ext cx="8610602" cy="6229643"/>
        </p:xfrm>
        <a:graphic>
          <a:graphicData uri="http://schemas.openxmlformats.org/drawingml/2006/table">
            <a:tbl>
              <a:tblPr firstRow="1" firstCol="1" bandRow="1">
                <a:tableStyleId>{5C22544A-7EE6-4342-B048-85BDC9FD1C3A}</a:tableStyleId>
              </a:tblPr>
              <a:tblGrid>
                <a:gridCol w="843501"/>
                <a:gridCol w="843501"/>
                <a:gridCol w="798318"/>
                <a:gridCol w="486480"/>
                <a:gridCol w="449488"/>
                <a:gridCol w="444764"/>
                <a:gridCol w="414220"/>
                <a:gridCol w="444128"/>
                <a:gridCol w="453348"/>
                <a:gridCol w="433162"/>
                <a:gridCol w="410554"/>
                <a:gridCol w="392888"/>
                <a:gridCol w="439250"/>
                <a:gridCol w="439250"/>
                <a:gridCol w="439250"/>
                <a:gridCol w="439250"/>
                <a:gridCol w="439250"/>
              </a:tblGrid>
              <a:tr h="681838">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Backlog item</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Status &amp; Completion date</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Original Estimate in 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7</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9</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Day</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13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Completed&lt;Y/N&gt;</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69707">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User Story#1,2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   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Data collection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01/05/2022</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2</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Preprocessing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09/05/2022</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User story #3,4,5,6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err="1" smtClean="0">
                          <a:solidFill>
                            <a:schemeClr val="tx1"/>
                          </a:solidFill>
                          <a:effectLst/>
                          <a:latin typeface="Times New Roman" panose="02020603050405020304" pitchFamily="18" charset="0"/>
                          <a:ea typeface="Calibri"/>
                          <a:cs typeface="Times New Roman" panose="02020603050405020304" pitchFamily="18" charset="0"/>
                        </a:rPr>
                        <a:t>Visualisation</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&amp; Training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01/06/2022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15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User story #7</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UI Designing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latin typeface="Times New Roman" panose="02020603050405020304" pitchFamily="18" charset="0"/>
                          <a:cs typeface="Times New Roman" panose="02020603050405020304" pitchFamily="18" charset="0"/>
                        </a:rPr>
                        <a:t>05/06/2022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10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User</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story #8,9</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Testing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Planned</a:t>
                      </a:r>
                      <a:endParaRPr lang="en-US" sz="1000" dirty="0" smtClean="0">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6063">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Total</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50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Content Placeholder 2"/>
          <p:cNvSpPr txBox="1">
            <a:spLocks/>
          </p:cNvSpPr>
          <p:nvPr/>
        </p:nvSpPr>
        <p:spPr>
          <a:xfrm>
            <a:off x="228600" y="76200"/>
            <a:ext cx="7848600" cy="49773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45720" indent="0">
              <a:buFont typeface="Wingdings 2"/>
              <a:buNone/>
            </a:pPr>
            <a:r>
              <a:rPr lang="en-US" sz="2000" b="1" u="sng" dirty="0" smtClean="0">
                <a:latin typeface="Times New Roman" panose="02020603050405020304" pitchFamily="18" charset="0"/>
                <a:cs typeface="Times New Roman" panose="02020603050405020304" pitchFamily="18" charset="0"/>
              </a:rPr>
              <a:t>Sprint3 Actual:</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007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74633811"/>
              </p:ext>
            </p:extLst>
          </p:nvPr>
        </p:nvGraphicFramePr>
        <p:xfrm>
          <a:off x="304800" y="533400"/>
          <a:ext cx="8610602" cy="6229643"/>
        </p:xfrm>
        <a:graphic>
          <a:graphicData uri="http://schemas.openxmlformats.org/drawingml/2006/table">
            <a:tbl>
              <a:tblPr firstRow="1" firstCol="1" bandRow="1">
                <a:tableStyleId>{5C22544A-7EE6-4342-B048-85BDC9FD1C3A}</a:tableStyleId>
              </a:tblPr>
              <a:tblGrid>
                <a:gridCol w="843501"/>
                <a:gridCol w="843501"/>
                <a:gridCol w="798318"/>
                <a:gridCol w="486480"/>
                <a:gridCol w="449488"/>
                <a:gridCol w="444764"/>
                <a:gridCol w="414220"/>
                <a:gridCol w="444128"/>
                <a:gridCol w="453348"/>
                <a:gridCol w="433162"/>
                <a:gridCol w="410554"/>
                <a:gridCol w="392888"/>
                <a:gridCol w="439250"/>
                <a:gridCol w="439250"/>
                <a:gridCol w="439250"/>
                <a:gridCol w="439250"/>
                <a:gridCol w="439250"/>
              </a:tblGrid>
              <a:tr h="681838">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Backlog item</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Status &amp; Completion date</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Original Estimate in 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7</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9</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11</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Day</a:t>
                      </a: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12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Day</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13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Completed&lt;Y/N&gt;</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69707">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User Story#1,2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   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Hours</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Hours</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Data collection</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01/05/2022</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2</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Preprocessing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09/05/2022</a:t>
                      </a:r>
                    </a:p>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User story #3,4,5,6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err="1" smtClean="0">
                          <a:solidFill>
                            <a:schemeClr val="tx1"/>
                          </a:solidFill>
                          <a:effectLst/>
                          <a:latin typeface="Times New Roman" panose="02020603050405020304" pitchFamily="18" charset="0"/>
                          <a:ea typeface="Calibri"/>
                          <a:cs typeface="Times New Roman" panose="02020603050405020304" pitchFamily="18" charset="0"/>
                        </a:rPr>
                        <a:t>Visualisation</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&amp; Training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anose="02020603050405020304" pitchFamily="18" charset="0"/>
                          <a:cs typeface="Times New Roman" panose="02020603050405020304" pitchFamily="18" charset="0"/>
                        </a:rPr>
                        <a:t>01/06/2022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15</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baseline="0" dirty="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User story #7</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UI Designing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latin typeface="Times New Roman" panose="02020603050405020304" pitchFamily="18" charset="0"/>
                          <a:cs typeface="Times New Roman" panose="02020603050405020304" pitchFamily="18" charset="0"/>
                        </a:rPr>
                        <a:t>05/06/2022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10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User</a:t>
                      </a:r>
                      <a:r>
                        <a:rPr lang="en-US" sz="1000" baseline="0" dirty="0" smtClean="0">
                          <a:solidFill>
                            <a:schemeClr val="tx1"/>
                          </a:solidFill>
                          <a:effectLst/>
                          <a:latin typeface="Times New Roman" panose="02020603050405020304" pitchFamily="18" charset="0"/>
                          <a:ea typeface="Calibri"/>
                          <a:cs typeface="Times New Roman" panose="02020603050405020304" pitchFamily="18" charset="0"/>
                        </a:rPr>
                        <a:t> story #8,9</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chemeClr val="tx1"/>
                          </a:solidFill>
                          <a:effectLst/>
                          <a:latin typeface="Times New Roman" panose="02020603050405020304" pitchFamily="18" charset="0"/>
                          <a:cs typeface="Times New Roman" panose="02020603050405020304" pitchFamily="18" charset="0"/>
                        </a:rPr>
                        <a:t> </a:t>
                      </a:r>
                      <a:endParaRPr lang="en-US" sz="100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1824">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Testing</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chemeClr val="tx1"/>
                          </a:solidFill>
                          <a:effectLst/>
                          <a:latin typeface="Times New Roman" panose="02020603050405020304" pitchFamily="18" charset="0"/>
                          <a:cs typeface="Times New Roman" panose="02020603050405020304" pitchFamily="18" charset="0"/>
                        </a:rPr>
                        <a:t>Planned</a:t>
                      </a:r>
                      <a:endParaRPr lang="en-US" sz="1000" dirty="0" smtClean="0">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p>
                    <a:p>
                      <a:pPr marL="0" marR="0">
                        <a:lnSpc>
                          <a:spcPct val="115000"/>
                        </a:lnSpc>
                        <a:spcBef>
                          <a:spcPts val="0"/>
                        </a:spcBef>
                        <a:spcAft>
                          <a:spcPts val="0"/>
                        </a:spcAft>
                      </a:pP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6063">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Total</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50</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r>
                        <a:rPr lang="en-US" sz="1000" dirty="0" smtClean="0">
                          <a:solidFill>
                            <a:schemeClr val="tx1"/>
                          </a:solidFill>
                          <a:effectLst/>
                          <a:latin typeface="Times New Roman" panose="02020603050405020304" pitchFamily="18" charset="0"/>
                          <a:cs typeface="Times New Roman" panose="02020603050405020304" pitchFamily="18" charset="0"/>
                        </a:rPr>
                        <a:t>   </a:t>
                      </a: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3</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4</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2</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8</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Times New Roman" panose="02020603050405020304" pitchFamily="18" charset="0"/>
                          <a:cs typeface="Times New Roman" panose="02020603050405020304" pitchFamily="18" charset="0"/>
                        </a:rPr>
                        <a:t> </a:t>
                      </a:r>
                      <a:endParaRPr lang="en-US" sz="1000" dirty="0" smtClean="0">
                        <a:solidFill>
                          <a:schemeClr val="tx1"/>
                        </a:solidFill>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6</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endParaRPr lang="en-US" sz="1000" dirty="0" smtClean="0">
                        <a:solidFill>
                          <a:schemeClr val="tx1"/>
                        </a:solidFill>
                        <a:effectLst/>
                        <a:latin typeface="Times New Roman" panose="02020603050405020304" pitchFamily="18" charset="0"/>
                        <a:ea typeface="Calibri"/>
                        <a:cs typeface="Times New Roman" panose="02020603050405020304" pitchFamily="18" charset="0"/>
                      </a:endParaRPr>
                    </a:p>
                    <a:p>
                      <a:pPr marL="0" marR="0">
                        <a:lnSpc>
                          <a:spcPct val="115000"/>
                        </a:lnSpc>
                        <a:spcBef>
                          <a:spcPts val="0"/>
                        </a:spcBef>
                        <a:spcAft>
                          <a:spcPts val="0"/>
                        </a:spcAft>
                      </a:pPr>
                      <a:r>
                        <a:rPr lang="en-US" sz="1000" dirty="0" smtClean="0">
                          <a:solidFill>
                            <a:schemeClr val="tx1"/>
                          </a:solidFill>
                          <a:effectLst/>
                          <a:latin typeface="Times New Roman" panose="02020603050405020304" pitchFamily="18" charset="0"/>
                          <a:ea typeface="Calibri"/>
                          <a:cs typeface="Times New Roman" panose="02020603050405020304" pitchFamily="18" charset="0"/>
                        </a:rPr>
                        <a:t>   Y</a:t>
                      </a:r>
                      <a:endParaRPr lang="en-US" sz="10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Content Placeholder 2"/>
          <p:cNvSpPr txBox="1">
            <a:spLocks/>
          </p:cNvSpPr>
          <p:nvPr/>
        </p:nvSpPr>
        <p:spPr>
          <a:xfrm>
            <a:off x="228600" y="76200"/>
            <a:ext cx="7848600" cy="49773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45720" indent="0">
              <a:buFont typeface="Wingdings 2"/>
              <a:buNone/>
            </a:pPr>
            <a:r>
              <a:rPr lang="en-US" sz="2000" b="1" u="sng" dirty="0" smtClean="0">
                <a:latin typeface="Times New Roman" panose="02020603050405020304" pitchFamily="18" charset="0"/>
                <a:cs typeface="Times New Roman" panose="02020603050405020304" pitchFamily="18" charset="0"/>
              </a:rPr>
              <a:t>Sprint4 Actual:</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47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31520"/>
            <a:ext cx="7772400" cy="5542820"/>
          </a:xfrm>
        </p:spPr>
        <p:txBody>
          <a:bodyPr>
            <a:normAutofit/>
          </a:bodyPr>
          <a:lstStyle/>
          <a:p>
            <a:pPr marL="45720" indent="0">
              <a:buNone/>
            </a:pPr>
            <a:endParaRPr lang="en-US" sz="4000" dirty="0" smtClean="0">
              <a:latin typeface="Times New Roman" panose="02020603050405020304" pitchFamily="18" charset="0"/>
              <a:cs typeface="Times New Roman" panose="02020603050405020304" pitchFamily="18" charset="0"/>
            </a:endParaRPr>
          </a:p>
          <a:p>
            <a:pPr marL="45720" indent="0">
              <a:buNone/>
            </a:pPr>
            <a:endParaRPr lang="en-US" sz="4000" dirty="0">
              <a:latin typeface="Times New Roman" panose="02020603050405020304" pitchFamily="18" charset="0"/>
              <a:cs typeface="Times New Roman" panose="02020603050405020304" pitchFamily="18" charset="0"/>
            </a:endParaRPr>
          </a:p>
          <a:p>
            <a:pPr marL="45720" indent="0">
              <a:buNone/>
            </a:pP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p>
          <a:p>
            <a:pPr marL="45720" indent="0">
              <a:buNone/>
            </a:pP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Thank 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499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7543800" cy="5288280"/>
          </a:xfrm>
        </p:spPr>
        <p:txBody>
          <a:bodyPr>
            <a:normAutofit/>
          </a:bodyPr>
          <a:lstStyle/>
          <a:p>
            <a:pPr marL="45720" indent="0">
              <a:buNone/>
            </a:pPr>
            <a:r>
              <a:rPr lang="en-US" sz="2400" b="1" u="sng" dirty="0" smtClean="0">
                <a:latin typeface="Times New Roman" panose="02020603050405020304" pitchFamily="18" charset="0"/>
                <a:cs typeface="Times New Roman" panose="02020603050405020304" pitchFamily="18" charset="0"/>
              </a:rPr>
              <a:t>Table Of Contents:</a:t>
            </a:r>
          </a:p>
          <a:p>
            <a:pPr marL="45720" indent="0">
              <a:buNone/>
            </a:pPr>
            <a:endParaRPr lang="en-US" dirty="0" smtClean="0"/>
          </a:p>
          <a:p>
            <a:pPr marL="45720" indent="0">
              <a:buNone/>
            </a:pPr>
            <a:r>
              <a:rPr lang="en-US" sz="1800" dirty="0" smtClean="0">
                <a:latin typeface="Times New Roman" panose="02020603050405020304" pitchFamily="18" charset="0"/>
                <a:cs typeface="Times New Roman" panose="02020603050405020304" pitchFamily="18" charset="0"/>
              </a:rPr>
              <a:t>1. Description</a:t>
            </a:r>
          </a:p>
          <a:p>
            <a:pPr marL="45720" indent="0">
              <a:buNone/>
            </a:pPr>
            <a:r>
              <a:rPr lang="en-US" sz="1800" dirty="0" smtClean="0">
                <a:latin typeface="Times New Roman" panose="02020603050405020304" pitchFamily="18" charset="0"/>
                <a:cs typeface="Times New Roman" panose="02020603050405020304" pitchFamily="18" charset="0"/>
              </a:rPr>
              <a:t>2. Modules</a:t>
            </a:r>
          </a:p>
          <a:p>
            <a:pPr marL="45720" indent="0">
              <a:buNone/>
            </a:pPr>
            <a:r>
              <a:rPr lang="en-US" sz="1800" dirty="0" smtClean="0">
                <a:latin typeface="Times New Roman" panose="02020603050405020304" pitchFamily="18" charset="0"/>
                <a:cs typeface="Times New Roman" panose="02020603050405020304" pitchFamily="18" charset="0"/>
              </a:rPr>
              <a:t>3.Methodology</a:t>
            </a:r>
            <a:endParaRPr lang="en-US" sz="1800" dirty="0">
              <a:latin typeface="Times New Roman" panose="02020603050405020304" pitchFamily="18" charset="0"/>
              <a:cs typeface="Times New Roman" panose="02020603050405020304" pitchFamily="18" charset="0"/>
            </a:endParaRPr>
          </a:p>
          <a:p>
            <a:pPr marL="45720" indent="0">
              <a:buNone/>
            </a:pPr>
            <a:r>
              <a:rPr lang="en-US" sz="1800" dirty="0" smtClean="0">
                <a:latin typeface="Times New Roman" panose="02020603050405020304" pitchFamily="18" charset="0"/>
                <a:cs typeface="Times New Roman" panose="02020603050405020304" pitchFamily="18" charset="0"/>
              </a:rPr>
              <a:t>4.Future Enhancement</a:t>
            </a:r>
          </a:p>
          <a:p>
            <a:pPr marL="45720" indent="0">
              <a:buNone/>
            </a:pPr>
            <a:r>
              <a:rPr lang="en-US" sz="1800" dirty="0">
                <a:latin typeface="Times New Roman" panose="02020603050405020304" pitchFamily="18" charset="0"/>
                <a:cs typeface="Times New Roman" panose="02020603050405020304" pitchFamily="18" charset="0"/>
              </a:rPr>
              <a:t>5</a:t>
            </a:r>
            <a:r>
              <a:rPr lang="en-US" sz="1800" dirty="0" smtClean="0">
                <a:latin typeface="Times New Roman" panose="02020603050405020304" pitchFamily="18" charset="0"/>
                <a:cs typeface="Times New Roman" panose="02020603050405020304" pitchFamily="18" charset="0"/>
              </a:rPr>
              <a:t>. Developing Environment</a:t>
            </a:r>
          </a:p>
          <a:p>
            <a:pPr marL="45720" indent="0">
              <a:buNone/>
            </a:pPr>
            <a:r>
              <a:rPr lang="en-US" sz="1800" dirty="0" smtClean="0">
                <a:latin typeface="Times New Roman" panose="02020603050405020304" pitchFamily="18" charset="0"/>
                <a:cs typeface="Times New Roman" panose="02020603050405020304" pitchFamily="18" charset="0"/>
              </a:rPr>
              <a:t>6.Project </a:t>
            </a:r>
            <a:r>
              <a:rPr lang="en-US" sz="1800" dirty="0">
                <a:latin typeface="Times New Roman" panose="02020603050405020304" pitchFamily="18" charset="0"/>
                <a:cs typeface="Times New Roman" panose="02020603050405020304" pitchFamily="18" charset="0"/>
              </a:rPr>
              <a:t>plan</a:t>
            </a:r>
          </a:p>
          <a:p>
            <a:pPr marL="45720" indent="0">
              <a:buNone/>
            </a:pPr>
            <a:r>
              <a:rPr lang="en-US" sz="1800" dirty="0" smtClean="0">
                <a:latin typeface="Times New Roman" panose="02020603050405020304" pitchFamily="18" charset="0"/>
                <a:cs typeface="Times New Roman" panose="02020603050405020304" pitchFamily="18" charset="0"/>
              </a:rPr>
              <a:t>7.User </a:t>
            </a:r>
            <a:r>
              <a:rPr lang="en-US" sz="1800" dirty="0">
                <a:latin typeface="Times New Roman" panose="02020603050405020304" pitchFamily="18" charset="0"/>
                <a:cs typeface="Times New Roman" panose="02020603050405020304" pitchFamily="18" charset="0"/>
              </a:rPr>
              <a:t>story</a:t>
            </a:r>
          </a:p>
          <a:p>
            <a:pPr marL="45720" indent="0">
              <a:buNone/>
            </a:pPr>
            <a:r>
              <a:rPr lang="en-US" sz="1800" dirty="0" smtClean="0">
                <a:latin typeface="Times New Roman" panose="02020603050405020304" pitchFamily="18" charset="0"/>
                <a:cs typeface="Times New Roman" panose="02020603050405020304" pitchFamily="18" charset="0"/>
              </a:rPr>
              <a:t>8. Product backlog</a:t>
            </a:r>
          </a:p>
          <a:p>
            <a:pPr marL="45720" indent="0">
              <a:buNone/>
            </a:pPr>
            <a:r>
              <a:rPr lang="en-US" sz="1800" dirty="0" smtClean="0">
                <a:latin typeface="Times New Roman" panose="02020603050405020304" pitchFamily="18" charset="0"/>
                <a:cs typeface="Times New Roman" panose="02020603050405020304" pitchFamily="18" charset="0"/>
              </a:rPr>
              <a:t>9. Sprint plan</a:t>
            </a:r>
          </a:p>
          <a:p>
            <a:pPr marL="45720" indent="0">
              <a:buNone/>
            </a:pPr>
            <a:r>
              <a:rPr lang="en-US" sz="1800" dirty="0" smtClean="0">
                <a:latin typeface="Times New Roman" panose="02020603050405020304" pitchFamily="18" charset="0"/>
                <a:cs typeface="Times New Roman" panose="02020603050405020304" pitchFamily="18" charset="0"/>
              </a:rPr>
              <a:t>10. Sprint Actual</a:t>
            </a:r>
          </a:p>
          <a:p>
            <a:pPr marL="45720" indent="0">
              <a:buNone/>
            </a:pPr>
            <a:r>
              <a:rPr lang="en-US" sz="1800" dirty="0" smtClean="0">
                <a:latin typeface="Times New Roman" panose="02020603050405020304" pitchFamily="18" charset="0"/>
                <a:cs typeface="Times New Roman" panose="02020603050405020304" pitchFamily="18" charset="0"/>
              </a:rPr>
              <a:t>11.Conclusion</a:t>
            </a:r>
          </a:p>
          <a:p>
            <a:pPr marL="45720" indent="0">
              <a:buNone/>
            </a:pPr>
            <a:endParaRPr lang="en-US" dirty="0"/>
          </a:p>
        </p:txBody>
      </p:sp>
    </p:spTree>
    <p:extLst>
      <p:ext uri="{BB962C8B-B14F-4D97-AF65-F5344CB8AC3E}">
        <p14:creationId xmlns:p14="http://schemas.microsoft.com/office/powerpoint/2010/main" val="5122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153400" cy="5867400"/>
          </a:xfrm>
        </p:spPr>
        <p:txBody>
          <a:bodyPr>
            <a:normAutofit/>
          </a:bodyPr>
          <a:lstStyle/>
          <a:p>
            <a:pPr marL="45720" indent="0">
              <a:buNone/>
            </a:pPr>
            <a:r>
              <a:rPr lang="en-US" sz="1800" b="1" u="sng" dirty="0" smtClean="0">
                <a:latin typeface="Times New Roman" panose="02020603050405020304" pitchFamily="18" charset="0"/>
                <a:cs typeface="Times New Roman" panose="02020603050405020304" pitchFamily="18" charset="0"/>
              </a:rPr>
              <a:t>DESCRIPTION</a:t>
            </a:r>
            <a:r>
              <a:rPr lang="en-US" sz="1400" b="1" u="sng" dirty="0" smtClean="0">
                <a:latin typeface="Times New Roman" panose="02020603050405020304" pitchFamily="18" charset="0"/>
                <a:cs typeface="Times New Roman" panose="02020603050405020304" pitchFamily="18" charset="0"/>
              </a:rPr>
              <a:t>:</a:t>
            </a:r>
          </a:p>
          <a:p>
            <a:pPr marL="45720" indent="0" algn="just">
              <a:buNone/>
            </a:pPr>
            <a:r>
              <a:rPr lang="en-US" sz="1800" dirty="0">
                <a:latin typeface="Times New Roman" panose="02020603050405020304" pitchFamily="18" charset="0"/>
                <a:cs typeface="Times New Roman" panose="02020603050405020304" pitchFamily="18" charset="0"/>
              </a:rPr>
              <a:t>Illegal misuse of copyright information such as forgery, manipulation and duplication is not uncommon. To prevent this digital watermarking techniques are widely used thus increasing the robustness and imperceptibility properties in a digital multimedia. The main objective of developing a digital image watermarking technique is to satisfy both imperceptibility and robustness </a:t>
            </a:r>
            <a:r>
              <a:rPr lang="en-US" sz="1800" dirty="0" err="1">
                <a:latin typeface="Times New Roman" panose="02020603050405020304" pitchFamily="18" charset="0"/>
                <a:cs typeface="Times New Roman" panose="02020603050405020304" pitchFamily="18" charset="0"/>
              </a:rPr>
              <a:t>requirements.Digital</a:t>
            </a:r>
            <a:r>
              <a:rPr lang="en-US" sz="1800" dirty="0">
                <a:latin typeface="Times New Roman" panose="02020603050405020304" pitchFamily="18" charset="0"/>
                <a:cs typeface="Times New Roman" panose="02020603050405020304" pitchFamily="18" charset="0"/>
              </a:rPr>
              <a:t> watermarking appears as an efficient means of securing multimedia contents such as copyright protection and authentication. In this paper a hybrid scheme using Singular Value Decomposition (SVD) and Discrete Wavelet Transform (DWT) is being proposed. SVD and DWT are matrix based operations, this hybrid method prevents convolution which would otherwise consume a lot of resources. Computation of a larger set of data occurs faster due to the use of SVD. </a:t>
            </a: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simple digital watermarking algorithm based on discrete wavelet transform and singular value decomposition has been proposed in this paper. This proposed method helps to understand basic concept of digital watermarking. Experimental results demonstrate the effectiveness of the proposed method. One of the major advantages of the proposed scheme is the robustness of the technique on wide set of attacks.</a:t>
            </a:r>
          </a:p>
          <a:p>
            <a:pPr marL="45720" indent="0">
              <a:buNone/>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31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31520"/>
            <a:ext cx="7696200" cy="5212080"/>
          </a:xfrm>
        </p:spPr>
        <p:txBody>
          <a:bodyPr>
            <a:normAutofit/>
          </a:bodyPr>
          <a:lstStyle/>
          <a:p>
            <a:pPr marL="45720" indent="0">
              <a:buNone/>
            </a:pPr>
            <a:r>
              <a:rPr lang="en-US" sz="1800" b="1" u="sng" dirty="0" smtClean="0">
                <a:latin typeface="Times New Roman" panose="02020603050405020304" pitchFamily="18" charset="0"/>
                <a:cs typeface="Times New Roman" panose="02020603050405020304" pitchFamily="18" charset="0"/>
              </a:rPr>
              <a:t>MODULES:</a:t>
            </a:r>
          </a:p>
          <a:p>
            <a:pPr marL="45720" indent="0">
              <a:buNone/>
            </a:pPr>
            <a:endParaRPr lang="en-US" sz="1600" dirty="0" smtClean="0">
              <a:latin typeface="Times New Roman" panose="02020603050405020304" pitchFamily="18" charset="0"/>
              <a:cs typeface="Times New Roman" panose="02020603050405020304" pitchFamily="18" charset="0"/>
            </a:endParaRPr>
          </a:p>
          <a:p>
            <a:pPr marL="45720" indent="0">
              <a:buNone/>
            </a:pPr>
            <a:r>
              <a:rPr lang="en-US" sz="1600" dirty="0" smtClean="0">
                <a:latin typeface="Times New Roman" panose="02020603050405020304" pitchFamily="18" charset="0"/>
                <a:cs typeface="Times New Roman" panose="02020603050405020304" pitchFamily="18" charset="0"/>
              </a:rPr>
              <a:t>1.Data collection </a:t>
            </a:r>
          </a:p>
          <a:p>
            <a:pPr marL="45720" indent="0">
              <a:buNone/>
            </a:pPr>
            <a:r>
              <a:rPr lang="en-US" sz="1600" dirty="0" smtClean="0">
                <a:latin typeface="Times New Roman" panose="02020603050405020304" pitchFamily="18" charset="0"/>
                <a:cs typeface="Times New Roman" panose="02020603050405020304" pitchFamily="18" charset="0"/>
              </a:rPr>
              <a:t>2.Data Cleaning</a:t>
            </a:r>
          </a:p>
          <a:p>
            <a:pPr marL="45720" indent="0">
              <a:buNone/>
            </a:pPr>
            <a:r>
              <a:rPr lang="en-US" sz="1600" dirty="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.Training</a:t>
            </a:r>
          </a:p>
          <a:p>
            <a:pPr marL="45720" indent="0">
              <a:buNone/>
            </a:pPr>
            <a:r>
              <a:rPr lang="en-US" sz="1600" dirty="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.Testing</a:t>
            </a:r>
          </a:p>
          <a:p>
            <a:pPr marL="45720" indent="0">
              <a:buNone/>
            </a:pPr>
            <a:r>
              <a:rPr lang="en-US" sz="1600" dirty="0">
                <a:latin typeface="Times New Roman" panose="02020603050405020304" pitchFamily="18" charset="0"/>
                <a:cs typeface="Times New Roman" panose="02020603050405020304" pitchFamily="18" charset="0"/>
              </a:rPr>
              <a:t>5</a:t>
            </a:r>
            <a:r>
              <a:rPr lang="en-US" sz="1600" smtClean="0">
                <a:latin typeface="Times New Roman" panose="02020603050405020304" pitchFamily="18" charset="0"/>
                <a:cs typeface="Times New Roman" panose="02020603050405020304" pitchFamily="18" charset="0"/>
              </a:rPr>
              <a:t>.Result </a:t>
            </a:r>
            <a:r>
              <a:rPr lang="en-US" sz="1600" dirty="0" smtClean="0">
                <a:latin typeface="Times New Roman" panose="02020603050405020304" pitchFamily="18" charset="0"/>
                <a:cs typeface="Times New Roman" panose="02020603050405020304" pitchFamily="18" charset="0"/>
              </a:rPr>
              <a:t>Generation</a:t>
            </a:r>
          </a:p>
        </p:txBody>
      </p:sp>
    </p:spTree>
    <p:extLst>
      <p:ext uri="{BB962C8B-B14F-4D97-AF65-F5344CB8AC3E}">
        <p14:creationId xmlns:p14="http://schemas.microsoft.com/office/powerpoint/2010/main" val="2028451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05798"/>
            <a:ext cx="7772400"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METHODOLOGY</a:t>
            </a:r>
            <a:endParaRPr lang="en-US"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990600"/>
            <a:ext cx="7924800" cy="563231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objective of this project is to develop a watermarking scheme which is based on cascading DWT with SVD. DWT decomposes the image into four frequency bands: LL band which represents low frequency, HL and LH representing middle frequency and HH represents high frequency band. LL band gives approximate details. In this proposal, we select LL band to embed the watermark because it contributes significantly to the robustness of an image. Thus it can survive certain image processing operations like noise addition, intensity manipulation, </a:t>
            </a:r>
            <a:r>
              <a:rPr lang="en-US" dirty="0" smtClean="0">
                <a:latin typeface="Times New Roman" panose="02020603050405020304" pitchFamily="18" charset="0"/>
                <a:cs typeface="Times New Roman" panose="02020603050405020304" pitchFamily="18" charset="0"/>
              </a:rPr>
              <a:t>etc. </a:t>
            </a:r>
            <a:r>
              <a:rPr lang="en-US" dirty="0">
                <a:latin typeface="Times New Roman" panose="02020603050405020304" pitchFamily="18" charset="0"/>
                <a:cs typeface="Times New Roman" panose="02020603050405020304" pitchFamily="18" charset="0"/>
              </a:rPr>
              <a:t>In this SVD based watermarking scheme, instead of embedding the watermark directly on the wavelet coefficients SVD transformation is applied to the whole image and then the singular values of the host image are modified to embed the watermark. </a:t>
            </a:r>
            <a:endParaRPr lang="en-US" dirty="0" smtClean="0">
              <a:latin typeface="Times New Roman" panose="02020603050405020304" pitchFamily="18" charset="0"/>
              <a:cs typeface="Times New Roman" panose="02020603050405020304" pitchFamily="18" charset="0"/>
            </a:endParaRPr>
          </a:p>
          <a:p>
            <a:pPr marL="342900" indent="-342900" algn="just">
              <a:buAutoNum type="alphaUcPeriod"/>
            </a:pPr>
            <a:r>
              <a:rPr lang="en-US" dirty="0" smtClean="0">
                <a:latin typeface="Times New Roman" panose="02020603050405020304" pitchFamily="18" charset="0"/>
                <a:cs typeface="Times New Roman" panose="02020603050405020304" pitchFamily="18" charset="0"/>
              </a:rPr>
              <a:t>Watermark </a:t>
            </a:r>
            <a:r>
              <a:rPr lang="en-US" dirty="0">
                <a:latin typeface="Times New Roman" panose="02020603050405020304" pitchFamily="18" charset="0"/>
                <a:cs typeface="Times New Roman" panose="02020603050405020304" pitchFamily="18" charset="0"/>
              </a:rPr>
              <a:t>Embedding  </a:t>
            </a:r>
            <a:r>
              <a:rPr lang="en-US"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Watermark </a:t>
            </a:r>
            <a:r>
              <a:rPr lang="en-US" dirty="0">
                <a:latin typeface="Times New Roman" panose="02020603050405020304" pitchFamily="18" charset="0"/>
                <a:cs typeface="Times New Roman" panose="02020603050405020304" pitchFamily="18" charset="0"/>
              </a:rPr>
              <a:t>W is decomposed using </a:t>
            </a:r>
            <a:r>
              <a:rPr lang="en-US" dirty="0" smtClean="0">
                <a:latin typeface="Times New Roman" panose="02020603050405020304" pitchFamily="18" charset="0"/>
                <a:cs typeface="Times New Roman" panose="02020603050405020304" pitchFamily="18" charset="0"/>
              </a:rPr>
              <a:t>SVD</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 = UW ×SW ×VW T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wavelet perform first level decomposition of the cover image: LL, HL, LH, </a:t>
            </a:r>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HH. SVD is then applied to LL band. </a:t>
            </a:r>
          </a:p>
          <a:p>
            <a:pPr algn="just"/>
            <a:r>
              <a:rPr lang="en-US" dirty="0" smtClean="0">
                <a:latin typeface="Times New Roman" panose="02020603050405020304" pitchFamily="18" charset="0"/>
                <a:cs typeface="Times New Roman" panose="02020603050405020304" pitchFamily="18" charset="0"/>
              </a:rPr>
              <a:t>                    L </a:t>
            </a:r>
            <a:r>
              <a:rPr lang="en-US" dirty="0">
                <a:latin typeface="Times New Roman" panose="02020603050405020304" pitchFamily="18" charset="0"/>
                <a:cs typeface="Times New Roman" panose="02020603050405020304" pitchFamily="18" charset="0"/>
              </a:rPr>
              <a:t>= UL ×SW ×VL T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singular values of the LL band are replaced with the singular values of the watermark. After applying inverse SVD we obtain modified LL band</a:t>
            </a:r>
            <a:r>
              <a:rPr lang="en-US"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L</a:t>
            </a:r>
            <a:r>
              <a:rPr lang="en-US" dirty="0">
                <a:latin typeface="Times New Roman" panose="02020603050405020304" pitchFamily="18" charset="0"/>
                <a:cs typeface="Times New Roman" panose="02020603050405020304" pitchFamily="18" charset="0"/>
              </a:rPr>
              <a:t>’ = UL ×SL ×VL T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Inverse </a:t>
            </a:r>
            <a:r>
              <a:rPr lang="en-US" dirty="0">
                <a:latin typeface="Times New Roman" panose="02020603050405020304" pitchFamily="18" charset="0"/>
                <a:cs typeface="Times New Roman" panose="02020603050405020304" pitchFamily="18" charset="0"/>
              </a:rPr>
              <a:t>DWT is applied to produce the watermarked cover image.</a:t>
            </a:r>
          </a:p>
        </p:txBody>
      </p:sp>
    </p:spTree>
    <p:extLst>
      <p:ext uri="{BB962C8B-B14F-4D97-AF65-F5344CB8AC3E}">
        <p14:creationId xmlns:p14="http://schemas.microsoft.com/office/powerpoint/2010/main" val="3695594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indos\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7010399"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868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8001000"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 Watermark Extraction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wavelet, the noisy watermarked image is decomposed</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SVD </a:t>
            </a:r>
            <a:r>
              <a:rPr lang="en-US" dirty="0">
                <a:latin typeface="Times New Roman" panose="02020603050405020304" pitchFamily="18" charset="0"/>
                <a:cs typeface="Times New Roman" panose="02020603050405020304" pitchFamily="18" charset="0"/>
              </a:rPr>
              <a:t>is applied to LL band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L </a:t>
            </a:r>
            <a:r>
              <a:rPr lang="en-US" dirty="0">
                <a:latin typeface="Times New Roman" panose="02020603050405020304" pitchFamily="18" charset="0"/>
                <a:cs typeface="Times New Roman" panose="02020603050405020304" pitchFamily="18" charset="0"/>
              </a:rPr>
              <a:t>= UL ×SL ×VL 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extract the singular values from LL band</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watermark is constructed using singular values and orthogonal matrices </a:t>
            </a:r>
            <a:r>
              <a:rPr lang="en-US" dirty="0" smtClean="0">
                <a:latin typeface="Times New Roman" panose="02020603050405020304" pitchFamily="18" charset="0"/>
                <a:cs typeface="Times New Roman" panose="02020603050405020304" pitchFamily="18" charset="0"/>
              </a:rPr>
              <a:t>   UW </a:t>
            </a:r>
            <a:r>
              <a:rPr lang="en-US" dirty="0">
                <a:latin typeface="Times New Roman" panose="02020603050405020304" pitchFamily="18" charset="0"/>
                <a:cs typeface="Times New Roman" panose="02020603050405020304" pitchFamily="18" charset="0"/>
              </a:rPr>
              <a:t>and VW obtained using SVD of original watermark. </a:t>
            </a:r>
          </a:p>
          <a:p>
            <a:r>
              <a:rPr lang="en-US" dirty="0" smtClean="0">
                <a:latin typeface="Times New Roman" panose="02020603050405020304" pitchFamily="18" charset="0"/>
                <a:cs typeface="Times New Roman" panose="02020603050405020304" pitchFamily="18" charset="0"/>
              </a:rPr>
              <a:t>           WE </a:t>
            </a:r>
            <a:r>
              <a:rPr lang="en-US" dirty="0">
                <a:latin typeface="Times New Roman" panose="02020603050405020304" pitchFamily="18" charset="0"/>
                <a:cs typeface="Times New Roman" panose="02020603050405020304" pitchFamily="18" charset="0"/>
              </a:rPr>
              <a:t>= UW ×SL ×VW </a:t>
            </a:r>
            <a:r>
              <a:rPr lang="en-US" dirty="0" smtClean="0">
                <a:latin typeface="Times New Roman" panose="02020603050405020304" pitchFamily="18" charset="0"/>
                <a:cs typeface="Times New Roman" panose="02020603050405020304" pitchFamily="18" charset="0"/>
              </a:rPr>
              <a:t>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30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3693319"/>
          </a:xfrm>
          <a:prstGeom prst="rect">
            <a:avLst/>
          </a:prstGeom>
          <a:noFill/>
        </p:spPr>
        <p:txBody>
          <a:bodyPr wrap="square" rtlCol="0">
            <a:spAutoFit/>
          </a:bodyPr>
          <a:lstStyle/>
          <a:p>
            <a:pPr algn="just"/>
            <a:r>
              <a:rPr lang="en-US" b="1" u="sng" dirty="0" smtClean="0">
                <a:latin typeface="Times New Roman" panose="02020603050405020304" pitchFamily="18" charset="0"/>
                <a:cs typeface="Times New Roman" panose="02020603050405020304" pitchFamily="18" charset="0"/>
              </a:rPr>
              <a:t>CONCLUSION</a:t>
            </a:r>
          </a:p>
          <a:p>
            <a:pPr algn="just"/>
            <a:endParaRPr lang="en-US" b="1" u="sng" dirty="0">
              <a:latin typeface="Times New Roman" panose="02020603050405020304" pitchFamily="18" charset="0"/>
              <a:cs typeface="Times New Roman" panose="02020603050405020304" pitchFamily="18" charset="0"/>
            </a:endParaRPr>
          </a:p>
          <a:p>
            <a:pPr algn="just"/>
            <a:endParaRPr lang="en-US" b="1" u="sng"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a:t>
            </a: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a blind watermarking scheme has been proposed which combines SVD along with DWT. The watermark embedding and extraction algorithm were successfully implemented using </a:t>
            </a:r>
            <a:r>
              <a:rPr lang="en-US" dirty="0" smtClean="0">
                <a:latin typeface="Times New Roman" panose="02020603050405020304" pitchFamily="18" charset="0"/>
                <a:cs typeface="Times New Roman" panose="02020603050405020304" pitchFamily="18" charset="0"/>
              </a:rPr>
              <a:t>vs </a:t>
            </a:r>
            <a:r>
              <a:rPr lang="en-US" dirty="0" err="1" smtClean="0">
                <a:latin typeface="Times New Roman" panose="02020603050405020304" pitchFamily="18" charset="0"/>
                <a:cs typeface="Times New Roman" panose="02020603050405020304" pitchFamily="18" charset="0"/>
              </a:rPr>
              <a:t>code.This</a:t>
            </a:r>
            <a:r>
              <a:rPr lang="en-US" dirty="0" smtClean="0">
                <a:latin typeface="Times New Roman" panose="02020603050405020304" pitchFamily="18" charset="0"/>
                <a:cs typeface="Times New Roman" panose="02020603050405020304" pitchFamily="18" charset="0"/>
              </a:rPr>
              <a:t> method </a:t>
            </a:r>
            <a:r>
              <a:rPr lang="en-US" dirty="0">
                <a:latin typeface="Times New Roman" panose="02020603050405020304" pitchFamily="18" charset="0"/>
                <a:cs typeface="Times New Roman" panose="02020603050405020304" pitchFamily="18" charset="0"/>
              </a:rPr>
              <a:t>proving its robustness property. This hybrid technique is better than some of the existing methods such as DWT-DCT and pure SVD techniques.</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586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7806447" cy="2708434"/>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FUTURE ENHANCEMENT</a:t>
            </a:r>
          </a:p>
          <a:p>
            <a:endParaRPr lang="en-US" b="1" u="sng"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Tackling </a:t>
            </a:r>
            <a:r>
              <a:rPr lang="en-US" sz="2000" dirty="0">
                <a:latin typeface="Times New Roman" panose="02020603050405020304" pitchFamily="18" charset="0"/>
                <a:cs typeface="Times New Roman" panose="02020603050405020304" pitchFamily="18" charset="0"/>
              </a:rPr>
              <a:t>copyright issues, digital watermarking comes out as suitable solution. Digital watermarking is process of inserting watermark information into host image. Watermark is the copyright information which protects digital data from the illegal replication and distribution.</a:t>
            </a:r>
            <a:endParaRPr lang="en-US" sz="2000" b="1" u="sng" dirty="0">
              <a:latin typeface="Times New Roman" panose="02020603050405020304" pitchFamily="18" charset="0"/>
              <a:cs typeface="Times New Roman" panose="02020603050405020304" pitchFamily="18" charset="0"/>
            </a:endParaRPr>
          </a:p>
          <a:p>
            <a:endParaRPr lang="en-US" b="1" u="sng" dirty="0" smtClean="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005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927</TotalTime>
  <Words>1546</Words>
  <Application>Microsoft Office PowerPoint</Application>
  <PresentationFormat>On-screen Show (4:3)</PresentationFormat>
  <Paragraphs>1842</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windos</dc:creator>
  <cp:lastModifiedBy>windos</cp:lastModifiedBy>
  <cp:revision>172</cp:revision>
  <dcterms:created xsi:type="dcterms:W3CDTF">2022-01-09T15:03:36Z</dcterms:created>
  <dcterms:modified xsi:type="dcterms:W3CDTF">2022-07-05T09:26:04Z</dcterms:modified>
</cp:coreProperties>
</file>