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5" r:id="rId5"/>
    <p:sldId id="261" r:id="rId6"/>
    <p:sldId id="262" r:id="rId7"/>
    <p:sldId id="266" r:id="rId8"/>
    <p:sldId id="263" r:id="rId9"/>
    <p:sldId id="270" r:id="rId10"/>
    <p:sldId id="271" r:id="rId11"/>
    <p:sldId id="272" r:id="rId12"/>
    <p:sldId id="264" r:id="rId13"/>
    <p:sldId id="267" r:id="rId14"/>
    <p:sldId id="259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6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91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7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60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0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2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2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2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6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5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7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8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8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D5FE-DE3D-4609-A7DC-63B2A8B272ED}" type="datetimeFigureOut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F3F135-AAD7-4927-A641-DC9869763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3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796C-6CB6-306E-43C0-CD4109474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604" y="659296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JOB PORTAL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7ACE2-A982-A66E-D4BB-3F7112881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7769" y="3823223"/>
            <a:ext cx="8915399" cy="1517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SUSHNA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No: MES20MCA-2055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Owner: NOWSHAD C V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5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6DB7-8D5C-DE32-2BC6-C28D661F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JobDetailModel: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7BECC44-0218-C493-3379-6384DB608B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764421"/>
              </p:ext>
            </p:extLst>
          </p:nvPr>
        </p:nvGraphicFramePr>
        <p:xfrm>
          <a:off x="2019369" y="1653209"/>
          <a:ext cx="757970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53">
                  <a:extLst>
                    <a:ext uri="{9D8B030D-6E8A-4147-A177-3AD203B41FA5}">
                      <a16:colId xmlns:a16="http://schemas.microsoft.com/office/drawing/2014/main" val="1626739622"/>
                    </a:ext>
                  </a:extLst>
                </a:gridCol>
                <a:gridCol w="3789853">
                  <a:extLst>
                    <a:ext uri="{9D8B030D-6E8A-4147-A177-3AD203B41FA5}">
                      <a16:colId xmlns:a16="http://schemas.microsoft.com/office/drawing/2014/main" val="2662608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1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4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21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2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5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7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36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9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3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35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80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D59-6F0D-4347-22DD-4EF447B2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AppliedJobModel: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EC400D-1AEF-E6D4-7004-D43B8BFE7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963465"/>
              </p:ext>
            </p:extLst>
          </p:nvPr>
        </p:nvGraphicFramePr>
        <p:xfrm>
          <a:off x="2589213" y="2133600"/>
          <a:ext cx="71246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315">
                  <a:extLst>
                    <a:ext uri="{9D8B030D-6E8A-4147-A177-3AD203B41FA5}">
                      <a16:colId xmlns:a16="http://schemas.microsoft.com/office/drawing/2014/main" val="2315872412"/>
                    </a:ext>
                  </a:extLst>
                </a:gridCol>
                <a:gridCol w="3562315">
                  <a:extLst>
                    <a:ext uri="{9D8B030D-6E8A-4147-A177-3AD203B41FA5}">
                      <a16:colId xmlns:a16="http://schemas.microsoft.com/office/drawing/2014/main" val="1489593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3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4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91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027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6295-AC8B-DEFB-8D7D-88589C26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8418"/>
            <a:ext cx="8911687" cy="1646582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799791-2CC6-C291-EDF7-37596202B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550172"/>
              </p:ext>
            </p:extLst>
          </p:nvPr>
        </p:nvGraphicFramePr>
        <p:xfrm>
          <a:off x="1868556" y="1081709"/>
          <a:ext cx="10177670" cy="563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14">
                  <a:extLst>
                    <a:ext uri="{9D8B030D-6E8A-4147-A177-3AD203B41FA5}">
                      <a16:colId xmlns:a16="http://schemas.microsoft.com/office/drawing/2014/main" val="10315910"/>
                    </a:ext>
                  </a:extLst>
                </a:gridCol>
                <a:gridCol w="1126434">
                  <a:extLst>
                    <a:ext uri="{9D8B030D-6E8A-4147-A177-3AD203B41FA5}">
                      <a16:colId xmlns:a16="http://schemas.microsoft.com/office/drawing/2014/main" val="1048536367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590019840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186543882"/>
                    </a:ext>
                  </a:extLst>
                </a:gridCol>
                <a:gridCol w="1537253">
                  <a:extLst>
                    <a:ext uri="{9D8B030D-6E8A-4147-A177-3AD203B41FA5}">
                      <a16:colId xmlns:a16="http://schemas.microsoft.com/office/drawing/2014/main" val="2589918346"/>
                    </a:ext>
                  </a:extLst>
                </a:gridCol>
                <a:gridCol w="2199860">
                  <a:extLst>
                    <a:ext uri="{9D8B030D-6E8A-4147-A177-3AD203B41FA5}">
                      <a16:colId xmlns:a16="http://schemas.microsoft.com/office/drawing/2014/main" val="1626371247"/>
                    </a:ext>
                  </a:extLst>
                </a:gridCol>
                <a:gridCol w="2941983">
                  <a:extLst>
                    <a:ext uri="{9D8B030D-6E8A-4147-A177-3AD203B41FA5}">
                      <a16:colId xmlns:a16="http://schemas.microsoft.com/office/drawing/2014/main" val="1640895856"/>
                    </a:ext>
                  </a:extLst>
                </a:gridCol>
              </a:tblGrid>
              <a:tr h="118588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 &lt;high/medium/low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Size(h 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Status/ Planned/ In progress /completed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Status/ Planned/ In progress /completed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Goal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9890"/>
                  </a:ext>
                </a:extLst>
              </a:tr>
              <a:tr h="5438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and 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and login (both)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372991"/>
                  </a:ext>
                </a:extLst>
              </a:tr>
              <a:tr h="5438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page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33299"/>
                  </a:ext>
                </a:extLst>
              </a:tr>
              <a:tr h="5438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creation(both)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02844"/>
                  </a:ext>
                </a:extLst>
              </a:tr>
              <a:tr h="5438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jobs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job by recruiter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632220"/>
                  </a:ext>
                </a:extLst>
              </a:tr>
              <a:tr h="5438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 jobs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 jobs for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55106"/>
                  </a:ext>
                </a:extLst>
              </a:tr>
              <a:tr h="5438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a job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searching a job by jobseeker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88795"/>
                  </a:ext>
                </a:extLst>
              </a:tr>
              <a:tr h="5438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for job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for job by jobseeker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32807"/>
                  </a:ext>
                </a:extLst>
              </a:tr>
              <a:tr h="5438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applied jobs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6295-AC8B-DEFB-8D7D-88589C26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8418"/>
            <a:ext cx="8911687" cy="1646582"/>
          </a:xfrm>
        </p:spPr>
        <p:txBody>
          <a:bodyPr/>
          <a:lstStyle/>
          <a:p>
            <a:r>
              <a:rPr lang="en-US" dirty="0"/>
              <a:t>      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E1EAE6-40C9-31DA-5B4D-169829B79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07941"/>
              </p:ext>
            </p:extLst>
          </p:nvPr>
        </p:nvGraphicFramePr>
        <p:xfrm>
          <a:off x="1828800" y="1287944"/>
          <a:ext cx="9675812" cy="5112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03400478"/>
                    </a:ext>
                  </a:extLst>
                </a:gridCol>
                <a:gridCol w="1961322">
                  <a:extLst>
                    <a:ext uri="{9D8B030D-6E8A-4147-A177-3AD203B41FA5}">
                      <a16:colId xmlns:a16="http://schemas.microsoft.com/office/drawing/2014/main" val="1885865349"/>
                    </a:ext>
                  </a:extLst>
                </a:gridCol>
                <a:gridCol w="2464904">
                  <a:extLst>
                    <a:ext uri="{9D8B030D-6E8A-4147-A177-3AD203B41FA5}">
                      <a16:colId xmlns:a16="http://schemas.microsoft.com/office/drawing/2014/main" val="1689472461"/>
                    </a:ext>
                  </a:extLst>
                </a:gridCol>
                <a:gridCol w="3725586">
                  <a:extLst>
                    <a:ext uri="{9D8B030D-6E8A-4147-A177-3AD203B41FA5}">
                      <a16:colId xmlns:a16="http://schemas.microsoft.com/office/drawing/2014/main" val="779132909"/>
                    </a:ext>
                  </a:extLst>
                </a:gridCol>
              </a:tblGrid>
              <a:tr h="82191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perform some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 achieve some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47631"/>
                  </a:ext>
                </a:extLst>
              </a:tr>
              <a:tr h="57185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and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and login  for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00967"/>
                  </a:ext>
                </a:extLst>
              </a:tr>
              <a:tr h="59029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creation for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49376"/>
                  </a:ext>
                </a:extLst>
              </a:tr>
              <a:tr h="6394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jobs by recruiter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38651"/>
                  </a:ext>
                </a:extLst>
              </a:tr>
              <a:tr h="65588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 jobs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 jobs for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6189"/>
                  </a:ext>
                </a:extLst>
              </a:tr>
              <a:tr h="62309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a job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searching a job by jobseeker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79591"/>
                  </a:ext>
                </a:extLst>
              </a:tr>
              <a:tr h="57390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for job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for job by jobseeker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12393"/>
                  </a:ext>
                </a:extLst>
              </a:tr>
              <a:tr h="6364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applied jobs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13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41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0849-CFE4-E44B-9C57-99CB7F2B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5F08E5-D011-8CBA-DEAB-913F27998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302146"/>
              </p:ext>
            </p:extLst>
          </p:nvPr>
        </p:nvGraphicFramePr>
        <p:xfrm>
          <a:off x="2173357" y="1577009"/>
          <a:ext cx="9331254" cy="495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209">
                  <a:extLst>
                    <a:ext uri="{9D8B030D-6E8A-4147-A177-3AD203B41FA5}">
                      <a16:colId xmlns:a16="http://schemas.microsoft.com/office/drawing/2014/main" val="1304352585"/>
                    </a:ext>
                  </a:extLst>
                </a:gridCol>
                <a:gridCol w="1555209">
                  <a:extLst>
                    <a:ext uri="{9D8B030D-6E8A-4147-A177-3AD203B41FA5}">
                      <a16:colId xmlns:a16="http://schemas.microsoft.com/office/drawing/2014/main" val="1338784243"/>
                    </a:ext>
                  </a:extLst>
                </a:gridCol>
                <a:gridCol w="1555209">
                  <a:extLst>
                    <a:ext uri="{9D8B030D-6E8A-4147-A177-3AD203B41FA5}">
                      <a16:colId xmlns:a16="http://schemas.microsoft.com/office/drawing/2014/main" val="1503594514"/>
                    </a:ext>
                  </a:extLst>
                </a:gridCol>
                <a:gridCol w="1555209">
                  <a:extLst>
                    <a:ext uri="{9D8B030D-6E8A-4147-A177-3AD203B41FA5}">
                      <a16:colId xmlns:a16="http://schemas.microsoft.com/office/drawing/2014/main" val="4117912362"/>
                    </a:ext>
                  </a:extLst>
                </a:gridCol>
                <a:gridCol w="1555209">
                  <a:extLst>
                    <a:ext uri="{9D8B030D-6E8A-4147-A177-3AD203B41FA5}">
                      <a16:colId xmlns:a16="http://schemas.microsoft.com/office/drawing/2014/main" val="1025579266"/>
                    </a:ext>
                  </a:extLst>
                </a:gridCol>
                <a:gridCol w="1555209">
                  <a:extLst>
                    <a:ext uri="{9D8B030D-6E8A-4147-A177-3AD203B41FA5}">
                      <a16:colId xmlns:a16="http://schemas.microsoft.com/office/drawing/2014/main" val="71712329"/>
                    </a:ext>
                  </a:extLst>
                </a:gridCol>
              </a:tblGrid>
              <a:tr h="5505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95251"/>
                  </a:ext>
                </a:extLst>
              </a:tr>
              <a:tr h="5505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5/05/2022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5246"/>
                  </a:ext>
                </a:extLst>
              </a:tr>
              <a:tr h="5505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8/05/22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10/05/22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98567"/>
                  </a:ext>
                </a:extLst>
              </a:tr>
              <a:tr h="5505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38519"/>
                  </a:ext>
                </a:extLst>
              </a:tr>
              <a:tr h="5505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3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30/05/22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2/06/22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057559"/>
                  </a:ext>
                </a:extLst>
              </a:tr>
              <a:tr h="5505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4/06/22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6/06/22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94662"/>
                  </a:ext>
                </a:extLst>
              </a:tr>
              <a:tr h="5505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15/06/22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19/06/22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82785"/>
                  </a:ext>
                </a:extLst>
              </a:tr>
              <a:tr h="5505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20/06/22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25/06/22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987966"/>
                  </a:ext>
                </a:extLst>
              </a:tr>
              <a:tr h="55051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26/06/22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29/06/22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656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73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12BF-AA7F-FDC6-68A8-269F94D4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"/>
            <a:ext cx="8911687" cy="1905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Actual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7CE083-B923-59DD-EF60-B7DF1F3EE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09484"/>
              </p:ext>
            </p:extLst>
          </p:nvPr>
        </p:nvGraphicFramePr>
        <p:xfrm>
          <a:off x="1603512" y="821635"/>
          <a:ext cx="10257180" cy="581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2">
                  <a:extLst>
                    <a:ext uri="{9D8B030D-6E8A-4147-A177-3AD203B41FA5}">
                      <a16:colId xmlns:a16="http://schemas.microsoft.com/office/drawing/2014/main" val="1355354581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3421755060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876992659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2144401692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3672561337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1195311843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2515103583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1418526194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506073310"/>
                    </a:ext>
                  </a:extLst>
                </a:gridCol>
                <a:gridCol w="680525">
                  <a:extLst>
                    <a:ext uri="{9D8B030D-6E8A-4147-A177-3AD203B41FA5}">
                      <a16:colId xmlns:a16="http://schemas.microsoft.com/office/drawing/2014/main" val="1966469019"/>
                    </a:ext>
                  </a:extLst>
                </a:gridCol>
                <a:gridCol w="687099">
                  <a:extLst>
                    <a:ext uri="{9D8B030D-6E8A-4147-A177-3AD203B41FA5}">
                      <a16:colId xmlns:a16="http://schemas.microsoft.com/office/drawing/2014/main" val="2361651009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3783288871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3455769962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2966803569"/>
                    </a:ext>
                  </a:extLst>
                </a:gridCol>
                <a:gridCol w="683812">
                  <a:extLst>
                    <a:ext uri="{9D8B030D-6E8A-4147-A177-3AD203B41FA5}">
                      <a16:colId xmlns:a16="http://schemas.microsoft.com/office/drawing/2014/main" val="386146933"/>
                    </a:ext>
                  </a:extLst>
                </a:gridCol>
              </a:tblGrid>
              <a:tr h="1656522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35685"/>
                  </a:ext>
                </a:extLst>
              </a:tr>
              <a:tr h="4615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77411"/>
                  </a:ext>
                </a:extLst>
              </a:tr>
              <a:tr h="4615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19610"/>
                  </a:ext>
                </a:extLst>
              </a:tr>
              <a:tr h="4615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56535"/>
                  </a:ext>
                </a:extLst>
              </a:tr>
              <a:tr h="4615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21394"/>
                  </a:ext>
                </a:extLst>
              </a:tr>
              <a:tr h="4615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62877"/>
                  </a:ext>
                </a:extLst>
              </a:tr>
              <a:tr h="4615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80617"/>
                  </a:ext>
                </a:extLst>
              </a:tr>
              <a:tr h="4615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60879"/>
                  </a:ext>
                </a:extLst>
              </a:tr>
              <a:tr h="4615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31110"/>
                  </a:ext>
                </a:extLst>
              </a:tr>
              <a:tr h="461570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Total  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56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4E6A-E6FA-CC73-3820-F7FDB0EF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398464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62922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A265-5672-6F81-48E5-2473A8AB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C398-69A9-970A-0939-64A4CEDE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591" y="1736035"/>
            <a:ext cx="9424021" cy="474427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Developing Environment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Design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Backlog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Story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Plan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Actual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9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46EC-52D2-AE39-5237-D0F6A218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FE61-3FA3-5E03-69F4-9AC8C0C1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7" y="1722782"/>
            <a:ext cx="9874595" cy="4511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days, we know that searching of jobs is so difficult . Online job portal  system is developed for the providing a connection between job seekers and company. With the help of this portal , the job seekers can easily submit their resume and get  lot of opportunity for getting job and also by this website the companies  can  find  good and well profiled people.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In  job portal, the applicants and companies can register themselves. Both are provided with different roles. The applicant can see a list of jobs available and can apply to any that matches his/her skill set. Similarly, the companies can add new jobs and select the applicants who have applied for that job by seeing their resume.</a:t>
            </a:r>
            <a:r>
              <a:rPr lang="en-US" sz="2400" dirty="0"/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3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F26D-F7C8-4962-FF5F-563B653D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59026"/>
            <a:ext cx="8911687" cy="9806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E852-A91B-DF30-C8CE-C84481D3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357" y="755375"/>
            <a:ext cx="9331255" cy="6102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User-Jobseeker 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Login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Account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Jobs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for Jobs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Jobs list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 Recruiter: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Login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Account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Jobs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Jobs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and Delete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Job List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Details of Recruiter and Job Seeker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,Delete , Update all Data</a:t>
            </a:r>
          </a:p>
        </p:txBody>
      </p:sp>
    </p:spTree>
    <p:extLst>
      <p:ext uri="{BB962C8B-B14F-4D97-AF65-F5344CB8AC3E}">
        <p14:creationId xmlns:p14="http://schemas.microsoft.com/office/powerpoint/2010/main" val="267303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7D65-9667-6ACD-A224-FD18891B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25287"/>
            <a:ext cx="8911687" cy="1679713"/>
          </a:xfrm>
        </p:spPr>
        <p:txBody>
          <a:bodyPr/>
          <a:lstStyle/>
          <a:p>
            <a:r>
              <a:rPr lang="en-US" dirty="0"/>
              <a:t>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45BE-35B9-A007-4253-A6C88716C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8" y="1060174"/>
            <a:ext cx="9689064" cy="557253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job portal system is a web application project 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is developed in python Django framework . Django is a web application framework written in Python programming language. It is based on MVT (Model View Template) design pattern.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, Both the Recruiters and Job Seekers have to go through  registration process separately by clicking to get a job or find a job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Both can do Login .After  login both of them will go to their home page.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Admin page ,in which admin can view all details of both recruiter and job seeker.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Job Seeker Page ,he can create a profile with his full details along with a powerful resume/CV . After that he can Search vacancies by using job lists and he can apply for the jobs that is suitable for him.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Recruiters Page , he can create profile including  company details and logo . He  can  add jobs , view job lists and  also view applied jobs.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2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17D6-8FC9-25B6-9A56-881DF87E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71670"/>
            <a:ext cx="8911687" cy="1633330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E9CC-DF78-D6DE-EDF5-DC31953A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791" y="1444487"/>
            <a:ext cx="9728821" cy="5141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Processor: i3 Based Computer or higher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Memory: 1 GB RAM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Drive: 50 GB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: 40 GB.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specification: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 HTML,CSS,JS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: Python,SQLite3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 windows 7 and above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 visual studio.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: Django 3.2.8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5D73-338B-BC08-736F-C77463AC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1" y="173492"/>
            <a:ext cx="9866312" cy="226490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UserProfileModel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88E691-4699-3B6C-DEF0-0E32C95D52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295069"/>
              </p:ext>
            </p:extLst>
          </p:nvPr>
        </p:nvGraphicFramePr>
        <p:xfrm>
          <a:off x="1638301" y="2220955"/>
          <a:ext cx="82743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163">
                  <a:extLst>
                    <a:ext uri="{9D8B030D-6E8A-4147-A177-3AD203B41FA5}">
                      <a16:colId xmlns:a16="http://schemas.microsoft.com/office/drawing/2014/main" val="1833921509"/>
                    </a:ext>
                  </a:extLst>
                </a:gridCol>
                <a:gridCol w="4137163">
                  <a:extLst>
                    <a:ext uri="{9D8B030D-6E8A-4147-A177-3AD203B41FA5}">
                      <a16:colId xmlns:a16="http://schemas.microsoft.com/office/drawing/2014/main" val="383965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2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5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6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92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60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6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5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43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Integer(45)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7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0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37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EADF-2279-27CF-415E-5D3AD8E9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1" y="649356"/>
            <a:ext cx="9866312" cy="180229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RecProfileModel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51E42A7-A1AF-7B9C-2E89-DCEEF19DC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73380"/>
              </p:ext>
            </p:extLst>
          </p:nvPr>
        </p:nvGraphicFramePr>
        <p:xfrm>
          <a:off x="1638301" y="1736035"/>
          <a:ext cx="64322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36">
                  <a:extLst>
                    <a:ext uri="{9D8B030D-6E8A-4147-A177-3AD203B41FA5}">
                      <a16:colId xmlns:a16="http://schemas.microsoft.com/office/drawing/2014/main" val="3107685150"/>
                    </a:ext>
                  </a:extLst>
                </a:gridCol>
                <a:gridCol w="3216136">
                  <a:extLst>
                    <a:ext uri="{9D8B030D-6E8A-4147-A177-3AD203B41FA5}">
                      <a16:colId xmlns:a16="http://schemas.microsoft.com/office/drawing/2014/main" val="3419862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64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5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28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78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5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1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5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Interger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14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62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2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CD5A-E043-73BB-F9A6-48520429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AddJobModel: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05D8B7-7D48-B1DE-2EE3-115404290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554736"/>
              </p:ext>
            </p:extLst>
          </p:nvPr>
        </p:nvGraphicFramePr>
        <p:xfrm>
          <a:off x="2592925" y="1775792"/>
          <a:ext cx="766797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985">
                  <a:extLst>
                    <a:ext uri="{9D8B030D-6E8A-4147-A177-3AD203B41FA5}">
                      <a16:colId xmlns:a16="http://schemas.microsoft.com/office/drawing/2014/main" val="1943900554"/>
                    </a:ext>
                  </a:extLst>
                </a:gridCol>
                <a:gridCol w="3833985">
                  <a:extLst>
                    <a:ext uri="{9D8B030D-6E8A-4147-A177-3AD203B41FA5}">
                      <a16:colId xmlns:a16="http://schemas.microsoft.com/office/drawing/2014/main" val="934859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8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7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7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77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46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74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8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5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77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3871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676</TotalTime>
  <Words>1072</Words>
  <Application>Microsoft Office PowerPoint</Application>
  <PresentationFormat>Widescreen</PresentationFormat>
  <Paragraphs>373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Georgia</vt:lpstr>
      <vt:lpstr>Times New Roman</vt:lpstr>
      <vt:lpstr>Wingdings 3</vt:lpstr>
      <vt:lpstr>Wisp</vt:lpstr>
      <vt:lpstr>ONLINE JOB PORTAL SYSTEM</vt:lpstr>
      <vt:lpstr>           Table of Content</vt:lpstr>
      <vt:lpstr>              Description</vt:lpstr>
      <vt:lpstr>             Modules</vt:lpstr>
      <vt:lpstr>           Methodology</vt:lpstr>
      <vt:lpstr>     Developing Environment</vt:lpstr>
      <vt:lpstr>                         Table Design  UserProfileModel:</vt:lpstr>
      <vt:lpstr>RecProfileModel :</vt:lpstr>
      <vt:lpstr>AddJobModel:</vt:lpstr>
      <vt:lpstr>JobDetailModel:</vt:lpstr>
      <vt:lpstr>AppliedJobModel:</vt:lpstr>
      <vt:lpstr>             Product Backlog</vt:lpstr>
      <vt:lpstr>                  User Story</vt:lpstr>
      <vt:lpstr>                    Project Plan</vt:lpstr>
      <vt:lpstr>                   Sprint Actual</vt:lpstr>
      <vt:lpstr>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JOB PORTAL SYSTEM</dc:title>
  <dc:creator>Acer</dc:creator>
  <cp:lastModifiedBy>Sushna Jasheer</cp:lastModifiedBy>
  <cp:revision>14</cp:revision>
  <dcterms:created xsi:type="dcterms:W3CDTF">2022-06-07T08:56:00Z</dcterms:created>
  <dcterms:modified xsi:type="dcterms:W3CDTF">2022-07-07T18:13:40Z</dcterms:modified>
</cp:coreProperties>
</file>