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3" r:id="rId2"/>
    <p:sldId id="264" r:id="rId3"/>
    <p:sldId id="265" r:id="rId4"/>
    <p:sldId id="288" r:id="rId5"/>
    <p:sldId id="266" r:id="rId6"/>
    <p:sldId id="284" r:id="rId7"/>
    <p:sldId id="285" r:id="rId8"/>
    <p:sldId id="286" r:id="rId9"/>
    <p:sldId id="273" r:id="rId10"/>
    <p:sldId id="293" r:id="rId11"/>
    <p:sldId id="277" r:id="rId12"/>
    <p:sldId id="278" r:id="rId13"/>
    <p:sldId id="291" r:id="rId14"/>
    <p:sldId id="289"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Untitled Section" id="{7F5B4137-567B-402D-BF68-5764BC5AA135}">
          <p14:sldIdLst>
            <p14:sldId id="263"/>
            <p14:sldId id="264"/>
            <p14:sldId id="265"/>
            <p14:sldId id="266"/>
            <p14:sldId id="267"/>
            <p14:sldId id="269"/>
            <p14:sldId id="268"/>
            <p14:sldId id="272"/>
            <p14:sldId id="273"/>
            <p14:sldId id="274"/>
            <p14:sldId id="275"/>
            <p14:sldId id="277"/>
            <p14:sldId id="278"/>
            <p14:sldId id="282"/>
            <p14:sldId id="283"/>
          </p14:sldIdLst>
        </p14:section>
      </p14:sectionLst>
    </p:ext>
    <p:ext uri="{EFAFB233-063F-42B5-8137-9DF3F51BA10A}">
      <p15:sldGuideLst xmlns=""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14" autoAdjust="0"/>
  </p:normalViewPr>
  <p:slideViewPr>
    <p:cSldViewPr showGuides="1">
      <p:cViewPr varScale="1">
        <p:scale>
          <a:sx n="73" d="100"/>
          <a:sy n="73" d="100"/>
        </p:scale>
        <p:origin x="-624"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E130D-75F7-4740-9233-D810C79E07B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5C471848-E5D2-468A-98B6-28BB03392E0C}">
      <dgm:prSet/>
      <dgm:spPr/>
      <dgm:t>
        <a:bodyPr/>
        <a:lstStyle/>
        <a:p>
          <a:pPr rtl="0"/>
          <a:r>
            <a:rPr lang="en-IN" b="1" dirty="0" smtClean="0"/>
            <a:t>Smart Water Quality Monitoring                  System Using Iot Technology.</a:t>
          </a:r>
          <a:endParaRPr lang="en-IN" b="1" dirty="0"/>
        </a:p>
      </dgm:t>
    </dgm:pt>
    <dgm:pt modelId="{8D09AAB1-ADC0-4BC9-95F8-B6D58EF01DC7}" type="parTrans" cxnId="{63CB4E29-9966-4C49-AEE8-AD9A70100A87}">
      <dgm:prSet/>
      <dgm:spPr/>
      <dgm:t>
        <a:bodyPr/>
        <a:lstStyle/>
        <a:p>
          <a:endParaRPr lang="en-IN"/>
        </a:p>
      </dgm:t>
    </dgm:pt>
    <dgm:pt modelId="{2F0C4F4E-4F93-47BD-8977-B588B0743EDC}" type="sibTrans" cxnId="{63CB4E29-9966-4C49-AEE8-AD9A70100A87}">
      <dgm:prSet/>
      <dgm:spPr/>
      <dgm:t>
        <a:bodyPr/>
        <a:lstStyle/>
        <a:p>
          <a:endParaRPr lang="en-IN"/>
        </a:p>
      </dgm:t>
    </dgm:pt>
    <dgm:pt modelId="{2368D0DC-19F5-4F1E-9581-0FA563F223F7}" type="pres">
      <dgm:prSet presAssocID="{584E130D-75F7-4740-9233-D810C79E07B9}" presName="linear" presStyleCnt="0">
        <dgm:presLayoutVars>
          <dgm:animLvl val="lvl"/>
          <dgm:resizeHandles val="exact"/>
        </dgm:presLayoutVars>
      </dgm:prSet>
      <dgm:spPr/>
      <dgm:t>
        <a:bodyPr/>
        <a:lstStyle/>
        <a:p>
          <a:endParaRPr lang="en-US"/>
        </a:p>
      </dgm:t>
    </dgm:pt>
    <dgm:pt modelId="{61BD8184-314B-400E-96B5-497B57EE8977}" type="pres">
      <dgm:prSet presAssocID="{5C471848-E5D2-468A-98B6-28BB03392E0C}" presName="parentText" presStyleLbl="node1" presStyleIdx="0" presStyleCnt="1">
        <dgm:presLayoutVars>
          <dgm:chMax val="0"/>
          <dgm:bulletEnabled val="1"/>
        </dgm:presLayoutVars>
      </dgm:prSet>
      <dgm:spPr/>
      <dgm:t>
        <a:bodyPr/>
        <a:lstStyle/>
        <a:p>
          <a:endParaRPr lang="en-US"/>
        </a:p>
      </dgm:t>
    </dgm:pt>
  </dgm:ptLst>
  <dgm:cxnLst>
    <dgm:cxn modelId="{85BC5B95-AB60-4EAB-B5B9-A78F2BDD2513}" type="presOf" srcId="{5C471848-E5D2-468A-98B6-28BB03392E0C}" destId="{61BD8184-314B-400E-96B5-497B57EE8977}" srcOrd="0" destOrd="0" presId="urn:microsoft.com/office/officeart/2005/8/layout/vList2"/>
    <dgm:cxn modelId="{6881D2C2-BA86-4A53-9ADF-2B47A2118134}" type="presOf" srcId="{584E130D-75F7-4740-9233-D810C79E07B9}" destId="{2368D0DC-19F5-4F1E-9581-0FA563F223F7}" srcOrd="0" destOrd="0" presId="urn:microsoft.com/office/officeart/2005/8/layout/vList2"/>
    <dgm:cxn modelId="{63CB4E29-9966-4C49-AEE8-AD9A70100A87}" srcId="{584E130D-75F7-4740-9233-D810C79E07B9}" destId="{5C471848-E5D2-468A-98B6-28BB03392E0C}" srcOrd="0" destOrd="0" parTransId="{8D09AAB1-ADC0-4BC9-95F8-B6D58EF01DC7}" sibTransId="{2F0C4F4E-4F93-47BD-8977-B588B0743EDC}"/>
    <dgm:cxn modelId="{A6146AA0-5E79-41B1-96BD-4D9C9A4EAD29}" type="presParOf" srcId="{2368D0DC-19F5-4F1E-9581-0FA563F223F7}" destId="{61BD8184-314B-400E-96B5-497B57EE897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BD8184-314B-400E-96B5-497B57EE8977}">
      <dsp:nvSpPr>
        <dsp:cNvPr id="0" name=""/>
        <dsp:cNvSpPr/>
      </dsp:nvSpPr>
      <dsp:spPr>
        <a:xfrm>
          <a:off x="0" y="16322"/>
          <a:ext cx="8496944" cy="37837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IN" sz="4900" b="1" kern="1200" dirty="0" smtClean="0"/>
            <a:t>Smart Water Quality Monitoring                  System Using Iot Technology.</a:t>
          </a:r>
          <a:endParaRPr lang="en-IN" sz="4900" b="1" kern="1200" dirty="0"/>
        </a:p>
      </dsp:txBody>
      <dsp:txXfrm>
        <a:off x="0" y="16322"/>
        <a:ext cx="8496944" cy="3783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7/3/2022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dirty="0"/>
          </a:p>
        </p:txBody>
      </p:sp>
    </p:spTree>
    <p:extLst>
      <p:ext uri="{BB962C8B-B14F-4D97-AF65-F5344CB8AC3E}">
        <p14:creationId xmlns=""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7/3/2022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dirty="0"/>
          </a:p>
        </p:txBody>
      </p:sp>
    </p:spTree>
    <p:extLst>
      <p:ext uri="{BB962C8B-B14F-4D97-AF65-F5344CB8AC3E}">
        <p14:creationId xmlns=""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 xmlns:p14="http://schemas.microsoft.com/office/powerpoint/2010/main" val="3817955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7/3/2022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 xmlns:p14="http://schemas.microsoft.com/office/powerpoint/2010/main" val="20408808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7/3/2022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 xmlns:p14="http://schemas.microsoft.com/office/powerpoint/2010/main" val="612817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7/3/2022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 xmlns:p14="http://schemas.microsoft.com/office/powerpoint/2010/main" val="21855328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 xmlns:p14="http://schemas.microsoft.com/office/powerpoint/2010/main" val="3234467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7/3/2022</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 xmlns:p14="http://schemas.microsoft.com/office/powerpoint/2010/main" val="12391137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7/3/2022</a:t>
            </a:fld>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 xmlns:p14="http://schemas.microsoft.com/office/powerpoint/2010/main" val="2138358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7/3/2022</a:t>
            </a:fld>
            <a:endParaRPr dirty="0"/>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 xmlns:p14="http://schemas.microsoft.com/office/powerpoint/2010/main" val="31635788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Date Placeholder 1"/>
          <p:cNvSpPr>
            <a:spLocks noGrp="1"/>
          </p:cNvSpPr>
          <p:nvPr>
            <p:ph type="dt" sz="half" idx="10"/>
          </p:nvPr>
        </p:nvSpPr>
        <p:spPr/>
        <p:txBody>
          <a:bodyPr/>
          <a:lstStyle/>
          <a:p>
            <a:fld id="{C2C6F8EA-316C-41DE-B9A4-EDCC3A85ED9A}" type="datetimeFigureOut">
              <a:rPr lang="en-US"/>
              <a:pPr/>
              <a:t>7/3/2022</a:t>
            </a:fld>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dirty="0"/>
          </a:p>
        </p:txBody>
      </p:sp>
    </p:spTree>
    <p:extLst>
      <p:ext uri="{BB962C8B-B14F-4D97-AF65-F5344CB8AC3E}">
        <p14:creationId xmlns="" xmlns:p14="http://schemas.microsoft.com/office/powerpoint/2010/main" val="178381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7/3/2022</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 xmlns:p14="http://schemas.microsoft.com/office/powerpoint/2010/main" val="3518043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7/3/2022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39002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7/3/2022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773932" y="476672"/>
          <a:ext cx="8496944"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 xmlns:a16="http://schemas.microsoft.com/office/drawing/2014/main" id="{4C3624FD-0F37-4711-A5C9-E5AA140EFC50}"/>
              </a:ext>
            </a:extLst>
          </p:cNvPr>
          <p:cNvSpPr txBox="1"/>
          <p:nvPr/>
        </p:nvSpPr>
        <p:spPr>
          <a:xfrm>
            <a:off x="2205980" y="4878125"/>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itchFamily="18" charset="0"/>
                <a:cs typeface="Times New Roman" pitchFamily="18" charset="0"/>
              </a:rPr>
              <a:t> </a:t>
            </a:r>
            <a:r>
              <a:rPr lang="en-US" sz="1800" b="1" i="1" dirty="0">
                <a:effectLst/>
                <a:latin typeface="Times New Roman" panose="02020603050405020304" pitchFamily="18" charset="0"/>
                <a:ea typeface="Times New Roman" panose="02020603050405020304" pitchFamily="18" charset="0"/>
              </a:rPr>
              <a:t>MOHAMMED</a:t>
            </a:r>
            <a:r>
              <a:rPr lang="en-US" sz="1800" b="1" i="1" spc="-30"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AFNAN</a:t>
            </a:r>
            <a:r>
              <a:rPr lang="en-US" sz="1800" b="1" i="1" spc="-5"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PP</a:t>
            </a:r>
          </a:p>
          <a:p>
            <a:pPr algn="r"/>
            <a:r>
              <a:rPr lang="en-IN" sz="2000" b="1" i="1" dirty="0">
                <a:solidFill>
                  <a:schemeClr val="accent1">
                    <a:lumMod val="50000"/>
                  </a:schemeClr>
                </a:solidFill>
                <a:latin typeface="Times New Roman" pitchFamily="18" charset="0"/>
                <a:cs typeface="Times New Roman" pitchFamily="18" charset="0"/>
              </a:rPr>
              <a:t>MES20MCA-2026</a:t>
            </a:r>
          </a:p>
          <a:p>
            <a:pPr algn="r"/>
            <a:r>
              <a:rPr lang="en-US" sz="2000" b="1" i="1" dirty="0">
                <a:solidFill>
                  <a:schemeClr val="accent1">
                    <a:lumMod val="50000"/>
                  </a:schemeClr>
                </a:solidFill>
                <a:latin typeface="Times New Roman" pitchFamily="18" charset="0"/>
                <a:cs typeface="Times New Roman" pitchFamily="18" charset="0"/>
              </a:rPr>
              <a:t>PRODUCT OWNER</a:t>
            </a:r>
            <a:r>
              <a:rPr lang="en-US" sz="2000" b="1" i="1" dirty="0" smtClean="0">
                <a:solidFill>
                  <a:schemeClr val="accent1">
                    <a:lumMod val="50000"/>
                  </a:schemeClr>
                </a:solidFill>
                <a:latin typeface="Times New Roman" pitchFamily="18" charset="0"/>
                <a:cs typeface="Times New Roman" pitchFamily="18" charset="0"/>
              </a:rPr>
              <a:t>: </a:t>
            </a:r>
            <a:r>
              <a:rPr lang="en-US" sz="1800" b="1" i="1" dirty="0" smtClean="0">
                <a:effectLst/>
                <a:latin typeface="Times New Roman" panose="02020603050405020304" pitchFamily="18" charset="0"/>
                <a:ea typeface="Times New Roman" panose="02020603050405020304" pitchFamily="18" charset="0"/>
              </a:rPr>
              <a:t>Mrs</a:t>
            </a:r>
            <a:r>
              <a:rPr lang="en-US" sz="1800" b="1" i="1" dirty="0" smtClean="0">
                <a:effectLst/>
                <a:latin typeface="Times New Roman" panose="02020603050405020304" pitchFamily="18" charset="0"/>
                <a:ea typeface="Times New Roman" panose="02020603050405020304" pitchFamily="18" charset="0"/>
              </a:rPr>
              <a:t> FEBIN AZIZ</a:t>
            </a:r>
            <a:endParaRPr lang="en-IN" sz="2000" b="1" i="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0700482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40DAC1-0160-4444-99D6-7DE38860CB07}"/>
              </a:ext>
            </a:extLst>
          </p:cNvPr>
          <p:cNvSpPr txBox="1"/>
          <p:nvPr/>
        </p:nvSpPr>
        <p:spPr>
          <a:xfrm>
            <a:off x="3481294" y="207023"/>
            <a:ext cx="5226235"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PRODUCT BACKLOG</a:t>
            </a:r>
          </a:p>
        </p:txBody>
      </p:sp>
      <p:graphicFrame>
        <p:nvGraphicFramePr>
          <p:cNvPr id="5" name="Content Placeholder 5">
            <a:extLst>
              <a:ext uri="{FF2B5EF4-FFF2-40B4-BE49-F238E27FC236}">
                <a16:creationId xmlns="" xmlns:a16="http://schemas.microsoft.com/office/drawing/2014/main" id="{44E505F0-58CF-4227-B207-FBF76CD87614}"/>
              </a:ext>
            </a:extLst>
          </p:cNvPr>
          <p:cNvGraphicFramePr>
            <a:graphicFrameLocks/>
          </p:cNvGraphicFramePr>
          <p:nvPr>
            <p:extLst>
              <p:ext uri="{D42A27DB-BD31-4B8C-83A1-F6EECF244321}">
                <p14:modId xmlns="" xmlns:p14="http://schemas.microsoft.com/office/powerpoint/2010/main" val="756495956"/>
              </p:ext>
            </p:extLst>
          </p:nvPr>
        </p:nvGraphicFramePr>
        <p:xfrm>
          <a:off x="981844" y="939124"/>
          <a:ext cx="9937103" cy="5607533"/>
        </p:xfrm>
        <a:graphic>
          <a:graphicData uri="http://schemas.openxmlformats.org/drawingml/2006/table">
            <a:tbl>
              <a:tblPr firstRow="1" firstCol="1" bandRow="1">
                <a:tableStyleId>{5C22544A-7EE6-4342-B048-85BDC9FD1C3A}</a:tableStyleId>
              </a:tblPr>
              <a:tblGrid>
                <a:gridCol w="891138">
                  <a:extLst>
                    <a:ext uri="{9D8B030D-6E8A-4147-A177-3AD203B41FA5}">
                      <a16:colId xmlns="" xmlns:a16="http://schemas.microsoft.com/office/drawing/2014/main" val="181873635"/>
                    </a:ext>
                  </a:extLst>
                </a:gridCol>
                <a:gridCol w="1959572">
                  <a:extLst>
                    <a:ext uri="{9D8B030D-6E8A-4147-A177-3AD203B41FA5}">
                      <a16:colId xmlns="" xmlns:a16="http://schemas.microsoft.com/office/drawing/2014/main" val="490045812"/>
                    </a:ext>
                  </a:extLst>
                </a:gridCol>
                <a:gridCol w="1012740">
                  <a:extLst>
                    <a:ext uri="{9D8B030D-6E8A-4147-A177-3AD203B41FA5}">
                      <a16:colId xmlns="" xmlns:a16="http://schemas.microsoft.com/office/drawing/2014/main" val="3258513505"/>
                    </a:ext>
                  </a:extLst>
                </a:gridCol>
                <a:gridCol w="930124">
                  <a:extLst>
                    <a:ext uri="{9D8B030D-6E8A-4147-A177-3AD203B41FA5}">
                      <a16:colId xmlns="" xmlns:a16="http://schemas.microsoft.com/office/drawing/2014/main" val="952074047"/>
                    </a:ext>
                  </a:extLst>
                </a:gridCol>
                <a:gridCol w="1986491">
                  <a:extLst>
                    <a:ext uri="{9D8B030D-6E8A-4147-A177-3AD203B41FA5}">
                      <a16:colId xmlns="" xmlns:a16="http://schemas.microsoft.com/office/drawing/2014/main" val="411824167"/>
                    </a:ext>
                  </a:extLst>
                </a:gridCol>
                <a:gridCol w="1025736">
                  <a:extLst>
                    <a:ext uri="{9D8B030D-6E8A-4147-A177-3AD203B41FA5}">
                      <a16:colId xmlns="" xmlns:a16="http://schemas.microsoft.com/office/drawing/2014/main" val="617842993"/>
                    </a:ext>
                  </a:extLst>
                </a:gridCol>
                <a:gridCol w="2131302">
                  <a:extLst>
                    <a:ext uri="{9D8B030D-6E8A-4147-A177-3AD203B41FA5}">
                      <a16:colId xmlns="" xmlns:a16="http://schemas.microsoft.com/office/drawing/2014/main" val="3399595432"/>
                    </a:ext>
                  </a:extLst>
                </a:gridCol>
              </a:tblGrid>
              <a:tr h="1058333">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&lt;High/Medium/Low&gt;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&lt;Planned/In progress/Completed&gt;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Release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22375118"/>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02/05/2022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Planning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7253609"/>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09/05/2022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Hardware</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P</a:t>
                      </a:r>
                      <a:r>
                        <a:rPr lang="en-US" sz="1100" dirty="0" smtClean="0"/>
                        <a:t>urchasing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39563003"/>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08/01/2022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Basic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coding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048143"/>
                  </a:ext>
                </a:extLst>
              </a:tr>
              <a:tr h="39825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18/05/2022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Circuit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Designing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67437128"/>
                  </a:ext>
                </a:extLst>
              </a:tr>
              <a:tr h="468853">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20/05/2022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09370158"/>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04/06/2022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PCB</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designing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86821309"/>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05/05/2022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Page</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designing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34510658"/>
                  </a:ext>
                </a:extLst>
              </a:tr>
              <a:tr h="714752">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24/06/2022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Soldering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44036489"/>
                  </a:ext>
                </a:extLst>
              </a:tr>
              <a:tr h="895821">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30/06/2022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Output generation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9013316"/>
                  </a:ext>
                </a:extLst>
              </a:tr>
            </a:tbl>
          </a:graphicData>
        </a:graphic>
      </p:graphicFrame>
    </p:spTree>
    <p:extLst>
      <p:ext uri="{BB962C8B-B14F-4D97-AF65-F5344CB8AC3E}">
        <p14:creationId xmlns="" xmlns:p14="http://schemas.microsoft.com/office/powerpoint/2010/main" val="18967561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B01F18-EEFC-4B5B-97D9-BD5F7F3DA66E}"/>
              </a:ext>
            </a:extLst>
          </p:cNvPr>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p>
        </p:txBody>
      </p:sp>
      <p:graphicFrame>
        <p:nvGraphicFramePr>
          <p:cNvPr id="4" name="Content Placeholder 3">
            <a:extLst>
              <a:ext uri="{FF2B5EF4-FFF2-40B4-BE49-F238E27FC236}">
                <a16:creationId xmlns="" xmlns:a16="http://schemas.microsoft.com/office/drawing/2014/main" id="{4CAE5CE9-0F15-4671-92C4-CC163192F745}"/>
              </a:ext>
            </a:extLst>
          </p:cNvPr>
          <p:cNvGraphicFramePr>
            <a:graphicFrameLocks/>
          </p:cNvGraphicFramePr>
          <p:nvPr>
            <p:extLst>
              <p:ext uri="{D42A27DB-BD31-4B8C-83A1-F6EECF244321}">
                <p14:modId xmlns="" xmlns:p14="http://schemas.microsoft.com/office/powerpoint/2010/main" val="1909158485"/>
              </p:ext>
            </p:extLst>
          </p:nvPr>
        </p:nvGraphicFramePr>
        <p:xfrm>
          <a:off x="981844" y="744131"/>
          <a:ext cx="9937104" cy="6374368"/>
        </p:xfrm>
        <a:graphic>
          <a:graphicData uri="http://schemas.openxmlformats.org/drawingml/2006/table">
            <a:tbl>
              <a:tblPr firstRow="1" bandRow="1">
                <a:tableStyleId>{69CF1AB2-1976-4502-BF36-3FF5EA218861}</a:tableStyleId>
              </a:tblPr>
              <a:tblGrid>
                <a:gridCol w="1656184">
                  <a:extLst>
                    <a:ext uri="{9D8B030D-6E8A-4147-A177-3AD203B41FA5}">
                      <a16:colId xmlns="" xmlns:a16="http://schemas.microsoft.com/office/drawing/2014/main" val="20000"/>
                    </a:ext>
                  </a:extLst>
                </a:gridCol>
                <a:gridCol w="1656184">
                  <a:extLst>
                    <a:ext uri="{9D8B030D-6E8A-4147-A177-3AD203B41FA5}">
                      <a16:colId xmlns="" xmlns:a16="http://schemas.microsoft.com/office/drawing/2014/main" val="20001"/>
                    </a:ext>
                  </a:extLst>
                </a:gridCol>
                <a:gridCol w="1656184">
                  <a:extLst>
                    <a:ext uri="{9D8B030D-6E8A-4147-A177-3AD203B41FA5}">
                      <a16:colId xmlns="" xmlns:a16="http://schemas.microsoft.com/office/drawing/2014/main" val="20002"/>
                    </a:ext>
                  </a:extLst>
                </a:gridCol>
                <a:gridCol w="1656184">
                  <a:extLst>
                    <a:ext uri="{9D8B030D-6E8A-4147-A177-3AD203B41FA5}">
                      <a16:colId xmlns="" xmlns:a16="http://schemas.microsoft.com/office/drawing/2014/main" val="20003"/>
                    </a:ext>
                  </a:extLst>
                </a:gridCol>
                <a:gridCol w="1656184">
                  <a:extLst>
                    <a:ext uri="{9D8B030D-6E8A-4147-A177-3AD203B41FA5}">
                      <a16:colId xmlns="" xmlns:a16="http://schemas.microsoft.com/office/drawing/2014/main" val="20004"/>
                    </a:ext>
                  </a:extLst>
                </a:gridCol>
                <a:gridCol w="1656184">
                  <a:extLst>
                    <a:ext uri="{9D8B030D-6E8A-4147-A177-3AD203B41FA5}">
                      <a16:colId xmlns="" xmlns:a16="http://schemas.microsoft.com/office/drawing/2014/main" val="20005"/>
                    </a:ext>
                  </a:extLst>
                </a:gridCol>
              </a:tblGrid>
              <a:tr h="715864">
                <a:tc>
                  <a:txBody>
                    <a:bodyPr/>
                    <a:lstStyle/>
                    <a:p>
                      <a:r>
                        <a:rPr lang="en-IN" sz="1800" dirty="0"/>
                        <a:t>User story ID</a:t>
                      </a:r>
                    </a:p>
                  </a:txBody>
                  <a:tcPr marL="99060" marR="99060"/>
                </a:tc>
                <a:tc>
                  <a:txBody>
                    <a:bodyPr/>
                    <a:lstStyle/>
                    <a:p>
                      <a:r>
                        <a:rPr lang="en-IN" sz="1800" dirty="0"/>
                        <a:t>Task name</a:t>
                      </a:r>
                    </a:p>
                  </a:txBody>
                  <a:tcPr marL="99060" marR="99060"/>
                </a:tc>
                <a:tc>
                  <a:txBody>
                    <a:bodyPr/>
                    <a:lstStyle/>
                    <a:p>
                      <a:r>
                        <a:rPr lang="en-IN" sz="1800" dirty="0"/>
                        <a:t>Start date</a:t>
                      </a:r>
                    </a:p>
                  </a:txBody>
                  <a:tcPr marL="99060" marR="99060"/>
                </a:tc>
                <a:tc>
                  <a:txBody>
                    <a:bodyPr/>
                    <a:lstStyle/>
                    <a:p>
                      <a:r>
                        <a:rPr lang="en-IN" sz="1800" dirty="0"/>
                        <a:t>End date </a:t>
                      </a:r>
                    </a:p>
                  </a:txBody>
                  <a:tcPr marL="99060" marR="99060"/>
                </a:tc>
                <a:tc>
                  <a:txBody>
                    <a:bodyPr/>
                    <a:lstStyle/>
                    <a:p>
                      <a:r>
                        <a:rPr lang="en-IN" sz="1800" dirty="0"/>
                        <a:t>Days</a:t>
                      </a:r>
                    </a:p>
                  </a:txBody>
                  <a:tcPr marL="99060" marR="99060"/>
                </a:tc>
                <a:tc>
                  <a:txBody>
                    <a:bodyPr/>
                    <a:lstStyle/>
                    <a:p>
                      <a:r>
                        <a:rPr lang="en-IN" sz="1800" dirty="0"/>
                        <a:t>Status</a:t>
                      </a:r>
                    </a:p>
                  </a:txBody>
                  <a:tcPr marL="99060" marR="99060"/>
                </a:tc>
                <a:extLst>
                  <a:ext uri="{0D108BD9-81ED-4DB2-BD59-A6C34878D82A}">
                    <a16:rowId xmlns="" xmlns:a16="http://schemas.microsoft.com/office/drawing/2014/main" val="10000"/>
                  </a:ext>
                </a:extLst>
              </a:tr>
              <a:tr h="662529">
                <a:tc gridSpan="6">
                  <a:txBody>
                    <a:bodyPr/>
                    <a:lstStyle/>
                    <a:p>
                      <a:pPr algn="ctr"/>
                      <a:r>
                        <a:rPr lang="en-IN" sz="1800" dirty="0"/>
                        <a:t>Sprint1</a:t>
                      </a:r>
                    </a:p>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 xmlns:a16="http://schemas.microsoft.com/office/drawing/2014/main" val="10001"/>
                  </a:ext>
                </a:extLst>
              </a:tr>
              <a:tr h="603804">
                <a:tc>
                  <a:txBody>
                    <a:bodyPr/>
                    <a:lstStyle/>
                    <a:p>
                      <a:r>
                        <a:rPr lang="en-IN" sz="1800" dirty="0"/>
                        <a:t>1</a:t>
                      </a:r>
                    </a:p>
                  </a:txBody>
                  <a:tcPr marL="99060" marR="99060"/>
                </a:tc>
                <a:tc>
                  <a:txBody>
                    <a:bodyPr/>
                    <a:lstStyle/>
                    <a:p>
                      <a:r>
                        <a:rPr lang="en-US" sz="1800" dirty="0" smtClean="0"/>
                        <a:t>Planning</a:t>
                      </a:r>
                      <a:endParaRPr lang="en-IN" sz="1800" dirty="0"/>
                    </a:p>
                  </a:txBody>
                  <a:tcPr marL="99060" marR="99060"/>
                </a:tc>
                <a:tc>
                  <a:txBody>
                    <a:bodyPr/>
                    <a:lstStyle/>
                    <a:p>
                      <a:r>
                        <a:rPr lang="en-IN" sz="1800" dirty="0" smtClean="0"/>
                        <a:t>20/04/2022</a:t>
                      </a:r>
                      <a:endParaRPr lang="en-IN" sz="1800" dirty="0"/>
                    </a:p>
                  </a:txBody>
                  <a:tcPr marL="99060" marR="99060"/>
                </a:tc>
                <a:tc>
                  <a:txBody>
                    <a:bodyPr/>
                    <a:lstStyle/>
                    <a:p>
                      <a:r>
                        <a:rPr lang="en-IN" sz="1800" dirty="0" smtClean="0"/>
                        <a:t>02/05/2022</a:t>
                      </a:r>
                      <a:endParaRPr lang="en-IN" sz="1800" dirty="0"/>
                    </a:p>
                  </a:txBody>
                  <a:tcPr marL="99060" marR="99060"/>
                </a:tc>
                <a:tc>
                  <a:txBody>
                    <a:bodyPr/>
                    <a:lstStyle/>
                    <a:p>
                      <a:r>
                        <a:rPr lang="en-IN" sz="1800" dirty="0"/>
                        <a:t>3</a:t>
                      </a:r>
                    </a:p>
                  </a:txBody>
                  <a:tcPr marL="99060" marR="99060"/>
                </a:tc>
                <a:tc>
                  <a:txBody>
                    <a:bodyPr/>
                    <a:lstStyle/>
                    <a:p>
                      <a:r>
                        <a:rPr lang="en-IN" sz="1800" dirty="0"/>
                        <a:t>Completed</a:t>
                      </a:r>
                    </a:p>
                  </a:txBody>
                  <a:tcPr marL="99060" marR="99060"/>
                </a:tc>
                <a:extLst>
                  <a:ext uri="{0D108BD9-81ED-4DB2-BD59-A6C34878D82A}">
                    <a16:rowId xmlns="" xmlns:a16="http://schemas.microsoft.com/office/drawing/2014/main" val="10002"/>
                  </a:ext>
                </a:extLst>
              </a:tr>
              <a:tr h="784945">
                <a:tc>
                  <a:txBody>
                    <a:bodyPr/>
                    <a:lstStyle/>
                    <a:p>
                      <a:r>
                        <a:rPr lang="en-IN" sz="1800" dirty="0"/>
                        <a:t>2</a:t>
                      </a:r>
                    </a:p>
                  </a:txBody>
                  <a:tcPr marL="99060" marR="99060"/>
                </a:tc>
                <a:tc>
                  <a:txBody>
                    <a:bodyPr/>
                    <a:lstStyle/>
                    <a:p>
                      <a:r>
                        <a:rPr lang="en-US" sz="1800" dirty="0" smtClean="0"/>
                        <a:t>Hardware Purchasing</a:t>
                      </a:r>
                      <a:endParaRPr lang="en-IN" sz="1800" dirty="0"/>
                    </a:p>
                  </a:txBody>
                  <a:tcPr marL="99060" marR="99060"/>
                </a:tc>
                <a:tc>
                  <a:txBody>
                    <a:bodyPr/>
                    <a:lstStyle/>
                    <a:p>
                      <a:r>
                        <a:rPr lang="en-IN" sz="1800" dirty="0" smtClean="0"/>
                        <a:t>03/05/2022</a:t>
                      </a:r>
                      <a:endParaRPr lang="en-IN" sz="1800" dirty="0"/>
                    </a:p>
                  </a:txBody>
                  <a:tcPr marL="99060" marR="99060"/>
                </a:tc>
                <a:tc>
                  <a:txBody>
                    <a:bodyPr/>
                    <a:lstStyle/>
                    <a:p>
                      <a:r>
                        <a:rPr lang="en-IN" sz="1800" dirty="0" smtClean="0"/>
                        <a:t>09/05/2022</a:t>
                      </a:r>
                      <a:endParaRPr lang="en-IN" sz="1800" dirty="0"/>
                    </a:p>
                  </a:txBody>
                  <a:tcPr marL="99060" marR="99060"/>
                </a:tc>
                <a:tc>
                  <a:txBody>
                    <a:bodyPr/>
                    <a:lstStyle/>
                    <a:p>
                      <a:r>
                        <a:rPr lang="en-IN" sz="1800" dirty="0"/>
                        <a:t>2</a:t>
                      </a:r>
                    </a:p>
                  </a:txBody>
                  <a:tcPr marL="99060" marR="99060"/>
                </a:tc>
                <a:tc>
                  <a:txBody>
                    <a:bodyPr/>
                    <a:lstStyle/>
                    <a:p>
                      <a:r>
                        <a:rPr lang="en-IN" sz="1800" dirty="0"/>
                        <a:t>Completed</a:t>
                      </a:r>
                    </a:p>
                  </a:txBody>
                  <a:tcPr marL="99060" marR="99060"/>
                </a:tc>
                <a:extLst>
                  <a:ext uri="{0D108BD9-81ED-4DB2-BD59-A6C34878D82A}">
                    <a16:rowId xmlns="" xmlns:a16="http://schemas.microsoft.com/office/drawing/2014/main" val="10003"/>
                  </a:ext>
                </a:extLst>
              </a:tr>
              <a:tr h="422663">
                <a:tc>
                  <a:txBody>
                    <a:bodyPr/>
                    <a:lstStyle/>
                    <a:p>
                      <a:r>
                        <a:rPr lang="en-IN" sz="1800" dirty="0"/>
                        <a:t>3</a:t>
                      </a:r>
                    </a:p>
                  </a:txBody>
                  <a:tcPr marL="99060" marR="99060"/>
                </a:tc>
                <a:tc>
                  <a:txBody>
                    <a:bodyPr/>
                    <a:lstStyle/>
                    <a:p>
                      <a:r>
                        <a:rPr lang="en-US" sz="1800" dirty="0" smtClean="0"/>
                        <a:t>Hardware</a:t>
                      </a:r>
                      <a:r>
                        <a:rPr lang="en-US" sz="1800" baseline="0" dirty="0" smtClean="0"/>
                        <a:t> Testing</a:t>
                      </a:r>
                      <a:endParaRPr lang="en-IN" sz="1800" dirty="0"/>
                    </a:p>
                  </a:txBody>
                  <a:tcPr marL="99060" marR="99060"/>
                </a:tc>
                <a:tc>
                  <a:txBody>
                    <a:bodyPr/>
                    <a:lstStyle/>
                    <a:p>
                      <a:r>
                        <a:rPr lang="en-IN" sz="1800" dirty="0" smtClean="0"/>
                        <a:t>10/05/2022</a:t>
                      </a:r>
                      <a:endParaRPr lang="en-IN" sz="1800" dirty="0"/>
                    </a:p>
                  </a:txBody>
                  <a:tcPr marL="99060" marR="99060"/>
                </a:tc>
                <a:tc>
                  <a:txBody>
                    <a:bodyPr/>
                    <a:lstStyle/>
                    <a:p>
                      <a:r>
                        <a:rPr lang="en-IN" sz="1800" dirty="0" smtClean="0"/>
                        <a:t>15/05/2022</a:t>
                      </a:r>
                      <a:endParaRPr lang="en-IN" sz="1800" dirty="0"/>
                    </a:p>
                  </a:txBody>
                  <a:tcPr marL="99060" marR="99060"/>
                </a:tc>
                <a:tc>
                  <a:txBody>
                    <a:bodyPr/>
                    <a:lstStyle/>
                    <a:p>
                      <a:r>
                        <a:rPr lang="en-IN" sz="1800" dirty="0"/>
                        <a:t>5</a:t>
                      </a:r>
                    </a:p>
                  </a:txBody>
                  <a:tcPr marL="99060" marR="99060"/>
                </a:tc>
                <a:tc>
                  <a:txBody>
                    <a:bodyPr/>
                    <a:lstStyle/>
                    <a:p>
                      <a:r>
                        <a:rPr lang="en-IN" sz="1800" dirty="0"/>
                        <a:t>Completed</a:t>
                      </a:r>
                    </a:p>
                  </a:txBody>
                  <a:tcPr marL="99060" marR="99060"/>
                </a:tc>
                <a:extLst>
                  <a:ext uri="{0D108BD9-81ED-4DB2-BD59-A6C34878D82A}">
                    <a16:rowId xmlns="" xmlns:a16="http://schemas.microsoft.com/office/drawing/2014/main" val="10004"/>
                  </a:ext>
                </a:extLst>
              </a:tr>
              <a:tr h="378588">
                <a:tc gridSpan="6">
                  <a:txBody>
                    <a:bodyPr/>
                    <a:lstStyle/>
                    <a:p>
                      <a:pPr algn="ctr"/>
                      <a:r>
                        <a:rPr lang="en-IN" sz="1800" dirty="0"/>
                        <a:t>Sprint2</a:t>
                      </a:r>
                    </a:p>
                  </a:txBody>
                  <a:tcPr marL="99060" marR="99060"/>
                </a:tc>
                <a:tc hMerge="1">
                  <a:txBody>
                    <a:bodyPr/>
                    <a:lstStyle/>
                    <a:p>
                      <a:endParaRPr lang="en-IN" sz="1800" dirty="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dirty="0"/>
                    </a:p>
                  </a:txBody>
                  <a:tcPr marL="99060" marR="99060"/>
                </a:tc>
                <a:extLst>
                  <a:ext uri="{0D108BD9-81ED-4DB2-BD59-A6C34878D82A}">
                    <a16:rowId xmlns="" xmlns:a16="http://schemas.microsoft.com/office/drawing/2014/main" val="10005"/>
                  </a:ext>
                </a:extLst>
              </a:tr>
              <a:tr h="603804">
                <a:tc>
                  <a:txBody>
                    <a:bodyPr/>
                    <a:lstStyle/>
                    <a:p>
                      <a:r>
                        <a:rPr lang="en-IN" sz="1800" dirty="0"/>
                        <a:t>4</a:t>
                      </a:r>
                    </a:p>
                  </a:txBody>
                  <a:tcPr marL="99060" marR="99060"/>
                </a:tc>
                <a:tc>
                  <a:txBody>
                    <a:bodyPr/>
                    <a:lstStyle/>
                    <a:p>
                      <a:r>
                        <a:rPr lang="en-US" sz="1800" dirty="0" smtClean="0"/>
                        <a:t>Circuit</a:t>
                      </a:r>
                      <a:r>
                        <a:rPr lang="en-US" sz="1800" baseline="0" dirty="0" smtClean="0"/>
                        <a:t> designing</a:t>
                      </a:r>
                      <a:endParaRPr lang="en-IN" sz="1800" dirty="0"/>
                    </a:p>
                  </a:txBody>
                  <a:tcPr marL="99060" marR="99060"/>
                </a:tc>
                <a:tc>
                  <a:txBody>
                    <a:bodyPr/>
                    <a:lstStyle/>
                    <a:p>
                      <a:r>
                        <a:rPr lang="en-IN" sz="1800" dirty="0" smtClean="0"/>
                        <a:t>15/05/2022</a:t>
                      </a:r>
                      <a:endParaRPr lang="en-IN" sz="1800" dirty="0"/>
                    </a:p>
                  </a:txBody>
                  <a:tcPr marL="99060" marR="99060"/>
                </a:tc>
                <a:tc>
                  <a:txBody>
                    <a:bodyPr/>
                    <a:lstStyle/>
                    <a:p>
                      <a:r>
                        <a:rPr lang="en-IN" sz="1800" dirty="0" smtClean="0"/>
                        <a:t>18/05/2022</a:t>
                      </a:r>
                      <a:endParaRPr lang="en-IN" sz="1800" dirty="0"/>
                    </a:p>
                  </a:txBody>
                  <a:tcPr marL="99060" marR="99060"/>
                </a:tc>
                <a:tc>
                  <a:txBody>
                    <a:bodyPr/>
                    <a:lstStyle/>
                    <a:p>
                      <a:r>
                        <a:rPr lang="en-IN" sz="1800" dirty="0"/>
                        <a:t>2</a:t>
                      </a:r>
                    </a:p>
                  </a:txBody>
                  <a:tcPr marL="99060" marR="99060"/>
                </a:tc>
                <a:tc>
                  <a:txBody>
                    <a:bodyPr/>
                    <a:lstStyle/>
                    <a:p>
                      <a:r>
                        <a:rPr lang="en-US" sz="1800" dirty="0" smtClean="0"/>
                        <a:t>Completed</a:t>
                      </a:r>
                      <a:endParaRPr lang="en-IN" sz="1800" dirty="0"/>
                    </a:p>
                  </a:txBody>
                  <a:tcPr marL="99060" marR="99060"/>
                </a:tc>
                <a:extLst>
                  <a:ext uri="{0D108BD9-81ED-4DB2-BD59-A6C34878D82A}">
                    <a16:rowId xmlns="" xmlns:a16="http://schemas.microsoft.com/office/drawing/2014/main" val="10006"/>
                  </a:ext>
                </a:extLst>
              </a:tr>
              <a:tr h="784945">
                <a:tc>
                  <a:txBody>
                    <a:bodyPr/>
                    <a:lstStyle/>
                    <a:p>
                      <a:r>
                        <a:rPr lang="en-IN" sz="1800" dirty="0"/>
                        <a:t>5</a:t>
                      </a:r>
                    </a:p>
                  </a:txBody>
                  <a:tcPr marL="99060" marR="99060"/>
                </a:tc>
                <a:tc>
                  <a:txBody>
                    <a:bodyPr/>
                    <a:lstStyle/>
                    <a:p>
                      <a:r>
                        <a:rPr lang="en-US" sz="1800" dirty="0" smtClean="0"/>
                        <a:t>Coding</a:t>
                      </a:r>
                      <a:endParaRPr lang="en-IN" sz="1800" dirty="0"/>
                    </a:p>
                  </a:txBody>
                  <a:tcPr marL="99060" marR="99060"/>
                </a:tc>
                <a:tc>
                  <a:txBody>
                    <a:bodyPr/>
                    <a:lstStyle/>
                    <a:p>
                      <a:r>
                        <a:rPr lang="en-IN" sz="1800" dirty="0" smtClean="0"/>
                        <a:t>19/05/2022</a:t>
                      </a:r>
                      <a:endParaRPr lang="en-IN" sz="1800" dirty="0"/>
                    </a:p>
                  </a:txBody>
                  <a:tcPr marL="99060" marR="99060"/>
                </a:tc>
                <a:tc>
                  <a:txBody>
                    <a:bodyPr/>
                    <a:lstStyle/>
                    <a:p>
                      <a:r>
                        <a:rPr lang="en-IN" sz="1800" dirty="0" smtClean="0"/>
                        <a:t>21/05/2022</a:t>
                      </a:r>
                      <a:endParaRPr lang="en-IN" sz="1800" dirty="0"/>
                    </a:p>
                  </a:txBody>
                  <a:tcPr marL="99060" marR="99060"/>
                </a:tc>
                <a:tc>
                  <a:txBody>
                    <a:bodyPr/>
                    <a:lstStyle/>
                    <a:p>
                      <a:r>
                        <a:rPr lang="en-IN" sz="1800" dirty="0"/>
                        <a:t>1</a:t>
                      </a:r>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Completed</a:t>
                      </a:r>
                      <a:endParaRPr lang="en-IN" sz="1800" dirty="0"/>
                    </a:p>
                    <a:p>
                      <a:endParaRPr lang="en-IN" sz="1800" dirty="0"/>
                    </a:p>
                  </a:txBody>
                  <a:tcPr marL="99060" marR="99060"/>
                </a:tc>
                <a:extLst>
                  <a:ext uri="{0D108BD9-81ED-4DB2-BD59-A6C34878D82A}">
                    <a16:rowId xmlns="" xmlns:a16="http://schemas.microsoft.com/office/drawing/2014/main" val="10007"/>
                  </a:ext>
                </a:extLst>
              </a:tr>
              <a:tr h="784945">
                <a:tc>
                  <a:txBody>
                    <a:bodyPr/>
                    <a:lstStyle/>
                    <a:p>
                      <a:r>
                        <a:rPr lang="en-IN" sz="1800" dirty="0"/>
                        <a:t>6</a:t>
                      </a:r>
                    </a:p>
                  </a:txBody>
                  <a:tcPr marL="99060" marR="99060"/>
                </a:tc>
                <a:tc>
                  <a:txBody>
                    <a:bodyPr/>
                    <a:lstStyle/>
                    <a:p>
                      <a:r>
                        <a:rPr lang="en-US" sz="1800" dirty="0" smtClean="0"/>
                        <a:t>PCB</a:t>
                      </a:r>
                      <a:r>
                        <a:rPr lang="en-US" sz="1800" baseline="0" dirty="0" smtClean="0"/>
                        <a:t>  Designing</a:t>
                      </a:r>
                      <a:endParaRPr lang="en-IN" sz="1800" dirty="0"/>
                    </a:p>
                  </a:txBody>
                  <a:tcPr marL="99060" marR="99060"/>
                </a:tc>
                <a:tc>
                  <a:txBody>
                    <a:bodyPr/>
                    <a:lstStyle/>
                    <a:p>
                      <a:r>
                        <a:rPr lang="en-IN" sz="1800" dirty="0" smtClean="0"/>
                        <a:t>22/05/2022</a:t>
                      </a:r>
                      <a:endParaRPr lang="en-IN" sz="1800" dirty="0"/>
                    </a:p>
                  </a:txBody>
                  <a:tcPr marL="99060" marR="99060"/>
                </a:tc>
                <a:tc>
                  <a:txBody>
                    <a:bodyPr/>
                    <a:lstStyle/>
                    <a:p>
                      <a:r>
                        <a:rPr lang="en-IN" sz="1800" dirty="0" smtClean="0"/>
                        <a:t>29/05/2022</a:t>
                      </a:r>
                      <a:endParaRPr lang="en-IN" sz="1800" dirty="0"/>
                    </a:p>
                  </a:txBody>
                  <a:tcPr marL="99060" marR="99060"/>
                </a:tc>
                <a:tc>
                  <a:txBody>
                    <a:bodyPr/>
                    <a:lstStyle/>
                    <a:p>
                      <a:r>
                        <a:rPr lang="en-IN" sz="1800" dirty="0"/>
                        <a:t>6</a:t>
                      </a:r>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9060" marR="99060"/>
                </a:tc>
                <a:extLst>
                  <a:ext uri="{0D108BD9-81ED-4DB2-BD59-A6C34878D82A}">
                    <a16:rowId xmlns="" xmlns:a16="http://schemas.microsoft.com/office/drawing/2014/main" val="10008"/>
                  </a:ext>
                </a:extLst>
              </a:tr>
              <a:tr h="378588">
                <a:tc gridSpan="6">
                  <a:txBody>
                    <a:bodyPr/>
                    <a:lstStyle/>
                    <a:p>
                      <a:r>
                        <a:rPr lang="en-IN" sz="1800" dirty="0"/>
                        <a:t>                                                                        </a:t>
                      </a:r>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 xmlns:a16="http://schemas.microsoft.com/office/drawing/2014/main" val="10009"/>
                  </a:ext>
                </a:extLst>
              </a:tr>
            </a:tbl>
          </a:graphicData>
        </a:graphic>
      </p:graphicFrame>
    </p:spTree>
    <p:extLst>
      <p:ext uri="{BB962C8B-B14F-4D97-AF65-F5344CB8AC3E}">
        <p14:creationId xmlns="" xmlns:p14="http://schemas.microsoft.com/office/powerpoint/2010/main" val="3394553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16DF0C92-232C-40F4-9FD9-A395F448EA89}"/>
              </a:ext>
            </a:extLst>
          </p:cNvPr>
          <p:cNvGraphicFramePr>
            <a:graphicFrameLocks noGrp="1"/>
          </p:cNvGraphicFramePr>
          <p:nvPr>
            <p:extLst>
              <p:ext uri="{D42A27DB-BD31-4B8C-83A1-F6EECF244321}">
                <p14:modId xmlns="" xmlns:p14="http://schemas.microsoft.com/office/powerpoint/2010/main" val="3852475764"/>
              </p:ext>
            </p:extLst>
          </p:nvPr>
        </p:nvGraphicFramePr>
        <p:xfrm>
          <a:off x="981844" y="116629"/>
          <a:ext cx="9937104" cy="4727118"/>
        </p:xfrm>
        <a:graphic>
          <a:graphicData uri="http://schemas.openxmlformats.org/drawingml/2006/table">
            <a:tbl>
              <a:tblPr firstRow="1" bandRow="1">
                <a:tableStyleId>{69CF1AB2-1976-4502-BF36-3FF5EA218861}</a:tableStyleId>
              </a:tblPr>
              <a:tblGrid>
                <a:gridCol w="1656184">
                  <a:extLst>
                    <a:ext uri="{9D8B030D-6E8A-4147-A177-3AD203B41FA5}">
                      <a16:colId xmlns="" xmlns:a16="http://schemas.microsoft.com/office/drawing/2014/main" val="20000"/>
                    </a:ext>
                  </a:extLst>
                </a:gridCol>
                <a:gridCol w="1656184">
                  <a:extLst>
                    <a:ext uri="{9D8B030D-6E8A-4147-A177-3AD203B41FA5}">
                      <a16:colId xmlns="" xmlns:a16="http://schemas.microsoft.com/office/drawing/2014/main" val="20001"/>
                    </a:ext>
                  </a:extLst>
                </a:gridCol>
                <a:gridCol w="1656184">
                  <a:extLst>
                    <a:ext uri="{9D8B030D-6E8A-4147-A177-3AD203B41FA5}">
                      <a16:colId xmlns="" xmlns:a16="http://schemas.microsoft.com/office/drawing/2014/main" val="20002"/>
                    </a:ext>
                  </a:extLst>
                </a:gridCol>
                <a:gridCol w="1656184">
                  <a:extLst>
                    <a:ext uri="{9D8B030D-6E8A-4147-A177-3AD203B41FA5}">
                      <a16:colId xmlns="" xmlns:a16="http://schemas.microsoft.com/office/drawing/2014/main" val="20003"/>
                    </a:ext>
                  </a:extLst>
                </a:gridCol>
                <a:gridCol w="1656184">
                  <a:extLst>
                    <a:ext uri="{9D8B030D-6E8A-4147-A177-3AD203B41FA5}">
                      <a16:colId xmlns="" xmlns:a16="http://schemas.microsoft.com/office/drawing/2014/main" val="20004"/>
                    </a:ext>
                  </a:extLst>
                </a:gridCol>
                <a:gridCol w="1656184">
                  <a:extLst>
                    <a:ext uri="{9D8B030D-6E8A-4147-A177-3AD203B41FA5}">
                      <a16:colId xmlns="" xmlns:a16="http://schemas.microsoft.com/office/drawing/2014/main" val="20005"/>
                    </a:ext>
                  </a:extLst>
                </a:gridCol>
              </a:tblGrid>
              <a:tr h="746047">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User story ID</a:t>
                      </a:r>
                    </a:p>
                    <a:p>
                      <a:endParaRPr lang="en-IN" sz="1800" dirty="0"/>
                    </a:p>
                  </a:txBody>
                  <a:tcPr marL="91441" marR="91441"/>
                </a:tc>
                <a:tc>
                  <a:txBody>
                    <a:bodyPr/>
                    <a:lstStyle/>
                    <a:p>
                      <a:r>
                        <a:rPr lang="en-IN" sz="1800" dirty="0"/>
                        <a:t>Task name</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Start date</a:t>
                      </a:r>
                    </a:p>
                    <a:p>
                      <a:endParaRPr lang="en-IN" sz="1800" dirty="0"/>
                    </a:p>
                  </a:txBody>
                  <a:tcPr marL="91441" marR="91441"/>
                </a:tc>
                <a:tc>
                  <a:txBody>
                    <a:bodyPr/>
                    <a:lstStyle/>
                    <a:p>
                      <a:r>
                        <a:rPr lang="en-IN" sz="1800" dirty="0"/>
                        <a:t>End date</a:t>
                      </a:r>
                    </a:p>
                  </a:txBody>
                  <a:tcPr marL="91441" marR="91441"/>
                </a:tc>
                <a:tc>
                  <a:txBody>
                    <a:bodyPr/>
                    <a:lstStyle/>
                    <a:p>
                      <a:r>
                        <a:rPr lang="en-IN" sz="1800" dirty="0"/>
                        <a:t>Days</a:t>
                      </a:r>
                    </a:p>
                  </a:txBody>
                  <a:tcPr marL="91441" marR="91441"/>
                </a:tc>
                <a:tc>
                  <a:txBody>
                    <a:bodyPr/>
                    <a:lstStyle/>
                    <a:p>
                      <a:r>
                        <a:rPr lang="en-IN" sz="1800" dirty="0"/>
                        <a:t>Status</a:t>
                      </a:r>
                    </a:p>
                  </a:txBody>
                  <a:tcPr marL="91441" marR="91441"/>
                </a:tc>
                <a:extLst>
                  <a:ext uri="{0D108BD9-81ED-4DB2-BD59-A6C34878D82A}">
                    <a16:rowId xmlns="" xmlns:a16="http://schemas.microsoft.com/office/drawing/2014/main" val="10000"/>
                  </a:ext>
                </a:extLst>
              </a:tr>
              <a:tr h="414265">
                <a:tc gridSpan="6">
                  <a:txBody>
                    <a:bodyPr/>
                    <a:lstStyle/>
                    <a:p>
                      <a:pPr algn="ctr"/>
                      <a:r>
                        <a:rPr lang="en-IN" sz="1800" dirty="0"/>
                        <a:t>Sprint3</a:t>
                      </a:r>
                    </a:p>
                  </a:txBody>
                  <a:tcPr marL="91441" marR="91441"/>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 xmlns:a16="http://schemas.microsoft.com/office/drawing/2014/main" val="10001"/>
                  </a:ext>
                </a:extLst>
              </a:tr>
              <a:tr h="746047">
                <a:tc>
                  <a:txBody>
                    <a:bodyPr/>
                    <a:lstStyle/>
                    <a:p>
                      <a:r>
                        <a:rPr lang="en-IN" sz="1800" dirty="0"/>
                        <a:t>7</a:t>
                      </a:r>
                    </a:p>
                  </a:txBody>
                  <a:tcPr marL="91441" marR="91441"/>
                </a:tc>
                <a:tc>
                  <a:txBody>
                    <a:bodyPr/>
                    <a:lstStyle/>
                    <a:p>
                      <a:r>
                        <a:rPr lang="en-US" sz="1800" baseline="0" dirty="0" smtClean="0"/>
                        <a:t>PCB designing</a:t>
                      </a:r>
                      <a:endParaRPr lang="en-IN" sz="1800" dirty="0"/>
                    </a:p>
                  </a:txBody>
                  <a:tcPr marL="91441" marR="91441"/>
                </a:tc>
                <a:tc>
                  <a:txBody>
                    <a:bodyPr/>
                    <a:lstStyle/>
                    <a:p>
                      <a:r>
                        <a:rPr lang="en-IN" sz="1800" dirty="0" smtClean="0"/>
                        <a:t>01/06/2022</a:t>
                      </a:r>
                      <a:endParaRPr lang="en-IN" sz="1800" dirty="0"/>
                    </a:p>
                  </a:txBody>
                  <a:tcPr marL="91441" marR="91441"/>
                </a:tc>
                <a:tc>
                  <a:txBody>
                    <a:bodyPr/>
                    <a:lstStyle/>
                    <a:p>
                      <a:r>
                        <a:rPr lang="en-IN" sz="1800" dirty="0" smtClean="0"/>
                        <a:t>05/06/2022</a:t>
                      </a:r>
                      <a:endParaRPr lang="en-IN" sz="1800" dirty="0"/>
                    </a:p>
                  </a:txBody>
                  <a:tcPr marL="91441" marR="91441"/>
                </a:tc>
                <a:tc>
                  <a:txBody>
                    <a:bodyPr/>
                    <a:lstStyle/>
                    <a:p>
                      <a:r>
                        <a:rPr lang="en-IN" sz="1800" dirty="0"/>
                        <a:t>2</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1441" marR="91441"/>
                </a:tc>
                <a:extLst>
                  <a:ext uri="{0D108BD9-81ED-4DB2-BD59-A6C34878D82A}">
                    <a16:rowId xmlns="" xmlns:a16="http://schemas.microsoft.com/office/drawing/2014/main" val="10002"/>
                  </a:ext>
                </a:extLst>
              </a:tr>
              <a:tr h="746047">
                <a:tc>
                  <a:txBody>
                    <a:bodyPr/>
                    <a:lstStyle/>
                    <a:p>
                      <a:r>
                        <a:rPr lang="en-IN" sz="1800" dirty="0"/>
                        <a:t>8</a:t>
                      </a:r>
                    </a:p>
                  </a:txBody>
                  <a:tcPr marL="91441" marR="91441"/>
                </a:tc>
                <a:tc>
                  <a:txBody>
                    <a:bodyPr/>
                    <a:lstStyle/>
                    <a:p>
                      <a:r>
                        <a:rPr lang="en-US" sz="1800" dirty="0" smtClean="0"/>
                        <a:t>Coding</a:t>
                      </a:r>
                      <a:endParaRPr lang="en-IN" sz="1800" dirty="0"/>
                    </a:p>
                  </a:txBody>
                  <a:tcPr marL="91441" marR="91441"/>
                </a:tc>
                <a:tc>
                  <a:txBody>
                    <a:bodyPr/>
                    <a:lstStyle/>
                    <a:p>
                      <a:r>
                        <a:rPr lang="en-IN" sz="1800" dirty="0" smtClean="0"/>
                        <a:t>28/05/2022</a:t>
                      </a:r>
                      <a:endParaRPr lang="en-IN" sz="1800" dirty="0"/>
                    </a:p>
                  </a:txBody>
                  <a:tcPr marL="91441" marR="91441"/>
                </a:tc>
                <a:tc>
                  <a:txBody>
                    <a:bodyPr/>
                    <a:lstStyle/>
                    <a:p>
                      <a:r>
                        <a:rPr lang="en-IN" sz="1800" dirty="0" smtClean="0"/>
                        <a:t>20/06/2022</a:t>
                      </a:r>
                      <a:endParaRPr lang="en-IN" sz="1800" dirty="0"/>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1441" marR="91441"/>
                </a:tc>
                <a:extLst>
                  <a:ext uri="{0D108BD9-81ED-4DB2-BD59-A6C34878D82A}">
                    <a16:rowId xmlns="" xmlns:a16="http://schemas.microsoft.com/office/drawing/2014/main" val="10003"/>
                  </a:ext>
                </a:extLst>
              </a:tr>
              <a:tr h="746047">
                <a:tc>
                  <a:txBody>
                    <a:bodyPr/>
                    <a:lstStyle/>
                    <a:p>
                      <a:r>
                        <a:rPr lang="en-IN" sz="1800" dirty="0"/>
                        <a:t>9</a:t>
                      </a:r>
                    </a:p>
                  </a:txBody>
                  <a:tcPr marL="91441" marR="91441"/>
                </a:tc>
                <a:tc>
                  <a:txBody>
                    <a:bodyPr/>
                    <a:lstStyle/>
                    <a:p>
                      <a:r>
                        <a:rPr lang="en-US" sz="1800" baseline="0" dirty="0" smtClean="0"/>
                        <a:t>Soldering</a:t>
                      </a:r>
                      <a:endParaRPr lang="en-IN" sz="1800" dirty="0"/>
                    </a:p>
                  </a:txBody>
                  <a:tcPr marL="91441" marR="91441"/>
                </a:tc>
                <a:tc>
                  <a:txBody>
                    <a:bodyPr/>
                    <a:lstStyle/>
                    <a:p>
                      <a:r>
                        <a:rPr lang="en-IN" sz="1800" dirty="0" smtClean="0"/>
                        <a:t>21/06/2022</a:t>
                      </a:r>
                      <a:endParaRPr lang="en-IN" sz="1800" dirty="0"/>
                    </a:p>
                  </a:txBody>
                  <a:tcPr marL="91441" marR="91441"/>
                </a:tc>
                <a:tc>
                  <a:txBody>
                    <a:bodyPr/>
                    <a:lstStyle/>
                    <a:p>
                      <a:r>
                        <a:rPr lang="en-IN" sz="1800" dirty="0" smtClean="0"/>
                        <a:t>24/06/2022</a:t>
                      </a:r>
                      <a:endParaRPr lang="en-IN" sz="1800" dirty="0"/>
                    </a:p>
                  </a:txBody>
                  <a:tcPr marL="91441" marR="91441"/>
                </a:tc>
                <a:tc>
                  <a:txBody>
                    <a:bodyPr/>
                    <a:lstStyle/>
                    <a:p>
                      <a:r>
                        <a:rPr lang="en-IN" sz="1800" dirty="0"/>
                        <a:t>9</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1441" marR="91441"/>
                </a:tc>
                <a:extLst>
                  <a:ext uri="{0D108BD9-81ED-4DB2-BD59-A6C34878D82A}">
                    <a16:rowId xmlns="" xmlns:a16="http://schemas.microsoft.com/office/drawing/2014/main" val="10004"/>
                  </a:ext>
                </a:extLst>
              </a:tr>
              <a:tr h="746047">
                <a:tc>
                  <a:txBody>
                    <a:bodyPr/>
                    <a:lstStyle/>
                    <a:p>
                      <a:r>
                        <a:rPr lang="en-IN" sz="1800" dirty="0"/>
                        <a:t>10</a:t>
                      </a:r>
                    </a:p>
                  </a:txBody>
                  <a:tcPr marL="91441" marR="91441"/>
                </a:tc>
                <a:tc>
                  <a:txBody>
                    <a:bodyPr/>
                    <a:lstStyle/>
                    <a:p>
                      <a:r>
                        <a:rPr lang="en-US" sz="1800" dirty="0" smtClean="0"/>
                        <a:t>Testing&amp;</a:t>
                      </a:r>
                    </a:p>
                    <a:p>
                      <a:r>
                        <a:rPr lang="en-US" sz="1800" dirty="0" smtClean="0"/>
                        <a:t>Out</a:t>
                      </a:r>
                      <a:r>
                        <a:rPr lang="en-US" sz="1800" baseline="0" dirty="0" smtClean="0"/>
                        <a:t>put generation</a:t>
                      </a:r>
                      <a:endParaRPr lang="en-IN" sz="1800" dirty="0"/>
                    </a:p>
                  </a:txBody>
                  <a:tcPr marL="91441" marR="91441"/>
                </a:tc>
                <a:tc>
                  <a:txBody>
                    <a:bodyPr/>
                    <a:lstStyle/>
                    <a:p>
                      <a:r>
                        <a:rPr lang="en-IN" sz="1800" dirty="0" smtClean="0"/>
                        <a:t>25/06/2022</a:t>
                      </a:r>
                      <a:endParaRPr lang="en-IN" sz="1800" dirty="0"/>
                    </a:p>
                  </a:txBody>
                  <a:tcPr marL="91441" marR="91441"/>
                </a:tc>
                <a:tc>
                  <a:txBody>
                    <a:bodyPr/>
                    <a:lstStyle/>
                    <a:p>
                      <a:r>
                        <a:rPr lang="en-IN" sz="1800" dirty="0" smtClean="0"/>
                        <a:t>30/06/2022</a:t>
                      </a:r>
                      <a:endParaRPr lang="en-IN" sz="1800" dirty="0"/>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1441" marR="91441"/>
                </a:tc>
                <a:extLst>
                  <a:ext uri="{0D108BD9-81ED-4DB2-BD59-A6C34878D82A}">
                    <a16:rowId xmlns="" xmlns:a16="http://schemas.microsoft.com/office/drawing/2014/main" val="10005"/>
                  </a:ext>
                </a:extLst>
              </a:tr>
              <a:tr h="414265">
                <a:tc gridSpan="6">
                  <a:txBody>
                    <a:bodyPr/>
                    <a:lstStyle/>
                    <a:p>
                      <a:pPr algn="ctr"/>
                      <a:endParaRPr lang="en-IN" sz="1800" dirty="0"/>
                    </a:p>
                  </a:txBody>
                  <a:tcPr marL="91441" marR="91441"/>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34702336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1" y="-8832"/>
            <a:ext cx="8229601" cy="705879"/>
          </a:xfrm>
        </p:spPr>
        <p:txBody>
          <a:bodyPr>
            <a:normAutofit/>
          </a:bodyPr>
          <a:lstStyle/>
          <a:p>
            <a:pPr algn="ctr"/>
            <a:r>
              <a:rPr lang="en-IN" sz="2585" b="1" dirty="0">
                <a:solidFill>
                  <a:srgbClr val="0070C0"/>
                </a:solidFill>
                <a:latin typeface="Times New Roman" pitchFamily="18" charset="0"/>
                <a:cs typeface="Times New Roman" pitchFamily="18" charset="0"/>
              </a:rPr>
              <a:t>SPRINT BACKLOG PLAN</a:t>
            </a:r>
            <a:endParaRPr lang="en-IN" sz="2585" dirty="0"/>
          </a:p>
        </p:txBody>
      </p:sp>
      <p:graphicFrame>
        <p:nvGraphicFramePr>
          <p:cNvPr id="8" name="Content Placeholder 7"/>
          <p:cNvGraphicFramePr>
            <a:graphicFrameLocks noGrp="1"/>
          </p:cNvGraphicFramePr>
          <p:nvPr>
            <p:ph idx="1"/>
            <p:extLst>
              <p:ext uri="{D42A27DB-BD31-4B8C-83A1-F6EECF244321}">
                <p14:modId xmlns="" xmlns:p14="http://schemas.microsoft.com/office/powerpoint/2010/main" val="1524394488"/>
              </p:ext>
            </p:extLst>
          </p:nvPr>
        </p:nvGraphicFramePr>
        <p:xfrm>
          <a:off x="1522413" y="980729"/>
          <a:ext cx="9036493" cy="5333496"/>
        </p:xfrm>
        <a:graphic>
          <a:graphicData uri="http://schemas.openxmlformats.org/drawingml/2006/table">
            <a:tbl>
              <a:tblPr firstRow="1" firstCol="1" bandRow="1">
                <a:tableStyleId>{5C22544A-7EE6-4342-B048-85BDC9FD1C3A}</a:tableStyleId>
              </a:tblPr>
              <a:tblGrid>
                <a:gridCol w="870885">
                  <a:extLst>
                    <a:ext uri="{9D8B030D-6E8A-4147-A177-3AD203B41FA5}">
                      <a16:colId xmlns="" xmlns:a16="http://schemas.microsoft.com/office/drawing/2014/main" val="20000"/>
                    </a:ext>
                  </a:extLst>
                </a:gridCol>
                <a:gridCol w="807806">
                  <a:extLst>
                    <a:ext uri="{9D8B030D-6E8A-4147-A177-3AD203B41FA5}">
                      <a16:colId xmlns="" xmlns:a16="http://schemas.microsoft.com/office/drawing/2014/main" val="20001"/>
                    </a:ext>
                  </a:extLst>
                </a:gridCol>
                <a:gridCol w="650750">
                  <a:extLst>
                    <a:ext uri="{9D8B030D-6E8A-4147-A177-3AD203B41FA5}">
                      <a16:colId xmlns="" xmlns:a16="http://schemas.microsoft.com/office/drawing/2014/main" val="20002"/>
                    </a:ext>
                  </a:extLst>
                </a:gridCol>
                <a:gridCol w="453788">
                  <a:extLst>
                    <a:ext uri="{9D8B030D-6E8A-4147-A177-3AD203B41FA5}">
                      <a16:colId xmlns="" xmlns:a16="http://schemas.microsoft.com/office/drawing/2014/main" val="20003"/>
                    </a:ext>
                  </a:extLst>
                </a:gridCol>
                <a:gridCol w="453788">
                  <a:extLst>
                    <a:ext uri="{9D8B030D-6E8A-4147-A177-3AD203B41FA5}">
                      <a16:colId xmlns="" xmlns:a16="http://schemas.microsoft.com/office/drawing/2014/main" val="20004"/>
                    </a:ext>
                  </a:extLst>
                </a:gridCol>
                <a:gridCol w="453788">
                  <a:extLst>
                    <a:ext uri="{9D8B030D-6E8A-4147-A177-3AD203B41FA5}">
                      <a16:colId xmlns="" xmlns:a16="http://schemas.microsoft.com/office/drawing/2014/main" val="20005"/>
                    </a:ext>
                  </a:extLst>
                </a:gridCol>
                <a:gridCol w="453788">
                  <a:extLst>
                    <a:ext uri="{9D8B030D-6E8A-4147-A177-3AD203B41FA5}">
                      <a16:colId xmlns="" xmlns:a16="http://schemas.microsoft.com/office/drawing/2014/main" val="20006"/>
                    </a:ext>
                  </a:extLst>
                </a:gridCol>
                <a:gridCol w="453788">
                  <a:extLst>
                    <a:ext uri="{9D8B030D-6E8A-4147-A177-3AD203B41FA5}">
                      <a16:colId xmlns="" xmlns:a16="http://schemas.microsoft.com/office/drawing/2014/main" val="20007"/>
                    </a:ext>
                  </a:extLst>
                </a:gridCol>
                <a:gridCol w="453788">
                  <a:extLst>
                    <a:ext uri="{9D8B030D-6E8A-4147-A177-3AD203B41FA5}">
                      <a16:colId xmlns="" xmlns:a16="http://schemas.microsoft.com/office/drawing/2014/main" val="20008"/>
                    </a:ext>
                  </a:extLst>
                </a:gridCol>
                <a:gridCol w="453788">
                  <a:extLst>
                    <a:ext uri="{9D8B030D-6E8A-4147-A177-3AD203B41FA5}">
                      <a16:colId xmlns="" xmlns:a16="http://schemas.microsoft.com/office/drawing/2014/main" val="20009"/>
                    </a:ext>
                  </a:extLst>
                </a:gridCol>
                <a:gridCol w="453788">
                  <a:extLst>
                    <a:ext uri="{9D8B030D-6E8A-4147-A177-3AD203B41FA5}">
                      <a16:colId xmlns="" xmlns:a16="http://schemas.microsoft.com/office/drawing/2014/main" val="20010"/>
                    </a:ext>
                  </a:extLst>
                </a:gridCol>
                <a:gridCol w="453788">
                  <a:extLst>
                    <a:ext uri="{9D8B030D-6E8A-4147-A177-3AD203B41FA5}">
                      <a16:colId xmlns="" xmlns:a16="http://schemas.microsoft.com/office/drawing/2014/main" val="20011"/>
                    </a:ext>
                  </a:extLst>
                </a:gridCol>
                <a:gridCol w="524592">
                  <a:extLst>
                    <a:ext uri="{9D8B030D-6E8A-4147-A177-3AD203B41FA5}">
                      <a16:colId xmlns="" xmlns:a16="http://schemas.microsoft.com/office/drawing/2014/main" val="20012"/>
                    </a:ext>
                  </a:extLst>
                </a:gridCol>
                <a:gridCol w="524592">
                  <a:extLst>
                    <a:ext uri="{9D8B030D-6E8A-4147-A177-3AD203B41FA5}">
                      <a16:colId xmlns="" xmlns:a16="http://schemas.microsoft.com/office/drawing/2014/main" val="20013"/>
                    </a:ext>
                  </a:extLst>
                </a:gridCol>
                <a:gridCol w="524592">
                  <a:extLst>
                    <a:ext uri="{9D8B030D-6E8A-4147-A177-3AD203B41FA5}">
                      <a16:colId xmlns="" xmlns:a16="http://schemas.microsoft.com/office/drawing/2014/main" val="20014"/>
                    </a:ext>
                  </a:extLst>
                </a:gridCol>
                <a:gridCol w="524592">
                  <a:extLst>
                    <a:ext uri="{9D8B030D-6E8A-4147-A177-3AD203B41FA5}">
                      <a16:colId xmlns="" xmlns:a16="http://schemas.microsoft.com/office/drawing/2014/main" val="20015"/>
                    </a:ext>
                  </a:extLst>
                </a:gridCol>
                <a:gridCol w="524592">
                  <a:extLst>
                    <a:ext uri="{9D8B030D-6E8A-4147-A177-3AD203B41FA5}">
                      <a16:colId xmlns="" xmlns:a16="http://schemas.microsoft.com/office/drawing/2014/main" val="20016"/>
                    </a:ext>
                  </a:extLst>
                </a:gridCol>
              </a:tblGrid>
              <a:tr h="601612">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 xmlns:a16="http://schemas.microsoft.com/office/drawing/2014/main" val="10000"/>
                  </a:ext>
                </a:extLst>
              </a:tr>
              <a:tr h="446440">
                <a:tc>
                  <a:txBody>
                    <a:bodyPr/>
                    <a:lstStyle/>
                    <a:p>
                      <a:pPr algn="ctr">
                        <a:lnSpc>
                          <a:spcPct val="115000"/>
                        </a:lnSpc>
                        <a:spcAft>
                          <a:spcPts val="0"/>
                        </a:spcAft>
                      </a:pPr>
                      <a:r>
                        <a:rPr lang="en-IN" sz="900" dirty="0" smtClean="0">
                          <a:effectLst/>
                          <a:latin typeface="Times New Roman" panose="02020603050405020304" pitchFamily="18" charset="0"/>
                          <a:cs typeface="Times New Roman" panose="02020603050405020304" pitchFamily="18" charset="0"/>
                        </a:rPr>
                        <a:t>#1</a:t>
                      </a:r>
                      <a:r>
                        <a:rPr lang="en-IN" sz="900" dirty="0">
                          <a:effectLst/>
                          <a:latin typeface="Times New Roman" panose="02020603050405020304" pitchFamily="18" charset="0"/>
                          <a:cs typeface="Times New Roman" panose="02020603050405020304" pitchFamily="18" charset="0"/>
                        </a:rPr>
                        <a:t>,#2,#3,#4</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 xmlns:a16="http://schemas.microsoft.com/office/drawing/2014/main" val="10001"/>
                  </a:ext>
                </a:extLst>
              </a:tr>
              <a:tr h="452789">
                <a:tc>
                  <a:txBody>
                    <a:bodyPr/>
                    <a:lstStyle/>
                    <a:p>
                      <a:pPr marL="0" marR="0" algn="ctr">
                        <a:lnSpc>
                          <a:spcPct val="115000"/>
                        </a:lnSpc>
                        <a:spcBef>
                          <a:spcPts val="0"/>
                        </a:spcBef>
                        <a:spcAft>
                          <a:spcPts val="0"/>
                        </a:spcAft>
                      </a:pPr>
                      <a:r>
                        <a:rPr lang="en-US" sz="1000" dirty="0" smtClean="0">
                          <a:latin typeface="Times New Roman" pitchFamily="18" charset="0"/>
                          <a:ea typeface="Calibri"/>
                          <a:cs typeface="Times New Roman" pitchFamily="18" charset="0"/>
                        </a:rPr>
                        <a:t>Planning</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25/04/2022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 xmlns:a16="http://schemas.microsoft.com/office/drawing/2014/main" val="10002"/>
                  </a:ext>
                </a:extLst>
              </a:tr>
              <a:tr h="38526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smtClean="0"/>
                        <a:t>Hardware Purchasing</a:t>
                      </a:r>
                      <a:endParaRPr lang="en-IN" sz="1000" dirty="0" smtClean="0"/>
                    </a:p>
                    <a:p>
                      <a:pPr marL="0" marR="0" algn="ctr">
                        <a:lnSpc>
                          <a:spcPct val="115000"/>
                        </a:lnSpc>
                        <a:spcBef>
                          <a:spcPts val="0"/>
                        </a:spcBef>
                        <a:spcAft>
                          <a:spcPts val="0"/>
                        </a:spcAft>
                      </a:pP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05/05/2022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 xmlns:a16="http://schemas.microsoft.com/office/drawing/2014/main" val="10003"/>
                  </a:ext>
                </a:extLst>
              </a:tr>
              <a:tr h="250387">
                <a:tc>
                  <a:txBody>
                    <a:bodyPr/>
                    <a:lstStyle/>
                    <a:p>
                      <a:pPr marL="0" marR="0" algn="ctr">
                        <a:lnSpc>
                          <a:spcPct val="115000"/>
                        </a:lnSpc>
                        <a:spcBef>
                          <a:spcPts val="0"/>
                        </a:spcBef>
                        <a:spcAft>
                          <a:spcPts val="0"/>
                        </a:spcAft>
                      </a:pPr>
                      <a:r>
                        <a:rPr lang="en-US" sz="1000" dirty="0" smtClean="0">
                          <a:latin typeface="Times New Roman" pitchFamily="18" charset="0"/>
                          <a:ea typeface="Calibri"/>
                          <a:cs typeface="Times New Roman" pitchFamily="18" charset="0"/>
                        </a:rPr>
                        <a:t> </a:t>
                      </a:r>
                      <a:r>
                        <a:rPr lang="en-US" sz="1000" dirty="0">
                          <a:latin typeface="Times New Roman" pitchFamily="18" charset="0"/>
                          <a:ea typeface="Calibri"/>
                          <a:cs typeface="Times New Roman" pitchFamily="18" charset="0"/>
                        </a:rPr>
                        <a:t>page </a:t>
                      </a:r>
                      <a:r>
                        <a:rPr lang="en-US" sz="1000" dirty="0" smtClean="0">
                          <a:latin typeface="Times New Roman" pitchFamily="18" charset="0"/>
                          <a:ea typeface="Calibri"/>
                          <a:cs typeface="Times New Roman" pitchFamily="18" charset="0"/>
                        </a:rPr>
                        <a:t> design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08/05/2022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 xmlns:a16="http://schemas.microsoft.com/office/drawing/2014/main" val="10004"/>
                  </a:ext>
                </a:extLst>
              </a:tr>
              <a:tr h="334229">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smtClean="0"/>
                        <a:t>Hardware</a:t>
                      </a:r>
                      <a:r>
                        <a:rPr lang="en-US" sz="1000" baseline="0" dirty="0" smtClean="0"/>
                        <a:t> Testing</a:t>
                      </a:r>
                      <a:endParaRPr lang="en-IN" sz="1000" dirty="0" smtClean="0"/>
                    </a:p>
                    <a:p>
                      <a:pPr marL="0" marR="0" algn="ctr">
                        <a:lnSpc>
                          <a:spcPct val="115000"/>
                        </a:lnSpc>
                        <a:spcBef>
                          <a:spcPts val="0"/>
                        </a:spcBef>
                        <a:spcAft>
                          <a:spcPts val="0"/>
                        </a:spcAft>
                      </a:pPr>
                      <a:endParaRPr lang="en-US" sz="1000" dirty="0">
                        <a:latin typeface="Times New Roman" pitchFamily="18" charset="0"/>
                        <a:ea typeface="Calibri"/>
                        <a:cs typeface="Times New Roman" pitchFamily="18" charset="0"/>
                      </a:endParaRP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13/05/2022</a:t>
                      </a:r>
                      <a:endParaRPr lang="en-US" sz="900" dirty="0">
                        <a:latin typeface="Times New Roman" pitchFamily="18" charset="0"/>
                        <a:ea typeface="Calibri"/>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 xmlns:a16="http://schemas.microsoft.com/office/drawing/2014/main" val="10008"/>
                  </a:ext>
                </a:extLst>
              </a:tr>
              <a:tr h="501343">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smtClean="0"/>
                        <a:t>Circuit</a:t>
                      </a:r>
                      <a:r>
                        <a:rPr lang="en-US" sz="1000" baseline="0" dirty="0" smtClean="0"/>
                        <a:t> designing</a:t>
                      </a:r>
                      <a:endParaRPr lang="en-IN" sz="1000" dirty="0" smtClean="0"/>
                    </a:p>
                    <a:p>
                      <a:pPr marL="0" marR="0" algn="ctr">
                        <a:lnSpc>
                          <a:spcPct val="115000"/>
                        </a:lnSpc>
                        <a:spcBef>
                          <a:spcPts val="0"/>
                        </a:spcBef>
                        <a:spcAft>
                          <a:spcPts val="0"/>
                        </a:spcAft>
                      </a:pPr>
                      <a:endParaRPr lang="en-US" sz="1000" dirty="0">
                        <a:latin typeface="Times New Roman" pitchFamily="18" charset="0"/>
                        <a:ea typeface="Calibri"/>
                        <a:cs typeface="Times New Roman" pitchFamily="18" charset="0"/>
                      </a:endParaRP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17/05/2022</a:t>
                      </a:r>
                      <a:endParaRPr lang="en-US" sz="900" dirty="0">
                        <a:latin typeface="Times New Roman" pitchFamily="18" charset="0"/>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 xmlns:a16="http://schemas.microsoft.com/office/drawing/2014/main" val="10009"/>
                  </a:ext>
                </a:extLst>
              </a:tr>
              <a:tr h="668457">
                <a:tc>
                  <a:txBody>
                    <a:bodyPr/>
                    <a:lstStyle/>
                    <a:p>
                      <a:pPr marL="0" marR="0" algn="ctr">
                        <a:lnSpc>
                          <a:spcPct val="115000"/>
                        </a:lnSpc>
                        <a:spcBef>
                          <a:spcPts val="0"/>
                        </a:spcBef>
                        <a:spcAft>
                          <a:spcPts val="0"/>
                        </a:spcAft>
                      </a:pPr>
                      <a:r>
                        <a:rPr lang="en-US" sz="1000" dirty="0" smtClean="0">
                          <a:latin typeface="Times New Roman" pitchFamily="18" charset="0"/>
                          <a:ea typeface="Calibri"/>
                          <a:cs typeface="Times New Roman" pitchFamily="18" charset="0"/>
                        </a:rPr>
                        <a:t>PCB</a:t>
                      </a:r>
                      <a:r>
                        <a:rPr lang="en-US" sz="1000" baseline="0" dirty="0" smtClean="0">
                          <a:latin typeface="Times New Roman" pitchFamily="18" charset="0"/>
                          <a:ea typeface="Calibri"/>
                          <a:cs typeface="Times New Roman" pitchFamily="18" charset="0"/>
                        </a:rPr>
                        <a:t> </a:t>
                      </a:r>
                    </a:p>
                    <a:p>
                      <a:pPr marL="0" marR="0" algn="ctr">
                        <a:lnSpc>
                          <a:spcPct val="115000"/>
                        </a:lnSpc>
                        <a:spcBef>
                          <a:spcPts val="0"/>
                        </a:spcBef>
                        <a:spcAft>
                          <a:spcPts val="0"/>
                        </a:spcAft>
                      </a:pPr>
                      <a:r>
                        <a:rPr lang="en-US" sz="1000" baseline="0" dirty="0" smtClean="0">
                          <a:latin typeface="Times New Roman" pitchFamily="18" charset="0"/>
                          <a:ea typeface="Calibri"/>
                          <a:cs typeface="Times New Roman" pitchFamily="18" charset="0"/>
                        </a:rPr>
                        <a:t>Designing</a:t>
                      </a:r>
                      <a:endParaRPr lang="en-US" sz="1000" dirty="0">
                        <a:latin typeface="Times New Roman" pitchFamily="18" charset="0"/>
                        <a:ea typeface="Calibri"/>
                        <a:cs typeface="Times New Roman" pitchFamily="18" charset="0"/>
                      </a:endParaRP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25/05/2022</a:t>
                      </a:r>
                      <a:endParaRPr lang="en-US" sz="900" dirty="0">
                        <a:latin typeface="Times New Roman" pitchFamily="18" charset="0"/>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 xmlns:a16="http://schemas.microsoft.com/office/drawing/2014/main" val="10010"/>
                  </a:ext>
                </a:extLst>
              </a:tr>
              <a:tr h="501343">
                <a:tc>
                  <a:txBody>
                    <a:bodyPr/>
                    <a:lstStyle/>
                    <a:p>
                      <a:pPr marL="0" marR="0" algn="ctr">
                        <a:lnSpc>
                          <a:spcPct val="115000"/>
                        </a:lnSpc>
                        <a:spcBef>
                          <a:spcPts val="0"/>
                        </a:spcBef>
                        <a:spcAft>
                          <a:spcPts val="0"/>
                        </a:spcAft>
                      </a:pPr>
                      <a:r>
                        <a:rPr lang="en-US" sz="1000" dirty="0" smtClean="0">
                          <a:latin typeface="Times New Roman" pitchFamily="18" charset="0"/>
                          <a:ea typeface="Calibri"/>
                          <a:cs typeface="Times New Roman" pitchFamily="18" charset="0"/>
                        </a:rPr>
                        <a:t>Soldering</a:t>
                      </a:r>
                      <a:endParaRPr lang="en-US" sz="1000" dirty="0">
                        <a:latin typeface="Times New Roman" pitchFamily="18" charset="0"/>
                        <a:ea typeface="Calibri"/>
                        <a:cs typeface="Times New Roman" pitchFamily="18" charset="0"/>
                      </a:endParaRPr>
                    </a:p>
                  </a:txBody>
                  <a:tcPr marL="58832" marR="58832" marT="0" marB="0"/>
                </a:tc>
                <a:tc>
                  <a:txBody>
                    <a:bodyPr/>
                    <a:lstStyle/>
                    <a:p>
                      <a:pPr marL="0" marR="0" algn="ctr">
                        <a:lnSpc>
                          <a:spcPct val="115000"/>
                        </a:lnSpc>
                        <a:spcBef>
                          <a:spcPts val="0"/>
                        </a:spcBef>
                        <a:spcAft>
                          <a:spcPts val="0"/>
                        </a:spcAft>
                      </a:pPr>
                      <a:r>
                        <a:rPr lang="en-US" sz="900" dirty="0" smtClean="0">
                          <a:latin typeface="Times New Roman" pitchFamily="18" charset="0"/>
                          <a:cs typeface="Times New Roman" pitchFamily="18" charset="0"/>
                        </a:rPr>
                        <a:t>23/06/2022</a:t>
                      </a:r>
                      <a:endParaRPr lang="en-US" sz="900" dirty="0">
                        <a:latin typeface="Times New Roman" pitchFamily="18" charset="0"/>
                        <a:ea typeface="Calibri"/>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 xmlns:a16="http://schemas.microsoft.com/office/drawing/2014/main" val="1052129146"/>
                  </a:ext>
                </a:extLst>
              </a:tr>
              <a:tr h="342475">
                <a:tc>
                  <a:txBody>
                    <a:bodyPr/>
                    <a:lstStyle/>
                    <a:p>
                      <a:pPr marL="0" marR="0" algn="ctr">
                        <a:lnSpc>
                          <a:spcPct val="115000"/>
                        </a:lnSpc>
                        <a:spcBef>
                          <a:spcPts val="0"/>
                        </a:spcBef>
                        <a:spcAft>
                          <a:spcPts val="0"/>
                        </a:spcAft>
                      </a:pPr>
                      <a:r>
                        <a:rPr lang="en-US" sz="1000" dirty="0" smtClean="0">
                          <a:latin typeface="Times New Roman" pitchFamily="18" charset="0"/>
                          <a:ea typeface="Calibri"/>
                          <a:cs typeface="Times New Roman" pitchFamily="18" charset="0"/>
                        </a:rPr>
                        <a:t>Testing&amp;</a:t>
                      </a:r>
                    </a:p>
                    <a:p>
                      <a:pPr marL="0" marR="0" algn="ctr">
                        <a:lnSpc>
                          <a:spcPct val="115000"/>
                        </a:lnSpc>
                        <a:spcBef>
                          <a:spcPts val="0"/>
                        </a:spcBef>
                        <a:spcAft>
                          <a:spcPts val="0"/>
                        </a:spcAft>
                      </a:pPr>
                      <a:r>
                        <a:rPr lang="en-US" sz="1000" dirty="0" smtClean="0">
                          <a:latin typeface="Times New Roman" pitchFamily="18" charset="0"/>
                          <a:ea typeface="Calibri"/>
                          <a:cs typeface="Times New Roman" pitchFamily="18" charset="0"/>
                        </a:rPr>
                        <a:t>Out Put</a:t>
                      </a:r>
                      <a:r>
                        <a:rPr lang="en-US" sz="1000" baseline="0" dirty="0" smtClean="0">
                          <a:latin typeface="Times New Roman" pitchFamily="18" charset="0"/>
                          <a:ea typeface="Calibri"/>
                          <a:cs typeface="Times New Roman" pitchFamily="18" charset="0"/>
                        </a:rPr>
                        <a:t> G</a:t>
                      </a:r>
                      <a:r>
                        <a:rPr lang="en-US" sz="1000" dirty="0" smtClean="0">
                          <a:latin typeface="Times New Roman" pitchFamily="18" charset="0"/>
                          <a:ea typeface="Calibri"/>
                          <a:cs typeface="Times New Roman" pitchFamily="18" charset="0"/>
                        </a:rPr>
                        <a:t>eneration</a:t>
                      </a:r>
                      <a:endParaRPr lang="en-US" sz="1000" dirty="0">
                        <a:latin typeface="Times New Roman" pitchFamily="18" charset="0"/>
                        <a:ea typeface="Calibri"/>
                        <a:cs typeface="Times New Roman" pitchFamily="18" charset="0"/>
                      </a:endParaRPr>
                    </a:p>
                  </a:txBody>
                  <a:tcPr marL="58832" marR="58832"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28/06/2022</a:t>
                      </a: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 xmlns:a16="http://schemas.microsoft.com/office/drawing/2014/main" val="4202803930"/>
                  </a:ext>
                </a:extLst>
              </a:tr>
              <a:tr h="294057">
                <a:tc>
                  <a:txBody>
                    <a:bodyPr/>
                    <a:lstStyle/>
                    <a:p>
                      <a:pPr algn="ctr">
                        <a:lnSpc>
                          <a:spcPct val="107000"/>
                        </a:lnSpc>
                        <a:spcAft>
                          <a:spcPts val="800"/>
                        </a:spcAft>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3305" marR="6330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extLst>
                  <a:ext uri="{0D108BD9-81ED-4DB2-BD59-A6C34878D82A}">
                    <a16:rowId xmlns="" xmlns:a16="http://schemas.microsoft.com/office/drawing/2014/main" val="1276280508"/>
                  </a:ext>
                </a:extLst>
              </a:tr>
            </a:tbl>
          </a:graphicData>
        </a:graphic>
      </p:graphicFrame>
      <p:sp>
        <p:nvSpPr>
          <p:cNvPr id="6" name="Rectangle 1"/>
          <p:cNvSpPr>
            <a:spLocks noChangeArrowheads="1"/>
          </p:cNvSpPr>
          <p:nvPr/>
        </p:nvSpPr>
        <p:spPr bwMode="auto">
          <a:xfrm>
            <a:off x="2999523" y="2980074"/>
            <a:ext cx="170525" cy="3410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dirty="0">
              <a:solidFill>
                <a:prstClr val="black"/>
              </a:solidFill>
              <a:latin typeface="Arial" pitchFamily="34" charset="0"/>
              <a:cs typeface="Arial" pitchFamily="34" charset="0"/>
            </a:endParaRPr>
          </a:p>
        </p:txBody>
      </p:sp>
      <p:sp>
        <p:nvSpPr>
          <p:cNvPr id="9" name="Rectangle 1"/>
          <p:cNvSpPr>
            <a:spLocks noChangeArrowheads="1"/>
          </p:cNvSpPr>
          <p:nvPr/>
        </p:nvSpPr>
        <p:spPr bwMode="auto">
          <a:xfrm>
            <a:off x="2492498" y="1415044"/>
            <a:ext cx="170525" cy="3410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dirty="0">
              <a:solidFill>
                <a:prstClr val="black"/>
              </a:solidFill>
              <a:latin typeface="Arial" pitchFamily="34" charset="0"/>
              <a:cs typeface="Arial" pitchFamily="34" charset="0"/>
            </a:endParaRPr>
          </a:p>
        </p:txBody>
      </p:sp>
    </p:spTree>
    <p:extLst>
      <p:ext uri="{BB962C8B-B14F-4D97-AF65-F5344CB8AC3E}">
        <p14:creationId xmlns="" xmlns:p14="http://schemas.microsoft.com/office/powerpoint/2010/main" val="368145246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3356992"/>
            <a:ext cx="9782801" cy="1800200"/>
          </a:xfrm>
        </p:spPr>
        <p:txBody>
          <a:bodyPr/>
          <a:lstStyle/>
          <a:p>
            <a:r>
              <a:rPr lang="en-US"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7933B-85B6-41F9-86EB-3EA810789BF3}"/>
              </a:ext>
            </a:extLst>
          </p:cNvPr>
          <p:cNvSpPr>
            <a:spLocks noGrp="1"/>
          </p:cNvSpPr>
          <p:nvPr/>
        </p:nvSpPr>
        <p:spPr>
          <a:xfrm>
            <a:off x="1979612" y="9556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2"/>
                </a:solidFill>
                <a:latin typeface="Times New Roman" pitchFamily="18" charset="0"/>
                <a:cs typeface="Times New Roman" pitchFamily="18" charset="0"/>
              </a:rPr>
              <a:t>TABLE OF CONTENTS</a:t>
            </a:r>
          </a:p>
        </p:txBody>
      </p:sp>
      <p:sp>
        <p:nvSpPr>
          <p:cNvPr id="4" name="Content Placeholder 4">
            <a:extLst>
              <a:ext uri="{FF2B5EF4-FFF2-40B4-BE49-F238E27FC236}">
                <a16:creationId xmlns="" xmlns:a16="http://schemas.microsoft.com/office/drawing/2014/main" id="{EA210517-F608-4D29-B5EB-8987E71CAEBF}"/>
              </a:ext>
            </a:extLst>
          </p:cNvPr>
          <p:cNvSpPr>
            <a:spLocks noGrp="1"/>
          </p:cNvSpPr>
          <p:nvPr/>
        </p:nvSpPr>
        <p:spPr>
          <a:xfrm>
            <a:off x="1979613" y="2204864"/>
            <a:ext cx="8229599" cy="4525963"/>
          </a:xfrm>
          <a:prstGeom prst="rect">
            <a:avLst/>
          </a:prstGeom>
        </p:spPr>
        <p:txBody>
          <a:bodyPr vert="horz" lIns="91397" tIns="45698" rIns="91397" bIns="45698" rtlCol="0">
            <a:normAutofit/>
          </a:bodyPr>
          <a:lst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6984" indent="-456984">
              <a:buFont typeface="+mj-lt"/>
              <a:buAutoNum type="arabicPeriod"/>
            </a:pPr>
            <a:r>
              <a:rPr lang="en-IN" sz="2000" b="1" dirty="0">
                <a:solidFill>
                  <a:schemeClr val="tx2"/>
                </a:solidFill>
                <a:latin typeface="Times New Roman" pitchFamily="18" charset="0"/>
                <a:cs typeface="Times New Roman" pitchFamily="18" charset="0"/>
              </a:rPr>
              <a:t>Introduction                                </a:t>
            </a:r>
          </a:p>
          <a:p>
            <a:pPr marL="456984" indent="-456984">
              <a:buFont typeface="+mj-lt"/>
              <a:buAutoNum type="arabicPeriod"/>
            </a:pPr>
            <a:r>
              <a:rPr lang="en-US" sz="2000" b="1" dirty="0" smtClean="0">
                <a:solidFill>
                  <a:schemeClr val="tx2"/>
                </a:solidFill>
                <a:latin typeface="Times New Roman" pitchFamily="18" charset="0"/>
                <a:cs typeface="Times New Roman" pitchFamily="18" charset="0"/>
              </a:rPr>
              <a:t>Methodology</a:t>
            </a: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r>
              <a:rPr lang="en-US" sz="2000" b="1" dirty="0" smtClean="0">
                <a:solidFill>
                  <a:schemeClr val="tx2"/>
                </a:solidFill>
                <a:latin typeface="Times New Roman" pitchFamily="18" charset="0"/>
                <a:cs typeface="Times New Roman" pitchFamily="18" charset="0"/>
              </a:rPr>
              <a:t>Blok Diagram</a:t>
            </a:r>
            <a:endParaRPr lang="en-IN" sz="2000" b="1" dirty="0" smtClean="0">
              <a:solidFill>
                <a:schemeClr val="tx2"/>
              </a:solidFill>
              <a:latin typeface="Times New Roman" pitchFamily="18" charset="0"/>
              <a:cs typeface="Times New Roman" pitchFamily="18" charset="0"/>
            </a:endParaRPr>
          </a:p>
          <a:p>
            <a:pPr marL="456984" indent="-456984">
              <a:buFont typeface="+mj-lt"/>
              <a:buAutoNum type="arabicPeriod"/>
            </a:pPr>
            <a:r>
              <a:rPr lang="en-US" sz="2000" b="1" dirty="0" smtClean="0">
                <a:solidFill>
                  <a:schemeClr val="tx2"/>
                </a:solidFill>
                <a:latin typeface="Times New Roman" pitchFamily="18" charset="0"/>
                <a:cs typeface="Times New Roman" pitchFamily="18" charset="0"/>
              </a:rPr>
              <a:t>Proposed System</a:t>
            </a:r>
            <a:endParaRPr lang="en-IN" sz="2000" b="1" dirty="0" smtClean="0">
              <a:solidFill>
                <a:schemeClr val="tx2"/>
              </a:solidFill>
              <a:latin typeface="Times New Roman" pitchFamily="18" charset="0"/>
              <a:cs typeface="Times New Roman" pitchFamily="18" charset="0"/>
            </a:endParaRPr>
          </a:p>
          <a:p>
            <a:pPr marL="456984" indent="-456984">
              <a:buFont typeface="+mj-lt"/>
              <a:buAutoNum type="arabicPeriod"/>
            </a:pPr>
            <a:r>
              <a:rPr lang="en-IN" sz="2000" b="1" dirty="0" smtClean="0">
                <a:solidFill>
                  <a:schemeClr val="tx2"/>
                </a:solidFill>
                <a:latin typeface="Times New Roman" pitchFamily="18" charset="0"/>
                <a:cs typeface="Times New Roman" pitchFamily="18" charset="0"/>
              </a:rPr>
              <a:t>Developing Environment</a:t>
            </a: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Project Plan	</a:t>
            </a: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1512389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333C483C-4307-4CCB-9857-0FE572C2B6B8}"/>
              </a:ext>
            </a:extLst>
          </p:cNvPr>
          <p:cNvSpPr>
            <a:spLocks noGrp="1"/>
          </p:cNvSpPr>
          <p:nvPr/>
        </p:nvSpPr>
        <p:spPr>
          <a:xfrm>
            <a:off x="1904206" y="908720"/>
            <a:ext cx="8229600" cy="56886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25755" marR="175895" indent="457200" algn="just">
              <a:lnSpc>
                <a:spcPct val="150000"/>
              </a:lnSpc>
              <a:spcBef>
                <a:spcPts val="730"/>
              </a:spcBef>
              <a:spcAft>
                <a:spcPts val="0"/>
              </a:spcAft>
            </a:pPr>
            <a:endParaRPr lang="en-IN" sz="1400"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 xmlns:a16="http://schemas.microsoft.com/office/drawing/2014/main" id="{97CEF5D2-687F-486B-8E71-A089B9D00228}"/>
              </a:ext>
            </a:extLst>
          </p:cNvPr>
          <p:cNvSpPr>
            <a:spLocks noGrp="1"/>
          </p:cNvSpPr>
          <p:nvPr/>
        </p:nvSpPr>
        <p:spPr>
          <a:xfrm>
            <a:off x="2710036" y="332656"/>
            <a:ext cx="6617940" cy="427484"/>
          </a:xfrm>
          <a:prstGeom prst="rect">
            <a:avLst/>
          </a:prstGeom>
        </p:spPr>
        <p:txBody>
          <a:bodyPr vert="horz" lIns="91397" tIns="45698" rIns="91397" bIns="45698" rtlCol="0" anchor="ctr">
            <a:normAutofit fontScale="92500" lnSpcReduction="20000"/>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a:solidFill>
                  <a:schemeClr val="tx2"/>
                </a:solidFill>
                <a:latin typeface="Times New Roman" pitchFamily="18" charset="0"/>
                <a:cs typeface="Times New Roman" pitchFamily="18" charset="0"/>
              </a:rPr>
              <a:t>INTRODUCTION</a:t>
            </a:r>
          </a:p>
        </p:txBody>
      </p:sp>
      <p:sp>
        <p:nvSpPr>
          <p:cNvPr id="6" name="Rectangle 5"/>
          <p:cNvSpPr/>
          <p:nvPr/>
        </p:nvSpPr>
        <p:spPr>
          <a:xfrm>
            <a:off x="2205980" y="620689"/>
            <a:ext cx="7560840" cy="4801314"/>
          </a:xfrm>
          <a:prstGeom prst="rect">
            <a:avLst/>
          </a:prstGeom>
        </p:spPr>
        <p:txBody>
          <a:bodyPr wrap="square">
            <a:spAutoFit/>
          </a:bodyPr>
          <a:lstStyle/>
          <a:p>
            <a:pPr algn="just"/>
            <a:r>
              <a:rPr lang="en-IN" dirty="0" smtClean="0">
                <a:latin typeface="Times New Roman" pitchFamily="18" charset="0"/>
                <a:cs typeface="Times New Roman" pitchFamily="18" charset="0"/>
              </a:rPr>
              <a:t>The economical and effective system of water quality observation is the most robust implementation of impure water. Drinking water could be precious for all people as water utilities face more challenges. These challenges arise due to the high population, fewer water resources, etc. So, different methods are used to monitor in the real-time water quality. To make sure that safe distribution of water is done, it must be observed in real time for a new method in the “Internet of Things (IoT)” based water quality has been projected. Real-time water quality observation is examined by data acquisition, method, and transmission with an increase in the wireless device network method in the IoT. Microcontroller and the processed values remotely to the core controller ARM with a WI-FI protocol are used to interface the measured values from the sensors. This projected the water quality observation interface sensors with quality observation with IOT setting. WQM selects parameters of water like temperature, pH level, water level ,multiple different device nodes. This methodology sends the information to the web server. The data updated at intervals within the server may be retrieved or accessed from anyplace within the world.</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8023429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smtClean="0">
                <a:latin typeface="Times New Roman" pitchFamily="18" charset="0"/>
                <a:cs typeface="Times New Roman" pitchFamily="18" charset="0"/>
              </a:rPr>
              <a:t>Measurement parameters of WQM system.</a:t>
            </a:r>
            <a:endParaRPr lang="en-IN" sz="32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buNone/>
            </a:pPr>
            <a:r>
              <a:rPr lang="en-IN" dirty="0" smtClean="0">
                <a:latin typeface="Times New Roman" pitchFamily="18" charset="0"/>
                <a:cs typeface="Times New Roman" pitchFamily="18" charset="0"/>
              </a:rPr>
              <a:t>Basically, there are many parameters that are needed  to </a:t>
            </a:r>
          </a:p>
          <a:p>
            <a:pPr>
              <a:buNone/>
            </a:pPr>
            <a:r>
              <a:rPr lang="en-IN" dirty="0" smtClean="0">
                <a:latin typeface="Times New Roman" pitchFamily="18" charset="0"/>
                <a:cs typeface="Times New Roman" pitchFamily="18" charset="0"/>
              </a:rPr>
              <a:t>Measured for water quality Analysis.However,the WQM system proposed measures the key water parameters:-</a:t>
            </a:r>
          </a:p>
          <a:p>
            <a:pPr marL="514350" indent="-514350">
              <a:buFont typeface="Arial" pitchFamily="34" charset="0"/>
              <a:buChar char="•"/>
            </a:pPr>
            <a:r>
              <a:rPr lang="en-US" dirty="0" smtClean="0">
                <a:latin typeface="Times New Roman" pitchFamily="18" charset="0"/>
                <a:cs typeface="Times New Roman" pitchFamily="18" charset="0"/>
              </a:rPr>
              <a:t>Water’s pHvalue.</a:t>
            </a:r>
          </a:p>
          <a:p>
            <a:pPr marL="514350" indent="-514350">
              <a:buFont typeface="Arial" pitchFamily="34" charset="0"/>
              <a:buChar char="•"/>
            </a:pPr>
            <a:r>
              <a:rPr lang="en-US" dirty="0" smtClean="0">
                <a:latin typeface="Times New Roman" pitchFamily="18" charset="0"/>
                <a:cs typeface="Times New Roman" pitchFamily="18" charset="0"/>
              </a:rPr>
              <a:t>Turbidity of the water.</a:t>
            </a:r>
          </a:p>
          <a:p>
            <a:pPr marL="514350" indent="-514350">
              <a:buFont typeface="Arial" pitchFamily="34" charset="0"/>
              <a:buChar char="•"/>
            </a:pPr>
            <a:r>
              <a:rPr lang="en-US" dirty="0" smtClean="0">
                <a:latin typeface="Times New Roman" pitchFamily="18" charset="0"/>
                <a:cs typeface="Times New Roman" pitchFamily="18" charset="0"/>
              </a:rPr>
              <a:t>Water level present in the tank.</a:t>
            </a:r>
          </a:p>
          <a:p>
            <a:pPr marL="514350" indent="-514350">
              <a:buFont typeface="Arial" pitchFamily="34" charset="0"/>
              <a:buChar char="•"/>
            </a:pPr>
            <a:r>
              <a:rPr lang="en-IN" dirty="0" smtClean="0">
                <a:latin typeface="Times New Roman" pitchFamily="18" charset="0"/>
                <a:cs typeface="Times New Roman" pitchFamily="18" charset="0"/>
              </a:rPr>
              <a:t>Temperature and humidity of the surrounding atmosphere.</a:t>
            </a: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C7AE23B-B90C-4557-94AE-DE8D184794F9}"/>
              </a:ext>
            </a:extLst>
          </p:cNvPr>
          <p:cNvSpPr>
            <a:spLocks noGrp="1"/>
          </p:cNvSpPr>
          <p:nvPr/>
        </p:nvSpPr>
        <p:spPr>
          <a:xfrm>
            <a:off x="1636711" y="116632"/>
            <a:ext cx="8915401" cy="764704"/>
          </a:xfrm>
          <a:prstGeom prst="rect">
            <a:avLst/>
          </a:prstGeom>
        </p:spPr>
        <p:txBody>
          <a:bodyPr vert="horz" lIns="91397" tIns="45698" rIns="91397" bIns="45698" rtlCol="0" anchor="ctr">
            <a:normAutofit/>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smtClean="0">
                <a:solidFill>
                  <a:schemeClr val="tx2"/>
                </a:solidFill>
                <a:latin typeface="Times New Roman" pitchFamily="18" charset="0"/>
                <a:cs typeface="Times New Roman" pitchFamily="18" charset="0"/>
              </a:rPr>
              <a:t>METHODOLOGY</a:t>
            </a:r>
            <a:endParaRPr lang="en-IN" sz="2800" b="1" dirty="0">
              <a:solidFill>
                <a:schemeClr val="tx2"/>
              </a:solidFill>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67EB8D3C-48CC-458C-AA6B-95411CA10AB9}"/>
              </a:ext>
            </a:extLst>
          </p:cNvPr>
          <p:cNvSpPr txBox="1"/>
          <p:nvPr/>
        </p:nvSpPr>
        <p:spPr>
          <a:xfrm>
            <a:off x="1485900" y="1052736"/>
            <a:ext cx="7920880" cy="825034"/>
          </a:xfrm>
          <a:prstGeom prst="rect">
            <a:avLst/>
          </a:prstGeom>
          <a:noFill/>
        </p:spPr>
        <p:txBody>
          <a:bodyPr wrap="square">
            <a:spAutoFit/>
          </a:bodyPr>
          <a:lstStyle/>
          <a:p>
            <a:pPr marL="285750" indent="-285750">
              <a:spcAft>
                <a:spcPts val="800"/>
              </a:spcAft>
            </a:pPr>
            <a:endParaRPr lang="en-US" sz="1800" u="heavy" dirty="0" smtClean="0">
              <a:effectLst/>
              <a:latin typeface="Times New Roman" panose="02020603050405020304" pitchFamily="18" charset="0"/>
              <a:ea typeface="Times New Roman" panose="02020603050405020304" pitchFamily="18" charset="0"/>
            </a:endParaRPr>
          </a:p>
          <a:p>
            <a:pPr marL="954405" marR="5767070" indent="-171450">
              <a:lnSpc>
                <a:spcPct val="152000"/>
              </a:lnSpc>
              <a:spcBef>
                <a:spcPts val="150"/>
              </a:spcBef>
              <a:spcAft>
                <a:spcPts val="0"/>
              </a:spcAft>
            </a:pPr>
            <a:endParaRPr lang="en-US" sz="1400" spc="-285" dirty="0">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 xmlns:a16="http://schemas.microsoft.com/office/drawing/2014/main" id="{046D1F2C-E39C-4EC5-B5DA-0708BA669E06}"/>
              </a:ext>
            </a:extLst>
          </p:cNvPr>
          <p:cNvSpPr txBox="1"/>
          <p:nvPr/>
        </p:nvSpPr>
        <p:spPr>
          <a:xfrm>
            <a:off x="1634933" y="3645024"/>
            <a:ext cx="6097464" cy="423449"/>
          </a:xfrm>
          <a:prstGeom prst="rect">
            <a:avLst/>
          </a:prstGeom>
          <a:noFill/>
        </p:spPr>
        <p:txBody>
          <a:bodyPr wrap="square">
            <a:spAutoFit/>
          </a:bodyPr>
          <a:lstStyle/>
          <a:p>
            <a:pPr marL="285750" indent="-285750">
              <a:lnSpc>
                <a:spcPct val="150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422004" y="612845"/>
            <a:ext cx="6718821" cy="4524315"/>
          </a:xfrm>
          <a:prstGeom prst="rect">
            <a:avLst/>
          </a:prstGeom>
        </p:spPr>
        <p:txBody>
          <a:bodyPr wrap="square">
            <a:spAutoFit/>
          </a:bodyPr>
          <a:lstStyle/>
          <a:p>
            <a:r>
              <a:rPr lang="en-IN" dirty="0" smtClean="0">
                <a:latin typeface="Times New Roman" pitchFamily="18" charset="0"/>
                <a:cs typeface="Times New Roman" pitchFamily="18" charset="0"/>
              </a:rPr>
              <a:t>The proposed system uses four sensors which are pH, turbidity, ultrasonic, DHT-11,  microcontroller unit as the main processing module and one data transmission module ESP32 Wi-Fi module (NodeMCU). The microcontroller unit is a significant part of the system developed for water quality measurement because The Arduino uno consumes low power, and it is a small size, where the size is a good use for a crucial point-of-sale technology criterion. Among four sensors, two of the sensors collect the data in the form of  analog signals the MCU has an on-chip ADC that translates the sensor analog signals into the digital format for further study. So, to get this analog output from the sensor, the sensor's analog output of will be connected to the MCU's analog pins. Whereas the other two sensors output directly connected to the digital pins of the MCU units. All the sensors data processed by the MCU and updated to the ThingSpeak server using the Wi-Fi data communication module ESP32(NodeMCU) to the central server.</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546888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Block Diagram of the system</a:t>
            </a:r>
            <a:endParaRPr lang="en-IN" dirty="0"/>
          </a:p>
        </p:txBody>
      </p:sp>
      <p:pic>
        <p:nvPicPr>
          <p:cNvPr id="4" name="Content Placeholder 3" descr="1-s2.0-S2405844020309403-gr1_lrg.jpg"/>
          <p:cNvPicPr>
            <a:picLocks noGrp="1" noChangeAspect="1"/>
          </p:cNvPicPr>
          <p:nvPr>
            <p:ph idx="1"/>
          </p:nvPr>
        </p:nvPicPr>
        <p:blipFill>
          <a:blip r:embed="rId2"/>
          <a:stretch>
            <a:fillRect/>
          </a:stretch>
        </p:blipFill>
        <p:spPr>
          <a:xfrm>
            <a:off x="2782044" y="1556792"/>
            <a:ext cx="6048671" cy="4824535"/>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dirty="0" smtClean="0"/>
              <a:t> </a:t>
            </a:r>
            <a:r>
              <a:rPr lang="en-IN" sz="2000" dirty="0" smtClean="0">
                <a:latin typeface="Times New Roman" pitchFamily="18" charset="0"/>
                <a:cs typeface="Times New Roman" pitchFamily="18" charset="0"/>
              </a:rPr>
              <a:t>The serial monitor of Arduino is initialized with 115200 baud rate. Later the ESP Wi-Fi module and the Thing Speak Server is also initialized.</a:t>
            </a:r>
          </a:p>
          <a:p>
            <a:pPr>
              <a:buNone/>
            </a:pPr>
            <a:r>
              <a:rPr lang="en-IN" sz="2000" dirty="0" smtClean="0">
                <a:latin typeface="Times New Roman" pitchFamily="18" charset="0"/>
                <a:cs typeface="Times New Roman" pitchFamily="18" charset="0"/>
              </a:rPr>
              <a:t> The four sensors  are being connected and the values are read into the sensors.  The algorithm flow of the ultrasonic and DHT 11 sensor flow is explained. The Ultrasonic sensor reads the digital value directly so it is considered as the duration of time in seconds. With the help of the duration, distance is calculated using a equation.    The DHT 11 Sensor reads the analog values of temperature and humidity. Later the same values are sent into the Thing Speak server and the same values are updated in the Serial monitor.</a:t>
            </a:r>
            <a:endParaRPr lang="en-IN"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Overall Algorithm for the proposed system.</a:t>
            </a:r>
            <a:endParaRPr lang="en-IN" sz="3200" dirty="0">
              <a:latin typeface="Times New Roman" pitchFamily="18" charset="0"/>
              <a:cs typeface="Times New Roman" pitchFamily="18" charset="0"/>
            </a:endParaRPr>
          </a:p>
        </p:txBody>
      </p:sp>
      <p:pic>
        <p:nvPicPr>
          <p:cNvPr id="4" name="Content Placeholder 3" descr="1-s2.0-S2405844020309403-gr2_lrg.jpg"/>
          <p:cNvPicPr>
            <a:picLocks noGrp="1" noChangeAspect="1"/>
          </p:cNvPicPr>
          <p:nvPr>
            <p:ph idx="1"/>
          </p:nvPr>
        </p:nvPicPr>
        <p:blipFill>
          <a:blip r:embed="rId2"/>
          <a:stretch>
            <a:fillRect/>
          </a:stretch>
        </p:blipFill>
        <p:spPr>
          <a:xfrm>
            <a:off x="2205980" y="1484784"/>
            <a:ext cx="6912767" cy="5373216"/>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F7A2885-8875-4554-80EA-48DAB1B4B59B}"/>
              </a:ext>
            </a:extLst>
          </p:cNvPr>
          <p:cNvSpPr txBox="1"/>
          <p:nvPr/>
        </p:nvSpPr>
        <p:spPr>
          <a:xfrm>
            <a:off x="3044841" y="260648"/>
            <a:ext cx="6099142" cy="954107"/>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DEVELOPING ENVIRONMENT</a:t>
            </a: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B820FDA9-1AF0-47E8-90BE-57A455E01B84}"/>
              </a:ext>
            </a:extLst>
          </p:cNvPr>
          <p:cNvSpPr txBox="1"/>
          <p:nvPr/>
        </p:nvSpPr>
        <p:spPr>
          <a:xfrm>
            <a:off x="1917948" y="1268760"/>
            <a:ext cx="8784976" cy="3785652"/>
          </a:xfrm>
          <a:prstGeom prst="rect">
            <a:avLst/>
          </a:prstGeom>
          <a:noFill/>
        </p:spPr>
        <p:txBody>
          <a:bodyPr wrap="square">
            <a:spAutoFit/>
          </a:bodyPr>
          <a:lstStyle/>
          <a:p>
            <a:r>
              <a:rPr lang="en-IN" sz="2400" dirty="0">
                <a:solidFill>
                  <a:schemeClr val="tx2"/>
                </a:solidFill>
                <a:latin typeface="Times New Roman" panose="02020603050405020304" pitchFamily="18" charset="0"/>
                <a:cs typeface="Times New Roman" panose="02020603050405020304" pitchFamily="18" charset="0"/>
              </a:rPr>
              <a:t>Processor - </a:t>
            </a:r>
            <a:r>
              <a:rPr lang="en-IN" sz="2400" dirty="0" smtClean="0">
                <a:solidFill>
                  <a:schemeClr val="tx2"/>
                </a:solidFill>
                <a:latin typeface="Times New Roman" panose="02020603050405020304" pitchFamily="18" charset="0"/>
                <a:cs typeface="Times New Roman" panose="02020603050405020304" pitchFamily="18" charset="0"/>
              </a:rPr>
              <a:t>Dual-Core 32-bit LX6 microprocessor</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Speed - 1.1 ghz</a:t>
            </a:r>
          </a:p>
          <a:p>
            <a:r>
              <a:rPr lang="en-IN" sz="2400" dirty="0">
                <a:solidFill>
                  <a:schemeClr val="tx2"/>
                </a:solidFill>
                <a:latin typeface="Times New Roman" panose="02020603050405020304" pitchFamily="18" charset="0"/>
                <a:cs typeface="Times New Roman" panose="02020603050405020304" pitchFamily="18" charset="0"/>
              </a:rPr>
              <a:t>RAM – </a:t>
            </a:r>
            <a:r>
              <a:rPr lang="en-IN" sz="2400" dirty="0" smtClean="0">
                <a:solidFill>
                  <a:schemeClr val="tx2"/>
                </a:solidFill>
                <a:latin typeface="Times New Roman" panose="02020603050405020304" pitchFamily="18" charset="0"/>
                <a:cs typeface="Times New Roman" panose="02020603050405020304" pitchFamily="18" charset="0"/>
              </a:rPr>
              <a:t>2Gb </a:t>
            </a:r>
            <a:r>
              <a:rPr lang="en-IN" sz="2400" dirty="0">
                <a:solidFill>
                  <a:schemeClr val="tx2"/>
                </a:solidFill>
                <a:latin typeface="Times New Roman" panose="02020603050405020304" pitchFamily="18" charset="0"/>
                <a:cs typeface="Times New Roman" panose="02020603050405020304" pitchFamily="18" charset="0"/>
              </a:rPr>
              <a:t>(min)</a:t>
            </a:r>
          </a:p>
          <a:p>
            <a:r>
              <a:rPr lang="en-IN" sz="2400" dirty="0">
                <a:solidFill>
                  <a:schemeClr val="tx2"/>
                </a:solidFill>
                <a:latin typeface="Times New Roman" panose="02020603050405020304" pitchFamily="18" charset="0"/>
                <a:cs typeface="Times New Roman" panose="02020603050405020304" pitchFamily="18" charset="0"/>
              </a:rPr>
              <a:t>Hard disk - </a:t>
            </a:r>
            <a:r>
              <a:rPr lang="en-IN" sz="2400" dirty="0" smtClean="0">
                <a:solidFill>
                  <a:schemeClr val="tx2"/>
                </a:solidFill>
                <a:latin typeface="Times New Roman" panose="02020603050405020304" pitchFamily="18" charset="0"/>
                <a:cs typeface="Times New Roman" panose="02020603050405020304" pitchFamily="18" charset="0"/>
              </a:rPr>
              <a:t> 500HDD</a:t>
            </a:r>
          </a:p>
          <a:p>
            <a:r>
              <a:rPr lang="en-US" sz="2400" dirty="0" smtClean="0">
                <a:solidFill>
                  <a:schemeClr val="tx2"/>
                </a:solidFill>
                <a:latin typeface="Times New Roman" panose="02020603050405020304" pitchFamily="18" charset="0"/>
                <a:cs typeface="Times New Roman" panose="02020603050405020304" pitchFamily="18" charset="0"/>
              </a:rPr>
              <a:t>Microcontroller-ESP32</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Operating system - windows </a:t>
            </a:r>
            <a:r>
              <a:rPr lang="en-IN" sz="2400" dirty="0" smtClean="0">
                <a:solidFill>
                  <a:schemeClr val="tx2"/>
                </a:solidFill>
                <a:latin typeface="Times New Roman" panose="02020603050405020304" pitchFamily="18" charset="0"/>
                <a:cs typeface="Times New Roman" panose="02020603050405020304" pitchFamily="18" charset="0"/>
              </a:rPr>
              <a:t>7or Above</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smtClean="0">
                <a:solidFill>
                  <a:schemeClr val="tx2"/>
                </a:solidFill>
                <a:latin typeface="Times New Roman" panose="02020603050405020304" pitchFamily="18" charset="0"/>
                <a:cs typeface="Times New Roman" panose="02020603050405020304" pitchFamily="18" charset="0"/>
              </a:rPr>
              <a:t>Platform </a:t>
            </a:r>
            <a:r>
              <a:rPr lang="en-IN" sz="2400" dirty="0">
                <a:solidFill>
                  <a:schemeClr val="tx2"/>
                </a:solidFill>
                <a:latin typeface="Times New Roman" panose="02020603050405020304" pitchFamily="18" charset="0"/>
                <a:cs typeface="Times New Roman" panose="02020603050405020304" pitchFamily="18" charset="0"/>
              </a:rPr>
              <a:t>used – </a:t>
            </a:r>
            <a:r>
              <a:rPr lang="en-IN" sz="2400" dirty="0" smtClean="0">
                <a:solidFill>
                  <a:schemeClr val="tx2"/>
                </a:solidFill>
                <a:latin typeface="Times New Roman" panose="02020603050405020304" pitchFamily="18" charset="0"/>
                <a:cs typeface="Times New Roman" panose="02020603050405020304" pitchFamily="18" charset="0"/>
              </a:rPr>
              <a:t>Arduino IDE,ThingSpeak</a:t>
            </a:r>
          </a:p>
          <a:p>
            <a:r>
              <a:rPr lang="en-IN" sz="2400" dirty="0" smtClean="0">
                <a:solidFill>
                  <a:schemeClr val="tx2"/>
                </a:solidFill>
                <a:latin typeface="Times New Roman" panose="02020603050405020304" pitchFamily="18" charset="0"/>
                <a:cs typeface="Times New Roman" panose="02020603050405020304" pitchFamily="18" charset="0"/>
              </a:rPr>
              <a:t>Power Requirement-Operating Voltage: 2.2V to 3.6V</a:t>
            </a:r>
          </a:p>
          <a:p>
            <a:r>
              <a:rPr lang="en-US" sz="2400" dirty="0" smtClean="0">
                <a:solidFill>
                  <a:schemeClr val="tx2"/>
                </a:solidFill>
                <a:latin typeface="Times New Roman" panose="02020603050405020304" pitchFamily="18" charset="0"/>
                <a:cs typeface="Times New Roman" panose="02020603050405020304" pitchFamily="18" charset="0"/>
              </a:rPr>
              <a:t>                                  </a:t>
            </a:r>
            <a:r>
              <a:rPr lang="en-IN" sz="2400" dirty="0" smtClean="0">
                <a:solidFill>
                  <a:schemeClr val="tx2"/>
                </a:solidFill>
                <a:latin typeface="Times New Roman" panose="02020603050405020304" pitchFamily="18" charset="0"/>
                <a:cs typeface="Times New Roman" panose="02020603050405020304" pitchFamily="18" charset="0"/>
              </a:rPr>
              <a:t>On-board 3.3V 600mA regulator.</a:t>
            </a:r>
          </a:p>
          <a:p>
            <a:endParaRPr lang="en-IN" sz="2400" dirty="0" smtClean="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119946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1009</TotalTime>
  <Words>763</Words>
  <Application>Microsoft Office PowerPoint</Application>
  <PresentationFormat>Custom</PresentationFormat>
  <Paragraphs>402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Math 16x9</vt:lpstr>
      <vt:lpstr>Slide 1</vt:lpstr>
      <vt:lpstr>Slide 2</vt:lpstr>
      <vt:lpstr>Slide 3</vt:lpstr>
      <vt:lpstr>Measurement parameters of WQM system.</vt:lpstr>
      <vt:lpstr>Slide 5</vt:lpstr>
      <vt:lpstr>The Block Diagram of the system</vt:lpstr>
      <vt:lpstr>PROPOSED SYSTEM</vt:lpstr>
      <vt:lpstr>Overall Algorithm for the proposed system.</vt:lpstr>
      <vt:lpstr>Slide 9</vt:lpstr>
      <vt:lpstr>Slide 10</vt:lpstr>
      <vt:lpstr>Slide 11</vt:lpstr>
      <vt:lpstr>Slide 12</vt:lpstr>
      <vt:lpstr>SPRINT BACKLOG PLAN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AFNAN PP</dc:creator>
  <cp:lastModifiedBy>MohammedAli</cp:lastModifiedBy>
  <cp:revision>53</cp:revision>
  <dcterms:created xsi:type="dcterms:W3CDTF">2022-01-10T17:37:53Z</dcterms:created>
  <dcterms:modified xsi:type="dcterms:W3CDTF">2022-07-03T09:15:01Z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