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4" r:id="rId7"/>
    <p:sldId id="282" r:id="rId8"/>
    <p:sldId id="283" r:id="rId9"/>
    <p:sldId id="284" r:id="rId10"/>
    <p:sldId id="267" r:id="rId11"/>
    <p:sldId id="268" r:id="rId12"/>
    <p:sldId id="269" r:id="rId13"/>
    <p:sldId id="271" r:id="rId14"/>
    <p:sldId id="260" r:id="rId15"/>
    <p:sldId id="263" r:id="rId16"/>
    <p:sldId id="261" r:id="rId17"/>
    <p:sldId id="272" r:id="rId18"/>
    <p:sldId id="262" r:id="rId19"/>
    <p:sldId id="273" r:id="rId20"/>
    <p:sldId id="266" r:id="rId21"/>
    <p:sldId id="26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547E5-7BED-44C0-B2F5-EF9405623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484691D-32FE-4C64-90D5-70305CE05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7D297AE-7852-4DFE-8DF6-F33F43FF056F}"/>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5" name="Footer Placeholder 4">
            <a:extLst>
              <a:ext uri="{FF2B5EF4-FFF2-40B4-BE49-F238E27FC236}">
                <a16:creationId xmlns:a16="http://schemas.microsoft.com/office/drawing/2014/main" xmlns="" id="{C7C0EBD8-8E95-4EE6-B590-B8D56C8F3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F55D5E-BD3A-4400-8BFC-471F278BDE6A}"/>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9514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F958E-9D66-4E3F-8614-0B842C7E6F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28B9933-E3C6-45CC-82AA-3AC27BC8BA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919248-58C3-4C0D-8CCA-1C1D68D31F84}"/>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5" name="Footer Placeholder 4">
            <a:extLst>
              <a:ext uri="{FF2B5EF4-FFF2-40B4-BE49-F238E27FC236}">
                <a16:creationId xmlns:a16="http://schemas.microsoft.com/office/drawing/2014/main" xmlns="" id="{7F0CD931-8D8E-4F3F-B574-14F299405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A1C708-511B-4E54-887D-40EC13E2467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57031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AE1540E-70C7-4106-9737-5D35E914A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6CDC95F-A4B5-4DC8-AD1F-D9FE165002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80A4F08-6758-4B3B-818B-7BE5B43E855A}"/>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5" name="Footer Placeholder 4">
            <a:extLst>
              <a:ext uri="{FF2B5EF4-FFF2-40B4-BE49-F238E27FC236}">
                <a16:creationId xmlns:a16="http://schemas.microsoft.com/office/drawing/2014/main" xmlns="" id="{C35706E8-C5C4-428D-8980-918193F60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183C6D-A7ED-40AF-B19F-4158E10B02D1}"/>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66307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486D4-1676-483F-9A83-EA8D206B5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80114C7-DF07-4693-8041-A0185D6B0D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9574EC-DBB4-4FD7-8914-F1B7D92A12EC}"/>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5" name="Footer Placeholder 4">
            <a:extLst>
              <a:ext uri="{FF2B5EF4-FFF2-40B4-BE49-F238E27FC236}">
                <a16:creationId xmlns:a16="http://schemas.microsoft.com/office/drawing/2014/main" xmlns="" id="{71194B5C-BB63-477F-BA67-B95B241E9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14EA5E-25D8-4356-AD62-2E936EAB2CFE}"/>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5936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C1CB0C-5206-4D8A-8F95-0642E8099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0D4E68-51F8-4A93-ACDF-DA357D4E8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CC65461-BDDF-412F-A303-D18DB040A0E7}"/>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5" name="Footer Placeholder 4">
            <a:extLst>
              <a:ext uri="{FF2B5EF4-FFF2-40B4-BE49-F238E27FC236}">
                <a16:creationId xmlns:a16="http://schemas.microsoft.com/office/drawing/2014/main" xmlns="" id="{D558F9B7-20BF-4D23-9721-5532459D2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483DC3E-D868-452F-9CF2-EC0923815BDB}"/>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5960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8D7892-3BE5-4A4F-BFC8-6A2D19461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8FFA5C9-DF6C-4592-8BB9-124F7E561C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163DC9-BC6B-4E85-B618-E0C2FE4BC9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7495645-6A42-4980-B442-879D91C1A499}"/>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6" name="Footer Placeholder 5">
            <a:extLst>
              <a:ext uri="{FF2B5EF4-FFF2-40B4-BE49-F238E27FC236}">
                <a16:creationId xmlns:a16="http://schemas.microsoft.com/office/drawing/2014/main" xmlns="" id="{859B3DE8-CC1F-49EF-8CF4-B0A6F6A1A6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2CC0282-F87A-4DFC-9DBB-43B8FAEED44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239534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557B81-4250-4DCB-B16E-1912631A3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66FE013-A9C0-484B-A50F-9DCDE5726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C99610F-76E3-4566-A54D-4C42AF5A0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62492E3-075D-4419-BE66-A34BCA097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E8438FC-439E-4F12-B118-415BEAEDFB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C452DAD-3D61-4F7C-9628-A54475570FD0}"/>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8" name="Footer Placeholder 7">
            <a:extLst>
              <a:ext uri="{FF2B5EF4-FFF2-40B4-BE49-F238E27FC236}">
                <a16:creationId xmlns:a16="http://schemas.microsoft.com/office/drawing/2014/main" xmlns="" id="{E910A963-BE5D-43D3-99AC-64FEAEAA9F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F2C0A11-36FC-4181-A740-967D3104EFF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4737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8BAC3-FEC5-4E73-9E0E-E06F2CCD4F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1B0CD22-1DD3-475D-A541-694C7555F5FC}"/>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4" name="Footer Placeholder 3">
            <a:extLst>
              <a:ext uri="{FF2B5EF4-FFF2-40B4-BE49-F238E27FC236}">
                <a16:creationId xmlns:a16="http://schemas.microsoft.com/office/drawing/2014/main" xmlns="" id="{CDF60068-4EE5-4B23-951D-1AA22CDFB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D484577-CA55-40A6-8463-4AB7D346987D}"/>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170842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680E00A-C485-4FBF-B9A4-1D7B535FAA2B}"/>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3" name="Footer Placeholder 2">
            <a:extLst>
              <a:ext uri="{FF2B5EF4-FFF2-40B4-BE49-F238E27FC236}">
                <a16:creationId xmlns:a16="http://schemas.microsoft.com/office/drawing/2014/main" xmlns="" id="{88906F69-AAE7-40B2-B454-73701E8BD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4585A5C-B1B4-4E0E-BA3D-0B4A1968B3B5}"/>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60403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E8069-2DD4-4650-809A-C90B8D4AC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13C0EE4-9944-493C-8A73-2BFCF3AAF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0B4A52A-8D28-47CE-8392-670CE306D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01288A8-9299-4C2A-8CD5-A0504006EE41}"/>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6" name="Footer Placeholder 5">
            <a:extLst>
              <a:ext uri="{FF2B5EF4-FFF2-40B4-BE49-F238E27FC236}">
                <a16:creationId xmlns:a16="http://schemas.microsoft.com/office/drawing/2014/main" xmlns="" id="{EBD666F8-9F7E-4BDE-B88D-EA4C258C0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CE88AA6-59FB-4C58-8355-9AF646079E20}"/>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83171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EA312-EEDE-40E4-9458-281C8F0D9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39614E3-FFBA-43C5-A2B3-A05F0FCDB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346112D-B1F8-49B9-92B5-ED493C195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1F0DB5-EF64-4D72-8964-E212E1B0DC7F}"/>
              </a:ext>
            </a:extLst>
          </p:cNvPr>
          <p:cNvSpPr>
            <a:spLocks noGrp="1"/>
          </p:cNvSpPr>
          <p:nvPr>
            <p:ph type="dt" sz="half" idx="10"/>
          </p:nvPr>
        </p:nvSpPr>
        <p:spPr/>
        <p:txBody>
          <a:bodyPr/>
          <a:lstStyle/>
          <a:p>
            <a:fld id="{CEC547BB-89C6-47AA-A0E9-264E466D5385}" type="datetimeFigureOut">
              <a:rPr lang="en-IN" smtClean="0"/>
              <a:t>05-07-2022</a:t>
            </a:fld>
            <a:endParaRPr lang="en-IN"/>
          </a:p>
        </p:txBody>
      </p:sp>
      <p:sp>
        <p:nvSpPr>
          <p:cNvPr id="6" name="Footer Placeholder 5">
            <a:extLst>
              <a:ext uri="{FF2B5EF4-FFF2-40B4-BE49-F238E27FC236}">
                <a16:creationId xmlns:a16="http://schemas.microsoft.com/office/drawing/2014/main" xmlns="" id="{D8B0E303-5030-49D4-8F53-8BBF2F761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58CF1EE-6C40-4D65-B86F-A2017D459898}"/>
              </a:ext>
            </a:extLst>
          </p:cNvPr>
          <p:cNvSpPr>
            <a:spLocks noGrp="1"/>
          </p:cNvSpPr>
          <p:nvPr>
            <p:ph type="sldNum" sz="quarter" idx="12"/>
          </p:nvPr>
        </p:nvSpPr>
        <p:spPr/>
        <p:txBody>
          <a:bodyPr/>
          <a:lstStyle/>
          <a:p>
            <a:fld id="{2F9D117A-02EB-42D1-B65D-26BF9AEB56FD}" type="slidenum">
              <a:rPr lang="en-IN" smtClean="0"/>
              <a:t>‹#›</a:t>
            </a:fld>
            <a:endParaRPr lang="en-IN"/>
          </a:p>
        </p:txBody>
      </p:sp>
    </p:spTree>
    <p:extLst>
      <p:ext uri="{BB962C8B-B14F-4D97-AF65-F5344CB8AC3E}">
        <p14:creationId xmlns:p14="http://schemas.microsoft.com/office/powerpoint/2010/main" val="359927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F0A2D35-B94A-4029-A0C2-DAF362D48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6B6336-491F-4E4B-BA34-859FCAD47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0BCE45C-1177-414F-BFA9-3440459CD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547BB-89C6-47AA-A0E9-264E466D5385}" type="datetimeFigureOut">
              <a:rPr lang="en-IN" smtClean="0"/>
              <a:t>05-07-2022</a:t>
            </a:fld>
            <a:endParaRPr lang="en-IN"/>
          </a:p>
        </p:txBody>
      </p:sp>
      <p:sp>
        <p:nvSpPr>
          <p:cNvPr id="5" name="Footer Placeholder 4">
            <a:extLst>
              <a:ext uri="{FF2B5EF4-FFF2-40B4-BE49-F238E27FC236}">
                <a16:creationId xmlns:a16="http://schemas.microsoft.com/office/drawing/2014/main" xmlns="" id="{EE37A71B-A633-4AF4-903E-B8A3EF7AF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E22CA37-3DC7-4673-A116-9F17304BB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D117A-02EB-42D1-B65D-26BF9AEB56FD}" type="slidenum">
              <a:rPr lang="en-IN" smtClean="0"/>
              <a:t>‹#›</a:t>
            </a:fld>
            <a:endParaRPr lang="en-IN"/>
          </a:p>
        </p:txBody>
      </p:sp>
    </p:spTree>
    <p:extLst>
      <p:ext uri="{BB962C8B-B14F-4D97-AF65-F5344CB8AC3E}">
        <p14:creationId xmlns:p14="http://schemas.microsoft.com/office/powerpoint/2010/main" val="37225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8B61B-7579-4A1A-A854-9F1AFB733FD3}"/>
              </a:ext>
            </a:extLst>
          </p:cNvPr>
          <p:cNvSpPr>
            <a:spLocks noGrp="1"/>
          </p:cNvSpPr>
          <p:nvPr>
            <p:ph type="ctrTitle"/>
          </p:nvPr>
        </p:nvSpPr>
        <p:spPr>
          <a:xfrm>
            <a:off x="0" y="695603"/>
            <a:ext cx="12192000" cy="2884724"/>
          </a:xfrm>
        </p:spPr>
        <p:txBody>
          <a:bodyPr>
            <a:normAutofit/>
          </a:bodyPr>
          <a:lstStyle/>
          <a:p>
            <a:r>
              <a:rPr lang="en-US" b="1" dirty="0" smtClean="0">
                <a:latin typeface="Times New Roman" panose="02020603050405020304" pitchFamily="18" charset="0"/>
                <a:cs typeface="Times New Roman" panose="02020603050405020304" pitchFamily="18" charset="0"/>
              </a:rPr>
              <a:t>ON ROAD VEHICLE BREAKDOWN ASSISTANCE</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62B95F72-ABAD-46CE-B8DF-9B924B58C951}"/>
              </a:ext>
            </a:extLst>
          </p:cNvPr>
          <p:cNvSpPr>
            <a:spLocks noGrp="1"/>
          </p:cNvSpPr>
          <p:nvPr>
            <p:ph type="subTitle" idx="1"/>
          </p:nvPr>
        </p:nvSpPr>
        <p:spPr>
          <a:xfrm>
            <a:off x="0" y="3673059"/>
            <a:ext cx="12093261" cy="3011076"/>
          </a:xfrm>
        </p:spPr>
        <p:txBody>
          <a:bodyPr>
            <a:normAutofit/>
          </a:bodyPr>
          <a:lstStyle/>
          <a:p>
            <a:r>
              <a:rPr lang="en-US" dirty="0" smtClean="0"/>
              <a:t> </a:t>
            </a:r>
            <a:endParaRPr lang="en-IN" dirty="0"/>
          </a:p>
        </p:txBody>
      </p:sp>
      <p:sp>
        <p:nvSpPr>
          <p:cNvPr id="4" name="Title 1"/>
          <p:cNvSpPr txBox="1">
            <a:spLocks/>
          </p:cNvSpPr>
          <p:nvPr/>
        </p:nvSpPr>
        <p:spPr>
          <a:xfrm>
            <a:off x="0" y="1066800"/>
            <a:ext cx="9296400" cy="20034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078605" y="4120602"/>
            <a:ext cx="9546466" cy="21159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smtClean="0">
                <a:solidFill>
                  <a:sysClr val="windowText" lastClr="000000"/>
                </a:solidFill>
                <a:latin typeface="Times New Roman" pitchFamily="18" charset="0"/>
                <a:cs typeface="Times New Roman" pitchFamily="18" charset="0"/>
              </a:rPr>
              <a:t>      ABHIJITH M</a:t>
            </a:r>
          </a:p>
          <a:p>
            <a:r>
              <a:rPr lang="en-US" sz="2800" b="1" dirty="0" smtClean="0">
                <a:solidFill>
                  <a:sysClr val="windowText" lastClr="000000"/>
                </a:solidFill>
                <a:latin typeface="Times New Roman" pitchFamily="18" charset="0"/>
                <a:cs typeface="Times New Roman" pitchFamily="18" charset="0"/>
              </a:rPr>
              <a:t>        Roll No: MES20MCA2002</a:t>
            </a:r>
          </a:p>
          <a:p>
            <a:r>
              <a:rPr lang="en-US" sz="2800" b="1" dirty="0" smtClean="0">
                <a:solidFill>
                  <a:sysClr val="windowText" lastClr="000000"/>
                </a:solidFill>
                <a:latin typeface="Times New Roman" pitchFamily="18" charset="0"/>
                <a:cs typeface="Times New Roman" pitchFamily="18" charset="0"/>
              </a:rPr>
              <a:t>      PRODUCT OWNER : Prof. K P BALACHANDRAN</a:t>
            </a:r>
          </a:p>
          <a:p>
            <a:endParaRPr lang="en-US" sz="2800" b="1" dirty="0" smtClean="0">
              <a:solidFill>
                <a:sysClr val="windowText" lastClr="000000"/>
              </a:solidFill>
              <a:latin typeface="Times New Roman" pitchFamily="18" charset="0"/>
              <a:cs typeface="Times New Roman" pitchFamily="18" charset="0"/>
            </a:endParaRPr>
          </a:p>
          <a:p>
            <a:endParaRPr lang="en-US" sz="2800" b="1" dirty="0" smtClean="0">
              <a:solidFill>
                <a:sysClr val="windowText" lastClr="000000"/>
              </a:solidFill>
              <a:latin typeface="Times New Roman" pitchFamily="18" charset="0"/>
              <a:cs typeface="Times New Roman" pitchFamily="18" charset="0"/>
            </a:endParaRPr>
          </a:p>
          <a:p>
            <a:endParaRPr lang="en-US" sz="2800" b="1" dirty="0" smtClean="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45519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E38E8-D0D7-466E-9515-0934285717DE}"/>
              </a:ext>
            </a:extLst>
          </p:cNvPr>
          <p:cNvSpPr>
            <a:spLocks noGrp="1"/>
          </p:cNvSpPr>
          <p:nvPr>
            <p:ph type="title"/>
          </p:nvPr>
        </p:nvSpPr>
        <p:spPr>
          <a:xfrm>
            <a:off x="838200" y="365125"/>
            <a:ext cx="3813699" cy="451621"/>
          </a:xfrm>
        </p:spPr>
        <p:txBody>
          <a:bodyPr>
            <a:noAutofit/>
          </a:bodyPr>
          <a:lstStyle/>
          <a:p>
            <a:r>
              <a:rPr lang="en-US" sz="3200" b="1" u="sng" dirty="0"/>
              <a:t>DATA FLOW DIAGRAM</a:t>
            </a:r>
            <a:endParaRPr lang="en-IN" sz="3200" b="1" u="sng" dirty="0"/>
          </a:p>
        </p:txBody>
      </p:sp>
      <p:sp>
        <p:nvSpPr>
          <p:cNvPr id="6" name="TextBox 5">
            <a:extLst>
              <a:ext uri="{FF2B5EF4-FFF2-40B4-BE49-F238E27FC236}">
                <a16:creationId xmlns:a16="http://schemas.microsoft.com/office/drawing/2014/main" xmlns="" id="{9F7B6307-4E7D-4286-9062-065F6B03AF46}"/>
              </a:ext>
            </a:extLst>
          </p:cNvPr>
          <p:cNvSpPr txBox="1"/>
          <p:nvPr/>
        </p:nvSpPr>
        <p:spPr>
          <a:xfrm>
            <a:off x="1091953" y="1562470"/>
            <a:ext cx="2228295" cy="461665"/>
          </a:xfrm>
          <a:prstGeom prst="rect">
            <a:avLst/>
          </a:prstGeom>
          <a:noFill/>
        </p:spPr>
        <p:txBody>
          <a:bodyPr wrap="square" rtlCol="0">
            <a:spAutoFit/>
          </a:bodyPr>
          <a:lstStyle/>
          <a:p>
            <a:r>
              <a:rPr lang="en-US" sz="2400" b="1" u="sng" dirty="0"/>
              <a:t>LEVEL 0</a:t>
            </a:r>
            <a:endParaRPr lang="en-IN" sz="2400" b="1" u="sng"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953" y="2253802"/>
            <a:ext cx="7783602" cy="2820473"/>
          </a:xfrm>
        </p:spPr>
      </p:pic>
    </p:spTree>
    <p:extLst>
      <p:ext uri="{BB962C8B-B14F-4D97-AF65-F5344CB8AC3E}">
        <p14:creationId xmlns:p14="http://schemas.microsoft.com/office/powerpoint/2010/main" val="2052291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662A5-5866-4D0D-9521-D704419B403F}"/>
              </a:ext>
            </a:extLst>
          </p:cNvPr>
          <p:cNvSpPr>
            <a:spLocks noGrp="1"/>
          </p:cNvSpPr>
          <p:nvPr>
            <p:ph type="title"/>
          </p:nvPr>
        </p:nvSpPr>
        <p:spPr>
          <a:xfrm>
            <a:off x="838200" y="365126"/>
            <a:ext cx="4896775" cy="575908"/>
          </a:xfrm>
        </p:spPr>
        <p:txBody>
          <a:bodyPr>
            <a:normAutofit/>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xmlns="" id="{4DA8E4A1-BC5B-437E-823A-66F0FC87C591}"/>
              </a:ext>
            </a:extLst>
          </p:cNvPr>
          <p:cNvSpPr>
            <a:spLocks noGrp="1"/>
          </p:cNvSpPr>
          <p:nvPr>
            <p:ph idx="1"/>
          </p:nvPr>
        </p:nvSpPr>
        <p:spPr>
          <a:xfrm>
            <a:off x="838200" y="1180730"/>
            <a:ext cx="10515600" cy="4996233"/>
          </a:xfrm>
        </p:spPr>
        <p:txBody>
          <a:bodyPr>
            <a:normAutofit/>
          </a:bodyPr>
          <a:lstStyle/>
          <a:p>
            <a:pPr marL="0" indent="0">
              <a:buNone/>
            </a:pPr>
            <a:r>
              <a:rPr lang="en-US" sz="2400" b="1" u="sng" dirty="0"/>
              <a:t>LEVEL 1</a:t>
            </a:r>
            <a:endParaRPr lang="en-IN" sz="24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575" y="1636488"/>
            <a:ext cx="9086850" cy="4924425"/>
          </a:xfrm>
          <a:prstGeom prst="rect">
            <a:avLst/>
          </a:prstGeom>
        </p:spPr>
      </p:pic>
    </p:spTree>
    <p:extLst>
      <p:ext uri="{BB962C8B-B14F-4D97-AF65-F5344CB8AC3E}">
        <p14:creationId xmlns:p14="http://schemas.microsoft.com/office/powerpoint/2010/main" val="266975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D21D0-7C50-4889-9F90-0D8393FCDFD3}"/>
              </a:ext>
            </a:extLst>
          </p:cNvPr>
          <p:cNvSpPr>
            <a:spLocks noGrp="1"/>
          </p:cNvSpPr>
          <p:nvPr>
            <p:ph type="title"/>
          </p:nvPr>
        </p:nvSpPr>
        <p:spPr>
          <a:xfrm>
            <a:off x="735169" y="107548"/>
            <a:ext cx="3538491" cy="487131"/>
          </a:xfrm>
        </p:spPr>
        <p:txBody>
          <a:bodyPr>
            <a:normAutofit fontScale="90000"/>
          </a:bodyPr>
          <a:lstStyle/>
          <a:p>
            <a:r>
              <a:rPr lang="en-US" sz="3200" b="1" u="sng" dirty="0"/>
              <a:t>DATA FLOW DIAGRAM</a:t>
            </a:r>
            <a:endParaRPr lang="en-IN" sz="3200" b="1" u="sng" dirty="0"/>
          </a:p>
        </p:txBody>
      </p:sp>
      <p:sp>
        <p:nvSpPr>
          <p:cNvPr id="3" name="Content Placeholder 2">
            <a:extLst>
              <a:ext uri="{FF2B5EF4-FFF2-40B4-BE49-F238E27FC236}">
                <a16:creationId xmlns:a16="http://schemas.microsoft.com/office/drawing/2014/main" xmlns="" id="{FA3EF5DD-ABAD-4BFB-9AF0-34F82207CA9C}"/>
              </a:ext>
            </a:extLst>
          </p:cNvPr>
          <p:cNvSpPr>
            <a:spLocks noGrp="1"/>
          </p:cNvSpPr>
          <p:nvPr>
            <p:ph idx="1"/>
          </p:nvPr>
        </p:nvSpPr>
        <p:spPr>
          <a:xfrm>
            <a:off x="528034" y="811369"/>
            <a:ext cx="10825766" cy="5537916"/>
          </a:xfrm>
        </p:spPr>
        <p:txBody>
          <a:bodyPr>
            <a:normAutofit/>
          </a:bodyPr>
          <a:lstStyle/>
          <a:p>
            <a:pPr marL="0" indent="0">
              <a:buNone/>
            </a:pPr>
            <a:r>
              <a:rPr lang="en-US" sz="2400" b="1" u="sng" dirty="0"/>
              <a:t>LEVEL 2</a:t>
            </a:r>
            <a:endParaRPr lang="en-IN" sz="24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650" y="1026634"/>
            <a:ext cx="9201150" cy="5512090"/>
          </a:xfrm>
          <a:prstGeom prst="rect">
            <a:avLst/>
          </a:prstGeom>
        </p:spPr>
      </p:pic>
    </p:spTree>
    <p:extLst>
      <p:ext uri="{BB962C8B-B14F-4D97-AF65-F5344CB8AC3E}">
        <p14:creationId xmlns:p14="http://schemas.microsoft.com/office/powerpoint/2010/main" val="498237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67" y="0"/>
            <a:ext cx="6077754" cy="755337"/>
          </a:xfrm>
        </p:spPr>
        <p:txBody>
          <a:bodyPr>
            <a:normAutofit/>
          </a:bodyPr>
          <a:lstStyle/>
          <a:p>
            <a:r>
              <a:rPr lang="en-US" sz="2800" u="sng" dirty="0">
                <a:latin typeface="Times New Roman" panose="02020603050405020304" pitchFamily="18" charset="0"/>
                <a:cs typeface="Times New Roman" panose="02020603050405020304" pitchFamily="18" charset="0"/>
              </a:rPr>
              <a:t>DATA FLOW DIAGRAM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152" y="755337"/>
            <a:ext cx="11212132" cy="6102663"/>
          </a:xfrm>
        </p:spPr>
        <p:txBody>
          <a:bodyPr/>
          <a:lstStyle/>
          <a:p>
            <a:r>
              <a:rPr lang="en-US" b="1" u="sng" dirty="0"/>
              <a:t>LEVEL </a:t>
            </a:r>
            <a:r>
              <a:rPr lang="en-US" b="1" u="sng" dirty="0" smtClean="0"/>
              <a:t>3</a:t>
            </a:r>
            <a:endParaRPr lang="en-IN" b="1" u="sng"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344" y="888643"/>
            <a:ext cx="9087252" cy="6096533"/>
          </a:xfrm>
          <a:prstGeom prst="rect">
            <a:avLst/>
          </a:prstGeom>
        </p:spPr>
      </p:pic>
    </p:spTree>
    <p:extLst>
      <p:ext uri="{BB962C8B-B14F-4D97-AF65-F5344CB8AC3E}">
        <p14:creationId xmlns:p14="http://schemas.microsoft.com/office/powerpoint/2010/main" val="1419886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4E1EB-0474-407F-A941-AF9EE06DB067}"/>
              </a:ext>
            </a:extLst>
          </p:cNvPr>
          <p:cNvSpPr>
            <a:spLocks noGrp="1"/>
          </p:cNvSpPr>
          <p:nvPr>
            <p:ph type="title"/>
          </p:nvPr>
        </p:nvSpPr>
        <p:spPr>
          <a:xfrm>
            <a:off x="838200" y="365125"/>
            <a:ext cx="4523913" cy="487131"/>
          </a:xfrm>
        </p:spPr>
        <p:txBody>
          <a:bodyPr>
            <a:normAutofit fontScale="90000"/>
          </a:bodyPr>
          <a:lstStyle/>
          <a:p>
            <a:r>
              <a:rPr lang="en-US" sz="3200" b="1" u="sng" dirty="0"/>
              <a:t>DEVELOPING ENVIRONMENT</a:t>
            </a:r>
            <a:endParaRPr lang="en-IN" sz="3200" b="1" u="sng" dirty="0"/>
          </a:p>
        </p:txBody>
      </p:sp>
      <p:sp>
        <p:nvSpPr>
          <p:cNvPr id="3" name="Content Placeholder 2">
            <a:extLst>
              <a:ext uri="{FF2B5EF4-FFF2-40B4-BE49-F238E27FC236}">
                <a16:creationId xmlns:a16="http://schemas.microsoft.com/office/drawing/2014/main" xmlns="" id="{19DD6B7E-6EC4-4D0A-ACAC-7FB67D6085DD}"/>
              </a:ext>
            </a:extLst>
          </p:cNvPr>
          <p:cNvSpPr>
            <a:spLocks noGrp="1"/>
          </p:cNvSpPr>
          <p:nvPr>
            <p:ph idx="1"/>
          </p:nvPr>
        </p:nvSpPr>
        <p:spPr>
          <a:xfrm>
            <a:off x="838200" y="1062146"/>
            <a:ext cx="10515600" cy="4351338"/>
          </a:xfrm>
        </p:spPr>
        <p:txBody>
          <a:bodyPr>
            <a:normAutofit/>
          </a:bodyPr>
          <a:lstStyle/>
          <a:p>
            <a:r>
              <a:rPr lang="en-IN" sz="2000" dirty="0">
                <a:latin typeface="Times New Roman" pitchFamily="18" charset="0"/>
                <a:cs typeface="Times New Roman" pitchFamily="18" charset="0"/>
              </a:rPr>
              <a:t>Front </a:t>
            </a:r>
            <a:r>
              <a:rPr lang="en-IN" sz="2000" dirty="0" smtClean="0">
                <a:latin typeface="Times New Roman" pitchFamily="18" charset="0"/>
                <a:cs typeface="Times New Roman" pitchFamily="18" charset="0"/>
              </a:rPr>
              <a:t>End   :    Flutter</a:t>
            </a: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Back </a:t>
            </a:r>
            <a:r>
              <a:rPr lang="en-IN" sz="2000" dirty="0" smtClean="0">
                <a:latin typeface="Times New Roman" pitchFamily="18" charset="0"/>
                <a:cs typeface="Times New Roman" pitchFamily="18" charset="0"/>
              </a:rPr>
              <a:t>end     :    Python- </a:t>
            </a:r>
            <a:r>
              <a:rPr lang="en-IN" sz="2000" dirty="0" err="1" smtClean="0">
                <a:latin typeface="Times New Roman" pitchFamily="18" charset="0"/>
                <a:cs typeface="Times New Roman" pitchFamily="18" charset="0"/>
              </a:rPr>
              <a:t>django</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Database      :    </a:t>
            </a:r>
            <a:r>
              <a:rPr lang="en-IN" sz="2000" dirty="0">
                <a:latin typeface="Times New Roman" pitchFamily="18" charset="0"/>
                <a:cs typeface="Times New Roman" pitchFamily="18" charset="0"/>
              </a:rPr>
              <a:t>MySQL</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IDE              :    </a:t>
            </a:r>
            <a:r>
              <a:rPr lang="en-IN" sz="2000" dirty="0" err="1" smtClean="0">
                <a:latin typeface="Times New Roman" pitchFamily="18" charset="0"/>
                <a:cs typeface="Times New Roman" pitchFamily="18" charset="0"/>
              </a:rPr>
              <a:t>PyCharm</a:t>
            </a:r>
            <a:r>
              <a:rPr lang="en-IN" sz="2000" dirty="0" smtClean="0">
                <a:latin typeface="Times New Roman" pitchFamily="18" charset="0"/>
                <a:cs typeface="Times New Roman" pitchFamily="18" charset="0"/>
              </a:rPr>
              <a:t> , Android studio</a:t>
            </a:r>
            <a:endParaRPr lang="en-US"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OS                :    Windows/Linux</a:t>
            </a:r>
          </a:p>
          <a:p>
            <a:r>
              <a:rPr lang="en-US" sz="2000" dirty="0" smtClean="0">
                <a:latin typeface="Times New Roman" pitchFamily="18" charset="0"/>
                <a:cs typeface="Times New Roman" pitchFamily="18" charset="0"/>
              </a:rPr>
              <a:t>Processor      :   i5</a:t>
            </a:r>
          </a:p>
          <a:p>
            <a:r>
              <a:rPr lang="en-US" sz="2000" dirty="0" smtClean="0">
                <a:latin typeface="Times New Roman" pitchFamily="18" charset="0"/>
                <a:cs typeface="Times New Roman" pitchFamily="18" charset="0"/>
              </a:rPr>
              <a:t>RAM             :  8GB</a:t>
            </a:r>
            <a:endParaRPr lang="en-US" sz="2000"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40146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E6A47-A354-4CB1-879B-E2D2E2134ED8}"/>
              </a:ext>
            </a:extLst>
          </p:cNvPr>
          <p:cNvSpPr>
            <a:spLocks noGrp="1"/>
          </p:cNvSpPr>
          <p:nvPr>
            <p:ph type="title"/>
          </p:nvPr>
        </p:nvSpPr>
        <p:spPr>
          <a:xfrm>
            <a:off x="838200" y="365126"/>
            <a:ext cx="3183384" cy="620296"/>
          </a:xfrm>
        </p:spPr>
        <p:txBody>
          <a:bodyPr>
            <a:normAutofit/>
          </a:bodyPr>
          <a:lstStyle/>
          <a:p>
            <a:r>
              <a:rPr lang="en-US" sz="3200" b="1" u="sng" dirty="0"/>
              <a:t>PROJECT PLAN</a:t>
            </a:r>
            <a:endParaRPr lang="en-IN" sz="32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4560935"/>
              </p:ext>
            </p:extLst>
          </p:nvPr>
        </p:nvGraphicFramePr>
        <p:xfrm>
          <a:off x="1869438" y="985422"/>
          <a:ext cx="8382000" cy="5703570"/>
        </p:xfrm>
        <a:graphic>
          <a:graphicData uri="http://schemas.openxmlformats.org/drawingml/2006/table">
            <a:tbl>
              <a:tblPr>
                <a:tableStyleId>{5940675A-B579-460E-94D1-54222C63F5DA}</a:tableStyleId>
              </a:tblPr>
              <a:tblGrid>
                <a:gridCol w="660400"/>
                <a:gridCol w="1409700"/>
                <a:gridCol w="2120900"/>
                <a:gridCol w="1397000"/>
                <a:gridCol w="1397000"/>
                <a:gridCol w="1397000"/>
              </a:tblGrid>
              <a:tr h="969010">
                <a:tc>
                  <a:txBody>
                    <a:bodyPr/>
                    <a:lstStyle/>
                    <a:p>
                      <a:pPr>
                        <a:lnSpc>
                          <a:spcPct val="106000"/>
                        </a:lnSpc>
                        <a:spcAft>
                          <a:spcPts val="800"/>
                        </a:spcAft>
                      </a:pPr>
                      <a:r>
                        <a:rPr lang="en-US" sz="1600" b="1" kern="1200" dirty="0">
                          <a:effectLst/>
                        </a:rPr>
                        <a:t>User Story ID</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US" sz="1600" b="1" kern="1200">
                          <a:effectLst/>
                        </a:rPr>
                        <a:t>Task Name</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US" sz="1600" b="1" kern="1200">
                          <a:effectLst/>
                        </a:rPr>
                        <a:t>Start Date</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US" sz="1600" b="1" kern="1200" dirty="0">
                          <a:effectLst/>
                        </a:rPr>
                        <a:t>End Date</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US" sz="1600" b="1" kern="1200">
                          <a:effectLst/>
                        </a:rPr>
                        <a:t>Days</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US" sz="1600" b="1" kern="1200" dirty="0">
                          <a:effectLst/>
                        </a:rPr>
                        <a:t>Status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2">
                  <a:txBody>
                    <a:bodyPr/>
                    <a:lstStyle/>
                    <a:p>
                      <a:pPr>
                        <a:lnSpc>
                          <a:spcPct val="106000"/>
                        </a:lnSpc>
                        <a:spcAft>
                          <a:spcPts val="800"/>
                        </a:spcAft>
                      </a:pPr>
                      <a:r>
                        <a:rPr lang="en-US" sz="1400" kern="1200">
                          <a:effectLst/>
                        </a:rPr>
                        <a:t>Sprint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smtClean="0">
                          <a:effectLst/>
                        </a:rPr>
                        <a:t>20/04/2022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smtClean="0">
                          <a:effectLst/>
                        </a:rPr>
                        <a:t>21/04/2022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2">
                  <a:txBody>
                    <a:bodyPr/>
                    <a:lstStyle/>
                    <a:p>
                      <a:pPr>
                        <a:lnSpc>
                          <a:spcPct val="106000"/>
                        </a:lnSpc>
                        <a:spcAft>
                          <a:spcPts val="800"/>
                        </a:spcAft>
                      </a:pPr>
                      <a:r>
                        <a:rPr lang="en-US" sz="1400" kern="1200" dirty="0" smtClean="0">
                          <a:effectLst/>
                          <a:latin typeface="+mn-lt"/>
                          <a:ea typeface="+mn-ea"/>
                          <a:cs typeface="+mn-cs"/>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smtClean="0">
                          <a:effectLst/>
                        </a:rPr>
                        <a:t>25/04/2021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smtClean="0">
                          <a:effectLst/>
                        </a:rPr>
                        <a:t>26/04/2022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a:effectLst/>
                        </a:rPr>
                        <a:t>Completed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5">
                  <a:txBody>
                    <a:bodyPr/>
                    <a:lstStyle/>
                    <a:p>
                      <a:pPr>
                        <a:lnSpc>
                          <a:spcPct val="106000"/>
                        </a:lnSpc>
                        <a:spcAft>
                          <a:spcPts val="800"/>
                        </a:spcAft>
                      </a:pPr>
                      <a:r>
                        <a:rPr lang="en-US" sz="1400" kern="1200">
                          <a:effectLst/>
                        </a:rPr>
                        <a:t>Sprint 2</a:t>
                      </a:r>
                      <a:endParaRPr lang="en-IN" sz="1100">
                        <a:effectLst/>
                      </a:endParaRPr>
                    </a:p>
                    <a:p>
                      <a:pPr>
                        <a:lnSpc>
                          <a:spcPct val="106000"/>
                        </a:lnSpc>
                        <a:spcAft>
                          <a:spcPts val="800"/>
                        </a:spcAft>
                      </a:pPr>
                      <a:r>
                        <a:rPr lang="en-IN" sz="1400" kern="1200">
                          <a:effectLst/>
                        </a:rPr>
                        <a:t> </a:t>
                      </a:r>
                      <a:endParaRPr lang="en-IN" sz="1100">
                        <a:effectLst/>
                      </a:endParaRPr>
                    </a:p>
                    <a:p>
                      <a:pPr>
                        <a:lnSpc>
                          <a:spcPct val="106000"/>
                        </a:lnSpc>
                        <a:spcAft>
                          <a:spcPts val="800"/>
                        </a:spcAft>
                      </a:pPr>
                      <a:r>
                        <a:rPr lang="en-IN" sz="1400" kern="1200">
                          <a:effectLst/>
                        </a:rPr>
                        <a:t> </a:t>
                      </a:r>
                      <a:endParaRPr lang="en-IN" sz="1100">
                        <a:effectLst/>
                      </a:endParaRPr>
                    </a:p>
                    <a:p>
                      <a:pPr>
                        <a:lnSpc>
                          <a:spcPct val="106000"/>
                        </a:lnSpc>
                        <a:spcAft>
                          <a:spcPts val="800"/>
                        </a:spcAft>
                      </a:pPr>
                      <a:r>
                        <a:rPr lang="en-IN" sz="1400" kern="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29/04/2022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29/04/2022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5">
                  <a:txBody>
                    <a:bodyPr/>
                    <a:lstStyle/>
                    <a:p>
                      <a:pPr>
                        <a:lnSpc>
                          <a:spcPct val="106000"/>
                        </a:lnSpc>
                        <a:spcAft>
                          <a:spcPts val="800"/>
                        </a:spcAft>
                      </a:pPr>
                      <a:r>
                        <a:rPr lang="en-US" sz="1400" kern="1200" dirty="0" smtClean="0">
                          <a:effectLst/>
                        </a:rPr>
                        <a:t>8</a:t>
                      </a:r>
                      <a:endParaRPr lang="en-IN" sz="1100" dirty="0">
                        <a:effectLst/>
                      </a:endParaRPr>
                    </a:p>
                    <a:p>
                      <a:pPr>
                        <a:lnSpc>
                          <a:spcPct val="106000"/>
                        </a:lnSpc>
                        <a:spcAft>
                          <a:spcPts val="800"/>
                        </a:spcAft>
                      </a:pPr>
                      <a:r>
                        <a:rPr lang="en-IN" sz="1400" kern="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latin typeface="+mn-lt"/>
                          <a:ea typeface="+mn-ea"/>
                          <a:cs typeface="+mn-cs"/>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rPr>
                        <a:t>01/05/2022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01/05/2022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latin typeface="+mn-lt"/>
                          <a:ea typeface="+mn-ea"/>
                          <a:cs typeface="+mn-cs"/>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04/05/2022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a:effectLst/>
                        </a:rPr>
                        <a:t> </a:t>
                      </a:r>
                      <a:r>
                        <a:rPr lang="en-IN" sz="1400" kern="1200" dirty="0" smtClean="0">
                          <a:effectLst/>
                        </a:rPr>
                        <a:t>05/05/2022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12/05/2022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a:effectLst/>
                        </a:rPr>
                        <a:t> </a:t>
                      </a:r>
                      <a:r>
                        <a:rPr lang="en-IN" sz="1400" kern="1200" dirty="0" smtClean="0">
                          <a:effectLst/>
                        </a:rPr>
                        <a:t>13/05/2022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23/05/2022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a:effectLst/>
                        </a:rPr>
                        <a:t> </a:t>
                      </a:r>
                      <a:r>
                        <a:rPr lang="en-IN" sz="1400" kern="1200" dirty="0" smtClean="0">
                          <a:effectLst/>
                        </a:rPr>
                        <a:t>24/05/2022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6">
                  <a:txBody>
                    <a:bodyPr/>
                    <a:lstStyle/>
                    <a:p>
                      <a:pPr>
                        <a:lnSpc>
                          <a:spcPct val="106000"/>
                        </a:lnSpc>
                        <a:spcAft>
                          <a:spcPts val="800"/>
                        </a:spcAft>
                      </a:pPr>
                      <a:r>
                        <a:rPr lang="en-US" sz="1400" kern="1200">
                          <a:effectLst/>
                        </a:rPr>
                        <a:t>Sprint 3</a:t>
                      </a:r>
                      <a:endParaRPr lang="en-IN" sz="1100">
                        <a:effectLst/>
                      </a:endParaRPr>
                    </a:p>
                    <a:p>
                      <a:pPr>
                        <a:lnSpc>
                          <a:spcPct val="106000"/>
                        </a:lnSpc>
                        <a:spcAft>
                          <a:spcPts val="800"/>
                        </a:spcAft>
                      </a:pPr>
                      <a:r>
                        <a:rPr lang="en-IN" sz="1400" kern="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24/05/2022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25/05/2022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6">
                  <a:txBody>
                    <a:bodyPr/>
                    <a:lstStyle/>
                    <a:p>
                      <a:pPr>
                        <a:lnSpc>
                          <a:spcPct val="106000"/>
                        </a:lnSpc>
                        <a:spcAft>
                          <a:spcPts val="800"/>
                        </a:spcAft>
                      </a:pPr>
                      <a:r>
                        <a:rPr lang="en-IN" sz="1400" kern="1200" dirty="0">
                          <a:effectLst/>
                        </a:rPr>
                        <a:t> </a:t>
                      </a:r>
                      <a:r>
                        <a:rPr lang="en-IN" sz="1400" kern="1200" dirty="0" smtClean="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latin typeface="+mn-lt"/>
                          <a:ea typeface="+mn-ea"/>
                          <a:cs typeface="+mn-cs"/>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28/05/2022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a:effectLst/>
                        </a:rPr>
                        <a:t> </a:t>
                      </a:r>
                      <a:r>
                        <a:rPr lang="en-IN" sz="1400" kern="1200" dirty="0" smtClean="0">
                          <a:effectLst/>
                        </a:rPr>
                        <a:t>29/05/2022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30/05/2022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smtClean="0">
                          <a:effectLst/>
                        </a:rPr>
                        <a:t>30/05/2022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US" sz="1400" kern="1200" dirty="0" smtClean="0">
                          <a:effectLst/>
                          <a:latin typeface="+mn-lt"/>
                          <a:ea typeface="+mn-ea"/>
                          <a:cs typeface="+mn-cs"/>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01/06/2022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a:effectLst/>
                        </a:rPr>
                        <a:t> </a:t>
                      </a:r>
                      <a:r>
                        <a:rPr lang="en-IN" sz="1400" kern="1200" dirty="0" smtClean="0">
                          <a:effectLst/>
                        </a:rPr>
                        <a:t>02/06/2022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rPr>
                        <a:t>03/06/2022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03/06/2022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latin typeface="+mn-lt"/>
                          <a:ea typeface="+mn-ea"/>
                          <a:cs typeface="+mn-cs"/>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05/06/2022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800"/>
                        </a:spcAft>
                      </a:pPr>
                      <a:r>
                        <a:rPr lang="en-IN" sz="1400" kern="1200" dirty="0" smtClean="0">
                          <a:effectLst/>
                        </a:rPr>
                        <a:t> 06/06/2022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800"/>
                        </a:spcAft>
                      </a:pPr>
                      <a:r>
                        <a:rPr lang="en-IN" sz="1400" kern="1200" dirty="0">
                          <a:effectLst/>
                        </a:rPr>
                        <a:t> </a:t>
                      </a:r>
                      <a:r>
                        <a:rPr lang="en-IN" sz="1400" kern="1200" dirty="0" smtClean="0">
                          <a:effectLst/>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3">
                  <a:txBody>
                    <a:bodyPr/>
                    <a:lstStyle/>
                    <a:p>
                      <a:pPr>
                        <a:lnSpc>
                          <a:spcPct val="106000"/>
                        </a:lnSpc>
                        <a:spcAft>
                          <a:spcPts val="800"/>
                        </a:spcAft>
                      </a:pPr>
                      <a:r>
                        <a:rPr lang="en-US" sz="1400" kern="1200" dirty="0">
                          <a:effectLst/>
                        </a:rPr>
                        <a:t>Sprint 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15/06/2022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16/06/2022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rowSpan="3">
                  <a:txBody>
                    <a:bodyPr/>
                    <a:lstStyle/>
                    <a:p>
                      <a:pPr>
                        <a:lnSpc>
                          <a:spcPct val="106000"/>
                        </a:lnSpc>
                        <a:spcAft>
                          <a:spcPts val="0"/>
                        </a:spcAft>
                      </a:pPr>
                      <a:r>
                        <a:rPr lang="en-US" sz="1400" kern="1200" dirty="0" smtClean="0">
                          <a:effectLst/>
                          <a:latin typeface="+mn-lt"/>
                          <a:ea typeface="+mn-ea"/>
                          <a:cs typeface="+mn-cs"/>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latin typeface="+mn-lt"/>
                          <a:ea typeface="+mn-ea"/>
                          <a:cs typeface="+mn-cs"/>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rPr>
                        <a:t>18/6/2022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19/6/2022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latin typeface="+mn-lt"/>
                          <a:ea typeface="+mn-ea"/>
                          <a:cs typeface="+mn-cs"/>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r h="295910">
                <a:tc>
                  <a:txBody>
                    <a:bodyPr/>
                    <a:lstStyle/>
                    <a:p>
                      <a:pPr>
                        <a:lnSpc>
                          <a:spcPct val="106000"/>
                        </a:lnSpc>
                        <a:spcAft>
                          <a:spcPts val="800"/>
                        </a:spcAft>
                      </a:pPr>
                      <a:r>
                        <a:rPr lang="en-US" sz="1400" kern="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rPr>
                        <a:t>25/6/2022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a:txBody>
                    <a:bodyPr/>
                    <a:lstStyle/>
                    <a:p>
                      <a:pPr>
                        <a:lnSpc>
                          <a:spcPct val="106000"/>
                        </a:lnSpc>
                        <a:spcAft>
                          <a:spcPts val="0"/>
                        </a:spcAft>
                      </a:pPr>
                      <a:r>
                        <a:rPr lang="en-US" sz="1400" kern="1200" dirty="0" smtClean="0">
                          <a:effectLst/>
                        </a:rPr>
                        <a:t>26/6/2022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c vMerge="1">
                  <a:txBody>
                    <a:bodyPr/>
                    <a:lstStyle/>
                    <a:p>
                      <a:endParaRPr lang="en-IN"/>
                    </a:p>
                  </a:txBody>
                  <a:tcPr/>
                </a:tc>
                <a:tc>
                  <a:txBody>
                    <a:bodyPr/>
                    <a:lstStyle/>
                    <a:p>
                      <a:pPr>
                        <a:lnSpc>
                          <a:spcPct val="106000"/>
                        </a:lnSpc>
                        <a:spcAft>
                          <a:spcPts val="0"/>
                        </a:spcAft>
                      </a:pPr>
                      <a:r>
                        <a:rPr lang="en-US" sz="1400" kern="1200" dirty="0" smtClean="0">
                          <a:effectLst/>
                          <a:latin typeface="+mn-lt"/>
                          <a:ea typeface="+mn-ea"/>
                          <a:cs typeface="+mn-cs"/>
                        </a:rPr>
                        <a:t>Complete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350" marB="0"/>
                </a:tc>
              </a:tr>
            </a:tbl>
          </a:graphicData>
        </a:graphic>
      </p:graphicFrame>
    </p:spTree>
    <p:extLst>
      <p:ext uri="{BB962C8B-B14F-4D97-AF65-F5344CB8AC3E}">
        <p14:creationId xmlns:p14="http://schemas.microsoft.com/office/powerpoint/2010/main" val="15795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0F0DE-B8D9-46C2-8587-F8784C8E4470}"/>
              </a:ext>
            </a:extLst>
          </p:cNvPr>
          <p:cNvSpPr>
            <a:spLocks noGrp="1"/>
          </p:cNvSpPr>
          <p:nvPr>
            <p:ph type="title"/>
          </p:nvPr>
        </p:nvSpPr>
        <p:spPr>
          <a:xfrm>
            <a:off x="838200" y="365126"/>
            <a:ext cx="3360938" cy="522642"/>
          </a:xfrm>
        </p:spPr>
        <p:txBody>
          <a:bodyPr>
            <a:normAutofit fontScale="90000"/>
          </a:bodyPr>
          <a:lstStyle/>
          <a:p>
            <a:r>
              <a:rPr lang="en-US" sz="3200" b="1" u="sng" dirty="0"/>
              <a:t>PRODUCT BACKLOG</a:t>
            </a:r>
            <a:endParaRPr lang="en-IN" sz="3200" b="1" u="sng" dirty="0"/>
          </a:p>
        </p:txBody>
      </p:sp>
      <p:sp>
        <p:nvSpPr>
          <p:cNvPr id="3" name="Content Placeholder 2"/>
          <p:cNvSpPr>
            <a:spLocks noGrp="1"/>
          </p:cNvSpPr>
          <p:nvPr>
            <p:ph idx="1"/>
          </p:nvPr>
        </p:nvSpPr>
        <p:spPr>
          <a:xfrm>
            <a:off x="0" y="978794"/>
            <a:ext cx="12827358" cy="6581105"/>
          </a:xfrm>
        </p:spPr>
        <p:txBody>
          <a:bodyPr/>
          <a:lstStyle/>
          <a:p>
            <a:pPr marL="0" indent="0">
              <a:buNone/>
            </a:pPr>
            <a:r>
              <a:rPr lang="en-US"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80331821"/>
              </p:ext>
            </p:extLst>
          </p:nvPr>
        </p:nvGraphicFramePr>
        <p:xfrm>
          <a:off x="1803042" y="978794"/>
          <a:ext cx="8062175" cy="5034905"/>
        </p:xfrm>
        <a:graphic>
          <a:graphicData uri="http://schemas.openxmlformats.org/drawingml/2006/table">
            <a:tbl>
              <a:tblPr firstRow="1" firstCol="1" bandRow="1">
                <a:tableStyleId>{5940675A-B579-460E-94D1-54222C63F5DA}</a:tableStyleId>
              </a:tblPr>
              <a:tblGrid>
                <a:gridCol w="1248568"/>
                <a:gridCol w="1093982"/>
                <a:gridCol w="772922"/>
                <a:gridCol w="499426"/>
                <a:gridCol w="1736102"/>
                <a:gridCol w="749141"/>
                <a:gridCol w="1962034"/>
              </a:tblGrid>
              <a:tr h="998862">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User story 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Priority</a:t>
                      </a:r>
                    </a:p>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&lt;High/Medium/Low&gt;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Size</a:t>
                      </a:r>
                    </a:p>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(Hours)</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Sprint</a:t>
                      </a:r>
                    </a:p>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&lt;#&gt;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Status</a:t>
                      </a:r>
                    </a:p>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&lt;Planned/In progress/Completed&gt;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Release</a:t>
                      </a:r>
                    </a:p>
                    <a:p>
                      <a:pPr>
                        <a:lnSpc>
                          <a:spcPct val="107000"/>
                        </a:lnSpc>
                        <a:spcAft>
                          <a:spcPts val="800"/>
                        </a:spcAft>
                      </a:pPr>
                      <a:r>
                        <a:rPr lang="en-IN" sz="1400" b="1">
                          <a:effectLst/>
                          <a:latin typeface="Times New Roman" panose="02020603050405020304" pitchFamily="18" charset="0"/>
                          <a:cs typeface="Times New Roman" panose="02020603050405020304" pitchFamily="18" charset="0"/>
                        </a:rPr>
                        <a:t>Date</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Release Goal</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r>
              <a:tr h="438222">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 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rowSpan="2">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a:t>
                      </a:r>
                    </a:p>
                    <a:p>
                      <a:pPr>
                        <a:lnSpc>
                          <a:spcPct val="107000"/>
                        </a:lnSpc>
                        <a:spcAft>
                          <a:spcPts val="800"/>
                        </a:spcAft>
                      </a:pPr>
                      <a:r>
                        <a:rPr lang="en-IN"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21-04-2022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Admin want to login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r>
              <a:tr h="660774">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 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vMerge="1">
                  <a:txBody>
                    <a:bodyPr/>
                    <a:lstStyle/>
                    <a:p>
                      <a:endParaRPr lang="en-IN"/>
                    </a:p>
                  </a:txBody>
                  <a:tcPr/>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26-04-2022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1400" dirty="0" smtClean="0">
                          <a:effectLst/>
                        </a:rPr>
                        <a:t>Admin want to view</a:t>
                      </a:r>
                      <a:r>
                        <a:rPr lang="en-IN" sz="1400" baseline="0" dirty="0" smtClean="0">
                          <a:effectLst/>
                        </a:rPr>
                        <a:t> mechanic</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51529" marR="51529" marT="7157" marB="0"/>
                </a:tc>
              </a:tr>
              <a:tr h="553759">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3 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rowSpan="4">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29-05-2022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1400" dirty="0">
                          <a:effectLst/>
                          <a:latin typeface="Times New Roman" panose="02020603050405020304" pitchFamily="18" charset="0"/>
                          <a:cs typeface="Times New Roman" panose="02020603050405020304" pitchFamily="18" charset="0"/>
                        </a:rPr>
                        <a:t> </a:t>
                      </a:r>
                      <a:r>
                        <a:rPr lang="en-US" sz="1400" dirty="0" smtClean="0">
                          <a:effectLst/>
                        </a:rPr>
                        <a:t>Admin</a:t>
                      </a:r>
                      <a:r>
                        <a:rPr lang="en-US" sz="1400" baseline="0" dirty="0" smtClean="0">
                          <a:effectLst/>
                        </a:rPr>
                        <a:t> want to manage </a:t>
                      </a:r>
                    </a:p>
                    <a:p>
                      <a:pPr marL="0" marR="0" indent="0" algn="l" defTabSz="914400" rtl="0" eaLnBrk="1" fontAlgn="auto" latinLnBrk="0" hangingPunct="1">
                        <a:lnSpc>
                          <a:spcPct val="107000"/>
                        </a:lnSpc>
                        <a:spcBef>
                          <a:spcPts val="0"/>
                        </a:spcBef>
                        <a:spcAft>
                          <a:spcPts val="800"/>
                        </a:spcAft>
                        <a:buClrTx/>
                        <a:buSzTx/>
                        <a:buFontTx/>
                        <a:buNone/>
                        <a:tabLst/>
                        <a:defRPr/>
                      </a:pPr>
                      <a:r>
                        <a:rPr lang="en-US" sz="1400" baseline="0" dirty="0" smtClean="0">
                          <a:effectLst/>
                        </a:rPr>
                        <a:t>mechanic</a:t>
                      </a:r>
                      <a:endParaRPr lang="en-IN" sz="1400" dirty="0" smtClean="0">
                        <a:effectLst/>
                      </a:endParaRPr>
                    </a:p>
                  </a:txBody>
                  <a:tcPr marL="51529" marR="51529" marT="7157" marB="0"/>
                </a:tc>
              </a:tr>
              <a:tr h="776310">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 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vMerge="1">
                  <a:txBody>
                    <a:bodyPr/>
                    <a:lstStyle/>
                    <a:p>
                      <a:endParaRPr lang="en-IN"/>
                    </a:p>
                  </a:txBody>
                  <a:tcPr/>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01-05</a:t>
                      </a:r>
                    </a:p>
                    <a:p>
                      <a:pPr>
                        <a:lnSpc>
                          <a:spcPct val="107000"/>
                        </a:lnSpc>
                        <a:spcAft>
                          <a:spcPts val="800"/>
                        </a:spcAft>
                      </a:pPr>
                      <a:r>
                        <a:rPr lang="en-IN" sz="1400" dirty="0" smtClean="0">
                          <a:effectLst/>
                          <a:latin typeface="Times New Roman" panose="02020603050405020304" pitchFamily="18" charset="0"/>
                          <a:cs typeface="Times New Roman" panose="02020603050405020304" pitchFamily="18" charset="0"/>
                        </a:rPr>
                        <a:t>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US" sz="1400" dirty="0" smtClean="0">
                          <a:effectLst/>
                          <a:latin typeface="Times New Roman" panose="02020603050405020304" pitchFamily="18" charset="0"/>
                          <a:cs typeface="Times New Roman" panose="02020603050405020304" pitchFamily="18" charset="0"/>
                        </a:rPr>
                        <a:t>Admin</a:t>
                      </a:r>
                      <a:r>
                        <a:rPr lang="en-US" sz="1400" baseline="0" dirty="0" smtClean="0">
                          <a:effectLst/>
                          <a:latin typeface="Times New Roman" panose="02020603050405020304" pitchFamily="18" charset="0"/>
                          <a:cs typeface="Times New Roman" panose="02020603050405020304" pitchFamily="18" charset="0"/>
                        </a:rPr>
                        <a:t> want to view complaint</a:t>
                      </a:r>
                      <a:r>
                        <a:rPr lang="en-IN" sz="1400" dirty="0" smtClean="0">
                          <a:effectLst/>
                          <a:latin typeface="Times New Roman" panose="02020603050405020304" pitchFamily="18" charset="0"/>
                          <a:cs typeface="Times New Roman" panose="02020603050405020304" pitchFamily="18" charset="0"/>
                        </a:rPr>
                        <a: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r>
              <a:tr h="776310">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 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vMerge="1">
                  <a:txBody>
                    <a:bodyPr/>
                    <a:lstStyle/>
                    <a:p>
                      <a:endParaRPr lang="en-IN"/>
                    </a:p>
                  </a:txBody>
                  <a:tcPr/>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05-05-2021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US" sz="1400" dirty="0" smtClean="0">
                          <a:effectLst/>
                          <a:latin typeface="Times New Roman" panose="02020603050405020304" pitchFamily="18" charset="0"/>
                          <a:cs typeface="Times New Roman" panose="02020603050405020304" pitchFamily="18" charset="0"/>
                        </a:rPr>
                        <a:t>Admin</a:t>
                      </a:r>
                      <a:r>
                        <a:rPr lang="en-US" sz="1400" baseline="0" dirty="0" smtClean="0">
                          <a:effectLst/>
                          <a:latin typeface="Times New Roman" panose="02020603050405020304" pitchFamily="18" charset="0"/>
                          <a:cs typeface="Times New Roman" panose="02020603050405020304" pitchFamily="18" charset="0"/>
                        </a:rPr>
                        <a:t> want to post reply</a:t>
                      </a:r>
                      <a:endParaRPr lang="en-IN" sz="14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r>
              <a:tr h="776310">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 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vMerge="1">
                  <a:txBody>
                    <a:bodyPr/>
                    <a:lstStyle/>
                    <a:p>
                      <a:endParaRPr lang="en-IN"/>
                    </a:p>
                  </a:txBody>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400" dirty="0" smtClean="0">
                          <a:effectLst/>
                          <a:latin typeface="Times New Roman" panose="02020603050405020304" pitchFamily="18" charset="0"/>
                          <a:ea typeface="+mn-ea"/>
                          <a:cs typeface="Times New Roman" panose="02020603050405020304" pitchFamily="18" charset="0"/>
                        </a:rPr>
                        <a:t>Completed</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13-05-2022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c>
                  <a:txBody>
                    <a:bodyPr/>
                    <a:lstStyle/>
                    <a:p>
                      <a:pPr>
                        <a:lnSpc>
                          <a:spcPct val="107000"/>
                        </a:lnSpc>
                        <a:spcAft>
                          <a:spcPts val="800"/>
                        </a:spcAft>
                      </a:pPr>
                      <a:r>
                        <a:rPr lang="en-US" sz="1400" dirty="0" smtClean="0">
                          <a:effectLst/>
                          <a:latin typeface="Times New Roman" panose="02020603050405020304" pitchFamily="18" charset="0"/>
                          <a:cs typeface="Times New Roman" panose="02020603050405020304" pitchFamily="18" charset="0"/>
                        </a:rPr>
                        <a:t>Admin want to</a:t>
                      </a:r>
                      <a:r>
                        <a:rPr lang="en-US" sz="1400" baseline="0" dirty="0" smtClean="0">
                          <a:effectLst/>
                          <a:latin typeface="Times New Roman" panose="02020603050405020304" pitchFamily="18" charset="0"/>
                          <a:cs typeface="Times New Roman" panose="02020603050405020304" pitchFamily="18" charset="0"/>
                        </a:rPr>
                        <a:t> view feedback</a:t>
                      </a:r>
                      <a:endParaRPr lang="en-IN" sz="1400" dirty="0">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529" marR="51529" marT="7157" marB="0"/>
                </a:tc>
              </a:tr>
            </a:tbl>
          </a:graphicData>
        </a:graphic>
      </p:graphicFrame>
    </p:spTree>
    <p:extLst>
      <p:ext uri="{BB962C8B-B14F-4D97-AF65-F5344CB8AC3E}">
        <p14:creationId xmlns:p14="http://schemas.microsoft.com/office/powerpoint/2010/main" val="1726149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09" y="133305"/>
            <a:ext cx="4881093" cy="356091"/>
          </a:xfrm>
        </p:spPr>
        <p:txBody>
          <a:bodyPr>
            <a:normAutofit fontScale="90000"/>
          </a:bodyPr>
          <a:lstStyle/>
          <a:p>
            <a:r>
              <a:rPr lang="en-US" b="1" u="sng" dirty="0"/>
              <a:t>PRODUCT BACKLOG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51281"/>
              </p:ext>
            </p:extLst>
          </p:nvPr>
        </p:nvGraphicFramePr>
        <p:xfrm>
          <a:off x="1357647" y="643479"/>
          <a:ext cx="9107510" cy="6428293"/>
        </p:xfrm>
        <a:graphic>
          <a:graphicData uri="http://schemas.openxmlformats.org/drawingml/2006/table">
            <a:tbl>
              <a:tblPr firstRow="1" firstCol="1" bandRow="1">
                <a:tableStyleId>{5940675A-B579-460E-94D1-54222C63F5DA}</a:tableStyleId>
              </a:tblPr>
              <a:tblGrid>
                <a:gridCol w="627203"/>
                <a:gridCol w="1319740"/>
                <a:gridCol w="940804"/>
                <a:gridCol w="522669"/>
                <a:gridCol w="2195211"/>
                <a:gridCol w="966938"/>
                <a:gridCol w="2534945"/>
              </a:tblGrid>
              <a:tr h="793714">
                <a:tc>
                  <a:txBody>
                    <a:bodyPr/>
                    <a:lstStyle/>
                    <a:p>
                      <a:pPr>
                        <a:lnSpc>
                          <a:spcPct val="107000"/>
                        </a:lnSpc>
                        <a:spcAft>
                          <a:spcPts val="800"/>
                        </a:spcAft>
                      </a:pPr>
                      <a:r>
                        <a:rPr lang="en-IN" sz="1400" b="1" dirty="0">
                          <a:effectLst/>
                        </a:rPr>
                        <a:t>User story ID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b="1">
                          <a:effectLst/>
                        </a:rPr>
                        <a:t>Priority</a:t>
                      </a:r>
                    </a:p>
                    <a:p>
                      <a:pPr>
                        <a:lnSpc>
                          <a:spcPct val="107000"/>
                        </a:lnSpc>
                        <a:spcAft>
                          <a:spcPts val="800"/>
                        </a:spcAft>
                      </a:pPr>
                      <a:r>
                        <a:rPr lang="en-IN" sz="1400" b="1">
                          <a:effectLst/>
                        </a:rPr>
                        <a:t>&lt;High/Medium/Low&gt;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b="1">
                          <a:effectLst/>
                        </a:rPr>
                        <a:t>Size</a:t>
                      </a:r>
                    </a:p>
                    <a:p>
                      <a:pPr>
                        <a:lnSpc>
                          <a:spcPct val="107000"/>
                        </a:lnSpc>
                        <a:spcAft>
                          <a:spcPts val="800"/>
                        </a:spcAft>
                      </a:pPr>
                      <a:r>
                        <a:rPr lang="en-IN" sz="1400" b="1">
                          <a:effectLst/>
                        </a:rPr>
                        <a:t>(Hours)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b="1">
                          <a:effectLst/>
                        </a:rPr>
                        <a:t>Sprint</a:t>
                      </a:r>
                    </a:p>
                    <a:p>
                      <a:pPr>
                        <a:lnSpc>
                          <a:spcPct val="107000"/>
                        </a:lnSpc>
                        <a:spcAft>
                          <a:spcPts val="800"/>
                        </a:spcAft>
                      </a:pPr>
                      <a:r>
                        <a:rPr lang="en-IN" sz="1400" b="1">
                          <a:effectLst/>
                        </a:rPr>
                        <a:t>&lt;#&gt;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b="1">
                          <a:effectLst/>
                        </a:rPr>
                        <a:t>Status</a:t>
                      </a:r>
                    </a:p>
                    <a:p>
                      <a:pPr>
                        <a:lnSpc>
                          <a:spcPct val="107000"/>
                        </a:lnSpc>
                        <a:spcAft>
                          <a:spcPts val="800"/>
                        </a:spcAft>
                      </a:pPr>
                      <a:r>
                        <a:rPr lang="en-IN" sz="1400" b="1">
                          <a:effectLst/>
                        </a:rPr>
                        <a:t>&lt;Planned/In progress/Completed&gt;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b="1" dirty="0">
                          <a:effectLst/>
                        </a:rPr>
                        <a:t>Release</a:t>
                      </a:r>
                    </a:p>
                    <a:p>
                      <a:pPr>
                        <a:lnSpc>
                          <a:spcPct val="107000"/>
                        </a:lnSpc>
                        <a:spcAft>
                          <a:spcPts val="800"/>
                        </a:spcAft>
                      </a:pPr>
                      <a:r>
                        <a:rPr lang="en-IN" sz="1400" b="1" dirty="0">
                          <a:effectLst/>
                        </a:rPr>
                        <a:t>Date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b="1" dirty="0">
                          <a:effectLst/>
                        </a:rPr>
                        <a:t>Release Goal</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623932">
                <a:tc>
                  <a:txBody>
                    <a:bodyPr/>
                    <a:lstStyle/>
                    <a:p>
                      <a:pPr>
                        <a:lnSpc>
                          <a:spcPct val="107000"/>
                        </a:lnSpc>
                        <a:spcAft>
                          <a:spcPts val="800"/>
                        </a:spcAft>
                      </a:pPr>
                      <a:r>
                        <a:rPr lang="en-IN" sz="1400">
                          <a:effectLst/>
                        </a:rPr>
                        <a:t>8</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 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rowSpan="7">
                  <a:txBody>
                    <a:bodyPr/>
                    <a:lstStyle/>
                    <a:p>
                      <a:pPr>
                        <a:lnSpc>
                          <a:spcPct val="107000"/>
                        </a:lnSpc>
                        <a:spcAft>
                          <a:spcPts val="800"/>
                        </a:spcAft>
                      </a:pPr>
                      <a:r>
                        <a:rPr lang="en-IN"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400" dirty="0" smtClean="0">
                          <a:effectLst/>
                          <a:latin typeface="Times New Roman" panose="02020603050405020304" pitchFamily="18" charset="0"/>
                          <a:ea typeface="+mn-ea"/>
                          <a:cs typeface="Times New Roman" panose="02020603050405020304" pitchFamily="18" charset="0"/>
                        </a:rPr>
                        <a:t>Planned</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a:effectLst/>
                        </a:rPr>
                        <a:t> </a:t>
                      </a:r>
                      <a:r>
                        <a:rPr lang="en-IN" sz="1400" dirty="0" smtClean="0">
                          <a:effectLst/>
                        </a:rPr>
                        <a:t>24-05-2022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User</a:t>
                      </a:r>
                      <a:r>
                        <a:rPr lang="en-US" sz="1400" baseline="0" dirty="0" smtClean="0">
                          <a:effectLst/>
                          <a:latin typeface="+mn-lt"/>
                          <a:ea typeface="+mn-ea"/>
                          <a:cs typeface="+mn-cs"/>
                        </a:rPr>
                        <a:t> want to register and login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536342">
                <a:tc>
                  <a:txBody>
                    <a:bodyPr/>
                    <a:lstStyle/>
                    <a:p>
                      <a:pPr>
                        <a:lnSpc>
                          <a:spcPct val="107000"/>
                        </a:lnSpc>
                        <a:spcAft>
                          <a:spcPts val="800"/>
                        </a:spcAft>
                      </a:pPr>
                      <a:r>
                        <a:rPr lang="en-IN" sz="1400">
                          <a:effectLst/>
                        </a:rPr>
                        <a:t>9</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 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400" dirty="0" smtClean="0">
                          <a:effectLst/>
                          <a:latin typeface="Times New Roman" panose="02020603050405020304" pitchFamily="18" charset="0"/>
                          <a:ea typeface="+mn-ea"/>
                          <a:cs typeface="Times New Roman" panose="02020603050405020304" pitchFamily="18" charset="0"/>
                        </a:rPr>
                        <a:t>Planned</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a:effectLst/>
                        </a:rPr>
                        <a:t> </a:t>
                      </a:r>
                      <a:r>
                        <a:rPr lang="en-IN" sz="1400" dirty="0" smtClean="0">
                          <a:effectLst/>
                        </a:rPr>
                        <a:t>25-05-2022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User want to view mechanic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US"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US" sz="1400" dirty="0" smtClean="0">
                          <a:effectLst/>
                        </a:rPr>
                        <a:t>29-05-2022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Mechanic</a:t>
                      </a:r>
                      <a:r>
                        <a:rPr lang="en-US" sz="1400" baseline="0" dirty="0" smtClean="0">
                          <a:effectLst/>
                          <a:latin typeface="+mn-lt"/>
                          <a:ea typeface="+mn-ea"/>
                          <a:cs typeface="+mn-cs"/>
                        </a:rPr>
                        <a:t> want to register and login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US" sz="1400">
                          <a:effectLst/>
                        </a:rPr>
                        <a:t>11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US" sz="1400" dirty="0" smtClean="0">
                          <a:effectLst/>
                        </a:rPr>
                        <a:t>30-05-2022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Mechanic</a:t>
                      </a:r>
                      <a:r>
                        <a:rPr lang="en-US" sz="1400" baseline="0" dirty="0" smtClean="0">
                          <a:effectLst/>
                          <a:latin typeface="+mn-lt"/>
                          <a:ea typeface="+mn-ea"/>
                          <a:cs typeface="+mn-cs"/>
                        </a:rPr>
                        <a:t> want to post business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IN" sz="1400">
                          <a:effectLst/>
                        </a:rPr>
                        <a:t>10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 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a:effectLst/>
                        </a:rPr>
                        <a:t> </a:t>
                      </a:r>
                      <a:r>
                        <a:rPr lang="en-IN" sz="1400" dirty="0" smtClean="0">
                          <a:effectLst/>
                        </a:rPr>
                        <a:t>02-06-2022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Mechanic</a:t>
                      </a:r>
                      <a:r>
                        <a:rPr lang="en-US" sz="1400" baseline="0" dirty="0" smtClean="0">
                          <a:effectLst/>
                          <a:latin typeface="+mn-lt"/>
                          <a:ea typeface="+mn-ea"/>
                          <a:cs typeface="+mn-cs"/>
                        </a:rPr>
                        <a:t> want to manage business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IN" sz="1400">
                          <a:effectLst/>
                        </a:rPr>
                        <a:t>12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 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smtClean="0">
                          <a:effectLst/>
                        </a:rPr>
                        <a:t>03-06-2022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dirty="0" smtClean="0">
                          <a:effectLst/>
                        </a:rPr>
                        <a:t>User want to</a:t>
                      </a:r>
                      <a:r>
                        <a:rPr lang="en-IN" sz="1400" baseline="0" dirty="0" smtClean="0">
                          <a:effectLst/>
                        </a:rPr>
                        <a:t> request service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IN" sz="1400">
                          <a:effectLst/>
                        </a:rPr>
                        <a:t>13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 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a:effectLst/>
                        </a:rPr>
                        <a:t> </a:t>
                      </a:r>
                      <a:r>
                        <a:rPr lang="en-IN" sz="1400" dirty="0" smtClean="0">
                          <a:effectLst/>
                        </a:rPr>
                        <a:t>06-06-2022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Mechanic</a:t>
                      </a:r>
                      <a:r>
                        <a:rPr lang="en-US" sz="1400" baseline="0" dirty="0" smtClean="0">
                          <a:effectLst/>
                          <a:latin typeface="+mn-lt"/>
                          <a:ea typeface="+mn-ea"/>
                          <a:cs typeface="+mn-cs"/>
                        </a:rPr>
                        <a:t> want to view the request and manage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IN" sz="1400">
                          <a:effectLst/>
                        </a:rPr>
                        <a:t>14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dirty="0">
                          <a:effectLst/>
                        </a:rPr>
                        <a:t>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rowSpan="3">
                  <a:txBody>
                    <a:bodyPr/>
                    <a:lstStyle/>
                    <a:p>
                      <a:pPr>
                        <a:lnSpc>
                          <a:spcPct val="107000"/>
                        </a:lnSpc>
                        <a:spcAft>
                          <a:spcPts val="800"/>
                        </a:spcAft>
                      </a:pPr>
                      <a:r>
                        <a:rPr lang="en-IN" sz="1400" dirty="0">
                          <a:effectLst/>
                        </a:rPr>
                        <a:t>4</a:t>
                      </a:r>
                    </a:p>
                    <a:p>
                      <a:pPr>
                        <a:lnSpc>
                          <a:spcPct val="107000"/>
                        </a:lnSpc>
                        <a:spcAft>
                          <a:spcPts val="800"/>
                        </a:spcAft>
                      </a:pPr>
                      <a:r>
                        <a:rPr lang="en-IN"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a:effectLst/>
                        </a:rPr>
                        <a:t> </a:t>
                      </a:r>
                      <a:r>
                        <a:rPr lang="en-IN" sz="1400" dirty="0" smtClean="0">
                          <a:effectLst/>
                        </a:rPr>
                        <a:t>08-06-2022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Mechanic want to track the user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440352">
                <a:tc>
                  <a:txBody>
                    <a:bodyPr/>
                    <a:lstStyle/>
                    <a:p>
                      <a:pPr>
                        <a:lnSpc>
                          <a:spcPct val="107000"/>
                        </a:lnSpc>
                        <a:spcAft>
                          <a:spcPts val="800"/>
                        </a:spcAft>
                      </a:pPr>
                      <a:r>
                        <a:rPr lang="en-IN" sz="1400">
                          <a:effectLst/>
                        </a:rPr>
                        <a:t>15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400" dirty="0">
                          <a:effectLst/>
                        </a:rPr>
                        <a:t> </a:t>
                      </a:r>
                      <a:r>
                        <a:rPr lang="en-IN" sz="1400" dirty="0" smtClean="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IN" sz="1400" dirty="0">
                          <a:effectLst/>
                        </a:rPr>
                        <a:t> </a:t>
                      </a:r>
                      <a:r>
                        <a:rPr lang="en-IN" sz="1400" dirty="0" smtClean="0">
                          <a:effectLst/>
                        </a:rPr>
                        <a:t>16-06-2022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User</a:t>
                      </a:r>
                      <a:r>
                        <a:rPr lang="en-US" sz="1400" baseline="0" dirty="0" smtClean="0">
                          <a:effectLst/>
                          <a:latin typeface="+mn-lt"/>
                          <a:ea typeface="+mn-ea"/>
                          <a:cs typeface="+mn-cs"/>
                        </a:rPr>
                        <a:t> want to post complaints and view reply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559714">
                <a:tc>
                  <a:txBody>
                    <a:bodyPr/>
                    <a:lstStyle/>
                    <a:p>
                      <a:pPr>
                        <a:lnSpc>
                          <a:spcPct val="107000"/>
                        </a:lnSpc>
                        <a:spcAft>
                          <a:spcPts val="800"/>
                        </a:spcAft>
                      </a:pPr>
                      <a:r>
                        <a:rPr lang="en-US" sz="1400" dirty="0">
                          <a:effectLst/>
                        </a:rPr>
                        <a:t>16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Medium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vMerge="1">
                  <a:txBody>
                    <a:bodyPr/>
                    <a:lstStyle/>
                    <a:p>
                      <a:endParaRPr lang="en-IN"/>
                    </a:p>
                  </a:txBody>
                  <a:tcPr/>
                </a:tc>
                <a:tc>
                  <a:txBody>
                    <a:bodyPr/>
                    <a:lstStyle/>
                    <a:p>
                      <a:pPr>
                        <a:lnSpc>
                          <a:spcPct val="107000"/>
                        </a:lnSpc>
                        <a:spcAft>
                          <a:spcPts val="800"/>
                        </a:spcAft>
                      </a:pPr>
                      <a:r>
                        <a:rPr lang="en-US" sz="1400" dirty="0" smtClean="0">
                          <a:effectLst/>
                          <a:latin typeface="+mn-lt"/>
                          <a:ea typeface="+mn-ea"/>
                          <a:cs typeface="+mn-cs"/>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US" sz="1400" dirty="0" smtClean="0">
                          <a:effectLst/>
                        </a:rPr>
                        <a:t>18-06-2022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mn-lt"/>
                          <a:ea typeface="+mn-ea"/>
                          <a:cs typeface="+mn-cs"/>
                        </a:rPr>
                        <a:t>User</a:t>
                      </a:r>
                      <a:r>
                        <a:rPr lang="en-US" sz="1400" baseline="0" dirty="0" smtClean="0">
                          <a:effectLst/>
                          <a:latin typeface="+mn-lt"/>
                          <a:ea typeface="+mn-ea"/>
                          <a:cs typeface="+mn-cs"/>
                        </a:rPr>
                        <a:t> want to rate the mechanic and view rating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r h="618354">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Medium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Planned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26-06-2022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Mechanic want to view feedback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r>
            </a:tbl>
          </a:graphicData>
        </a:graphic>
      </p:graphicFrame>
    </p:spTree>
    <p:extLst>
      <p:ext uri="{BB962C8B-B14F-4D97-AF65-F5344CB8AC3E}">
        <p14:creationId xmlns:p14="http://schemas.microsoft.com/office/powerpoint/2010/main" val="3672136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20274-7B3E-485E-B078-854F48DE7BB2}"/>
              </a:ext>
            </a:extLst>
          </p:cNvPr>
          <p:cNvSpPr>
            <a:spLocks noGrp="1"/>
          </p:cNvSpPr>
          <p:nvPr>
            <p:ph type="title"/>
          </p:nvPr>
        </p:nvSpPr>
        <p:spPr>
          <a:xfrm>
            <a:off x="770049" y="382881"/>
            <a:ext cx="2703990" cy="638052"/>
          </a:xfrm>
        </p:spPr>
        <p:txBody>
          <a:bodyPr>
            <a:normAutofit/>
          </a:bodyPr>
          <a:lstStyle/>
          <a:p>
            <a:r>
              <a:rPr lang="en-US" sz="3200" b="1" u="sng" dirty="0"/>
              <a:t>USER STORY</a:t>
            </a:r>
            <a:endParaRPr lang="en-IN" sz="3200" b="1" u="sng" dirty="0"/>
          </a:p>
        </p:txBody>
      </p:sp>
      <p:sp>
        <p:nvSpPr>
          <p:cNvPr id="3" name="Content Placeholder 2"/>
          <p:cNvSpPr>
            <a:spLocks noGrp="1"/>
          </p:cNvSpPr>
          <p:nvPr>
            <p:ph idx="1"/>
          </p:nvPr>
        </p:nvSpPr>
        <p:spPr>
          <a:xfrm>
            <a:off x="0" y="1020933"/>
            <a:ext cx="11392437" cy="5168909"/>
          </a:xfrm>
        </p:spPr>
        <p:txBody>
          <a:bodyPr/>
          <a:lstStyle/>
          <a:p>
            <a:pPr marL="0" indent="0">
              <a:buNone/>
            </a:pPr>
            <a:r>
              <a:rPr lang="en-IN" dirty="0"/>
              <a:t> </a:t>
            </a:r>
          </a:p>
        </p:txBody>
      </p:sp>
      <p:graphicFrame>
        <p:nvGraphicFramePr>
          <p:cNvPr id="6" name="Content Placeholder 3"/>
          <p:cNvGraphicFramePr>
            <a:graphicFrameLocks/>
          </p:cNvGraphicFramePr>
          <p:nvPr>
            <p:extLst>
              <p:ext uri="{D42A27DB-BD31-4B8C-83A1-F6EECF244321}">
                <p14:modId xmlns:p14="http://schemas.microsoft.com/office/powerpoint/2010/main" val="2706107449"/>
              </p:ext>
            </p:extLst>
          </p:nvPr>
        </p:nvGraphicFramePr>
        <p:xfrm>
          <a:off x="770049" y="1159102"/>
          <a:ext cx="8839199" cy="5520740"/>
        </p:xfrm>
        <a:graphic>
          <a:graphicData uri="http://schemas.openxmlformats.org/drawingml/2006/table">
            <a:tbl>
              <a:tblPr firstRow="1" firstCol="1" bandRow="1">
                <a:tableStyleId>{5940675A-B579-460E-94D1-54222C63F5DA}</a:tableStyleId>
              </a:tblPr>
              <a:tblGrid>
                <a:gridCol w="959005"/>
                <a:gridCol w="1586303"/>
                <a:gridCol w="2436007"/>
                <a:gridCol w="3857884"/>
              </a:tblGrid>
              <a:tr h="833406">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User story</a:t>
                      </a: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b="1">
                          <a:effectLst/>
                          <a:latin typeface="Times New Roman" panose="02020603050405020304" pitchFamily="18" charset="0"/>
                          <a:cs typeface="Times New Roman" panose="02020603050405020304" pitchFamily="18" charset="0"/>
                        </a:rPr>
                        <a:t>As a &lt;type of user&gt;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b="1">
                          <a:effectLst/>
                          <a:latin typeface="Times New Roman" panose="02020603050405020304" pitchFamily="18" charset="0"/>
                          <a:cs typeface="Times New Roman" panose="02020603050405020304" pitchFamily="18" charset="0"/>
                        </a:rPr>
                        <a:t>I want to</a:t>
                      </a:r>
                      <a:endParaRPr lang="en-IN" sz="1400" b="1">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a:effectLst/>
                          <a:latin typeface="Times New Roman" panose="02020603050405020304" pitchFamily="18" charset="0"/>
                          <a:cs typeface="Times New Roman" panose="02020603050405020304" pitchFamily="18" charset="0"/>
                        </a:rPr>
                        <a:t>&lt;perform some task&gt;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So that I can</a:t>
                      </a: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&lt;achieve some goal&gt;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3285">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Access home page and 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Home page of admin access the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3285">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Access mechanic</a:t>
                      </a:r>
                      <a:r>
                        <a:rPr lang="en-US"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Admin can </a:t>
                      </a:r>
                      <a:r>
                        <a:rPr lang="en-US" sz="1400" dirty="0" smtClean="0">
                          <a:effectLst/>
                          <a:latin typeface="Times New Roman" panose="02020603050405020304" pitchFamily="18" charset="0"/>
                          <a:cs typeface="Times New Roman" panose="02020603050405020304" pitchFamily="18" charset="0"/>
                        </a:rPr>
                        <a:t>view</a:t>
                      </a:r>
                      <a:r>
                        <a:rPr lang="en-US" sz="1400" baseline="0" dirty="0" smtClean="0">
                          <a:effectLst/>
                          <a:latin typeface="Times New Roman" panose="02020603050405020304" pitchFamily="18" charset="0"/>
                          <a:cs typeface="Times New Roman" panose="02020603050405020304" pitchFamily="18" charset="0"/>
                        </a:rPr>
                        <a:t> the mechanic profile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3285">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Verify</a:t>
                      </a:r>
                      <a:r>
                        <a:rPr lang="en-US" sz="1400" baseline="0" dirty="0" smtClean="0">
                          <a:effectLst/>
                          <a:latin typeface="Times New Roman" panose="02020603050405020304" pitchFamily="18" charset="0"/>
                          <a:ea typeface="+mn-ea"/>
                          <a:cs typeface="Times New Roman" panose="02020603050405020304" pitchFamily="18" charset="0"/>
                        </a:rPr>
                        <a:t> the mechanic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r>
                        <a:rPr lang="en-US" sz="1400" baseline="0" dirty="0" smtClean="0">
                          <a:effectLst/>
                          <a:latin typeface="Times New Roman" panose="02020603050405020304" pitchFamily="18" charset="0"/>
                          <a:ea typeface="+mn-ea"/>
                          <a:cs typeface="Times New Roman" panose="02020603050405020304" pitchFamily="18" charset="0"/>
                        </a:rPr>
                        <a:t> can enter into the application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3285">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View</a:t>
                      </a:r>
                      <a:r>
                        <a:rPr lang="en-US" sz="1400" baseline="0" dirty="0" smtClean="0">
                          <a:effectLst/>
                          <a:latin typeface="Times New Roman" panose="02020603050405020304" pitchFamily="18" charset="0"/>
                          <a:ea typeface="+mn-ea"/>
                          <a:cs typeface="Times New Roman" panose="02020603050405020304" pitchFamily="18" charset="0"/>
                        </a:rPr>
                        <a:t> complaint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r>
                        <a:rPr lang="en-US" sz="1400" baseline="0" dirty="0" smtClean="0">
                          <a:effectLst/>
                          <a:latin typeface="Times New Roman" panose="02020603050405020304" pitchFamily="18" charset="0"/>
                          <a:ea typeface="+mn-ea"/>
                          <a:cs typeface="Times New Roman" panose="02020603050405020304" pitchFamily="18" charset="0"/>
                        </a:rPr>
                        <a:t> can view the complaint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3285">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Post</a:t>
                      </a:r>
                      <a:r>
                        <a:rPr lang="en-US" sz="1400" baseline="0" dirty="0" smtClean="0">
                          <a:effectLst/>
                          <a:latin typeface="Times New Roman" panose="02020603050405020304" pitchFamily="18" charset="0"/>
                          <a:ea typeface="+mn-ea"/>
                          <a:cs typeface="Times New Roman" panose="02020603050405020304" pitchFamily="18" charset="0"/>
                        </a:rPr>
                        <a:t> reply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r>
                        <a:rPr lang="en-US" sz="1400" baseline="0" dirty="0" smtClean="0">
                          <a:effectLst/>
                          <a:latin typeface="Times New Roman" panose="02020603050405020304" pitchFamily="18" charset="0"/>
                          <a:ea typeface="+mn-ea"/>
                          <a:cs typeface="Times New Roman" panose="02020603050405020304" pitchFamily="18" charset="0"/>
                        </a:rPr>
                        <a:t> can view reply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3285">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View</a:t>
                      </a:r>
                      <a:r>
                        <a:rPr lang="en-US" sz="1400" baseline="0" dirty="0" smtClean="0">
                          <a:effectLst/>
                          <a:latin typeface="Times New Roman" panose="02020603050405020304" pitchFamily="18" charset="0"/>
                          <a:ea typeface="+mn-ea"/>
                          <a:cs typeface="Times New Roman" panose="02020603050405020304" pitchFamily="18" charset="0"/>
                        </a:rPr>
                        <a:t> feedback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View</a:t>
                      </a:r>
                      <a:r>
                        <a:rPr lang="en-US" sz="1400" baseline="0" dirty="0" smtClean="0">
                          <a:effectLst/>
                          <a:latin typeface="Times New Roman" panose="02020603050405020304" pitchFamily="18" charset="0"/>
                          <a:ea typeface="+mn-ea"/>
                          <a:cs typeface="Times New Roman" panose="02020603050405020304" pitchFamily="18" charset="0"/>
                        </a:rPr>
                        <a:t> users feedback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61906">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Register</a:t>
                      </a:r>
                      <a:r>
                        <a:rPr lang="en-US" sz="1400" baseline="0" dirty="0" smtClean="0">
                          <a:effectLst/>
                          <a:latin typeface="Times New Roman" panose="02020603050405020304" pitchFamily="18" charset="0"/>
                          <a:ea typeface="+mn-ea"/>
                          <a:cs typeface="Times New Roman" panose="02020603050405020304" pitchFamily="18" charset="0"/>
                        </a:rPr>
                        <a:t> and 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r>
                        <a:rPr lang="en-US" sz="1400" baseline="0" dirty="0" smtClean="0">
                          <a:effectLst/>
                          <a:latin typeface="Times New Roman" panose="02020603050405020304" pitchFamily="18" charset="0"/>
                          <a:ea typeface="+mn-ea"/>
                          <a:cs typeface="Times New Roman" panose="02020603050405020304" pitchFamily="18" charset="0"/>
                        </a:rPr>
                        <a:t> need to register and 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61906">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View</a:t>
                      </a:r>
                      <a:r>
                        <a:rPr lang="en-US" sz="1400" baseline="0" dirty="0" smtClean="0">
                          <a:effectLst/>
                          <a:latin typeface="Times New Roman" panose="02020603050405020304" pitchFamily="18" charset="0"/>
                          <a:ea typeface="+mn-ea"/>
                          <a:cs typeface="Times New Roman" panose="02020603050405020304" pitchFamily="18" charset="0"/>
                        </a:rPr>
                        <a:t> 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r>
                        <a:rPr lang="en-US" sz="1400" baseline="0" dirty="0" smtClean="0">
                          <a:effectLst/>
                          <a:latin typeface="Times New Roman" panose="02020603050405020304" pitchFamily="18" charset="0"/>
                          <a:ea typeface="+mn-ea"/>
                          <a:cs typeface="Times New Roman" panose="02020603050405020304" pitchFamily="18" charset="0"/>
                        </a:rPr>
                        <a:t> can view available 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61906">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cs typeface="Times New Roman" panose="02020603050405020304" pitchFamily="18" charset="0"/>
                        </a:rPr>
                        <a:t>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Register</a:t>
                      </a:r>
                      <a:r>
                        <a:rPr lang="en-US" sz="1400" baseline="0" dirty="0" smtClean="0">
                          <a:effectLst/>
                          <a:latin typeface="Times New Roman" panose="02020603050405020304" pitchFamily="18" charset="0"/>
                          <a:ea typeface="+mn-ea"/>
                          <a:cs typeface="Times New Roman" panose="02020603050405020304" pitchFamily="18" charset="0"/>
                        </a:rPr>
                        <a:t> and 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r>
                        <a:rPr lang="en-US" sz="1400" baseline="0" dirty="0" smtClean="0">
                          <a:effectLst/>
                          <a:latin typeface="Times New Roman" panose="02020603050405020304" pitchFamily="18" charset="0"/>
                          <a:ea typeface="+mn-ea"/>
                          <a:cs typeface="Times New Roman" panose="02020603050405020304" pitchFamily="18" charset="0"/>
                        </a:rPr>
                        <a:t> need to register and wait for approval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61906">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10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Post</a:t>
                      </a:r>
                      <a:r>
                        <a:rPr lang="en-US" sz="1400" baseline="0" dirty="0" smtClean="0">
                          <a:effectLst/>
                          <a:latin typeface="Times New Roman" panose="02020603050405020304" pitchFamily="18" charset="0"/>
                          <a:ea typeface="+mn-ea"/>
                          <a:cs typeface="Times New Roman" panose="02020603050405020304" pitchFamily="18" charset="0"/>
                        </a:rPr>
                        <a:t> business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r>
                        <a:rPr lang="en-US" sz="1400" baseline="0" dirty="0" smtClean="0">
                          <a:effectLst/>
                          <a:latin typeface="Times New Roman" panose="02020603050405020304" pitchFamily="18" charset="0"/>
                          <a:ea typeface="+mn-ea"/>
                          <a:cs typeface="Times New Roman" panose="02020603050405020304" pitchFamily="18" charset="0"/>
                        </a:rPr>
                        <a:t> can view the details of 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bl>
          </a:graphicData>
        </a:graphic>
      </p:graphicFrame>
    </p:spTree>
    <p:extLst>
      <p:ext uri="{BB962C8B-B14F-4D97-AF65-F5344CB8AC3E}">
        <p14:creationId xmlns:p14="http://schemas.microsoft.com/office/powerpoint/2010/main" val="1701139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4420" y="295072"/>
            <a:ext cx="1780751" cy="461665"/>
          </a:xfrm>
          <a:prstGeom prst="rect">
            <a:avLst/>
          </a:prstGeom>
        </p:spPr>
        <p:txBody>
          <a:bodyPr wrap="square">
            <a:spAutoFit/>
          </a:bodyPr>
          <a:lstStyle/>
          <a:p>
            <a:r>
              <a:rPr lang="en-US" sz="2400" b="1" u="sng" dirty="0"/>
              <a:t>USER STORY</a:t>
            </a:r>
            <a:endParaRPr lang="en-IN" sz="2400" dirty="0"/>
          </a:p>
        </p:txBody>
      </p:sp>
      <p:graphicFrame>
        <p:nvGraphicFramePr>
          <p:cNvPr id="3" name="Table 2"/>
          <p:cNvGraphicFramePr>
            <a:graphicFrameLocks noGrp="1"/>
          </p:cNvGraphicFramePr>
          <p:nvPr>
            <p:extLst>
              <p:ext uri="{D42A27DB-BD31-4B8C-83A1-F6EECF244321}">
                <p14:modId xmlns:p14="http://schemas.microsoft.com/office/powerpoint/2010/main" val="434446434"/>
              </p:ext>
            </p:extLst>
          </p:nvPr>
        </p:nvGraphicFramePr>
        <p:xfrm>
          <a:off x="1284420" y="901521"/>
          <a:ext cx="8886421" cy="5512158"/>
        </p:xfrm>
        <a:graphic>
          <a:graphicData uri="http://schemas.openxmlformats.org/drawingml/2006/table">
            <a:tbl>
              <a:tblPr firstRow="1" firstCol="1" bandRow="1">
                <a:tableStyleId>{5940675A-B579-460E-94D1-54222C63F5DA}</a:tableStyleId>
              </a:tblPr>
              <a:tblGrid>
                <a:gridCol w="1283852"/>
                <a:gridCol w="3219456"/>
                <a:gridCol w="2210952"/>
                <a:gridCol w="2172161"/>
              </a:tblGrid>
              <a:tr h="963834">
                <a:tc>
                  <a:txBody>
                    <a:bodyPr/>
                    <a:lstStyle/>
                    <a:p>
                      <a:pPr>
                        <a:lnSpc>
                          <a:spcPct val="107000"/>
                        </a:lnSpc>
                        <a:spcAft>
                          <a:spcPts val="800"/>
                        </a:spcAft>
                      </a:pPr>
                      <a:r>
                        <a:rPr lang="en-IN" sz="1400" b="1" dirty="0">
                          <a:effectLst/>
                        </a:rPr>
                        <a:t>User Story ID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IN" sz="1400" b="1" dirty="0">
                          <a:effectLst/>
                        </a:rPr>
                        <a:t>As a type of User</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IN" sz="1400" b="1">
                          <a:effectLst/>
                        </a:rPr>
                        <a:t>I  want to </a:t>
                      </a:r>
                    </a:p>
                    <a:p>
                      <a:pPr>
                        <a:lnSpc>
                          <a:spcPct val="107000"/>
                        </a:lnSpc>
                        <a:spcAft>
                          <a:spcPts val="800"/>
                        </a:spcAft>
                      </a:pPr>
                      <a:r>
                        <a:rPr lang="en-IN" sz="1400" b="1">
                          <a:effectLst/>
                        </a:rPr>
                        <a:t>&lt;perform  some task&gt;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IN" sz="1400" b="1" dirty="0">
                          <a:effectLst/>
                        </a:rPr>
                        <a:t>So that I can</a:t>
                      </a:r>
                    </a:p>
                    <a:p>
                      <a:pPr>
                        <a:lnSpc>
                          <a:spcPct val="107000"/>
                        </a:lnSpc>
                        <a:spcAft>
                          <a:spcPts val="800"/>
                        </a:spcAft>
                      </a:pPr>
                      <a:r>
                        <a:rPr lang="en-IN" sz="1400" b="1" dirty="0">
                          <a:effectLst/>
                        </a:rPr>
                        <a:t>&lt; Achieve Some  Goal&gt;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020" marR="51020" marT="7086" marB="0"/>
                </a:tc>
              </a:tr>
              <a:tr h="471032">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11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Manage</a:t>
                      </a:r>
                      <a:r>
                        <a:rPr lang="en-US" sz="1400" baseline="0" dirty="0" smtClean="0">
                          <a:effectLst/>
                          <a:latin typeface="Times New Roman" panose="02020603050405020304" pitchFamily="18" charset="0"/>
                          <a:ea typeface="+mn-ea"/>
                          <a:cs typeface="Times New Roman" panose="02020603050405020304" pitchFamily="18" charset="0"/>
                        </a:rPr>
                        <a:t> business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User</a:t>
                      </a:r>
                      <a:r>
                        <a:rPr lang="en-US"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can view updated profile of 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413156">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12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Request</a:t>
                      </a:r>
                      <a:r>
                        <a:rPr lang="en-US" sz="1400" baseline="0" dirty="0" smtClean="0">
                          <a:effectLst/>
                          <a:latin typeface="Times New Roman" panose="02020603050405020304" pitchFamily="18" charset="0"/>
                          <a:ea typeface="+mn-ea"/>
                          <a:cs typeface="Times New Roman" panose="02020603050405020304" pitchFamily="18" charset="0"/>
                        </a:rPr>
                        <a:t> service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r>
                        <a:rPr lang="en-US" sz="1400" baseline="0" dirty="0" smtClean="0">
                          <a:effectLst/>
                          <a:latin typeface="Times New Roman" panose="02020603050405020304" pitchFamily="18" charset="0"/>
                          <a:ea typeface="+mn-ea"/>
                          <a:cs typeface="Times New Roman" panose="02020603050405020304" pitchFamily="18" charset="0"/>
                        </a:rPr>
                        <a:t> view the request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742967">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Manage</a:t>
                      </a:r>
                      <a:r>
                        <a:rPr lang="en-US" sz="1400" baseline="0" dirty="0" smtClean="0">
                          <a:effectLst/>
                          <a:latin typeface="Times New Roman" panose="02020603050405020304" pitchFamily="18" charset="0"/>
                          <a:ea typeface="+mn-ea"/>
                          <a:cs typeface="Times New Roman" panose="02020603050405020304" pitchFamily="18" charset="0"/>
                        </a:rPr>
                        <a:t> request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Users</a:t>
                      </a:r>
                      <a:r>
                        <a:rPr lang="en-US" sz="1400" baseline="0" dirty="0" smtClean="0">
                          <a:effectLst/>
                          <a:latin typeface="Times New Roman" panose="02020603050405020304" pitchFamily="18" charset="0"/>
                          <a:ea typeface="+mn-ea"/>
                          <a:cs typeface="Times New Roman" panose="02020603050405020304" pitchFamily="18" charset="0"/>
                        </a:rPr>
                        <a:t> get the service verify message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702950">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12</a:t>
                      </a:r>
                    </a:p>
                    <a:p>
                      <a:pPr>
                        <a:lnSpc>
                          <a:spcPct val="107000"/>
                        </a:lnSpc>
                        <a:spcAft>
                          <a:spcPts val="800"/>
                        </a:spcAft>
                      </a:pPr>
                      <a:r>
                        <a:rPr lang="en-IN" sz="1400">
                          <a:effectLst/>
                          <a:latin typeface="Times New Roman" panose="02020603050405020304" pitchFamily="18"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Mechanic</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Track</a:t>
                      </a:r>
                      <a:r>
                        <a:rPr lang="en-US" sz="1400" baseline="0" dirty="0" smtClean="0">
                          <a:effectLst/>
                          <a:latin typeface="Times New Roman" panose="02020603050405020304" pitchFamily="18" charset="0"/>
                          <a:ea typeface="+mn-ea"/>
                          <a:cs typeface="Times New Roman" panose="02020603050405020304" pitchFamily="18" charset="0"/>
                        </a:rPr>
                        <a:t> the 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User get notification mechanic have to start the</a:t>
                      </a:r>
                      <a:r>
                        <a:rPr lang="en-US"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journey.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491741">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Post</a:t>
                      </a:r>
                      <a:r>
                        <a:rPr lang="en-US" sz="1400" baseline="0" dirty="0" smtClean="0">
                          <a:effectLst/>
                          <a:latin typeface="Times New Roman" panose="02020603050405020304" pitchFamily="18" charset="0"/>
                          <a:ea typeface="+mn-ea"/>
                          <a:cs typeface="Times New Roman" panose="02020603050405020304" pitchFamily="18" charset="0"/>
                        </a:rPr>
                        <a:t> complaint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r>
                        <a:rPr lang="en-US" sz="1400" baseline="0" dirty="0" smtClean="0">
                          <a:effectLst/>
                          <a:latin typeface="Times New Roman" panose="02020603050405020304" pitchFamily="18" charset="0"/>
                          <a:ea typeface="+mn-ea"/>
                          <a:cs typeface="Times New Roman" panose="02020603050405020304" pitchFamily="18" charset="0"/>
                        </a:rPr>
                        <a:t> can view complaint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742967">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View</a:t>
                      </a:r>
                      <a:r>
                        <a:rPr lang="en-US" sz="1400" baseline="0" dirty="0" smtClean="0">
                          <a:effectLst/>
                          <a:latin typeface="Times New Roman" panose="02020603050405020304" pitchFamily="18" charset="0"/>
                          <a:ea typeface="+mn-ea"/>
                          <a:cs typeface="Times New Roman" panose="02020603050405020304" pitchFamily="18" charset="0"/>
                        </a:rPr>
                        <a:t> complaint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Admin</a:t>
                      </a:r>
                      <a:r>
                        <a:rPr lang="en-US" sz="1400" baseline="0" dirty="0" smtClean="0">
                          <a:effectLst/>
                          <a:latin typeface="Times New Roman" panose="02020603050405020304" pitchFamily="18" charset="0"/>
                          <a:ea typeface="+mn-ea"/>
                          <a:cs typeface="Times New Roman" panose="02020603050405020304" pitchFamily="18" charset="0"/>
                        </a:rPr>
                        <a:t> can </a:t>
                      </a:r>
                      <a:r>
                        <a:rPr lang="en-US" sz="1400" dirty="0" smtClean="0">
                          <a:effectLst/>
                          <a:latin typeface="Times New Roman" panose="02020603050405020304" pitchFamily="18" charset="0"/>
                          <a:ea typeface="+mn-ea"/>
                          <a:cs typeface="Times New Roman" panose="02020603050405020304" pitchFamily="18" charset="0"/>
                        </a:rPr>
                        <a:t>View</a:t>
                      </a:r>
                      <a:r>
                        <a:rPr lang="en-US" sz="1400" baseline="0" dirty="0" smtClean="0">
                          <a:effectLst/>
                          <a:latin typeface="Times New Roman" panose="02020603050405020304" pitchFamily="18" charset="0"/>
                          <a:ea typeface="+mn-ea"/>
                          <a:cs typeface="Times New Roman" panose="02020603050405020304" pitchFamily="18" charset="0"/>
                        </a:rPr>
                        <a:t> complaint and send response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481024">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Add</a:t>
                      </a:r>
                      <a:r>
                        <a:rPr lang="en-US" sz="1400" baseline="0" dirty="0" smtClean="0">
                          <a:effectLst/>
                          <a:latin typeface="Times New Roman" panose="02020603050405020304" pitchFamily="18" charset="0"/>
                          <a:ea typeface="+mn-ea"/>
                          <a:cs typeface="Times New Roman" panose="02020603050405020304" pitchFamily="18" charset="0"/>
                        </a:rPr>
                        <a:t> Rating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Other</a:t>
                      </a:r>
                      <a:r>
                        <a:rPr lang="en-US"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user and mechanics can view rating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r h="502487">
                <a:tc>
                  <a:txBody>
                    <a:bodyPr/>
                    <a:lstStyle/>
                    <a:p>
                      <a:pPr>
                        <a:lnSpc>
                          <a:spcPct val="107000"/>
                        </a:lnSpc>
                        <a:spcAft>
                          <a:spcPts val="800"/>
                        </a:spcAft>
                      </a:pPr>
                      <a:r>
                        <a:rPr lang="en-US" sz="1400">
                          <a:effectLst/>
                          <a:latin typeface="Times New Roman" panose="02020603050405020304" pitchFamily="18" charset="0"/>
                          <a:cs typeface="Times New Roman" panose="02020603050405020304" pitchFamily="18" charset="0"/>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Post</a:t>
                      </a:r>
                      <a:r>
                        <a:rPr lang="en-US" sz="1400" baseline="0" dirty="0" smtClean="0">
                          <a:effectLst/>
                          <a:latin typeface="Times New Roman" panose="02020603050405020304" pitchFamily="18" charset="0"/>
                          <a:ea typeface="+mn-ea"/>
                          <a:cs typeface="Times New Roman" panose="02020603050405020304" pitchFamily="18" charset="0"/>
                        </a:rPr>
                        <a:t> feedback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c>
                  <a:txBody>
                    <a:bodyPr/>
                    <a:lstStyle/>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Admin</a:t>
                      </a:r>
                      <a:r>
                        <a:rPr lang="en-US" sz="1400" baseline="0" dirty="0" smtClean="0">
                          <a:effectLst/>
                          <a:latin typeface="Times New Roman" panose="02020603050405020304" pitchFamily="18" charset="0"/>
                          <a:ea typeface="Calibri" panose="020F0502020204030204" pitchFamily="34" charset="0"/>
                          <a:cs typeface="Times New Roman" panose="02020603050405020304" pitchFamily="18" charset="0"/>
                        </a:rPr>
                        <a:t> and mechanic can view feedback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20" marR="51020" marT="7086" marB="0"/>
                </a:tc>
              </a:tr>
            </a:tbl>
          </a:graphicData>
        </a:graphic>
      </p:graphicFrame>
    </p:spTree>
    <p:extLst>
      <p:ext uri="{BB962C8B-B14F-4D97-AF65-F5344CB8AC3E}">
        <p14:creationId xmlns:p14="http://schemas.microsoft.com/office/powerpoint/2010/main" val="2634149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49275C-A35B-4377-99ED-D0DBE2A84037}"/>
              </a:ext>
            </a:extLst>
          </p:cNvPr>
          <p:cNvSpPr>
            <a:spLocks noGrp="1"/>
          </p:cNvSpPr>
          <p:nvPr>
            <p:ph type="title"/>
          </p:nvPr>
        </p:nvSpPr>
        <p:spPr>
          <a:xfrm>
            <a:off x="838200" y="365125"/>
            <a:ext cx="3778188" cy="931015"/>
          </a:xfrm>
        </p:spPr>
        <p:txBody>
          <a:bodyPr>
            <a:normAutofit/>
          </a:bodyPr>
          <a:lstStyle/>
          <a:p>
            <a:r>
              <a:rPr lang="en-US" sz="3200" b="1" u="sng" dirty="0"/>
              <a:t>TABLE OF CONTENTS</a:t>
            </a:r>
            <a:endParaRPr lang="en-IN" sz="3200" b="1" u="sng" dirty="0"/>
          </a:p>
        </p:txBody>
      </p:sp>
      <p:sp>
        <p:nvSpPr>
          <p:cNvPr id="3" name="Content Placeholder 2">
            <a:extLst>
              <a:ext uri="{FF2B5EF4-FFF2-40B4-BE49-F238E27FC236}">
                <a16:creationId xmlns:a16="http://schemas.microsoft.com/office/drawing/2014/main" xmlns="" id="{DFEB82C2-69A5-412A-B2A5-BB0CA7122204}"/>
              </a:ext>
            </a:extLst>
          </p:cNvPr>
          <p:cNvSpPr>
            <a:spLocks noGrp="1"/>
          </p:cNvSpPr>
          <p:nvPr>
            <p:ph idx="1"/>
          </p:nvPr>
        </p:nvSpPr>
        <p:spPr>
          <a:xfrm>
            <a:off x="838200" y="1376039"/>
            <a:ext cx="10515600" cy="5255580"/>
          </a:xfrm>
        </p:spPr>
        <p:txBody>
          <a:bodyPr>
            <a:normAutofit/>
          </a:bodyPr>
          <a:lstStyle/>
          <a:p>
            <a:pPr marL="456984" indent="-456984">
              <a:buFont typeface="+mj-lt"/>
              <a:buAutoNum type="arabicPeriod"/>
            </a:pPr>
            <a:r>
              <a:rPr lang="en-IN" sz="2400" dirty="0">
                <a:latin typeface="Times New Roman" pitchFamily="18" charset="0"/>
                <a:cs typeface="Times New Roman" pitchFamily="18" charset="0"/>
              </a:rPr>
              <a:t>Introduction</a:t>
            </a:r>
          </a:p>
          <a:p>
            <a:pPr marL="456984" indent="-456984">
              <a:buFont typeface="+mj-lt"/>
              <a:buAutoNum type="arabicPeriod"/>
            </a:pPr>
            <a:r>
              <a:rPr lang="en-IN" sz="2400" dirty="0">
                <a:latin typeface="Times New Roman" pitchFamily="18" charset="0"/>
                <a:cs typeface="Times New Roman" pitchFamily="18" charset="0"/>
              </a:rPr>
              <a:t>Modules</a:t>
            </a:r>
          </a:p>
          <a:p>
            <a:pPr marL="456984" indent="-456984">
              <a:buFont typeface="+mj-lt"/>
              <a:buAutoNum type="arabicPeriod"/>
            </a:pPr>
            <a:r>
              <a:rPr lang="en-US" sz="2400" dirty="0" smtClean="0">
                <a:latin typeface="Times New Roman" pitchFamily="18" charset="0"/>
                <a:cs typeface="Times New Roman" pitchFamily="18" charset="0"/>
              </a:rPr>
              <a:t>Methodology</a:t>
            </a:r>
            <a:endParaRPr lang="en-IN" sz="2400" dirty="0">
              <a:latin typeface="Times New Roman" pitchFamily="18" charset="0"/>
              <a:cs typeface="Times New Roman" pitchFamily="18" charset="0"/>
            </a:endParaRPr>
          </a:p>
          <a:p>
            <a:pPr marL="456984" indent="-456984">
              <a:buFont typeface="+mj-lt"/>
              <a:buAutoNum type="arabicPeriod"/>
            </a:pPr>
            <a:r>
              <a:rPr lang="en-IN" sz="2400" dirty="0">
                <a:latin typeface="Times New Roman" pitchFamily="18" charset="0"/>
                <a:cs typeface="Times New Roman" pitchFamily="18" charset="0"/>
              </a:rPr>
              <a:t>Developing </a:t>
            </a:r>
            <a:r>
              <a:rPr lang="en-IN" sz="2400" dirty="0" smtClean="0">
                <a:latin typeface="Times New Roman" pitchFamily="18" charset="0"/>
                <a:cs typeface="Times New Roman" pitchFamily="18" charset="0"/>
              </a:rPr>
              <a:t>Environment</a:t>
            </a:r>
            <a:endParaRPr lang="en-IN" sz="2400" dirty="0">
              <a:latin typeface="Times New Roman" pitchFamily="18" charset="0"/>
              <a:cs typeface="Times New Roman" pitchFamily="18" charset="0"/>
            </a:endParaRPr>
          </a:p>
          <a:p>
            <a:pPr marL="456984" indent="-456984">
              <a:buFont typeface="+mj-lt"/>
              <a:buAutoNum type="arabicPeriod"/>
            </a:pPr>
            <a:r>
              <a:rPr lang="en-IN" sz="2400" dirty="0">
                <a:latin typeface="Times New Roman" pitchFamily="18" charset="0"/>
                <a:cs typeface="Times New Roman" pitchFamily="18" charset="0"/>
              </a:rPr>
              <a:t>Product Backlog</a:t>
            </a:r>
          </a:p>
          <a:p>
            <a:pPr marL="456984" indent="-456984">
              <a:buFont typeface="+mj-lt"/>
              <a:buAutoNum type="arabicPeriod"/>
            </a:pPr>
            <a:r>
              <a:rPr lang="en-IN" sz="2400" dirty="0">
                <a:latin typeface="Times New Roman" pitchFamily="18" charset="0"/>
                <a:cs typeface="Times New Roman" pitchFamily="18" charset="0"/>
              </a:rPr>
              <a:t>User Stories</a:t>
            </a:r>
          </a:p>
          <a:p>
            <a:pPr marL="456984" indent="-456984">
              <a:buFont typeface="+mj-lt"/>
              <a:buAutoNum type="arabicPeriod"/>
            </a:pPr>
            <a:r>
              <a:rPr lang="en-IN" sz="2400" dirty="0">
                <a:latin typeface="Times New Roman" pitchFamily="18" charset="0"/>
                <a:cs typeface="Times New Roman" pitchFamily="18" charset="0"/>
              </a:rPr>
              <a:t>Project Plan	</a:t>
            </a:r>
          </a:p>
          <a:p>
            <a:pPr marL="456984" indent="-456984">
              <a:buFont typeface="+mj-lt"/>
              <a:buAutoNum type="arabicPeriod"/>
            </a:pPr>
            <a:r>
              <a:rPr lang="en-IN" sz="2400" dirty="0">
                <a:latin typeface="Times New Roman" pitchFamily="18" charset="0"/>
                <a:cs typeface="Times New Roman" pitchFamily="18" charset="0"/>
              </a:rPr>
              <a:t>Sprint Plans</a:t>
            </a:r>
          </a:p>
          <a:p>
            <a:pPr marL="456984" indent="-456984">
              <a:buFont typeface="+mj-lt"/>
              <a:buAutoNum type="arabicPeriod"/>
            </a:pPr>
            <a:r>
              <a:rPr lang="en-IN" sz="2400" dirty="0">
                <a:latin typeface="Times New Roman" pitchFamily="18" charset="0"/>
                <a:cs typeface="Times New Roman" pitchFamily="18" charset="0"/>
              </a:rPr>
              <a:t>Sprint Actual</a:t>
            </a:r>
          </a:p>
          <a:p>
            <a:pPr marL="0" indent="0">
              <a:buNone/>
            </a:pPr>
            <a:endParaRPr lang="en-IN" sz="2400" dirty="0"/>
          </a:p>
        </p:txBody>
      </p:sp>
    </p:spTree>
    <p:extLst>
      <p:ext uri="{BB962C8B-B14F-4D97-AF65-F5344CB8AC3E}">
        <p14:creationId xmlns:p14="http://schemas.microsoft.com/office/powerpoint/2010/main" val="2548944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D98F0-2A0A-4444-B2B9-3AAAA5544B9A}"/>
              </a:ext>
            </a:extLst>
          </p:cNvPr>
          <p:cNvSpPr>
            <a:spLocks noGrp="1"/>
          </p:cNvSpPr>
          <p:nvPr>
            <p:ph type="title"/>
          </p:nvPr>
        </p:nvSpPr>
        <p:spPr>
          <a:xfrm>
            <a:off x="865632" y="365125"/>
            <a:ext cx="3953256" cy="448691"/>
          </a:xfrm>
        </p:spPr>
        <p:txBody>
          <a:bodyPr>
            <a:normAutofit fontScale="90000"/>
          </a:bodyPr>
          <a:lstStyle/>
          <a:p>
            <a:r>
              <a:rPr lang="en-US" sz="3200" b="1" u="sng" dirty="0"/>
              <a:t>SPRINT BACKLOG PLAN</a:t>
            </a:r>
            <a:endParaRPr lang="en-IN" sz="3200" b="1" u="sng" dirty="0"/>
          </a:p>
        </p:txBody>
      </p:sp>
      <p:graphicFrame>
        <p:nvGraphicFramePr>
          <p:cNvPr id="4" name="Table 3">
            <a:extLst>
              <a:ext uri="{FF2B5EF4-FFF2-40B4-BE49-F238E27FC236}">
                <a16:creationId xmlns:a16="http://schemas.microsoft.com/office/drawing/2014/main" xmlns="" id="{92B9D37F-1131-4225-9A78-C2F0FB57F9FD}"/>
              </a:ext>
            </a:extLst>
          </p:cNvPr>
          <p:cNvGraphicFramePr>
            <a:graphicFrameLocks noGrp="1"/>
          </p:cNvGraphicFramePr>
          <p:nvPr>
            <p:extLst>
              <p:ext uri="{D42A27DB-BD31-4B8C-83A1-F6EECF244321}">
                <p14:modId xmlns:p14="http://schemas.microsoft.com/office/powerpoint/2010/main" val="2021720292"/>
              </p:ext>
            </p:extLst>
          </p:nvPr>
        </p:nvGraphicFramePr>
        <p:xfrm>
          <a:off x="494560" y="643509"/>
          <a:ext cx="10653587" cy="5949586"/>
        </p:xfrm>
        <a:graphic>
          <a:graphicData uri="http://schemas.openxmlformats.org/drawingml/2006/table">
            <a:tbl>
              <a:tblPr firstRow="1" firstCol="1" bandRow="1"/>
              <a:tblGrid>
                <a:gridCol w="1903315">
                  <a:extLst>
                    <a:ext uri="{9D8B030D-6E8A-4147-A177-3AD203B41FA5}">
                      <a16:colId xmlns:a16="http://schemas.microsoft.com/office/drawing/2014/main" xmlns="" val="1028685467"/>
                    </a:ext>
                  </a:extLst>
                </a:gridCol>
                <a:gridCol w="894999">
                  <a:extLst>
                    <a:ext uri="{9D8B030D-6E8A-4147-A177-3AD203B41FA5}">
                      <a16:colId xmlns:a16="http://schemas.microsoft.com/office/drawing/2014/main" xmlns="" val="2172626785"/>
                    </a:ext>
                  </a:extLst>
                </a:gridCol>
                <a:gridCol w="715744">
                  <a:extLst>
                    <a:ext uri="{9D8B030D-6E8A-4147-A177-3AD203B41FA5}">
                      <a16:colId xmlns:a16="http://schemas.microsoft.com/office/drawing/2014/main" xmlns="" val="3069761074"/>
                    </a:ext>
                  </a:extLst>
                </a:gridCol>
                <a:gridCol w="548653">
                  <a:extLst>
                    <a:ext uri="{9D8B030D-6E8A-4147-A177-3AD203B41FA5}">
                      <a16:colId xmlns:a16="http://schemas.microsoft.com/office/drawing/2014/main" xmlns="" val="1803287429"/>
                    </a:ext>
                  </a:extLst>
                </a:gridCol>
                <a:gridCol w="548653">
                  <a:extLst>
                    <a:ext uri="{9D8B030D-6E8A-4147-A177-3AD203B41FA5}">
                      <a16:colId xmlns:a16="http://schemas.microsoft.com/office/drawing/2014/main" xmlns="" val="3800864936"/>
                    </a:ext>
                  </a:extLst>
                </a:gridCol>
                <a:gridCol w="549293">
                  <a:extLst>
                    <a:ext uri="{9D8B030D-6E8A-4147-A177-3AD203B41FA5}">
                      <a16:colId xmlns:a16="http://schemas.microsoft.com/office/drawing/2014/main" xmlns="" val="1263951582"/>
                    </a:ext>
                  </a:extLst>
                </a:gridCol>
                <a:gridCol w="549293">
                  <a:extLst>
                    <a:ext uri="{9D8B030D-6E8A-4147-A177-3AD203B41FA5}">
                      <a16:colId xmlns:a16="http://schemas.microsoft.com/office/drawing/2014/main" xmlns="" val="3599422626"/>
                    </a:ext>
                  </a:extLst>
                </a:gridCol>
                <a:gridCol w="549293">
                  <a:extLst>
                    <a:ext uri="{9D8B030D-6E8A-4147-A177-3AD203B41FA5}">
                      <a16:colId xmlns:a16="http://schemas.microsoft.com/office/drawing/2014/main" xmlns="" val="223559107"/>
                    </a:ext>
                  </a:extLst>
                </a:gridCol>
                <a:gridCol w="549293">
                  <a:extLst>
                    <a:ext uri="{9D8B030D-6E8A-4147-A177-3AD203B41FA5}">
                      <a16:colId xmlns:a16="http://schemas.microsoft.com/office/drawing/2014/main" xmlns="" val="2138555253"/>
                    </a:ext>
                  </a:extLst>
                </a:gridCol>
                <a:gridCol w="549293">
                  <a:extLst>
                    <a:ext uri="{9D8B030D-6E8A-4147-A177-3AD203B41FA5}">
                      <a16:colId xmlns:a16="http://schemas.microsoft.com/office/drawing/2014/main" xmlns="" val="1538958196"/>
                    </a:ext>
                  </a:extLst>
                </a:gridCol>
                <a:gridCol w="549293">
                  <a:extLst>
                    <a:ext uri="{9D8B030D-6E8A-4147-A177-3AD203B41FA5}">
                      <a16:colId xmlns:a16="http://schemas.microsoft.com/office/drawing/2014/main" xmlns="" val="3889147960"/>
                    </a:ext>
                  </a:extLst>
                </a:gridCol>
                <a:gridCol w="549293">
                  <a:extLst>
                    <a:ext uri="{9D8B030D-6E8A-4147-A177-3AD203B41FA5}">
                      <a16:colId xmlns:a16="http://schemas.microsoft.com/office/drawing/2014/main" xmlns="" val="3924280063"/>
                    </a:ext>
                  </a:extLst>
                </a:gridCol>
                <a:gridCol w="549293">
                  <a:extLst>
                    <a:ext uri="{9D8B030D-6E8A-4147-A177-3AD203B41FA5}">
                      <a16:colId xmlns:a16="http://schemas.microsoft.com/office/drawing/2014/main" xmlns="" val="572471401"/>
                    </a:ext>
                  </a:extLst>
                </a:gridCol>
                <a:gridCol w="549293">
                  <a:extLst>
                    <a:ext uri="{9D8B030D-6E8A-4147-A177-3AD203B41FA5}">
                      <a16:colId xmlns:a16="http://schemas.microsoft.com/office/drawing/2014/main" xmlns="" val="3169333216"/>
                    </a:ext>
                  </a:extLst>
                </a:gridCol>
                <a:gridCol w="549293">
                  <a:extLst>
                    <a:ext uri="{9D8B030D-6E8A-4147-A177-3AD203B41FA5}">
                      <a16:colId xmlns:a16="http://schemas.microsoft.com/office/drawing/2014/main" xmlns="" val="4135130325"/>
                    </a:ext>
                  </a:extLst>
                </a:gridCol>
                <a:gridCol w="549293">
                  <a:extLst>
                    <a:ext uri="{9D8B030D-6E8A-4147-A177-3AD203B41FA5}">
                      <a16:colId xmlns:a16="http://schemas.microsoft.com/office/drawing/2014/main" xmlns="" val="692718912"/>
                    </a:ext>
                  </a:extLst>
                </a:gridCol>
              </a:tblGrid>
              <a:tr h="845746">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35365827"/>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5731458"/>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20/04/22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16203025"/>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21/04/22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45788481"/>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24/05/22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9572110"/>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26/05/22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0018633"/>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a:t>
                      </a:r>
                      <a:r>
                        <a:rPr lang="en-IN" sz="1200" dirty="0" smtClean="0">
                          <a:effectLst/>
                          <a:latin typeface="Calibri" panose="020F0502020204030204" pitchFamily="34" charset="0"/>
                          <a:ea typeface="Calibri" panose="020F0502020204030204" pitchFamily="34" charset="0"/>
                          <a:cs typeface="Kartika" panose="02020503030404060203" pitchFamily="18" charset="0"/>
                        </a:rPr>
                        <a:t>3,4,5,6,7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25783726"/>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29/04/22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66190989"/>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10/06/22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47884601"/>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13/06/22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22495578"/>
                  </a:ext>
                </a:extLst>
              </a:tr>
              <a:tr h="237187">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24/06/22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25923207"/>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a:t>
                      </a:r>
                      <a:r>
                        <a:rPr lang="en-IN" sz="1200" dirty="0" smtClean="0">
                          <a:effectLst/>
                          <a:latin typeface="Calibri" panose="020F0502020204030204" pitchFamily="34" charset="0"/>
                          <a:ea typeface="Calibri" panose="020F0502020204030204" pitchFamily="34" charset="0"/>
                          <a:cs typeface="Kartika" panose="02020503030404060203" pitchFamily="18" charset="0"/>
                        </a:rPr>
                        <a:t>#,8,9,10,11,12,13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73073713"/>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25/06/22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54301837"/>
                  </a:ext>
                </a:extLst>
              </a:tr>
              <a:tr h="237187">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28/06/22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61579482"/>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30/06/22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83314356"/>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05/06/22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54774467"/>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a:t>
                      </a:r>
                      <a:r>
                        <a:rPr lang="en-IN" sz="1200" dirty="0" smtClean="0">
                          <a:effectLst/>
                          <a:latin typeface="Calibri" panose="020F0502020204030204" pitchFamily="34" charset="0"/>
                          <a:ea typeface="Calibri" panose="020F0502020204030204" pitchFamily="34" charset="0"/>
                          <a:cs typeface="Kartika" panose="02020503030404060203" pitchFamily="18" charset="0"/>
                        </a:rPr>
                        <a:t>14,15,16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66749984"/>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16/06/22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80507659"/>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smtClean="0">
                          <a:effectLst/>
                          <a:latin typeface="Calibri" panose="020F0502020204030204" pitchFamily="34" charset="0"/>
                          <a:ea typeface="Calibri" panose="020F0502020204030204" pitchFamily="34" charset="0"/>
                          <a:cs typeface="Kartika" panose="02020503030404060203" pitchFamily="18" charset="0"/>
                        </a:rPr>
                        <a:t>18/06/22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66729555"/>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19/06/22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84358662"/>
                  </a:ext>
                </a:extLst>
              </a:tr>
              <a:tr h="237187">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26/06/22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2884704"/>
                  </a:ext>
                </a:extLst>
              </a:tr>
              <a:tr h="0">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14307366"/>
                  </a:ext>
                </a:extLst>
              </a:tr>
            </a:tbl>
          </a:graphicData>
        </a:graphic>
      </p:graphicFrame>
    </p:spTree>
    <p:extLst>
      <p:ext uri="{BB962C8B-B14F-4D97-AF65-F5344CB8AC3E}">
        <p14:creationId xmlns:p14="http://schemas.microsoft.com/office/powerpoint/2010/main" val="4132950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51F44-24A0-44B9-BAB1-0121F8D4BF5C}"/>
              </a:ext>
            </a:extLst>
          </p:cNvPr>
          <p:cNvSpPr>
            <a:spLocks noGrp="1"/>
          </p:cNvSpPr>
          <p:nvPr>
            <p:ph type="title"/>
          </p:nvPr>
        </p:nvSpPr>
        <p:spPr>
          <a:xfrm>
            <a:off x="838200" y="365125"/>
            <a:ext cx="4444014" cy="558153"/>
          </a:xfrm>
        </p:spPr>
        <p:txBody>
          <a:bodyPr>
            <a:normAutofit/>
          </a:bodyPr>
          <a:lstStyle/>
          <a:p>
            <a:r>
              <a:rPr lang="en-US" sz="3200" b="1" u="sng" dirty="0"/>
              <a:t>SPRINT BACKLOG ACTUAL</a:t>
            </a:r>
            <a:endParaRPr lang="en-IN" sz="3200" b="1" u="sng" dirty="0"/>
          </a:p>
        </p:txBody>
      </p:sp>
      <p:graphicFrame>
        <p:nvGraphicFramePr>
          <p:cNvPr id="5" name="Content Placeholder 4">
            <a:extLst>
              <a:ext uri="{FF2B5EF4-FFF2-40B4-BE49-F238E27FC236}">
                <a16:creationId xmlns:a16="http://schemas.microsoft.com/office/drawing/2014/main" xmlns="" id="{933A37E8-DEF9-464B-8DD9-DB3771FC01FA}"/>
              </a:ext>
            </a:extLst>
          </p:cNvPr>
          <p:cNvGraphicFramePr>
            <a:graphicFrameLocks noGrp="1"/>
          </p:cNvGraphicFramePr>
          <p:nvPr>
            <p:ph idx="1"/>
            <p:extLst>
              <p:ext uri="{D42A27DB-BD31-4B8C-83A1-F6EECF244321}">
                <p14:modId xmlns:p14="http://schemas.microsoft.com/office/powerpoint/2010/main" val="66352596"/>
              </p:ext>
            </p:extLst>
          </p:nvPr>
        </p:nvGraphicFramePr>
        <p:xfrm>
          <a:off x="684320" y="894117"/>
          <a:ext cx="11202880" cy="5767339"/>
        </p:xfrm>
        <a:graphic>
          <a:graphicData uri="http://schemas.openxmlformats.org/drawingml/2006/table">
            <a:tbl>
              <a:tblPr firstRow="1" firstCol="1" bandRow="1"/>
              <a:tblGrid>
                <a:gridCol w="1903315">
                  <a:extLst>
                    <a:ext uri="{9D8B030D-6E8A-4147-A177-3AD203B41FA5}">
                      <a16:colId xmlns:a16="http://schemas.microsoft.com/office/drawing/2014/main" xmlns="" val="3023257152"/>
                    </a:ext>
                  </a:extLst>
                </a:gridCol>
                <a:gridCol w="894999">
                  <a:extLst>
                    <a:ext uri="{9D8B030D-6E8A-4147-A177-3AD203B41FA5}">
                      <a16:colId xmlns:a16="http://schemas.microsoft.com/office/drawing/2014/main" xmlns="" val="3426933029"/>
                    </a:ext>
                  </a:extLst>
                </a:gridCol>
                <a:gridCol w="715744">
                  <a:extLst>
                    <a:ext uri="{9D8B030D-6E8A-4147-A177-3AD203B41FA5}">
                      <a16:colId xmlns:a16="http://schemas.microsoft.com/office/drawing/2014/main" xmlns="" val="1795413478"/>
                    </a:ext>
                  </a:extLst>
                </a:gridCol>
                <a:gridCol w="548653">
                  <a:extLst>
                    <a:ext uri="{9D8B030D-6E8A-4147-A177-3AD203B41FA5}">
                      <a16:colId xmlns:a16="http://schemas.microsoft.com/office/drawing/2014/main" xmlns="" val="3996403663"/>
                    </a:ext>
                  </a:extLst>
                </a:gridCol>
                <a:gridCol w="548653">
                  <a:extLst>
                    <a:ext uri="{9D8B030D-6E8A-4147-A177-3AD203B41FA5}">
                      <a16:colId xmlns:a16="http://schemas.microsoft.com/office/drawing/2014/main" xmlns="" val="2288256148"/>
                    </a:ext>
                  </a:extLst>
                </a:gridCol>
                <a:gridCol w="549293">
                  <a:extLst>
                    <a:ext uri="{9D8B030D-6E8A-4147-A177-3AD203B41FA5}">
                      <a16:colId xmlns:a16="http://schemas.microsoft.com/office/drawing/2014/main" xmlns="" val="3678900960"/>
                    </a:ext>
                  </a:extLst>
                </a:gridCol>
                <a:gridCol w="549293">
                  <a:extLst>
                    <a:ext uri="{9D8B030D-6E8A-4147-A177-3AD203B41FA5}">
                      <a16:colId xmlns:a16="http://schemas.microsoft.com/office/drawing/2014/main" xmlns="" val="2705463152"/>
                    </a:ext>
                  </a:extLst>
                </a:gridCol>
                <a:gridCol w="549293">
                  <a:extLst>
                    <a:ext uri="{9D8B030D-6E8A-4147-A177-3AD203B41FA5}">
                      <a16:colId xmlns:a16="http://schemas.microsoft.com/office/drawing/2014/main" xmlns="" val="226836051"/>
                    </a:ext>
                  </a:extLst>
                </a:gridCol>
                <a:gridCol w="549293">
                  <a:extLst>
                    <a:ext uri="{9D8B030D-6E8A-4147-A177-3AD203B41FA5}">
                      <a16:colId xmlns:a16="http://schemas.microsoft.com/office/drawing/2014/main" xmlns="" val="1239139371"/>
                    </a:ext>
                  </a:extLst>
                </a:gridCol>
                <a:gridCol w="549293">
                  <a:extLst>
                    <a:ext uri="{9D8B030D-6E8A-4147-A177-3AD203B41FA5}">
                      <a16:colId xmlns:a16="http://schemas.microsoft.com/office/drawing/2014/main" xmlns="" val="3404627429"/>
                    </a:ext>
                  </a:extLst>
                </a:gridCol>
                <a:gridCol w="549293">
                  <a:extLst>
                    <a:ext uri="{9D8B030D-6E8A-4147-A177-3AD203B41FA5}">
                      <a16:colId xmlns:a16="http://schemas.microsoft.com/office/drawing/2014/main" xmlns="" val="3043232102"/>
                    </a:ext>
                  </a:extLst>
                </a:gridCol>
                <a:gridCol w="549293">
                  <a:extLst>
                    <a:ext uri="{9D8B030D-6E8A-4147-A177-3AD203B41FA5}">
                      <a16:colId xmlns:a16="http://schemas.microsoft.com/office/drawing/2014/main" xmlns="" val="1930887237"/>
                    </a:ext>
                  </a:extLst>
                </a:gridCol>
                <a:gridCol w="549293">
                  <a:extLst>
                    <a:ext uri="{9D8B030D-6E8A-4147-A177-3AD203B41FA5}">
                      <a16:colId xmlns:a16="http://schemas.microsoft.com/office/drawing/2014/main" xmlns="" val="4198424825"/>
                    </a:ext>
                  </a:extLst>
                </a:gridCol>
                <a:gridCol w="549293">
                  <a:extLst>
                    <a:ext uri="{9D8B030D-6E8A-4147-A177-3AD203B41FA5}">
                      <a16:colId xmlns:a16="http://schemas.microsoft.com/office/drawing/2014/main" xmlns="" val="1584169288"/>
                    </a:ext>
                  </a:extLst>
                </a:gridCol>
                <a:gridCol w="549293">
                  <a:extLst>
                    <a:ext uri="{9D8B030D-6E8A-4147-A177-3AD203B41FA5}">
                      <a16:colId xmlns:a16="http://schemas.microsoft.com/office/drawing/2014/main" xmlns="" val="1152232944"/>
                    </a:ext>
                  </a:extLst>
                </a:gridCol>
                <a:gridCol w="549293">
                  <a:extLst>
                    <a:ext uri="{9D8B030D-6E8A-4147-A177-3AD203B41FA5}">
                      <a16:colId xmlns:a16="http://schemas.microsoft.com/office/drawing/2014/main" xmlns="" val="3466876446"/>
                    </a:ext>
                  </a:extLst>
                </a:gridCol>
                <a:gridCol w="549293">
                  <a:extLst>
                    <a:ext uri="{9D8B030D-6E8A-4147-A177-3AD203B41FA5}">
                      <a16:colId xmlns:a16="http://schemas.microsoft.com/office/drawing/2014/main" xmlns="" val="2779896074"/>
                    </a:ext>
                  </a:extLst>
                </a:gridCol>
              </a:tblGrid>
              <a:tr h="812662">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Backlog Item</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Status and Completion date </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Original Estimate in hours</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2</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3</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4</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5</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6</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8</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9</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10</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effectLst/>
                          <a:latin typeface="Calibri" panose="020F0502020204030204" pitchFamily="34" charset="0"/>
                          <a:ea typeface="Calibri" panose="020F0502020204030204" pitchFamily="34" charset="0"/>
                          <a:cs typeface="Kartika" panose="02020503030404060203" pitchFamily="18" charset="0"/>
                        </a:rPr>
                        <a:t>Day 11</a:t>
                      </a:r>
                      <a:endParaRPr lang="en-IN" sz="120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effectLst/>
                          <a:latin typeface="Calibri" panose="020F0502020204030204" pitchFamily="34" charset="0"/>
                          <a:ea typeface="Calibri" panose="020F0502020204030204" pitchFamily="34" charset="0"/>
                          <a:cs typeface="Kartika" panose="02020503030404060203" pitchFamily="18" charset="0"/>
                        </a:rPr>
                        <a:t>Day 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Completed</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Kartika" panose="02020503030404060203" pitchFamily="18" charset="0"/>
                        </a:rPr>
                        <a:t>&lt;Y/N&gt;</a:t>
                      </a:r>
                      <a:endParaRPr lang="en-IN" sz="1200" b="1"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56851953"/>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User story  #1,2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Hours</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32886487"/>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20/04/22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572941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21/05/22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0140690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24/05/22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08759720"/>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26/05/22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4434460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a:t>
                      </a:r>
                      <a:r>
                        <a:rPr lang="en-IN" sz="1200" dirty="0" smtClean="0">
                          <a:effectLst/>
                          <a:latin typeface="Calibri" panose="020F0502020204030204" pitchFamily="34" charset="0"/>
                          <a:ea typeface="Calibri" panose="020F0502020204030204" pitchFamily="34" charset="0"/>
                          <a:cs typeface="Kartika" panose="02020503030404060203" pitchFamily="18" charset="0"/>
                        </a:rPr>
                        <a:t>3,4,5,6,7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2372804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29/05/22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5</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01978364"/>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10/05/22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0668669"/>
                  </a:ext>
                </a:extLst>
              </a:tr>
              <a:tr h="227909">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13/05/22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6</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173846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24/05/22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1950592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a:t>
                      </a:r>
                      <a:r>
                        <a:rPr lang="en-IN" sz="1200" dirty="0" smtClean="0">
                          <a:effectLst/>
                          <a:latin typeface="Calibri" panose="020F0502020204030204" pitchFamily="34" charset="0"/>
                          <a:ea typeface="Calibri" panose="020F0502020204030204" pitchFamily="34" charset="0"/>
                          <a:cs typeface="Kartika" panose="02020503030404060203" pitchFamily="18" charset="0"/>
                        </a:rPr>
                        <a:t>#8,9,10,11,12,13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0817596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25/05/222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81841950"/>
                  </a:ext>
                </a:extLst>
              </a:tr>
              <a:tr h="227909">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28/05/22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79453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30/05/22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88937286"/>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smtClean="0">
                          <a:effectLst/>
                          <a:latin typeface="Calibri" panose="020F0502020204030204" pitchFamily="34" charset="0"/>
                          <a:ea typeface="Calibri" panose="020F0502020204030204" pitchFamily="34" charset="0"/>
                          <a:cs typeface="Kartika" panose="02020503030404060203" pitchFamily="18" charset="0"/>
                        </a:rPr>
                        <a:t>05/01/22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32611"/>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User story  #</a:t>
                      </a:r>
                      <a:r>
                        <a:rPr lang="en-IN" sz="1200" dirty="0" smtClean="0">
                          <a:effectLst/>
                          <a:latin typeface="Calibri" panose="020F0502020204030204" pitchFamily="34" charset="0"/>
                          <a:ea typeface="Calibri" panose="020F0502020204030204" pitchFamily="34" charset="0"/>
                          <a:cs typeface="Kartika" panose="02020503030404060203" pitchFamily="18" charset="0"/>
                        </a:rPr>
                        <a:t>14,15,16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62305487"/>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UI Designing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16/06/22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4</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61042822"/>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Database Connectivity</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a:t>
                      </a:r>
                      <a:r>
                        <a:rPr lang="en-IN" sz="1200" dirty="0" smtClean="0">
                          <a:effectLst/>
                          <a:latin typeface="Calibri" panose="020F0502020204030204" pitchFamily="34" charset="0"/>
                          <a:ea typeface="Calibri" panose="020F0502020204030204" pitchFamily="34" charset="0"/>
                          <a:cs typeface="Kartika" panose="02020503030404060203" pitchFamily="18" charset="0"/>
                        </a:rPr>
                        <a:t>18/06/22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2</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47312738"/>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Coding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19/06/22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71986590"/>
                  </a:ext>
                </a:extLst>
              </a:tr>
              <a:tr h="227909">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Testing</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smtClean="0">
                          <a:effectLst/>
                          <a:latin typeface="Calibri" panose="020F0502020204030204" pitchFamily="34" charset="0"/>
                          <a:ea typeface="Calibri" panose="020F0502020204030204" pitchFamily="34" charset="0"/>
                          <a:cs typeface="Kartika" panose="02020503030404060203" pitchFamily="18" charset="0"/>
                        </a:rPr>
                        <a:t>26/06/22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3</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Kartika" panose="02020503030404060203" pitchFamily="18" charset="0"/>
                        </a:rPr>
                        <a:t>   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Kartika" panose="02020503030404060203" pitchFamily="18" charset="0"/>
                        </a:rPr>
                        <a:t>  0 </a:t>
                      </a: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43852519"/>
                  </a:ext>
                </a:extLst>
              </a:tr>
              <a:tr h="227909">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Total</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5</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10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7</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3</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   2 </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4</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2</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6</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Kartika" panose="02020503030404060203" pitchFamily="18" charset="0"/>
                        </a:rPr>
                        <a:t>0</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US" sz="1200" smtClean="0">
                          <a:effectLst/>
                          <a:latin typeface="Calibri" panose="020F0502020204030204" pitchFamily="34" charset="0"/>
                          <a:ea typeface="Calibri" panose="020F0502020204030204" pitchFamily="34" charset="0"/>
                          <a:cs typeface="Kartika" panose="02020503030404060203" pitchFamily="18" charset="0"/>
                        </a:rPr>
                        <a:t>Y</a:t>
                      </a:r>
                      <a:endParaRPr lang="en-IN" sz="1200" dirty="0">
                        <a:effectLst/>
                        <a:latin typeface="Calibri" panose="020F0502020204030204" pitchFamily="34" charset="0"/>
                        <a:ea typeface="Calibri" panose="020F0502020204030204" pitchFamily="34" charset="0"/>
                        <a:cs typeface="Kartika" panose="02020503030404060203" pitchFamily="18" charset="0"/>
                      </a:endParaRPr>
                    </a:p>
                  </a:txBody>
                  <a:tcPr marL="29479" marR="29479" marT="508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43724824"/>
                  </a:ext>
                </a:extLst>
              </a:tr>
            </a:tbl>
          </a:graphicData>
        </a:graphic>
      </p:graphicFrame>
    </p:spTree>
    <p:extLst>
      <p:ext uri="{BB962C8B-B14F-4D97-AF65-F5344CB8AC3E}">
        <p14:creationId xmlns:p14="http://schemas.microsoft.com/office/powerpoint/2010/main" val="141433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5178" y="2730321"/>
            <a:ext cx="3248903" cy="830997"/>
          </a:xfrm>
          <a:prstGeom prst="rect">
            <a:avLst/>
          </a:prstGeom>
          <a:noFill/>
        </p:spPr>
        <p:txBody>
          <a:bodyPr wrap="none" rtlCol="0">
            <a:spAutoFit/>
          </a:bodyPr>
          <a:lstStyle/>
          <a:p>
            <a:r>
              <a:rPr lang="en-US" sz="4800" b="1" dirty="0" smtClean="0"/>
              <a:t>THANK YOU</a:t>
            </a:r>
            <a:endParaRPr lang="en-IN" sz="4800" b="1" dirty="0"/>
          </a:p>
        </p:txBody>
      </p:sp>
    </p:spTree>
    <p:extLst>
      <p:ext uri="{BB962C8B-B14F-4D97-AF65-F5344CB8AC3E}">
        <p14:creationId xmlns:p14="http://schemas.microsoft.com/office/powerpoint/2010/main" val="177647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3C53A-BE34-4103-A323-B5E40A62C551}"/>
              </a:ext>
            </a:extLst>
          </p:cNvPr>
          <p:cNvSpPr>
            <a:spLocks noGrp="1"/>
          </p:cNvSpPr>
          <p:nvPr>
            <p:ph type="title"/>
          </p:nvPr>
        </p:nvSpPr>
        <p:spPr>
          <a:xfrm>
            <a:off x="838200" y="365126"/>
            <a:ext cx="10515600" cy="735706"/>
          </a:xfrm>
        </p:spPr>
        <p:txBody>
          <a:bodyPr>
            <a:normAutofit/>
          </a:bodyPr>
          <a:lstStyle/>
          <a:p>
            <a:r>
              <a:rPr lang="en-US" sz="3200" b="1" dirty="0" smtClean="0">
                <a:latin typeface="Times New Roman" panose="02020603050405020304" pitchFamily="18" charset="0"/>
                <a:cs typeface="Times New Roman" panose="02020603050405020304" pitchFamily="18" charset="0"/>
              </a:rPr>
              <a:t>ON ROAD VECHICLE BREAKDOWN ASSISTANCE </a:t>
            </a:r>
            <a:endParaRPr lang="en-IN" sz="3200" b="1" u="sng" dirty="0"/>
          </a:p>
        </p:txBody>
      </p:sp>
      <p:sp>
        <p:nvSpPr>
          <p:cNvPr id="3" name="Content Placeholder 2">
            <a:extLst>
              <a:ext uri="{FF2B5EF4-FFF2-40B4-BE49-F238E27FC236}">
                <a16:creationId xmlns:a16="http://schemas.microsoft.com/office/drawing/2014/main" xmlns="" id="{7CBACA9C-8015-408E-8BB6-9A47CC1F1822}"/>
              </a:ext>
            </a:extLst>
          </p:cNvPr>
          <p:cNvSpPr>
            <a:spLocks noGrp="1"/>
          </p:cNvSpPr>
          <p:nvPr>
            <p:ph idx="1"/>
          </p:nvPr>
        </p:nvSpPr>
        <p:spPr>
          <a:xfrm>
            <a:off x="838200" y="1253331"/>
            <a:ext cx="10515600" cy="4351338"/>
          </a:xfrm>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p>
          <a:p>
            <a:pPr marL="0" indent="0">
              <a:buNone/>
            </a:pPr>
            <a:endParaRPr lang="en-IN" dirty="0"/>
          </a:p>
        </p:txBody>
      </p:sp>
      <p:sp>
        <p:nvSpPr>
          <p:cNvPr id="5" name="Rectangle 4"/>
          <p:cNvSpPr/>
          <p:nvPr/>
        </p:nvSpPr>
        <p:spPr>
          <a:xfrm>
            <a:off x="838200" y="1832880"/>
            <a:ext cx="10160358"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On Road Vehicle Breakdown Assistance (ORVBA) is going to be a good solution for the people who seek help in the remote locations with mechanical issues of their vehicle. Users of the On Road Vehicle Breakdown Assistance will be the registered public and they be getting connected with the particular mechanic through the trustworthy On Road Vehicle Breakdown Assistance (ORVBA) system. Because only the </a:t>
            </a:r>
            <a:r>
              <a:rPr lang="en-US" sz="2400" dirty="0" smtClean="0">
                <a:latin typeface="Times New Roman" panose="02020603050405020304" pitchFamily="18" charset="0"/>
                <a:cs typeface="Times New Roman" panose="02020603050405020304" pitchFamily="18" charset="0"/>
              </a:rPr>
              <a:t>Experienced </a:t>
            </a:r>
            <a:r>
              <a:rPr lang="en-US" sz="2400" dirty="0">
                <a:latin typeface="Times New Roman" panose="02020603050405020304" pitchFamily="18" charset="0"/>
                <a:cs typeface="Times New Roman" panose="02020603050405020304" pitchFamily="18" charset="0"/>
              </a:rPr>
              <a:t>and approved mechanics are enlisted in the On Road Vehicle Breakdown Assistance (ORVBA) system. Also they are under monitoring by the ORVBA system for not charging any extra service fee from the users as every user is updating their feedback about the availed service through ORVBA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132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B28BD-FA67-4CBC-B1BA-403BACE56F69}"/>
              </a:ext>
            </a:extLst>
          </p:cNvPr>
          <p:cNvSpPr>
            <a:spLocks noGrp="1"/>
          </p:cNvSpPr>
          <p:nvPr>
            <p:ph type="title"/>
          </p:nvPr>
        </p:nvSpPr>
        <p:spPr>
          <a:xfrm>
            <a:off x="838200" y="365126"/>
            <a:ext cx="2144697" cy="575908"/>
          </a:xfrm>
        </p:spPr>
        <p:txBody>
          <a:bodyPr>
            <a:normAutofit/>
          </a:bodyPr>
          <a:lstStyle/>
          <a:p>
            <a:r>
              <a:rPr lang="en-US" sz="3200" b="1" u="sng" dirty="0"/>
              <a:t>MODULES</a:t>
            </a:r>
            <a:endParaRPr lang="en-IN" sz="3200" b="1" u="sng" dirty="0"/>
          </a:p>
        </p:txBody>
      </p:sp>
      <p:sp>
        <p:nvSpPr>
          <p:cNvPr id="3" name="Content Placeholder 2">
            <a:extLst>
              <a:ext uri="{FF2B5EF4-FFF2-40B4-BE49-F238E27FC236}">
                <a16:creationId xmlns:a16="http://schemas.microsoft.com/office/drawing/2014/main" xmlns="" id="{9570DAD7-5711-4314-A51A-317DA58FB10C}"/>
              </a:ext>
            </a:extLst>
          </p:cNvPr>
          <p:cNvSpPr>
            <a:spLocks noGrp="1"/>
          </p:cNvSpPr>
          <p:nvPr>
            <p:ph idx="1"/>
          </p:nvPr>
        </p:nvSpPr>
        <p:spPr>
          <a:xfrm>
            <a:off x="838200" y="1062144"/>
            <a:ext cx="4158803" cy="5795856"/>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Login</a:t>
            </a:r>
          </a:p>
          <a:p>
            <a:pPr lvl="0"/>
            <a:r>
              <a:rPr lang="en-US" sz="2000" dirty="0" smtClean="0">
                <a:latin typeface="Times New Roman" panose="02020603050405020304" pitchFamily="18" charset="0"/>
                <a:cs typeface="Times New Roman" panose="02020603050405020304" pitchFamily="18" charset="0"/>
              </a:rPr>
              <a:t>View mechanic</a:t>
            </a:r>
            <a:endParaRPr lang="en-IN"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Manage mechanic</a:t>
            </a:r>
            <a:endParaRPr lang="en-IN"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View complaint &amp; post reply</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View </a:t>
            </a:r>
            <a:r>
              <a:rPr lang="en-US" sz="2000" dirty="0" smtClean="0">
                <a:latin typeface="Times New Roman" panose="02020603050405020304" pitchFamily="18" charset="0"/>
                <a:cs typeface="Times New Roman" panose="02020603050405020304" pitchFamily="18" charset="0"/>
              </a:rPr>
              <a:t>feedback</a:t>
            </a:r>
            <a:endParaRPr lang="en-US" sz="2000" dirty="0">
              <a:latin typeface="Times New Roman" panose="02020603050405020304" pitchFamily="18" charset="0"/>
              <a:cs typeface="Times New Roman" panose="02020603050405020304" pitchFamily="18" charset="0"/>
            </a:endParaRPr>
          </a:p>
          <a:p>
            <a:pPr marL="0" lvl="0" indent="0">
              <a:buNone/>
            </a:pPr>
            <a:endParaRPr lang="en-US" sz="14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USER</a:t>
            </a:r>
            <a:endParaRPr lang="en-US" sz="24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Register</a:t>
            </a:r>
            <a:endParaRPr lang="en-US"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Login</a:t>
            </a:r>
            <a:endParaRPr lang="en-IN"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View mechanic &amp; search</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Request service</a:t>
            </a:r>
            <a:endParaRPr lang="en-IN"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Post complaints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View reply</a:t>
            </a:r>
          </a:p>
          <a:p>
            <a:endParaRPr lang="en-IN" sz="20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endParaRPr lang="en-IN" sz="2000" dirty="0"/>
          </a:p>
        </p:txBody>
      </p:sp>
      <p:sp>
        <p:nvSpPr>
          <p:cNvPr id="6" name="TextBox 5"/>
          <p:cNvSpPr txBox="1"/>
          <p:nvPr/>
        </p:nvSpPr>
        <p:spPr>
          <a:xfrm>
            <a:off x="5164428" y="3747753"/>
            <a:ext cx="3309871" cy="1477328"/>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Feedback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Rate </a:t>
            </a:r>
            <a:r>
              <a:rPr lang="en-US" dirty="0" smtClean="0">
                <a:latin typeface="Times New Roman" panose="02020603050405020304" pitchFamily="18" charset="0"/>
                <a:cs typeface="Times New Roman" panose="02020603050405020304" pitchFamily="18" charset="0"/>
              </a:rPr>
              <a:t>mechanic</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View rating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057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4096"/>
            <a:ext cx="4184561" cy="772732"/>
          </a:xfrm>
        </p:spPr>
        <p:txBody>
          <a:bodyPr>
            <a:normAutofit/>
          </a:bodyPr>
          <a:lstStyle/>
          <a:p>
            <a:r>
              <a:rPr lang="en-US" sz="3600" u="sng" dirty="0" smtClean="0">
                <a:latin typeface="Times New Roman" panose="02020603050405020304" pitchFamily="18" charset="0"/>
                <a:cs typeface="Times New Roman" panose="02020603050405020304" pitchFamily="18" charset="0"/>
              </a:rPr>
              <a:t>MODULES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MECHANIC</a:t>
            </a:r>
          </a:p>
          <a:p>
            <a:pPr lvl="0"/>
            <a:r>
              <a:rPr lang="en-US" sz="2200" dirty="0" smtClean="0">
                <a:latin typeface="Times New Roman" panose="02020603050405020304" pitchFamily="18" charset="0"/>
                <a:cs typeface="Times New Roman" panose="02020603050405020304" pitchFamily="18" charset="0"/>
              </a:rPr>
              <a:t>Registration</a:t>
            </a:r>
            <a:endParaRPr lang="en-IN" sz="2200" dirty="0" smtClean="0">
              <a:latin typeface="Times New Roman" panose="02020603050405020304" pitchFamily="18" charset="0"/>
              <a:cs typeface="Times New Roman" panose="02020603050405020304" pitchFamily="18" charset="0"/>
            </a:endParaRPr>
          </a:p>
          <a:p>
            <a:pPr lvl="0"/>
            <a:r>
              <a:rPr lang="en-US" sz="2200" dirty="0" smtClean="0">
                <a:latin typeface="Times New Roman" panose="02020603050405020304" pitchFamily="18" charset="0"/>
                <a:cs typeface="Times New Roman" panose="02020603050405020304" pitchFamily="18" charset="0"/>
              </a:rPr>
              <a:t>Login</a:t>
            </a:r>
            <a:endParaRPr lang="en-IN"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Post business</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Manage business</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View request &amp; manage</a:t>
            </a:r>
            <a:endParaRPr lang="en-IN" sz="2200" dirty="0">
              <a:latin typeface="Times New Roman" panose="02020603050405020304" pitchFamily="18" charset="0"/>
              <a:cs typeface="Times New Roman" panose="02020603050405020304" pitchFamily="18" charset="0"/>
            </a:endParaRPr>
          </a:p>
          <a:p>
            <a:pPr lvl="0"/>
            <a:r>
              <a:rPr lang="en-US" sz="2200" dirty="0" smtClean="0">
                <a:latin typeface="Times New Roman" panose="02020603050405020304" pitchFamily="18" charset="0"/>
                <a:cs typeface="Times New Roman" panose="02020603050405020304" pitchFamily="18" charset="0"/>
              </a:rPr>
              <a:t>Track user</a:t>
            </a:r>
            <a:endParaRPr lang="en-IN" sz="2200" dirty="0">
              <a:latin typeface="Times New Roman" panose="02020603050405020304" pitchFamily="18" charset="0"/>
              <a:cs typeface="Times New Roman" panose="02020603050405020304" pitchFamily="18" charset="0"/>
            </a:endParaRPr>
          </a:p>
          <a:p>
            <a:pPr lvl="0"/>
            <a:r>
              <a:rPr lang="en-US" sz="2200" dirty="0" smtClean="0">
                <a:latin typeface="Times New Roman" panose="02020603050405020304" pitchFamily="18" charset="0"/>
                <a:cs typeface="Times New Roman" panose="02020603050405020304" pitchFamily="18" charset="0"/>
              </a:rPr>
              <a:t>View feedback</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54410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5789" y="167425"/>
            <a:ext cx="5485327" cy="1107583"/>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METHODOLOGY</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1622740"/>
            <a:ext cx="11256809"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On Road Vehicle Breakdown </a:t>
            </a:r>
            <a:r>
              <a:rPr lang="en-US" sz="2000" dirty="0" smtClean="0">
                <a:latin typeface="Times New Roman" panose="02020603050405020304" pitchFamily="18" charset="0"/>
                <a:cs typeface="Times New Roman" panose="02020603050405020304" pitchFamily="18" charset="0"/>
              </a:rPr>
              <a:t>Assistance is a mobile application </a:t>
            </a:r>
            <a:r>
              <a:rPr lang="en-US" sz="2000" dirty="0">
                <a:latin typeface="Times New Roman" panose="02020603050405020304" pitchFamily="18" charset="0"/>
                <a:cs typeface="Times New Roman" panose="02020603050405020304" pitchFamily="18" charset="0"/>
              </a:rPr>
              <a:t>user can find mechanic basis on user location easily. The user logging in to the App after User Registration. Then User current location track by GPS. Then user location goes to DB and match with the mechanic who registered with the App. There is shown mechanic that nearest to user </a:t>
            </a:r>
            <a:r>
              <a:rPr lang="en-US" sz="2000" dirty="0" smtClean="0">
                <a:latin typeface="Times New Roman" panose="02020603050405020304" pitchFamily="18" charset="0"/>
                <a:cs typeface="Times New Roman" panose="02020603050405020304" pitchFamily="18" charset="0"/>
              </a:rPr>
              <a:t>location.</a:t>
            </a:r>
          </a:p>
          <a:p>
            <a:r>
              <a:rPr lang="en-US" sz="2000" dirty="0" smtClean="0">
                <a:latin typeface="Times New Roman" panose="02020603050405020304" pitchFamily="18" charset="0"/>
                <a:cs typeface="Times New Roman" panose="02020603050405020304" pitchFamily="18" charset="0"/>
              </a:rPr>
              <a:t>                                                The application contains 2 part web part and mobile part. web part is admin section and mobile part containing mechanic and user section. Web part is implemented using python </a:t>
            </a:r>
            <a:r>
              <a:rPr lang="en-US" sz="2000" dirty="0" err="1" smtClean="0">
                <a:latin typeface="Times New Roman" panose="02020603050405020304" pitchFamily="18" charset="0"/>
                <a:cs typeface="Times New Roman" panose="02020603050405020304" pitchFamily="18" charset="0"/>
              </a:rPr>
              <a:t>django</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Django</a:t>
            </a:r>
            <a:r>
              <a:rPr lang="en-US" sz="2000" dirty="0" smtClean="0">
                <a:latin typeface="Times New Roman" panose="02020603050405020304" pitchFamily="18" charset="0"/>
                <a:cs typeface="Times New Roman" panose="02020603050405020304" pitchFamily="18" charset="0"/>
              </a:rPr>
              <a:t> is high level python web framework that enable rapid development of secure and maintainable website . The mobile part is implemented in Flutter . Flutter is an open source UI software development kit created by </a:t>
            </a:r>
            <a:r>
              <a:rPr lang="en-US" sz="2000" dirty="0">
                <a:latin typeface="Times New Roman" panose="02020603050405020304" pitchFamily="18" charset="0"/>
                <a:cs typeface="Times New Roman" panose="02020603050405020304" pitchFamily="18" charset="0"/>
              </a:rPr>
              <a:t>G</a:t>
            </a:r>
            <a:r>
              <a:rPr lang="en-US" sz="2000" dirty="0" smtClean="0">
                <a:latin typeface="Times New Roman" panose="02020603050405020304" pitchFamily="18" charset="0"/>
                <a:cs typeface="Times New Roman" panose="02020603050405020304" pitchFamily="18" charset="0"/>
              </a:rPr>
              <a:t>oogle. Database will configure in web part the data exchange will occur with the help of Rest API layer .</a:t>
            </a:r>
          </a:p>
        </p:txBody>
      </p:sp>
    </p:spTree>
    <p:extLst>
      <p:ext uri="{BB962C8B-B14F-4D97-AF65-F5344CB8AC3E}">
        <p14:creationId xmlns:p14="http://schemas.microsoft.com/office/powerpoint/2010/main" val="290002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07" y="12879"/>
            <a:ext cx="2195850" cy="549275"/>
          </a:xfrm>
        </p:spPr>
        <p:txBody>
          <a:bodyPr>
            <a:normAutofit/>
          </a:bodyPr>
          <a:lstStyle/>
          <a:p>
            <a:pPr marL="457200" indent="-457200">
              <a:buFont typeface="Wingdings" panose="05000000000000000000" pitchFamily="2" charset="2"/>
              <a:buChar char="Ø"/>
            </a:pPr>
            <a:r>
              <a:rPr lang="en-US" sz="3200" u="sng" dirty="0" smtClean="0">
                <a:latin typeface="Times New Roman" panose="02020603050405020304" pitchFamily="18" charset="0"/>
                <a:cs typeface="Times New Roman" panose="02020603050405020304" pitchFamily="18" charset="0"/>
              </a:rPr>
              <a:t>TABLES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562154"/>
            <a:ext cx="10928797" cy="5614809"/>
          </a:xfrm>
        </p:spPr>
        <p:txBody>
          <a:bodyPr/>
          <a:lstStyle/>
          <a:p>
            <a:r>
              <a:rPr lang="en-US" u="sng" dirty="0" smtClean="0"/>
              <a:t>Login</a:t>
            </a:r>
          </a:p>
          <a:p>
            <a:endParaRPr lang="en-US" u="sng" dirty="0"/>
          </a:p>
          <a:p>
            <a:endParaRPr lang="en-US" u="sng" dirty="0" smtClean="0"/>
          </a:p>
          <a:p>
            <a:endParaRPr lang="en-US" u="sng" dirty="0"/>
          </a:p>
          <a:p>
            <a:endParaRPr lang="en-US" u="sng" dirty="0" smtClean="0"/>
          </a:p>
          <a:p>
            <a:r>
              <a:rPr lang="en-US" u="sng" dirty="0" smtClean="0"/>
              <a:t>Mechanic</a:t>
            </a:r>
            <a:endParaRPr lang="en-IN"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2" y="1111429"/>
            <a:ext cx="6890197" cy="16356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01" y="3891883"/>
            <a:ext cx="7315199" cy="2285080"/>
          </a:xfrm>
          <a:prstGeom prst="rect">
            <a:avLst/>
          </a:prstGeom>
        </p:spPr>
      </p:pic>
    </p:spTree>
    <p:extLst>
      <p:ext uri="{BB962C8B-B14F-4D97-AF65-F5344CB8AC3E}">
        <p14:creationId xmlns:p14="http://schemas.microsoft.com/office/powerpoint/2010/main" val="1965010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618" y="425004"/>
            <a:ext cx="12143705" cy="6432996"/>
          </a:xfrm>
        </p:spPr>
        <p:txBody>
          <a:bodyPr/>
          <a:lstStyle/>
          <a:p>
            <a:r>
              <a:rPr lang="en-US" u="sng" dirty="0" smtClean="0"/>
              <a:t>User</a:t>
            </a:r>
          </a:p>
          <a:p>
            <a:endParaRPr lang="en-US" u="sng" dirty="0"/>
          </a:p>
          <a:p>
            <a:endParaRPr lang="en-US" u="sng" dirty="0" smtClean="0"/>
          </a:p>
          <a:p>
            <a:endParaRPr lang="en-US" u="sng" dirty="0"/>
          </a:p>
          <a:p>
            <a:endParaRPr lang="en-US" u="sng" dirty="0" smtClean="0"/>
          </a:p>
          <a:p>
            <a:endParaRPr lang="en-US" u="sng" dirty="0"/>
          </a:p>
          <a:p>
            <a:r>
              <a:rPr lang="en-US" u="sng" dirty="0" smtClean="0"/>
              <a:t>Complaint</a:t>
            </a:r>
            <a:endParaRPr lang="en-IN"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70" y="4055874"/>
            <a:ext cx="8576258" cy="228629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70" y="942511"/>
            <a:ext cx="8576258" cy="2413769"/>
          </a:xfrm>
          <a:prstGeom prst="rect">
            <a:avLst/>
          </a:prstGeom>
        </p:spPr>
      </p:pic>
    </p:spTree>
    <p:extLst>
      <p:ext uri="{BB962C8B-B14F-4D97-AF65-F5344CB8AC3E}">
        <p14:creationId xmlns:p14="http://schemas.microsoft.com/office/powerpoint/2010/main" val="284566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154546"/>
            <a:ext cx="10980313" cy="6022417"/>
          </a:xfrm>
        </p:spPr>
        <p:txBody>
          <a:bodyPr/>
          <a:lstStyle/>
          <a:p>
            <a:r>
              <a:rPr lang="en-US" u="sng" dirty="0" smtClean="0"/>
              <a:t>Feedback</a:t>
            </a:r>
          </a:p>
          <a:p>
            <a:endParaRPr lang="en-US" u="sng" dirty="0" smtClean="0"/>
          </a:p>
          <a:p>
            <a:endParaRPr lang="en-US" u="sng" dirty="0"/>
          </a:p>
          <a:p>
            <a:endParaRPr lang="en-US" u="sng" dirty="0" smtClean="0"/>
          </a:p>
          <a:p>
            <a:endParaRPr lang="en-US" u="sng" dirty="0"/>
          </a:p>
          <a:p>
            <a:endParaRPr lang="en-US" u="sng" dirty="0" smtClean="0"/>
          </a:p>
          <a:p>
            <a:r>
              <a:rPr lang="en-US" u="sng" dirty="0" smtClean="0"/>
              <a:t>Service request</a:t>
            </a:r>
          </a:p>
          <a:p>
            <a:endParaRPr lang="en-US" u="sng" dirty="0" smtClean="0"/>
          </a:p>
          <a:p>
            <a:endParaRPr lang="en-US" u="sng" dirty="0"/>
          </a:p>
          <a:p>
            <a:endParaRPr lang="en-US" u="sng" dirty="0" smtClean="0"/>
          </a:p>
          <a:p>
            <a:endParaRPr lang="en-US" u="sng" dirty="0"/>
          </a:p>
          <a:p>
            <a:endParaRPr lang="en-US" u="sng" dirty="0" smtClean="0"/>
          </a:p>
          <a:p>
            <a:endParaRPr lang="en-IN"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7" y="726434"/>
            <a:ext cx="9427336" cy="204639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87" y="3782599"/>
            <a:ext cx="8796802" cy="2643735"/>
          </a:xfrm>
          <a:prstGeom prst="rect">
            <a:avLst/>
          </a:prstGeom>
        </p:spPr>
      </p:pic>
    </p:spTree>
    <p:extLst>
      <p:ext uri="{BB962C8B-B14F-4D97-AF65-F5344CB8AC3E}">
        <p14:creationId xmlns:p14="http://schemas.microsoft.com/office/powerpoint/2010/main" val="4288016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1925</Words>
  <Application>Microsoft Office PowerPoint</Application>
  <PresentationFormat>Widescreen</PresentationFormat>
  <Paragraphs>1128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Kartika</vt:lpstr>
      <vt:lpstr>Times New Roman</vt:lpstr>
      <vt:lpstr>Wingdings</vt:lpstr>
      <vt:lpstr>Office Theme</vt:lpstr>
      <vt:lpstr>ON ROAD VEHICLE BREAKDOWN ASSISTANCE</vt:lpstr>
      <vt:lpstr>TABLE OF CONTENTS</vt:lpstr>
      <vt:lpstr>ON ROAD VECHICLE BREAKDOWN ASSISTANCE </vt:lpstr>
      <vt:lpstr>MODULES</vt:lpstr>
      <vt:lpstr>MODULES</vt:lpstr>
      <vt:lpstr>        METHODOLOGY</vt:lpstr>
      <vt:lpstr>TABLES</vt:lpstr>
      <vt:lpstr>PowerPoint Presentation</vt:lpstr>
      <vt:lpstr>PowerPoint Presentation</vt:lpstr>
      <vt:lpstr>DATA FLOW DIAGRAM</vt:lpstr>
      <vt:lpstr>DATA FLOW DIAGRAM</vt:lpstr>
      <vt:lpstr>DATA FLOW DIAGRAM</vt:lpstr>
      <vt:lpstr>DATA FLOW DIAGRAM</vt:lpstr>
      <vt:lpstr>DEVELOPING ENVIRONMENT</vt:lpstr>
      <vt:lpstr>PROJECT PLAN</vt:lpstr>
      <vt:lpstr>PRODUCT BACKLOG</vt:lpstr>
      <vt:lpstr>PRODUCT BACKLOG</vt:lpstr>
      <vt:lpstr>USER STORY</vt:lpstr>
      <vt:lpstr>PowerPoint Presentation</vt:lpstr>
      <vt:lpstr>SPRINT BACKLOG PLAN</vt:lpstr>
      <vt:lpstr>SPRINT BACKLOG ACTUAL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TRAVALLER’S HUB</dc:title>
  <dc:creator>Sooraj M</dc:creator>
  <cp:lastModifiedBy>DELL</cp:lastModifiedBy>
  <cp:revision>141</cp:revision>
  <dcterms:created xsi:type="dcterms:W3CDTF">2022-01-10T15:21:02Z</dcterms:created>
  <dcterms:modified xsi:type="dcterms:W3CDTF">2022-07-05T17:49:50Z</dcterms:modified>
</cp:coreProperties>
</file>