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9" r:id="rId5"/>
    <p:sldId id="259" r:id="rId6"/>
    <p:sldId id="267" r:id="rId7"/>
    <p:sldId id="276" r:id="rId8"/>
    <p:sldId id="268" r:id="rId9"/>
    <p:sldId id="269" r:id="rId10"/>
    <p:sldId id="270" r:id="rId11"/>
    <p:sldId id="271" r:id="rId12"/>
    <p:sldId id="272" r:id="rId13"/>
    <p:sldId id="281" r:id="rId14"/>
    <p:sldId id="273" r:id="rId15"/>
    <p:sldId id="274" r:id="rId16"/>
    <p:sldId id="275" r:id="rId17"/>
    <p:sldId id="260" r:id="rId18"/>
    <p:sldId id="261" r:id="rId19"/>
    <p:sldId id="262" r:id="rId20"/>
    <p:sldId id="263" r:id="rId21"/>
    <p:sldId id="264" r:id="rId22"/>
    <p:sldId id="265" r:id="rId23"/>
    <p:sldId id="266" r:id="rId24"/>
    <p:sldId id="277" r:id="rId25"/>
    <p:sldId id="278" r:id="rId26"/>
    <p:sldId id="282" r:id="rId27"/>
    <p:sldId id="283" r:id="rId28"/>
    <p:sldId id="284" r:id="rId29"/>
    <p:sldId id="286" r:id="rId30"/>
    <p:sldId id="28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94"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A3EEE50-624B-4E7A-96B0-0ADCAA6DA2AF}"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BEB1EC-149D-40E4-9EFF-DEDF2F9DAD86}" type="slidenum">
              <a:rPr lang="en-IN" smtClean="0"/>
              <a:t>‹#›</a:t>
            </a:fld>
            <a:endParaRPr lang="en-IN"/>
          </a:p>
        </p:txBody>
      </p:sp>
    </p:spTree>
    <p:extLst>
      <p:ext uri="{BB962C8B-B14F-4D97-AF65-F5344CB8AC3E}">
        <p14:creationId xmlns:p14="http://schemas.microsoft.com/office/powerpoint/2010/main" val="3840121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3EEE50-624B-4E7A-96B0-0ADCAA6DA2AF}"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BEB1EC-149D-40E4-9EFF-DEDF2F9DAD86}" type="slidenum">
              <a:rPr lang="en-IN" smtClean="0"/>
              <a:t>‹#›</a:t>
            </a:fld>
            <a:endParaRPr lang="en-IN"/>
          </a:p>
        </p:txBody>
      </p:sp>
    </p:spTree>
    <p:extLst>
      <p:ext uri="{BB962C8B-B14F-4D97-AF65-F5344CB8AC3E}">
        <p14:creationId xmlns:p14="http://schemas.microsoft.com/office/powerpoint/2010/main" val="67525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3EEE50-624B-4E7A-96B0-0ADCAA6DA2AF}"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BEB1EC-149D-40E4-9EFF-DEDF2F9DAD86}" type="slidenum">
              <a:rPr lang="en-IN" smtClean="0"/>
              <a:t>‹#›</a:t>
            </a:fld>
            <a:endParaRPr lang="en-IN"/>
          </a:p>
        </p:txBody>
      </p:sp>
    </p:spTree>
    <p:extLst>
      <p:ext uri="{BB962C8B-B14F-4D97-AF65-F5344CB8AC3E}">
        <p14:creationId xmlns:p14="http://schemas.microsoft.com/office/powerpoint/2010/main" val="3946590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3EEE50-624B-4E7A-96B0-0ADCAA6DA2AF}"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BEB1EC-149D-40E4-9EFF-DEDF2F9DAD86}" type="slidenum">
              <a:rPr lang="en-IN" smtClean="0"/>
              <a:t>‹#›</a:t>
            </a:fld>
            <a:endParaRPr lang="en-IN"/>
          </a:p>
        </p:txBody>
      </p:sp>
    </p:spTree>
    <p:extLst>
      <p:ext uri="{BB962C8B-B14F-4D97-AF65-F5344CB8AC3E}">
        <p14:creationId xmlns:p14="http://schemas.microsoft.com/office/powerpoint/2010/main" val="3052792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EEE50-624B-4E7A-96B0-0ADCAA6DA2AF}"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BEB1EC-149D-40E4-9EFF-DEDF2F9DAD86}" type="slidenum">
              <a:rPr lang="en-IN" smtClean="0"/>
              <a:t>‹#›</a:t>
            </a:fld>
            <a:endParaRPr lang="en-IN"/>
          </a:p>
        </p:txBody>
      </p:sp>
    </p:spTree>
    <p:extLst>
      <p:ext uri="{BB962C8B-B14F-4D97-AF65-F5344CB8AC3E}">
        <p14:creationId xmlns:p14="http://schemas.microsoft.com/office/powerpoint/2010/main" val="1321107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A3EEE50-624B-4E7A-96B0-0ADCAA6DA2AF}"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BEB1EC-149D-40E4-9EFF-DEDF2F9DAD86}" type="slidenum">
              <a:rPr lang="en-IN" smtClean="0"/>
              <a:t>‹#›</a:t>
            </a:fld>
            <a:endParaRPr lang="en-IN"/>
          </a:p>
        </p:txBody>
      </p:sp>
    </p:spTree>
    <p:extLst>
      <p:ext uri="{BB962C8B-B14F-4D97-AF65-F5344CB8AC3E}">
        <p14:creationId xmlns:p14="http://schemas.microsoft.com/office/powerpoint/2010/main" val="3644677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A3EEE50-624B-4E7A-96B0-0ADCAA6DA2AF}" type="datetimeFigureOut">
              <a:rPr lang="en-IN" smtClean="0"/>
              <a:t>01-07-2022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BEB1EC-149D-40E4-9EFF-DEDF2F9DAD86}" type="slidenum">
              <a:rPr lang="en-IN" smtClean="0"/>
              <a:t>‹#›</a:t>
            </a:fld>
            <a:endParaRPr lang="en-IN"/>
          </a:p>
        </p:txBody>
      </p:sp>
    </p:spTree>
    <p:extLst>
      <p:ext uri="{BB962C8B-B14F-4D97-AF65-F5344CB8AC3E}">
        <p14:creationId xmlns:p14="http://schemas.microsoft.com/office/powerpoint/2010/main" val="1563685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A3EEE50-624B-4E7A-96B0-0ADCAA6DA2AF}" type="datetimeFigureOut">
              <a:rPr lang="en-IN" smtClean="0"/>
              <a:t>01-07-2022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BEB1EC-149D-40E4-9EFF-DEDF2F9DAD86}" type="slidenum">
              <a:rPr lang="en-IN" smtClean="0"/>
              <a:t>‹#›</a:t>
            </a:fld>
            <a:endParaRPr lang="en-IN"/>
          </a:p>
        </p:txBody>
      </p:sp>
    </p:spTree>
    <p:extLst>
      <p:ext uri="{BB962C8B-B14F-4D97-AF65-F5344CB8AC3E}">
        <p14:creationId xmlns:p14="http://schemas.microsoft.com/office/powerpoint/2010/main" val="408443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3EEE50-624B-4E7A-96B0-0ADCAA6DA2AF}" type="datetimeFigureOut">
              <a:rPr lang="en-IN" smtClean="0"/>
              <a:t>01-07-2022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BEB1EC-149D-40E4-9EFF-DEDF2F9DAD86}" type="slidenum">
              <a:rPr lang="en-IN" smtClean="0"/>
              <a:t>‹#›</a:t>
            </a:fld>
            <a:endParaRPr lang="en-IN"/>
          </a:p>
        </p:txBody>
      </p:sp>
    </p:spTree>
    <p:extLst>
      <p:ext uri="{BB962C8B-B14F-4D97-AF65-F5344CB8AC3E}">
        <p14:creationId xmlns:p14="http://schemas.microsoft.com/office/powerpoint/2010/main" val="2745909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3EEE50-624B-4E7A-96B0-0ADCAA6DA2AF}"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BEB1EC-149D-40E4-9EFF-DEDF2F9DAD86}" type="slidenum">
              <a:rPr lang="en-IN" smtClean="0"/>
              <a:t>‹#›</a:t>
            </a:fld>
            <a:endParaRPr lang="en-IN"/>
          </a:p>
        </p:txBody>
      </p:sp>
    </p:spTree>
    <p:extLst>
      <p:ext uri="{BB962C8B-B14F-4D97-AF65-F5344CB8AC3E}">
        <p14:creationId xmlns:p14="http://schemas.microsoft.com/office/powerpoint/2010/main" val="213780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3EEE50-624B-4E7A-96B0-0ADCAA6DA2AF}"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BEB1EC-149D-40E4-9EFF-DEDF2F9DAD86}" type="slidenum">
              <a:rPr lang="en-IN" smtClean="0"/>
              <a:t>‹#›</a:t>
            </a:fld>
            <a:endParaRPr lang="en-IN"/>
          </a:p>
        </p:txBody>
      </p:sp>
    </p:spTree>
    <p:extLst>
      <p:ext uri="{BB962C8B-B14F-4D97-AF65-F5344CB8AC3E}">
        <p14:creationId xmlns:p14="http://schemas.microsoft.com/office/powerpoint/2010/main" val="108856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EEE50-624B-4E7A-96B0-0ADCAA6DA2AF}" type="datetimeFigureOut">
              <a:rPr lang="en-IN" smtClean="0"/>
              <a:t>01-07-2022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BEB1EC-149D-40E4-9EFF-DEDF2F9DAD86}" type="slidenum">
              <a:rPr lang="en-IN" smtClean="0"/>
              <a:t>‹#›</a:t>
            </a:fld>
            <a:endParaRPr lang="en-IN"/>
          </a:p>
        </p:txBody>
      </p:sp>
    </p:spTree>
    <p:extLst>
      <p:ext uri="{BB962C8B-B14F-4D97-AF65-F5344CB8AC3E}">
        <p14:creationId xmlns:p14="http://schemas.microsoft.com/office/powerpoint/2010/main" val="3302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636912"/>
            <a:ext cx="8229600" cy="1143000"/>
          </a:xfrm>
        </p:spPr>
        <p:txBody>
          <a:bodyPr>
            <a:normAutofit/>
          </a:bodyPr>
          <a:lstStyle/>
          <a:p>
            <a:r>
              <a:rPr lang="en-IN" sz="4800" b="1" dirty="0" smtClean="0">
                <a:solidFill>
                  <a:srgbClr val="C00000"/>
                </a:solidFill>
                <a:latin typeface="Times New Roman" pitchFamily="18" charset="0"/>
                <a:cs typeface="Times New Roman" pitchFamily="18" charset="0"/>
              </a:rPr>
              <a:t>CARTOONIFY</a:t>
            </a:r>
            <a:endParaRPr lang="en-IN" sz="4800" b="1" dirty="0">
              <a:solidFill>
                <a:srgbClr val="C00000"/>
              </a:solidFill>
              <a:latin typeface="Times New Roman" pitchFamily="18" charset="0"/>
              <a:cs typeface="Times New Roman" pitchFamily="18" charset="0"/>
            </a:endParaRPr>
          </a:p>
        </p:txBody>
      </p:sp>
      <p:sp>
        <p:nvSpPr>
          <p:cNvPr id="5" name="Rectangle 4"/>
          <p:cNvSpPr/>
          <p:nvPr/>
        </p:nvSpPr>
        <p:spPr>
          <a:xfrm>
            <a:off x="3779912" y="5087933"/>
            <a:ext cx="5004048" cy="923330"/>
          </a:xfrm>
          <a:prstGeom prst="rect">
            <a:avLst/>
          </a:prstGeom>
        </p:spPr>
        <p:txBody>
          <a:bodyPr wrap="square">
            <a:spAutoFit/>
          </a:bodyPr>
          <a:lstStyle/>
          <a:p>
            <a:pPr algn="r"/>
            <a:r>
              <a:rPr lang="en-IN" b="1" i="1" dirty="0" smtClean="0">
                <a:latin typeface="Times New Roman" pitchFamily="18" charset="0"/>
                <a:cs typeface="Times New Roman" pitchFamily="18" charset="0"/>
              </a:rPr>
              <a:t>PANCHAMI.P.M</a:t>
            </a:r>
          </a:p>
          <a:p>
            <a:pPr algn="r"/>
            <a:r>
              <a:rPr lang="en-IN" b="1" i="1" dirty="0" smtClean="0">
                <a:latin typeface="Times New Roman" pitchFamily="18" charset="0"/>
                <a:cs typeface="Times New Roman" pitchFamily="18" charset="0"/>
              </a:rPr>
              <a:t>MES20MCA-2038</a:t>
            </a:r>
          </a:p>
          <a:p>
            <a:pPr algn="r"/>
            <a:r>
              <a:rPr lang="en-IN" b="1" i="1" dirty="0" smtClean="0">
                <a:latin typeface="Times New Roman" pitchFamily="18" charset="0"/>
                <a:cs typeface="Times New Roman" pitchFamily="18" charset="0"/>
              </a:rPr>
              <a:t>PRODUCT OWNER-Mr BALACHANDRAN K P</a:t>
            </a:r>
            <a:endParaRPr lang="en-IN" b="1" i="1" dirty="0">
              <a:latin typeface="Times New Roman" pitchFamily="18" charset="0"/>
              <a:cs typeface="Times New Roman" pitchFamily="18" charset="0"/>
            </a:endParaRPr>
          </a:p>
        </p:txBody>
      </p:sp>
    </p:spTree>
    <p:extLst>
      <p:ext uri="{BB962C8B-B14F-4D97-AF65-F5344CB8AC3E}">
        <p14:creationId xmlns:p14="http://schemas.microsoft.com/office/powerpoint/2010/main" val="9944629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1700809"/>
            <a:ext cx="5112568" cy="2994858"/>
          </a:xfrm>
          <a:prstGeom prst="rect">
            <a:avLst/>
          </a:prstGeom>
        </p:spPr>
      </p:pic>
      <p:sp>
        <p:nvSpPr>
          <p:cNvPr id="3" name="TextBox 2"/>
          <p:cNvSpPr txBox="1"/>
          <p:nvPr/>
        </p:nvSpPr>
        <p:spPr>
          <a:xfrm>
            <a:off x="3023828" y="5013176"/>
            <a:ext cx="3168352" cy="369332"/>
          </a:xfrm>
          <a:prstGeom prst="rect">
            <a:avLst/>
          </a:prstGeom>
          <a:noFill/>
        </p:spPr>
        <p:txBody>
          <a:bodyPr wrap="square" rtlCol="0">
            <a:spAutoFit/>
          </a:bodyPr>
          <a:lstStyle/>
          <a:p>
            <a:r>
              <a:rPr lang="en-IN" dirty="0" smtClean="0"/>
              <a:t>	</a:t>
            </a:r>
            <a:r>
              <a:rPr lang="en-IN" dirty="0" err="1" smtClean="0"/>
              <a:t>Gray</a:t>
            </a:r>
            <a:r>
              <a:rPr lang="en-IN" dirty="0" smtClean="0"/>
              <a:t> Scale Image</a:t>
            </a:r>
            <a:endParaRPr lang="en-IN" dirty="0"/>
          </a:p>
        </p:txBody>
      </p:sp>
    </p:spTree>
    <p:extLst>
      <p:ext uri="{BB962C8B-B14F-4D97-AF65-F5344CB8AC3E}">
        <p14:creationId xmlns:p14="http://schemas.microsoft.com/office/powerpoint/2010/main" val="3819694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lstStyle/>
          <a:p>
            <a:pPr>
              <a:buFont typeface="Wingdings" pitchFamily="2" charset="2"/>
              <a:buChar char="Ø"/>
            </a:pPr>
            <a:endParaRPr lang="en-IN" sz="1800" dirty="0" smtClean="0">
              <a:latin typeface="Times New Roman" pitchFamily="18" charset="0"/>
              <a:cs typeface="Times New Roman" pitchFamily="18" charset="0"/>
            </a:endParaRPr>
          </a:p>
          <a:p>
            <a:pPr>
              <a:buFont typeface="Wingdings" pitchFamily="2" charset="2"/>
              <a:buChar char="Ø"/>
            </a:pPr>
            <a:endParaRPr lang="en-IN" sz="1800" dirty="0">
              <a:latin typeface="Times New Roman" pitchFamily="18" charset="0"/>
              <a:cs typeface="Times New Roman" pitchFamily="18" charset="0"/>
            </a:endParaRPr>
          </a:p>
          <a:p>
            <a:pPr>
              <a:lnSpc>
                <a:spcPct val="150000"/>
              </a:lnSpc>
              <a:buFont typeface="Wingdings" pitchFamily="2" charset="2"/>
              <a:buChar char="Ø"/>
            </a:pPr>
            <a:r>
              <a:rPr lang="en-IN" sz="1600" b="1" dirty="0" smtClean="0">
                <a:latin typeface="Times New Roman" pitchFamily="18" charset="0"/>
                <a:cs typeface="Times New Roman" pitchFamily="18" charset="0"/>
              </a:rPr>
              <a:t>Next step is, Smoothening a </a:t>
            </a:r>
            <a:r>
              <a:rPr lang="en-IN" sz="1600" b="1" dirty="0" err="1" smtClean="0">
                <a:latin typeface="Times New Roman" pitchFamily="18" charset="0"/>
                <a:cs typeface="Times New Roman" pitchFamily="18" charset="0"/>
              </a:rPr>
              <a:t>grayscale</a:t>
            </a:r>
            <a:r>
              <a:rPr lang="en-IN" sz="1600" b="1" dirty="0" smtClean="0">
                <a:latin typeface="Times New Roman" pitchFamily="18" charset="0"/>
                <a:cs typeface="Times New Roman" pitchFamily="18" charset="0"/>
              </a:rPr>
              <a:t> image.</a:t>
            </a:r>
          </a:p>
          <a:p>
            <a:pPr>
              <a:lnSpc>
                <a:spcPct val="150000"/>
              </a:lnSpc>
            </a:pPr>
            <a:r>
              <a:rPr lang="en-US" sz="1600" dirty="0" smtClean="0">
                <a:latin typeface="Times New Roman" pitchFamily="18" charset="0"/>
                <a:cs typeface="Times New Roman" pitchFamily="18" charset="0"/>
              </a:rPr>
              <a:t>To smoothen an image, we simply apply a blur effect. This is done using </a:t>
            </a:r>
            <a:r>
              <a:rPr lang="en-US" sz="1600" dirty="0" err="1" smtClean="0">
                <a:latin typeface="Times New Roman" pitchFamily="18" charset="0"/>
                <a:cs typeface="Times New Roman" pitchFamily="18" charset="0"/>
              </a:rPr>
              <a:t>medianBlur</a:t>
            </a:r>
            <a:r>
              <a:rPr lang="en-US" sz="1600" dirty="0" smtClean="0">
                <a:latin typeface="Times New Roman" pitchFamily="18" charset="0"/>
                <a:cs typeface="Times New Roman" pitchFamily="18" charset="0"/>
              </a:rPr>
              <a:t>() function. Here, the center pixel is assigned a mean value of all the pixels which fall under the kernel.</a:t>
            </a: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It </a:t>
            </a:r>
            <a:r>
              <a:rPr lang="en-US" sz="1600" dirty="0" smtClean="0">
                <a:latin typeface="Times New Roman" pitchFamily="18" charset="0"/>
                <a:cs typeface="Times New Roman" pitchFamily="18" charset="0"/>
              </a:rPr>
              <a:t>also </a:t>
            </a:r>
            <a:r>
              <a:rPr lang="en-US" sz="1600" dirty="0">
                <a:latin typeface="Times New Roman" pitchFamily="18" charset="0"/>
                <a:cs typeface="Times New Roman" pitchFamily="18" charset="0"/>
              </a:rPr>
              <a:t>helps to remove noise in the </a:t>
            </a:r>
            <a:r>
              <a:rPr lang="en-US" sz="1600" dirty="0" smtClean="0">
                <a:latin typeface="Times New Roman" pitchFamily="18" charset="0"/>
                <a:cs typeface="Times New Roman" pitchFamily="18" charset="0"/>
              </a:rPr>
              <a:t>image.</a:t>
            </a:r>
          </a:p>
          <a:p>
            <a:pPr marL="0" indent="0">
              <a:buNone/>
            </a:pPr>
            <a:r>
              <a:rPr lang="en-US" dirty="0"/>
              <a:t> </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852936"/>
            <a:ext cx="4514286" cy="3096344"/>
          </a:xfrm>
          <a:prstGeom prst="rect">
            <a:avLst/>
          </a:prstGeom>
        </p:spPr>
      </p:pic>
    </p:spTree>
    <p:extLst>
      <p:ext uri="{BB962C8B-B14F-4D97-AF65-F5344CB8AC3E}">
        <p14:creationId xmlns:p14="http://schemas.microsoft.com/office/powerpoint/2010/main" val="3260735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normAutofit fontScale="85000" lnSpcReduction="20000"/>
          </a:bodyPr>
          <a:lstStyle/>
          <a:p>
            <a:pPr>
              <a:lnSpc>
                <a:spcPct val="150000"/>
              </a:lnSpc>
              <a:buFont typeface="Wingdings" pitchFamily="2" charset="2"/>
              <a:buChar char="Ø"/>
            </a:pPr>
            <a:r>
              <a:rPr lang="en-US" sz="1900" b="1" dirty="0" smtClean="0">
                <a:latin typeface="Times New Roman" pitchFamily="18" charset="0"/>
                <a:cs typeface="Times New Roman" pitchFamily="18" charset="0"/>
              </a:rPr>
              <a:t>Next is, Retrieving </a:t>
            </a:r>
            <a:r>
              <a:rPr lang="en-US" sz="1900" b="1" dirty="0">
                <a:latin typeface="Times New Roman" pitchFamily="18" charset="0"/>
                <a:cs typeface="Times New Roman" pitchFamily="18" charset="0"/>
              </a:rPr>
              <a:t>the edges of an </a:t>
            </a:r>
            <a:r>
              <a:rPr lang="en-US" sz="1900" b="1" dirty="0" smtClean="0">
                <a:latin typeface="Times New Roman" pitchFamily="18" charset="0"/>
                <a:cs typeface="Times New Roman" pitchFamily="18" charset="0"/>
              </a:rPr>
              <a:t>image.</a:t>
            </a:r>
          </a:p>
          <a:p>
            <a:pPr>
              <a:lnSpc>
                <a:spcPct val="150000"/>
              </a:lnSpc>
            </a:pPr>
            <a:r>
              <a:rPr lang="en-US" sz="1900" dirty="0" smtClean="0">
                <a:latin typeface="Times New Roman" pitchFamily="18" charset="0"/>
                <a:cs typeface="Times New Roman" pitchFamily="18" charset="0"/>
              </a:rPr>
              <a:t>Here</a:t>
            </a:r>
            <a:r>
              <a:rPr lang="en-US" sz="1900" dirty="0">
                <a:latin typeface="Times New Roman" pitchFamily="18" charset="0"/>
                <a:cs typeface="Times New Roman" pitchFamily="18" charset="0"/>
              </a:rPr>
              <a:t>, we will try to retrieve the edges and highlight them. This is attained by the </a:t>
            </a:r>
            <a:r>
              <a:rPr lang="en-US" sz="1900" b="1" dirty="0">
                <a:latin typeface="Times New Roman" pitchFamily="18" charset="0"/>
                <a:cs typeface="Times New Roman" pitchFamily="18" charset="0"/>
              </a:rPr>
              <a:t>adaptive </a:t>
            </a:r>
            <a:r>
              <a:rPr lang="en-US" sz="1900" b="1" dirty="0" err="1">
                <a:latin typeface="Times New Roman" pitchFamily="18" charset="0"/>
                <a:cs typeface="Times New Roman" pitchFamily="18" charset="0"/>
              </a:rPr>
              <a:t>thresholding</a:t>
            </a:r>
            <a:r>
              <a:rPr lang="en-US" sz="1900" b="1" dirty="0">
                <a:latin typeface="Times New Roman" pitchFamily="18" charset="0"/>
                <a:cs typeface="Times New Roman" pitchFamily="18" charset="0"/>
              </a:rPr>
              <a:t> technique</a:t>
            </a:r>
            <a:r>
              <a:rPr lang="en-US" sz="1900" b="1" dirty="0" smtClean="0">
                <a:latin typeface="Times New Roman" pitchFamily="18" charset="0"/>
                <a:cs typeface="Times New Roman" pitchFamily="18" charset="0"/>
              </a:rPr>
              <a:t>.</a:t>
            </a:r>
          </a:p>
          <a:p>
            <a:pPr>
              <a:lnSpc>
                <a:spcPct val="150000"/>
              </a:lnSpc>
            </a:pP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Thresholding</a:t>
            </a:r>
            <a:r>
              <a:rPr lang="en-US" sz="1900" dirty="0">
                <a:latin typeface="Times New Roman" pitchFamily="18" charset="0"/>
                <a:cs typeface="Times New Roman" pitchFamily="18" charset="0"/>
              </a:rPr>
              <a:t> is a type of </a:t>
            </a:r>
            <a:r>
              <a:rPr lang="en-US" sz="1900" i="1" dirty="0">
                <a:latin typeface="Times New Roman" pitchFamily="18" charset="0"/>
                <a:cs typeface="Times New Roman" pitchFamily="18" charset="0"/>
              </a:rPr>
              <a:t>image segmentation</a:t>
            </a:r>
            <a:r>
              <a:rPr lang="en-US" sz="1900" dirty="0">
                <a:latin typeface="Times New Roman" pitchFamily="18" charset="0"/>
                <a:cs typeface="Times New Roman" pitchFamily="18" charset="0"/>
              </a:rPr>
              <a:t>, where we change the pixels of an image to make the image easier to analyze. In </a:t>
            </a:r>
            <a:r>
              <a:rPr lang="en-US" sz="1900" dirty="0" err="1">
                <a:latin typeface="Times New Roman" pitchFamily="18" charset="0"/>
                <a:cs typeface="Times New Roman" pitchFamily="18" charset="0"/>
              </a:rPr>
              <a:t>thresholding</a:t>
            </a: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goal is to create a binary representation of the image, classifying each pixel into one of two categories, such as “dark” or “</a:t>
            </a:r>
            <a:r>
              <a:rPr lang="en-US" sz="1900" dirty="0" smtClean="0">
                <a:latin typeface="Times New Roman" pitchFamily="18" charset="0"/>
                <a:cs typeface="Times New Roman" pitchFamily="18" charset="0"/>
              </a:rPr>
              <a:t>light”.</a:t>
            </a:r>
          </a:p>
          <a:p>
            <a:pPr marL="0" indent="0">
              <a:lnSpc>
                <a:spcPct val="150000"/>
              </a:lnSpc>
              <a:buNone/>
            </a:pPr>
            <a:r>
              <a:rPr lang="en-IN" sz="1900" dirty="0">
                <a:solidFill>
                  <a:srgbClr val="C00000"/>
                </a:solidFill>
                <a:latin typeface="Times New Roman" pitchFamily="18" charset="0"/>
                <a:cs typeface="Times New Roman" pitchFamily="18" charset="0"/>
              </a:rPr>
              <a:t>ADAPTIVE THRESHOLDING</a:t>
            </a:r>
            <a:endParaRPr lang="en-US" sz="1900" dirty="0">
              <a:latin typeface="Times New Roman" pitchFamily="18" charset="0"/>
              <a:cs typeface="Times New Roman" pitchFamily="18" charset="0"/>
            </a:endParaRPr>
          </a:p>
          <a:p>
            <a:pPr>
              <a:lnSpc>
                <a:spcPct val="150000"/>
              </a:lnSpc>
            </a:pPr>
            <a:r>
              <a:rPr lang="en-IN" sz="1900" dirty="0">
                <a:latin typeface="Times New Roman" pitchFamily="18" charset="0"/>
                <a:cs typeface="Times New Roman" pitchFamily="18" charset="0"/>
              </a:rPr>
              <a:t>It is a method where the threshold value is calculated for the smaller regions. There will be different threshold value for different regions.</a:t>
            </a:r>
          </a:p>
          <a:p>
            <a:pPr>
              <a:lnSpc>
                <a:spcPct val="150000"/>
              </a:lnSpc>
            </a:pPr>
            <a:r>
              <a:rPr lang="en-IN" sz="1900" dirty="0">
                <a:latin typeface="Times New Roman" pitchFamily="18" charset="0"/>
                <a:cs typeface="Times New Roman" pitchFamily="18" charset="0"/>
              </a:rPr>
              <a:t>It is used when different lighting conditions are varies from point to point of an image.</a:t>
            </a:r>
          </a:p>
          <a:p>
            <a:pPr>
              <a:lnSpc>
                <a:spcPct val="150000"/>
              </a:lnSpc>
            </a:pPr>
            <a:r>
              <a:rPr lang="en-IN" sz="1900" dirty="0">
                <a:latin typeface="Times New Roman" pitchFamily="18" charset="0"/>
                <a:cs typeface="Times New Roman" pitchFamily="18" charset="0"/>
              </a:rPr>
              <a:t>It gives better results of images with various illuminations.</a:t>
            </a:r>
          </a:p>
          <a:p>
            <a:pPr>
              <a:lnSpc>
                <a:spcPct val="150000"/>
              </a:lnSpc>
            </a:pPr>
            <a:r>
              <a:rPr lang="en-IN" sz="1900" dirty="0">
                <a:latin typeface="Times New Roman" pitchFamily="18" charset="0"/>
                <a:cs typeface="Times New Roman" pitchFamily="18" charset="0"/>
              </a:rPr>
              <a:t>Syntax:</a:t>
            </a:r>
          </a:p>
          <a:p>
            <a:pPr marL="0" indent="0">
              <a:lnSpc>
                <a:spcPct val="150000"/>
              </a:lnSpc>
              <a:buNone/>
            </a:pPr>
            <a:r>
              <a:rPr lang="en-IN" sz="1900" dirty="0" err="1">
                <a:latin typeface="Times New Roman" pitchFamily="18" charset="0"/>
                <a:cs typeface="Times New Roman" pitchFamily="18" charset="0"/>
              </a:rPr>
              <a:t>cv.adaptiveThreshold</a:t>
            </a:r>
            <a:r>
              <a:rPr lang="en-IN" sz="1900" dirty="0">
                <a:latin typeface="Times New Roman" pitchFamily="18" charset="0"/>
                <a:cs typeface="Times New Roman" pitchFamily="18" charset="0"/>
              </a:rPr>
              <a:t> (source, </a:t>
            </a:r>
            <a:r>
              <a:rPr lang="en-IN" sz="1900" dirty="0" err="1">
                <a:latin typeface="Times New Roman" pitchFamily="18" charset="0"/>
                <a:cs typeface="Times New Roman" pitchFamily="18" charset="0"/>
              </a:rPr>
              <a:t>max_value</a:t>
            </a:r>
            <a:r>
              <a:rPr lang="en-IN" sz="1900" dirty="0">
                <a:latin typeface="Times New Roman" pitchFamily="18" charset="0"/>
                <a:cs typeface="Times New Roman" pitchFamily="18" charset="0"/>
              </a:rPr>
              <a:t>, </a:t>
            </a:r>
            <a:r>
              <a:rPr lang="en-IN" sz="1900" dirty="0" err="1">
                <a:latin typeface="Times New Roman" pitchFamily="18" charset="0"/>
                <a:cs typeface="Times New Roman" pitchFamily="18" charset="0"/>
              </a:rPr>
              <a:t>adaptive_method</a:t>
            </a:r>
            <a:r>
              <a:rPr lang="en-IN" sz="1900" dirty="0">
                <a:latin typeface="Times New Roman" pitchFamily="18" charset="0"/>
                <a:cs typeface="Times New Roman" pitchFamily="18" charset="0"/>
              </a:rPr>
              <a:t>, </a:t>
            </a:r>
            <a:r>
              <a:rPr lang="en-IN" sz="1900" dirty="0" err="1">
                <a:latin typeface="Times New Roman" pitchFamily="18" charset="0"/>
                <a:cs typeface="Times New Roman" pitchFamily="18" charset="0"/>
              </a:rPr>
              <a:t>threshold_type</a:t>
            </a:r>
            <a:r>
              <a:rPr lang="en-IN" sz="1900" dirty="0">
                <a:latin typeface="Times New Roman" pitchFamily="18" charset="0"/>
                <a:cs typeface="Times New Roman" pitchFamily="18" charset="0"/>
              </a:rPr>
              <a:t>, </a:t>
            </a:r>
            <a:r>
              <a:rPr lang="en-IN" sz="1900" dirty="0" err="1">
                <a:latin typeface="Times New Roman" pitchFamily="18" charset="0"/>
                <a:cs typeface="Times New Roman" pitchFamily="18" charset="0"/>
              </a:rPr>
              <a:t>blocksize</a:t>
            </a:r>
            <a:r>
              <a:rPr lang="en-IN" sz="1900" dirty="0">
                <a:latin typeface="Times New Roman" pitchFamily="18" charset="0"/>
                <a:cs typeface="Times New Roman" pitchFamily="18" charset="0"/>
              </a:rPr>
              <a:t>, value of c)</a:t>
            </a:r>
          </a:p>
          <a:p>
            <a:pPr marL="0" indent="0" fontAlgn="base">
              <a:buNone/>
            </a:pPr>
            <a:r>
              <a:rPr lang="en-US" sz="1900" dirty="0">
                <a:latin typeface="Times New Roman" pitchFamily="18" charset="0"/>
                <a:cs typeface="Times New Roman" pitchFamily="18" charset="0"/>
              </a:rPr>
              <a:t>cv2.adaptiveThreshold(</a:t>
            </a:r>
            <a:r>
              <a:rPr lang="en-US" sz="1900" dirty="0" err="1">
                <a:latin typeface="Times New Roman" pitchFamily="18" charset="0"/>
                <a:cs typeface="Times New Roman" pitchFamily="18" charset="0"/>
              </a:rPr>
              <a:t>smoothGrayScale</a:t>
            </a:r>
            <a:r>
              <a:rPr lang="en-US" sz="1900" dirty="0">
                <a:latin typeface="Times New Roman" pitchFamily="18" charset="0"/>
                <a:cs typeface="Times New Roman" pitchFamily="18" charset="0"/>
              </a:rPr>
              <a:t>, 255, cv2.ADAPTIVE_THRESH_MEAN_C, cv2.THRESH_BINARY, 9, 9)</a:t>
            </a:r>
          </a:p>
          <a:p>
            <a:pPr marL="0" indent="0">
              <a:lnSpc>
                <a:spcPct val="150000"/>
              </a:lnSpc>
              <a:buNone/>
            </a:pPr>
            <a:r>
              <a:rPr lang="en-IN" sz="1900" dirty="0" smtClean="0">
                <a:latin typeface="Times New Roman" pitchFamily="18" charset="0"/>
                <a:cs typeface="Times New Roman" pitchFamily="18" charset="0"/>
              </a:rPr>
              <a:t>Adaptive </a:t>
            </a:r>
            <a:r>
              <a:rPr lang="en-IN" sz="1900" dirty="0">
                <a:latin typeface="Times New Roman" pitchFamily="18" charset="0"/>
                <a:cs typeface="Times New Roman" pitchFamily="18" charset="0"/>
              </a:rPr>
              <a:t>method is two types;</a:t>
            </a:r>
          </a:p>
          <a:p>
            <a:pPr>
              <a:lnSpc>
                <a:spcPct val="150000"/>
              </a:lnSpc>
            </a:pPr>
            <a:r>
              <a:rPr lang="en-US" sz="1900" b="1" dirty="0">
                <a:latin typeface="Times New Roman" pitchFamily="18" charset="0"/>
                <a:cs typeface="Times New Roman" pitchFamily="18" charset="0"/>
              </a:rPr>
              <a:t>ADAPTIVE_THRESH_MEAN_C</a:t>
            </a:r>
            <a:r>
              <a:rPr lang="en-US" sz="1900" dirty="0">
                <a:latin typeface="Times New Roman" pitchFamily="18" charset="0"/>
                <a:cs typeface="Times New Roman" pitchFamily="18" charset="0"/>
              </a:rPr>
              <a:t> − threshold value is the mean of neighborhood area.</a:t>
            </a:r>
          </a:p>
          <a:p>
            <a:pPr>
              <a:lnSpc>
                <a:spcPct val="150000"/>
              </a:lnSpc>
            </a:pPr>
            <a:r>
              <a:rPr lang="en-US" sz="1900" b="1" dirty="0">
                <a:latin typeface="Times New Roman" pitchFamily="18" charset="0"/>
                <a:cs typeface="Times New Roman" pitchFamily="18" charset="0"/>
              </a:rPr>
              <a:t>ADAPTIVE_THRESH_GAUSSIAN_C</a:t>
            </a:r>
            <a:r>
              <a:rPr lang="en-US" sz="1900" dirty="0">
                <a:latin typeface="Times New Roman" pitchFamily="18" charset="0"/>
                <a:cs typeface="Times New Roman" pitchFamily="18" charset="0"/>
              </a:rPr>
              <a:t> − threshold value is the weighted sum of neighborhood values where weights are a Gaussian window.</a:t>
            </a:r>
          </a:p>
          <a:p>
            <a:pPr marL="0" indent="0">
              <a:buNone/>
            </a:pPr>
            <a:endParaRPr lang="en-IN" sz="1800" dirty="0" smtClean="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916426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741409"/>
          </a:xfrm>
          <a:prstGeom prst="rect">
            <a:avLst/>
          </a:prstGeom>
        </p:spPr>
        <p:txBody>
          <a:bodyPr wrap="square">
            <a:spAutoFit/>
          </a:bodyPr>
          <a:lstStyle/>
          <a:p>
            <a:pPr algn="just" fontAlgn="base">
              <a:lnSpc>
                <a:spcPct val="150000"/>
              </a:lnSpc>
            </a:pPr>
            <a:r>
              <a:rPr lang="en-US" sz="1600" dirty="0">
                <a:latin typeface="Times New Roman" pitchFamily="18" charset="0"/>
                <a:cs typeface="Times New Roman" pitchFamily="18" charset="0"/>
              </a:rPr>
              <a:t>Cartoon effect has two </a:t>
            </a:r>
            <a:r>
              <a:rPr lang="en-US" sz="1600" dirty="0" smtClean="0">
                <a:latin typeface="Times New Roman" pitchFamily="18" charset="0"/>
                <a:cs typeface="Times New Roman" pitchFamily="18" charset="0"/>
              </a:rPr>
              <a:t>specialties: </a:t>
            </a:r>
          </a:p>
          <a:p>
            <a:pPr algn="just" fontAlgn="base">
              <a:lnSpc>
                <a:spcPct val="150000"/>
              </a:lnSpc>
            </a:pPr>
            <a:endParaRPr lang="en-US" sz="1600" dirty="0">
              <a:latin typeface="Times New Roman" pitchFamily="18" charset="0"/>
              <a:cs typeface="Times New Roman" pitchFamily="18" charset="0"/>
            </a:endParaRPr>
          </a:p>
          <a:p>
            <a:pPr algn="just" fontAlgn="base">
              <a:lnSpc>
                <a:spcPct val="150000"/>
              </a:lnSpc>
            </a:pPr>
            <a:r>
              <a:rPr lang="en-US" sz="1600" dirty="0" smtClean="0">
                <a:latin typeface="Times New Roman" pitchFamily="18" charset="0"/>
                <a:cs typeface="Times New Roman" pitchFamily="18" charset="0"/>
              </a:rPr>
              <a:t>1. Highlighted </a:t>
            </a:r>
            <a:r>
              <a:rPr lang="en-US" sz="1600" dirty="0">
                <a:latin typeface="Times New Roman" pitchFamily="18" charset="0"/>
                <a:cs typeface="Times New Roman" pitchFamily="18" charset="0"/>
              </a:rPr>
              <a:t>Edges</a:t>
            </a:r>
          </a:p>
          <a:p>
            <a:pPr algn="just" fontAlgn="base">
              <a:lnSpc>
                <a:spcPct val="150000"/>
              </a:lnSpc>
            </a:pPr>
            <a:r>
              <a:rPr lang="en-US" sz="1600" dirty="0" smtClean="0">
                <a:latin typeface="Times New Roman" pitchFamily="18" charset="0"/>
                <a:cs typeface="Times New Roman" pitchFamily="18" charset="0"/>
              </a:rPr>
              <a:t>2. Smooth </a:t>
            </a:r>
            <a:r>
              <a:rPr lang="en-US" sz="1600" dirty="0">
                <a:latin typeface="Times New Roman" pitchFamily="18" charset="0"/>
                <a:cs typeface="Times New Roman" pitchFamily="18" charset="0"/>
              </a:rPr>
              <a:t>colors</a:t>
            </a:r>
          </a:p>
          <a:p>
            <a:pPr algn="just" fontAlgn="base">
              <a:lnSpc>
                <a:spcPct val="150000"/>
              </a:lnSpc>
            </a:pPr>
            <a:r>
              <a:rPr lang="en-US" sz="1600" dirty="0">
                <a:latin typeface="Times New Roman" pitchFamily="18" charset="0"/>
                <a:cs typeface="Times New Roman" pitchFamily="18" charset="0"/>
              </a:rPr>
              <a:t>In this step,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will work on the first specialty. Here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will try to retrieve the edges and highlight them. This is attained by the adaptive </a:t>
            </a:r>
            <a:r>
              <a:rPr lang="en-US" sz="1600" dirty="0" err="1">
                <a:latin typeface="Times New Roman" pitchFamily="18" charset="0"/>
                <a:cs typeface="Times New Roman" pitchFamily="18" charset="0"/>
              </a:rPr>
              <a:t>thresholding</a:t>
            </a:r>
            <a:r>
              <a:rPr lang="en-US" sz="1600" dirty="0">
                <a:latin typeface="Times New Roman" pitchFamily="18" charset="0"/>
                <a:cs typeface="Times New Roman" pitchFamily="18" charset="0"/>
              </a:rPr>
              <a:t> technique. The threshold value is the mean of the neighborhood pixel values area minus the constant C. C is a constant that is subtracted from the mean or weighted sum of the neighborhood pixels. </a:t>
            </a:r>
            <a:r>
              <a:rPr lang="en-US" sz="1600" dirty="0" err="1">
                <a:latin typeface="Times New Roman" pitchFamily="18" charset="0"/>
                <a:cs typeface="Times New Roman" pitchFamily="18" charset="0"/>
              </a:rPr>
              <a:t>Thresh_binary</a:t>
            </a:r>
            <a:r>
              <a:rPr lang="en-US" sz="1600" dirty="0">
                <a:latin typeface="Times New Roman" pitchFamily="18" charset="0"/>
                <a:cs typeface="Times New Roman" pitchFamily="18" charset="0"/>
              </a:rPr>
              <a:t> is the type of threshold applied, and the remaining parameters determine the block size</a:t>
            </a:r>
            <a:r>
              <a:rPr lang="en-US" sz="1600" dirty="0" smtClean="0">
                <a:latin typeface="Times New Roman" pitchFamily="18" charset="0"/>
                <a:cs typeface="Times New Roman" pitchFamily="18" charset="0"/>
              </a:rPr>
              <a:t>.</a:t>
            </a:r>
          </a:p>
          <a:p>
            <a:pPr algn="just" fontAlgn="base">
              <a:lnSpc>
                <a:spcPct val="150000"/>
              </a:lnSpc>
            </a:pPr>
            <a:endParaRPr lang="en-US" sz="1600" dirty="0">
              <a:latin typeface="Times New Roman" pitchFamily="18" charset="0"/>
              <a:cs typeface="Times New Roman" pitchFamily="18" charset="0"/>
            </a:endParaRPr>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39" y="3429000"/>
            <a:ext cx="6155721" cy="3103370"/>
          </a:xfrm>
          <a:prstGeom prst="rect">
            <a:avLst/>
          </a:prstGeom>
        </p:spPr>
      </p:pic>
    </p:spTree>
    <p:extLst>
      <p:ext uri="{BB962C8B-B14F-4D97-AF65-F5344CB8AC3E}">
        <p14:creationId xmlns:p14="http://schemas.microsoft.com/office/powerpoint/2010/main" val="2270744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lstStyle/>
          <a:p>
            <a:pPr>
              <a:lnSpc>
                <a:spcPct val="150000"/>
              </a:lnSpc>
              <a:buFont typeface="Wingdings" pitchFamily="2" charset="2"/>
              <a:buChar char="Ø"/>
            </a:pPr>
            <a:r>
              <a:rPr lang="en-IN" sz="1800" b="1" dirty="0" smtClean="0">
                <a:latin typeface="Times New Roman" pitchFamily="18" charset="0"/>
                <a:cs typeface="Times New Roman" pitchFamily="18" charset="0"/>
              </a:rPr>
              <a:t>Preparing MASK image.</a:t>
            </a:r>
          </a:p>
          <a:p>
            <a:pPr>
              <a:lnSpc>
                <a:spcPct val="150000"/>
              </a:lnSpc>
            </a:pPr>
            <a:r>
              <a:rPr lang="en-US" sz="1800" dirty="0" smtClean="0">
                <a:latin typeface="Times New Roman" pitchFamily="18" charset="0"/>
                <a:cs typeface="Times New Roman" pitchFamily="18" charset="0"/>
              </a:rPr>
              <a:t>Now I am going to work on the second </a:t>
            </a:r>
            <a:r>
              <a:rPr lang="en-US" sz="1800" dirty="0" err="1" smtClean="0">
                <a:latin typeface="Times New Roman" pitchFamily="18" charset="0"/>
                <a:cs typeface="Times New Roman" pitchFamily="18" charset="0"/>
              </a:rPr>
              <a:t>speciality</a:t>
            </a:r>
            <a:r>
              <a:rPr lang="en-US" sz="1800" dirty="0" smtClean="0">
                <a:latin typeface="Times New Roman" pitchFamily="18" charset="0"/>
                <a:cs typeface="Times New Roman" pitchFamily="18" charset="0"/>
              </a:rPr>
              <a:t>. Preparing </a:t>
            </a:r>
            <a:r>
              <a:rPr lang="en-US" sz="1800" dirty="0">
                <a:latin typeface="Times New Roman" pitchFamily="18" charset="0"/>
                <a:cs typeface="Times New Roman" pitchFamily="18" charset="0"/>
              </a:rPr>
              <a:t>a lightened color image that </a:t>
            </a:r>
            <a:r>
              <a:rPr lang="en-US" sz="1800" dirty="0" smtClean="0">
                <a:latin typeface="Times New Roman" pitchFamily="18" charset="0"/>
                <a:cs typeface="Times New Roman" pitchFamily="18" charset="0"/>
              </a:rPr>
              <a:t>will </a:t>
            </a:r>
            <a:r>
              <a:rPr lang="en-US" sz="1800" dirty="0">
                <a:latin typeface="Times New Roman" pitchFamily="18" charset="0"/>
                <a:cs typeface="Times New Roman" pitchFamily="18" charset="0"/>
              </a:rPr>
              <a:t>mask with edges at the end to produce a cartoon image</a:t>
            </a: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Here </a:t>
            </a:r>
            <a:r>
              <a:rPr lang="en-US" sz="1800" dirty="0" err="1" smtClean="0">
                <a:latin typeface="Times New Roman" pitchFamily="18" charset="0"/>
                <a:cs typeface="Times New Roman" pitchFamily="18" charset="0"/>
              </a:rPr>
              <a:t>bilateralFilter</a:t>
            </a:r>
            <a:r>
              <a:rPr lang="en-US" sz="1800" dirty="0" smtClean="0">
                <a:latin typeface="Times New Roman" pitchFamily="18" charset="0"/>
                <a:cs typeface="Times New Roman" pitchFamily="18" charset="0"/>
              </a:rPr>
              <a:t> used to </a:t>
            </a:r>
            <a:r>
              <a:rPr lang="en-US" sz="1800" dirty="0">
                <a:latin typeface="Times New Roman" pitchFamily="18" charset="0"/>
                <a:cs typeface="Times New Roman" pitchFamily="18" charset="0"/>
              </a:rPr>
              <a:t>removes the </a:t>
            </a:r>
            <a:r>
              <a:rPr lang="en-US" sz="1800" dirty="0" smtClean="0">
                <a:latin typeface="Times New Roman" pitchFamily="18" charset="0"/>
                <a:cs typeface="Times New Roman" pitchFamily="18" charset="0"/>
              </a:rPr>
              <a:t>noise.</a:t>
            </a:r>
          </a:p>
          <a:p>
            <a:pPr>
              <a:lnSpc>
                <a:spcPct val="150000"/>
              </a:lnSpc>
            </a:pPr>
            <a:r>
              <a:rPr lang="en-US" sz="1800" dirty="0">
                <a:latin typeface="Times New Roman" pitchFamily="18" charset="0"/>
                <a:cs typeface="Times New Roman" pitchFamily="18" charset="0"/>
              </a:rPr>
              <a:t>A bilateral filter is used for smoothening images and reducing noise, while </a:t>
            </a:r>
            <a:r>
              <a:rPr lang="en-US" sz="1800" b="1" dirty="0">
                <a:latin typeface="Times New Roman" pitchFamily="18" charset="0"/>
                <a:cs typeface="Times New Roman" pitchFamily="18" charset="0"/>
              </a:rPr>
              <a:t>preserving edges</a:t>
            </a:r>
            <a:r>
              <a:rPr lang="en-US" dirty="0" smtClean="0"/>
              <a:t>.</a:t>
            </a:r>
          </a:p>
          <a:p>
            <a:pPr>
              <a:lnSpc>
                <a:spcPct val="150000"/>
              </a:lnSpc>
            </a:pPr>
            <a:r>
              <a:rPr lang="en-US" dirty="0"/>
              <a:t> </a:t>
            </a:r>
            <a:r>
              <a:rPr lang="en-US" sz="1800" dirty="0">
                <a:latin typeface="Times New Roman" pitchFamily="18" charset="0"/>
                <a:cs typeface="Times New Roman" pitchFamily="18" charset="0"/>
              </a:rPr>
              <a:t>It can be taken as smoothening of an image to an extent</a:t>
            </a:r>
            <a:r>
              <a:rPr lang="en-US" sz="1800" dirty="0" smtClean="0">
                <a:latin typeface="Times New Roman" pitchFamily="18" charset="0"/>
                <a:cs typeface="Times New Roman" pitchFamily="18" charset="0"/>
              </a:rPr>
              <a:t>.</a:t>
            </a:r>
          </a:p>
          <a:p>
            <a:endParaRPr lang="en-IN" sz="18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3428999"/>
            <a:ext cx="2857143" cy="292380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3419475"/>
            <a:ext cx="2866667" cy="2933333"/>
          </a:xfrm>
          <a:prstGeom prst="rect">
            <a:avLst/>
          </a:prstGeom>
        </p:spPr>
      </p:pic>
    </p:spTree>
    <p:extLst>
      <p:ext uri="{BB962C8B-B14F-4D97-AF65-F5344CB8AC3E}">
        <p14:creationId xmlns:p14="http://schemas.microsoft.com/office/powerpoint/2010/main" val="59921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333" y="2148047"/>
            <a:ext cx="4533333" cy="2561905"/>
          </a:xfrm>
          <a:prstGeom prst="rect">
            <a:avLst/>
          </a:prstGeom>
        </p:spPr>
      </p:pic>
      <p:sp>
        <p:nvSpPr>
          <p:cNvPr id="3" name="Rectangle 2"/>
          <p:cNvSpPr/>
          <p:nvPr/>
        </p:nvSpPr>
        <p:spPr>
          <a:xfrm>
            <a:off x="0" y="0"/>
            <a:ext cx="9036496" cy="646331"/>
          </a:xfrm>
          <a:prstGeom prst="rect">
            <a:avLst/>
          </a:prstGeom>
        </p:spPr>
        <p:txBody>
          <a:bodyPr wrap="square">
            <a:spAutoFit/>
          </a:bodyPr>
          <a:lstStyle/>
          <a:p>
            <a:r>
              <a:rPr lang="en-US" dirty="0"/>
              <a:t>Here some parameters are used to define the sigma space and color similar to the AI ​​effects in modern mobile phones.</a:t>
            </a:r>
            <a:endParaRPr lang="en-IN" dirty="0"/>
          </a:p>
        </p:txBody>
      </p:sp>
    </p:spTree>
    <p:extLst>
      <p:ext uri="{BB962C8B-B14F-4D97-AF65-F5344CB8AC3E}">
        <p14:creationId xmlns:p14="http://schemas.microsoft.com/office/powerpoint/2010/main" val="24236539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lstStyle/>
          <a:p>
            <a:pPr>
              <a:buFont typeface="Wingdings" pitchFamily="2" charset="2"/>
              <a:buChar char="Ø"/>
            </a:pPr>
            <a:r>
              <a:rPr lang="en-IN" sz="1800" b="1" dirty="0" smtClean="0">
                <a:latin typeface="Times New Roman" pitchFamily="18" charset="0"/>
                <a:cs typeface="Times New Roman" pitchFamily="18" charset="0"/>
              </a:rPr>
              <a:t>So the final step is to give the cartoon effect to a image.</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final task is done by masking where </a:t>
            </a:r>
            <a:r>
              <a:rPr lang="en-US" sz="1800" dirty="0" smtClean="0">
                <a:latin typeface="Times New Roman" pitchFamily="18" charset="0"/>
                <a:cs typeface="Times New Roman" pitchFamily="18" charset="0"/>
              </a:rPr>
              <a:t>here </a:t>
            </a:r>
            <a:r>
              <a:rPr lang="en-US" sz="1800" dirty="0">
                <a:latin typeface="Times New Roman" pitchFamily="18" charset="0"/>
                <a:cs typeface="Times New Roman" pitchFamily="18" charset="0"/>
              </a:rPr>
              <a:t>perform bit wise </a:t>
            </a:r>
            <a:r>
              <a:rPr lang="en-US" sz="1800" dirty="0" smtClean="0">
                <a:latin typeface="Times New Roman" pitchFamily="18" charset="0"/>
                <a:cs typeface="Times New Roman" pitchFamily="18" charset="0"/>
              </a:rPr>
              <a:t>and on </a:t>
            </a:r>
            <a:r>
              <a:rPr lang="en-US" sz="1800" dirty="0">
                <a:latin typeface="Times New Roman" pitchFamily="18" charset="0"/>
                <a:cs typeface="Times New Roman" pitchFamily="18" charset="0"/>
              </a:rPr>
              <a:t>the highlighted edges and the smooth colors. With this </a:t>
            </a:r>
            <a:r>
              <a:rPr lang="en-US" sz="1800" dirty="0" smtClean="0">
                <a:latin typeface="Times New Roman" pitchFamily="18" charset="0"/>
                <a:cs typeface="Times New Roman" pitchFamily="18" charset="0"/>
              </a:rPr>
              <a:t>will get </a:t>
            </a:r>
            <a:r>
              <a:rPr lang="en-IN" sz="1800" dirty="0" smtClean="0">
                <a:latin typeface="Times New Roman" pitchFamily="18" charset="0"/>
                <a:cs typeface="Times New Roman" pitchFamily="18" charset="0"/>
              </a:rPr>
              <a:t>a </a:t>
            </a:r>
            <a:r>
              <a:rPr lang="en-IN" sz="1800" dirty="0">
                <a:latin typeface="Times New Roman" pitchFamily="18" charset="0"/>
                <a:cs typeface="Times New Roman" pitchFamily="18" charset="0"/>
              </a:rPr>
              <a:t>cartoon </a:t>
            </a:r>
            <a:r>
              <a:rPr lang="en-IN" sz="1800" dirty="0" smtClean="0">
                <a:latin typeface="Times New Roman" pitchFamily="18" charset="0"/>
                <a:cs typeface="Times New Roman" pitchFamily="18" charset="0"/>
              </a:rPr>
              <a:t>image. At last plotting all the transitions together and also adding a save button on the main window to download the image.</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348880"/>
            <a:ext cx="4485714" cy="31337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2615773"/>
            <a:ext cx="3000000" cy="2600000"/>
          </a:xfrm>
          <a:prstGeom prst="rect">
            <a:avLst/>
          </a:prstGeom>
        </p:spPr>
      </p:pic>
    </p:spTree>
    <p:extLst>
      <p:ext uri="{BB962C8B-B14F-4D97-AF65-F5344CB8AC3E}">
        <p14:creationId xmlns:p14="http://schemas.microsoft.com/office/powerpoint/2010/main" val="3087386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solidFill>
                  <a:srgbClr val="C00000"/>
                </a:solidFill>
                <a:latin typeface="Times New Roman" pitchFamily="18" charset="0"/>
                <a:cs typeface="Times New Roman" pitchFamily="18" charset="0"/>
              </a:rPr>
              <a:t>DEVELOPING ENVIRONMENT</a:t>
            </a:r>
            <a:endParaRPr lang="en-IN" sz="2800" dirty="0">
              <a:solidFill>
                <a:srgbClr val="C00000"/>
              </a:solidFill>
            </a:endParaRPr>
          </a:p>
        </p:txBody>
      </p:sp>
      <p:sp>
        <p:nvSpPr>
          <p:cNvPr id="3" name="Content Placeholder 2"/>
          <p:cNvSpPr>
            <a:spLocks noGrp="1"/>
          </p:cNvSpPr>
          <p:nvPr>
            <p:ph idx="1"/>
          </p:nvPr>
        </p:nvSpPr>
        <p:spPr/>
        <p:txBody>
          <a:bodyPr>
            <a:normAutofit/>
          </a:bodyPr>
          <a:lstStyle/>
          <a:p>
            <a:r>
              <a:rPr lang="en-US" sz="1600" dirty="0" smtClean="0">
                <a:latin typeface="Times New Roman" pitchFamily="18" charset="0"/>
                <a:cs typeface="Times New Roman" pitchFamily="18" charset="0"/>
              </a:rPr>
              <a:t>Hardware Requirements</a:t>
            </a:r>
            <a:endParaRPr lang="en-IN"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Input Device			: Mouse, Keyboard</a:t>
            </a:r>
            <a:endParaRPr lang="en-IN"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Output Device		: Monitor </a:t>
            </a:r>
            <a:endParaRPr lang="en-IN"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Memory			: 4 Gb Ram(Minimum)</a:t>
            </a:r>
            <a:endParaRPr lang="en-IN"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Processor			: Intel core i3 or above</a:t>
            </a:r>
            <a:endParaRPr lang="en-IN"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Software Requirements</a:t>
            </a:r>
            <a:endParaRPr lang="en-IN"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Operating System		: Windows 8 /10 for Better Performance</a:t>
            </a:r>
            <a:endParaRPr lang="en-IN"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Front End			:  Python </a:t>
            </a:r>
            <a:endParaRPr lang="en-IN"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Software Used		: </a:t>
            </a:r>
            <a:r>
              <a:rPr lang="en-US" sz="1600" dirty="0" err="1" smtClean="0">
                <a:latin typeface="Times New Roman" pitchFamily="18" charset="0"/>
                <a:cs typeface="Times New Roman" pitchFamily="18" charset="0"/>
              </a:rPr>
              <a:t>Pycharm</a:t>
            </a:r>
            <a:endParaRPr lang="en-IN"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Web Browser		:Internet Explorer/Google Chrome/Firefox(for web application)</a:t>
            </a:r>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378687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solidFill>
                  <a:srgbClr val="C00000"/>
                </a:solidFill>
                <a:latin typeface="Times New Roman" pitchFamily="18" charset="0"/>
                <a:cs typeface="Times New Roman" pitchFamily="18" charset="0"/>
              </a:rPr>
              <a:t>USER STORIES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61021206"/>
              </p:ext>
            </p:extLst>
          </p:nvPr>
        </p:nvGraphicFramePr>
        <p:xfrm>
          <a:off x="323528" y="1124744"/>
          <a:ext cx="8229600" cy="5308600"/>
        </p:xfrm>
        <a:graphic>
          <a:graphicData uri="http://schemas.openxmlformats.org/drawingml/2006/table">
            <a:tbl>
              <a:tblPr firstRow="1" bandRow="1">
                <a:tableStyleId>{21E4AEA4-8DFA-4A89-87EB-49C32662AFE0}</a:tableStyleId>
              </a:tblPr>
              <a:tblGrid>
                <a:gridCol w="2057400"/>
                <a:gridCol w="2057400"/>
                <a:gridCol w="2057400"/>
                <a:gridCol w="2057400"/>
              </a:tblGrid>
              <a:tr h="370840">
                <a:tc>
                  <a:txBody>
                    <a:bodyPr/>
                    <a:lstStyle/>
                    <a:p>
                      <a:r>
                        <a:rPr lang="en-IN" dirty="0" smtClean="0"/>
                        <a:t>User Story ID</a:t>
                      </a:r>
                      <a:endParaRPr lang="en-IN" dirty="0"/>
                    </a:p>
                  </a:txBody>
                  <a:tcPr/>
                </a:tc>
                <a:tc>
                  <a:txBody>
                    <a:bodyPr/>
                    <a:lstStyle/>
                    <a:p>
                      <a:r>
                        <a:rPr lang="en-IN" dirty="0" smtClean="0"/>
                        <a:t>As a &lt;type of user&gt;</a:t>
                      </a:r>
                      <a:endParaRPr lang="en-IN" dirty="0"/>
                    </a:p>
                  </a:txBody>
                  <a:tcPr/>
                </a:tc>
                <a:tc>
                  <a:txBody>
                    <a:bodyPr/>
                    <a:lstStyle/>
                    <a:p>
                      <a:r>
                        <a:rPr lang="en-IN" dirty="0" smtClean="0"/>
                        <a:t>I want to</a:t>
                      </a:r>
                      <a:endParaRPr lang="en-IN" dirty="0"/>
                    </a:p>
                  </a:txBody>
                  <a:tcPr/>
                </a:tc>
                <a:tc>
                  <a:txBody>
                    <a:bodyPr/>
                    <a:lstStyle/>
                    <a:p>
                      <a:r>
                        <a:rPr lang="en-IN" dirty="0" smtClean="0"/>
                        <a:t>So</a:t>
                      </a:r>
                      <a:r>
                        <a:rPr lang="en-IN" baseline="0" dirty="0" smtClean="0"/>
                        <a:t> that I can</a:t>
                      </a:r>
                      <a:endParaRPr lang="en-IN" dirty="0"/>
                    </a:p>
                  </a:txBody>
                  <a:tcPr/>
                </a:tc>
              </a:tr>
              <a:tr h="370840">
                <a:tc>
                  <a:txBody>
                    <a:bodyPr/>
                    <a:lstStyle/>
                    <a:p>
                      <a:r>
                        <a:rPr lang="en-IN" dirty="0" smtClean="0"/>
                        <a:t>1</a:t>
                      </a:r>
                      <a:endParaRPr lang="en-IN" dirty="0"/>
                    </a:p>
                  </a:txBody>
                  <a:tcPr/>
                </a:tc>
                <a:tc>
                  <a:txBody>
                    <a:bodyPr/>
                    <a:lstStyle/>
                    <a:p>
                      <a:r>
                        <a:rPr lang="en-IN" dirty="0" smtClean="0"/>
                        <a:t>Admin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Import the required libraries </a:t>
                      </a:r>
                    </a:p>
                    <a:p>
                      <a:endParaRPr lang="en-IN" dirty="0"/>
                    </a:p>
                  </a:txBody>
                  <a:tcPr/>
                </a:tc>
                <a:tc>
                  <a:txBody>
                    <a:bodyPr/>
                    <a:lstStyle/>
                    <a:p>
                      <a:r>
                        <a:rPr lang="en-IN" dirty="0" smtClean="0"/>
                        <a:t>Perform</a:t>
                      </a:r>
                      <a:r>
                        <a:rPr lang="en-IN" baseline="0" dirty="0" smtClean="0"/>
                        <a:t> specific functions for this project.</a:t>
                      </a:r>
                      <a:endParaRPr lang="en-IN" dirty="0"/>
                    </a:p>
                  </a:txBody>
                  <a:tcPr/>
                </a:tc>
              </a:tr>
              <a:tr h="370840">
                <a:tc>
                  <a:txBody>
                    <a:bodyPr/>
                    <a:lstStyle/>
                    <a:p>
                      <a:r>
                        <a:rPr lang="en-IN" dirty="0" smtClean="0"/>
                        <a:t>2</a:t>
                      </a:r>
                      <a:endParaRPr lang="en-IN" dirty="0"/>
                    </a:p>
                  </a:txBody>
                  <a:tcPr/>
                </a:tc>
                <a:tc>
                  <a:txBody>
                    <a:bodyPr/>
                    <a:lstStyle/>
                    <a:p>
                      <a:r>
                        <a:rPr lang="en-IN" dirty="0" smtClean="0"/>
                        <a:t>Admin</a:t>
                      </a:r>
                      <a:endParaRPr lang="en-IN" dirty="0"/>
                    </a:p>
                  </a:txBody>
                  <a:tcPr/>
                </a:tc>
                <a:tc>
                  <a:txBody>
                    <a:bodyPr/>
                    <a:lstStyle/>
                    <a:p>
                      <a:r>
                        <a:rPr lang="en-IN" dirty="0" smtClean="0"/>
                        <a:t>Design</a:t>
                      </a:r>
                      <a:r>
                        <a:rPr lang="en-IN" baseline="0" dirty="0" smtClean="0"/>
                        <a:t> the main window</a:t>
                      </a:r>
                      <a:endParaRPr lang="en-IN" dirty="0"/>
                    </a:p>
                  </a:txBody>
                  <a:tcPr/>
                </a:tc>
                <a:tc>
                  <a:txBody>
                    <a:bodyPr/>
                    <a:lstStyle/>
                    <a:p>
                      <a:r>
                        <a:rPr lang="en-IN" dirty="0" smtClean="0"/>
                        <a:t>Build a File box</a:t>
                      </a:r>
                      <a:endParaRPr lang="en-IN" dirty="0"/>
                    </a:p>
                  </a:txBody>
                  <a:tcPr/>
                </a:tc>
              </a:tr>
              <a:tr h="370840">
                <a:tc>
                  <a:txBody>
                    <a:bodyPr/>
                    <a:lstStyle/>
                    <a:p>
                      <a:r>
                        <a:rPr lang="en-IN" dirty="0" smtClean="0"/>
                        <a:t>3</a:t>
                      </a:r>
                      <a:endParaRPr lang="en-IN" dirty="0"/>
                    </a:p>
                  </a:txBody>
                  <a:tcPr/>
                </a:tc>
                <a:tc>
                  <a:txBody>
                    <a:bodyPr/>
                    <a:lstStyle/>
                    <a:p>
                      <a:r>
                        <a:rPr lang="en-IN" dirty="0" smtClean="0"/>
                        <a:t>Admin</a:t>
                      </a:r>
                      <a:endParaRPr lang="en-IN" dirty="0"/>
                    </a:p>
                  </a:txBody>
                  <a:tcPr/>
                </a:tc>
                <a:tc>
                  <a:txBody>
                    <a:bodyPr/>
                    <a:lstStyle/>
                    <a:p>
                      <a:r>
                        <a:rPr lang="en-US" sz="1800" dirty="0" smtClean="0">
                          <a:latin typeface="Times New Roman" pitchFamily="18" charset="0"/>
                          <a:cs typeface="Times New Roman" pitchFamily="18" charset="0"/>
                        </a:rPr>
                        <a:t>Build a File Box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Add</a:t>
                      </a:r>
                      <a:r>
                        <a:rPr lang="en-US" sz="1800" baseline="0" dirty="0" smtClean="0">
                          <a:latin typeface="Times New Roman" pitchFamily="18" charset="0"/>
                          <a:cs typeface="Times New Roman" pitchFamily="18" charset="0"/>
                        </a:rPr>
                        <a:t> buttons</a:t>
                      </a:r>
                      <a:endParaRPr lang="en-US" sz="1800" dirty="0" smtClean="0">
                        <a:latin typeface="Times New Roman" pitchFamily="18" charset="0"/>
                        <a:cs typeface="Times New Roman" pitchFamily="18" charset="0"/>
                      </a:endParaRPr>
                    </a:p>
                    <a:p>
                      <a:endParaRPr lang="en-IN" dirty="0"/>
                    </a:p>
                  </a:txBody>
                  <a:tcPr/>
                </a:tc>
              </a:tr>
              <a:tr h="370840">
                <a:tc>
                  <a:txBody>
                    <a:bodyPr/>
                    <a:lstStyle/>
                    <a:p>
                      <a:r>
                        <a:rPr lang="en-IN" dirty="0" smtClean="0"/>
                        <a:t>4</a:t>
                      </a:r>
                      <a:endParaRPr lang="en-IN" dirty="0"/>
                    </a:p>
                  </a:txBody>
                  <a:tcPr/>
                </a:tc>
                <a:tc>
                  <a:txBody>
                    <a:bodyPr/>
                    <a:lstStyle/>
                    <a:p>
                      <a:r>
                        <a:rPr lang="en-IN" dirty="0" smtClean="0"/>
                        <a:t>Admin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Create Buttons</a:t>
                      </a:r>
                    </a:p>
                    <a:p>
                      <a:endParaRPr lang="en-IN" dirty="0"/>
                    </a:p>
                  </a:txBody>
                  <a:tcPr/>
                </a:tc>
                <a:tc>
                  <a:txBody>
                    <a:bodyPr/>
                    <a:lstStyle/>
                    <a:p>
                      <a:r>
                        <a:rPr lang="en-IN" dirty="0" smtClean="0"/>
                        <a:t>Open the file explorer and choose </a:t>
                      </a:r>
                      <a:r>
                        <a:rPr lang="en-US" sz="1800" dirty="0" smtClean="0">
                          <a:latin typeface="Times New Roman" pitchFamily="18" charset="0"/>
                          <a:cs typeface="Times New Roman" pitchFamily="18" charset="0"/>
                        </a:rPr>
                        <a:t>a particular file</a:t>
                      </a:r>
                      <a:endParaRPr lang="en-IN" dirty="0"/>
                    </a:p>
                  </a:txBody>
                  <a:tcPr/>
                </a:tc>
              </a:tr>
              <a:tr h="370840">
                <a:tc>
                  <a:txBody>
                    <a:bodyPr/>
                    <a:lstStyle/>
                    <a:p>
                      <a:r>
                        <a:rPr lang="en-IN" dirty="0" smtClean="0"/>
                        <a:t>5</a:t>
                      </a:r>
                      <a:endParaRPr lang="en-IN" dirty="0"/>
                    </a:p>
                  </a:txBody>
                  <a:tcPr/>
                </a:tc>
                <a:tc>
                  <a:txBody>
                    <a:bodyPr/>
                    <a:lstStyle/>
                    <a:p>
                      <a:r>
                        <a:rPr lang="en-IN" dirty="0" smtClean="0"/>
                        <a:t>Admin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Implement</a:t>
                      </a:r>
                      <a:r>
                        <a:rPr lang="en-US" sz="1800" baseline="0" dirty="0" smtClean="0">
                          <a:latin typeface="Times New Roman" pitchFamily="18" charset="0"/>
                          <a:cs typeface="Times New Roman" pitchFamily="18" charset="0"/>
                        </a:rPr>
                        <a:t> </a:t>
                      </a:r>
                      <a:r>
                        <a:rPr lang="en-IN" sz="1800" b="0" i="0" kern="1200" dirty="0" smtClean="0">
                          <a:solidFill>
                            <a:schemeClr val="dk1"/>
                          </a:solidFill>
                          <a:effectLst/>
                          <a:latin typeface="+mn-lt"/>
                          <a:ea typeface="+mn-ea"/>
                          <a:cs typeface="+mn-cs"/>
                        </a:rPr>
                        <a:t> BGR2GRAY flag</a:t>
                      </a:r>
                      <a:endParaRPr lang="en-US" sz="1800" dirty="0" smtClean="0">
                        <a:latin typeface="Times New Roman" pitchFamily="18" charset="0"/>
                        <a:cs typeface="Times New Roman" pitchFamily="18" charset="0"/>
                      </a:endParaRPr>
                    </a:p>
                    <a:p>
                      <a:endParaRPr lang="en-IN" dirty="0"/>
                    </a:p>
                  </a:txBody>
                  <a:tcPr/>
                </a:tc>
                <a:tc>
                  <a:txBody>
                    <a:bodyPr/>
                    <a:lstStyle/>
                    <a:p>
                      <a:r>
                        <a:rPr lang="en-IN" dirty="0" smtClean="0"/>
                        <a:t>Transform</a:t>
                      </a:r>
                      <a:r>
                        <a:rPr lang="en-IN" baseline="0" dirty="0" smtClean="0"/>
                        <a:t> image into </a:t>
                      </a:r>
                      <a:r>
                        <a:rPr lang="en-IN" baseline="0" dirty="0" err="1" smtClean="0"/>
                        <a:t>gray</a:t>
                      </a:r>
                      <a:r>
                        <a:rPr lang="en-IN" baseline="0" dirty="0" smtClean="0"/>
                        <a:t> scale</a:t>
                      </a:r>
                      <a:endParaRPr lang="en-IN" dirty="0"/>
                    </a:p>
                  </a:txBody>
                  <a:tcPr/>
                </a:tc>
              </a:tr>
              <a:tr h="370840">
                <a:tc>
                  <a:txBody>
                    <a:bodyPr/>
                    <a:lstStyle/>
                    <a:p>
                      <a:r>
                        <a:rPr lang="en-IN" dirty="0" smtClean="0"/>
                        <a:t>6</a:t>
                      </a:r>
                      <a:endParaRPr lang="en-IN" dirty="0"/>
                    </a:p>
                  </a:txBody>
                  <a:tcPr/>
                </a:tc>
                <a:tc>
                  <a:txBody>
                    <a:bodyPr/>
                    <a:lstStyle/>
                    <a:p>
                      <a:r>
                        <a:rPr lang="en-IN" dirty="0" smtClean="0"/>
                        <a:t>Admin</a:t>
                      </a:r>
                      <a:endParaRPr lang="en-IN" dirty="0"/>
                    </a:p>
                  </a:txBody>
                  <a:tcPr/>
                </a:tc>
                <a:tc>
                  <a:txBody>
                    <a:bodyPr/>
                    <a:lstStyle/>
                    <a:p>
                      <a:r>
                        <a:rPr lang="en-IN" dirty="0" smtClean="0"/>
                        <a:t>Apply</a:t>
                      </a:r>
                      <a:r>
                        <a:rPr lang="en-IN" baseline="0" dirty="0" smtClean="0"/>
                        <a:t> the blur effect</a:t>
                      </a:r>
                      <a:endParaRPr lang="en-IN" dirty="0"/>
                    </a:p>
                  </a:txBody>
                  <a:tcPr/>
                </a:tc>
                <a:tc>
                  <a:txBody>
                    <a:bodyPr/>
                    <a:lstStyle/>
                    <a:p>
                      <a:r>
                        <a:rPr lang="en-US" sz="1800" dirty="0" smtClean="0">
                          <a:latin typeface="Times New Roman" pitchFamily="18" charset="0"/>
                          <a:cs typeface="Times New Roman" pitchFamily="18" charset="0"/>
                        </a:rPr>
                        <a:t>Smoothen a gray scale image </a:t>
                      </a:r>
                      <a:endParaRPr lang="en-IN" dirty="0"/>
                    </a:p>
                  </a:txBody>
                  <a:tcPr/>
                </a:tc>
              </a:tr>
            </a:tbl>
          </a:graphicData>
        </a:graphic>
      </p:graphicFrame>
    </p:spTree>
    <p:extLst>
      <p:ext uri="{BB962C8B-B14F-4D97-AF65-F5344CB8AC3E}">
        <p14:creationId xmlns:p14="http://schemas.microsoft.com/office/powerpoint/2010/main" val="2464332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solidFill>
                  <a:srgbClr val="C00000"/>
                </a:solidFill>
                <a:latin typeface="Times New Roman" pitchFamily="18" charset="0"/>
                <a:cs typeface="Times New Roman" pitchFamily="18" charset="0"/>
              </a:rPr>
              <a:t>USER STORIES</a:t>
            </a:r>
            <a:endParaRPr lang="en-IN" sz="2400" dirty="0">
              <a:solidFill>
                <a:srgbClr val="C00000"/>
              </a:solidFill>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81765692"/>
              </p:ext>
            </p:extLst>
          </p:nvPr>
        </p:nvGraphicFramePr>
        <p:xfrm>
          <a:off x="323528" y="1124744"/>
          <a:ext cx="8229600" cy="4394200"/>
        </p:xfrm>
        <a:graphic>
          <a:graphicData uri="http://schemas.openxmlformats.org/drawingml/2006/table">
            <a:tbl>
              <a:tblPr firstRow="1" bandRow="1">
                <a:tableStyleId>{21E4AEA4-8DFA-4A89-87EB-49C32662AFE0}</a:tableStyleId>
              </a:tblPr>
              <a:tblGrid>
                <a:gridCol w="2057400"/>
                <a:gridCol w="2057400"/>
                <a:gridCol w="2057400"/>
                <a:gridCol w="2057400"/>
              </a:tblGrid>
              <a:tr h="370840">
                <a:tc>
                  <a:txBody>
                    <a:bodyPr/>
                    <a:lstStyle/>
                    <a:p>
                      <a:r>
                        <a:rPr lang="en-IN" dirty="0" smtClean="0"/>
                        <a:t>User Story ID</a:t>
                      </a:r>
                      <a:endParaRPr lang="en-IN" dirty="0"/>
                    </a:p>
                  </a:txBody>
                  <a:tcPr/>
                </a:tc>
                <a:tc>
                  <a:txBody>
                    <a:bodyPr/>
                    <a:lstStyle/>
                    <a:p>
                      <a:r>
                        <a:rPr lang="en-IN" dirty="0" smtClean="0"/>
                        <a:t>As a &lt;type of user&gt;</a:t>
                      </a:r>
                      <a:endParaRPr lang="en-IN" dirty="0"/>
                    </a:p>
                  </a:txBody>
                  <a:tcPr/>
                </a:tc>
                <a:tc>
                  <a:txBody>
                    <a:bodyPr/>
                    <a:lstStyle/>
                    <a:p>
                      <a:r>
                        <a:rPr lang="en-IN" dirty="0" smtClean="0"/>
                        <a:t>I want to</a:t>
                      </a:r>
                      <a:endParaRPr lang="en-IN" dirty="0"/>
                    </a:p>
                  </a:txBody>
                  <a:tcPr/>
                </a:tc>
                <a:tc>
                  <a:txBody>
                    <a:bodyPr/>
                    <a:lstStyle/>
                    <a:p>
                      <a:r>
                        <a:rPr lang="en-IN" dirty="0" smtClean="0"/>
                        <a:t>So</a:t>
                      </a:r>
                      <a:r>
                        <a:rPr lang="en-IN" baseline="0" dirty="0" smtClean="0"/>
                        <a:t> that I can</a:t>
                      </a:r>
                      <a:endParaRPr lang="en-IN" dirty="0"/>
                    </a:p>
                  </a:txBody>
                  <a:tcPr/>
                </a:tc>
              </a:tr>
              <a:tr h="370840">
                <a:tc>
                  <a:txBody>
                    <a:bodyPr/>
                    <a:lstStyle/>
                    <a:p>
                      <a:r>
                        <a:rPr lang="en-IN" dirty="0" smtClean="0"/>
                        <a:t>7</a:t>
                      </a:r>
                      <a:endParaRPr lang="en-IN" dirty="0"/>
                    </a:p>
                  </a:txBody>
                  <a:tcPr/>
                </a:tc>
                <a:tc>
                  <a:txBody>
                    <a:bodyPr/>
                    <a:lstStyle/>
                    <a:p>
                      <a:r>
                        <a:rPr lang="en-IN" dirty="0" smtClean="0"/>
                        <a:t>Admin</a:t>
                      </a:r>
                      <a:endParaRPr lang="en-IN" dirty="0"/>
                    </a:p>
                  </a:txBody>
                  <a:tcPr/>
                </a:tc>
                <a:tc>
                  <a:txBody>
                    <a:bodyPr/>
                    <a:lstStyle/>
                    <a:p>
                      <a:r>
                        <a:rPr lang="en-IN" dirty="0" smtClean="0"/>
                        <a:t>Highlight the edges of the image</a:t>
                      </a:r>
                      <a:endParaRPr lang="en-IN" dirty="0"/>
                    </a:p>
                  </a:txBody>
                  <a:tcPr/>
                </a:tc>
                <a:tc>
                  <a:txBody>
                    <a:bodyPr/>
                    <a:lstStyle/>
                    <a:p>
                      <a:r>
                        <a:rPr lang="en-US" sz="1800" b="0" i="0" kern="1200" dirty="0" smtClean="0">
                          <a:solidFill>
                            <a:schemeClr val="dk1"/>
                          </a:solidFill>
                          <a:effectLst/>
                          <a:latin typeface="+mn-lt"/>
                          <a:ea typeface="+mn-ea"/>
                          <a:cs typeface="+mn-cs"/>
                        </a:rPr>
                        <a:t> identify the particular object from the image</a:t>
                      </a:r>
                      <a:endParaRPr lang="en-IN" dirty="0"/>
                    </a:p>
                  </a:txBody>
                  <a:tcPr/>
                </a:tc>
              </a:tr>
              <a:tr h="370840">
                <a:tc>
                  <a:txBody>
                    <a:bodyPr/>
                    <a:lstStyle/>
                    <a:p>
                      <a:r>
                        <a:rPr lang="en-IN" dirty="0" smtClean="0"/>
                        <a:t>8</a:t>
                      </a:r>
                      <a:endParaRPr lang="en-IN" dirty="0"/>
                    </a:p>
                  </a:txBody>
                  <a:tcPr/>
                </a:tc>
                <a:tc>
                  <a:txBody>
                    <a:bodyPr/>
                    <a:lstStyle/>
                    <a:p>
                      <a:r>
                        <a:rPr lang="en-IN" dirty="0" smtClean="0"/>
                        <a:t>Admin</a:t>
                      </a:r>
                      <a:endParaRPr lang="en-IN" dirty="0"/>
                    </a:p>
                  </a:txBody>
                  <a:tcPr/>
                </a:tc>
                <a:tc>
                  <a:txBody>
                    <a:bodyPr/>
                    <a:lstStyle/>
                    <a:p>
                      <a:r>
                        <a:rPr lang="en-US" sz="1800" b="0" i="0" kern="1200" dirty="0" smtClean="0">
                          <a:solidFill>
                            <a:schemeClr val="dk1"/>
                          </a:solidFill>
                          <a:effectLst/>
                          <a:latin typeface="+mn-lt"/>
                          <a:ea typeface="+mn-ea"/>
                          <a:cs typeface="+mn-cs"/>
                        </a:rPr>
                        <a:t>preparing a lightened color image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mn-lt"/>
                          <a:ea typeface="+mn-ea"/>
                          <a:cs typeface="+mn-cs"/>
                        </a:rPr>
                        <a:t>produce a cartoon image</a:t>
                      </a:r>
                      <a:endParaRPr lang="en-IN" dirty="0"/>
                    </a:p>
                  </a:txBody>
                  <a:tcPr/>
                </a:tc>
              </a:tr>
              <a:tr h="370840">
                <a:tc>
                  <a:txBody>
                    <a:bodyPr/>
                    <a:lstStyle/>
                    <a:p>
                      <a:r>
                        <a:rPr lang="en-IN" dirty="0" smtClean="0"/>
                        <a:t>9</a:t>
                      </a:r>
                      <a:endParaRPr lang="en-IN" dirty="0"/>
                    </a:p>
                  </a:txBody>
                  <a:tcPr/>
                </a:tc>
                <a:tc>
                  <a:txBody>
                    <a:bodyPr/>
                    <a:lstStyle/>
                    <a:p>
                      <a:r>
                        <a:rPr lang="en-IN" dirty="0" smtClean="0"/>
                        <a:t>Admin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mask the</a:t>
                      </a:r>
                      <a:r>
                        <a:rPr lang="en-US" sz="1800" b="0" i="0" kern="1200" baseline="0" dirty="0" smtClean="0">
                          <a:solidFill>
                            <a:schemeClr val="dk1"/>
                          </a:solidFill>
                          <a:effectLst/>
                          <a:latin typeface="+mn-lt"/>
                          <a:ea typeface="+mn-ea"/>
                          <a:cs typeface="+mn-cs"/>
                        </a:rPr>
                        <a:t> image</a:t>
                      </a:r>
                      <a:endParaRPr lang="en-IN" dirty="0"/>
                    </a:p>
                  </a:txBody>
                  <a:tcPr/>
                </a:tc>
                <a:tc>
                  <a:txBody>
                    <a:bodyPr/>
                    <a:lstStyle/>
                    <a:p>
                      <a:r>
                        <a:rPr lang="en-IN" dirty="0" err="1" smtClean="0"/>
                        <a:t>Cartoonify</a:t>
                      </a:r>
                      <a:r>
                        <a:rPr lang="en-IN" dirty="0" smtClean="0"/>
                        <a:t> the image</a:t>
                      </a:r>
                      <a:endParaRPr lang="en-IN" dirty="0"/>
                    </a:p>
                  </a:txBody>
                  <a:tcPr/>
                </a:tc>
              </a:tr>
              <a:tr h="370840">
                <a:tc>
                  <a:txBody>
                    <a:bodyPr/>
                    <a:lstStyle/>
                    <a:p>
                      <a:r>
                        <a:rPr lang="en-IN" dirty="0" smtClean="0"/>
                        <a:t>10</a:t>
                      </a:r>
                      <a:endParaRPr lang="en-IN" dirty="0"/>
                    </a:p>
                  </a:txBody>
                  <a:tcPr/>
                </a:tc>
                <a:tc>
                  <a:txBody>
                    <a:bodyPr/>
                    <a:lstStyle/>
                    <a:p>
                      <a:r>
                        <a:rPr lang="en-IN" dirty="0" smtClean="0"/>
                        <a:t>Admin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Plot all the transitions together</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r>
                        <a:rPr lang="en-US" sz="1800" b="0" i="0" kern="1200" dirty="0" smtClean="0">
                          <a:solidFill>
                            <a:schemeClr val="dk1"/>
                          </a:solidFill>
                          <a:effectLst/>
                          <a:latin typeface="+mn-lt"/>
                          <a:ea typeface="+mn-ea"/>
                          <a:cs typeface="+mn-cs"/>
                        </a:rPr>
                        <a:t>display one-one images in each block</a:t>
                      </a:r>
                      <a:endParaRPr lang="en-IN" dirty="0"/>
                    </a:p>
                  </a:txBody>
                  <a:tcPr/>
                </a:tc>
              </a:tr>
              <a:tr h="370840">
                <a:tc>
                  <a:txBody>
                    <a:bodyPr/>
                    <a:lstStyle/>
                    <a:p>
                      <a:r>
                        <a:rPr lang="en-IN" dirty="0" smtClean="0"/>
                        <a:t>11</a:t>
                      </a:r>
                      <a:endParaRPr lang="en-IN" dirty="0"/>
                    </a:p>
                  </a:txBody>
                  <a:tcPr/>
                </a:tc>
                <a:tc>
                  <a:txBody>
                    <a:bodyPr/>
                    <a:lstStyle/>
                    <a:p>
                      <a:r>
                        <a:rPr lang="en-IN" dirty="0" smtClean="0"/>
                        <a:t>Admin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Adding</a:t>
                      </a:r>
                      <a:r>
                        <a:rPr lang="en-IN" baseline="0" dirty="0" smtClean="0"/>
                        <a:t> a save button</a:t>
                      </a:r>
                      <a:endParaRPr lang="en-IN" dirty="0"/>
                    </a:p>
                  </a:txBody>
                  <a:tcPr/>
                </a:tc>
                <a:tc>
                  <a:txBody>
                    <a:bodyPr/>
                    <a:lstStyle/>
                    <a:p>
                      <a:r>
                        <a:rPr lang="en-IN" sz="1800" b="0" i="0" kern="1200" dirty="0" smtClean="0">
                          <a:solidFill>
                            <a:schemeClr val="dk1"/>
                          </a:solidFill>
                          <a:effectLst/>
                          <a:latin typeface="+mn-lt"/>
                          <a:ea typeface="+mn-ea"/>
                          <a:cs typeface="+mn-cs"/>
                        </a:rPr>
                        <a:t>save the resultant image</a:t>
                      </a:r>
                      <a:endParaRPr lang="en-IN" dirty="0"/>
                    </a:p>
                  </a:txBody>
                  <a:tcPr/>
                </a:tc>
              </a:tr>
            </a:tbl>
          </a:graphicData>
        </a:graphic>
      </p:graphicFrame>
    </p:spTree>
    <p:extLst>
      <p:ext uri="{BB962C8B-B14F-4D97-AF65-F5344CB8AC3E}">
        <p14:creationId xmlns:p14="http://schemas.microsoft.com/office/powerpoint/2010/main" val="40185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b="1" dirty="0" smtClean="0">
                <a:solidFill>
                  <a:srgbClr val="C00000"/>
                </a:solidFill>
                <a:latin typeface="Times New Roman" pitchFamily="18" charset="0"/>
                <a:cs typeface="Times New Roman" pitchFamily="18" charset="0"/>
              </a:rPr>
              <a:t>TABLE OF CONTENTS</a:t>
            </a:r>
            <a:endParaRPr lang="en-IN" sz="2400" dirty="0">
              <a:solidFill>
                <a:srgbClr val="C00000"/>
              </a:solidFill>
            </a:endParaRPr>
          </a:p>
        </p:txBody>
      </p:sp>
      <p:sp>
        <p:nvSpPr>
          <p:cNvPr id="5" name="Content Placeholder 4"/>
          <p:cNvSpPr>
            <a:spLocks noGrp="1"/>
          </p:cNvSpPr>
          <p:nvPr>
            <p:ph idx="1"/>
          </p:nvPr>
        </p:nvSpPr>
        <p:spPr/>
        <p:txBody>
          <a:bodyPr>
            <a:normAutofit/>
          </a:bodyPr>
          <a:lstStyle/>
          <a:p>
            <a:pPr marL="456984" indent="-456984">
              <a:buFont typeface="+mj-lt"/>
              <a:buAutoNum type="arabicPeriod"/>
            </a:pPr>
            <a:r>
              <a:rPr lang="en-IN" sz="2000" b="1" dirty="0" smtClean="0">
                <a:latin typeface="Times New Roman" pitchFamily="18" charset="0"/>
                <a:cs typeface="Times New Roman" pitchFamily="18" charset="0"/>
              </a:rPr>
              <a:t>Introduction</a:t>
            </a:r>
          </a:p>
          <a:p>
            <a:pPr marL="456984" indent="-456984">
              <a:buFont typeface="+mj-lt"/>
              <a:buAutoNum type="arabicPeriod"/>
            </a:pPr>
            <a:r>
              <a:rPr lang="en-IN" sz="2000" b="1" dirty="0" smtClean="0">
                <a:latin typeface="Times New Roman" pitchFamily="18" charset="0"/>
                <a:cs typeface="Times New Roman" pitchFamily="18" charset="0"/>
              </a:rPr>
              <a:t>Objectives</a:t>
            </a:r>
          </a:p>
          <a:p>
            <a:pPr marL="456984" indent="-456984">
              <a:buFont typeface="+mj-lt"/>
              <a:buAutoNum type="arabicPeriod"/>
            </a:pPr>
            <a:r>
              <a:rPr lang="en-IN" sz="2000" b="1" dirty="0" smtClean="0">
                <a:latin typeface="Times New Roman" pitchFamily="18" charset="0"/>
                <a:cs typeface="Times New Roman" pitchFamily="18" charset="0"/>
              </a:rPr>
              <a:t>Modules</a:t>
            </a:r>
          </a:p>
          <a:p>
            <a:pPr marL="456984" indent="-456984">
              <a:buFont typeface="+mj-lt"/>
              <a:buAutoNum type="arabicPeriod"/>
            </a:pPr>
            <a:r>
              <a:rPr lang="en-IN" sz="2000" b="1" dirty="0" smtClean="0">
                <a:latin typeface="Times New Roman" pitchFamily="18" charset="0"/>
                <a:cs typeface="Times New Roman" pitchFamily="18" charset="0"/>
              </a:rPr>
              <a:t>Methodology</a:t>
            </a:r>
          </a:p>
          <a:p>
            <a:pPr marL="456984" indent="-456984">
              <a:buFont typeface="+mj-lt"/>
              <a:buAutoNum type="arabicPeriod"/>
            </a:pPr>
            <a:r>
              <a:rPr lang="en-IN" sz="2000" b="1" dirty="0" smtClean="0">
                <a:latin typeface="Times New Roman" pitchFamily="18" charset="0"/>
                <a:cs typeface="Times New Roman" pitchFamily="18" charset="0"/>
              </a:rPr>
              <a:t>Developing Environment</a:t>
            </a:r>
          </a:p>
          <a:p>
            <a:pPr marL="456984" indent="-456984">
              <a:buFont typeface="+mj-lt"/>
              <a:buAutoNum type="arabicPeriod"/>
            </a:pPr>
            <a:r>
              <a:rPr lang="en-IN" sz="2000" b="1" dirty="0" smtClean="0">
                <a:latin typeface="Times New Roman" pitchFamily="18" charset="0"/>
                <a:cs typeface="Times New Roman" pitchFamily="18" charset="0"/>
              </a:rPr>
              <a:t>User Stories</a:t>
            </a:r>
          </a:p>
          <a:p>
            <a:pPr marL="456984" indent="-456984">
              <a:buFont typeface="+mj-lt"/>
              <a:buAutoNum type="arabicPeriod"/>
            </a:pPr>
            <a:r>
              <a:rPr lang="en-IN" sz="2000" b="1" dirty="0" smtClean="0">
                <a:latin typeface="Times New Roman" pitchFamily="18" charset="0"/>
                <a:cs typeface="Times New Roman" pitchFamily="18" charset="0"/>
              </a:rPr>
              <a:t>Product Backlog	</a:t>
            </a:r>
          </a:p>
          <a:p>
            <a:pPr marL="456984" indent="-456984">
              <a:buFont typeface="+mj-lt"/>
              <a:buAutoNum type="arabicPeriod"/>
            </a:pPr>
            <a:r>
              <a:rPr lang="en-IN" sz="2000" b="1" dirty="0" smtClean="0">
                <a:latin typeface="Times New Roman" pitchFamily="18" charset="0"/>
                <a:cs typeface="Times New Roman" pitchFamily="18" charset="0"/>
              </a:rPr>
              <a:t>Project Plan</a:t>
            </a:r>
          </a:p>
          <a:p>
            <a:pPr marL="456984" indent="-456984">
              <a:buFont typeface="+mj-lt"/>
              <a:buAutoNum type="arabicPeriod"/>
            </a:pPr>
            <a:r>
              <a:rPr lang="en-IN" sz="2000" b="1" dirty="0" smtClean="0">
                <a:latin typeface="Times New Roman" pitchFamily="18" charset="0"/>
                <a:cs typeface="Times New Roman" pitchFamily="18" charset="0"/>
              </a:rPr>
              <a:t>Sprint Backlog</a:t>
            </a:r>
          </a:p>
          <a:p>
            <a:pPr marL="456984" indent="-456984">
              <a:buFont typeface="+mj-lt"/>
              <a:buAutoNum type="arabicPeriod"/>
            </a:pPr>
            <a:r>
              <a:rPr lang="en-IN" sz="2000" b="1" dirty="0" smtClean="0">
                <a:latin typeface="Times New Roman" pitchFamily="18" charset="0"/>
                <a:cs typeface="Times New Roman" pitchFamily="18" charset="0"/>
              </a:rPr>
              <a:t>Sprint Actual</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051529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r>
              <a:rPr lang="en-IN" sz="2400" b="1" dirty="0">
                <a:solidFill>
                  <a:srgbClr val="C00000"/>
                </a:solidFill>
                <a:latin typeface="Times New Roman" pitchFamily="18" charset="0"/>
                <a:cs typeface="Times New Roman" pitchFamily="18" charset="0"/>
              </a:rPr>
              <a:t>PROJECT PLAN</a:t>
            </a:r>
            <a:endParaRPr lang="en-IN" sz="2400"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1679053"/>
              </p:ext>
            </p:extLst>
          </p:nvPr>
        </p:nvGraphicFramePr>
        <p:xfrm>
          <a:off x="395536" y="764704"/>
          <a:ext cx="8229600" cy="556260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IN" sz="1400" dirty="0" smtClean="0">
                          <a:latin typeface="Times New Roman" pitchFamily="18" charset="0"/>
                          <a:cs typeface="Times New Roman" pitchFamily="18" charset="0"/>
                        </a:rPr>
                        <a:t>User Story ID</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Task</a:t>
                      </a:r>
                      <a:r>
                        <a:rPr lang="en-IN" sz="1400" baseline="0" dirty="0" smtClean="0">
                          <a:latin typeface="Times New Roman" pitchFamily="18" charset="0"/>
                          <a:cs typeface="Times New Roman" pitchFamily="18" charset="0"/>
                        </a:rPr>
                        <a:t> Name</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Start Date</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End Date</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Hours</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Status</a:t>
                      </a:r>
                      <a:endParaRPr lang="en-IN" sz="1400" dirty="0">
                        <a:latin typeface="Times New Roman" pitchFamily="18" charset="0"/>
                        <a:cs typeface="Times New Roman" pitchFamily="18" charset="0"/>
                      </a:endParaRPr>
                    </a:p>
                  </a:txBody>
                  <a:tcPr/>
                </a:tc>
              </a:tr>
              <a:tr h="370840">
                <a:tc>
                  <a:txBody>
                    <a:bodyPr/>
                    <a:lstStyle/>
                    <a:p>
                      <a:r>
                        <a:rPr lang="en-IN" sz="1400" dirty="0" smtClean="0">
                          <a:latin typeface="Times New Roman" pitchFamily="18" charset="0"/>
                          <a:cs typeface="Times New Roman" pitchFamily="18" charset="0"/>
                        </a:rPr>
                        <a:t>1</a:t>
                      </a:r>
                      <a:endParaRPr lang="en-IN" sz="1400" dirty="0">
                        <a:latin typeface="Times New Roman" pitchFamily="18" charset="0"/>
                        <a:cs typeface="Times New Roman" pitchFamily="18" charset="0"/>
                      </a:endParaRPr>
                    </a:p>
                  </a:txBody>
                  <a:tcPr/>
                </a:tc>
                <a:tc rowSpan="3">
                  <a:txBody>
                    <a:bodyPr/>
                    <a:lstStyle/>
                    <a:p>
                      <a:endParaRPr lang="en-IN"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    Sprint 1</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20/04/2022</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21/04/2022</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1</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Completed</a:t>
                      </a:r>
                      <a:endParaRPr lang="en-IN" sz="1400" dirty="0">
                        <a:latin typeface="Times New Roman" pitchFamily="18" charset="0"/>
                        <a:cs typeface="Times New Roman" pitchFamily="18" charset="0"/>
                      </a:endParaRPr>
                    </a:p>
                  </a:txBody>
                  <a:tcPr/>
                </a:tc>
              </a:tr>
              <a:tr h="370840">
                <a:tc>
                  <a:txBody>
                    <a:bodyPr/>
                    <a:lstStyle/>
                    <a:p>
                      <a:r>
                        <a:rPr lang="en-IN" sz="1400" dirty="0" smtClean="0">
                          <a:latin typeface="Times New Roman" pitchFamily="18" charset="0"/>
                          <a:cs typeface="Times New Roman" pitchFamily="18" charset="0"/>
                        </a:rPr>
                        <a:t>2</a:t>
                      </a:r>
                      <a:endParaRPr lang="en-IN" sz="1400" dirty="0">
                        <a:latin typeface="Times New Roman" pitchFamily="18" charset="0"/>
                        <a:cs typeface="Times New Roman" pitchFamily="18" charset="0"/>
                      </a:endParaRPr>
                    </a:p>
                  </a:txBody>
                  <a:tcPr/>
                </a:tc>
                <a:tc vMerge="1">
                  <a:txBody>
                    <a:bodyPr/>
                    <a:lstStyle/>
                    <a:p>
                      <a:endParaRPr lang="en-IN" dirty="0"/>
                    </a:p>
                  </a:txBody>
                  <a:tcPr/>
                </a:tc>
                <a:tc>
                  <a:txBody>
                    <a:bodyPr/>
                    <a:lstStyle/>
                    <a:p>
                      <a:r>
                        <a:rPr lang="en-IN" sz="1400" dirty="0" smtClean="0">
                          <a:latin typeface="Times New Roman" pitchFamily="18" charset="0"/>
                          <a:cs typeface="Times New Roman" pitchFamily="18" charset="0"/>
                        </a:rPr>
                        <a:t>26/04/2022</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28/04/2022</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2</a:t>
                      </a:r>
                      <a:endParaRPr lang="en-IN"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itchFamily="18" charset="0"/>
                          <a:cs typeface="Times New Roman" pitchFamily="18" charset="0"/>
                        </a:rPr>
                        <a:t>Completed</a:t>
                      </a:r>
                    </a:p>
                  </a:txBody>
                  <a:tcPr/>
                </a:tc>
              </a:tr>
              <a:tr h="370840">
                <a:tc>
                  <a:txBody>
                    <a:bodyPr/>
                    <a:lstStyle/>
                    <a:p>
                      <a:r>
                        <a:rPr lang="en-IN" sz="1400" dirty="0" smtClean="0">
                          <a:latin typeface="Times New Roman" pitchFamily="18" charset="0"/>
                          <a:cs typeface="Times New Roman" pitchFamily="18" charset="0"/>
                        </a:rPr>
                        <a:t>3</a:t>
                      </a:r>
                      <a:endParaRPr lang="en-IN" sz="1400" dirty="0">
                        <a:latin typeface="Times New Roman" pitchFamily="18" charset="0"/>
                        <a:cs typeface="Times New Roman" pitchFamily="18" charset="0"/>
                      </a:endParaRPr>
                    </a:p>
                  </a:txBody>
                  <a:tcPr/>
                </a:tc>
                <a:tc vMerge="1">
                  <a:txBody>
                    <a:bodyPr/>
                    <a:lstStyle/>
                    <a:p>
                      <a:endParaRPr lang="en-IN" dirty="0"/>
                    </a:p>
                  </a:txBody>
                  <a:tcPr/>
                </a:tc>
                <a:tc>
                  <a:txBody>
                    <a:bodyPr/>
                    <a:lstStyle/>
                    <a:p>
                      <a:r>
                        <a:rPr lang="en-IN" sz="1400" dirty="0" smtClean="0">
                          <a:latin typeface="Times New Roman" pitchFamily="18" charset="0"/>
                          <a:cs typeface="Times New Roman" pitchFamily="18" charset="0"/>
                        </a:rPr>
                        <a:t>03/05/2022</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05/05/2022</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2</a:t>
                      </a:r>
                      <a:endParaRPr lang="en-IN"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itchFamily="18" charset="0"/>
                          <a:cs typeface="Times New Roman" pitchFamily="18" charset="0"/>
                        </a:rPr>
                        <a:t>Completed</a:t>
                      </a:r>
                    </a:p>
                  </a:txBody>
                  <a:tcPr/>
                </a:tc>
              </a:tr>
              <a:tr h="370840">
                <a:tc>
                  <a:txBody>
                    <a:bodyPr/>
                    <a:lstStyle/>
                    <a:p>
                      <a:endParaRPr lang="en-IN" sz="1400" dirty="0">
                        <a:latin typeface="Times New Roman" pitchFamily="18" charset="0"/>
                        <a:cs typeface="Times New Roman" pitchFamily="18" charset="0"/>
                      </a:endParaRPr>
                    </a:p>
                  </a:txBody>
                  <a:tcPr/>
                </a:tc>
                <a:tc>
                  <a:txBody>
                    <a:bodyPr/>
                    <a:lstStyle/>
                    <a:p>
                      <a:endParaRPr lang="en-IN" sz="1400" dirty="0">
                        <a:latin typeface="Times New Roman" pitchFamily="18" charset="0"/>
                        <a:cs typeface="Times New Roman" pitchFamily="18" charset="0"/>
                      </a:endParaRPr>
                    </a:p>
                  </a:txBody>
                  <a:tcPr/>
                </a:tc>
                <a:tc>
                  <a:txBody>
                    <a:bodyPr/>
                    <a:lstStyle/>
                    <a:p>
                      <a:endParaRPr lang="en-IN" sz="1400" dirty="0">
                        <a:latin typeface="Times New Roman" pitchFamily="18" charset="0"/>
                        <a:cs typeface="Times New Roman" pitchFamily="18" charset="0"/>
                      </a:endParaRPr>
                    </a:p>
                  </a:txBody>
                  <a:tcPr/>
                </a:tc>
                <a:tc>
                  <a:txBody>
                    <a:bodyPr/>
                    <a:lstStyle/>
                    <a:p>
                      <a:endParaRPr lang="en-IN" sz="1400" dirty="0">
                        <a:latin typeface="Times New Roman" pitchFamily="18" charset="0"/>
                        <a:cs typeface="Times New Roman" pitchFamily="18" charset="0"/>
                      </a:endParaRPr>
                    </a:p>
                  </a:txBody>
                  <a:tcPr/>
                </a:tc>
                <a:tc>
                  <a:txBody>
                    <a:bodyPr/>
                    <a:lstStyle/>
                    <a:p>
                      <a:endParaRPr lang="en-IN"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latin typeface="Times New Roman" pitchFamily="18" charset="0"/>
                        <a:cs typeface="Times New Roman" pitchFamily="18" charset="0"/>
                      </a:endParaRPr>
                    </a:p>
                  </a:txBody>
                  <a:tcPr/>
                </a:tc>
              </a:tr>
              <a:tr h="370840">
                <a:tc>
                  <a:txBody>
                    <a:bodyPr/>
                    <a:lstStyle/>
                    <a:p>
                      <a:r>
                        <a:rPr lang="en-IN" sz="1400" dirty="0" smtClean="0">
                          <a:latin typeface="Times New Roman" pitchFamily="18" charset="0"/>
                          <a:cs typeface="Times New Roman" pitchFamily="18" charset="0"/>
                        </a:rPr>
                        <a:t>4</a:t>
                      </a:r>
                      <a:endParaRPr lang="en-IN" sz="1400" dirty="0">
                        <a:latin typeface="Times New Roman" pitchFamily="18" charset="0"/>
                        <a:cs typeface="Times New Roman" pitchFamily="18" charset="0"/>
                      </a:endParaRPr>
                    </a:p>
                  </a:txBody>
                  <a:tcPr/>
                </a:tc>
                <a:tc rowSpan="3">
                  <a:txBody>
                    <a:bodyPr/>
                    <a:lstStyle/>
                    <a:p>
                      <a:endParaRPr lang="en-IN"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    Sprint 2</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10/05/2022</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12/05/2022</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1</a:t>
                      </a:r>
                      <a:endParaRPr lang="en-IN"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itchFamily="18" charset="0"/>
                          <a:cs typeface="Times New Roman" pitchFamily="18" charset="0"/>
                        </a:rPr>
                        <a:t>Completed</a:t>
                      </a:r>
                    </a:p>
                  </a:txBody>
                  <a:tcPr/>
                </a:tc>
              </a:tr>
              <a:tr h="370840">
                <a:tc>
                  <a:txBody>
                    <a:bodyPr/>
                    <a:lstStyle/>
                    <a:p>
                      <a:r>
                        <a:rPr lang="en-IN" sz="1400" dirty="0" smtClean="0">
                          <a:latin typeface="Times New Roman" pitchFamily="18" charset="0"/>
                          <a:cs typeface="Times New Roman" pitchFamily="18" charset="0"/>
                        </a:rPr>
                        <a:t>5</a:t>
                      </a:r>
                      <a:endParaRPr lang="en-IN" sz="1400" dirty="0">
                        <a:latin typeface="Times New Roman" pitchFamily="18" charset="0"/>
                        <a:cs typeface="Times New Roman" pitchFamily="18" charset="0"/>
                      </a:endParaRPr>
                    </a:p>
                  </a:txBody>
                  <a:tcPr/>
                </a:tc>
                <a:tc vMerge="1">
                  <a:txBody>
                    <a:bodyPr/>
                    <a:lstStyle/>
                    <a:p>
                      <a:endParaRPr lang="en-IN" dirty="0"/>
                    </a:p>
                  </a:txBody>
                  <a:tcPr/>
                </a:tc>
                <a:tc>
                  <a:txBody>
                    <a:bodyPr/>
                    <a:lstStyle/>
                    <a:p>
                      <a:r>
                        <a:rPr lang="en-IN" sz="1400" dirty="0" smtClean="0">
                          <a:latin typeface="Times New Roman" pitchFamily="18" charset="0"/>
                          <a:cs typeface="Times New Roman" pitchFamily="18" charset="0"/>
                        </a:rPr>
                        <a:t>17/05/2022</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19/05/2022</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3</a:t>
                      </a:r>
                      <a:endParaRPr lang="en-IN"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itchFamily="18" charset="0"/>
                          <a:cs typeface="Times New Roman" pitchFamily="18" charset="0"/>
                        </a:rPr>
                        <a:t>Completed</a:t>
                      </a:r>
                    </a:p>
                  </a:txBody>
                  <a:tcPr/>
                </a:tc>
              </a:tr>
              <a:tr h="370840">
                <a:tc>
                  <a:txBody>
                    <a:bodyPr/>
                    <a:lstStyle/>
                    <a:p>
                      <a:r>
                        <a:rPr lang="en-IN" sz="1400" dirty="0" smtClean="0">
                          <a:latin typeface="Times New Roman" pitchFamily="18" charset="0"/>
                          <a:cs typeface="Times New Roman" pitchFamily="18" charset="0"/>
                        </a:rPr>
                        <a:t>6</a:t>
                      </a:r>
                      <a:endParaRPr lang="en-IN" sz="1400" dirty="0">
                        <a:latin typeface="Times New Roman" pitchFamily="18" charset="0"/>
                        <a:cs typeface="Times New Roman" pitchFamily="18" charset="0"/>
                      </a:endParaRPr>
                    </a:p>
                  </a:txBody>
                  <a:tcPr/>
                </a:tc>
                <a:tc vMerge="1">
                  <a:txBody>
                    <a:bodyPr/>
                    <a:lstStyle/>
                    <a:p>
                      <a:endParaRPr lang="en-IN" dirty="0"/>
                    </a:p>
                  </a:txBody>
                  <a:tcPr/>
                </a:tc>
                <a:tc>
                  <a:txBody>
                    <a:bodyPr/>
                    <a:lstStyle/>
                    <a:p>
                      <a:r>
                        <a:rPr lang="en-IN" sz="1400" dirty="0" smtClean="0">
                          <a:latin typeface="Times New Roman" pitchFamily="18" charset="0"/>
                          <a:cs typeface="Times New Roman" pitchFamily="18" charset="0"/>
                        </a:rPr>
                        <a:t>24/05/2022</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26/05/2022</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2</a:t>
                      </a:r>
                      <a:endParaRPr lang="en-IN"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itchFamily="18" charset="0"/>
                          <a:cs typeface="Times New Roman" pitchFamily="18" charset="0"/>
                        </a:rPr>
                        <a:t>Completed</a:t>
                      </a:r>
                    </a:p>
                  </a:txBody>
                  <a:tcPr/>
                </a:tc>
              </a:tr>
              <a:tr h="370840">
                <a:tc>
                  <a:txBody>
                    <a:bodyPr/>
                    <a:lstStyle/>
                    <a:p>
                      <a:endParaRPr lang="en-IN" sz="1400" dirty="0">
                        <a:latin typeface="Times New Roman" pitchFamily="18" charset="0"/>
                        <a:cs typeface="Times New Roman" pitchFamily="18" charset="0"/>
                      </a:endParaRPr>
                    </a:p>
                  </a:txBody>
                  <a:tcPr/>
                </a:tc>
                <a:tc>
                  <a:txBody>
                    <a:bodyPr/>
                    <a:lstStyle/>
                    <a:p>
                      <a:endParaRPr lang="en-IN" sz="1400" dirty="0">
                        <a:latin typeface="Times New Roman" pitchFamily="18" charset="0"/>
                        <a:cs typeface="Times New Roman" pitchFamily="18" charset="0"/>
                      </a:endParaRPr>
                    </a:p>
                  </a:txBody>
                  <a:tcPr/>
                </a:tc>
                <a:tc>
                  <a:txBody>
                    <a:bodyPr/>
                    <a:lstStyle/>
                    <a:p>
                      <a:endParaRPr lang="en-IN" sz="1400" dirty="0">
                        <a:latin typeface="Times New Roman" pitchFamily="18" charset="0"/>
                        <a:cs typeface="Times New Roman" pitchFamily="18" charset="0"/>
                      </a:endParaRPr>
                    </a:p>
                  </a:txBody>
                  <a:tcPr/>
                </a:tc>
                <a:tc>
                  <a:txBody>
                    <a:bodyPr/>
                    <a:lstStyle/>
                    <a:p>
                      <a:endParaRPr lang="en-IN" sz="1400" dirty="0">
                        <a:latin typeface="Times New Roman" pitchFamily="18" charset="0"/>
                        <a:cs typeface="Times New Roman" pitchFamily="18" charset="0"/>
                      </a:endParaRPr>
                    </a:p>
                  </a:txBody>
                  <a:tcPr/>
                </a:tc>
                <a:tc>
                  <a:txBody>
                    <a:bodyPr/>
                    <a:lstStyle/>
                    <a:p>
                      <a:endParaRPr lang="en-IN"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latin typeface="Times New Roman" pitchFamily="18" charset="0"/>
                        <a:cs typeface="Times New Roman" pitchFamily="18" charset="0"/>
                      </a:endParaRPr>
                    </a:p>
                  </a:txBody>
                  <a:tcPr/>
                </a:tc>
              </a:tr>
              <a:tr h="370840">
                <a:tc>
                  <a:txBody>
                    <a:bodyPr/>
                    <a:lstStyle/>
                    <a:p>
                      <a:r>
                        <a:rPr lang="en-IN" sz="1400" dirty="0" smtClean="0">
                          <a:latin typeface="Times New Roman" pitchFamily="18" charset="0"/>
                          <a:cs typeface="Times New Roman" pitchFamily="18" charset="0"/>
                        </a:rPr>
                        <a:t>7</a:t>
                      </a:r>
                      <a:endParaRPr lang="en-IN" sz="1400" dirty="0">
                        <a:latin typeface="Times New Roman" pitchFamily="18" charset="0"/>
                        <a:cs typeface="Times New Roman" pitchFamily="18" charset="0"/>
                      </a:endParaRPr>
                    </a:p>
                  </a:txBody>
                  <a:tcPr/>
                </a:tc>
                <a:tc rowSpan="3">
                  <a:txBody>
                    <a:bodyPr/>
                    <a:lstStyle/>
                    <a:p>
                      <a:endParaRPr lang="en-IN"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   Sprint 3</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01/06/2022</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02/06/2022</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2</a:t>
                      </a:r>
                      <a:endParaRPr lang="en-IN"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itchFamily="18" charset="0"/>
                          <a:cs typeface="Times New Roman" pitchFamily="18" charset="0"/>
                        </a:rPr>
                        <a:t>Completed</a:t>
                      </a:r>
                    </a:p>
                  </a:txBody>
                  <a:tcPr/>
                </a:tc>
              </a:tr>
              <a:tr h="370840">
                <a:tc>
                  <a:txBody>
                    <a:bodyPr/>
                    <a:lstStyle/>
                    <a:p>
                      <a:r>
                        <a:rPr lang="en-IN" sz="1400" dirty="0" smtClean="0">
                          <a:latin typeface="Times New Roman" pitchFamily="18" charset="0"/>
                          <a:cs typeface="Times New Roman" pitchFamily="18" charset="0"/>
                        </a:rPr>
                        <a:t>8</a:t>
                      </a:r>
                      <a:endParaRPr lang="en-IN" sz="1400" dirty="0">
                        <a:latin typeface="Times New Roman" pitchFamily="18" charset="0"/>
                        <a:cs typeface="Times New Roman" pitchFamily="18" charset="0"/>
                      </a:endParaRPr>
                    </a:p>
                  </a:txBody>
                  <a:tcPr/>
                </a:tc>
                <a:tc vMerge="1">
                  <a:txBody>
                    <a:bodyPr/>
                    <a:lstStyle/>
                    <a:p>
                      <a:endParaRPr lang="en-IN" dirty="0"/>
                    </a:p>
                  </a:txBody>
                  <a:tcPr/>
                </a:tc>
                <a:tc>
                  <a:txBody>
                    <a:bodyPr/>
                    <a:lstStyle/>
                    <a:p>
                      <a:r>
                        <a:rPr lang="en-IN" sz="1400" dirty="0" smtClean="0">
                          <a:latin typeface="Times New Roman" pitchFamily="18" charset="0"/>
                          <a:cs typeface="Times New Roman" pitchFamily="18" charset="0"/>
                        </a:rPr>
                        <a:t>03/06/2022</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05/06/2022</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2</a:t>
                      </a:r>
                      <a:endParaRPr lang="en-IN"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itchFamily="18" charset="0"/>
                          <a:cs typeface="Times New Roman" pitchFamily="18" charset="0"/>
                        </a:rPr>
                        <a:t>Completed</a:t>
                      </a:r>
                    </a:p>
                  </a:txBody>
                  <a:tcPr/>
                </a:tc>
              </a:tr>
              <a:tr h="370840">
                <a:tc>
                  <a:txBody>
                    <a:bodyPr/>
                    <a:lstStyle/>
                    <a:p>
                      <a:r>
                        <a:rPr lang="en-IN" sz="1400" dirty="0" smtClean="0">
                          <a:latin typeface="Times New Roman" pitchFamily="18" charset="0"/>
                          <a:cs typeface="Times New Roman" pitchFamily="18" charset="0"/>
                        </a:rPr>
                        <a:t>9</a:t>
                      </a:r>
                      <a:endParaRPr lang="en-IN" sz="1400" dirty="0">
                        <a:latin typeface="Times New Roman" pitchFamily="18" charset="0"/>
                        <a:cs typeface="Times New Roman" pitchFamily="18" charset="0"/>
                      </a:endParaRPr>
                    </a:p>
                  </a:txBody>
                  <a:tcPr/>
                </a:tc>
                <a:tc vMerge="1">
                  <a:txBody>
                    <a:bodyPr/>
                    <a:lstStyle/>
                    <a:p>
                      <a:endParaRPr lang="en-IN" dirty="0"/>
                    </a:p>
                  </a:txBody>
                  <a:tcPr/>
                </a:tc>
                <a:tc>
                  <a:txBody>
                    <a:bodyPr/>
                    <a:lstStyle/>
                    <a:p>
                      <a:r>
                        <a:rPr lang="en-IN" sz="1400" dirty="0" smtClean="0">
                          <a:latin typeface="Times New Roman" pitchFamily="18" charset="0"/>
                          <a:cs typeface="Times New Roman" pitchFamily="18" charset="0"/>
                        </a:rPr>
                        <a:t>06/06/2022</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07/06/2022</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3</a:t>
                      </a:r>
                      <a:endParaRPr lang="en-IN"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itchFamily="18" charset="0"/>
                          <a:cs typeface="Times New Roman" pitchFamily="18" charset="0"/>
                        </a:rPr>
                        <a:t>Completed</a:t>
                      </a:r>
                    </a:p>
                  </a:txBody>
                  <a:tcPr/>
                </a:tc>
              </a:tr>
              <a:tr h="370840">
                <a:tc>
                  <a:txBody>
                    <a:bodyPr/>
                    <a:lstStyle/>
                    <a:p>
                      <a:endParaRPr lang="en-IN" sz="1400" dirty="0">
                        <a:latin typeface="Times New Roman" pitchFamily="18" charset="0"/>
                        <a:cs typeface="Times New Roman" pitchFamily="18" charset="0"/>
                      </a:endParaRPr>
                    </a:p>
                  </a:txBody>
                  <a:tcPr/>
                </a:tc>
                <a:tc>
                  <a:txBody>
                    <a:bodyPr/>
                    <a:lstStyle/>
                    <a:p>
                      <a:endParaRPr lang="en-IN" sz="1400" dirty="0">
                        <a:latin typeface="Times New Roman" pitchFamily="18" charset="0"/>
                        <a:cs typeface="Times New Roman" pitchFamily="18" charset="0"/>
                      </a:endParaRPr>
                    </a:p>
                  </a:txBody>
                  <a:tcPr/>
                </a:tc>
                <a:tc>
                  <a:txBody>
                    <a:bodyPr/>
                    <a:lstStyle/>
                    <a:p>
                      <a:endParaRPr lang="en-IN" sz="1400" dirty="0">
                        <a:latin typeface="Times New Roman" pitchFamily="18" charset="0"/>
                        <a:cs typeface="Times New Roman" pitchFamily="18" charset="0"/>
                      </a:endParaRPr>
                    </a:p>
                  </a:txBody>
                  <a:tcPr/>
                </a:tc>
                <a:tc>
                  <a:txBody>
                    <a:bodyPr/>
                    <a:lstStyle/>
                    <a:p>
                      <a:endParaRPr lang="en-IN" sz="1400" dirty="0">
                        <a:latin typeface="Times New Roman" pitchFamily="18" charset="0"/>
                        <a:cs typeface="Times New Roman" pitchFamily="18" charset="0"/>
                      </a:endParaRPr>
                    </a:p>
                  </a:txBody>
                  <a:tcPr/>
                </a:tc>
                <a:tc>
                  <a:txBody>
                    <a:bodyPr/>
                    <a:lstStyle/>
                    <a:p>
                      <a:endParaRPr lang="en-IN"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latin typeface="Times New Roman" pitchFamily="18" charset="0"/>
                        <a:cs typeface="Times New Roman" pitchFamily="18" charset="0"/>
                      </a:endParaRPr>
                    </a:p>
                  </a:txBody>
                  <a:tcPr/>
                </a:tc>
              </a:tr>
              <a:tr h="370840">
                <a:tc>
                  <a:txBody>
                    <a:bodyPr/>
                    <a:lstStyle/>
                    <a:p>
                      <a:r>
                        <a:rPr lang="en-IN" sz="1400" dirty="0" smtClean="0">
                          <a:latin typeface="Times New Roman" pitchFamily="18" charset="0"/>
                          <a:cs typeface="Times New Roman" pitchFamily="18" charset="0"/>
                        </a:rPr>
                        <a:t>10</a:t>
                      </a:r>
                      <a:endParaRPr lang="en-IN" sz="1400" dirty="0">
                        <a:latin typeface="Times New Roman" pitchFamily="18" charset="0"/>
                        <a:cs typeface="Times New Roman" pitchFamily="18" charset="0"/>
                      </a:endParaRPr>
                    </a:p>
                  </a:txBody>
                  <a:tcPr/>
                </a:tc>
                <a:tc rowSpan="2">
                  <a:txBody>
                    <a:bodyPr/>
                    <a:lstStyle/>
                    <a:p>
                      <a:endParaRPr lang="en-IN"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   Sprint 4</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20/06/2022</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25/06/2022</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2</a:t>
                      </a:r>
                      <a:endParaRPr lang="en-IN"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itchFamily="18" charset="0"/>
                          <a:cs typeface="Times New Roman" pitchFamily="18" charset="0"/>
                        </a:rPr>
                        <a:t>Completed</a:t>
                      </a:r>
                    </a:p>
                  </a:txBody>
                  <a:tcPr/>
                </a:tc>
              </a:tr>
              <a:tr h="370840">
                <a:tc>
                  <a:txBody>
                    <a:bodyPr/>
                    <a:lstStyle/>
                    <a:p>
                      <a:r>
                        <a:rPr lang="en-IN" sz="1400" dirty="0" smtClean="0">
                          <a:latin typeface="Times New Roman" pitchFamily="18" charset="0"/>
                          <a:cs typeface="Times New Roman" pitchFamily="18" charset="0"/>
                        </a:rPr>
                        <a:t>11</a:t>
                      </a:r>
                      <a:endParaRPr lang="en-IN" sz="1400" dirty="0">
                        <a:latin typeface="Times New Roman" pitchFamily="18" charset="0"/>
                        <a:cs typeface="Times New Roman" pitchFamily="18" charset="0"/>
                      </a:endParaRPr>
                    </a:p>
                  </a:txBody>
                  <a:tcPr/>
                </a:tc>
                <a:tc vMerge="1">
                  <a:txBody>
                    <a:bodyPr/>
                    <a:lstStyle/>
                    <a:p>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05/04/2022</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06/07/2022</a:t>
                      </a:r>
                      <a:endParaRPr lang="en-IN" sz="1400" dirty="0">
                        <a:latin typeface="Times New Roman" pitchFamily="18" charset="0"/>
                        <a:cs typeface="Times New Roman" pitchFamily="18" charset="0"/>
                      </a:endParaRPr>
                    </a:p>
                  </a:txBody>
                  <a:tcPr/>
                </a:tc>
                <a:tc>
                  <a:txBody>
                    <a:bodyPr/>
                    <a:lstStyle/>
                    <a:p>
                      <a:r>
                        <a:rPr lang="en-IN" sz="1400" dirty="0" smtClean="0">
                          <a:latin typeface="Times New Roman" pitchFamily="18" charset="0"/>
                          <a:cs typeface="Times New Roman" pitchFamily="18" charset="0"/>
                        </a:rPr>
                        <a:t>3</a:t>
                      </a:r>
                      <a:endParaRPr lang="en-IN"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latin typeface="Times New Roman" pitchFamily="18" charset="0"/>
                          <a:cs typeface="Times New Roman" pitchFamily="18" charset="0"/>
                        </a:rPr>
                        <a:t>Completed</a:t>
                      </a:r>
                    </a:p>
                  </a:txBody>
                  <a:tcPr/>
                </a:tc>
              </a:tr>
            </a:tbl>
          </a:graphicData>
        </a:graphic>
      </p:graphicFrame>
    </p:spTree>
    <p:extLst>
      <p:ext uri="{BB962C8B-B14F-4D97-AF65-F5344CB8AC3E}">
        <p14:creationId xmlns:p14="http://schemas.microsoft.com/office/powerpoint/2010/main" val="36809264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sz="2400" b="1" dirty="0">
                <a:solidFill>
                  <a:srgbClr val="C00000"/>
                </a:solidFill>
                <a:latin typeface="Times New Roman" pitchFamily="18" charset="0"/>
                <a:cs typeface="Times New Roman" pitchFamily="18" charset="0"/>
              </a:rPr>
              <a:t>PRODUCT BACKLOG</a:t>
            </a:r>
            <a:endParaRPr lang="en-IN" sz="2400"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1335236"/>
              </p:ext>
            </p:extLst>
          </p:nvPr>
        </p:nvGraphicFramePr>
        <p:xfrm>
          <a:off x="611560" y="518160"/>
          <a:ext cx="7941570" cy="6339840"/>
        </p:xfrm>
        <a:graphic>
          <a:graphicData uri="http://schemas.openxmlformats.org/drawingml/2006/table">
            <a:tbl>
              <a:tblPr firstRow="1" bandRow="1">
                <a:tableStyleId>{5C22544A-7EE6-4342-B048-85BDC9FD1C3A}</a:tableStyleId>
              </a:tblPr>
              <a:tblGrid>
                <a:gridCol w="1134510"/>
                <a:gridCol w="1134510"/>
                <a:gridCol w="1134510"/>
                <a:gridCol w="1134510"/>
                <a:gridCol w="1134510"/>
                <a:gridCol w="1134510"/>
                <a:gridCol w="1134510"/>
              </a:tblGrid>
              <a:tr h="1448545">
                <a:tc>
                  <a:txBody>
                    <a:bodyPr/>
                    <a:lstStyle/>
                    <a:p>
                      <a:r>
                        <a:rPr lang="en-IN" sz="1600" dirty="0" smtClean="0">
                          <a:solidFill>
                            <a:schemeClr val="bg1"/>
                          </a:solidFill>
                          <a:latin typeface="Times New Roman" pitchFamily="18" charset="0"/>
                          <a:cs typeface="Times New Roman" pitchFamily="18" charset="0"/>
                        </a:rPr>
                        <a:t>User</a:t>
                      </a:r>
                      <a:r>
                        <a:rPr lang="en-IN" sz="1600" baseline="0" dirty="0" smtClean="0">
                          <a:solidFill>
                            <a:schemeClr val="bg1"/>
                          </a:solidFill>
                          <a:latin typeface="Times New Roman" pitchFamily="18" charset="0"/>
                          <a:cs typeface="Times New Roman" pitchFamily="18" charset="0"/>
                        </a:rPr>
                        <a:t> Story ID</a:t>
                      </a:r>
                      <a:endParaRPr lang="en-IN" sz="1600" dirty="0">
                        <a:solidFill>
                          <a:schemeClr val="bg1"/>
                        </a:solidFill>
                        <a:latin typeface="Times New Roman" pitchFamily="18" charset="0"/>
                        <a:cs typeface="Times New Roman" pitchFamily="18" charset="0"/>
                      </a:endParaRPr>
                    </a:p>
                  </a:txBody>
                  <a:tcPr/>
                </a:tc>
                <a:tc>
                  <a:txBody>
                    <a:bodyPr/>
                    <a:lstStyle/>
                    <a:p>
                      <a:r>
                        <a:rPr lang="en-IN" sz="1600" dirty="0" smtClean="0">
                          <a:solidFill>
                            <a:schemeClr val="bg1"/>
                          </a:solidFill>
                          <a:latin typeface="Times New Roman" pitchFamily="18" charset="0"/>
                          <a:cs typeface="Times New Roman" pitchFamily="18" charset="0"/>
                        </a:rPr>
                        <a:t>Priority</a:t>
                      </a:r>
                    </a:p>
                    <a:p>
                      <a:r>
                        <a:rPr lang="en-US" sz="1600" b="1" kern="1200" dirty="0" smtClean="0">
                          <a:solidFill>
                            <a:schemeClr val="bg1"/>
                          </a:solidFill>
                          <a:effectLst/>
                          <a:latin typeface="Times New Roman" pitchFamily="18" charset="0"/>
                          <a:ea typeface="+mn-ea"/>
                          <a:cs typeface="Times New Roman" pitchFamily="18" charset="0"/>
                        </a:rPr>
                        <a:t>&lt;High/Medium/Low&gt;</a:t>
                      </a:r>
                      <a:endParaRPr lang="en-IN" sz="1600" dirty="0" smtClean="0">
                        <a:solidFill>
                          <a:schemeClr val="bg1"/>
                        </a:solidFill>
                        <a:latin typeface="Times New Roman" pitchFamily="18" charset="0"/>
                        <a:cs typeface="Times New Roman" pitchFamily="18" charset="0"/>
                      </a:endParaRPr>
                    </a:p>
                    <a:p>
                      <a:endParaRPr lang="en-IN" sz="1600" dirty="0">
                        <a:solidFill>
                          <a:schemeClr val="bg1"/>
                        </a:solidFill>
                        <a:latin typeface="Times New Roman" pitchFamily="18" charset="0"/>
                        <a:cs typeface="Times New Roman" pitchFamily="18" charset="0"/>
                      </a:endParaRPr>
                    </a:p>
                  </a:txBody>
                  <a:tcPr/>
                </a:tc>
                <a:tc>
                  <a:txBody>
                    <a:bodyPr/>
                    <a:lstStyle/>
                    <a:p>
                      <a:r>
                        <a:rPr lang="en-US" sz="1600" b="1" kern="1200" dirty="0" smtClean="0">
                          <a:solidFill>
                            <a:schemeClr val="bg1"/>
                          </a:solidFill>
                          <a:effectLst/>
                          <a:latin typeface="Times New Roman" pitchFamily="18" charset="0"/>
                          <a:ea typeface="+mn-ea"/>
                          <a:cs typeface="Times New Roman" pitchFamily="18" charset="0"/>
                        </a:rPr>
                        <a:t>Size</a:t>
                      </a:r>
                      <a:endParaRPr lang="en-IN" sz="1600" b="1" kern="1200" dirty="0" smtClean="0">
                        <a:solidFill>
                          <a:schemeClr val="bg1"/>
                        </a:solidFill>
                        <a:effectLst/>
                        <a:latin typeface="Times New Roman" pitchFamily="18" charset="0"/>
                        <a:ea typeface="+mn-ea"/>
                        <a:cs typeface="Times New Roman" pitchFamily="18" charset="0"/>
                      </a:endParaRPr>
                    </a:p>
                    <a:p>
                      <a:r>
                        <a:rPr lang="en-US" sz="1600" b="1" kern="1200" dirty="0" smtClean="0">
                          <a:solidFill>
                            <a:schemeClr val="bg1"/>
                          </a:solidFill>
                          <a:effectLst/>
                          <a:latin typeface="Times New Roman" pitchFamily="18" charset="0"/>
                          <a:ea typeface="+mn-ea"/>
                          <a:cs typeface="Times New Roman" pitchFamily="18" charset="0"/>
                        </a:rPr>
                        <a:t>(Hours)</a:t>
                      </a:r>
                      <a:endParaRPr lang="en-IN" sz="1600" dirty="0" smtClean="0">
                        <a:solidFill>
                          <a:schemeClr val="bg1"/>
                        </a:solidFill>
                        <a:latin typeface="Times New Roman" pitchFamily="18" charset="0"/>
                        <a:cs typeface="Times New Roman" pitchFamily="18" charset="0"/>
                      </a:endParaRPr>
                    </a:p>
                    <a:p>
                      <a:endParaRPr lang="en-IN" sz="1600" dirty="0">
                        <a:solidFill>
                          <a:schemeClr val="bg1"/>
                        </a:solidFill>
                        <a:latin typeface="Times New Roman" pitchFamily="18" charset="0"/>
                        <a:cs typeface="Times New Roman" pitchFamily="18" charset="0"/>
                      </a:endParaRPr>
                    </a:p>
                  </a:txBody>
                  <a:tcPr/>
                </a:tc>
                <a:tc>
                  <a:txBody>
                    <a:bodyPr/>
                    <a:lstStyle/>
                    <a:p>
                      <a:r>
                        <a:rPr lang="en-US" sz="1600" b="1" kern="1200" dirty="0" smtClean="0">
                          <a:solidFill>
                            <a:schemeClr val="bg1"/>
                          </a:solidFill>
                          <a:effectLst/>
                          <a:latin typeface="Times New Roman" pitchFamily="18" charset="0"/>
                          <a:ea typeface="+mn-ea"/>
                          <a:cs typeface="Times New Roman" pitchFamily="18" charset="0"/>
                        </a:rPr>
                        <a:t>Sprint</a:t>
                      </a:r>
                      <a:endParaRPr lang="en-IN" sz="1600" b="1" kern="1200" dirty="0" smtClean="0">
                        <a:solidFill>
                          <a:schemeClr val="bg1"/>
                        </a:solidFill>
                        <a:effectLst/>
                        <a:latin typeface="Times New Roman" pitchFamily="18" charset="0"/>
                        <a:ea typeface="+mn-ea"/>
                        <a:cs typeface="Times New Roman" pitchFamily="18" charset="0"/>
                      </a:endParaRPr>
                    </a:p>
                    <a:p>
                      <a:r>
                        <a:rPr lang="en-US" sz="1600" b="1" kern="1200" dirty="0" smtClean="0">
                          <a:solidFill>
                            <a:schemeClr val="bg1"/>
                          </a:solidFill>
                          <a:effectLst/>
                          <a:latin typeface="Times New Roman" pitchFamily="18" charset="0"/>
                          <a:ea typeface="+mn-ea"/>
                          <a:cs typeface="Times New Roman" pitchFamily="18" charset="0"/>
                        </a:rPr>
                        <a:t>&lt;#&gt;</a:t>
                      </a:r>
                      <a:endParaRPr lang="en-IN" sz="1600" dirty="0" smtClean="0">
                        <a:solidFill>
                          <a:schemeClr val="bg1"/>
                        </a:solidFill>
                        <a:latin typeface="Times New Roman" pitchFamily="18" charset="0"/>
                        <a:cs typeface="Times New Roman" pitchFamily="18" charset="0"/>
                      </a:endParaRPr>
                    </a:p>
                    <a:p>
                      <a:endParaRPr lang="en-IN" sz="1600" dirty="0">
                        <a:solidFill>
                          <a:schemeClr val="bg1"/>
                        </a:solidFill>
                        <a:latin typeface="Times New Roman" pitchFamily="18" charset="0"/>
                        <a:cs typeface="Times New Roman" pitchFamily="18" charset="0"/>
                      </a:endParaRPr>
                    </a:p>
                  </a:txBody>
                  <a:tcPr/>
                </a:tc>
                <a:tc>
                  <a:txBody>
                    <a:bodyPr/>
                    <a:lstStyle/>
                    <a:p>
                      <a:r>
                        <a:rPr lang="en-US" sz="1600" b="1" kern="1200" dirty="0" smtClean="0">
                          <a:solidFill>
                            <a:schemeClr val="bg1"/>
                          </a:solidFill>
                          <a:effectLst/>
                          <a:latin typeface="Times New Roman" pitchFamily="18" charset="0"/>
                          <a:ea typeface="+mn-ea"/>
                          <a:cs typeface="Times New Roman" pitchFamily="18" charset="0"/>
                        </a:rPr>
                        <a:t>Status</a:t>
                      </a:r>
                      <a:endParaRPr lang="en-IN" sz="1600" b="1" kern="1200" dirty="0" smtClean="0">
                        <a:solidFill>
                          <a:schemeClr val="bg1"/>
                        </a:solidFill>
                        <a:effectLst/>
                        <a:latin typeface="Times New Roman" pitchFamily="18" charset="0"/>
                        <a:ea typeface="+mn-ea"/>
                        <a:cs typeface="Times New Roman" pitchFamily="18" charset="0"/>
                      </a:endParaRPr>
                    </a:p>
                    <a:p>
                      <a:r>
                        <a:rPr lang="en-US" sz="1600" b="1" kern="1200" dirty="0" smtClean="0">
                          <a:solidFill>
                            <a:schemeClr val="bg1"/>
                          </a:solidFill>
                          <a:effectLst/>
                          <a:latin typeface="Times New Roman" pitchFamily="18" charset="0"/>
                          <a:ea typeface="+mn-ea"/>
                          <a:cs typeface="Times New Roman" pitchFamily="18" charset="0"/>
                        </a:rPr>
                        <a:t>&lt;Planned/In progress/Completed&gt;</a:t>
                      </a:r>
                      <a:endParaRPr lang="en-IN" sz="1600" dirty="0" smtClean="0">
                        <a:solidFill>
                          <a:schemeClr val="bg1"/>
                        </a:solidFill>
                        <a:latin typeface="Times New Roman" pitchFamily="18" charset="0"/>
                        <a:cs typeface="Times New Roman" pitchFamily="18" charset="0"/>
                      </a:endParaRPr>
                    </a:p>
                    <a:p>
                      <a:endParaRPr lang="en-IN" sz="1600" dirty="0">
                        <a:solidFill>
                          <a:schemeClr val="bg1"/>
                        </a:solidFill>
                        <a:latin typeface="Times New Roman" pitchFamily="18" charset="0"/>
                        <a:cs typeface="Times New Roman" pitchFamily="18" charset="0"/>
                      </a:endParaRPr>
                    </a:p>
                  </a:txBody>
                  <a:tcPr/>
                </a:tc>
                <a:tc>
                  <a:txBody>
                    <a:bodyPr/>
                    <a:lstStyle/>
                    <a:p>
                      <a:pPr>
                        <a:lnSpc>
                          <a:spcPct val="115000"/>
                        </a:lnSpc>
                        <a:spcAft>
                          <a:spcPts val="0"/>
                        </a:spcAft>
                      </a:pPr>
                      <a:r>
                        <a:rPr lang="en-US" sz="1600" b="1" dirty="0" smtClean="0">
                          <a:solidFill>
                            <a:schemeClr val="bg1"/>
                          </a:solidFill>
                          <a:effectLst/>
                          <a:latin typeface="Times New Roman" pitchFamily="18" charset="0"/>
                          <a:ea typeface="Calibri"/>
                          <a:cs typeface="Times New Roman" pitchFamily="18" charset="0"/>
                        </a:rPr>
                        <a:t>Release</a:t>
                      </a:r>
                      <a:endParaRPr lang="en-IN" sz="1600" dirty="0" smtClean="0">
                        <a:solidFill>
                          <a:schemeClr val="bg1"/>
                        </a:solidFill>
                        <a:effectLst/>
                        <a:latin typeface="Times New Roman" pitchFamily="18" charset="0"/>
                        <a:ea typeface="Calibri"/>
                        <a:cs typeface="Times New Roman" pitchFamily="18" charset="0"/>
                      </a:endParaRPr>
                    </a:p>
                    <a:p>
                      <a:pPr>
                        <a:lnSpc>
                          <a:spcPct val="115000"/>
                        </a:lnSpc>
                        <a:spcAft>
                          <a:spcPts val="0"/>
                        </a:spcAft>
                      </a:pPr>
                      <a:r>
                        <a:rPr lang="en-US" sz="1600" b="1" dirty="0" smtClean="0">
                          <a:solidFill>
                            <a:schemeClr val="bg1"/>
                          </a:solidFill>
                          <a:effectLst/>
                          <a:latin typeface="Times New Roman" pitchFamily="18" charset="0"/>
                          <a:ea typeface="Calibri"/>
                          <a:cs typeface="Times New Roman" pitchFamily="18" charset="0"/>
                        </a:rPr>
                        <a:t>Date</a:t>
                      </a:r>
                      <a:endParaRPr lang="en-IN" sz="1600" dirty="0" smtClean="0">
                        <a:solidFill>
                          <a:schemeClr val="bg1"/>
                        </a:solidFill>
                        <a:effectLst/>
                        <a:latin typeface="Times New Roman" pitchFamily="18" charset="0"/>
                        <a:ea typeface="Calibri"/>
                        <a:cs typeface="Times New Roman" pitchFamily="18" charset="0"/>
                      </a:endParaRPr>
                    </a:p>
                    <a:p>
                      <a:endParaRPr lang="en-IN" sz="1600" dirty="0">
                        <a:solidFill>
                          <a:schemeClr val="bg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bg1"/>
                          </a:solidFill>
                          <a:effectLst/>
                          <a:latin typeface="Times New Roman" pitchFamily="18" charset="0"/>
                          <a:ea typeface="Calibri"/>
                          <a:cs typeface="Times New Roman" pitchFamily="18" charset="0"/>
                        </a:rPr>
                        <a:t>Release Goal</a:t>
                      </a:r>
                      <a:endParaRPr lang="en-IN" sz="1600" dirty="0" smtClean="0">
                        <a:solidFill>
                          <a:schemeClr val="bg1"/>
                        </a:solidFill>
                        <a:effectLst/>
                        <a:latin typeface="Times New Roman" pitchFamily="18" charset="0"/>
                        <a:ea typeface="Calibri"/>
                        <a:cs typeface="Times New Roman" pitchFamily="18" charset="0"/>
                      </a:endParaRPr>
                    </a:p>
                    <a:p>
                      <a:endParaRPr lang="en-IN" sz="1600" dirty="0">
                        <a:solidFill>
                          <a:schemeClr val="bg1"/>
                        </a:solidFill>
                        <a:latin typeface="Times New Roman" pitchFamily="18" charset="0"/>
                        <a:cs typeface="Times New Roman" pitchFamily="18" charset="0"/>
                      </a:endParaRPr>
                    </a:p>
                  </a:txBody>
                  <a:tcPr/>
                </a:tc>
              </a:tr>
              <a:tr h="539654">
                <a:tc>
                  <a:txBody>
                    <a:bodyPr/>
                    <a:lstStyle/>
                    <a:p>
                      <a:r>
                        <a:rPr lang="en-IN" sz="1600" dirty="0" smtClean="0">
                          <a:latin typeface="Times New Roman" pitchFamily="18" charset="0"/>
                          <a:cs typeface="Times New Roman" pitchFamily="18" charset="0"/>
                        </a:rPr>
                        <a:t>1</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Low</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1</a:t>
                      </a:r>
                      <a:endParaRPr lang="en-IN" sz="1600" dirty="0">
                        <a:latin typeface="Times New Roman" pitchFamily="18" charset="0"/>
                        <a:cs typeface="Times New Roman" pitchFamily="18" charset="0"/>
                      </a:endParaRPr>
                    </a:p>
                  </a:txBody>
                  <a:tcPr/>
                </a:tc>
                <a:tc rowSpan="3">
                  <a:txBody>
                    <a:bodyPr/>
                    <a:lstStyle/>
                    <a:p>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  </a:t>
                      </a:r>
                    </a:p>
                    <a:p>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  Sprint 1</a:t>
                      </a:r>
                      <a:endParaRPr lang="en-IN" sz="1600" dirty="0">
                        <a:latin typeface="Times New Roman" pitchFamily="18" charset="0"/>
                        <a:cs typeface="Times New Roman" pitchFamily="18" charset="0"/>
                      </a:endParaRPr>
                    </a:p>
                  </a:txBody>
                  <a:tcPr/>
                </a:tc>
                <a:tc rowSpan="3">
                  <a:txBody>
                    <a:bodyPr/>
                    <a:lstStyle/>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Completed</a:t>
                      </a:r>
                      <a:endParaRPr lang="en-IN"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21/04/2022</a:t>
                      </a:r>
                    </a:p>
                  </a:txBody>
                  <a:tcPr/>
                </a:tc>
                <a:tc>
                  <a:txBody>
                    <a:bodyPr/>
                    <a:lstStyle/>
                    <a:p>
                      <a:r>
                        <a:rPr lang="en-IN" sz="1600" dirty="0" smtClean="0">
                          <a:latin typeface="Times New Roman" pitchFamily="18" charset="0"/>
                          <a:cs typeface="Times New Roman" pitchFamily="18" charset="0"/>
                        </a:rPr>
                        <a:t>Importing libraries</a:t>
                      </a:r>
                      <a:endParaRPr lang="en-IN" sz="1600" dirty="0">
                        <a:latin typeface="Times New Roman" pitchFamily="18" charset="0"/>
                        <a:cs typeface="Times New Roman" pitchFamily="18" charset="0"/>
                      </a:endParaRPr>
                    </a:p>
                  </a:txBody>
                  <a:tcPr/>
                </a:tc>
              </a:tr>
              <a:tr h="766877">
                <a:tc>
                  <a:txBody>
                    <a:bodyPr/>
                    <a:lstStyle/>
                    <a:p>
                      <a:r>
                        <a:rPr lang="en-IN" sz="1600" dirty="0" smtClean="0">
                          <a:latin typeface="Times New Roman" pitchFamily="18" charset="0"/>
                          <a:cs typeface="Times New Roman" pitchFamily="18" charset="0"/>
                        </a:rPr>
                        <a:t>2</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Medium</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2</a:t>
                      </a:r>
                      <a:endParaRPr lang="en-IN" sz="1600" dirty="0">
                        <a:latin typeface="Times New Roman" pitchFamily="18" charset="0"/>
                        <a:cs typeface="Times New Roman" pitchFamily="18" charset="0"/>
                      </a:endParaRPr>
                    </a:p>
                  </a:txBody>
                  <a:tcPr/>
                </a:tc>
                <a:tc vMerge="1">
                  <a:txBody>
                    <a:bodyPr/>
                    <a:lstStyle/>
                    <a:p>
                      <a:endParaRPr lang="en-IN" dirty="0"/>
                    </a:p>
                  </a:txBody>
                  <a:tcPr/>
                </a:tc>
                <a:tc vMerge="1">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28/04/2022</a:t>
                      </a:r>
                    </a:p>
                  </a:txBody>
                  <a:tcPr/>
                </a:tc>
                <a:tc>
                  <a:txBody>
                    <a:bodyPr/>
                    <a:lstStyle/>
                    <a:p>
                      <a:r>
                        <a:rPr lang="en-IN" sz="1600" dirty="0" smtClean="0">
                          <a:latin typeface="Times New Roman" pitchFamily="18" charset="0"/>
                          <a:cs typeface="Times New Roman" pitchFamily="18" charset="0"/>
                        </a:rPr>
                        <a:t>Building</a:t>
                      </a:r>
                      <a:r>
                        <a:rPr lang="en-IN" sz="1600" baseline="0" dirty="0" smtClean="0">
                          <a:latin typeface="Times New Roman" pitchFamily="18" charset="0"/>
                          <a:cs typeface="Times New Roman" pitchFamily="18" charset="0"/>
                        </a:rPr>
                        <a:t> main window</a:t>
                      </a:r>
                      <a:endParaRPr lang="en-IN" sz="1600" dirty="0">
                        <a:latin typeface="Times New Roman" pitchFamily="18" charset="0"/>
                        <a:cs typeface="Times New Roman" pitchFamily="18" charset="0"/>
                      </a:endParaRPr>
                    </a:p>
                  </a:txBody>
                  <a:tcPr/>
                </a:tc>
              </a:tr>
              <a:tr h="539654">
                <a:tc>
                  <a:txBody>
                    <a:bodyPr/>
                    <a:lstStyle/>
                    <a:p>
                      <a:r>
                        <a:rPr lang="en-IN" sz="1600" dirty="0" smtClean="0">
                          <a:latin typeface="Times New Roman" pitchFamily="18" charset="0"/>
                          <a:cs typeface="Times New Roman" pitchFamily="18" charset="0"/>
                        </a:rPr>
                        <a:t>3</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Medium</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2</a:t>
                      </a:r>
                      <a:endParaRPr lang="en-IN" sz="1600" dirty="0">
                        <a:latin typeface="Times New Roman" pitchFamily="18" charset="0"/>
                        <a:cs typeface="Times New Roman" pitchFamily="18" charset="0"/>
                      </a:endParaRPr>
                    </a:p>
                  </a:txBody>
                  <a:tcPr/>
                </a:tc>
                <a:tc vMerge="1">
                  <a:txBody>
                    <a:bodyPr/>
                    <a:lstStyle/>
                    <a:p>
                      <a:endParaRPr lang="en-IN" dirty="0"/>
                    </a:p>
                  </a:txBody>
                  <a:tcPr/>
                </a:tc>
                <a:tc vMerge="1">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05/05/2022</a:t>
                      </a:r>
                    </a:p>
                  </a:txBody>
                  <a:tcPr/>
                </a:tc>
                <a:tc>
                  <a:txBody>
                    <a:bodyPr/>
                    <a:lstStyle/>
                    <a:p>
                      <a:r>
                        <a:rPr lang="en-IN" sz="1600" dirty="0" smtClean="0">
                          <a:latin typeface="Times New Roman" pitchFamily="18" charset="0"/>
                          <a:cs typeface="Times New Roman" pitchFamily="18" charset="0"/>
                        </a:rPr>
                        <a:t>Designing File Box</a:t>
                      </a:r>
                      <a:endParaRPr lang="en-IN" sz="1600" dirty="0">
                        <a:latin typeface="Times New Roman" pitchFamily="18" charset="0"/>
                        <a:cs typeface="Times New Roman" pitchFamily="18" charset="0"/>
                      </a:endParaRPr>
                    </a:p>
                  </a:txBody>
                  <a:tcPr/>
                </a:tc>
              </a:tr>
              <a:tr h="312431">
                <a:tc>
                  <a:txBody>
                    <a:bodyPr/>
                    <a:lstStyle/>
                    <a:p>
                      <a:endParaRPr lang="en-IN" sz="1600" dirty="0">
                        <a:latin typeface="Times New Roman" pitchFamily="18" charset="0"/>
                        <a:cs typeface="Times New Roman" pitchFamily="18" charset="0"/>
                      </a:endParaRPr>
                    </a:p>
                  </a:txBody>
                  <a:tcPr/>
                </a:tc>
                <a:tc>
                  <a:txBody>
                    <a:bodyPr/>
                    <a:lstStyle/>
                    <a:p>
                      <a:endParaRPr lang="en-IN" sz="1600" dirty="0">
                        <a:latin typeface="Times New Roman" pitchFamily="18" charset="0"/>
                        <a:cs typeface="Times New Roman" pitchFamily="18" charset="0"/>
                      </a:endParaRPr>
                    </a:p>
                  </a:txBody>
                  <a:tcPr/>
                </a:tc>
                <a:tc>
                  <a:txBody>
                    <a:bodyPr/>
                    <a:lstStyle/>
                    <a:p>
                      <a:endParaRPr lang="en-IN" sz="1600">
                        <a:latin typeface="Times New Roman" pitchFamily="18" charset="0"/>
                        <a:cs typeface="Times New Roman" pitchFamily="18" charset="0"/>
                      </a:endParaRPr>
                    </a:p>
                  </a:txBody>
                  <a:tcPr/>
                </a:tc>
                <a:tc>
                  <a:txBody>
                    <a:bodyPr/>
                    <a:lstStyle/>
                    <a:p>
                      <a:endParaRPr lang="en-IN" sz="1600">
                        <a:latin typeface="Times New Roman" pitchFamily="18" charset="0"/>
                        <a:cs typeface="Times New Roman" pitchFamily="18" charset="0"/>
                      </a:endParaRPr>
                    </a:p>
                  </a:txBody>
                  <a:tcPr/>
                </a:tc>
                <a:tc>
                  <a:txBody>
                    <a:bodyPr/>
                    <a:lstStyle/>
                    <a:p>
                      <a:endParaRPr lang="en-IN" sz="1600" dirty="0">
                        <a:latin typeface="Times New Roman" pitchFamily="18" charset="0"/>
                        <a:cs typeface="Times New Roman" pitchFamily="18" charset="0"/>
                      </a:endParaRPr>
                    </a:p>
                  </a:txBody>
                  <a:tcPr/>
                </a:tc>
                <a:tc>
                  <a:txBody>
                    <a:bodyPr/>
                    <a:lstStyle/>
                    <a:p>
                      <a:endParaRPr lang="en-IN" sz="1600">
                        <a:latin typeface="Times New Roman" pitchFamily="18" charset="0"/>
                        <a:cs typeface="Times New Roman" pitchFamily="18" charset="0"/>
                      </a:endParaRPr>
                    </a:p>
                  </a:txBody>
                  <a:tcPr/>
                </a:tc>
                <a:tc>
                  <a:txBody>
                    <a:bodyPr/>
                    <a:lstStyle/>
                    <a:p>
                      <a:endParaRPr lang="en-IN" sz="1600" dirty="0">
                        <a:latin typeface="Times New Roman" pitchFamily="18" charset="0"/>
                        <a:cs typeface="Times New Roman" pitchFamily="18" charset="0"/>
                      </a:endParaRPr>
                    </a:p>
                  </a:txBody>
                  <a:tcPr/>
                </a:tc>
              </a:tr>
              <a:tr h="539654">
                <a:tc>
                  <a:txBody>
                    <a:bodyPr/>
                    <a:lstStyle/>
                    <a:p>
                      <a:r>
                        <a:rPr lang="en-IN" sz="1600" dirty="0" smtClean="0">
                          <a:latin typeface="Times New Roman" pitchFamily="18" charset="0"/>
                          <a:cs typeface="Times New Roman" pitchFamily="18" charset="0"/>
                        </a:rPr>
                        <a:t>4</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Low</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1</a:t>
                      </a:r>
                      <a:endParaRPr lang="en-IN" sz="1600" dirty="0">
                        <a:latin typeface="Times New Roman" pitchFamily="18" charset="0"/>
                        <a:cs typeface="Times New Roman" pitchFamily="18" charset="0"/>
                      </a:endParaRPr>
                    </a:p>
                  </a:txBody>
                  <a:tcPr/>
                </a:tc>
                <a:tc rowSpan="3">
                  <a:txBody>
                    <a:bodyPr/>
                    <a:lstStyle/>
                    <a:p>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  </a:t>
                      </a: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  Sprint 2</a:t>
                      </a:r>
                      <a:endParaRPr lang="en-IN" sz="1600" dirty="0">
                        <a:latin typeface="Times New Roman" pitchFamily="18" charset="0"/>
                        <a:cs typeface="Times New Roman" pitchFamily="18" charset="0"/>
                      </a:endParaRPr>
                    </a:p>
                  </a:txBody>
                  <a:tcPr/>
                </a:tc>
                <a:tc rowSpan="3">
                  <a:txBody>
                    <a:bodyPr/>
                    <a:lstStyle/>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Completed</a:t>
                      </a:r>
                      <a:endParaRPr lang="en-IN" sz="1600" dirty="0">
                        <a:latin typeface="Times New Roman" pitchFamily="18" charset="0"/>
                        <a:cs typeface="Times New Roman" pitchFamily="18" charset="0"/>
                      </a:endParaRPr>
                    </a:p>
                  </a:txBody>
                  <a:tcPr/>
                </a:tc>
                <a:tc>
                  <a:txBody>
                    <a:bodyPr/>
                    <a:lstStyle/>
                    <a:p>
                      <a:r>
                        <a:rPr lang="en-IN" sz="1600" dirty="0" smtClean="0"/>
                        <a:t>12/05/2022</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Selecting</a:t>
                      </a:r>
                      <a:r>
                        <a:rPr lang="en-IN" sz="1600" baseline="0" dirty="0" smtClean="0">
                          <a:latin typeface="Times New Roman" pitchFamily="18" charset="0"/>
                          <a:cs typeface="Times New Roman" pitchFamily="18" charset="0"/>
                        </a:rPr>
                        <a:t> an image</a:t>
                      </a:r>
                      <a:endParaRPr lang="en-IN" sz="1600" dirty="0">
                        <a:latin typeface="Times New Roman" pitchFamily="18" charset="0"/>
                        <a:cs typeface="Times New Roman" pitchFamily="18" charset="0"/>
                      </a:endParaRPr>
                    </a:p>
                  </a:txBody>
                  <a:tcPr/>
                </a:tc>
              </a:tr>
              <a:tr h="766877">
                <a:tc>
                  <a:txBody>
                    <a:bodyPr/>
                    <a:lstStyle/>
                    <a:p>
                      <a:r>
                        <a:rPr lang="en-IN" sz="1600" dirty="0" smtClean="0">
                          <a:latin typeface="Times New Roman" pitchFamily="18" charset="0"/>
                          <a:cs typeface="Times New Roman" pitchFamily="18" charset="0"/>
                        </a:rPr>
                        <a:t>5</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High</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3</a:t>
                      </a:r>
                      <a:endParaRPr lang="en-IN" sz="1600" dirty="0">
                        <a:latin typeface="Times New Roman" pitchFamily="18" charset="0"/>
                        <a:cs typeface="Times New Roman" pitchFamily="18" charset="0"/>
                      </a:endParaRPr>
                    </a:p>
                  </a:txBody>
                  <a:tcPr/>
                </a:tc>
                <a:tc vMerge="1">
                  <a:txBody>
                    <a:bodyPr/>
                    <a:lstStyle/>
                    <a:p>
                      <a:endParaRPr lang="en-IN" dirty="0"/>
                    </a:p>
                  </a:txBody>
                  <a:tcPr/>
                </a:tc>
                <a:tc vMerge="1">
                  <a:txBody>
                    <a:bodyPr/>
                    <a:lstStyle/>
                    <a:p>
                      <a:endParaRPr lang="en-IN" dirty="0"/>
                    </a:p>
                  </a:txBody>
                  <a:tcPr/>
                </a:tc>
                <a:tc>
                  <a:txBody>
                    <a:bodyPr/>
                    <a:lstStyle/>
                    <a:p>
                      <a:r>
                        <a:rPr lang="en-IN" sz="1600" dirty="0" smtClean="0"/>
                        <a:t>19/05/2022</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Transform image into </a:t>
                      </a:r>
                      <a:r>
                        <a:rPr lang="en-IN" sz="1600" dirty="0" err="1" smtClean="0">
                          <a:latin typeface="Times New Roman" pitchFamily="18" charset="0"/>
                          <a:cs typeface="Times New Roman" pitchFamily="18" charset="0"/>
                        </a:rPr>
                        <a:t>grayscale</a:t>
                      </a:r>
                      <a:endParaRPr lang="en-IN" sz="1600" dirty="0">
                        <a:latin typeface="Times New Roman" pitchFamily="18" charset="0"/>
                        <a:cs typeface="Times New Roman" pitchFamily="18" charset="0"/>
                      </a:endParaRPr>
                    </a:p>
                  </a:txBody>
                  <a:tcPr/>
                </a:tc>
              </a:tr>
              <a:tr h="994100">
                <a:tc>
                  <a:txBody>
                    <a:bodyPr/>
                    <a:lstStyle/>
                    <a:p>
                      <a:r>
                        <a:rPr lang="en-IN" sz="1600" dirty="0" smtClean="0">
                          <a:latin typeface="Times New Roman" pitchFamily="18" charset="0"/>
                          <a:cs typeface="Times New Roman" pitchFamily="18" charset="0"/>
                        </a:rPr>
                        <a:t>6</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Medium</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2</a:t>
                      </a:r>
                      <a:endParaRPr lang="en-IN" sz="1600" dirty="0">
                        <a:latin typeface="Times New Roman" pitchFamily="18" charset="0"/>
                        <a:cs typeface="Times New Roman" pitchFamily="18" charset="0"/>
                      </a:endParaRPr>
                    </a:p>
                  </a:txBody>
                  <a:tcPr/>
                </a:tc>
                <a:tc vMerge="1">
                  <a:txBody>
                    <a:bodyPr/>
                    <a:lstStyle/>
                    <a:p>
                      <a:endParaRPr lang="en-IN" dirty="0"/>
                    </a:p>
                  </a:txBody>
                  <a:tcPr/>
                </a:tc>
                <a:tc vMerge="1">
                  <a:txBody>
                    <a:bodyPr/>
                    <a:lstStyle/>
                    <a:p>
                      <a:endParaRPr lang="en-IN" dirty="0"/>
                    </a:p>
                  </a:txBody>
                  <a:tcPr/>
                </a:tc>
                <a:tc>
                  <a:txBody>
                    <a:bodyPr/>
                    <a:lstStyle/>
                    <a:p>
                      <a:r>
                        <a:rPr lang="en-IN" sz="1600" dirty="0" smtClean="0"/>
                        <a:t>26/05/2022</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Smoothening the </a:t>
                      </a:r>
                      <a:r>
                        <a:rPr lang="en-IN" sz="1600" dirty="0" err="1" smtClean="0">
                          <a:latin typeface="Times New Roman" pitchFamily="18" charset="0"/>
                          <a:cs typeface="Times New Roman" pitchFamily="18" charset="0"/>
                        </a:rPr>
                        <a:t>grayscale</a:t>
                      </a:r>
                      <a:r>
                        <a:rPr lang="en-IN" sz="1600" dirty="0" smtClean="0">
                          <a:latin typeface="Times New Roman" pitchFamily="18" charset="0"/>
                          <a:cs typeface="Times New Roman" pitchFamily="18" charset="0"/>
                        </a:rPr>
                        <a:t> image</a:t>
                      </a:r>
                      <a:endParaRPr lang="en-IN" sz="16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7386548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96462619"/>
              </p:ext>
            </p:extLst>
          </p:nvPr>
        </p:nvGraphicFramePr>
        <p:xfrm>
          <a:off x="467544" y="980728"/>
          <a:ext cx="8229599" cy="555244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chemeClr val="bg1"/>
                          </a:solidFill>
                          <a:latin typeface="Times New Roman" pitchFamily="18" charset="0"/>
                          <a:cs typeface="Times New Roman" pitchFamily="18" charset="0"/>
                        </a:rPr>
                        <a:t>User</a:t>
                      </a:r>
                      <a:r>
                        <a:rPr lang="en-IN" sz="1600" baseline="0" dirty="0" smtClean="0">
                          <a:solidFill>
                            <a:schemeClr val="bg1"/>
                          </a:solidFill>
                          <a:latin typeface="Times New Roman" pitchFamily="18" charset="0"/>
                          <a:cs typeface="Times New Roman" pitchFamily="18" charset="0"/>
                        </a:rPr>
                        <a:t> Story ID</a:t>
                      </a:r>
                      <a:endParaRPr lang="en-IN" sz="1600" dirty="0" smtClean="0">
                        <a:solidFill>
                          <a:schemeClr val="bg1"/>
                        </a:solidFill>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txBody>
                  <a:tcPr/>
                </a:tc>
                <a:tc>
                  <a:txBody>
                    <a:bodyPr/>
                    <a:lstStyle/>
                    <a:p>
                      <a:r>
                        <a:rPr lang="en-IN" sz="1600" dirty="0" smtClean="0">
                          <a:solidFill>
                            <a:schemeClr val="bg1"/>
                          </a:solidFill>
                          <a:latin typeface="Times New Roman" pitchFamily="18" charset="0"/>
                          <a:cs typeface="Times New Roman" pitchFamily="18" charset="0"/>
                        </a:rPr>
                        <a:t>Priority</a:t>
                      </a:r>
                    </a:p>
                    <a:p>
                      <a:r>
                        <a:rPr lang="en-US" sz="1600" b="1" kern="1200" dirty="0" smtClean="0">
                          <a:solidFill>
                            <a:schemeClr val="bg1"/>
                          </a:solidFill>
                          <a:effectLst/>
                          <a:latin typeface="Times New Roman" pitchFamily="18" charset="0"/>
                          <a:ea typeface="+mn-ea"/>
                          <a:cs typeface="Times New Roman" pitchFamily="18" charset="0"/>
                        </a:rPr>
                        <a:t>&lt;High/Medium/Low&gt;</a:t>
                      </a:r>
                      <a:endParaRPr lang="en-IN" sz="1600" dirty="0" smtClean="0">
                        <a:solidFill>
                          <a:schemeClr val="bg1"/>
                        </a:solidFill>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txBody>
                  <a:tcPr/>
                </a:tc>
                <a:tc>
                  <a:txBody>
                    <a:bodyPr/>
                    <a:lstStyle/>
                    <a:p>
                      <a:r>
                        <a:rPr lang="en-US" sz="1600" b="1" kern="1200" dirty="0" smtClean="0">
                          <a:solidFill>
                            <a:schemeClr val="bg1"/>
                          </a:solidFill>
                          <a:effectLst/>
                          <a:latin typeface="Times New Roman" pitchFamily="18" charset="0"/>
                          <a:ea typeface="+mn-ea"/>
                          <a:cs typeface="Times New Roman" pitchFamily="18" charset="0"/>
                        </a:rPr>
                        <a:t>Size</a:t>
                      </a:r>
                      <a:endParaRPr lang="en-IN" sz="1600" b="1" kern="1200" dirty="0" smtClean="0">
                        <a:solidFill>
                          <a:schemeClr val="bg1"/>
                        </a:solidFill>
                        <a:effectLst/>
                        <a:latin typeface="Times New Roman" pitchFamily="18" charset="0"/>
                        <a:ea typeface="+mn-ea"/>
                        <a:cs typeface="Times New Roman" pitchFamily="18" charset="0"/>
                      </a:endParaRPr>
                    </a:p>
                    <a:p>
                      <a:r>
                        <a:rPr lang="en-US" sz="1600" b="1" kern="1200" dirty="0" smtClean="0">
                          <a:solidFill>
                            <a:schemeClr val="bg1"/>
                          </a:solidFill>
                          <a:effectLst/>
                          <a:latin typeface="Times New Roman" pitchFamily="18" charset="0"/>
                          <a:ea typeface="+mn-ea"/>
                          <a:cs typeface="Times New Roman" pitchFamily="18" charset="0"/>
                        </a:rPr>
                        <a:t>(Hours)</a:t>
                      </a:r>
                      <a:endParaRPr lang="en-IN" sz="1600" dirty="0" smtClean="0">
                        <a:solidFill>
                          <a:schemeClr val="bg1"/>
                        </a:solidFill>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txBody>
                  <a:tcPr/>
                </a:tc>
                <a:tc>
                  <a:txBody>
                    <a:bodyPr/>
                    <a:lstStyle/>
                    <a:p>
                      <a:r>
                        <a:rPr lang="en-US" sz="1600" b="1" kern="1200" dirty="0" smtClean="0">
                          <a:solidFill>
                            <a:schemeClr val="bg1"/>
                          </a:solidFill>
                          <a:effectLst/>
                          <a:latin typeface="Times New Roman" pitchFamily="18" charset="0"/>
                          <a:ea typeface="+mn-ea"/>
                          <a:cs typeface="Times New Roman" pitchFamily="18" charset="0"/>
                        </a:rPr>
                        <a:t>Sprint</a:t>
                      </a:r>
                      <a:endParaRPr lang="en-IN" sz="1600" b="1" kern="1200" dirty="0" smtClean="0">
                        <a:solidFill>
                          <a:schemeClr val="bg1"/>
                        </a:solidFill>
                        <a:effectLst/>
                        <a:latin typeface="Times New Roman" pitchFamily="18" charset="0"/>
                        <a:ea typeface="+mn-ea"/>
                        <a:cs typeface="Times New Roman" pitchFamily="18" charset="0"/>
                      </a:endParaRPr>
                    </a:p>
                    <a:p>
                      <a:r>
                        <a:rPr lang="en-US" sz="1600" b="1" kern="1200" dirty="0" smtClean="0">
                          <a:solidFill>
                            <a:schemeClr val="bg1"/>
                          </a:solidFill>
                          <a:effectLst/>
                          <a:latin typeface="Times New Roman" pitchFamily="18" charset="0"/>
                          <a:ea typeface="+mn-ea"/>
                          <a:cs typeface="Times New Roman" pitchFamily="18" charset="0"/>
                        </a:rPr>
                        <a:t>&lt;#&gt;</a:t>
                      </a:r>
                      <a:endParaRPr lang="en-IN" sz="1600" dirty="0" smtClean="0">
                        <a:solidFill>
                          <a:schemeClr val="bg1"/>
                        </a:solidFill>
                        <a:latin typeface="Times New Roman" pitchFamily="18" charset="0"/>
                        <a:cs typeface="Times New Roman" pitchFamily="18" charset="0"/>
                      </a:endParaRPr>
                    </a:p>
                    <a:p>
                      <a:endParaRPr lang="en-IN" sz="1600" dirty="0" smtClean="0">
                        <a:solidFill>
                          <a:schemeClr val="bg1"/>
                        </a:solidFill>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txBody>
                  <a:tcPr/>
                </a:tc>
                <a:tc>
                  <a:txBody>
                    <a:bodyPr/>
                    <a:lstStyle/>
                    <a:p>
                      <a:r>
                        <a:rPr lang="en-US" sz="1600" b="1" kern="1200" dirty="0" smtClean="0">
                          <a:solidFill>
                            <a:schemeClr val="bg1"/>
                          </a:solidFill>
                          <a:effectLst/>
                          <a:latin typeface="Times New Roman" pitchFamily="18" charset="0"/>
                          <a:ea typeface="+mn-ea"/>
                          <a:cs typeface="Times New Roman" pitchFamily="18" charset="0"/>
                        </a:rPr>
                        <a:t>Status</a:t>
                      </a:r>
                      <a:endParaRPr lang="en-IN" sz="1600" b="1" kern="1200" dirty="0" smtClean="0">
                        <a:solidFill>
                          <a:schemeClr val="bg1"/>
                        </a:solidFill>
                        <a:effectLst/>
                        <a:latin typeface="Times New Roman" pitchFamily="18" charset="0"/>
                        <a:ea typeface="+mn-ea"/>
                        <a:cs typeface="Times New Roman" pitchFamily="18" charset="0"/>
                      </a:endParaRPr>
                    </a:p>
                    <a:p>
                      <a:r>
                        <a:rPr lang="en-US" sz="1600" b="1" kern="1200" dirty="0" smtClean="0">
                          <a:solidFill>
                            <a:schemeClr val="bg1"/>
                          </a:solidFill>
                          <a:effectLst/>
                          <a:latin typeface="Times New Roman" pitchFamily="18" charset="0"/>
                          <a:ea typeface="+mn-ea"/>
                          <a:cs typeface="Times New Roman" pitchFamily="18" charset="0"/>
                        </a:rPr>
                        <a:t>&lt;Planned/In progress/Completed&gt;</a:t>
                      </a:r>
                      <a:endParaRPr lang="en-IN" sz="1600" dirty="0" smtClean="0">
                        <a:solidFill>
                          <a:schemeClr val="bg1"/>
                        </a:solidFill>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txBody>
                  <a:tcPr/>
                </a:tc>
                <a:tc>
                  <a:txBody>
                    <a:bodyPr/>
                    <a:lstStyle/>
                    <a:p>
                      <a:pPr>
                        <a:lnSpc>
                          <a:spcPct val="115000"/>
                        </a:lnSpc>
                        <a:spcAft>
                          <a:spcPts val="0"/>
                        </a:spcAft>
                      </a:pPr>
                      <a:r>
                        <a:rPr lang="en-US" sz="1600" b="1" dirty="0" smtClean="0">
                          <a:solidFill>
                            <a:schemeClr val="bg1"/>
                          </a:solidFill>
                          <a:effectLst/>
                          <a:latin typeface="Times New Roman" pitchFamily="18" charset="0"/>
                          <a:ea typeface="Calibri"/>
                          <a:cs typeface="Times New Roman" pitchFamily="18" charset="0"/>
                        </a:rPr>
                        <a:t>Release</a:t>
                      </a:r>
                      <a:endParaRPr lang="en-IN" sz="1600" dirty="0" smtClean="0">
                        <a:solidFill>
                          <a:schemeClr val="bg1"/>
                        </a:solidFill>
                        <a:effectLst/>
                        <a:latin typeface="Times New Roman" pitchFamily="18" charset="0"/>
                        <a:ea typeface="Calibri"/>
                        <a:cs typeface="Times New Roman" pitchFamily="18" charset="0"/>
                      </a:endParaRPr>
                    </a:p>
                    <a:p>
                      <a:pPr>
                        <a:lnSpc>
                          <a:spcPct val="115000"/>
                        </a:lnSpc>
                        <a:spcAft>
                          <a:spcPts val="0"/>
                        </a:spcAft>
                      </a:pPr>
                      <a:r>
                        <a:rPr lang="en-US" sz="1600" b="1" dirty="0" smtClean="0">
                          <a:solidFill>
                            <a:schemeClr val="bg1"/>
                          </a:solidFill>
                          <a:effectLst/>
                          <a:latin typeface="Times New Roman" pitchFamily="18" charset="0"/>
                          <a:ea typeface="Calibri"/>
                          <a:cs typeface="Times New Roman" pitchFamily="18" charset="0"/>
                        </a:rPr>
                        <a:t>Date</a:t>
                      </a:r>
                      <a:endParaRPr lang="en-IN" sz="1600" dirty="0" smtClean="0">
                        <a:solidFill>
                          <a:schemeClr val="bg1"/>
                        </a:solidFill>
                        <a:effectLst/>
                        <a:latin typeface="Times New Roman" pitchFamily="18" charset="0"/>
                        <a:ea typeface="Calibri"/>
                        <a:cs typeface="Times New Roman" pitchFamily="18" charset="0"/>
                      </a:endParaRPr>
                    </a:p>
                    <a:p>
                      <a:endParaRPr lang="en-IN"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bg1"/>
                          </a:solidFill>
                          <a:effectLst/>
                          <a:latin typeface="Times New Roman" pitchFamily="18" charset="0"/>
                          <a:ea typeface="Calibri"/>
                          <a:cs typeface="Times New Roman" pitchFamily="18" charset="0"/>
                        </a:rPr>
                        <a:t>Release Goal</a:t>
                      </a:r>
                      <a:endParaRPr lang="en-IN" sz="1600" dirty="0" smtClean="0">
                        <a:solidFill>
                          <a:schemeClr val="bg1"/>
                        </a:solidFill>
                        <a:effectLst/>
                        <a:latin typeface="Times New Roman" pitchFamily="18" charset="0"/>
                        <a:ea typeface="Calibri"/>
                        <a:cs typeface="Times New Roman" pitchFamily="18" charset="0"/>
                      </a:endParaRPr>
                    </a:p>
                    <a:p>
                      <a:endParaRPr lang="en-IN" sz="1600" dirty="0">
                        <a:latin typeface="Times New Roman" pitchFamily="18" charset="0"/>
                        <a:cs typeface="Times New Roman" pitchFamily="18" charset="0"/>
                      </a:endParaRPr>
                    </a:p>
                  </a:txBody>
                  <a:tcPr/>
                </a:tc>
              </a:tr>
              <a:tr h="370840">
                <a:tc>
                  <a:txBody>
                    <a:bodyPr/>
                    <a:lstStyle/>
                    <a:p>
                      <a:r>
                        <a:rPr lang="en-IN" sz="1600" dirty="0" smtClean="0">
                          <a:latin typeface="Times New Roman" pitchFamily="18" charset="0"/>
                          <a:cs typeface="Times New Roman" pitchFamily="18" charset="0"/>
                        </a:rPr>
                        <a:t>7</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Medium</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2</a:t>
                      </a:r>
                      <a:endParaRPr lang="en-IN" sz="1600" dirty="0">
                        <a:latin typeface="Times New Roman" pitchFamily="18" charset="0"/>
                        <a:cs typeface="Times New Roman" pitchFamily="18" charset="0"/>
                      </a:endParaRPr>
                    </a:p>
                  </a:txBody>
                  <a:tcPr/>
                </a:tc>
                <a:tc rowSpan="3">
                  <a:txBody>
                    <a:bodyPr/>
                    <a:lstStyle/>
                    <a:p>
                      <a:endParaRPr lang="en-IN" sz="1600" dirty="0" smtClean="0">
                        <a:latin typeface="Times New Roman" pitchFamily="18" charset="0"/>
                        <a:cs typeface="Times New Roman" pitchFamily="18" charset="0"/>
                      </a:endParaRPr>
                    </a:p>
                    <a:p>
                      <a:r>
                        <a:rPr lang="en-IN" sz="1600" smtClean="0">
                          <a:latin typeface="Times New Roman" pitchFamily="18" charset="0"/>
                          <a:cs typeface="Times New Roman" pitchFamily="18" charset="0"/>
                        </a:rPr>
                        <a:t>  Sprint 3</a:t>
                      </a:r>
                      <a:endParaRPr lang="en-IN" sz="1600" dirty="0">
                        <a:latin typeface="Times New Roman" pitchFamily="18" charset="0"/>
                        <a:cs typeface="Times New Roman" pitchFamily="18" charset="0"/>
                      </a:endParaRPr>
                    </a:p>
                  </a:txBody>
                  <a:tcP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Completed</a:t>
                      </a:r>
                    </a:p>
                    <a:p>
                      <a:endParaRPr lang="en-IN" sz="1600" dirty="0">
                        <a:latin typeface="Times New Roman" pitchFamily="18" charset="0"/>
                        <a:cs typeface="Times New Roman" pitchFamily="18" charset="0"/>
                      </a:endParaRPr>
                    </a:p>
                  </a:txBody>
                  <a:tcPr/>
                </a:tc>
                <a:tc>
                  <a:txBody>
                    <a:bodyPr/>
                    <a:lstStyle/>
                    <a:p>
                      <a:r>
                        <a:rPr lang="en-IN" sz="1600" dirty="0" smtClean="0"/>
                        <a:t>02/06/2022</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Highlighting edges</a:t>
                      </a:r>
                      <a:endParaRPr lang="en-IN" sz="1600" dirty="0">
                        <a:latin typeface="Times New Roman" pitchFamily="18" charset="0"/>
                        <a:cs typeface="Times New Roman" pitchFamily="18" charset="0"/>
                      </a:endParaRPr>
                    </a:p>
                  </a:txBody>
                  <a:tcPr/>
                </a:tc>
              </a:tr>
              <a:tr h="370840">
                <a:tc>
                  <a:txBody>
                    <a:bodyPr/>
                    <a:lstStyle/>
                    <a:p>
                      <a:r>
                        <a:rPr lang="en-IN" sz="1600" dirty="0" smtClean="0">
                          <a:latin typeface="Times New Roman" pitchFamily="18" charset="0"/>
                          <a:cs typeface="Times New Roman" pitchFamily="18" charset="0"/>
                        </a:rPr>
                        <a:t>8</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Medium</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2</a:t>
                      </a:r>
                      <a:endParaRPr lang="en-IN" sz="1600" dirty="0">
                        <a:latin typeface="Times New Roman" pitchFamily="18" charset="0"/>
                        <a:cs typeface="Times New Roman" pitchFamily="18" charset="0"/>
                      </a:endParaRPr>
                    </a:p>
                  </a:txBody>
                  <a:tcPr/>
                </a:tc>
                <a:tc vMerge="1">
                  <a:txBody>
                    <a:bodyPr/>
                    <a:lstStyle/>
                    <a:p>
                      <a:endParaRPr lang="en-IN" dirty="0"/>
                    </a:p>
                  </a:txBody>
                  <a:tcPr/>
                </a:tc>
                <a:tc vMerge="1">
                  <a:txBody>
                    <a:bodyPr/>
                    <a:lstStyle/>
                    <a:p>
                      <a:endParaRPr lang="en-IN" dirty="0"/>
                    </a:p>
                  </a:txBody>
                  <a:tcPr/>
                </a:tc>
                <a:tc>
                  <a:txBody>
                    <a:bodyPr/>
                    <a:lstStyle/>
                    <a:p>
                      <a:r>
                        <a:rPr lang="en-IN" sz="1600" dirty="0" smtClean="0"/>
                        <a:t>05/06/2022</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Preparing lightened  </a:t>
                      </a:r>
                      <a:r>
                        <a:rPr lang="en-IN" sz="1600" dirty="0" err="1" smtClean="0">
                          <a:latin typeface="Times New Roman" pitchFamily="18" charset="0"/>
                          <a:cs typeface="Times New Roman" pitchFamily="18" charset="0"/>
                        </a:rPr>
                        <a:t>color</a:t>
                      </a:r>
                      <a:r>
                        <a:rPr lang="en-IN" sz="1600" dirty="0" smtClean="0">
                          <a:latin typeface="Times New Roman" pitchFamily="18" charset="0"/>
                          <a:cs typeface="Times New Roman" pitchFamily="18" charset="0"/>
                        </a:rPr>
                        <a:t> image</a:t>
                      </a:r>
                      <a:endParaRPr lang="en-IN" sz="1600" dirty="0">
                        <a:latin typeface="Times New Roman" pitchFamily="18" charset="0"/>
                        <a:cs typeface="Times New Roman" pitchFamily="18" charset="0"/>
                      </a:endParaRPr>
                    </a:p>
                  </a:txBody>
                  <a:tcPr/>
                </a:tc>
              </a:tr>
              <a:tr h="370840">
                <a:tc>
                  <a:txBody>
                    <a:bodyPr/>
                    <a:lstStyle/>
                    <a:p>
                      <a:r>
                        <a:rPr lang="en-IN" sz="1600" dirty="0" smtClean="0">
                          <a:latin typeface="Times New Roman" pitchFamily="18" charset="0"/>
                          <a:cs typeface="Times New Roman" pitchFamily="18" charset="0"/>
                        </a:rPr>
                        <a:t>9</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High</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3</a:t>
                      </a:r>
                      <a:endParaRPr lang="en-IN" sz="1600" dirty="0">
                        <a:latin typeface="Times New Roman" pitchFamily="18" charset="0"/>
                        <a:cs typeface="Times New Roman" pitchFamily="18" charset="0"/>
                      </a:endParaRPr>
                    </a:p>
                  </a:txBody>
                  <a:tcPr/>
                </a:tc>
                <a:tc vMerge="1">
                  <a:txBody>
                    <a:bodyPr/>
                    <a:lstStyle/>
                    <a:p>
                      <a:endParaRPr lang="en-IN" dirty="0"/>
                    </a:p>
                  </a:txBody>
                  <a:tcPr/>
                </a:tc>
                <a:tc vMerge="1">
                  <a:txBody>
                    <a:bodyPr/>
                    <a:lstStyle/>
                    <a:p>
                      <a:endParaRPr lang="en-IN" dirty="0"/>
                    </a:p>
                  </a:txBody>
                  <a:tcPr/>
                </a:tc>
                <a:tc>
                  <a:txBody>
                    <a:bodyPr/>
                    <a:lstStyle/>
                    <a:p>
                      <a:r>
                        <a:rPr lang="en-IN" sz="1600" dirty="0" smtClean="0"/>
                        <a:t>07/06/2022</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Masking and </a:t>
                      </a:r>
                      <a:r>
                        <a:rPr lang="en-IN" sz="1600" dirty="0" err="1" smtClean="0">
                          <a:latin typeface="Times New Roman" pitchFamily="18" charset="0"/>
                          <a:cs typeface="Times New Roman" pitchFamily="18" charset="0"/>
                        </a:rPr>
                        <a:t>cartoonify</a:t>
                      </a:r>
                      <a:r>
                        <a:rPr lang="en-IN" sz="1600" dirty="0" smtClean="0">
                          <a:latin typeface="Times New Roman" pitchFamily="18" charset="0"/>
                          <a:cs typeface="Times New Roman" pitchFamily="18" charset="0"/>
                        </a:rPr>
                        <a:t> image</a:t>
                      </a:r>
                      <a:endParaRPr lang="en-IN" sz="1600" dirty="0">
                        <a:latin typeface="Times New Roman" pitchFamily="18" charset="0"/>
                        <a:cs typeface="Times New Roman" pitchFamily="18" charset="0"/>
                      </a:endParaRPr>
                    </a:p>
                  </a:txBody>
                  <a:tcPr/>
                </a:tc>
              </a:tr>
              <a:tr h="370840">
                <a:tc>
                  <a:txBody>
                    <a:bodyPr/>
                    <a:lstStyle/>
                    <a:p>
                      <a:endParaRPr lang="en-IN" sz="1600" dirty="0">
                        <a:latin typeface="Times New Roman" pitchFamily="18" charset="0"/>
                        <a:cs typeface="Times New Roman" pitchFamily="18" charset="0"/>
                      </a:endParaRPr>
                    </a:p>
                  </a:txBody>
                  <a:tcPr/>
                </a:tc>
                <a:tc>
                  <a:txBody>
                    <a:bodyPr/>
                    <a:lstStyle/>
                    <a:p>
                      <a:endParaRPr lang="en-IN" sz="1600" dirty="0">
                        <a:latin typeface="Times New Roman" pitchFamily="18" charset="0"/>
                        <a:cs typeface="Times New Roman" pitchFamily="18" charset="0"/>
                      </a:endParaRPr>
                    </a:p>
                  </a:txBody>
                  <a:tcPr/>
                </a:tc>
                <a:tc>
                  <a:txBody>
                    <a:bodyPr/>
                    <a:lstStyle/>
                    <a:p>
                      <a:endParaRPr lang="en-IN" sz="1600" dirty="0">
                        <a:latin typeface="Times New Roman" pitchFamily="18" charset="0"/>
                        <a:cs typeface="Times New Roman" pitchFamily="18" charset="0"/>
                      </a:endParaRPr>
                    </a:p>
                  </a:txBody>
                  <a:tcPr/>
                </a:tc>
                <a:tc>
                  <a:txBody>
                    <a:bodyPr/>
                    <a:lstStyle/>
                    <a:p>
                      <a:endParaRPr lang="en-IN" sz="1600" dirty="0">
                        <a:latin typeface="Times New Roman" pitchFamily="18" charset="0"/>
                        <a:cs typeface="Times New Roman" pitchFamily="18" charset="0"/>
                      </a:endParaRPr>
                    </a:p>
                  </a:txBody>
                  <a:tcPr/>
                </a:tc>
                <a:tc>
                  <a:txBody>
                    <a:bodyPr/>
                    <a:lstStyle/>
                    <a:p>
                      <a:endParaRPr lang="en-IN" sz="1600" dirty="0">
                        <a:latin typeface="Times New Roman" pitchFamily="18" charset="0"/>
                        <a:cs typeface="Times New Roman" pitchFamily="18" charset="0"/>
                      </a:endParaRPr>
                    </a:p>
                  </a:txBody>
                  <a:tcPr/>
                </a:tc>
                <a:tc>
                  <a:txBody>
                    <a:bodyPr/>
                    <a:lstStyle/>
                    <a:p>
                      <a:endParaRPr lang="en-IN" sz="1600" dirty="0">
                        <a:latin typeface="Times New Roman" pitchFamily="18" charset="0"/>
                        <a:cs typeface="Times New Roman" pitchFamily="18" charset="0"/>
                      </a:endParaRPr>
                    </a:p>
                  </a:txBody>
                  <a:tcPr/>
                </a:tc>
                <a:tc>
                  <a:txBody>
                    <a:bodyPr/>
                    <a:lstStyle/>
                    <a:p>
                      <a:endParaRPr lang="en-IN" sz="1600" dirty="0">
                        <a:latin typeface="Times New Roman" pitchFamily="18" charset="0"/>
                        <a:cs typeface="Times New Roman" pitchFamily="18" charset="0"/>
                      </a:endParaRPr>
                    </a:p>
                  </a:txBody>
                  <a:tcPr/>
                </a:tc>
              </a:tr>
              <a:tr h="370840">
                <a:tc>
                  <a:txBody>
                    <a:bodyPr/>
                    <a:lstStyle/>
                    <a:p>
                      <a:r>
                        <a:rPr lang="en-IN" sz="1600" dirty="0" smtClean="0">
                          <a:latin typeface="Times New Roman" pitchFamily="18" charset="0"/>
                          <a:cs typeface="Times New Roman" pitchFamily="18" charset="0"/>
                        </a:rPr>
                        <a:t>10</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Medium</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2</a:t>
                      </a:r>
                      <a:endParaRPr lang="en-IN" sz="1600" dirty="0">
                        <a:latin typeface="Times New Roman" pitchFamily="18" charset="0"/>
                        <a:cs typeface="Times New Roman" pitchFamily="18" charset="0"/>
                      </a:endParaRPr>
                    </a:p>
                  </a:txBody>
                  <a:tcPr/>
                </a:tc>
                <a:tc rowSpan="2">
                  <a:txBody>
                    <a:bodyPr/>
                    <a:lstStyle/>
                    <a:p>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  Sprint 4</a:t>
                      </a:r>
                      <a:endParaRPr lang="en-IN" sz="1600" dirty="0">
                        <a:latin typeface="Times New Roman" pitchFamily="18" charset="0"/>
                        <a:cs typeface="Times New Roman" pitchFamily="18" charset="0"/>
                      </a:endParaRPr>
                    </a:p>
                  </a:txBody>
                  <a:tcPr/>
                </a:tc>
                <a:tc rowSpan="2">
                  <a:txBody>
                    <a:bodyPr/>
                    <a:lstStyle/>
                    <a:p>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Completed</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25/06/2022</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Plotting transitions</a:t>
                      </a:r>
                      <a:endParaRPr lang="en-IN" sz="1600" dirty="0">
                        <a:latin typeface="Times New Roman" pitchFamily="18" charset="0"/>
                        <a:cs typeface="Times New Roman" pitchFamily="18" charset="0"/>
                      </a:endParaRPr>
                    </a:p>
                  </a:txBody>
                  <a:tcPr/>
                </a:tc>
              </a:tr>
              <a:tr h="370840">
                <a:tc>
                  <a:txBody>
                    <a:bodyPr/>
                    <a:lstStyle/>
                    <a:p>
                      <a:r>
                        <a:rPr lang="en-IN" sz="1600" dirty="0" smtClean="0">
                          <a:latin typeface="Times New Roman" pitchFamily="18" charset="0"/>
                          <a:cs typeface="Times New Roman" pitchFamily="18" charset="0"/>
                        </a:rPr>
                        <a:t>11</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Medium</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3</a:t>
                      </a:r>
                      <a:endParaRPr lang="en-IN" sz="1600" dirty="0">
                        <a:latin typeface="Times New Roman" pitchFamily="18" charset="0"/>
                        <a:cs typeface="Times New Roman" pitchFamily="18" charset="0"/>
                      </a:endParaRPr>
                    </a:p>
                  </a:txBody>
                  <a:tcPr/>
                </a:tc>
                <a:tc vMerge="1">
                  <a:txBody>
                    <a:bodyPr/>
                    <a:lstStyle/>
                    <a:p>
                      <a:endParaRPr lang="en-IN" sz="1600" dirty="0">
                        <a:latin typeface="Times New Roman" pitchFamily="18" charset="0"/>
                        <a:cs typeface="Times New Roman" pitchFamily="18" charset="0"/>
                      </a:endParaRPr>
                    </a:p>
                  </a:txBody>
                  <a:tcPr/>
                </a:tc>
                <a:tc vMerge="1">
                  <a:txBody>
                    <a:bodyPr/>
                    <a:lstStyle/>
                    <a:p>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06/07/2022</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Saving image</a:t>
                      </a:r>
                      <a:endParaRPr lang="en-IN" sz="16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654525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solidFill>
                  <a:srgbClr val="C00000"/>
                </a:solidFill>
                <a:latin typeface="Times New Roman" pitchFamily="18" charset="0"/>
                <a:cs typeface="Times New Roman" pitchFamily="18" charset="0"/>
              </a:rPr>
              <a:t>SPRINT BACKLOG </a:t>
            </a:r>
            <a:r>
              <a:rPr lang="en-IN" sz="2400" b="1" dirty="0" smtClean="0">
                <a:solidFill>
                  <a:srgbClr val="C00000"/>
                </a:solidFill>
                <a:latin typeface="Times New Roman" pitchFamily="18" charset="0"/>
                <a:cs typeface="Times New Roman" pitchFamily="18" charset="0"/>
              </a:rPr>
              <a:t>PLAN-SPRINT1</a:t>
            </a:r>
            <a:endParaRPr lang="en-IN" sz="2400" dirty="0">
              <a:solidFill>
                <a:srgbClr val="C00000"/>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66839913"/>
              </p:ext>
            </p:extLst>
          </p:nvPr>
        </p:nvGraphicFramePr>
        <p:xfrm>
          <a:off x="0" y="1484784"/>
          <a:ext cx="9144000" cy="5373216"/>
        </p:xfrm>
        <a:graphic>
          <a:graphicData uri="http://schemas.openxmlformats.org/drawingml/2006/table">
            <a:tbl>
              <a:tblPr firstRow="1" firstCol="1" bandRow="1">
                <a:tableStyleId>{5C22544A-7EE6-4342-B048-85BDC9FD1C3A}</a:tableStyleId>
              </a:tblPr>
              <a:tblGrid>
                <a:gridCol w="882625"/>
                <a:gridCol w="823783"/>
                <a:gridCol w="659027"/>
                <a:gridCol w="458965"/>
                <a:gridCol w="458965"/>
                <a:gridCol w="458965"/>
                <a:gridCol w="458965"/>
                <a:gridCol w="458965"/>
                <a:gridCol w="458965"/>
                <a:gridCol w="458965"/>
                <a:gridCol w="458965"/>
                <a:gridCol w="458965"/>
                <a:gridCol w="529576"/>
                <a:gridCol w="529576"/>
                <a:gridCol w="529576"/>
                <a:gridCol w="529576"/>
                <a:gridCol w="529576"/>
              </a:tblGrid>
              <a:tr h="1365315">
                <a:tc>
                  <a:txBody>
                    <a:bodyPr/>
                    <a:lstStyle/>
                    <a:p>
                      <a:pPr>
                        <a:lnSpc>
                          <a:spcPct val="115000"/>
                        </a:lnSpc>
                        <a:spcAft>
                          <a:spcPts val="1000"/>
                        </a:spcAft>
                      </a:pPr>
                      <a:r>
                        <a:rPr lang="en-IN" sz="900" dirty="0">
                          <a:effectLst/>
                        </a:rPr>
                        <a:t>Backlog Item</a:t>
                      </a:r>
                    </a:p>
                    <a:p>
                      <a:pPr>
                        <a:lnSpc>
                          <a:spcPct val="115000"/>
                        </a:lnSpc>
                        <a:spcAft>
                          <a:spcPts val="1000"/>
                        </a:spcAft>
                      </a:pPr>
                      <a:r>
                        <a:rPr lang="en-IN" sz="900" dirty="0">
                          <a:effectLst/>
                        </a:rPr>
                        <a:t>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Status &amp; completion date</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Original estimate in hours</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Day1</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Day2</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Day3</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Day4</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Day5</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Day6</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Day7</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Day8</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Day9</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Day10</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Day11</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Day12</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Day13</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Day14</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r>
              <a:tr h="1221928">
                <a:tc>
                  <a:txBody>
                    <a:bodyPr/>
                    <a:lstStyle/>
                    <a:p>
                      <a:pPr>
                        <a:lnSpc>
                          <a:spcPct val="115000"/>
                        </a:lnSpc>
                        <a:spcAft>
                          <a:spcPts val="1000"/>
                        </a:spcAft>
                      </a:pPr>
                      <a:r>
                        <a:rPr lang="en-IN" sz="900" dirty="0">
                          <a:effectLst/>
                        </a:rPr>
                        <a:t>User story </a:t>
                      </a:r>
                      <a:r>
                        <a:rPr lang="en-IN" sz="900" dirty="0" smtClean="0">
                          <a:effectLst/>
                        </a:rPr>
                        <a:t>#1,2,3</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r>
              <a:tr h="671023">
                <a:tc>
                  <a:txBody>
                    <a:bodyPr/>
                    <a:lstStyle/>
                    <a:p>
                      <a:r>
                        <a:rPr lang="en-IN" sz="900" dirty="0" smtClean="0">
                          <a:latin typeface="Times New Roman" pitchFamily="18" charset="0"/>
                          <a:cs typeface="Times New Roman" pitchFamily="18" charset="0"/>
                        </a:rPr>
                        <a:t>Importing libraries</a:t>
                      </a:r>
                      <a:endParaRPr lang="en-IN" sz="900" dirty="0">
                        <a:latin typeface="Times New Roman" pitchFamily="18" charset="0"/>
                        <a:cs typeface="Times New Roman" pitchFamily="18" charset="0"/>
                      </a:endParaRPr>
                    </a:p>
                  </a:txBody>
                  <a:tcPr marL="50180" marR="50180" marT="7923"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900" dirty="0" smtClean="0"/>
                        <a:t>21/04/2022</a:t>
                      </a:r>
                    </a:p>
                  </a:txBody>
                  <a:tcPr marL="50180" marR="50180" marT="7923" marB="0"/>
                </a:tc>
                <a:tc>
                  <a:txBody>
                    <a:bodyPr/>
                    <a:lstStyle/>
                    <a:p>
                      <a:pPr>
                        <a:lnSpc>
                          <a:spcPct val="115000"/>
                        </a:lnSpc>
                        <a:spcAft>
                          <a:spcPts val="1000"/>
                        </a:spcAft>
                      </a:pPr>
                      <a:r>
                        <a:rPr lang="en-IN" sz="900" dirty="0">
                          <a:effectLst/>
                        </a:rPr>
                        <a:t> </a:t>
                      </a:r>
                      <a:r>
                        <a:rPr lang="en-IN" sz="900" dirty="0" smtClean="0">
                          <a:effectLst/>
                        </a:rPr>
                        <a:t>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smtClean="0">
                          <a:effectLst/>
                          <a:latin typeface="+mn-lt"/>
                          <a:ea typeface="+mn-ea"/>
                          <a:cs typeface="+mn-cs"/>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smtClean="0">
                          <a:effectLst/>
                          <a:latin typeface="+mn-lt"/>
                          <a:ea typeface="+mn-ea"/>
                          <a:cs typeface="+mn-cs"/>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r>
              <a:tr h="1016912">
                <a:tc>
                  <a:txBody>
                    <a:bodyPr/>
                    <a:lstStyle/>
                    <a:p>
                      <a:r>
                        <a:rPr lang="en-IN" sz="900" dirty="0" smtClean="0">
                          <a:latin typeface="Times New Roman" pitchFamily="18" charset="0"/>
                          <a:cs typeface="Times New Roman" pitchFamily="18" charset="0"/>
                        </a:rPr>
                        <a:t>Building</a:t>
                      </a:r>
                      <a:r>
                        <a:rPr lang="en-IN" sz="900" baseline="0" dirty="0" smtClean="0">
                          <a:latin typeface="Times New Roman" pitchFamily="18" charset="0"/>
                          <a:cs typeface="Times New Roman" pitchFamily="18" charset="0"/>
                        </a:rPr>
                        <a:t> main window</a:t>
                      </a:r>
                      <a:endParaRPr lang="en-IN" sz="900" dirty="0">
                        <a:latin typeface="Times New Roman" pitchFamily="18" charset="0"/>
                        <a:cs typeface="Times New Roman" pitchFamily="18" charset="0"/>
                      </a:endParaRPr>
                    </a:p>
                  </a:txBody>
                  <a:tcPr marL="50180" marR="50180" marT="7923"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900" dirty="0" smtClean="0"/>
                        <a:t>28/04/2022</a:t>
                      </a:r>
                    </a:p>
                  </a:txBody>
                  <a:tcPr marL="50180" marR="50180" marT="7923" marB="0"/>
                </a:tc>
                <a:tc>
                  <a:txBody>
                    <a:bodyPr/>
                    <a:lstStyle/>
                    <a:p>
                      <a:pPr>
                        <a:lnSpc>
                          <a:spcPct val="115000"/>
                        </a:lnSpc>
                        <a:spcAft>
                          <a:spcPts val="1000"/>
                        </a:spcAft>
                      </a:pPr>
                      <a:r>
                        <a:rPr lang="en-IN" sz="900" dirty="0">
                          <a:effectLst/>
                        </a:rPr>
                        <a:t> 2</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r>
              <a:tr h="435190">
                <a:tc>
                  <a:txBody>
                    <a:bodyPr/>
                    <a:lstStyle/>
                    <a:p>
                      <a:r>
                        <a:rPr lang="en-IN" sz="900" dirty="0" smtClean="0">
                          <a:latin typeface="Times New Roman" pitchFamily="18" charset="0"/>
                          <a:cs typeface="Times New Roman" pitchFamily="18" charset="0"/>
                        </a:rPr>
                        <a:t>Designing File Box</a:t>
                      </a:r>
                      <a:endParaRPr lang="en-IN" sz="900" dirty="0">
                        <a:latin typeface="Times New Roman" pitchFamily="18" charset="0"/>
                        <a:cs typeface="Times New Roman" pitchFamily="18" charset="0"/>
                      </a:endParaRPr>
                    </a:p>
                  </a:txBody>
                  <a:tcPr marL="50180" marR="50180" marT="7923"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900" dirty="0">
                          <a:effectLst/>
                        </a:rPr>
                        <a:t> </a:t>
                      </a:r>
                      <a:r>
                        <a:rPr lang="en-IN" sz="900" dirty="0" smtClean="0"/>
                        <a:t>05/05/2022</a:t>
                      </a:r>
                    </a:p>
                  </a:txBody>
                  <a:tcPr marL="50180" marR="50180" marT="7923" marB="0"/>
                </a:tc>
                <a:tc>
                  <a:txBody>
                    <a:bodyPr/>
                    <a:lstStyle/>
                    <a:p>
                      <a:pPr>
                        <a:lnSpc>
                          <a:spcPct val="115000"/>
                        </a:lnSpc>
                        <a:spcAft>
                          <a:spcPts val="1000"/>
                        </a:spcAft>
                      </a:pPr>
                      <a:r>
                        <a:rPr lang="en-IN" sz="900" dirty="0">
                          <a:effectLst/>
                        </a:rPr>
                        <a:t> </a:t>
                      </a:r>
                      <a:r>
                        <a:rPr lang="en-IN" sz="900" dirty="0" smtClean="0">
                          <a:effectLst/>
                        </a:rPr>
                        <a:t>2</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r>
              <a:tr h="662848">
                <a:tc>
                  <a:txBody>
                    <a:bodyPr/>
                    <a:lstStyle/>
                    <a:p>
                      <a:pPr>
                        <a:lnSpc>
                          <a:spcPct val="115000"/>
                        </a:lnSpc>
                        <a:spcAft>
                          <a:spcPts val="1000"/>
                        </a:spcAft>
                      </a:pPr>
                      <a:r>
                        <a:rPr lang="en-IN" sz="900">
                          <a:effectLst/>
                        </a:rPr>
                        <a:t> Total</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5</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2</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smtClean="0">
                          <a:effectLst/>
                          <a:latin typeface="+mn-lt"/>
                          <a:ea typeface="+mn-ea"/>
                          <a:cs typeface="+mn-cs"/>
                        </a:rPr>
                        <a:t>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smtClean="0">
                          <a:effectLst/>
                          <a:latin typeface="+mn-lt"/>
                          <a:ea typeface="+mn-ea"/>
                          <a:cs typeface="+mn-cs"/>
                        </a:rPr>
                        <a:t>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1 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smtClean="0">
                          <a:effectLst/>
                          <a:latin typeface="+mn-lt"/>
                          <a:ea typeface="+mn-ea"/>
                          <a:cs typeface="+mn-cs"/>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a:t>
                      </a:r>
                      <a:endParaRPr lang="en-IN" sz="900" dirty="0">
                        <a:effectLst/>
                        <a:latin typeface="Calibri"/>
                        <a:ea typeface="Calibri"/>
                        <a:cs typeface="Times New Roman"/>
                      </a:endParaRPr>
                    </a:p>
                  </a:txBody>
                  <a:tcPr marL="7923" marR="7923" marT="7923" marB="0" anchor="ctr"/>
                </a:tc>
              </a:tr>
            </a:tbl>
          </a:graphicData>
        </a:graphic>
      </p:graphicFrame>
      <p:sp>
        <p:nvSpPr>
          <p:cNvPr id="7" name="Rectangle 1"/>
          <p:cNvSpPr>
            <a:spLocks noChangeArrowheads="1"/>
          </p:cNvSpPr>
          <p:nvPr/>
        </p:nvSpPr>
        <p:spPr bwMode="auto">
          <a:xfrm>
            <a:off x="457200" y="1606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21516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47369340"/>
              </p:ext>
            </p:extLst>
          </p:nvPr>
        </p:nvGraphicFramePr>
        <p:xfrm>
          <a:off x="251515" y="908721"/>
          <a:ext cx="8568956" cy="5402035"/>
        </p:xfrm>
        <a:graphic>
          <a:graphicData uri="http://schemas.openxmlformats.org/drawingml/2006/table">
            <a:tbl>
              <a:tblPr firstRow="1" firstCol="1" bandRow="1">
                <a:tableStyleId>{5C22544A-7EE6-4342-B048-85BDC9FD1C3A}</a:tableStyleId>
              </a:tblPr>
              <a:tblGrid>
                <a:gridCol w="827118"/>
                <a:gridCol w="771977"/>
                <a:gridCol w="617583"/>
                <a:gridCol w="430102"/>
                <a:gridCol w="430102"/>
                <a:gridCol w="430102"/>
                <a:gridCol w="430102"/>
                <a:gridCol w="430102"/>
                <a:gridCol w="430102"/>
                <a:gridCol w="430102"/>
                <a:gridCol w="430102"/>
                <a:gridCol w="430102"/>
                <a:gridCol w="496272"/>
                <a:gridCol w="496272"/>
                <a:gridCol w="496272"/>
                <a:gridCol w="496272"/>
                <a:gridCol w="496272"/>
              </a:tblGrid>
              <a:tr h="1316894">
                <a:tc>
                  <a:txBody>
                    <a:bodyPr/>
                    <a:lstStyle/>
                    <a:p>
                      <a:pPr>
                        <a:lnSpc>
                          <a:spcPct val="115000"/>
                        </a:lnSpc>
                        <a:spcAft>
                          <a:spcPts val="1000"/>
                        </a:spcAft>
                      </a:pPr>
                      <a:r>
                        <a:rPr lang="en-IN" sz="900" dirty="0">
                          <a:effectLst/>
                        </a:rPr>
                        <a:t>Backlog Item</a:t>
                      </a:r>
                    </a:p>
                    <a:p>
                      <a:pPr>
                        <a:lnSpc>
                          <a:spcPct val="115000"/>
                        </a:lnSpc>
                        <a:spcAft>
                          <a:spcPts val="1000"/>
                        </a:spcAft>
                      </a:pPr>
                      <a:r>
                        <a:rPr lang="en-IN" sz="900" dirty="0">
                          <a:effectLst/>
                        </a:rPr>
                        <a:t>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Status &amp; completion date</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Original estimate in hours</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Day1</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Day2</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Day3</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Day4</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Day5</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Day6</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Day7</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Day8</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Day9</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Day10</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Day11</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Day12</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Day13</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Day14</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r>
              <a:tr h="1178593">
                <a:tc>
                  <a:txBody>
                    <a:bodyPr/>
                    <a:lstStyle/>
                    <a:p>
                      <a:pPr>
                        <a:lnSpc>
                          <a:spcPct val="115000"/>
                        </a:lnSpc>
                        <a:spcAft>
                          <a:spcPts val="1000"/>
                        </a:spcAft>
                      </a:pPr>
                      <a:r>
                        <a:rPr lang="en-IN" sz="900" dirty="0">
                          <a:effectLst/>
                        </a:rPr>
                        <a:t>User story </a:t>
                      </a:r>
                      <a:r>
                        <a:rPr lang="en-IN" sz="900" dirty="0" smtClean="0">
                          <a:effectLst/>
                        </a:rPr>
                        <a:t>#4,5,6</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r>
              <a:tr h="647225">
                <a:tc>
                  <a:txBody>
                    <a:bodyPr/>
                    <a:lstStyle/>
                    <a:p>
                      <a:r>
                        <a:rPr lang="en-IN" sz="900" dirty="0" smtClean="0">
                          <a:latin typeface="Times New Roman" pitchFamily="18" charset="0"/>
                          <a:cs typeface="Times New Roman" pitchFamily="18" charset="0"/>
                        </a:rPr>
                        <a:t>Selecting</a:t>
                      </a:r>
                      <a:r>
                        <a:rPr lang="en-IN" sz="900" baseline="0" dirty="0" smtClean="0">
                          <a:latin typeface="Times New Roman" pitchFamily="18" charset="0"/>
                          <a:cs typeface="Times New Roman" pitchFamily="18" charset="0"/>
                        </a:rPr>
                        <a:t> an image</a:t>
                      </a:r>
                      <a:endParaRPr lang="en-IN" sz="900" dirty="0">
                        <a:latin typeface="Times New Roman" pitchFamily="18" charset="0"/>
                        <a:cs typeface="Times New Roman" pitchFamily="18" charset="0"/>
                      </a:endParaRPr>
                    </a:p>
                  </a:txBody>
                  <a:tcPr marL="50180" marR="50180" marT="7923" marB="0"/>
                </a:tc>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IN" sz="900" dirty="0" smtClean="0"/>
                        <a:t>12/05/2022</a:t>
                      </a:r>
                      <a:endParaRPr lang="en-IN" sz="900" dirty="0" smtClean="0">
                        <a:latin typeface="Times New Roman" pitchFamily="18" charset="0"/>
                        <a:cs typeface="Times New Roman" pitchFamily="18" charset="0"/>
                      </a:endParaRPr>
                    </a:p>
                    <a:p>
                      <a:pPr>
                        <a:lnSpc>
                          <a:spcPct val="115000"/>
                        </a:lnSpc>
                        <a:spcAft>
                          <a:spcPts val="1000"/>
                        </a:spcAft>
                      </a:pP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smtClean="0">
                          <a:effectLst/>
                          <a:latin typeface="Calibri"/>
                          <a:ea typeface="Calibri"/>
                          <a:cs typeface="Times New Roman"/>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r>
              <a:tr h="980846">
                <a:tc>
                  <a:txBody>
                    <a:bodyPr/>
                    <a:lstStyle/>
                    <a:p>
                      <a:r>
                        <a:rPr lang="en-IN" sz="900" dirty="0" smtClean="0">
                          <a:latin typeface="Times New Roman" pitchFamily="18" charset="0"/>
                          <a:cs typeface="Times New Roman" pitchFamily="18" charset="0"/>
                        </a:rPr>
                        <a:t>Transform image into </a:t>
                      </a:r>
                      <a:r>
                        <a:rPr lang="en-IN" sz="900" dirty="0" err="1" smtClean="0">
                          <a:latin typeface="Times New Roman" pitchFamily="18" charset="0"/>
                          <a:cs typeface="Times New Roman" pitchFamily="18" charset="0"/>
                        </a:rPr>
                        <a:t>grayscale</a:t>
                      </a:r>
                      <a:endParaRPr lang="en-IN" sz="900" dirty="0">
                        <a:latin typeface="Times New Roman" pitchFamily="18" charset="0"/>
                        <a:cs typeface="Times New Roman" pitchFamily="18" charset="0"/>
                      </a:endParaRPr>
                    </a:p>
                  </a:txBody>
                  <a:tcPr marL="50180" marR="50180" marT="7923" marB="0"/>
                </a:tc>
                <a:tc>
                  <a:txBody>
                    <a:bodyPr/>
                    <a:lstStyle/>
                    <a:p>
                      <a:r>
                        <a:rPr lang="en-IN" sz="900" dirty="0" smtClean="0"/>
                        <a:t>19/05/2022</a:t>
                      </a:r>
                      <a:endParaRPr lang="en-IN" sz="900" dirty="0">
                        <a:latin typeface="Times New Roman" pitchFamily="18" charset="0"/>
                        <a:cs typeface="Times New Roman" pitchFamily="18" charset="0"/>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3</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r>
              <a:tr h="639138">
                <a:tc>
                  <a:txBody>
                    <a:bodyPr/>
                    <a:lstStyle/>
                    <a:p>
                      <a:r>
                        <a:rPr lang="en-IN" sz="900" dirty="0" smtClean="0">
                          <a:latin typeface="Times New Roman" pitchFamily="18" charset="0"/>
                          <a:cs typeface="Times New Roman" pitchFamily="18" charset="0"/>
                        </a:rPr>
                        <a:t>Smoothening the </a:t>
                      </a:r>
                      <a:r>
                        <a:rPr lang="en-IN" sz="900" dirty="0" err="1" smtClean="0">
                          <a:latin typeface="Times New Roman" pitchFamily="18" charset="0"/>
                          <a:cs typeface="Times New Roman" pitchFamily="18" charset="0"/>
                        </a:rPr>
                        <a:t>grayscale</a:t>
                      </a:r>
                      <a:r>
                        <a:rPr lang="en-IN" sz="900" dirty="0" smtClean="0">
                          <a:latin typeface="Times New Roman" pitchFamily="18" charset="0"/>
                          <a:cs typeface="Times New Roman" pitchFamily="18" charset="0"/>
                        </a:rPr>
                        <a:t> image</a:t>
                      </a:r>
                    </a:p>
                    <a:p>
                      <a:endParaRPr lang="en-IN" sz="900" dirty="0">
                        <a:latin typeface="Times New Roman" pitchFamily="18" charset="0"/>
                        <a:cs typeface="Times New Roman" pitchFamily="18" charset="0"/>
                      </a:endParaRPr>
                    </a:p>
                  </a:txBody>
                  <a:tcPr marL="50180" marR="50180" marT="7923" marB="0"/>
                </a:tc>
                <a:tc>
                  <a:txBody>
                    <a:bodyPr/>
                    <a:lstStyle/>
                    <a:p>
                      <a:r>
                        <a:rPr lang="en-IN" sz="900" dirty="0" smtClean="0"/>
                        <a:t>26/05/2022</a:t>
                      </a:r>
                      <a:endParaRPr lang="en-IN" sz="900" dirty="0">
                        <a:latin typeface="Times New Roman" pitchFamily="18" charset="0"/>
                        <a:cs typeface="Times New Roman" pitchFamily="18" charset="0"/>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2</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2</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r>
              <a:tr h="639339">
                <a:tc>
                  <a:txBody>
                    <a:bodyPr/>
                    <a:lstStyle/>
                    <a:p>
                      <a:pPr>
                        <a:lnSpc>
                          <a:spcPct val="115000"/>
                        </a:lnSpc>
                        <a:spcAft>
                          <a:spcPts val="1000"/>
                        </a:spcAft>
                      </a:pPr>
                      <a:r>
                        <a:rPr lang="en-IN" sz="900" dirty="0">
                          <a:effectLst/>
                        </a:rPr>
                        <a:t> Total</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6</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2</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smtClean="0">
                          <a:effectLst/>
                          <a:latin typeface="+mn-lt"/>
                          <a:ea typeface="+mn-ea"/>
                          <a:cs typeface="+mn-cs"/>
                        </a:rPr>
                        <a:t>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smtClean="0">
                          <a:effectLst/>
                          <a:latin typeface="+mn-lt"/>
                          <a:ea typeface="+mn-ea"/>
                          <a:cs typeface="+mn-cs"/>
                        </a:rPr>
                        <a:t>2</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1 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1</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a:t>
                      </a:r>
                      <a:endParaRPr lang="en-IN" sz="900" dirty="0">
                        <a:effectLst/>
                        <a:latin typeface="Calibri"/>
                        <a:ea typeface="Calibri"/>
                        <a:cs typeface="Times New Roman"/>
                      </a:endParaRPr>
                    </a:p>
                  </a:txBody>
                  <a:tcPr marL="7923" marR="7923" marT="7923" marB="0" anchor="ctr"/>
                </a:tc>
              </a:tr>
            </a:tbl>
          </a:graphicData>
        </a:graphic>
      </p:graphicFrame>
      <p:sp>
        <p:nvSpPr>
          <p:cNvPr id="5" name="Rectangle 1"/>
          <p:cNvSpPr>
            <a:spLocks noChangeArrowheads="1"/>
          </p:cNvSpPr>
          <p:nvPr/>
        </p:nvSpPr>
        <p:spPr bwMode="auto">
          <a:xfrm>
            <a:off x="457200" y="1606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TextBox 1"/>
          <p:cNvSpPr txBox="1"/>
          <p:nvPr/>
        </p:nvSpPr>
        <p:spPr>
          <a:xfrm>
            <a:off x="3707904" y="404664"/>
            <a:ext cx="2160240" cy="369332"/>
          </a:xfrm>
          <a:prstGeom prst="rect">
            <a:avLst/>
          </a:prstGeom>
          <a:noFill/>
        </p:spPr>
        <p:txBody>
          <a:bodyPr wrap="square" rtlCol="0">
            <a:spAutoFit/>
          </a:bodyPr>
          <a:lstStyle/>
          <a:p>
            <a:r>
              <a:rPr lang="en-IN" dirty="0" smtClean="0">
                <a:solidFill>
                  <a:srgbClr val="C00000"/>
                </a:solidFill>
                <a:latin typeface="Times New Roman" pitchFamily="18" charset="0"/>
                <a:cs typeface="Times New Roman" pitchFamily="18" charset="0"/>
              </a:rPr>
              <a:t>SPRINT2</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118414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89936452"/>
              </p:ext>
            </p:extLst>
          </p:nvPr>
        </p:nvGraphicFramePr>
        <p:xfrm>
          <a:off x="395290" y="1027693"/>
          <a:ext cx="8291508" cy="4735374"/>
        </p:xfrm>
        <a:graphic>
          <a:graphicData uri="http://schemas.openxmlformats.org/drawingml/2006/table">
            <a:tbl>
              <a:tblPr firstRow="1" firstCol="1" bandRow="1">
                <a:tableStyleId>{5C22544A-7EE6-4342-B048-85BDC9FD1C3A}</a:tableStyleId>
              </a:tblPr>
              <a:tblGrid>
                <a:gridCol w="800339"/>
                <a:gridCol w="746983"/>
                <a:gridCol w="597587"/>
                <a:gridCol w="416176"/>
                <a:gridCol w="416176"/>
                <a:gridCol w="416176"/>
                <a:gridCol w="416176"/>
                <a:gridCol w="416176"/>
                <a:gridCol w="416176"/>
                <a:gridCol w="416176"/>
                <a:gridCol w="416176"/>
                <a:gridCol w="416176"/>
                <a:gridCol w="480203"/>
                <a:gridCol w="480203"/>
                <a:gridCol w="480203"/>
                <a:gridCol w="480203"/>
                <a:gridCol w="480203"/>
              </a:tblGrid>
              <a:tr h="1155383">
                <a:tc>
                  <a:txBody>
                    <a:bodyPr/>
                    <a:lstStyle/>
                    <a:p>
                      <a:pPr>
                        <a:lnSpc>
                          <a:spcPct val="115000"/>
                        </a:lnSpc>
                        <a:spcAft>
                          <a:spcPts val="1000"/>
                        </a:spcAft>
                      </a:pPr>
                      <a:r>
                        <a:rPr lang="en-IN" sz="900" dirty="0">
                          <a:effectLst/>
                        </a:rPr>
                        <a:t>Backlog Item</a:t>
                      </a:r>
                    </a:p>
                    <a:p>
                      <a:pPr>
                        <a:lnSpc>
                          <a:spcPct val="115000"/>
                        </a:lnSpc>
                        <a:spcAft>
                          <a:spcPts val="1000"/>
                        </a:spcAft>
                      </a:pPr>
                      <a:r>
                        <a:rPr lang="en-IN" sz="900" dirty="0">
                          <a:effectLst/>
                        </a:rPr>
                        <a:t> </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Status &amp; completion date</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Original estimate in hours</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Day1</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Day2</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Day3</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Day4</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Day5</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Day6</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Day7</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Day8</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Day9</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Day10</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Day11</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Day12</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Day13</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Day14</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r>
              <a:tr h="1034044">
                <a:tc>
                  <a:txBody>
                    <a:bodyPr/>
                    <a:lstStyle/>
                    <a:p>
                      <a:pPr>
                        <a:lnSpc>
                          <a:spcPct val="115000"/>
                        </a:lnSpc>
                        <a:spcAft>
                          <a:spcPts val="1000"/>
                        </a:spcAft>
                      </a:pPr>
                      <a:r>
                        <a:rPr lang="en-IN" sz="900" dirty="0">
                          <a:effectLst/>
                        </a:rPr>
                        <a:t>User story </a:t>
                      </a:r>
                      <a:r>
                        <a:rPr lang="en-IN" sz="900" dirty="0" smtClean="0">
                          <a:effectLst/>
                        </a:rPr>
                        <a:t>#7,8,9</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r>
              <a:tr h="567846">
                <a:tc>
                  <a:txBody>
                    <a:bodyPr/>
                    <a:lstStyle/>
                    <a:p>
                      <a:r>
                        <a:rPr lang="en-IN" sz="900" dirty="0" smtClean="0">
                          <a:latin typeface="Times New Roman" pitchFamily="18" charset="0"/>
                          <a:cs typeface="Times New Roman" pitchFamily="18" charset="0"/>
                        </a:rPr>
                        <a:t>Highlighting edges</a:t>
                      </a:r>
                      <a:endParaRPr lang="en-IN" sz="900" dirty="0">
                        <a:latin typeface="Times New Roman" pitchFamily="18" charset="0"/>
                        <a:cs typeface="Times New Roman" pitchFamily="18" charset="0"/>
                      </a:endParaRPr>
                    </a:p>
                  </a:txBody>
                  <a:tcPr marL="50558" marR="50558" marT="7983" marB="0"/>
                </a:tc>
                <a:tc>
                  <a:txBody>
                    <a:bodyPr/>
                    <a:lstStyle/>
                    <a:p>
                      <a:r>
                        <a:rPr lang="en-IN" sz="900" dirty="0" smtClean="0"/>
                        <a:t>02/06/2022</a:t>
                      </a:r>
                      <a:endParaRPr lang="en-IN" sz="900" dirty="0">
                        <a:latin typeface="Times New Roman" pitchFamily="18" charset="0"/>
                        <a:cs typeface="Times New Roman" pitchFamily="18" charset="0"/>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2</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1</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r>
              <a:tr h="860550">
                <a:tc>
                  <a:txBody>
                    <a:bodyPr/>
                    <a:lstStyle/>
                    <a:p>
                      <a:r>
                        <a:rPr lang="en-IN" sz="900" dirty="0" smtClean="0">
                          <a:latin typeface="Times New Roman" pitchFamily="18" charset="0"/>
                          <a:cs typeface="Times New Roman" pitchFamily="18" charset="0"/>
                        </a:rPr>
                        <a:t>Preparing lightened  </a:t>
                      </a:r>
                      <a:r>
                        <a:rPr lang="en-IN" sz="900" dirty="0" err="1" smtClean="0">
                          <a:latin typeface="Times New Roman" pitchFamily="18" charset="0"/>
                          <a:cs typeface="Times New Roman" pitchFamily="18" charset="0"/>
                        </a:rPr>
                        <a:t>color</a:t>
                      </a:r>
                      <a:r>
                        <a:rPr lang="en-IN" sz="900" dirty="0" smtClean="0">
                          <a:latin typeface="Times New Roman" pitchFamily="18" charset="0"/>
                          <a:cs typeface="Times New Roman" pitchFamily="18" charset="0"/>
                        </a:rPr>
                        <a:t> image</a:t>
                      </a:r>
                      <a:endParaRPr lang="en-IN" sz="900" dirty="0">
                        <a:latin typeface="Times New Roman" pitchFamily="18" charset="0"/>
                        <a:cs typeface="Times New Roman" pitchFamily="18" charset="0"/>
                      </a:endParaRPr>
                    </a:p>
                  </a:txBody>
                  <a:tcPr marL="50558" marR="50558" marT="7983" marB="0"/>
                </a:tc>
                <a:tc>
                  <a:txBody>
                    <a:bodyPr/>
                    <a:lstStyle/>
                    <a:p>
                      <a:r>
                        <a:rPr lang="en-IN" sz="900" dirty="0" smtClean="0"/>
                        <a:t>05/06/2022</a:t>
                      </a:r>
                      <a:endParaRPr lang="en-IN" sz="900" dirty="0">
                        <a:latin typeface="Times New Roman" pitchFamily="18" charset="0"/>
                        <a:cs typeface="Times New Roman" pitchFamily="18" charset="0"/>
                      </a:endParaRPr>
                    </a:p>
                  </a:txBody>
                  <a:tcPr marL="50558" marR="50558" marT="7983" marB="0"/>
                </a:tc>
                <a:tc>
                  <a:txBody>
                    <a:bodyPr/>
                    <a:lstStyle/>
                    <a:p>
                      <a:pPr>
                        <a:lnSpc>
                          <a:spcPct val="115000"/>
                        </a:lnSpc>
                        <a:spcAft>
                          <a:spcPts val="1000"/>
                        </a:spcAft>
                      </a:pPr>
                      <a:r>
                        <a:rPr lang="en-IN" sz="900">
                          <a:effectLst/>
                        </a:rPr>
                        <a:t> 2</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1</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r>
              <a:tr h="368275">
                <a:tc>
                  <a:txBody>
                    <a:bodyPr/>
                    <a:lstStyle/>
                    <a:p>
                      <a:r>
                        <a:rPr lang="en-IN" sz="900" dirty="0" smtClean="0">
                          <a:latin typeface="Times New Roman" pitchFamily="18" charset="0"/>
                          <a:cs typeface="Times New Roman" pitchFamily="18" charset="0"/>
                        </a:rPr>
                        <a:t>Masking and </a:t>
                      </a:r>
                      <a:r>
                        <a:rPr lang="en-IN" sz="900" dirty="0" err="1" smtClean="0">
                          <a:latin typeface="Times New Roman" pitchFamily="18" charset="0"/>
                          <a:cs typeface="Times New Roman" pitchFamily="18" charset="0"/>
                        </a:rPr>
                        <a:t>cartoonify</a:t>
                      </a:r>
                      <a:r>
                        <a:rPr lang="en-IN" sz="900" dirty="0" smtClean="0">
                          <a:latin typeface="Times New Roman" pitchFamily="18" charset="0"/>
                          <a:cs typeface="Times New Roman" pitchFamily="18" charset="0"/>
                        </a:rPr>
                        <a:t> image</a:t>
                      </a:r>
                    </a:p>
                    <a:p>
                      <a:endParaRPr lang="en-IN" sz="900" dirty="0">
                        <a:latin typeface="Times New Roman" pitchFamily="18" charset="0"/>
                        <a:cs typeface="Times New Roman" pitchFamily="18" charset="0"/>
                      </a:endParaRPr>
                    </a:p>
                  </a:txBody>
                  <a:tcPr marL="50558" marR="50558" marT="7983" marB="0"/>
                </a:tc>
                <a:tc>
                  <a:txBody>
                    <a:bodyPr/>
                    <a:lstStyle/>
                    <a:p>
                      <a:r>
                        <a:rPr lang="en-IN" sz="900" dirty="0">
                          <a:effectLst/>
                        </a:rPr>
                        <a:t> </a:t>
                      </a:r>
                      <a:r>
                        <a:rPr lang="en-IN" sz="900" dirty="0" smtClean="0"/>
                        <a:t>07/06/2022</a:t>
                      </a:r>
                      <a:endParaRPr lang="en-IN" sz="900" dirty="0">
                        <a:latin typeface="Times New Roman" pitchFamily="18" charset="0"/>
                        <a:cs typeface="Times New Roman" pitchFamily="18" charset="0"/>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3</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r>
              <a:tr h="560928">
                <a:tc>
                  <a:txBody>
                    <a:bodyPr/>
                    <a:lstStyle/>
                    <a:p>
                      <a:pPr>
                        <a:lnSpc>
                          <a:spcPct val="115000"/>
                        </a:lnSpc>
                        <a:spcAft>
                          <a:spcPts val="1000"/>
                        </a:spcAft>
                      </a:pPr>
                      <a:r>
                        <a:rPr lang="en-IN" sz="900">
                          <a:effectLst/>
                        </a:rPr>
                        <a:t> Total</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7</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3</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smtClean="0">
                          <a:effectLst/>
                          <a:latin typeface="+mn-lt"/>
                          <a:ea typeface="+mn-ea"/>
                          <a:cs typeface="+mn-cs"/>
                        </a:rPr>
                        <a:t>0</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smtClean="0">
                          <a:effectLst/>
                          <a:latin typeface="+mn-lt"/>
                          <a:ea typeface="+mn-ea"/>
                          <a:cs typeface="+mn-cs"/>
                        </a:rPr>
                        <a:t>1</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1 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smtClean="0">
                          <a:effectLst/>
                          <a:latin typeface="+mn-lt"/>
                          <a:ea typeface="+mn-ea"/>
                          <a:cs typeface="+mn-cs"/>
                        </a:rPr>
                        <a:t>2</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0</a:t>
                      </a:r>
                      <a:endParaRPr lang="en-IN" sz="900" dirty="0">
                        <a:effectLst/>
                        <a:latin typeface="Calibri"/>
                        <a:ea typeface="Calibri"/>
                        <a:cs typeface="Times New Roman"/>
                      </a:endParaRPr>
                    </a:p>
                  </a:txBody>
                  <a:tcPr marL="7983" marR="7983" marT="7983" marB="0" anchor="ctr"/>
                </a:tc>
              </a:tr>
            </a:tbl>
          </a:graphicData>
        </a:graphic>
      </p:graphicFrame>
      <p:sp>
        <p:nvSpPr>
          <p:cNvPr id="5" name="Rectangle 1"/>
          <p:cNvSpPr>
            <a:spLocks noChangeArrowheads="1"/>
          </p:cNvSpPr>
          <p:nvPr/>
        </p:nvSpPr>
        <p:spPr bwMode="auto">
          <a:xfrm>
            <a:off x="395288" y="1027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Rectangle 1"/>
          <p:cNvSpPr/>
          <p:nvPr/>
        </p:nvSpPr>
        <p:spPr>
          <a:xfrm>
            <a:off x="3844585" y="476672"/>
            <a:ext cx="1095172" cy="369332"/>
          </a:xfrm>
          <a:prstGeom prst="rect">
            <a:avLst/>
          </a:prstGeom>
        </p:spPr>
        <p:txBody>
          <a:bodyPr wrap="none">
            <a:spAutoFit/>
          </a:bodyPr>
          <a:lstStyle/>
          <a:p>
            <a:r>
              <a:rPr lang="en-IN" dirty="0" smtClean="0">
                <a:solidFill>
                  <a:srgbClr val="C00000"/>
                </a:solidFill>
                <a:latin typeface="Times New Roman" pitchFamily="18" charset="0"/>
                <a:cs typeface="Times New Roman" pitchFamily="18" charset="0"/>
              </a:rPr>
              <a:t>SPRINT3</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016719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3721158770"/>
              </p:ext>
            </p:extLst>
          </p:nvPr>
        </p:nvGraphicFramePr>
        <p:xfrm>
          <a:off x="251523" y="548679"/>
          <a:ext cx="8568953" cy="5184576"/>
        </p:xfrm>
        <a:graphic>
          <a:graphicData uri="http://schemas.openxmlformats.org/drawingml/2006/table">
            <a:tbl>
              <a:tblPr firstRow="1" firstCol="1" bandRow="1">
                <a:tableStyleId>{5C22544A-7EE6-4342-B048-85BDC9FD1C3A}</a:tableStyleId>
              </a:tblPr>
              <a:tblGrid>
                <a:gridCol w="827119"/>
                <a:gridCol w="771978"/>
                <a:gridCol w="617583"/>
                <a:gridCol w="430102"/>
                <a:gridCol w="430102"/>
                <a:gridCol w="430102"/>
                <a:gridCol w="430102"/>
                <a:gridCol w="430102"/>
                <a:gridCol w="430102"/>
                <a:gridCol w="430102"/>
                <a:gridCol w="430102"/>
                <a:gridCol w="430102"/>
                <a:gridCol w="496271"/>
                <a:gridCol w="496271"/>
                <a:gridCol w="496271"/>
                <a:gridCol w="496271"/>
                <a:gridCol w="496271"/>
              </a:tblGrid>
              <a:tr h="1433483">
                <a:tc>
                  <a:txBody>
                    <a:bodyPr/>
                    <a:lstStyle/>
                    <a:p>
                      <a:pPr>
                        <a:lnSpc>
                          <a:spcPct val="115000"/>
                        </a:lnSpc>
                        <a:spcAft>
                          <a:spcPts val="1000"/>
                        </a:spcAft>
                      </a:pPr>
                      <a:r>
                        <a:rPr lang="en-IN" sz="900" dirty="0">
                          <a:effectLst/>
                        </a:rPr>
                        <a:t>Backlog Item</a:t>
                      </a:r>
                    </a:p>
                    <a:p>
                      <a:pPr>
                        <a:lnSpc>
                          <a:spcPct val="115000"/>
                        </a:lnSpc>
                        <a:spcAft>
                          <a:spcPts val="1000"/>
                        </a:spcAft>
                      </a:pPr>
                      <a:r>
                        <a:rPr lang="en-IN" sz="900" dirty="0">
                          <a:effectLst/>
                        </a:rPr>
                        <a:t> </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Status &amp; completion date</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Original estimate in hours</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Day1</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Day2</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Day3</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Day4</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Day5</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Day6</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Day7</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Day8</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Day9</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Day10</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Day11</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Day12</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Day13</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Day14</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r>
              <a:tr h="1282938">
                <a:tc>
                  <a:txBody>
                    <a:bodyPr/>
                    <a:lstStyle/>
                    <a:p>
                      <a:pPr>
                        <a:lnSpc>
                          <a:spcPct val="115000"/>
                        </a:lnSpc>
                        <a:spcAft>
                          <a:spcPts val="1000"/>
                        </a:spcAft>
                      </a:pPr>
                      <a:r>
                        <a:rPr lang="en-IN" sz="900" dirty="0">
                          <a:effectLst/>
                        </a:rPr>
                        <a:t>User story </a:t>
                      </a:r>
                      <a:r>
                        <a:rPr lang="en-IN" sz="900" dirty="0" smtClean="0">
                          <a:effectLst/>
                        </a:rPr>
                        <a:t>#10,11</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r>
              <a:tr h="704527">
                <a:tc>
                  <a:txBody>
                    <a:bodyPr/>
                    <a:lstStyle/>
                    <a:p>
                      <a:r>
                        <a:rPr lang="en-IN" sz="900" dirty="0" smtClean="0">
                          <a:latin typeface="Times New Roman" pitchFamily="18" charset="0"/>
                          <a:cs typeface="Times New Roman" pitchFamily="18" charset="0"/>
                        </a:rPr>
                        <a:t>Plotting</a:t>
                      </a:r>
                      <a:r>
                        <a:rPr lang="en-IN" sz="900" baseline="0" dirty="0" smtClean="0">
                          <a:latin typeface="Times New Roman" pitchFamily="18" charset="0"/>
                          <a:cs typeface="Times New Roman" pitchFamily="18" charset="0"/>
                        </a:rPr>
                        <a:t> transitions together</a:t>
                      </a:r>
                      <a:endParaRPr lang="en-IN" sz="900" dirty="0">
                        <a:latin typeface="Times New Roman" pitchFamily="18" charset="0"/>
                        <a:cs typeface="Times New Roman" pitchFamily="18" charset="0"/>
                      </a:endParaRPr>
                    </a:p>
                  </a:txBody>
                  <a:tcPr marL="50558" marR="50558" marT="7983" marB="0"/>
                </a:tc>
                <a:tc>
                  <a:txBody>
                    <a:bodyPr/>
                    <a:lstStyle/>
                    <a:p>
                      <a:r>
                        <a:rPr lang="en-IN" sz="900" dirty="0" smtClean="0">
                          <a:latin typeface="+mn-lt"/>
                          <a:cs typeface="+mn-cs"/>
                        </a:rPr>
                        <a:t>25/06/2022</a:t>
                      </a:r>
                      <a:endParaRPr lang="en-IN" sz="900" dirty="0">
                        <a:latin typeface="Times New Roman" pitchFamily="18" charset="0"/>
                        <a:cs typeface="Times New Roman" pitchFamily="18" charset="0"/>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2</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1</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r>
              <a:tr h="1067684">
                <a:tc>
                  <a:txBody>
                    <a:bodyPr/>
                    <a:lstStyle/>
                    <a:p>
                      <a:r>
                        <a:rPr lang="en-IN" sz="900" dirty="0" smtClean="0">
                          <a:latin typeface="Times New Roman" pitchFamily="18" charset="0"/>
                          <a:cs typeface="Times New Roman" pitchFamily="18" charset="0"/>
                        </a:rPr>
                        <a:t>Save</a:t>
                      </a:r>
                      <a:r>
                        <a:rPr lang="en-IN" sz="900" baseline="0" dirty="0" smtClean="0">
                          <a:latin typeface="Times New Roman" pitchFamily="18" charset="0"/>
                          <a:cs typeface="Times New Roman" pitchFamily="18" charset="0"/>
                        </a:rPr>
                        <a:t> image</a:t>
                      </a:r>
                      <a:endParaRPr lang="en-IN" sz="900" dirty="0">
                        <a:latin typeface="Times New Roman" pitchFamily="18" charset="0"/>
                        <a:cs typeface="Times New Roman" pitchFamily="18" charset="0"/>
                      </a:endParaRPr>
                    </a:p>
                  </a:txBody>
                  <a:tcPr marL="50558" marR="50558" marT="7983" marB="0"/>
                </a:tc>
                <a:tc>
                  <a:txBody>
                    <a:bodyPr/>
                    <a:lstStyle/>
                    <a:p>
                      <a:r>
                        <a:rPr lang="en-IN" sz="900" dirty="0" smtClean="0"/>
                        <a:t>06/07/2022</a:t>
                      </a:r>
                      <a:endParaRPr lang="en-IN" sz="900" dirty="0">
                        <a:latin typeface="Times New Roman" pitchFamily="18" charset="0"/>
                        <a:cs typeface="Times New Roman" pitchFamily="18" charset="0"/>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3</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1</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1</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r>
              <a:tr h="695944">
                <a:tc>
                  <a:txBody>
                    <a:bodyPr/>
                    <a:lstStyle/>
                    <a:p>
                      <a:pPr>
                        <a:lnSpc>
                          <a:spcPct val="115000"/>
                        </a:lnSpc>
                        <a:spcAft>
                          <a:spcPts val="1000"/>
                        </a:spcAft>
                      </a:pPr>
                      <a:r>
                        <a:rPr lang="en-IN" sz="900" dirty="0">
                          <a:effectLst/>
                        </a:rPr>
                        <a:t> Total</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5</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2</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smtClean="0">
                          <a:effectLst/>
                          <a:latin typeface="+mn-lt"/>
                          <a:ea typeface="+mn-ea"/>
                          <a:cs typeface="+mn-cs"/>
                        </a:rPr>
                        <a:t>0</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smtClean="0">
                          <a:effectLst/>
                          <a:latin typeface="+mn-lt"/>
                          <a:ea typeface="+mn-ea"/>
                          <a:cs typeface="+mn-cs"/>
                        </a:rPr>
                        <a:t>1</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1 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smtClean="0">
                          <a:effectLst/>
                          <a:latin typeface="+mn-lt"/>
                          <a:ea typeface="+mn-ea"/>
                          <a:cs typeface="+mn-cs"/>
                        </a:rPr>
                        <a:t>1</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0</a:t>
                      </a:r>
                      <a:endParaRPr lang="en-IN" sz="900" dirty="0">
                        <a:effectLst/>
                        <a:latin typeface="Calibri"/>
                        <a:ea typeface="Calibri"/>
                        <a:cs typeface="Times New Roman"/>
                      </a:endParaRPr>
                    </a:p>
                  </a:txBody>
                  <a:tcPr marL="7983" marR="7983" marT="7983" marB="0" anchor="ctr"/>
                </a:tc>
              </a:tr>
            </a:tbl>
          </a:graphicData>
        </a:graphic>
      </p:graphicFrame>
      <p:sp>
        <p:nvSpPr>
          <p:cNvPr id="5" name="Rectangle 1"/>
          <p:cNvSpPr>
            <a:spLocks noChangeArrowheads="1"/>
          </p:cNvSpPr>
          <p:nvPr/>
        </p:nvSpPr>
        <p:spPr bwMode="auto">
          <a:xfrm>
            <a:off x="395288" y="1027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p:nvPr/>
        </p:nvSpPr>
        <p:spPr>
          <a:xfrm>
            <a:off x="3844585" y="116632"/>
            <a:ext cx="1095172" cy="369332"/>
          </a:xfrm>
          <a:prstGeom prst="rect">
            <a:avLst/>
          </a:prstGeom>
        </p:spPr>
        <p:txBody>
          <a:bodyPr wrap="none">
            <a:spAutoFit/>
          </a:bodyPr>
          <a:lstStyle/>
          <a:p>
            <a:r>
              <a:rPr lang="en-IN" dirty="0" smtClean="0">
                <a:solidFill>
                  <a:srgbClr val="C00000"/>
                </a:solidFill>
                <a:latin typeface="Times New Roman" pitchFamily="18" charset="0"/>
                <a:cs typeface="Times New Roman" pitchFamily="18" charset="0"/>
              </a:rPr>
              <a:t>SPRINT4</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393296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2046917123"/>
              </p:ext>
            </p:extLst>
          </p:nvPr>
        </p:nvGraphicFramePr>
        <p:xfrm>
          <a:off x="-4" y="620688"/>
          <a:ext cx="9144002" cy="6237313"/>
        </p:xfrm>
        <a:graphic>
          <a:graphicData uri="http://schemas.openxmlformats.org/drawingml/2006/table">
            <a:tbl>
              <a:tblPr firstRow="1" firstCol="1" bandRow="1">
                <a:tableStyleId>{5C22544A-7EE6-4342-B048-85BDC9FD1C3A}</a:tableStyleId>
              </a:tblPr>
              <a:tblGrid>
                <a:gridCol w="832895"/>
                <a:gridCol w="772568"/>
                <a:gridCol w="622363"/>
                <a:gridCol w="433992"/>
                <a:gridCol w="433992"/>
                <a:gridCol w="433992"/>
                <a:gridCol w="433992"/>
                <a:gridCol w="433992"/>
                <a:gridCol w="433992"/>
                <a:gridCol w="433992"/>
                <a:gridCol w="433992"/>
                <a:gridCol w="433992"/>
                <a:gridCol w="501708"/>
                <a:gridCol w="501708"/>
                <a:gridCol w="501708"/>
                <a:gridCol w="501708"/>
                <a:gridCol w="501708"/>
                <a:gridCol w="501708"/>
              </a:tblGrid>
              <a:tr h="1781742">
                <a:tc>
                  <a:txBody>
                    <a:bodyPr/>
                    <a:lstStyle/>
                    <a:p>
                      <a:pPr>
                        <a:lnSpc>
                          <a:spcPct val="115000"/>
                        </a:lnSpc>
                        <a:spcAft>
                          <a:spcPts val="0"/>
                        </a:spcAft>
                      </a:pPr>
                      <a:r>
                        <a:rPr lang="en-IN" sz="1000" dirty="0">
                          <a:effectLst/>
                        </a:rPr>
                        <a:t>Backlog Item</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Status &amp; completion date</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Original estimate in hours</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a:t>
                      </a:r>
                    </a:p>
                    <a:p>
                      <a:pPr>
                        <a:lnSpc>
                          <a:spcPct val="115000"/>
                        </a:lnSpc>
                        <a:spcAft>
                          <a:spcPts val="0"/>
                        </a:spcAft>
                      </a:pPr>
                      <a:r>
                        <a:rPr lang="en-IN" sz="1000" dirty="0">
                          <a:effectLst/>
                        </a:rPr>
                        <a:t> </a:t>
                      </a:r>
                      <a:r>
                        <a:rPr lang="en-IN" sz="1000" dirty="0" smtClean="0">
                          <a:effectLst/>
                        </a:rPr>
                        <a:t>2/3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Day2</a:t>
                      </a:r>
                      <a:endParaRPr lang="en-IN" sz="1000" dirty="0">
                        <a:effectLst/>
                      </a:endParaRPr>
                    </a:p>
                    <a:p>
                      <a:pPr>
                        <a:lnSpc>
                          <a:spcPct val="115000"/>
                        </a:lnSpc>
                        <a:spcAft>
                          <a:spcPts val="0"/>
                        </a:spcAft>
                      </a:pPr>
                      <a:r>
                        <a:rPr lang="en-IN" sz="1000" dirty="0" smtClean="0">
                          <a:effectLst/>
                        </a:rPr>
                        <a:t>3/3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Day3</a:t>
                      </a:r>
                    </a:p>
                    <a:p>
                      <a:pPr>
                        <a:lnSpc>
                          <a:spcPct val="115000"/>
                        </a:lnSpc>
                        <a:spcAft>
                          <a:spcPts val="0"/>
                        </a:spcAft>
                      </a:pPr>
                      <a:r>
                        <a:rPr lang="en-IN" sz="1000" dirty="0" smtClean="0">
                          <a:effectLst/>
                        </a:rPr>
                        <a:t>4/3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Day4</a:t>
                      </a:r>
                    </a:p>
                    <a:p>
                      <a:pPr>
                        <a:lnSpc>
                          <a:spcPct val="115000"/>
                        </a:lnSpc>
                        <a:spcAft>
                          <a:spcPts val="0"/>
                        </a:spcAft>
                      </a:pPr>
                      <a:r>
                        <a:rPr lang="en-IN" sz="1000" dirty="0">
                          <a:effectLst/>
                        </a:rPr>
                        <a:t> </a:t>
                      </a:r>
                      <a:r>
                        <a:rPr lang="en-IN" sz="1000" dirty="0" smtClean="0">
                          <a:effectLst/>
                        </a:rPr>
                        <a:t>5/3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Day5</a:t>
                      </a:r>
                    </a:p>
                    <a:p>
                      <a:pPr>
                        <a:lnSpc>
                          <a:spcPct val="115000"/>
                        </a:lnSpc>
                        <a:spcAft>
                          <a:spcPts val="0"/>
                        </a:spcAft>
                      </a:pPr>
                      <a:r>
                        <a:rPr lang="en-IN" sz="1000" dirty="0">
                          <a:effectLst/>
                        </a:rPr>
                        <a:t> </a:t>
                      </a:r>
                      <a:r>
                        <a:rPr lang="en-IN" sz="1000" dirty="0" smtClean="0">
                          <a:effectLst/>
                        </a:rPr>
                        <a:t>6/3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Day6</a:t>
                      </a:r>
                    </a:p>
                    <a:p>
                      <a:pPr>
                        <a:lnSpc>
                          <a:spcPct val="115000"/>
                        </a:lnSpc>
                        <a:spcAft>
                          <a:spcPts val="0"/>
                        </a:spcAft>
                      </a:pPr>
                      <a:r>
                        <a:rPr lang="en-IN" sz="1000" dirty="0" smtClean="0">
                          <a:effectLst/>
                        </a:rPr>
                        <a:t>7/3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Day7</a:t>
                      </a:r>
                    </a:p>
                    <a:p>
                      <a:pPr>
                        <a:lnSpc>
                          <a:spcPct val="115000"/>
                        </a:lnSpc>
                        <a:spcAft>
                          <a:spcPts val="0"/>
                        </a:spcAft>
                      </a:pPr>
                      <a:r>
                        <a:rPr lang="en-IN" sz="1000" dirty="0" smtClean="0">
                          <a:effectLst/>
                        </a:rPr>
                        <a:t>8/3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Day8</a:t>
                      </a:r>
                    </a:p>
                    <a:p>
                      <a:pPr>
                        <a:lnSpc>
                          <a:spcPct val="115000"/>
                        </a:lnSpc>
                        <a:spcAft>
                          <a:spcPts val="0"/>
                        </a:spcAft>
                      </a:pPr>
                      <a:r>
                        <a:rPr lang="en-IN" sz="1000" dirty="0" smtClean="0">
                          <a:effectLst/>
                        </a:rPr>
                        <a:t>9/3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Day9</a:t>
                      </a:r>
                    </a:p>
                    <a:p>
                      <a:pPr>
                        <a:lnSpc>
                          <a:spcPct val="115000"/>
                        </a:lnSpc>
                        <a:spcAft>
                          <a:spcPts val="0"/>
                        </a:spcAft>
                      </a:pPr>
                      <a:r>
                        <a:rPr lang="en-IN" sz="1000" dirty="0">
                          <a:effectLst/>
                        </a:rPr>
                        <a:t> </a:t>
                      </a:r>
                      <a:r>
                        <a:rPr lang="en-IN" sz="1000" dirty="0" smtClean="0">
                          <a:effectLst/>
                        </a:rPr>
                        <a:t>10/3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Day10</a:t>
                      </a:r>
                    </a:p>
                    <a:p>
                      <a:pPr>
                        <a:lnSpc>
                          <a:spcPct val="115000"/>
                        </a:lnSpc>
                        <a:spcAft>
                          <a:spcPts val="0"/>
                        </a:spcAft>
                      </a:pPr>
                      <a:r>
                        <a:rPr lang="en-IN" sz="1000" dirty="0" smtClean="0">
                          <a:effectLst/>
                        </a:rPr>
                        <a:t>11/3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Day11</a:t>
                      </a:r>
                    </a:p>
                    <a:p>
                      <a:pPr>
                        <a:lnSpc>
                          <a:spcPct val="115000"/>
                        </a:lnSpc>
                        <a:spcAft>
                          <a:spcPts val="0"/>
                        </a:spcAft>
                      </a:pPr>
                      <a:r>
                        <a:rPr lang="en-IN" sz="1000" dirty="0" smtClean="0">
                          <a:effectLst/>
                        </a:rPr>
                        <a:t>12/3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Day12</a:t>
                      </a:r>
                    </a:p>
                    <a:p>
                      <a:pPr>
                        <a:lnSpc>
                          <a:spcPct val="115000"/>
                        </a:lnSpc>
                        <a:spcAft>
                          <a:spcPts val="0"/>
                        </a:spcAft>
                      </a:pPr>
                      <a:r>
                        <a:rPr lang="en-IN" sz="1000" dirty="0" smtClean="0">
                          <a:effectLst/>
                        </a:rPr>
                        <a:t>13/3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Day13</a:t>
                      </a:r>
                    </a:p>
                    <a:p>
                      <a:pPr>
                        <a:lnSpc>
                          <a:spcPct val="115000"/>
                        </a:lnSpc>
                        <a:spcAft>
                          <a:spcPts val="0"/>
                        </a:spcAft>
                      </a:pPr>
                      <a:r>
                        <a:rPr lang="en-IN" sz="1000" dirty="0" smtClean="0">
                          <a:effectLst/>
                        </a:rPr>
                        <a:t>14/3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Day14</a:t>
                      </a:r>
                    </a:p>
                    <a:p>
                      <a:pPr>
                        <a:lnSpc>
                          <a:spcPct val="115000"/>
                        </a:lnSpc>
                        <a:spcAft>
                          <a:spcPts val="0"/>
                        </a:spcAft>
                      </a:pPr>
                      <a:r>
                        <a:rPr lang="en-IN" sz="1000" dirty="0" smtClean="0">
                          <a:effectLst/>
                        </a:rPr>
                        <a:t>15/3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latin typeface="Calibri"/>
                          <a:ea typeface="Calibri"/>
                          <a:cs typeface="Times New Roman"/>
                        </a:rPr>
                        <a:t>Completed(Y/N)</a:t>
                      </a:r>
                      <a:endParaRPr lang="en-IN" sz="1000" dirty="0">
                        <a:effectLst/>
                        <a:latin typeface="Calibri"/>
                        <a:ea typeface="Calibri"/>
                        <a:cs typeface="Times New Roman"/>
                      </a:endParaRPr>
                    </a:p>
                  </a:txBody>
                  <a:tcPr marL="60025" marR="60025" marT="0" marB="0"/>
                </a:tc>
              </a:tr>
              <a:tr h="1273827">
                <a:tc>
                  <a:txBody>
                    <a:bodyPr/>
                    <a:lstStyle/>
                    <a:p>
                      <a:pPr>
                        <a:lnSpc>
                          <a:spcPct val="115000"/>
                        </a:lnSpc>
                        <a:spcAft>
                          <a:spcPts val="0"/>
                        </a:spcAft>
                      </a:pPr>
                      <a:r>
                        <a:rPr lang="en-IN" sz="1000" dirty="0">
                          <a:effectLst/>
                        </a:rPr>
                        <a:t>User story #</a:t>
                      </a:r>
                      <a:r>
                        <a:rPr lang="en-IN" sz="1000" dirty="0" smtClean="0">
                          <a:effectLst/>
                        </a:rPr>
                        <a:t>1,2,3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r>
              <a:tr h="833604">
                <a:tc>
                  <a:txBody>
                    <a:bodyPr/>
                    <a:lstStyle/>
                    <a:p>
                      <a:r>
                        <a:rPr lang="en-IN" sz="900" dirty="0" smtClean="0">
                          <a:latin typeface="Times New Roman" pitchFamily="18" charset="0"/>
                          <a:cs typeface="Times New Roman" pitchFamily="18" charset="0"/>
                        </a:rPr>
                        <a:t>Importing libraries</a:t>
                      </a:r>
                      <a:endParaRPr lang="en-IN" sz="900" dirty="0">
                        <a:latin typeface="Times New Roman" pitchFamily="18" charset="0"/>
                        <a:cs typeface="Times New Roman" pitchFamily="18" charset="0"/>
                      </a:endParaRPr>
                    </a:p>
                  </a:txBody>
                  <a:tcPr marL="50180" marR="50180" marT="7923" marB="0"/>
                </a:tc>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IN" sz="900" dirty="0" smtClean="0"/>
                        <a:t>12/05/2022</a:t>
                      </a:r>
                      <a:endParaRPr lang="en-IN" sz="900" dirty="0" smtClean="0">
                        <a:latin typeface="Times New Roman" pitchFamily="18" charset="0"/>
                        <a:cs typeface="Times New Roman" pitchFamily="18" charset="0"/>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smtClean="0">
                          <a:effectLst/>
                          <a:latin typeface="Calibri"/>
                          <a:ea typeface="Calibri"/>
                          <a:cs typeface="Times New Roman"/>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0"/>
                        </a:spcAft>
                      </a:pPr>
                      <a:r>
                        <a:rPr lang="en-IN" sz="1000" dirty="0" smtClean="0">
                          <a:effectLst/>
                          <a:latin typeface="Calibri"/>
                          <a:ea typeface="Calibri"/>
                          <a:cs typeface="Times New Roman"/>
                        </a:rPr>
                        <a:t>Y</a:t>
                      </a:r>
                      <a:endParaRPr lang="en-IN" sz="1000" dirty="0">
                        <a:effectLst/>
                        <a:latin typeface="Calibri"/>
                        <a:ea typeface="Calibri"/>
                        <a:cs typeface="Times New Roman"/>
                      </a:endParaRPr>
                    </a:p>
                  </a:txBody>
                  <a:tcPr marL="60025" marR="60025" marT="0" marB="0"/>
                </a:tc>
              </a:tr>
              <a:tr h="1060578">
                <a:tc>
                  <a:txBody>
                    <a:bodyPr/>
                    <a:lstStyle/>
                    <a:p>
                      <a:r>
                        <a:rPr lang="en-IN" sz="900" dirty="0" smtClean="0">
                          <a:latin typeface="Times New Roman" pitchFamily="18" charset="0"/>
                          <a:cs typeface="Times New Roman" pitchFamily="18" charset="0"/>
                        </a:rPr>
                        <a:t>Building</a:t>
                      </a:r>
                      <a:r>
                        <a:rPr lang="en-IN" sz="900" baseline="0" dirty="0" smtClean="0">
                          <a:latin typeface="Times New Roman" pitchFamily="18" charset="0"/>
                          <a:cs typeface="Times New Roman" pitchFamily="18" charset="0"/>
                        </a:rPr>
                        <a:t> main window</a:t>
                      </a:r>
                      <a:endParaRPr lang="en-IN" sz="900" dirty="0">
                        <a:latin typeface="Times New Roman" pitchFamily="18" charset="0"/>
                        <a:cs typeface="Times New Roman" pitchFamily="18" charset="0"/>
                      </a:endParaRPr>
                    </a:p>
                  </a:txBody>
                  <a:tcPr marL="50180" marR="50180" marT="7923" marB="0"/>
                </a:tc>
                <a:tc>
                  <a:txBody>
                    <a:bodyPr/>
                    <a:lstStyle/>
                    <a:p>
                      <a:r>
                        <a:rPr lang="en-IN" sz="900" dirty="0" smtClean="0"/>
                        <a:t>19/05/2022</a:t>
                      </a:r>
                      <a:endParaRPr lang="en-IN" sz="900" dirty="0">
                        <a:latin typeface="Times New Roman" pitchFamily="18" charset="0"/>
                        <a:cs typeface="Times New Roman" pitchFamily="18" charset="0"/>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3</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0"/>
                        </a:spcAft>
                      </a:pPr>
                      <a:r>
                        <a:rPr lang="en-IN" sz="1000" dirty="0" smtClean="0">
                          <a:effectLst/>
                          <a:latin typeface="Calibri"/>
                          <a:ea typeface="Calibri"/>
                          <a:cs typeface="Times New Roman"/>
                        </a:rPr>
                        <a:t>Y</a:t>
                      </a:r>
                      <a:endParaRPr lang="en-IN" sz="1000" dirty="0">
                        <a:effectLst/>
                        <a:latin typeface="Calibri"/>
                        <a:ea typeface="Calibri"/>
                        <a:cs typeface="Times New Roman"/>
                      </a:endParaRPr>
                    </a:p>
                  </a:txBody>
                  <a:tcPr marL="60025" marR="60025" marT="0" marB="0"/>
                </a:tc>
              </a:tr>
              <a:tr h="833604">
                <a:tc>
                  <a:txBody>
                    <a:bodyPr/>
                    <a:lstStyle/>
                    <a:p>
                      <a:r>
                        <a:rPr lang="en-IN" sz="900" dirty="0" smtClean="0">
                          <a:latin typeface="Times New Roman" pitchFamily="18" charset="0"/>
                          <a:cs typeface="Times New Roman" pitchFamily="18" charset="0"/>
                        </a:rPr>
                        <a:t>Designing File Box</a:t>
                      </a:r>
                      <a:endParaRPr lang="en-IN" sz="900" dirty="0">
                        <a:latin typeface="Times New Roman" pitchFamily="18" charset="0"/>
                        <a:cs typeface="Times New Roman" pitchFamily="18" charset="0"/>
                      </a:endParaRPr>
                    </a:p>
                  </a:txBody>
                  <a:tcPr marL="50180" marR="50180" marT="7923" marB="0"/>
                </a:tc>
                <a:tc>
                  <a:txBody>
                    <a:bodyPr/>
                    <a:lstStyle/>
                    <a:p>
                      <a:r>
                        <a:rPr lang="en-IN" sz="900" dirty="0" smtClean="0"/>
                        <a:t>26/05/2022</a:t>
                      </a:r>
                      <a:endParaRPr lang="en-IN" sz="900" dirty="0">
                        <a:latin typeface="Times New Roman" pitchFamily="18" charset="0"/>
                        <a:cs typeface="Times New Roman" pitchFamily="18" charset="0"/>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2</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2</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0"/>
                        </a:spcAft>
                      </a:pPr>
                      <a:r>
                        <a:rPr lang="en-IN" sz="1000" dirty="0" smtClean="0">
                          <a:effectLst/>
                          <a:latin typeface="Calibri"/>
                          <a:ea typeface="Calibri"/>
                          <a:cs typeface="Times New Roman"/>
                        </a:rPr>
                        <a:t>Y</a:t>
                      </a:r>
                      <a:endParaRPr lang="en-IN" sz="1000" dirty="0">
                        <a:effectLst/>
                        <a:latin typeface="Calibri"/>
                        <a:ea typeface="Calibri"/>
                        <a:cs typeface="Times New Roman"/>
                      </a:endParaRPr>
                    </a:p>
                  </a:txBody>
                  <a:tcPr marL="60025" marR="60025" marT="0" marB="0"/>
                </a:tc>
              </a:tr>
              <a:tr h="453958">
                <a:tc>
                  <a:txBody>
                    <a:bodyPr/>
                    <a:lstStyle/>
                    <a:p>
                      <a:pPr>
                        <a:lnSpc>
                          <a:spcPct val="115000"/>
                        </a:lnSpc>
                        <a:spcAft>
                          <a:spcPts val="0"/>
                        </a:spcAft>
                      </a:pPr>
                      <a:r>
                        <a:rPr lang="en-IN" sz="1000" dirty="0">
                          <a:effectLst/>
                        </a:rPr>
                        <a:t> </a:t>
                      </a:r>
                      <a:r>
                        <a:rPr lang="en-IN" sz="1000" dirty="0" smtClean="0">
                          <a:effectLst/>
                        </a:rPr>
                        <a:t>Total</a:t>
                      </a:r>
                      <a:endParaRPr lang="en-IN" sz="1000" dirty="0">
                        <a:effectLst/>
                        <a:latin typeface="Calibri"/>
                        <a:ea typeface="Calibri"/>
                        <a:cs typeface="Times New Roman"/>
                      </a:endParaRPr>
                    </a:p>
                  </a:txBody>
                  <a:tcPr marL="60025" marR="60025" marT="0" marB="0"/>
                </a:tc>
                <a:tc>
                  <a:txBody>
                    <a:bodyPr/>
                    <a:lstStyle/>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6</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2</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smtClean="0">
                          <a:effectLst/>
                          <a:latin typeface="+mn-lt"/>
                          <a:ea typeface="+mn-ea"/>
                          <a:cs typeface="+mn-cs"/>
                        </a:rPr>
                        <a:t>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smtClean="0">
                          <a:effectLst/>
                          <a:latin typeface="+mn-lt"/>
                          <a:ea typeface="+mn-ea"/>
                          <a:cs typeface="+mn-cs"/>
                        </a:rPr>
                        <a:t>2</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1 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1</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a:t>
                      </a:r>
                      <a:endParaRPr lang="en-IN" sz="900" dirty="0">
                        <a:effectLst/>
                        <a:latin typeface="Calibri"/>
                        <a:ea typeface="Calibri"/>
                        <a:cs typeface="Times New Roman"/>
                      </a:endParaRPr>
                    </a:p>
                  </a:txBody>
                  <a:tcPr marL="7923" marR="7923" marT="7923" marB="0" anchor="ctr"/>
                </a:tc>
                <a:tc>
                  <a:txBody>
                    <a:bodyPr/>
                    <a:lstStyle/>
                    <a:p>
                      <a:pPr>
                        <a:lnSpc>
                          <a:spcPct val="115000"/>
                        </a:lnSpc>
                        <a:spcAft>
                          <a:spcPts val="1000"/>
                        </a:spcAft>
                      </a:pPr>
                      <a:r>
                        <a:rPr lang="en-IN" sz="900" dirty="0">
                          <a:effectLst/>
                        </a:rPr>
                        <a:t> </a:t>
                      </a:r>
                      <a:r>
                        <a:rPr lang="en-IN" sz="900" dirty="0" smtClean="0">
                          <a:effectLst/>
                        </a:rPr>
                        <a:t>Y</a:t>
                      </a:r>
                      <a:endParaRPr lang="en-IN" sz="900" dirty="0">
                        <a:effectLst/>
                        <a:latin typeface="Calibri"/>
                        <a:ea typeface="Calibri"/>
                        <a:cs typeface="Times New Roman"/>
                      </a:endParaRPr>
                    </a:p>
                  </a:txBody>
                  <a:tcPr marL="50180" marR="50180" marT="7923" marB="0"/>
                </a:tc>
              </a:tr>
            </a:tbl>
          </a:graphicData>
        </a:graphic>
      </p:graphicFrame>
      <p:sp>
        <p:nvSpPr>
          <p:cNvPr id="12" name="TextBox 11"/>
          <p:cNvSpPr txBox="1"/>
          <p:nvPr/>
        </p:nvSpPr>
        <p:spPr>
          <a:xfrm>
            <a:off x="2843808" y="221053"/>
            <a:ext cx="3240360" cy="369332"/>
          </a:xfrm>
          <a:prstGeom prst="rect">
            <a:avLst/>
          </a:prstGeom>
          <a:noFill/>
        </p:spPr>
        <p:txBody>
          <a:bodyPr wrap="square" rtlCol="0" anchor="ctr">
            <a:spAutoFit/>
          </a:bodyPr>
          <a:lstStyle/>
          <a:p>
            <a:r>
              <a:rPr lang="en-IN" dirty="0" smtClean="0">
                <a:solidFill>
                  <a:srgbClr val="C00000"/>
                </a:solidFill>
              </a:rPr>
              <a:t>SPRINT ACTUAL-SPRINT1</a:t>
            </a:r>
            <a:endParaRPr lang="en-IN" dirty="0">
              <a:solidFill>
                <a:srgbClr val="C00000"/>
              </a:solidFill>
            </a:endParaRPr>
          </a:p>
        </p:txBody>
      </p:sp>
    </p:spTree>
    <p:extLst>
      <p:ext uri="{BB962C8B-B14F-4D97-AF65-F5344CB8AC3E}">
        <p14:creationId xmlns:p14="http://schemas.microsoft.com/office/powerpoint/2010/main" val="204041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37501934"/>
              </p:ext>
            </p:extLst>
          </p:nvPr>
        </p:nvGraphicFramePr>
        <p:xfrm>
          <a:off x="-4" y="620688"/>
          <a:ext cx="9144002" cy="6237313"/>
        </p:xfrm>
        <a:graphic>
          <a:graphicData uri="http://schemas.openxmlformats.org/drawingml/2006/table">
            <a:tbl>
              <a:tblPr firstRow="1" firstCol="1" bandRow="1">
                <a:tableStyleId>{5C22544A-7EE6-4342-B048-85BDC9FD1C3A}</a:tableStyleId>
              </a:tblPr>
              <a:tblGrid>
                <a:gridCol w="832895"/>
                <a:gridCol w="772568"/>
                <a:gridCol w="622363"/>
                <a:gridCol w="433992"/>
                <a:gridCol w="433992"/>
                <a:gridCol w="433992"/>
                <a:gridCol w="433992"/>
                <a:gridCol w="433992"/>
                <a:gridCol w="433992"/>
                <a:gridCol w="433992"/>
                <a:gridCol w="433992"/>
                <a:gridCol w="433992"/>
                <a:gridCol w="501708"/>
                <a:gridCol w="501708"/>
                <a:gridCol w="501708"/>
                <a:gridCol w="501708"/>
                <a:gridCol w="501708"/>
                <a:gridCol w="501708"/>
              </a:tblGrid>
              <a:tr h="1781742">
                <a:tc>
                  <a:txBody>
                    <a:bodyPr/>
                    <a:lstStyle/>
                    <a:p>
                      <a:pPr>
                        <a:lnSpc>
                          <a:spcPct val="115000"/>
                        </a:lnSpc>
                        <a:spcAft>
                          <a:spcPts val="0"/>
                        </a:spcAft>
                      </a:pPr>
                      <a:r>
                        <a:rPr lang="en-IN" sz="1000" dirty="0">
                          <a:effectLst/>
                        </a:rPr>
                        <a:t>Backlog Item</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Status &amp; completion date</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Original estimate in hours</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a:t>
                      </a:r>
                    </a:p>
                    <a:p>
                      <a:pPr>
                        <a:lnSpc>
                          <a:spcPct val="115000"/>
                        </a:lnSpc>
                        <a:spcAft>
                          <a:spcPts val="0"/>
                        </a:spcAft>
                      </a:pPr>
                      <a:r>
                        <a:rPr lang="en-IN" sz="1000" dirty="0">
                          <a:effectLst/>
                        </a:rPr>
                        <a:t> </a:t>
                      </a:r>
                      <a:r>
                        <a:rPr lang="en-IN" sz="1000" dirty="0" smtClean="0">
                          <a:effectLst/>
                        </a:rPr>
                        <a:t>2/3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Day2</a:t>
                      </a:r>
                      <a:endParaRPr lang="en-IN" sz="1000" dirty="0">
                        <a:effectLst/>
                      </a:endParaRPr>
                    </a:p>
                    <a:p>
                      <a:pPr>
                        <a:lnSpc>
                          <a:spcPct val="115000"/>
                        </a:lnSpc>
                        <a:spcAft>
                          <a:spcPts val="0"/>
                        </a:spcAft>
                      </a:pPr>
                      <a:r>
                        <a:rPr lang="en-IN" sz="1000" dirty="0" smtClean="0">
                          <a:effectLst/>
                        </a:rPr>
                        <a:t>3/3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Day3</a:t>
                      </a:r>
                    </a:p>
                    <a:p>
                      <a:pPr>
                        <a:lnSpc>
                          <a:spcPct val="115000"/>
                        </a:lnSpc>
                        <a:spcAft>
                          <a:spcPts val="0"/>
                        </a:spcAft>
                      </a:pPr>
                      <a:r>
                        <a:rPr lang="en-IN" sz="1000" dirty="0" smtClean="0">
                          <a:effectLst/>
                        </a:rPr>
                        <a:t>4/3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Day4</a:t>
                      </a:r>
                    </a:p>
                    <a:p>
                      <a:pPr>
                        <a:lnSpc>
                          <a:spcPct val="115000"/>
                        </a:lnSpc>
                        <a:spcAft>
                          <a:spcPts val="0"/>
                        </a:spcAft>
                      </a:pPr>
                      <a:r>
                        <a:rPr lang="en-IN" sz="1000" dirty="0">
                          <a:effectLst/>
                        </a:rPr>
                        <a:t> </a:t>
                      </a:r>
                      <a:r>
                        <a:rPr lang="en-IN" sz="1000" dirty="0" smtClean="0">
                          <a:effectLst/>
                        </a:rPr>
                        <a:t>5/3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Day5</a:t>
                      </a:r>
                    </a:p>
                    <a:p>
                      <a:pPr>
                        <a:lnSpc>
                          <a:spcPct val="115000"/>
                        </a:lnSpc>
                        <a:spcAft>
                          <a:spcPts val="0"/>
                        </a:spcAft>
                      </a:pPr>
                      <a:r>
                        <a:rPr lang="en-IN" sz="1000" dirty="0">
                          <a:effectLst/>
                        </a:rPr>
                        <a:t> </a:t>
                      </a:r>
                      <a:r>
                        <a:rPr lang="en-IN" sz="1000" dirty="0" smtClean="0">
                          <a:effectLst/>
                        </a:rPr>
                        <a:t>6/3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Day6</a:t>
                      </a:r>
                    </a:p>
                    <a:p>
                      <a:pPr>
                        <a:lnSpc>
                          <a:spcPct val="115000"/>
                        </a:lnSpc>
                        <a:spcAft>
                          <a:spcPts val="0"/>
                        </a:spcAft>
                      </a:pPr>
                      <a:r>
                        <a:rPr lang="en-IN" sz="1000" dirty="0" smtClean="0">
                          <a:effectLst/>
                        </a:rPr>
                        <a:t>7/3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Day7</a:t>
                      </a:r>
                    </a:p>
                    <a:p>
                      <a:pPr>
                        <a:lnSpc>
                          <a:spcPct val="115000"/>
                        </a:lnSpc>
                        <a:spcAft>
                          <a:spcPts val="0"/>
                        </a:spcAft>
                      </a:pPr>
                      <a:r>
                        <a:rPr lang="en-IN" sz="1000" dirty="0" smtClean="0">
                          <a:effectLst/>
                        </a:rPr>
                        <a:t>8/3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Day8</a:t>
                      </a:r>
                    </a:p>
                    <a:p>
                      <a:pPr>
                        <a:lnSpc>
                          <a:spcPct val="115000"/>
                        </a:lnSpc>
                        <a:spcAft>
                          <a:spcPts val="0"/>
                        </a:spcAft>
                      </a:pPr>
                      <a:r>
                        <a:rPr lang="en-IN" sz="1000" dirty="0" smtClean="0">
                          <a:effectLst/>
                        </a:rPr>
                        <a:t>9/3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Day9</a:t>
                      </a:r>
                    </a:p>
                    <a:p>
                      <a:pPr>
                        <a:lnSpc>
                          <a:spcPct val="115000"/>
                        </a:lnSpc>
                        <a:spcAft>
                          <a:spcPts val="0"/>
                        </a:spcAft>
                      </a:pPr>
                      <a:r>
                        <a:rPr lang="en-IN" sz="1000" dirty="0">
                          <a:effectLst/>
                        </a:rPr>
                        <a:t> </a:t>
                      </a:r>
                      <a:r>
                        <a:rPr lang="en-IN" sz="1000" dirty="0" smtClean="0">
                          <a:effectLst/>
                        </a:rPr>
                        <a:t>10/3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Day10</a:t>
                      </a:r>
                    </a:p>
                    <a:p>
                      <a:pPr>
                        <a:lnSpc>
                          <a:spcPct val="115000"/>
                        </a:lnSpc>
                        <a:spcAft>
                          <a:spcPts val="0"/>
                        </a:spcAft>
                      </a:pPr>
                      <a:r>
                        <a:rPr lang="en-IN" sz="1000" dirty="0" smtClean="0">
                          <a:effectLst/>
                        </a:rPr>
                        <a:t>11/3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Day11</a:t>
                      </a:r>
                    </a:p>
                    <a:p>
                      <a:pPr>
                        <a:lnSpc>
                          <a:spcPct val="115000"/>
                        </a:lnSpc>
                        <a:spcAft>
                          <a:spcPts val="0"/>
                        </a:spcAft>
                      </a:pPr>
                      <a:r>
                        <a:rPr lang="en-IN" sz="1000" dirty="0" smtClean="0">
                          <a:effectLst/>
                        </a:rPr>
                        <a:t>12/3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Day12</a:t>
                      </a:r>
                    </a:p>
                    <a:p>
                      <a:pPr>
                        <a:lnSpc>
                          <a:spcPct val="115000"/>
                        </a:lnSpc>
                        <a:spcAft>
                          <a:spcPts val="0"/>
                        </a:spcAft>
                      </a:pPr>
                      <a:r>
                        <a:rPr lang="en-IN" sz="1000" dirty="0" smtClean="0">
                          <a:effectLst/>
                        </a:rPr>
                        <a:t>13/3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Day13</a:t>
                      </a:r>
                    </a:p>
                    <a:p>
                      <a:pPr>
                        <a:lnSpc>
                          <a:spcPct val="115000"/>
                        </a:lnSpc>
                        <a:spcAft>
                          <a:spcPts val="0"/>
                        </a:spcAft>
                      </a:pPr>
                      <a:r>
                        <a:rPr lang="en-IN" sz="1000" dirty="0" smtClean="0">
                          <a:effectLst/>
                        </a:rPr>
                        <a:t>14/3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Day14</a:t>
                      </a:r>
                    </a:p>
                    <a:p>
                      <a:pPr>
                        <a:lnSpc>
                          <a:spcPct val="115000"/>
                        </a:lnSpc>
                        <a:spcAft>
                          <a:spcPts val="0"/>
                        </a:spcAft>
                      </a:pPr>
                      <a:r>
                        <a:rPr lang="en-IN" sz="1000" dirty="0" smtClean="0">
                          <a:effectLst/>
                        </a:rPr>
                        <a:t>15/3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latin typeface="Calibri"/>
                          <a:ea typeface="Calibri"/>
                          <a:cs typeface="Times New Roman"/>
                        </a:rPr>
                        <a:t>Completed(Y/N)</a:t>
                      </a:r>
                      <a:endParaRPr lang="en-IN" sz="1000" dirty="0">
                        <a:effectLst/>
                        <a:latin typeface="Calibri"/>
                        <a:ea typeface="Calibri"/>
                        <a:cs typeface="Times New Roman"/>
                      </a:endParaRPr>
                    </a:p>
                  </a:txBody>
                  <a:tcPr marL="60025" marR="60025" marT="0" marB="0"/>
                </a:tc>
              </a:tr>
              <a:tr h="1273827">
                <a:tc>
                  <a:txBody>
                    <a:bodyPr/>
                    <a:lstStyle/>
                    <a:p>
                      <a:pPr>
                        <a:lnSpc>
                          <a:spcPct val="115000"/>
                        </a:lnSpc>
                        <a:spcAft>
                          <a:spcPts val="1000"/>
                        </a:spcAft>
                      </a:pPr>
                      <a:r>
                        <a:rPr lang="en-IN" sz="900" dirty="0">
                          <a:effectLst/>
                        </a:rPr>
                        <a:t>User story </a:t>
                      </a:r>
                      <a:r>
                        <a:rPr lang="en-IN" sz="900" dirty="0" smtClean="0">
                          <a:effectLst/>
                        </a:rPr>
                        <a:t>#4,5,6</a:t>
                      </a:r>
                      <a:endParaRPr lang="en-IN" sz="900" dirty="0">
                        <a:effectLst/>
                        <a:latin typeface="Calibri"/>
                        <a:ea typeface="Calibri"/>
                        <a:cs typeface="Times New Roman"/>
                      </a:endParaRPr>
                    </a:p>
                  </a:txBody>
                  <a:tcPr marL="50180" marR="50180" marT="7923" marB="0"/>
                </a:tc>
                <a:tc>
                  <a:txBody>
                    <a:bodyPr/>
                    <a:lstStyle/>
                    <a:p>
                      <a:pPr>
                        <a:lnSpc>
                          <a:spcPct val="115000"/>
                        </a:lnSpc>
                        <a:spcAft>
                          <a:spcPts val="0"/>
                        </a:spcAft>
                      </a:pPr>
                      <a:r>
                        <a:rPr lang="en-IN" sz="1000" dirty="0" smtClean="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r>
              <a:tr h="833604">
                <a:tc>
                  <a:txBody>
                    <a:bodyPr/>
                    <a:lstStyle/>
                    <a:p>
                      <a:r>
                        <a:rPr lang="en-IN" sz="900" dirty="0" smtClean="0">
                          <a:latin typeface="Times New Roman" pitchFamily="18" charset="0"/>
                          <a:cs typeface="Times New Roman" pitchFamily="18" charset="0"/>
                        </a:rPr>
                        <a:t>Selecting</a:t>
                      </a:r>
                      <a:r>
                        <a:rPr lang="en-IN" sz="900" baseline="0" dirty="0" smtClean="0">
                          <a:latin typeface="Times New Roman" pitchFamily="18" charset="0"/>
                          <a:cs typeface="Times New Roman" pitchFamily="18" charset="0"/>
                        </a:rPr>
                        <a:t> an image</a:t>
                      </a:r>
                      <a:endParaRPr lang="en-IN" sz="900" dirty="0">
                        <a:latin typeface="Times New Roman" pitchFamily="18" charset="0"/>
                        <a:cs typeface="Times New Roman" pitchFamily="18" charset="0"/>
                      </a:endParaRPr>
                    </a:p>
                  </a:txBody>
                  <a:tcPr marL="50180" marR="50180" marT="7923"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900" dirty="0" smtClean="0"/>
                        <a:t>21/04/2022</a:t>
                      </a:r>
                    </a:p>
                  </a:txBody>
                  <a:tcPr marL="50180" marR="50180" marT="7923" marB="0"/>
                </a:tc>
                <a:tc>
                  <a:txBody>
                    <a:bodyPr/>
                    <a:lstStyle/>
                    <a:p>
                      <a:pPr>
                        <a:lnSpc>
                          <a:spcPct val="115000"/>
                        </a:lnSpc>
                        <a:spcAft>
                          <a:spcPts val="1000"/>
                        </a:spcAft>
                      </a:pPr>
                      <a:r>
                        <a:rPr lang="en-IN" sz="900" dirty="0">
                          <a:effectLst/>
                        </a:rPr>
                        <a:t> </a:t>
                      </a:r>
                      <a:r>
                        <a:rPr lang="en-IN" sz="900" dirty="0" smtClean="0">
                          <a:effectLst/>
                        </a:rPr>
                        <a:t>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smtClean="0">
                          <a:effectLst/>
                          <a:latin typeface="+mn-lt"/>
                          <a:ea typeface="+mn-ea"/>
                          <a:cs typeface="+mn-cs"/>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smtClean="0">
                          <a:effectLst/>
                          <a:latin typeface="+mn-lt"/>
                          <a:ea typeface="+mn-ea"/>
                          <a:cs typeface="+mn-cs"/>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latin typeface="Calibri"/>
                          <a:ea typeface="Calibri"/>
                          <a:cs typeface="Times New Roman"/>
                        </a:rPr>
                        <a:t>Y</a:t>
                      </a:r>
                      <a:endParaRPr lang="en-IN" sz="1000" dirty="0">
                        <a:effectLst/>
                        <a:latin typeface="Calibri"/>
                        <a:ea typeface="Calibri"/>
                        <a:cs typeface="Times New Roman"/>
                      </a:endParaRPr>
                    </a:p>
                  </a:txBody>
                  <a:tcPr marL="60025" marR="60025" marT="0" marB="0"/>
                </a:tc>
              </a:tr>
              <a:tr h="1060578">
                <a:tc>
                  <a:txBody>
                    <a:bodyPr/>
                    <a:lstStyle/>
                    <a:p>
                      <a:r>
                        <a:rPr lang="en-IN" sz="900" dirty="0" smtClean="0">
                          <a:latin typeface="Times New Roman" pitchFamily="18" charset="0"/>
                          <a:cs typeface="Times New Roman" pitchFamily="18" charset="0"/>
                        </a:rPr>
                        <a:t>Transform image into </a:t>
                      </a:r>
                      <a:r>
                        <a:rPr lang="en-IN" sz="900" dirty="0" err="1" smtClean="0">
                          <a:latin typeface="Times New Roman" pitchFamily="18" charset="0"/>
                          <a:cs typeface="Times New Roman" pitchFamily="18" charset="0"/>
                        </a:rPr>
                        <a:t>grayscale</a:t>
                      </a:r>
                      <a:endParaRPr lang="en-IN" sz="900" dirty="0">
                        <a:latin typeface="Times New Roman" pitchFamily="18" charset="0"/>
                        <a:cs typeface="Times New Roman" pitchFamily="18" charset="0"/>
                      </a:endParaRPr>
                    </a:p>
                  </a:txBody>
                  <a:tcPr marL="50180" marR="50180" marT="7923"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900" dirty="0" smtClean="0"/>
                        <a:t>28/04/2022</a:t>
                      </a:r>
                    </a:p>
                  </a:txBody>
                  <a:tcPr marL="50180" marR="50180" marT="7923" marB="0"/>
                </a:tc>
                <a:tc>
                  <a:txBody>
                    <a:bodyPr/>
                    <a:lstStyle/>
                    <a:p>
                      <a:pPr>
                        <a:lnSpc>
                          <a:spcPct val="115000"/>
                        </a:lnSpc>
                        <a:spcAft>
                          <a:spcPts val="1000"/>
                        </a:spcAft>
                      </a:pPr>
                      <a:r>
                        <a:rPr lang="en-IN" sz="900" dirty="0">
                          <a:effectLst/>
                        </a:rPr>
                        <a:t> 2</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latin typeface="Calibri"/>
                          <a:ea typeface="Calibri"/>
                          <a:cs typeface="Times New Roman"/>
                        </a:rPr>
                        <a:t>Y</a:t>
                      </a:r>
                      <a:endParaRPr lang="en-IN" sz="1000" dirty="0">
                        <a:effectLst/>
                        <a:latin typeface="Calibri"/>
                        <a:ea typeface="Calibri"/>
                        <a:cs typeface="Times New Roman"/>
                      </a:endParaRPr>
                    </a:p>
                  </a:txBody>
                  <a:tcPr marL="60025" marR="60025" marT="0" marB="0"/>
                </a:tc>
              </a:tr>
              <a:tr h="833604">
                <a:tc>
                  <a:txBody>
                    <a:bodyPr/>
                    <a:lstStyle/>
                    <a:p>
                      <a:r>
                        <a:rPr lang="en-IN" sz="900" dirty="0" smtClean="0">
                          <a:latin typeface="Times New Roman" pitchFamily="18" charset="0"/>
                          <a:cs typeface="Times New Roman" pitchFamily="18" charset="0"/>
                        </a:rPr>
                        <a:t>Smoothening the </a:t>
                      </a:r>
                      <a:r>
                        <a:rPr lang="en-IN" sz="900" dirty="0" err="1" smtClean="0">
                          <a:latin typeface="Times New Roman" pitchFamily="18" charset="0"/>
                          <a:cs typeface="Times New Roman" pitchFamily="18" charset="0"/>
                        </a:rPr>
                        <a:t>grayscale</a:t>
                      </a:r>
                      <a:r>
                        <a:rPr lang="en-IN" sz="900" dirty="0" smtClean="0">
                          <a:latin typeface="Times New Roman" pitchFamily="18" charset="0"/>
                          <a:cs typeface="Times New Roman" pitchFamily="18" charset="0"/>
                        </a:rPr>
                        <a:t> image</a:t>
                      </a:r>
                    </a:p>
                  </a:txBody>
                  <a:tcPr marL="50180" marR="50180" marT="7923"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900" dirty="0">
                          <a:effectLst/>
                        </a:rPr>
                        <a:t> </a:t>
                      </a:r>
                      <a:r>
                        <a:rPr lang="en-IN" sz="900" dirty="0" smtClean="0"/>
                        <a:t>05/05/2022</a:t>
                      </a:r>
                    </a:p>
                  </a:txBody>
                  <a:tcPr marL="50180" marR="50180" marT="7923" marB="0"/>
                </a:tc>
                <a:tc>
                  <a:txBody>
                    <a:bodyPr/>
                    <a:lstStyle/>
                    <a:p>
                      <a:pPr>
                        <a:lnSpc>
                          <a:spcPct val="115000"/>
                        </a:lnSpc>
                        <a:spcAft>
                          <a:spcPts val="1000"/>
                        </a:spcAft>
                      </a:pPr>
                      <a:r>
                        <a:rPr lang="en-IN" sz="900" dirty="0">
                          <a:effectLst/>
                        </a:rPr>
                        <a:t> </a:t>
                      </a:r>
                      <a:r>
                        <a:rPr lang="en-IN" sz="900" dirty="0" smtClean="0">
                          <a:effectLst/>
                        </a:rPr>
                        <a:t>2</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latin typeface="Calibri"/>
                          <a:ea typeface="Calibri"/>
                          <a:cs typeface="Times New Roman"/>
                        </a:rPr>
                        <a:t>Y</a:t>
                      </a:r>
                      <a:endParaRPr lang="en-IN" sz="1000" dirty="0">
                        <a:effectLst/>
                        <a:latin typeface="Calibri"/>
                        <a:ea typeface="Calibri"/>
                        <a:cs typeface="Times New Roman"/>
                      </a:endParaRPr>
                    </a:p>
                  </a:txBody>
                  <a:tcPr marL="60025" marR="60025" marT="0" marB="0"/>
                </a:tc>
              </a:tr>
              <a:tr h="453958">
                <a:tc>
                  <a:txBody>
                    <a:bodyPr/>
                    <a:lstStyle/>
                    <a:p>
                      <a:pPr>
                        <a:lnSpc>
                          <a:spcPct val="115000"/>
                        </a:lnSpc>
                        <a:spcAft>
                          <a:spcPts val="1000"/>
                        </a:spcAft>
                      </a:pPr>
                      <a:r>
                        <a:rPr lang="en-IN" sz="900" dirty="0">
                          <a:effectLst/>
                        </a:rPr>
                        <a:t> Total</a:t>
                      </a:r>
                      <a:endParaRPr lang="en-IN" sz="900" dirty="0">
                        <a:effectLst/>
                        <a:latin typeface="Calibri"/>
                        <a:ea typeface="Calibri"/>
                        <a:cs typeface="Times New Roman"/>
                      </a:endParaRPr>
                    </a:p>
                  </a:txBody>
                  <a:tcPr marL="50180" marR="50180" marT="7923" marB="0"/>
                </a:tc>
                <a:tc>
                  <a:txBody>
                    <a:bodyPr/>
                    <a:lstStyle/>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1000"/>
                        </a:spcAft>
                      </a:pPr>
                      <a:r>
                        <a:rPr lang="en-IN" sz="900" dirty="0">
                          <a:effectLst/>
                        </a:rPr>
                        <a:t> </a:t>
                      </a:r>
                      <a:r>
                        <a:rPr lang="en-IN" sz="900" dirty="0" smtClean="0">
                          <a:effectLst/>
                        </a:rPr>
                        <a:t>5</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2</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smtClean="0">
                          <a:effectLst/>
                          <a:latin typeface="+mn-lt"/>
                          <a:ea typeface="+mn-ea"/>
                          <a:cs typeface="+mn-cs"/>
                        </a:rPr>
                        <a:t>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smtClean="0">
                          <a:effectLst/>
                          <a:latin typeface="+mn-lt"/>
                          <a:ea typeface="+mn-ea"/>
                          <a:cs typeface="+mn-cs"/>
                        </a:rPr>
                        <a:t>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1 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smtClean="0">
                          <a:effectLst/>
                          <a:latin typeface="+mn-lt"/>
                          <a:ea typeface="+mn-ea"/>
                          <a:cs typeface="+mn-cs"/>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a:t>
                      </a:r>
                      <a:endParaRPr lang="en-IN" sz="900" dirty="0">
                        <a:effectLst/>
                        <a:latin typeface="Calibri"/>
                        <a:ea typeface="Calibri"/>
                        <a:cs typeface="Times New Roman"/>
                      </a:endParaRPr>
                    </a:p>
                  </a:txBody>
                  <a:tcPr marL="7923" marR="7923" marT="7923" marB="0" anchor="ctr"/>
                </a:tc>
                <a:tc>
                  <a:txBody>
                    <a:bodyPr/>
                    <a:lstStyle/>
                    <a:p>
                      <a:pPr>
                        <a:lnSpc>
                          <a:spcPct val="115000"/>
                        </a:lnSpc>
                        <a:spcAft>
                          <a:spcPts val="1000"/>
                        </a:spcAft>
                      </a:pPr>
                      <a:r>
                        <a:rPr lang="en-IN" sz="900" dirty="0">
                          <a:effectLst/>
                        </a:rPr>
                        <a:t> </a:t>
                      </a:r>
                      <a:r>
                        <a:rPr lang="en-IN" sz="900" dirty="0" smtClean="0">
                          <a:effectLst/>
                        </a:rPr>
                        <a:t>Y</a:t>
                      </a:r>
                      <a:endParaRPr lang="en-IN" sz="900" dirty="0">
                        <a:effectLst/>
                        <a:latin typeface="Calibri"/>
                        <a:ea typeface="Calibri"/>
                        <a:cs typeface="Times New Roman"/>
                      </a:endParaRPr>
                    </a:p>
                  </a:txBody>
                  <a:tcPr marL="50180" marR="50180" marT="7923" marB="0"/>
                </a:tc>
              </a:tr>
            </a:tbl>
          </a:graphicData>
        </a:graphic>
      </p:graphicFrame>
      <p:sp>
        <p:nvSpPr>
          <p:cNvPr id="5" name="Rectangle 4"/>
          <p:cNvSpPr/>
          <p:nvPr/>
        </p:nvSpPr>
        <p:spPr>
          <a:xfrm>
            <a:off x="2987824" y="188640"/>
            <a:ext cx="2503442" cy="369332"/>
          </a:xfrm>
          <a:prstGeom prst="rect">
            <a:avLst/>
          </a:prstGeom>
        </p:spPr>
        <p:txBody>
          <a:bodyPr wrap="none">
            <a:spAutoFit/>
          </a:bodyPr>
          <a:lstStyle/>
          <a:p>
            <a:r>
              <a:rPr lang="en-IN" dirty="0">
                <a:solidFill>
                  <a:srgbClr val="C00000"/>
                </a:solidFill>
              </a:rPr>
              <a:t>SPRINT </a:t>
            </a:r>
            <a:r>
              <a:rPr lang="en-IN" dirty="0" smtClean="0">
                <a:solidFill>
                  <a:srgbClr val="C00000"/>
                </a:solidFill>
              </a:rPr>
              <a:t>ACTUAL-SPRINT2</a:t>
            </a:r>
            <a:endParaRPr lang="en-IN" dirty="0">
              <a:solidFill>
                <a:srgbClr val="C00000"/>
              </a:solidFill>
            </a:endParaRPr>
          </a:p>
        </p:txBody>
      </p:sp>
    </p:spTree>
    <p:extLst>
      <p:ext uri="{BB962C8B-B14F-4D97-AF65-F5344CB8AC3E}">
        <p14:creationId xmlns:p14="http://schemas.microsoft.com/office/powerpoint/2010/main" val="1392306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33193066"/>
              </p:ext>
            </p:extLst>
          </p:nvPr>
        </p:nvGraphicFramePr>
        <p:xfrm>
          <a:off x="-4" y="620688"/>
          <a:ext cx="9144002" cy="6237313"/>
        </p:xfrm>
        <a:graphic>
          <a:graphicData uri="http://schemas.openxmlformats.org/drawingml/2006/table">
            <a:tbl>
              <a:tblPr firstRow="1" firstCol="1" bandRow="1">
                <a:tableStyleId>{5C22544A-7EE6-4342-B048-85BDC9FD1C3A}</a:tableStyleId>
              </a:tblPr>
              <a:tblGrid>
                <a:gridCol w="832895"/>
                <a:gridCol w="772568"/>
                <a:gridCol w="622363"/>
                <a:gridCol w="433992"/>
                <a:gridCol w="433992"/>
                <a:gridCol w="433992"/>
                <a:gridCol w="433992"/>
                <a:gridCol w="433992"/>
                <a:gridCol w="433992"/>
                <a:gridCol w="433992"/>
                <a:gridCol w="433992"/>
                <a:gridCol w="433992"/>
                <a:gridCol w="501708"/>
                <a:gridCol w="501708"/>
                <a:gridCol w="501708"/>
                <a:gridCol w="501708"/>
                <a:gridCol w="501708"/>
                <a:gridCol w="501708"/>
              </a:tblGrid>
              <a:tr h="1781742">
                <a:tc>
                  <a:txBody>
                    <a:bodyPr/>
                    <a:lstStyle/>
                    <a:p>
                      <a:pPr>
                        <a:lnSpc>
                          <a:spcPct val="115000"/>
                        </a:lnSpc>
                        <a:spcAft>
                          <a:spcPts val="0"/>
                        </a:spcAft>
                      </a:pPr>
                      <a:r>
                        <a:rPr lang="en-IN" sz="1000" dirty="0">
                          <a:effectLst/>
                        </a:rPr>
                        <a:t>Backlog Item</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Status &amp; completion date</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Original estimate in hours</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a:t>
                      </a:r>
                    </a:p>
                    <a:p>
                      <a:pPr>
                        <a:lnSpc>
                          <a:spcPct val="115000"/>
                        </a:lnSpc>
                        <a:spcAft>
                          <a:spcPts val="0"/>
                        </a:spcAft>
                      </a:pPr>
                      <a:r>
                        <a:rPr lang="en-IN" sz="1000" dirty="0">
                          <a:effectLst/>
                        </a:rPr>
                        <a:t> </a:t>
                      </a:r>
                      <a:r>
                        <a:rPr lang="en-IN" sz="1000" dirty="0" smtClean="0">
                          <a:effectLst/>
                        </a:rPr>
                        <a:t>2/3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Day2</a:t>
                      </a:r>
                      <a:endParaRPr lang="en-IN" sz="1000" dirty="0">
                        <a:effectLst/>
                      </a:endParaRPr>
                    </a:p>
                    <a:p>
                      <a:pPr>
                        <a:lnSpc>
                          <a:spcPct val="115000"/>
                        </a:lnSpc>
                        <a:spcAft>
                          <a:spcPts val="0"/>
                        </a:spcAft>
                      </a:pPr>
                      <a:r>
                        <a:rPr lang="en-IN" sz="1000" dirty="0" smtClean="0">
                          <a:effectLst/>
                        </a:rPr>
                        <a:t>3/3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Day3</a:t>
                      </a:r>
                    </a:p>
                    <a:p>
                      <a:pPr>
                        <a:lnSpc>
                          <a:spcPct val="115000"/>
                        </a:lnSpc>
                        <a:spcAft>
                          <a:spcPts val="0"/>
                        </a:spcAft>
                      </a:pPr>
                      <a:r>
                        <a:rPr lang="en-IN" sz="1000" dirty="0" smtClean="0">
                          <a:effectLst/>
                        </a:rPr>
                        <a:t>4/3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Day4</a:t>
                      </a:r>
                    </a:p>
                    <a:p>
                      <a:pPr>
                        <a:lnSpc>
                          <a:spcPct val="115000"/>
                        </a:lnSpc>
                        <a:spcAft>
                          <a:spcPts val="0"/>
                        </a:spcAft>
                      </a:pPr>
                      <a:r>
                        <a:rPr lang="en-IN" sz="1000" dirty="0">
                          <a:effectLst/>
                        </a:rPr>
                        <a:t> </a:t>
                      </a:r>
                      <a:r>
                        <a:rPr lang="en-IN" sz="1000" dirty="0" smtClean="0">
                          <a:effectLst/>
                        </a:rPr>
                        <a:t>5/3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Day5</a:t>
                      </a:r>
                    </a:p>
                    <a:p>
                      <a:pPr>
                        <a:lnSpc>
                          <a:spcPct val="115000"/>
                        </a:lnSpc>
                        <a:spcAft>
                          <a:spcPts val="0"/>
                        </a:spcAft>
                      </a:pPr>
                      <a:r>
                        <a:rPr lang="en-IN" sz="1000" dirty="0">
                          <a:effectLst/>
                        </a:rPr>
                        <a:t> </a:t>
                      </a:r>
                      <a:r>
                        <a:rPr lang="en-IN" sz="1000" dirty="0" smtClean="0">
                          <a:effectLst/>
                        </a:rPr>
                        <a:t>6/3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Day6</a:t>
                      </a:r>
                    </a:p>
                    <a:p>
                      <a:pPr>
                        <a:lnSpc>
                          <a:spcPct val="115000"/>
                        </a:lnSpc>
                        <a:spcAft>
                          <a:spcPts val="0"/>
                        </a:spcAft>
                      </a:pPr>
                      <a:r>
                        <a:rPr lang="en-IN" sz="1000" dirty="0" smtClean="0">
                          <a:effectLst/>
                        </a:rPr>
                        <a:t>7/3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Day7</a:t>
                      </a:r>
                    </a:p>
                    <a:p>
                      <a:pPr>
                        <a:lnSpc>
                          <a:spcPct val="115000"/>
                        </a:lnSpc>
                        <a:spcAft>
                          <a:spcPts val="0"/>
                        </a:spcAft>
                      </a:pPr>
                      <a:r>
                        <a:rPr lang="en-IN" sz="1000" dirty="0" smtClean="0">
                          <a:effectLst/>
                        </a:rPr>
                        <a:t>8/3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Day8</a:t>
                      </a:r>
                    </a:p>
                    <a:p>
                      <a:pPr>
                        <a:lnSpc>
                          <a:spcPct val="115000"/>
                        </a:lnSpc>
                        <a:spcAft>
                          <a:spcPts val="0"/>
                        </a:spcAft>
                      </a:pPr>
                      <a:r>
                        <a:rPr lang="en-IN" sz="1000" dirty="0" smtClean="0">
                          <a:effectLst/>
                        </a:rPr>
                        <a:t>9/3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Day9</a:t>
                      </a:r>
                    </a:p>
                    <a:p>
                      <a:pPr>
                        <a:lnSpc>
                          <a:spcPct val="115000"/>
                        </a:lnSpc>
                        <a:spcAft>
                          <a:spcPts val="0"/>
                        </a:spcAft>
                      </a:pPr>
                      <a:r>
                        <a:rPr lang="en-IN" sz="1000" dirty="0">
                          <a:effectLst/>
                        </a:rPr>
                        <a:t> </a:t>
                      </a:r>
                      <a:r>
                        <a:rPr lang="en-IN" sz="1000" dirty="0" smtClean="0">
                          <a:effectLst/>
                        </a:rPr>
                        <a:t>10/3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Day10</a:t>
                      </a:r>
                    </a:p>
                    <a:p>
                      <a:pPr>
                        <a:lnSpc>
                          <a:spcPct val="115000"/>
                        </a:lnSpc>
                        <a:spcAft>
                          <a:spcPts val="0"/>
                        </a:spcAft>
                      </a:pPr>
                      <a:r>
                        <a:rPr lang="en-IN" sz="1000" dirty="0" smtClean="0">
                          <a:effectLst/>
                        </a:rPr>
                        <a:t>11/3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Day11</a:t>
                      </a:r>
                    </a:p>
                    <a:p>
                      <a:pPr>
                        <a:lnSpc>
                          <a:spcPct val="115000"/>
                        </a:lnSpc>
                        <a:spcAft>
                          <a:spcPts val="0"/>
                        </a:spcAft>
                      </a:pPr>
                      <a:r>
                        <a:rPr lang="en-IN" sz="1000" dirty="0" smtClean="0">
                          <a:effectLst/>
                        </a:rPr>
                        <a:t>12/3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Day12</a:t>
                      </a:r>
                    </a:p>
                    <a:p>
                      <a:pPr>
                        <a:lnSpc>
                          <a:spcPct val="115000"/>
                        </a:lnSpc>
                        <a:spcAft>
                          <a:spcPts val="0"/>
                        </a:spcAft>
                      </a:pPr>
                      <a:r>
                        <a:rPr lang="en-IN" sz="1000" dirty="0" smtClean="0">
                          <a:effectLst/>
                        </a:rPr>
                        <a:t>13/3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Day13</a:t>
                      </a:r>
                    </a:p>
                    <a:p>
                      <a:pPr>
                        <a:lnSpc>
                          <a:spcPct val="115000"/>
                        </a:lnSpc>
                        <a:spcAft>
                          <a:spcPts val="0"/>
                        </a:spcAft>
                      </a:pPr>
                      <a:r>
                        <a:rPr lang="en-IN" sz="1000" dirty="0" smtClean="0">
                          <a:effectLst/>
                        </a:rPr>
                        <a:t>14/3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Day14</a:t>
                      </a:r>
                    </a:p>
                    <a:p>
                      <a:pPr>
                        <a:lnSpc>
                          <a:spcPct val="115000"/>
                        </a:lnSpc>
                        <a:spcAft>
                          <a:spcPts val="0"/>
                        </a:spcAft>
                      </a:pPr>
                      <a:r>
                        <a:rPr lang="en-IN" sz="1000" dirty="0" smtClean="0">
                          <a:effectLst/>
                        </a:rPr>
                        <a:t>15/3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latin typeface="Calibri"/>
                          <a:ea typeface="Calibri"/>
                          <a:cs typeface="Times New Roman"/>
                        </a:rPr>
                        <a:t>Completed(Y/N)</a:t>
                      </a:r>
                      <a:endParaRPr lang="en-IN" sz="1000" dirty="0">
                        <a:effectLst/>
                        <a:latin typeface="Calibri"/>
                        <a:ea typeface="Calibri"/>
                        <a:cs typeface="Times New Roman"/>
                      </a:endParaRPr>
                    </a:p>
                  </a:txBody>
                  <a:tcPr marL="60025" marR="60025" marT="0" marB="0"/>
                </a:tc>
              </a:tr>
              <a:tr h="1273827">
                <a:tc>
                  <a:txBody>
                    <a:bodyPr/>
                    <a:lstStyle/>
                    <a:p>
                      <a:pPr>
                        <a:lnSpc>
                          <a:spcPct val="115000"/>
                        </a:lnSpc>
                        <a:spcAft>
                          <a:spcPts val="1000"/>
                        </a:spcAft>
                      </a:pPr>
                      <a:r>
                        <a:rPr lang="en-IN" sz="900" dirty="0">
                          <a:effectLst/>
                        </a:rPr>
                        <a:t>User story </a:t>
                      </a:r>
                      <a:r>
                        <a:rPr lang="en-IN" sz="900" dirty="0" smtClean="0">
                          <a:effectLst/>
                        </a:rPr>
                        <a:t>#7,8,9</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r>
              <a:tr h="833604">
                <a:tc>
                  <a:txBody>
                    <a:bodyPr/>
                    <a:lstStyle/>
                    <a:p>
                      <a:r>
                        <a:rPr lang="en-IN" sz="900" dirty="0" smtClean="0">
                          <a:latin typeface="Times New Roman" pitchFamily="18" charset="0"/>
                          <a:cs typeface="Times New Roman" pitchFamily="18" charset="0"/>
                        </a:rPr>
                        <a:t>Highlighting edges</a:t>
                      </a:r>
                      <a:endParaRPr lang="en-IN" sz="900" dirty="0">
                        <a:latin typeface="Times New Roman" pitchFamily="18" charset="0"/>
                        <a:cs typeface="Times New Roman" pitchFamily="18" charset="0"/>
                      </a:endParaRPr>
                    </a:p>
                  </a:txBody>
                  <a:tcPr marL="50558" marR="50558" marT="7983" marB="0"/>
                </a:tc>
                <a:tc>
                  <a:txBody>
                    <a:bodyPr/>
                    <a:lstStyle/>
                    <a:p>
                      <a:r>
                        <a:rPr lang="en-IN" sz="900" dirty="0" smtClean="0"/>
                        <a:t>02/06/2022</a:t>
                      </a:r>
                      <a:endParaRPr lang="en-IN" sz="900" dirty="0">
                        <a:latin typeface="Times New Roman" pitchFamily="18" charset="0"/>
                        <a:cs typeface="Times New Roman" pitchFamily="18" charset="0"/>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2</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1</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latin typeface="Calibri"/>
                          <a:ea typeface="Calibri"/>
                          <a:cs typeface="Times New Roman"/>
                        </a:rPr>
                        <a:t>Y</a:t>
                      </a:r>
                      <a:endParaRPr lang="en-IN" sz="1000" dirty="0">
                        <a:effectLst/>
                        <a:latin typeface="Calibri"/>
                        <a:ea typeface="Calibri"/>
                        <a:cs typeface="Times New Roman"/>
                      </a:endParaRPr>
                    </a:p>
                  </a:txBody>
                  <a:tcPr marL="60025" marR="60025" marT="0" marB="0"/>
                </a:tc>
              </a:tr>
              <a:tr h="1060578">
                <a:tc>
                  <a:txBody>
                    <a:bodyPr/>
                    <a:lstStyle/>
                    <a:p>
                      <a:r>
                        <a:rPr lang="en-IN" sz="900" dirty="0" smtClean="0">
                          <a:latin typeface="Times New Roman" pitchFamily="18" charset="0"/>
                          <a:cs typeface="Times New Roman" pitchFamily="18" charset="0"/>
                        </a:rPr>
                        <a:t>Preparing lightened  </a:t>
                      </a:r>
                      <a:r>
                        <a:rPr lang="en-IN" sz="900" dirty="0" err="1" smtClean="0">
                          <a:latin typeface="Times New Roman" pitchFamily="18" charset="0"/>
                          <a:cs typeface="Times New Roman" pitchFamily="18" charset="0"/>
                        </a:rPr>
                        <a:t>color</a:t>
                      </a:r>
                      <a:r>
                        <a:rPr lang="en-IN" sz="900" dirty="0" smtClean="0">
                          <a:latin typeface="Times New Roman" pitchFamily="18" charset="0"/>
                          <a:cs typeface="Times New Roman" pitchFamily="18" charset="0"/>
                        </a:rPr>
                        <a:t> image</a:t>
                      </a:r>
                      <a:endParaRPr lang="en-IN" sz="900" dirty="0">
                        <a:latin typeface="Times New Roman" pitchFamily="18" charset="0"/>
                        <a:cs typeface="Times New Roman" pitchFamily="18" charset="0"/>
                      </a:endParaRPr>
                    </a:p>
                  </a:txBody>
                  <a:tcPr marL="50558" marR="50558" marT="7983" marB="0"/>
                </a:tc>
                <a:tc>
                  <a:txBody>
                    <a:bodyPr/>
                    <a:lstStyle/>
                    <a:p>
                      <a:r>
                        <a:rPr lang="en-IN" sz="900" dirty="0" smtClean="0"/>
                        <a:t>05/06/2022</a:t>
                      </a:r>
                      <a:endParaRPr lang="en-IN" sz="900" dirty="0">
                        <a:latin typeface="Times New Roman" pitchFamily="18" charset="0"/>
                        <a:cs typeface="Times New Roman" pitchFamily="18" charset="0"/>
                      </a:endParaRPr>
                    </a:p>
                  </a:txBody>
                  <a:tcPr marL="50558" marR="50558" marT="7983" marB="0"/>
                </a:tc>
                <a:tc>
                  <a:txBody>
                    <a:bodyPr/>
                    <a:lstStyle/>
                    <a:p>
                      <a:pPr>
                        <a:lnSpc>
                          <a:spcPct val="115000"/>
                        </a:lnSpc>
                        <a:spcAft>
                          <a:spcPts val="1000"/>
                        </a:spcAft>
                      </a:pPr>
                      <a:r>
                        <a:rPr lang="en-IN" sz="900">
                          <a:effectLst/>
                        </a:rPr>
                        <a:t> 2</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1</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latin typeface="Calibri"/>
                          <a:ea typeface="Calibri"/>
                          <a:cs typeface="Times New Roman"/>
                        </a:rPr>
                        <a:t>Y</a:t>
                      </a:r>
                      <a:endParaRPr lang="en-IN" sz="1000" dirty="0">
                        <a:effectLst/>
                        <a:latin typeface="Calibri"/>
                        <a:ea typeface="Calibri"/>
                        <a:cs typeface="Times New Roman"/>
                      </a:endParaRPr>
                    </a:p>
                  </a:txBody>
                  <a:tcPr marL="60025" marR="60025" marT="0" marB="0"/>
                </a:tc>
              </a:tr>
              <a:tr h="833604">
                <a:tc>
                  <a:txBody>
                    <a:bodyPr/>
                    <a:lstStyle/>
                    <a:p>
                      <a:r>
                        <a:rPr lang="en-IN" sz="900" dirty="0" smtClean="0">
                          <a:latin typeface="Times New Roman" pitchFamily="18" charset="0"/>
                          <a:cs typeface="Times New Roman" pitchFamily="18" charset="0"/>
                        </a:rPr>
                        <a:t>Masking and </a:t>
                      </a:r>
                      <a:r>
                        <a:rPr lang="en-IN" sz="900" dirty="0" err="1" smtClean="0">
                          <a:latin typeface="Times New Roman" pitchFamily="18" charset="0"/>
                          <a:cs typeface="Times New Roman" pitchFamily="18" charset="0"/>
                        </a:rPr>
                        <a:t>cartoonify</a:t>
                      </a:r>
                      <a:r>
                        <a:rPr lang="en-IN" sz="900" dirty="0" smtClean="0">
                          <a:latin typeface="Times New Roman" pitchFamily="18" charset="0"/>
                          <a:cs typeface="Times New Roman" pitchFamily="18" charset="0"/>
                        </a:rPr>
                        <a:t> image</a:t>
                      </a:r>
                    </a:p>
                  </a:txBody>
                  <a:tcPr marL="50558" marR="50558" marT="7983" marB="0"/>
                </a:tc>
                <a:tc>
                  <a:txBody>
                    <a:bodyPr/>
                    <a:lstStyle/>
                    <a:p>
                      <a:r>
                        <a:rPr lang="en-IN" sz="900" dirty="0">
                          <a:effectLst/>
                        </a:rPr>
                        <a:t> </a:t>
                      </a:r>
                      <a:r>
                        <a:rPr lang="en-IN" sz="900" dirty="0" smtClean="0"/>
                        <a:t>07/06/2022</a:t>
                      </a:r>
                      <a:endParaRPr lang="en-IN" sz="900" dirty="0">
                        <a:latin typeface="Times New Roman" pitchFamily="18" charset="0"/>
                        <a:cs typeface="Times New Roman" pitchFamily="18" charset="0"/>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3</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latin typeface="Calibri"/>
                          <a:ea typeface="Calibri"/>
                          <a:cs typeface="Times New Roman"/>
                        </a:rPr>
                        <a:t>Y</a:t>
                      </a:r>
                      <a:endParaRPr lang="en-IN" sz="1000" dirty="0">
                        <a:effectLst/>
                        <a:latin typeface="Calibri"/>
                        <a:ea typeface="Calibri"/>
                        <a:cs typeface="Times New Roman"/>
                      </a:endParaRPr>
                    </a:p>
                  </a:txBody>
                  <a:tcPr marL="60025" marR="60025" marT="0" marB="0"/>
                </a:tc>
              </a:tr>
              <a:tr h="453958">
                <a:tc>
                  <a:txBody>
                    <a:bodyPr/>
                    <a:lstStyle/>
                    <a:p>
                      <a:pPr>
                        <a:lnSpc>
                          <a:spcPct val="115000"/>
                        </a:lnSpc>
                        <a:spcAft>
                          <a:spcPts val="1000"/>
                        </a:spcAft>
                      </a:pPr>
                      <a:r>
                        <a:rPr lang="en-IN" sz="900">
                          <a:effectLst/>
                        </a:rPr>
                        <a:t> Total</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7</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3</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smtClean="0">
                          <a:effectLst/>
                          <a:latin typeface="+mn-lt"/>
                          <a:ea typeface="+mn-ea"/>
                          <a:cs typeface="+mn-cs"/>
                        </a:rPr>
                        <a:t>0</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smtClean="0">
                          <a:effectLst/>
                          <a:latin typeface="+mn-lt"/>
                          <a:ea typeface="+mn-ea"/>
                          <a:cs typeface="+mn-cs"/>
                        </a:rPr>
                        <a:t>1</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1 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smtClean="0">
                          <a:effectLst/>
                          <a:latin typeface="+mn-lt"/>
                          <a:ea typeface="+mn-ea"/>
                          <a:cs typeface="+mn-cs"/>
                        </a:rPr>
                        <a:t>2</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0 </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0</a:t>
                      </a:r>
                      <a:endParaRPr lang="en-IN" sz="900" dirty="0">
                        <a:effectLst/>
                        <a:latin typeface="Calibri"/>
                        <a:ea typeface="Calibri"/>
                        <a:cs typeface="Times New Roman"/>
                      </a:endParaRPr>
                    </a:p>
                  </a:txBody>
                  <a:tcPr marL="7923" marR="7923" marT="7923" marB="0" anchor="ctr"/>
                </a:tc>
                <a:tc>
                  <a:txBody>
                    <a:bodyPr/>
                    <a:lstStyle/>
                    <a:p>
                      <a:pPr>
                        <a:lnSpc>
                          <a:spcPct val="115000"/>
                        </a:lnSpc>
                        <a:spcAft>
                          <a:spcPts val="1000"/>
                        </a:spcAft>
                      </a:pPr>
                      <a:r>
                        <a:rPr lang="en-IN" sz="900" dirty="0">
                          <a:effectLst/>
                        </a:rPr>
                        <a:t> </a:t>
                      </a:r>
                      <a:r>
                        <a:rPr lang="en-IN" sz="900" dirty="0" smtClean="0">
                          <a:effectLst/>
                        </a:rPr>
                        <a:t>Y</a:t>
                      </a:r>
                      <a:endParaRPr lang="en-IN" sz="900" dirty="0">
                        <a:effectLst/>
                        <a:latin typeface="Calibri"/>
                        <a:ea typeface="Calibri"/>
                        <a:cs typeface="Times New Roman"/>
                      </a:endParaRPr>
                    </a:p>
                  </a:txBody>
                  <a:tcPr marL="50180" marR="50180" marT="7923" marB="0"/>
                </a:tc>
              </a:tr>
            </a:tbl>
          </a:graphicData>
        </a:graphic>
      </p:graphicFrame>
      <p:sp>
        <p:nvSpPr>
          <p:cNvPr id="5" name="Rectangle 4"/>
          <p:cNvSpPr/>
          <p:nvPr/>
        </p:nvSpPr>
        <p:spPr>
          <a:xfrm>
            <a:off x="2987824" y="188640"/>
            <a:ext cx="2503442" cy="369332"/>
          </a:xfrm>
          <a:prstGeom prst="rect">
            <a:avLst/>
          </a:prstGeom>
        </p:spPr>
        <p:txBody>
          <a:bodyPr wrap="none">
            <a:spAutoFit/>
          </a:bodyPr>
          <a:lstStyle/>
          <a:p>
            <a:r>
              <a:rPr lang="en-IN" dirty="0">
                <a:solidFill>
                  <a:srgbClr val="C00000"/>
                </a:solidFill>
              </a:rPr>
              <a:t>SPRINT </a:t>
            </a:r>
            <a:r>
              <a:rPr lang="en-IN" dirty="0" smtClean="0">
                <a:solidFill>
                  <a:srgbClr val="C00000"/>
                </a:solidFill>
              </a:rPr>
              <a:t>ACTUAL-SPRINT3</a:t>
            </a:r>
            <a:endParaRPr lang="en-IN" dirty="0">
              <a:solidFill>
                <a:srgbClr val="C00000"/>
              </a:solidFill>
            </a:endParaRPr>
          </a:p>
        </p:txBody>
      </p:sp>
    </p:spTree>
    <p:extLst>
      <p:ext uri="{BB962C8B-B14F-4D97-AF65-F5344CB8AC3E}">
        <p14:creationId xmlns:p14="http://schemas.microsoft.com/office/powerpoint/2010/main" val="272795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solidFill>
                  <a:srgbClr val="C00000"/>
                </a:solidFill>
                <a:latin typeface="Times New Roman" pitchFamily="18" charset="0"/>
                <a:cs typeface="Times New Roman" pitchFamily="18" charset="0"/>
              </a:rPr>
              <a:t>INTRODUCTION</a:t>
            </a:r>
            <a:endParaRPr lang="en-IN" sz="2400" dirty="0">
              <a:solidFill>
                <a:srgbClr val="C00000"/>
              </a:solidFill>
            </a:endParaRPr>
          </a:p>
        </p:txBody>
      </p:sp>
      <p:sp>
        <p:nvSpPr>
          <p:cNvPr id="3" name="Content Placeholder 2"/>
          <p:cNvSpPr>
            <a:spLocks noGrp="1"/>
          </p:cNvSpPr>
          <p:nvPr>
            <p:ph idx="1"/>
          </p:nvPr>
        </p:nvSpPr>
        <p:spPr>
          <a:xfrm>
            <a:off x="457200" y="1412776"/>
            <a:ext cx="8229600" cy="4713387"/>
          </a:xfrm>
        </p:spPr>
        <p:txBody>
          <a:bodyPr>
            <a:noAutofit/>
          </a:bodyPr>
          <a:lstStyle/>
          <a:p>
            <a:pPr algn="just">
              <a:lnSpc>
                <a:spcPct val="150000"/>
              </a:lnSpc>
            </a:pPr>
            <a:r>
              <a:rPr lang="en-US" sz="1600" dirty="0" smtClean="0">
                <a:latin typeface="Times New Roman" pitchFamily="18" charset="0"/>
                <a:cs typeface="Times New Roman" pitchFamily="18" charset="0"/>
              </a:rPr>
              <a:t>Advanced technology has become the integral part of our life . The image processing plays a major role in all computers related applications. The image processing appears in many real-life applications, e.g., home security, banking system, education sector, defense system, Railway, and so on. Almost </a:t>
            </a:r>
            <a:r>
              <a:rPr lang="en-US" sz="1600" dirty="0">
                <a:latin typeface="Times New Roman" pitchFamily="18" charset="0"/>
                <a:cs typeface="Times New Roman" pitchFamily="18" charset="0"/>
              </a:rPr>
              <a:t>all people are left with very precious and unforgettable memories of our childhood. So today let’s head towards giving our pictures some </a:t>
            </a:r>
            <a:r>
              <a:rPr lang="en-US" sz="1600" dirty="0" err="1">
                <a:latin typeface="Times New Roman" pitchFamily="18" charset="0"/>
                <a:cs typeface="Times New Roman" pitchFamily="18" charset="0"/>
              </a:rPr>
              <a:t>cartoonic</a:t>
            </a:r>
            <a:r>
              <a:rPr lang="en-US" sz="1600" dirty="0">
                <a:latin typeface="Times New Roman" pitchFamily="18" charset="0"/>
                <a:cs typeface="Times New Roman" pitchFamily="18" charset="0"/>
              </a:rPr>
              <a:t> effects. </a:t>
            </a:r>
            <a:r>
              <a:rPr lang="en-US" sz="1600" dirty="0" smtClean="0">
                <a:latin typeface="Times New Roman" pitchFamily="18" charset="0"/>
                <a:cs typeface="Times New Roman" pitchFamily="18" charset="0"/>
              </a:rPr>
              <a:t>Thus</a:t>
            </a:r>
            <a:r>
              <a:rPr lang="en-US" sz="1600" dirty="0">
                <a:latin typeface="Times New Roman" pitchFamily="18" charset="0"/>
                <a:cs typeface="Times New Roman" pitchFamily="18" charset="0"/>
              </a:rPr>
              <a:t>, I am going to build a python application that will transform an image into its cartoon using OpenCV. To convert an image to a cartoon, multiple transformations are done. Firstly, an image is converted to a Grayscale image. Then, the Grayscale image is smoothened, and try to extract the edges in the image. Finally, form a </a:t>
            </a:r>
            <a:r>
              <a:rPr lang="en-US" sz="1600" dirty="0" smtClean="0">
                <a:latin typeface="Times New Roman" pitchFamily="18" charset="0"/>
                <a:cs typeface="Times New Roman" pitchFamily="18" charset="0"/>
              </a:rPr>
              <a:t>color </a:t>
            </a:r>
            <a:r>
              <a:rPr lang="en-US" sz="1600" dirty="0">
                <a:latin typeface="Times New Roman" pitchFamily="18" charset="0"/>
                <a:cs typeface="Times New Roman" pitchFamily="18" charset="0"/>
              </a:rPr>
              <a:t>image and mask it with edges. This creates a beautiful cartoon image with edges and lightened </a:t>
            </a:r>
            <a:r>
              <a:rPr lang="en-US" sz="1600" dirty="0" smtClean="0">
                <a:latin typeface="Times New Roman" pitchFamily="18" charset="0"/>
                <a:cs typeface="Times New Roman" pitchFamily="18" charset="0"/>
              </a:rPr>
              <a:t>color </a:t>
            </a:r>
            <a:r>
              <a:rPr lang="en-US" sz="1600" dirty="0">
                <a:latin typeface="Times New Roman" pitchFamily="18" charset="0"/>
                <a:cs typeface="Times New Roman" pitchFamily="18" charset="0"/>
              </a:rPr>
              <a:t>of the original image. </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4609613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12574500"/>
              </p:ext>
            </p:extLst>
          </p:nvPr>
        </p:nvGraphicFramePr>
        <p:xfrm>
          <a:off x="-4" y="620688"/>
          <a:ext cx="9144002" cy="5783355"/>
        </p:xfrm>
        <a:graphic>
          <a:graphicData uri="http://schemas.openxmlformats.org/drawingml/2006/table">
            <a:tbl>
              <a:tblPr firstRow="1" firstCol="1" bandRow="1">
                <a:tableStyleId>{5C22544A-7EE6-4342-B048-85BDC9FD1C3A}</a:tableStyleId>
              </a:tblPr>
              <a:tblGrid>
                <a:gridCol w="832895"/>
                <a:gridCol w="772568"/>
                <a:gridCol w="622363"/>
                <a:gridCol w="433992"/>
                <a:gridCol w="433992"/>
                <a:gridCol w="433992"/>
                <a:gridCol w="433992"/>
                <a:gridCol w="433992"/>
                <a:gridCol w="433992"/>
                <a:gridCol w="433992"/>
                <a:gridCol w="433992"/>
                <a:gridCol w="433992"/>
                <a:gridCol w="501708"/>
                <a:gridCol w="501708"/>
                <a:gridCol w="501708"/>
                <a:gridCol w="501708"/>
                <a:gridCol w="501708"/>
                <a:gridCol w="501708"/>
              </a:tblGrid>
              <a:tr h="1781742">
                <a:tc>
                  <a:txBody>
                    <a:bodyPr/>
                    <a:lstStyle/>
                    <a:p>
                      <a:pPr>
                        <a:lnSpc>
                          <a:spcPct val="115000"/>
                        </a:lnSpc>
                        <a:spcAft>
                          <a:spcPts val="0"/>
                        </a:spcAft>
                      </a:pPr>
                      <a:r>
                        <a:rPr lang="en-IN" sz="1000" dirty="0">
                          <a:effectLst/>
                        </a:rPr>
                        <a:t>Backlog Item</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Status &amp; completion date</a:t>
                      </a:r>
                    </a:p>
                    <a:p>
                      <a:pPr>
                        <a:lnSpc>
                          <a:spcPct val="115000"/>
                        </a:lnSpc>
                        <a:spcAft>
                          <a:spcPts val="0"/>
                        </a:spcAft>
                      </a:pP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a:effectLst/>
                        </a:rPr>
                        <a:t>Original estimate in hours</a:t>
                      </a:r>
                    </a:p>
                    <a:p>
                      <a:pPr>
                        <a:lnSpc>
                          <a:spcPct val="115000"/>
                        </a:lnSpc>
                        <a:spcAft>
                          <a:spcPts val="0"/>
                        </a:spcAft>
                      </a:pPr>
                      <a:r>
                        <a:rPr lang="en-IN" sz="1000">
                          <a:effectLst/>
                        </a:rPr>
                        <a:t> </a:t>
                      </a:r>
                      <a:endParaRPr lang="en-IN" sz="100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a:t>
                      </a:r>
                    </a:p>
                    <a:p>
                      <a:pPr>
                        <a:lnSpc>
                          <a:spcPct val="115000"/>
                        </a:lnSpc>
                        <a:spcAft>
                          <a:spcPts val="0"/>
                        </a:spcAft>
                      </a:pPr>
                      <a:r>
                        <a:rPr lang="en-IN" sz="1000" dirty="0">
                          <a:effectLst/>
                        </a:rPr>
                        <a:t> </a:t>
                      </a:r>
                      <a:r>
                        <a:rPr lang="en-IN" sz="1000" dirty="0" smtClean="0">
                          <a:effectLst/>
                        </a:rPr>
                        <a:t>2/3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rPr>
                        <a:t>Day2</a:t>
                      </a:r>
                      <a:endParaRPr lang="en-IN" sz="1000" dirty="0">
                        <a:effectLst/>
                      </a:endParaRPr>
                    </a:p>
                    <a:p>
                      <a:pPr>
                        <a:lnSpc>
                          <a:spcPct val="115000"/>
                        </a:lnSpc>
                        <a:spcAft>
                          <a:spcPts val="0"/>
                        </a:spcAft>
                      </a:pPr>
                      <a:r>
                        <a:rPr lang="en-IN" sz="1000" dirty="0" smtClean="0">
                          <a:effectLst/>
                        </a:rPr>
                        <a:t>3/3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Day3</a:t>
                      </a:r>
                    </a:p>
                    <a:p>
                      <a:pPr>
                        <a:lnSpc>
                          <a:spcPct val="115000"/>
                        </a:lnSpc>
                        <a:spcAft>
                          <a:spcPts val="0"/>
                        </a:spcAft>
                      </a:pPr>
                      <a:r>
                        <a:rPr lang="en-IN" sz="1000" dirty="0" smtClean="0">
                          <a:effectLst/>
                        </a:rPr>
                        <a:t>4/3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Day4</a:t>
                      </a:r>
                    </a:p>
                    <a:p>
                      <a:pPr>
                        <a:lnSpc>
                          <a:spcPct val="115000"/>
                        </a:lnSpc>
                        <a:spcAft>
                          <a:spcPts val="0"/>
                        </a:spcAft>
                      </a:pPr>
                      <a:r>
                        <a:rPr lang="en-IN" sz="1000" dirty="0">
                          <a:effectLst/>
                        </a:rPr>
                        <a:t> </a:t>
                      </a:r>
                      <a:r>
                        <a:rPr lang="en-IN" sz="1000" dirty="0" smtClean="0">
                          <a:effectLst/>
                        </a:rPr>
                        <a:t>5/3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Day5</a:t>
                      </a:r>
                    </a:p>
                    <a:p>
                      <a:pPr>
                        <a:lnSpc>
                          <a:spcPct val="115000"/>
                        </a:lnSpc>
                        <a:spcAft>
                          <a:spcPts val="0"/>
                        </a:spcAft>
                      </a:pPr>
                      <a:r>
                        <a:rPr lang="en-IN" sz="1000" dirty="0">
                          <a:effectLst/>
                        </a:rPr>
                        <a:t> </a:t>
                      </a:r>
                      <a:r>
                        <a:rPr lang="en-IN" sz="1000" dirty="0" smtClean="0">
                          <a:effectLst/>
                        </a:rPr>
                        <a:t>6/3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Day6</a:t>
                      </a:r>
                    </a:p>
                    <a:p>
                      <a:pPr>
                        <a:lnSpc>
                          <a:spcPct val="115000"/>
                        </a:lnSpc>
                        <a:spcAft>
                          <a:spcPts val="0"/>
                        </a:spcAft>
                      </a:pPr>
                      <a:r>
                        <a:rPr lang="en-IN" sz="1000" dirty="0" smtClean="0">
                          <a:effectLst/>
                        </a:rPr>
                        <a:t>7/3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Day7</a:t>
                      </a:r>
                    </a:p>
                    <a:p>
                      <a:pPr>
                        <a:lnSpc>
                          <a:spcPct val="115000"/>
                        </a:lnSpc>
                        <a:spcAft>
                          <a:spcPts val="0"/>
                        </a:spcAft>
                      </a:pPr>
                      <a:r>
                        <a:rPr lang="en-IN" sz="1000" dirty="0" smtClean="0">
                          <a:effectLst/>
                        </a:rPr>
                        <a:t>8/3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Day8</a:t>
                      </a:r>
                    </a:p>
                    <a:p>
                      <a:pPr>
                        <a:lnSpc>
                          <a:spcPct val="115000"/>
                        </a:lnSpc>
                        <a:spcAft>
                          <a:spcPts val="0"/>
                        </a:spcAft>
                      </a:pPr>
                      <a:r>
                        <a:rPr lang="en-IN" sz="1000" dirty="0" smtClean="0">
                          <a:effectLst/>
                        </a:rPr>
                        <a:t>9/3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Day9</a:t>
                      </a:r>
                    </a:p>
                    <a:p>
                      <a:pPr>
                        <a:lnSpc>
                          <a:spcPct val="115000"/>
                        </a:lnSpc>
                        <a:spcAft>
                          <a:spcPts val="0"/>
                        </a:spcAft>
                      </a:pPr>
                      <a:r>
                        <a:rPr lang="en-IN" sz="1000" dirty="0">
                          <a:effectLst/>
                        </a:rPr>
                        <a:t> </a:t>
                      </a:r>
                      <a:r>
                        <a:rPr lang="en-IN" sz="1000" dirty="0" smtClean="0">
                          <a:effectLst/>
                        </a:rPr>
                        <a:t>10/3</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Day10</a:t>
                      </a:r>
                    </a:p>
                    <a:p>
                      <a:pPr>
                        <a:lnSpc>
                          <a:spcPct val="115000"/>
                        </a:lnSpc>
                        <a:spcAft>
                          <a:spcPts val="0"/>
                        </a:spcAft>
                      </a:pPr>
                      <a:r>
                        <a:rPr lang="en-IN" sz="1000" dirty="0" smtClean="0">
                          <a:effectLst/>
                        </a:rPr>
                        <a:t>11/3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Day11</a:t>
                      </a:r>
                    </a:p>
                    <a:p>
                      <a:pPr>
                        <a:lnSpc>
                          <a:spcPct val="115000"/>
                        </a:lnSpc>
                        <a:spcAft>
                          <a:spcPts val="0"/>
                        </a:spcAft>
                      </a:pPr>
                      <a:r>
                        <a:rPr lang="en-IN" sz="1000" dirty="0" smtClean="0">
                          <a:effectLst/>
                        </a:rPr>
                        <a:t>12/3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Day12</a:t>
                      </a:r>
                    </a:p>
                    <a:p>
                      <a:pPr>
                        <a:lnSpc>
                          <a:spcPct val="115000"/>
                        </a:lnSpc>
                        <a:spcAft>
                          <a:spcPts val="0"/>
                        </a:spcAft>
                      </a:pPr>
                      <a:r>
                        <a:rPr lang="en-IN" sz="1000" dirty="0" smtClean="0">
                          <a:effectLst/>
                        </a:rPr>
                        <a:t>13/3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Day13</a:t>
                      </a:r>
                    </a:p>
                    <a:p>
                      <a:pPr>
                        <a:lnSpc>
                          <a:spcPct val="115000"/>
                        </a:lnSpc>
                        <a:spcAft>
                          <a:spcPts val="0"/>
                        </a:spcAft>
                      </a:pPr>
                      <a:r>
                        <a:rPr lang="en-IN" sz="1000" dirty="0" smtClean="0">
                          <a:effectLst/>
                        </a:rPr>
                        <a:t>14/3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a:effectLst/>
                        </a:rPr>
                        <a:t>Day14</a:t>
                      </a:r>
                    </a:p>
                    <a:p>
                      <a:pPr>
                        <a:lnSpc>
                          <a:spcPct val="115000"/>
                        </a:lnSpc>
                        <a:spcAft>
                          <a:spcPts val="0"/>
                        </a:spcAft>
                      </a:pPr>
                      <a:r>
                        <a:rPr lang="en-IN" sz="1000" dirty="0" smtClean="0">
                          <a:effectLst/>
                        </a:rPr>
                        <a:t>15/3</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latin typeface="Calibri"/>
                          <a:ea typeface="Calibri"/>
                          <a:cs typeface="Times New Roman"/>
                        </a:rPr>
                        <a:t>Completed(Y/N)</a:t>
                      </a:r>
                      <a:endParaRPr lang="en-IN" sz="1000" dirty="0">
                        <a:effectLst/>
                        <a:latin typeface="Calibri"/>
                        <a:ea typeface="Calibri"/>
                        <a:cs typeface="Times New Roman"/>
                      </a:endParaRPr>
                    </a:p>
                  </a:txBody>
                  <a:tcPr marL="60025" marR="60025" marT="0" marB="0"/>
                </a:tc>
              </a:tr>
              <a:tr h="1273827">
                <a:tc>
                  <a:txBody>
                    <a:bodyPr/>
                    <a:lstStyle/>
                    <a:p>
                      <a:pPr>
                        <a:lnSpc>
                          <a:spcPct val="115000"/>
                        </a:lnSpc>
                        <a:spcAft>
                          <a:spcPts val="1000"/>
                        </a:spcAft>
                      </a:pPr>
                      <a:r>
                        <a:rPr lang="en-IN" sz="900" dirty="0">
                          <a:effectLst/>
                        </a:rPr>
                        <a:t>User story </a:t>
                      </a:r>
                      <a:r>
                        <a:rPr lang="en-IN" sz="900" dirty="0" smtClean="0">
                          <a:effectLst/>
                        </a:rPr>
                        <a:t>#10,11</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0"/>
                        </a:spcAft>
                      </a:pPr>
                      <a:r>
                        <a:rPr lang="en-IN" sz="1000" dirty="0">
                          <a:effectLst/>
                        </a:rPr>
                        <a:t>hrs</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a:effectLst/>
                        <a:latin typeface="Calibri"/>
                        <a:ea typeface="Calibri"/>
                        <a:cs typeface="Times New Roman"/>
                      </a:endParaRPr>
                    </a:p>
                  </a:txBody>
                  <a:tcPr marL="60025" marR="60025" marT="0" marB="0"/>
                </a:tc>
              </a:tr>
              <a:tr h="833604">
                <a:tc>
                  <a:txBody>
                    <a:bodyPr/>
                    <a:lstStyle/>
                    <a:p>
                      <a:r>
                        <a:rPr lang="en-IN" sz="900" dirty="0" smtClean="0">
                          <a:latin typeface="Times New Roman" pitchFamily="18" charset="0"/>
                          <a:cs typeface="Times New Roman" pitchFamily="18" charset="0"/>
                        </a:rPr>
                        <a:t>Plotting</a:t>
                      </a:r>
                      <a:r>
                        <a:rPr lang="en-IN" sz="900" baseline="0" dirty="0" smtClean="0">
                          <a:latin typeface="Times New Roman" pitchFamily="18" charset="0"/>
                          <a:cs typeface="Times New Roman" pitchFamily="18" charset="0"/>
                        </a:rPr>
                        <a:t> transitions together</a:t>
                      </a:r>
                      <a:endParaRPr lang="en-IN" sz="900" dirty="0">
                        <a:latin typeface="Times New Roman" pitchFamily="18" charset="0"/>
                        <a:cs typeface="Times New Roman" pitchFamily="18" charset="0"/>
                      </a:endParaRPr>
                    </a:p>
                  </a:txBody>
                  <a:tcPr marL="50558" marR="50558" marT="7983" marB="0"/>
                </a:tc>
                <a:tc>
                  <a:txBody>
                    <a:bodyPr/>
                    <a:lstStyle/>
                    <a:p>
                      <a:r>
                        <a:rPr lang="en-IN" sz="900" dirty="0" smtClean="0">
                          <a:latin typeface="+mn-lt"/>
                          <a:cs typeface="+mn-cs"/>
                        </a:rPr>
                        <a:t>25/06/2022</a:t>
                      </a:r>
                      <a:endParaRPr lang="en-IN" sz="900" dirty="0">
                        <a:latin typeface="Times New Roman" pitchFamily="18" charset="0"/>
                        <a:cs typeface="Times New Roman" pitchFamily="18" charset="0"/>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2</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1</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latin typeface="Calibri"/>
                          <a:ea typeface="Calibri"/>
                          <a:cs typeface="Times New Roman"/>
                        </a:rPr>
                        <a:t>Y</a:t>
                      </a:r>
                      <a:endParaRPr lang="en-IN" sz="1000" dirty="0">
                        <a:effectLst/>
                        <a:latin typeface="Calibri"/>
                        <a:ea typeface="Calibri"/>
                        <a:cs typeface="Times New Roman"/>
                      </a:endParaRPr>
                    </a:p>
                  </a:txBody>
                  <a:tcPr marL="60025" marR="60025" marT="0" marB="0"/>
                </a:tc>
              </a:tr>
              <a:tr h="1060578">
                <a:tc>
                  <a:txBody>
                    <a:bodyPr/>
                    <a:lstStyle/>
                    <a:p>
                      <a:r>
                        <a:rPr lang="en-IN" sz="900" dirty="0" smtClean="0">
                          <a:latin typeface="Times New Roman" pitchFamily="18" charset="0"/>
                          <a:cs typeface="Times New Roman" pitchFamily="18" charset="0"/>
                        </a:rPr>
                        <a:t>Save</a:t>
                      </a:r>
                      <a:r>
                        <a:rPr lang="en-IN" sz="900" baseline="0" dirty="0" smtClean="0">
                          <a:latin typeface="Times New Roman" pitchFamily="18" charset="0"/>
                          <a:cs typeface="Times New Roman" pitchFamily="18" charset="0"/>
                        </a:rPr>
                        <a:t> image</a:t>
                      </a:r>
                      <a:endParaRPr lang="en-IN" sz="900" dirty="0">
                        <a:latin typeface="Times New Roman" pitchFamily="18" charset="0"/>
                        <a:cs typeface="Times New Roman" pitchFamily="18" charset="0"/>
                      </a:endParaRPr>
                    </a:p>
                  </a:txBody>
                  <a:tcPr marL="50558" marR="50558" marT="7983" marB="0"/>
                </a:tc>
                <a:tc>
                  <a:txBody>
                    <a:bodyPr/>
                    <a:lstStyle/>
                    <a:p>
                      <a:r>
                        <a:rPr lang="en-IN" sz="900" dirty="0" smtClean="0"/>
                        <a:t>06/07/2022</a:t>
                      </a:r>
                      <a:endParaRPr lang="en-IN" sz="900" dirty="0">
                        <a:latin typeface="Times New Roman" pitchFamily="18" charset="0"/>
                        <a:cs typeface="Times New Roman" pitchFamily="18" charset="0"/>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3</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1</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1</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r>
                        <a:rPr lang="en-IN" sz="1000" dirty="0" smtClean="0">
                          <a:effectLst/>
                          <a:latin typeface="Calibri"/>
                          <a:ea typeface="Calibri"/>
                          <a:cs typeface="Times New Roman"/>
                        </a:rPr>
                        <a:t>Y</a:t>
                      </a:r>
                      <a:endParaRPr lang="en-IN" sz="1000" dirty="0">
                        <a:effectLst/>
                        <a:latin typeface="Calibri"/>
                        <a:ea typeface="Calibri"/>
                        <a:cs typeface="Times New Roman"/>
                      </a:endParaRPr>
                    </a:p>
                  </a:txBody>
                  <a:tcPr marL="60025" marR="60025" marT="0" marB="0"/>
                </a:tc>
              </a:tr>
              <a:tr h="833604">
                <a:tc>
                  <a:txBody>
                    <a:bodyPr/>
                    <a:lstStyle/>
                    <a:p>
                      <a:pPr>
                        <a:lnSpc>
                          <a:spcPct val="115000"/>
                        </a:lnSpc>
                        <a:spcAft>
                          <a:spcPts val="1000"/>
                        </a:spcAft>
                      </a:pPr>
                      <a:r>
                        <a:rPr lang="en-IN" sz="900" dirty="0">
                          <a:effectLst/>
                        </a:rPr>
                        <a:t> Total</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5</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2</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smtClean="0">
                          <a:effectLst/>
                          <a:latin typeface="+mn-lt"/>
                          <a:ea typeface="+mn-ea"/>
                          <a:cs typeface="+mn-cs"/>
                        </a:rPr>
                        <a:t>0</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smtClean="0">
                          <a:effectLst/>
                          <a:latin typeface="+mn-lt"/>
                          <a:ea typeface="+mn-ea"/>
                          <a:cs typeface="+mn-cs"/>
                        </a:rPr>
                        <a:t>1</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1 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smtClean="0">
                          <a:effectLst/>
                          <a:latin typeface="+mn-lt"/>
                          <a:ea typeface="+mn-ea"/>
                          <a:cs typeface="+mn-cs"/>
                        </a:rPr>
                        <a:t>1</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0"/>
                        </a:spcAft>
                      </a:pPr>
                      <a:r>
                        <a:rPr lang="en-IN" sz="1000" dirty="0" smtClean="0">
                          <a:effectLst/>
                        </a:rPr>
                        <a:t>0</a:t>
                      </a:r>
                      <a:r>
                        <a:rPr lang="en-IN" sz="1000" dirty="0">
                          <a:effectLst/>
                        </a:rPr>
                        <a:t> </a:t>
                      </a:r>
                      <a:endParaRPr lang="en-IN" sz="1000" dirty="0">
                        <a:effectLst/>
                        <a:latin typeface="Calibri"/>
                        <a:ea typeface="Calibri"/>
                        <a:cs typeface="Times New Roman"/>
                      </a:endParaRPr>
                    </a:p>
                  </a:txBody>
                  <a:tcPr marL="60025" marR="60025" marT="0" marB="0"/>
                </a:tc>
                <a:tc>
                  <a:txBody>
                    <a:bodyPr/>
                    <a:lstStyle/>
                    <a:p>
                      <a:pPr>
                        <a:lnSpc>
                          <a:spcPct val="115000"/>
                        </a:lnSpc>
                        <a:spcAft>
                          <a:spcPts val="0"/>
                        </a:spcAft>
                      </a:pPr>
                      <a:endParaRPr lang="en-IN" sz="1000" dirty="0">
                        <a:effectLst/>
                        <a:latin typeface="Calibri"/>
                        <a:ea typeface="Calibri"/>
                        <a:cs typeface="Times New Roman"/>
                      </a:endParaRPr>
                    </a:p>
                  </a:txBody>
                  <a:tcPr marL="60025" marR="60025" marT="0" marB="0"/>
                </a:tc>
              </a:tr>
            </a:tbl>
          </a:graphicData>
        </a:graphic>
      </p:graphicFrame>
      <p:sp>
        <p:nvSpPr>
          <p:cNvPr id="5" name="Rectangle 4"/>
          <p:cNvSpPr/>
          <p:nvPr/>
        </p:nvSpPr>
        <p:spPr>
          <a:xfrm>
            <a:off x="2987824" y="188640"/>
            <a:ext cx="2503442" cy="369332"/>
          </a:xfrm>
          <a:prstGeom prst="rect">
            <a:avLst/>
          </a:prstGeom>
        </p:spPr>
        <p:txBody>
          <a:bodyPr wrap="none">
            <a:spAutoFit/>
          </a:bodyPr>
          <a:lstStyle/>
          <a:p>
            <a:r>
              <a:rPr lang="en-IN" dirty="0">
                <a:solidFill>
                  <a:srgbClr val="C00000"/>
                </a:solidFill>
              </a:rPr>
              <a:t>SPRINT </a:t>
            </a:r>
            <a:r>
              <a:rPr lang="en-IN" dirty="0" smtClean="0">
                <a:solidFill>
                  <a:srgbClr val="C00000"/>
                </a:solidFill>
              </a:rPr>
              <a:t>ACTUAL-SPRINT4</a:t>
            </a:r>
            <a:endParaRPr lang="en-IN" dirty="0">
              <a:solidFill>
                <a:srgbClr val="C00000"/>
              </a:solidFill>
            </a:endParaRPr>
          </a:p>
        </p:txBody>
      </p:sp>
    </p:spTree>
    <p:extLst>
      <p:ext uri="{BB962C8B-B14F-4D97-AF65-F5344CB8AC3E}">
        <p14:creationId xmlns:p14="http://schemas.microsoft.com/office/powerpoint/2010/main" val="246553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solidFill>
                  <a:srgbClr val="C00000"/>
                </a:solidFill>
                <a:latin typeface="Times New Roman" pitchFamily="18" charset="0"/>
                <a:cs typeface="Times New Roman" pitchFamily="18" charset="0"/>
              </a:rPr>
              <a:t>OBJECTIVE</a:t>
            </a:r>
            <a:endParaRPr lang="en-IN" sz="24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Rapid image processing technique with high detection rates.</a:t>
            </a:r>
          </a:p>
          <a:p>
            <a:r>
              <a:rPr lang="en-US" sz="1800" dirty="0" smtClean="0">
                <a:latin typeface="Times New Roman" pitchFamily="18" charset="0"/>
                <a:cs typeface="Times New Roman" pitchFamily="18" charset="0"/>
              </a:rPr>
              <a:t>To provide High accuracy model which is precise as compare </a:t>
            </a:r>
            <a:r>
              <a:rPr lang="en-IN" sz="1800" dirty="0" smtClean="0">
                <a:latin typeface="Times New Roman" pitchFamily="18" charset="0"/>
                <a:cs typeface="Times New Roman" pitchFamily="18" charset="0"/>
              </a:rPr>
              <a:t>to current existing models.</a:t>
            </a:r>
          </a:p>
          <a:p>
            <a:r>
              <a:rPr lang="en-US" sz="1800" dirty="0" smtClean="0">
                <a:latin typeface="Times New Roman" pitchFamily="18" charset="0"/>
                <a:cs typeface="Times New Roman" pitchFamily="18" charset="0"/>
              </a:rPr>
              <a:t>To provide possibly low false positive rate.</a:t>
            </a:r>
          </a:p>
          <a:p>
            <a:r>
              <a:rPr lang="en-US" sz="1800" dirty="0" smtClean="0"/>
              <a:t>Other apps are difficult </a:t>
            </a:r>
            <a:r>
              <a:rPr lang="en-US" sz="1800" dirty="0"/>
              <a:t>to use as user has to markdown points &amp; lines on the image to apply effects which is not user friendly also the options are limited.</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701021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smtClean="0">
                <a:solidFill>
                  <a:srgbClr val="C00000"/>
                </a:solidFill>
                <a:latin typeface="Times New Roman" pitchFamily="18" charset="0"/>
                <a:cs typeface="Times New Roman" pitchFamily="18" charset="0"/>
              </a:rPr>
              <a:t>MODULES</a:t>
            </a:r>
            <a:endParaRPr lang="en-IN" sz="24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IN" sz="2000" dirty="0" smtClean="0">
                <a:latin typeface="Times New Roman" pitchFamily="18" charset="0"/>
                <a:cs typeface="Times New Roman" pitchFamily="18" charset="0"/>
              </a:rPr>
              <a:t>1.Importing </a:t>
            </a:r>
            <a:r>
              <a:rPr lang="en-IN" sz="2000" dirty="0">
                <a:latin typeface="Times New Roman" pitchFamily="18" charset="0"/>
                <a:cs typeface="Times New Roman" pitchFamily="18" charset="0"/>
              </a:rPr>
              <a:t>the required </a:t>
            </a:r>
            <a:r>
              <a:rPr lang="en-IN" sz="2000" dirty="0" smtClean="0">
                <a:latin typeface="Times New Roman" pitchFamily="18" charset="0"/>
                <a:cs typeface="Times New Roman" pitchFamily="18" charset="0"/>
              </a:rPr>
              <a:t>libraries </a:t>
            </a:r>
            <a:endParaRPr lang="en-IN"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2. Building a File Box to </a:t>
            </a:r>
            <a:r>
              <a:rPr lang="en-US" sz="2000" dirty="0" smtClean="0">
                <a:latin typeface="Times New Roman" pitchFamily="18" charset="0"/>
                <a:cs typeface="Times New Roman" pitchFamily="18" charset="0"/>
              </a:rPr>
              <a:t>choose a particular file </a:t>
            </a:r>
          </a:p>
          <a:p>
            <a:pPr marL="0" indent="0">
              <a:buNone/>
            </a:pPr>
            <a:r>
              <a:rPr lang="en-US" sz="2000" dirty="0" smtClean="0">
                <a:latin typeface="Times New Roman" pitchFamily="18" charset="0"/>
                <a:cs typeface="Times New Roman" pitchFamily="18" charset="0"/>
              </a:rPr>
              <a:t>3.Creating Buttons</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4. </a:t>
            </a:r>
            <a:r>
              <a:rPr lang="en-US" sz="2000" dirty="0">
                <a:latin typeface="Times New Roman" pitchFamily="18" charset="0"/>
                <a:cs typeface="Times New Roman" pitchFamily="18" charset="0"/>
              </a:rPr>
              <a:t>Transforming an image to </a:t>
            </a:r>
            <a:r>
              <a:rPr lang="en-US" sz="2000" dirty="0" smtClean="0">
                <a:latin typeface="Times New Roman" pitchFamily="18" charset="0"/>
                <a:cs typeface="Times New Roman" pitchFamily="18" charset="0"/>
              </a:rPr>
              <a:t>gray scale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5</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Smoothening a </a:t>
            </a:r>
            <a:r>
              <a:rPr lang="en-US" sz="2000" dirty="0" smtClean="0">
                <a:latin typeface="Times New Roman" pitchFamily="18" charset="0"/>
                <a:cs typeface="Times New Roman" pitchFamily="18" charset="0"/>
              </a:rPr>
              <a:t>gray scale </a:t>
            </a:r>
            <a:r>
              <a:rPr lang="en-US" sz="2000" dirty="0">
                <a:latin typeface="Times New Roman" pitchFamily="18" charset="0"/>
                <a:cs typeface="Times New Roman" pitchFamily="18" charset="0"/>
              </a:rPr>
              <a:t>image </a:t>
            </a:r>
          </a:p>
          <a:p>
            <a:pPr marL="0" indent="0">
              <a:buNone/>
            </a:pPr>
            <a:r>
              <a:rPr lang="en-US" sz="2000" dirty="0">
                <a:latin typeface="Times New Roman" pitchFamily="18" charset="0"/>
                <a:cs typeface="Times New Roman" pitchFamily="18" charset="0"/>
              </a:rPr>
              <a:t>6</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Retrieving the edges of an image </a:t>
            </a:r>
          </a:p>
          <a:p>
            <a:pPr marL="0" indent="0">
              <a:buNone/>
            </a:pPr>
            <a:r>
              <a:rPr lang="en-US" sz="2000" dirty="0">
                <a:latin typeface="Times New Roman" pitchFamily="18" charset="0"/>
                <a:cs typeface="Times New Roman" pitchFamily="18" charset="0"/>
              </a:rPr>
              <a:t>7</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Preparing a Mask Image </a:t>
            </a:r>
          </a:p>
          <a:p>
            <a:pPr marL="0" indent="0">
              <a:buNone/>
            </a:pPr>
            <a:r>
              <a:rPr lang="en-US" sz="2000" dirty="0">
                <a:latin typeface="Times New Roman" pitchFamily="18" charset="0"/>
                <a:cs typeface="Times New Roman" pitchFamily="18" charset="0"/>
              </a:rPr>
              <a:t>8</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Giving a Cartoon Effect </a:t>
            </a:r>
          </a:p>
          <a:p>
            <a:pPr marL="0" indent="0">
              <a:buNone/>
            </a:pPr>
            <a:r>
              <a:rPr lang="en-US" sz="2000" dirty="0">
                <a:latin typeface="Times New Roman" pitchFamily="18" charset="0"/>
                <a:cs typeface="Times New Roman" pitchFamily="18" charset="0"/>
              </a:rPr>
              <a:t>9</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Plotting all the transitions together </a:t>
            </a:r>
          </a:p>
          <a:p>
            <a:pPr marL="0" indent="0">
              <a:buNone/>
            </a:pPr>
            <a:r>
              <a:rPr lang="en-US" sz="2000" dirty="0" smtClean="0">
                <a:latin typeface="Times New Roman" pitchFamily="18" charset="0"/>
                <a:cs typeface="Times New Roman" pitchFamily="18" charset="0"/>
              </a:rPr>
              <a:t>10. Building save button</a:t>
            </a:r>
            <a:endParaRPr lang="en-US" sz="2000" dirty="0">
              <a:latin typeface="Times New Roman" pitchFamily="18" charset="0"/>
              <a:cs typeface="Times New Roman" pitchFamily="18" charset="0"/>
            </a:endParaRPr>
          </a:p>
          <a:p>
            <a:endParaRPr lang="en-IN" sz="1600" dirty="0"/>
          </a:p>
        </p:txBody>
      </p:sp>
    </p:spTree>
    <p:extLst>
      <p:ext uri="{BB962C8B-B14F-4D97-AF65-F5344CB8AC3E}">
        <p14:creationId xmlns:p14="http://schemas.microsoft.com/office/powerpoint/2010/main" val="4126620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solidFill>
                  <a:srgbClr val="C00000"/>
                </a:solidFill>
                <a:latin typeface="Times New Roman" pitchFamily="18" charset="0"/>
                <a:cs typeface="Times New Roman" pitchFamily="18" charset="0"/>
              </a:rPr>
              <a:t>METHODOLOGY</a:t>
            </a:r>
            <a:endParaRPr lang="en-IN" sz="24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1800" dirty="0">
                <a:latin typeface="Times New Roman" pitchFamily="18" charset="0"/>
                <a:cs typeface="Times New Roman" pitchFamily="18" charset="0"/>
              </a:rPr>
              <a:t>OpenCV is a python library used for real-time computer vision applications. OpenCV is open source and has huge applications in Image Processing, Machine Learning and Deep Learning. OpenCV can be used for object detection, classification, handwriting analysis and much more</a:t>
            </a: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 Many apps and websites provide tools to give a cartoon effect to our images. Young generations like this feature and it is very popular over social media as well. In the case of these apps, we just upload our image and an image with the desired effects are returned to us</a:t>
            </a:r>
            <a:r>
              <a:rPr lang="en-US" sz="1800" dirty="0" smtClean="0">
                <a:latin typeface="Times New Roman" pitchFamily="18" charset="0"/>
                <a:cs typeface="Times New Roman" pitchFamily="18" charset="0"/>
              </a:rPr>
              <a:t>.</a:t>
            </a:r>
          </a:p>
          <a:p>
            <a:pPr>
              <a:lnSpc>
                <a:spcPct val="150000"/>
              </a:lnSpc>
            </a:pPr>
            <a:r>
              <a:rPr lang="en-US" sz="1800" dirty="0" smtClean="0">
                <a:latin typeface="Times New Roman" pitchFamily="18" charset="0"/>
                <a:cs typeface="Times New Roman" pitchFamily="18" charset="0"/>
              </a:rPr>
              <a:t>To convert an image into cartoon multiple transformations are needed.</a:t>
            </a:r>
          </a:p>
          <a:p>
            <a:pPr>
              <a:lnSpc>
                <a:spcPct val="150000"/>
              </a:lnSpc>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759806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471949" y="720343"/>
            <a:ext cx="1555513" cy="1152128"/>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latin typeface="Times New Roman" pitchFamily="18" charset="0"/>
                <a:cs typeface="Times New Roman" pitchFamily="18" charset="0"/>
              </a:rPr>
              <a:t>Transforming an image to gray scale </a:t>
            </a:r>
          </a:p>
        </p:txBody>
      </p:sp>
      <p:sp>
        <p:nvSpPr>
          <p:cNvPr id="11" name="Rectangle 10"/>
          <p:cNvSpPr/>
          <p:nvPr/>
        </p:nvSpPr>
        <p:spPr>
          <a:xfrm>
            <a:off x="7453185" y="2348880"/>
            <a:ext cx="1574277" cy="1152128"/>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latin typeface="Times New Roman" pitchFamily="18" charset="0"/>
                <a:cs typeface="Times New Roman" pitchFamily="18" charset="0"/>
              </a:rPr>
              <a:t>Smoothening a gray scale image </a:t>
            </a:r>
          </a:p>
        </p:txBody>
      </p:sp>
      <p:sp>
        <p:nvSpPr>
          <p:cNvPr id="13" name="Rectangle 12"/>
          <p:cNvSpPr/>
          <p:nvPr/>
        </p:nvSpPr>
        <p:spPr>
          <a:xfrm>
            <a:off x="7486935" y="4077072"/>
            <a:ext cx="1555514" cy="1027825"/>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latin typeface="Times New Roman" pitchFamily="18" charset="0"/>
                <a:cs typeface="Times New Roman" pitchFamily="18" charset="0"/>
              </a:rPr>
              <a:t>Retrieving the edges of an image </a:t>
            </a:r>
          </a:p>
        </p:txBody>
      </p:sp>
      <p:sp>
        <p:nvSpPr>
          <p:cNvPr id="14" name="Rectangle 13"/>
          <p:cNvSpPr/>
          <p:nvPr/>
        </p:nvSpPr>
        <p:spPr>
          <a:xfrm>
            <a:off x="7453185" y="5608952"/>
            <a:ext cx="1589264" cy="1044624"/>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solidFill>
                <a:latin typeface="Times New Roman" pitchFamily="18" charset="0"/>
                <a:cs typeface="Times New Roman" pitchFamily="18" charset="0"/>
              </a:rPr>
              <a:t>Preparing </a:t>
            </a:r>
            <a:r>
              <a:rPr lang="en-US" dirty="0">
                <a:solidFill>
                  <a:schemeClr val="tx1"/>
                </a:solidFill>
                <a:latin typeface="Times New Roman" pitchFamily="18" charset="0"/>
                <a:cs typeface="Times New Roman" pitchFamily="18" charset="0"/>
              </a:rPr>
              <a:t>a Mask Image</a:t>
            </a:r>
          </a:p>
        </p:txBody>
      </p:sp>
      <p:sp>
        <p:nvSpPr>
          <p:cNvPr id="15" name="Rectangle 14"/>
          <p:cNvSpPr/>
          <p:nvPr/>
        </p:nvSpPr>
        <p:spPr>
          <a:xfrm>
            <a:off x="5341404" y="5608952"/>
            <a:ext cx="1584176" cy="1044624"/>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latin typeface="Times New Roman" pitchFamily="18" charset="0"/>
                <a:cs typeface="Times New Roman" pitchFamily="18" charset="0"/>
              </a:rPr>
              <a:t>. Giving a Cartoon Effect</a:t>
            </a:r>
          </a:p>
        </p:txBody>
      </p:sp>
      <p:sp>
        <p:nvSpPr>
          <p:cNvPr id="17" name="Rectangle 16"/>
          <p:cNvSpPr/>
          <p:nvPr/>
        </p:nvSpPr>
        <p:spPr>
          <a:xfrm>
            <a:off x="2843808" y="5608952"/>
            <a:ext cx="1584176" cy="1044624"/>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latin typeface="Times New Roman" pitchFamily="18" charset="0"/>
                <a:cs typeface="Times New Roman" pitchFamily="18" charset="0"/>
              </a:rPr>
              <a:t>Plotting all the transitions together </a:t>
            </a:r>
          </a:p>
        </p:txBody>
      </p:sp>
      <p:cxnSp>
        <p:nvCxnSpPr>
          <p:cNvPr id="30" name="Straight Arrow Connector 29"/>
          <p:cNvCxnSpPr>
            <a:stCxn id="10" idx="2"/>
            <a:endCxn id="11" idx="0"/>
          </p:cNvCxnSpPr>
          <p:nvPr/>
        </p:nvCxnSpPr>
        <p:spPr>
          <a:xfrm flipH="1">
            <a:off x="8240324" y="1872471"/>
            <a:ext cx="9382" cy="4764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2"/>
            <a:endCxn id="13" idx="0"/>
          </p:cNvCxnSpPr>
          <p:nvPr/>
        </p:nvCxnSpPr>
        <p:spPr>
          <a:xfrm>
            <a:off x="8240324" y="3501008"/>
            <a:ext cx="24368" cy="5760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2"/>
            <a:endCxn id="14" idx="0"/>
          </p:cNvCxnSpPr>
          <p:nvPr/>
        </p:nvCxnSpPr>
        <p:spPr>
          <a:xfrm flipH="1">
            <a:off x="8247817" y="5104897"/>
            <a:ext cx="16875" cy="5040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1"/>
            <a:endCxn id="15" idx="3"/>
          </p:cNvCxnSpPr>
          <p:nvPr/>
        </p:nvCxnSpPr>
        <p:spPr>
          <a:xfrm flipH="1">
            <a:off x="6925580" y="6131264"/>
            <a:ext cx="52760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5" idx="1"/>
            <a:endCxn id="17" idx="3"/>
          </p:cNvCxnSpPr>
          <p:nvPr/>
        </p:nvCxnSpPr>
        <p:spPr>
          <a:xfrm flipH="1">
            <a:off x="4427984" y="6131264"/>
            <a:ext cx="91342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520307" y="2511020"/>
            <a:ext cx="3744416" cy="830997"/>
          </a:xfrm>
          <a:prstGeom prst="rect">
            <a:avLst/>
          </a:prstGeom>
          <a:noFill/>
        </p:spPr>
        <p:txBody>
          <a:bodyPr wrap="square" rtlCol="0">
            <a:spAutoFit/>
          </a:bodyPr>
          <a:lstStyle/>
          <a:p>
            <a:endParaRPr lang="en-IN" sz="2400" dirty="0" smtClean="0">
              <a:solidFill>
                <a:srgbClr val="C00000"/>
              </a:solidFill>
              <a:latin typeface="Times New Roman" pitchFamily="18" charset="0"/>
              <a:cs typeface="Times New Roman" pitchFamily="18" charset="0"/>
            </a:endParaRPr>
          </a:p>
          <a:p>
            <a:r>
              <a:rPr lang="en-IN" sz="2400" dirty="0">
                <a:solidFill>
                  <a:srgbClr val="C00000"/>
                </a:solidFill>
                <a:latin typeface="Times New Roman" pitchFamily="18" charset="0"/>
                <a:cs typeface="Times New Roman" pitchFamily="18" charset="0"/>
              </a:rPr>
              <a:t> </a:t>
            </a:r>
            <a:r>
              <a:rPr lang="en-IN" sz="2400" dirty="0" smtClean="0">
                <a:solidFill>
                  <a:srgbClr val="C00000"/>
                </a:solidFill>
                <a:latin typeface="Times New Roman" pitchFamily="18" charset="0"/>
                <a:cs typeface="Times New Roman" pitchFamily="18" charset="0"/>
              </a:rPr>
              <a:t>  BLOCK DIAGRAM</a:t>
            </a:r>
            <a:endParaRPr lang="en-IN" sz="24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11690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7384"/>
            <a:ext cx="9144000" cy="6858000"/>
          </a:xfrm>
        </p:spPr>
        <p:txBody>
          <a:bodyPr>
            <a:noAutofit/>
          </a:bodyPr>
          <a:lstStyle/>
          <a:p>
            <a:pPr>
              <a:lnSpc>
                <a:spcPct val="150000"/>
              </a:lnSpc>
              <a:buFont typeface="Wingdings" pitchFamily="2" charset="2"/>
              <a:buChar char="Ø"/>
            </a:pPr>
            <a:r>
              <a:rPr lang="en-IN" sz="1600" b="1" dirty="0" smtClean="0">
                <a:latin typeface="Times New Roman" pitchFamily="18" charset="0"/>
                <a:cs typeface="Times New Roman" pitchFamily="18" charset="0"/>
              </a:rPr>
              <a:t>The first step is to import th</a:t>
            </a:r>
            <a:r>
              <a:rPr lang="en-IN" sz="1600" b="1" dirty="0">
                <a:latin typeface="Times New Roman" pitchFamily="18" charset="0"/>
                <a:cs typeface="Times New Roman" pitchFamily="18" charset="0"/>
              </a:rPr>
              <a:t>e required libraries</a:t>
            </a:r>
            <a:r>
              <a:rPr lang="en-IN" sz="1600" b="1" dirty="0" smtClean="0">
                <a:latin typeface="Times New Roman" pitchFamily="18" charset="0"/>
                <a:cs typeface="Times New Roman" pitchFamily="18" charset="0"/>
              </a:rPr>
              <a:t>.</a:t>
            </a:r>
          </a:p>
          <a:p>
            <a:pPr fontAlgn="base">
              <a:lnSpc>
                <a:spcPct val="150000"/>
              </a:lnSpc>
            </a:pPr>
            <a:r>
              <a:rPr lang="en-US" sz="1600" dirty="0">
                <a:latin typeface="Times New Roman" pitchFamily="18" charset="0"/>
                <a:cs typeface="Times New Roman" pitchFamily="18" charset="0"/>
              </a:rPr>
              <a:t>CV2: Imported to use OpenCV for image processing</a:t>
            </a:r>
          </a:p>
          <a:p>
            <a:pPr fontAlgn="base">
              <a:lnSpc>
                <a:spcPct val="150000"/>
              </a:lnSpc>
            </a:pPr>
            <a:r>
              <a:rPr lang="en-US" sz="1600" dirty="0" err="1">
                <a:latin typeface="Times New Roman" pitchFamily="18" charset="0"/>
                <a:cs typeface="Times New Roman" pitchFamily="18" charset="0"/>
              </a:rPr>
              <a:t>easygui</a:t>
            </a:r>
            <a:r>
              <a:rPr lang="en-US" sz="1600" dirty="0">
                <a:latin typeface="Times New Roman" pitchFamily="18" charset="0"/>
                <a:cs typeface="Times New Roman" pitchFamily="18" charset="0"/>
              </a:rPr>
              <a:t>: Imported to open a file box. It allows us to select any file from our system.</a:t>
            </a:r>
          </a:p>
          <a:p>
            <a:pPr fontAlgn="base">
              <a:lnSpc>
                <a:spcPct val="150000"/>
              </a:lnSpc>
            </a:pPr>
            <a:r>
              <a:rPr lang="en-US" sz="1600" dirty="0" err="1">
                <a:latin typeface="Times New Roman" pitchFamily="18" charset="0"/>
                <a:cs typeface="Times New Roman" pitchFamily="18" charset="0"/>
              </a:rPr>
              <a:t>Numpy</a:t>
            </a:r>
            <a:r>
              <a:rPr lang="en-US" sz="1600" dirty="0">
                <a:latin typeface="Times New Roman" pitchFamily="18" charset="0"/>
                <a:cs typeface="Times New Roman" pitchFamily="18" charset="0"/>
              </a:rPr>
              <a:t>: Images are stored and processed as numbers. These are taken as arrays. We use </a:t>
            </a:r>
            <a:r>
              <a:rPr lang="en-US" sz="1600" dirty="0" err="1">
                <a:latin typeface="Times New Roman" pitchFamily="18" charset="0"/>
                <a:cs typeface="Times New Roman" pitchFamily="18" charset="0"/>
              </a:rPr>
              <a:t>NumPy</a:t>
            </a:r>
            <a:r>
              <a:rPr lang="en-US" sz="1600" dirty="0">
                <a:latin typeface="Times New Roman" pitchFamily="18" charset="0"/>
                <a:cs typeface="Times New Roman" pitchFamily="18" charset="0"/>
              </a:rPr>
              <a:t> to deal with arrays.</a:t>
            </a:r>
          </a:p>
          <a:p>
            <a:pPr fontAlgn="base">
              <a:lnSpc>
                <a:spcPct val="150000"/>
              </a:lnSpc>
            </a:pPr>
            <a:r>
              <a:rPr lang="en-US" sz="1600" dirty="0" err="1">
                <a:latin typeface="Times New Roman" pitchFamily="18" charset="0"/>
                <a:cs typeface="Times New Roman" pitchFamily="18" charset="0"/>
              </a:rPr>
              <a:t>Imageio</a:t>
            </a:r>
            <a:r>
              <a:rPr lang="en-US" sz="1600" dirty="0">
                <a:latin typeface="Times New Roman" pitchFamily="18" charset="0"/>
                <a:cs typeface="Times New Roman" pitchFamily="18" charset="0"/>
              </a:rPr>
              <a:t>: Used to read the file which is chosen by file box using a path.</a:t>
            </a:r>
          </a:p>
          <a:p>
            <a:pPr fontAlgn="base">
              <a:lnSpc>
                <a:spcPct val="150000"/>
              </a:lnSpc>
            </a:pPr>
            <a:r>
              <a:rPr lang="en-US" sz="1600" dirty="0" err="1">
                <a:latin typeface="Times New Roman" pitchFamily="18" charset="0"/>
                <a:cs typeface="Times New Roman" pitchFamily="18" charset="0"/>
              </a:rPr>
              <a:t>Matplotlib</a:t>
            </a:r>
            <a:r>
              <a:rPr lang="en-US" sz="1600" dirty="0">
                <a:latin typeface="Times New Roman" pitchFamily="18" charset="0"/>
                <a:cs typeface="Times New Roman" pitchFamily="18" charset="0"/>
              </a:rPr>
              <a:t>: This library is used for visualization and plotting. Thus, it is imported to form the plot of images.</a:t>
            </a:r>
          </a:p>
          <a:p>
            <a:pPr fontAlgn="base">
              <a:lnSpc>
                <a:spcPct val="150000"/>
              </a:lnSpc>
            </a:pPr>
            <a:r>
              <a:rPr lang="en-US" sz="1600" dirty="0">
                <a:latin typeface="Times New Roman" pitchFamily="18" charset="0"/>
                <a:cs typeface="Times New Roman" pitchFamily="18" charset="0"/>
              </a:rPr>
              <a:t>OS: For OS interaction. Here, to </a:t>
            </a:r>
            <a:r>
              <a:rPr lang="en-US" sz="1600" dirty="0" smtClean="0">
                <a:latin typeface="Times New Roman" pitchFamily="18" charset="0"/>
                <a:cs typeface="Times New Roman" pitchFamily="18" charset="0"/>
              </a:rPr>
              <a:t>read </a:t>
            </a:r>
            <a:r>
              <a:rPr lang="en-US" sz="1600" dirty="0">
                <a:latin typeface="Times New Roman" pitchFamily="18" charset="0"/>
                <a:cs typeface="Times New Roman" pitchFamily="18" charset="0"/>
              </a:rPr>
              <a:t>the path and save images to that path</a:t>
            </a:r>
            <a:r>
              <a:rPr lang="en-US" sz="1600" dirty="0" smtClean="0">
                <a:latin typeface="Times New Roman" pitchFamily="18" charset="0"/>
                <a:cs typeface="Times New Roman" pitchFamily="18" charset="0"/>
              </a:rPr>
              <a:t>.</a:t>
            </a:r>
          </a:p>
          <a:p>
            <a:pPr fontAlgn="base">
              <a:lnSpc>
                <a:spcPct val="150000"/>
              </a:lnSpc>
              <a:buFont typeface="Wingdings" pitchFamily="2" charset="2"/>
              <a:buChar char="Ø"/>
            </a:pPr>
            <a:r>
              <a:rPr lang="en-US" sz="1600" dirty="0">
                <a:latin typeface="Times New Roman" pitchFamily="18" charset="0"/>
                <a:cs typeface="Times New Roman" pitchFamily="18" charset="0"/>
              </a:rPr>
              <a:t>The </a:t>
            </a:r>
            <a:r>
              <a:rPr lang="en-US" sz="1600" dirty="0" smtClean="0">
                <a:latin typeface="Times New Roman" pitchFamily="18" charset="0"/>
                <a:cs typeface="Times New Roman" pitchFamily="18" charset="0"/>
              </a:rPr>
              <a:t>second step </a:t>
            </a:r>
            <a:r>
              <a:rPr lang="en-US" sz="1600" dirty="0">
                <a:latin typeface="Times New Roman" pitchFamily="18" charset="0"/>
                <a:cs typeface="Times New Roman" pitchFamily="18" charset="0"/>
              </a:rPr>
              <a:t>is to create the main window of the </a:t>
            </a:r>
            <a:r>
              <a:rPr lang="en-US" sz="1600" dirty="0" smtClean="0">
                <a:latin typeface="Times New Roman" pitchFamily="18" charset="0"/>
                <a:cs typeface="Times New Roman" pitchFamily="18" charset="0"/>
              </a:rPr>
              <a:t>application. So I am going to Build </a:t>
            </a:r>
            <a:r>
              <a:rPr lang="en-US" sz="1600" dirty="0">
                <a:latin typeface="Times New Roman" pitchFamily="18" charset="0"/>
                <a:cs typeface="Times New Roman" pitchFamily="18" charset="0"/>
              </a:rPr>
              <a:t>a File Box to choose a particular file. In this file box I added </a:t>
            </a:r>
            <a:r>
              <a:rPr lang="en-US" sz="1600" dirty="0" smtClean="0">
                <a:latin typeface="Times New Roman" pitchFamily="18" charset="0"/>
                <a:cs typeface="Times New Roman" pitchFamily="18" charset="0"/>
              </a:rPr>
              <a:t>some </a:t>
            </a:r>
            <a:r>
              <a:rPr lang="en-US" sz="1600" dirty="0">
                <a:latin typeface="Times New Roman" pitchFamily="18" charset="0"/>
                <a:cs typeface="Times New Roman" pitchFamily="18" charset="0"/>
              </a:rPr>
              <a:t>button </a:t>
            </a:r>
            <a:r>
              <a:rPr lang="en-US" sz="1600" dirty="0" smtClean="0">
                <a:latin typeface="Times New Roman" pitchFamily="18" charset="0"/>
                <a:cs typeface="Times New Roman" pitchFamily="18" charset="0"/>
              </a:rPr>
              <a:t>named ‘</a:t>
            </a:r>
            <a:r>
              <a:rPr lang="en-US" sz="1600" dirty="0" err="1" smtClean="0">
                <a:latin typeface="Times New Roman" pitchFamily="18" charset="0"/>
                <a:cs typeface="Times New Roman" pitchFamily="18" charset="0"/>
              </a:rPr>
              <a:t>Cartoonify</a:t>
            </a:r>
            <a:r>
              <a:rPr lang="en-US" sz="1600" dirty="0" smtClean="0">
                <a:latin typeface="Times New Roman" pitchFamily="18" charset="0"/>
                <a:cs typeface="Times New Roman" pitchFamily="18" charset="0"/>
              </a:rPr>
              <a:t> an Image’ and Camera and </a:t>
            </a:r>
            <a:r>
              <a:rPr lang="en-US" sz="1600" dirty="0" smtClean="0">
                <a:latin typeface="Times New Roman" pitchFamily="18" charset="0"/>
                <a:cs typeface="Times New Roman" pitchFamily="18" charset="0"/>
              </a:rPr>
              <a:t>at last </a:t>
            </a:r>
            <a:r>
              <a:rPr lang="en-US" sz="1600" dirty="0" smtClean="0">
                <a:latin typeface="Times New Roman" pitchFamily="18" charset="0"/>
                <a:cs typeface="Times New Roman" pitchFamily="18" charset="0"/>
              </a:rPr>
              <a:t>a Save button.</a:t>
            </a:r>
          </a:p>
          <a:p>
            <a:pPr fontAlgn="base">
              <a:lnSpc>
                <a:spcPct val="150000"/>
              </a:lnSpc>
            </a:pPr>
            <a:r>
              <a:rPr lang="en-US" sz="1600" dirty="0">
                <a:latin typeface="Times New Roman" pitchFamily="18" charset="0"/>
                <a:cs typeface="Times New Roman" pitchFamily="18" charset="0"/>
              </a:rPr>
              <a:t>Now, all the operation will be done on the button click. When I click on the button it opens File Explorer, from which I can select an </a:t>
            </a:r>
            <a:r>
              <a:rPr lang="en-US" sz="1600" dirty="0" smtClean="0">
                <a:latin typeface="Times New Roman" pitchFamily="18" charset="0"/>
                <a:cs typeface="Times New Roman" pitchFamily="18" charset="0"/>
              </a:rPr>
              <a:t>image. Otherwise  I  can choose the camera option which directly capture the image and also using this web application the image will turns into a cartoon image. </a:t>
            </a:r>
            <a:r>
              <a:rPr lang="en-US" sz="1600" dirty="0">
                <a:latin typeface="Times New Roman" pitchFamily="18" charset="0"/>
                <a:cs typeface="Times New Roman" pitchFamily="18" charset="0"/>
              </a:rPr>
              <a:t>After selecting the image, the image is stored as a </a:t>
            </a:r>
            <a:r>
              <a:rPr lang="en-US" sz="1600" dirty="0" err="1" smtClean="0">
                <a:latin typeface="Times New Roman" pitchFamily="18" charset="0"/>
                <a:cs typeface="Times New Roman" pitchFamily="18" charset="0"/>
              </a:rPr>
              <a:t>numpy</a:t>
            </a:r>
            <a:r>
              <a:rPr lang="en-US" sz="1600" dirty="0" smtClean="0">
                <a:latin typeface="Times New Roman" pitchFamily="18" charset="0"/>
                <a:cs typeface="Times New Roman" pitchFamily="18" charset="0"/>
              </a:rPr>
              <a:t> array.</a:t>
            </a:r>
          </a:p>
          <a:p>
            <a:pPr marL="0" indent="0" fontAlgn="base">
              <a:lnSpc>
                <a:spcPct val="150000"/>
              </a:lnSpc>
              <a:buNone/>
            </a:pPr>
            <a:endParaRPr lang="en-US" sz="1600" dirty="0">
              <a:latin typeface="Times New Roman" pitchFamily="18" charset="0"/>
              <a:cs typeface="Times New Roman" pitchFamily="18" charset="0"/>
            </a:endParaRPr>
          </a:p>
          <a:p>
            <a:pPr fontAlgn="base">
              <a:lnSpc>
                <a:spcPct val="150000"/>
              </a:lnSpc>
              <a:buFont typeface="Wingdings" pitchFamily="2" charset="2"/>
              <a:buChar char="Ø"/>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062407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normAutofit lnSpcReduction="10000"/>
          </a:bodyPr>
          <a:lstStyle/>
          <a:p>
            <a:pPr fontAlgn="base">
              <a:lnSpc>
                <a:spcPct val="150000"/>
              </a:lnSpc>
            </a:pPr>
            <a:r>
              <a:rPr lang="en-US" sz="1800" dirty="0" err="1">
                <a:latin typeface="Times New Roman" pitchFamily="18" charset="0"/>
                <a:cs typeface="Times New Roman" pitchFamily="18" charset="0"/>
              </a:rPr>
              <a:t>Imread</a:t>
            </a:r>
            <a:r>
              <a:rPr lang="en-US" sz="1800" dirty="0">
                <a:latin typeface="Times New Roman" pitchFamily="18" charset="0"/>
                <a:cs typeface="Times New Roman" pitchFamily="18" charset="0"/>
              </a:rPr>
              <a:t> is a method in cv2 which is used to store images in the form of numbers.  The image is read as a </a:t>
            </a:r>
            <a:r>
              <a:rPr lang="en-US" sz="1800" dirty="0" err="1">
                <a:latin typeface="Times New Roman" pitchFamily="18" charset="0"/>
                <a:cs typeface="Times New Roman" pitchFamily="18" charset="0"/>
              </a:rPr>
              <a:t>numpy</a:t>
            </a:r>
            <a:r>
              <a:rPr lang="en-US" sz="1800" dirty="0">
                <a:latin typeface="Times New Roman" pitchFamily="18" charset="0"/>
                <a:cs typeface="Times New Roman" pitchFamily="18" charset="0"/>
              </a:rPr>
              <a:t> array, in which cell values depict R, G, and B values of a pixel.</a:t>
            </a:r>
          </a:p>
          <a:p>
            <a:pPr fontAlgn="base">
              <a:lnSpc>
                <a:spcPct val="150000"/>
              </a:lnSpc>
            </a:pPr>
            <a:r>
              <a:rPr lang="en-US" sz="1800" dirty="0">
                <a:latin typeface="Times New Roman" pitchFamily="18" charset="0"/>
                <a:cs typeface="Times New Roman" pitchFamily="18" charset="0"/>
              </a:rPr>
              <a:t>The image will be resized after each transformation to display all images on the same scale</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lnSpc>
                <a:spcPct val="150000"/>
              </a:lnSpc>
              <a:buFont typeface="Wingdings" pitchFamily="2" charset="2"/>
              <a:buChar char="Ø"/>
            </a:pPr>
            <a:r>
              <a:rPr lang="en-IN" sz="1800" b="1" dirty="0" smtClean="0">
                <a:latin typeface="Times New Roman" pitchFamily="18" charset="0"/>
                <a:cs typeface="Times New Roman" pitchFamily="18" charset="0"/>
              </a:rPr>
              <a:t>Next step is, </a:t>
            </a:r>
            <a:r>
              <a:rPr lang="en-US" sz="1800" b="1" dirty="0">
                <a:latin typeface="Times New Roman" pitchFamily="18" charset="0"/>
                <a:cs typeface="Times New Roman" pitchFamily="18" charset="0"/>
              </a:rPr>
              <a:t>Transforming an image to </a:t>
            </a:r>
            <a:r>
              <a:rPr lang="en-US" sz="1800" b="1" dirty="0" err="1" smtClean="0">
                <a:latin typeface="Times New Roman" pitchFamily="18" charset="0"/>
                <a:cs typeface="Times New Roman" pitchFamily="18" charset="0"/>
              </a:rPr>
              <a:t>grayscale</a:t>
            </a:r>
            <a:r>
              <a:rPr lang="en-IN" sz="1800" b="1" dirty="0" smtClean="0">
                <a:latin typeface="Times New Roman" pitchFamily="18" charset="0"/>
                <a:cs typeface="Times New Roman" pitchFamily="18" charset="0"/>
              </a:rPr>
              <a:t>.</a:t>
            </a:r>
          </a:p>
          <a:p>
            <a:pPr>
              <a:lnSpc>
                <a:spcPct val="150000"/>
              </a:lnSpc>
            </a:pPr>
            <a:r>
              <a:rPr lang="en-US" sz="1800" dirty="0" err="1">
                <a:latin typeface="Times New Roman" pitchFamily="18" charset="0"/>
                <a:cs typeface="Times New Roman" pitchFamily="18" charset="0"/>
              </a:rPr>
              <a:t>cvtColor</a:t>
            </a:r>
            <a:r>
              <a:rPr lang="en-US" sz="1800" dirty="0">
                <a:latin typeface="Times New Roman" pitchFamily="18" charset="0"/>
                <a:cs typeface="Times New Roman" pitchFamily="18" charset="0"/>
              </a:rPr>
              <a:t>(image, flag) is a method in cv2 which is used to transform an image into the </a:t>
            </a:r>
            <a:r>
              <a:rPr lang="en-US" sz="1800" dirty="0" smtClean="0">
                <a:latin typeface="Times New Roman" pitchFamily="18" charset="0"/>
                <a:cs typeface="Times New Roman" pitchFamily="18" charset="0"/>
              </a:rPr>
              <a:t>color-space </a:t>
            </a:r>
            <a:r>
              <a:rPr lang="en-US" sz="1800" dirty="0">
                <a:latin typeface="Times New Roman" pitchFamily="18" charset="0"/>
                <a:cs typeface="Times New Roman" pitchFamily="18" charset="0"/>
              </a:rPr>
              <a:t>mentioned as ‘flag’. </a:t>
            </a:r>
            <a:r>
              <a:rPr lang="en-IN" sz="1800" dirty="0"/>
              <a:t>BGR2GRAY </a:t>
            </a:r>
            <a:r>
              <a:rPr lang="en-IN" sz="1800" dirty="0" smtClean="0"/>
              <a:t>flag </a:t>
            </a:r>
            <a:r>
              <a:rPr lang="en-US" sz="1800" dirty="0" smtClean="0">
                <a:latin typeface="Times New Roman" pitchFamily="18" charset="0"/>
                <a:cs typeface="Times New Roman" pitchFamily="18" charset="0"/>
              </a:rPr>
              <a:t>can </a:t>
            </a:r>
            <a:r>
              <a:rPr lang="en-US" sz="1800" dirty="0">
                <a:latin typeface="Times New Roman" pitchFamily="18" charset="0"/>
                <a:cs typeface="Times New Roman" pitchFamily="18" charset="0"/>
              </a:rPr>
              <a:t>be used to convert an image to </a:t>
            </a:r>
            <a:r>
              <a:rPr lang="en-US" sz="1800" dirty="0" err="1" smtClean="0">
                <a:latin typeface="Times New Roman" pitchFamily="18" charset="0"/>
                <a:cs typeface="Times New Roman" pitchFamily="18" charset="0"/>
              </a:rPr>
              <a:t>grayscale</a:t>
            </a:r>
            <a:r>
              <a:rPr lang="en-US" sz="1800" dirty="0" smtClean="0">
                <a:latin typeface="Times New Roman" pitchFamily="18" charset="0"/>
                <a:cs typeface="Times New Roman" pitchFamily="18" charset="0"/>
              </a:rPr>
              <a:t>.</a:t>
            </a:r>
            <a:r>
              <a:rPr lang="en-US" sz="1800" dirty="0"/>
              <a:t> This returns the image in </a:t>
            </a:r>
            <a:r>
              <a:rPr lang="en-US" sz="1800" dirty="0" err="1"/>
              <a:t>grayscale</a:t>
            </a:r>
            <a:r>
              <a:rPr lang="en-US" sz="1800" dirty="0"/>
              <a:t>. </a:t>
            </a:r>
            <a:endParaRPr lang="en-US" sz="1800" dirty="0" smtClean="0"/>
          </a:p>
          <a:p>
            <a:pPr>
              <a:lnSpc>
                <a:spcPct val="150000"/>
              </a:lnSpc>
            </a:pPr>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Original Image</a:t>
            </a:r>
            <a:endParaRPr lang="en-US" sz="18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381" y="3645024"/>
            <a:ext cx="4495238" cy="2542857"/>
          </a:xfrm>
          <a:prstGeom prst="rect">
            <a:avLst/>
          </a:prstGeom>
        </p:spPr>
      </p:pic>
    </p:spTree>
    <p:extLst>
      <p:ext uri="{BB962C8B-B14F-4D97-AF65-F5344CB8AC3E}">
        <p14:creationId xmlns:p14="http://schemas.microsoft.com/office/powerpoint/2010/main" val="1201962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TotalTime>
  <Words>2163</Words>
  <Application>Microsoft Office PowerPoint</Application>
  <PresentationFormat>On-screen Show (4:3)</PresentationFormat>
  <Paragraphs>1286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CARTOONIFY</vt:lpstr>
      <vt:lpstr>TABLE OF CONTENTS</vt:lpstr>
      <vt:lpstr>INTRODUCTION</vt:lpstr>
      <vt:lpstr>OBJECTIVE</vt:lpstr>
      <vt:lpstr>MODULES</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DEVELOPING ENVIRONMENT</vt:lpstr>
      <vt:lpstr>USER STORIES</vt:lpstr>
      <vt:lpstr>USER STORIES</vt:lpstr>
      <vt:lpstr>PROJECT PLAN</vt:lpstr>
      <vt:lpstr>PRODUCT BACKLOG</vt:lpstr>
      <vt:lpstr>PowerPoint Presentation</vt:lpstr>
      <vt:lpstr>SPRINT BACKLOG PLAN-SPRINT1</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CARTOONIFY</dc:title>
  <dc:creator>Windows User</dc:creator>
  <cp:lastModifiedBy>Windows User</cp:lastModifiedBy>
  <cp:revision>53</cp:revision>
  <dcterms:created xsi:type="dcterms:W3CDTF">2022-06-01T04:44:46Z</dcterms:created>
  <dcterms:modified xsi:type="dcterms:W3CDTF">2022-07-01T10:09:10Z</dcterms:modified>
</cp:coreProperties>
</file>