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88" r:id="rId13"/>
    <p:sldId id="268" r:id="rId14"/>
    <p:sldId id="289" r:id="rId15"/>
    <p:sldId id="290" r:id="rId16"/>
    <p:sldId id="291" r:id="rId17"/>
    <p:sldId id="292" r:id="rId18"/>
    <p:sldId id="293" r:id="rId19"/>
    <p:sldId id="294" r:id="rId20"/>
    <p:sldId id="295" r:id="rId21"/>
    <p:sldId id="274" r:id="rId22"/>
    <p:sldId id="278" r:id="rId23"/>
    <p:sldId id="275" r:id="rId24"/>
    <p:sldId id="279" r:id="rId25"/>
    <p:sldId id="280" r:id="rId26"/>
    <p:sldId id="282" r:id="rId27"/>
    <p:sldId id="277" r:id="rId28"/>
    <p:sldId id="283" r:id="rId29"/>
    <p:sldId id="284" r:id="rId30"/>
    <p:sldId id="285" r:id="rId31"/>
    <p:sldId id="286" r:id="rId32"/>
    <p:sldId id="287" r:id="rId33"/>
    <p:sldId id="296" r:id="rId34"/>
    <p:sldId id="297" r:id="rId35"/>
    <p:sldId id="298" r:id="rId36"/>
    <p:sldId id="299"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B4B99-868B-4D15-9118-75BBC5A81D36}" type="datetimeFigureOut">
              <a:rPr lang="en-IN" smtClean="0"/>
              <a:t>10-07-2022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4A279-57DC-4841-AC02-057369701BA6}" type="slidenum">
              <a:rPr lang="en-IN" smtClean="0"/>
              <a:t>‹#›</a:t>
            </a:fld>
            <a:endParaRPr lang="en-IN"/>
          </a:p>
        </p:txBody>
      </p:sp>
    </p:spTree>
    <p:extLst>
      <p:ext uri="{BB962C8B-B14F-4D97-AF65-F5344CB8AC3E}">
        <p14:creationId xmlns:p14="http://schemas.microsoft.com/office/powerpoint/2010/main" val="152932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214919039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214919039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3214919039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214919039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214919039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13214919039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21491903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214919039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3214919039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21491903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214919039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3214919039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401446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21491903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214919039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3214919039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52578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21491903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214919039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3214919039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3259694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214919039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214919039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13214919039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extLst>
      <p:ext uri="{BB962C8B-B14F-4D97-AF65-F5344CB8AC3E}">
        <p14:creationId xmlns:p14="http://schemas.microsoft.com/office/powerpoint/2010/main" val="31791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3299-56AE-1025-B6E0-2EDE65B9E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F496BB-4A8F-5DFC-F686-29382EC29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A6B79F-9DC9-5450-59C8-67DAE62F3FAB}"/>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8946C81F-E221-D876-7366-2880D757D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EE017-4DF1-D237-C787-738C75B398E3}"/>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6899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9056-096B-6F3B-66D6-AA00C429B2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815F8-401D-869F-97D7-228746419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3CF56-0EAD-2503-C328-E6B6B53BE09C}"/>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B27E73D3-BB2D-6149-A10D-1EA240D2D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025CD-1C85-1587-B8E3-B265F2DDE391}"/>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38628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4A7D1-4A6D-4E87-2C12-E08A2DBA52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72AD2-D2F3-77DA-E1D3-6D52EE4E80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D5AE3-F757-9C89-626F-EB562B2226D8}"/>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8460A357-C9EC-0872-D526-0AACCF3DB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D6F85-2BCC-42D1-D6B9-AB9A02B6C4C1}"/>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32207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AAD6-04C8-3F06-8C73-1525A3369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0BF87-5B20-0112-DD70-56355756B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7C0D3-462B-2BCE-EBD7-5CE9C3A3751F}"/>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F5BBCB68-F74C-6E90-75E0-343604FE1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F03AD-CA1C-714B-4AFD-F46E492250AD}"/>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84275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D24C-D671-C52D-415E-BD9F2F7AD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53F62D-F9F3-A0DE-C0AE-56E7B7468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9B99E-DE3A-3A3C-BDE1-DF8DFEBEB227}"/>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68841186-5C18-1EAA-F7F6-F3A3BC8E7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930D4-8FE5-A97D-45C6-9BC837416015}"/>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333927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9776-6EED-DEC7-EF7E-82001BD74B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ACBC8-12BC-CE8F-CB06-126E011831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1C0CF8-506F-8F55-E809-EB4B5BC97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591FC0-4E09-433E-A5BD-A1BB3572C515}"/>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6" name="Footer Placeholder 5">
            <a:extLst>
              <a:ext uri="{FF2B5EF4-FFF2-40B4-BE49-F238E27FC236}">
                <a16:creationId xmlns:a16="http://schemas.microsoft.com/office/drawing/2014/main" id="{D64C5909-BF68-79ED-7B91-E5B8A3B4AF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5FF8F-C60D-6D88-3837-36EAE768657F}"/>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36067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7CF4-5223-C08F-5B75-5BADF3B4D7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644A68-0FF2-064D-2F80-262BEB582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20428-7C09-E092-57D8-710AF27E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53ACF3-50CE-9BA6-8D21-29143694D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FE3CA-B8A1-D9E9-9919-F8E96CB43A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B0E7AE-906B-84FA-7ECE-4A0247BF6F91}"/>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8" name="Footer Placeholder 7">
            <a:extLst>
              <a:ext uri="{FF2B5EF4-FFF2-40B4-BE49-F238E27FC236}">
                <a16:creationId xmlns:a16="http://schemas.microsoft.com/office/drawing/2014/main" id="{1CE5A4A0-A507-0D88-2353-18EECAC12E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CF6437-C24A-7C6A-F9D2-A70760910330}"/>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57680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81C4-6F23-9A8F-8ACD-2DFE44136E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729AD7-29B9-33C4-1162-DE94BA8B5123}"/>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4" name="Footer Placeholder 3">
            <a:extLst>
              <a:ext uri="{FF2B5EF4-FFF2-40B4-BE49-F238E27FC236}">
                <a16:creationId xmlns:a16="http://schemas.microsoft.com/office/drawing/2014/main" id="{1D9ADA2A-1B85-9EE5-3313-2FA128D707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BEDA29-D252-F840-937C-825A84345B5E}"/>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7643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9BA05-EF8E-9166-6579-78D1B020CEBD}"/>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3" name="Footer Placeholder 2">
            <a:extLst>
              <a:ext uri="{FF2B5EF4-FFF2-40B4-BE49-F238E27FC236}">
                <a16:creationId xmlns:a16="http://schemas.microsoft.com/office/drawing/2014/main" id="{26EFB679-6F69-3139-BE82-1AECC35B1F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AC099B-9F80-2965-7AE3-EB69EC1E7A2D}"/>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50463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FD52-DC02-48BC-2E41-31258561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A3AD87-A664-6AF4-08ED-8B83A3160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969B13-9066-1CF0-DDDB-96B242A70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516D8-29F3-9E4B-F855-76385947C39A}"/>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6" name="Footer Placeholder 5">
            <a:extLst>
              <a:ext uri="{FF2B5EF4-FFF2-40B4-BE49-F238E27FC236}">
                <a16:creationId xmlns:a16="http://schemas.microsoft.com/office/drawing/2014/main" id="{AB1232B4-A6A2-DECA-A0AE-9778196B2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D68D4-BBB0-D579-DE4E-9981857530CC}"/>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37309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CA9C-46B4-74C0-CF53-302AD155B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3F29F4-F427-8B2F-B606-3D97A3B59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84122C-B1CC-BE5E-FE8E-8B75B034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51315-B25E-8E12-034D-A4B9C906C775}"/>
              </a:ext>
            </a:extLst>
          </p:cNvPr>
          <p:cNvSpPr>
            <a:spLocks noGrp="1"/>
          </p:cNvSpPr>
          <p:nvPr>
            <p:ph type="dt" sz="half" idx="10"/>
          </p:nvPr>
        </p:nvSpPr>
        <p:spPr/>
        <p:txBody>
          <a:bodyPr/>
          <a:lstStyle/>
          <a:p>
            <a:fld id="{958143CF-6C5C-4D35-8F01-927E6F611BE8}" type="datetimeFigureOut">
              <a:rPr lang="en-IN" smtClean="0"/>
              <a:t>10-07-2022</a:t>
            </a:fld>
            <a:endParaRPr lang="en-IN"/>
          </a:p>
        </p:txBody>
      </p:sp>
      <p:sp>
        <p:nvSpPr>
          <p:cNvPr id="6" name="Footer Placeholder 5">
            <a:extLst>
              <a:ext uri="{FF2B5EF4-FFF2-40B4-BE49-F238E27FC236}">
                <a16:creationId xmlns:a16="http://schemas.microsoft.com/office/drawing/2014/main" id="{E481547A-6851-06F9-958A-B5005DA26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4BDC1-EED5-8B11-0AE6-E5415A9F85B8}"/>
              </a:ext>
            </a:extLst>
          </p:cNvPr>
          <p:cNvSpPr>
            <a:spLocks noGrp="1"/>
          </p:cNvSpPr>
          <p:nvPr>
            <p:ph type="sldNum" sz="quarter" idx="12"/>
          </p:nvPr>
        </p:nvSpPr>
        <p:spPr/>
        <p:txBody>
          <a:bodyPr/>
          <a:lstStyle/>
          <a:p>
            <a:fld id="{0BC066DA-EC59-4010-BC36-9B66A9FFCD7A}" type="slidenum">
              <a:rPr lang="en-IN" smtClean="0"/>
              <a:t>‹#›</a:t>
            </a:fld>
            <a:endParaRPr lang="en-IN"/>
          </a:p>
        </p:txBody>
      </p:sp>
    </p:spTree>
    <p:extLst>
      <p:ext uri="{BB962C8B-B14F-4D97-AF65-F5344CB8AC3E}">
        <p14:creationId xmlns:p14="http://schemas.microsoft.com/office/powerpoint/2010/main" val="106382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7659B-E743-E581-20D3-AD651368E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E49A29-ED30-0C8D-8BB0-AD2274A6A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E1183-512B-8815-8954-699331522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143CF-6C5C-4D35-8F01-927E6F611BE8}" type="datetimeFigureOut">
              <a:rPr lang="en-IN" smtClean="0"/>
              <a:t>10-07-2022</a:t>
            </a:fld>
            <a:endParaRPr lang="en-IN"/>
          </a:p>
        </p:txBody>
      </p:sp>
      <p:sp>
        <p:nvSpPr>
          <p:cNvPr id="5" name="Footer Placeholder 4">
            <a:extLst>
              <a:ext uri="{FF2B5EF4-FFF2-40B4-BE49-F238E27FC236}">
                <a16:creationId xmlns:a16="http://schemas.microsoft.com/office/drawing/2014/main" id="{CAB87924-DDFD-02EB-CB3A-C2E1896A1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5EBBAC-EECD-9428-D2E9-E68366EF4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066DA-EC59-4010-BC36-9B66A9FFCD7A}" type="slidenum">
              <a:rPr lang="en-IN" smtClean="0"/>
              <a:t>‹#›</a:t>
            </a:fld>
            <a:endParaRPr lang="en-IN"/>
          </a:p>
        </p:txBody>
      </p:sp>
    </p:spTree>
    <p:extLst>
      <p:ext uri="{BB962C8B-B14F-4D97-AF65-F5344CB8AC3E}">
        <p14:creationId xmlns:p14="http://schemas.microsoft.com/office/powerpoint/2010/main" val="357283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466C-11AE-AE52-43C3-ED5C0068B085}"/>
              </a:ext>
            </a:extLst>
          </p:cNvPr>
          <p:cNvSpPr>
            <a:spLocks noGrp="1"/>
          </p:cNvSpPr>
          <p:nvPr>
            <p:ph type="ctrTitle"/>
          </p:nvPr>
        </p:nvSpPr>
        <p:spPr>
          <a:xfrm>
            <a:off x="1121545" y="1291739"/>
            <a:ext cx="9948909" cy="1655763"/>
          </a:xfrm>
        </p:spPr>
        <p:txBody>
          <a:bodyPr>
            <a:normAutofit fontScale="90000"/>
          </a:bodyPr>
          <a:lstStyle/>
          <a:p>
            <a:r>
              <a:rPr lang="en-US" sz="6000" b="1" dirty="0">
                <a:latin typeface="Times New Roman"/>
                <a:cs typeface="Times New Roman"/>
                <a:sym typeface="Times New Roman"/>
              </a:rPr>
              <a:t>SMS SPAM DETECTION USING MACHINE LEARNING</a:t>
            </a:r>
            <a:endParaRPr lang="en-IN" dirty="0"/>
          </a:p>
        </p:txBody>
      </p:sp>
      <p:sp>
        <p:nvSpPr>
          <p:cNvPr id="3" name="Subtitle 2">
            <a:extLst>
              <a:ext uri="{FF2B5EF4-FFF2-40B4-BE49-F238E27FC236}">
                <a16:creationId xmlns:a16="http://schemas.microsoft.com/office/drawing/2014/main" id="{9761A6E3-9B5E-F7E3-14DE-186F8A1D6819}"/>
              </a:ext>
            </a:extLst>
          </p:cNvPr>
          <p:cNvSpPr>
            <a:spLocks noGrp="1"/>
          </p:cNvSpPr>
          <p:nvPr>
            <p:ph type="subTitle" idx="1"/>
          </p:nvPr>
        </p:nvSpPr>
        <p:spPr>
          <a:xfrm>
            <a:off x="2482788" y="4738379"/>
            <a:ext cx="9144000" cy="1655762"/>
          </a:xfrm>
        </p:spPr>
        <p:txBody>
          <a:bodyPr>
            <a:normAutofit lnSpcReduction="10000"/>
          </a:bodyPr>
          <a:lstStyle/>
          <a:p>
            <a:pPr marL="0" lvl="0" indent="0" algn="r" rtl="0">
              <a:lnSpc>
                <a:spcPct val="90000"/>
              </a:lnSpc>
              <a:spcBef>
                <a:spcPts val="0"/>
              </a:spcBef>
              <a:spcAft>
                <a:spcPts val="0"/>
              </a:spcAft>
              <a:buClr>
                <a:schemeClr val="dk1"/>
              </a:buClr>
              <a:buSzPts val="2400"/>
              <a:buNone/>
            </a:pPr>
            <a:r>
              <a:rPr lang="en-US" b="1" dirty="0">
                <a:latin typeface="Times New Roman"/>
                <a:ea typeface="Times New Roman"/>
                <a:cs typeface="Times New Roman"/>
                <a:sym typeface="Times New Roman"/>
              </a:rPr>
              <a:t>DEEPIKA BALAKRISHNAN C </a:t>
            </a:r>
            <a:endParaRPr lang="en-US" dirty="0"/>
          </a:p>
          <a:p>
            <a:pPr marL="0" lvl="0" indent="0" algn="r" rtl="0">
              <a:lnSpc>
                <a:spcPct val="90000"/>
              </a:lnSpc>
              <a:spcBef>
                <a:spcPts val="1000"/>
              </a:spcBef>
              <a:spcAft>
                <a:spcPts val="0"/>
              </a:spcAft>
              <a:buClr>
                <a:schemeClr val="dk1"/>
              </a:buClr>
              <a:buSzPts val="2400"/>
              <a:buNone/>
            </a:pPr>
            <a:r>
              <a:rPr lang="en-US" b="1" dirty="0">
                <a:latin typeface="Times New Roman"/>
                <a:ea typeface="Times New Roman"/>
                <a:cs typeface="Times New Roman"/>
                <a:sym typeface="Times New Roman"/>
              </a:rPr>
              <a:t>MES20MCA-2015 </a:t>
            </a:r>
            <a:endParaRPr lang="en-US" dirty="0"/>
          </a:p>
          <a:p>
            <a:pPr marL="0" lvl="0" indent="0" algn="r" rtl="0">
              <a:lnSpc>
                <a:spcPct val="90000"/>
              </a:lnSpc>
              <a:spcBef>
                <a:spcPts val="1000"/>
              </a:spcBef>
              <a:spcAft>
                <a:spcPts val="0"/>
              </a:spcAft>
              <a:buClr>
                <a:schemeClr val="dk1"/>
              </a:buClr>
              <a:buSzPts val="2400"/>
              <a:buNone/>
            </a:pPr>
            <a:r>
              <a:rPr lang="en-US" b="1" dirty="0">
                <a:latin typeface="Times New Roman"/>
                <a:ea typeface="Times New Roman"/>
                <a:cs typeface="Times New Roman"/>
                <a:sym typeface="Times New Roman"/>
              </a:rPr>
              <a:t>PRODUCT OWNER-Mr. MOHAMMAD JABIR C</a:t>
            </a:r>
            <a:endParaRPr lang="en-US" sz="1800" b="0" i="0" u="none" strike="noStrike" dirty="0">
              <a:solidFill>
                <a:srgbClr val="000000"/>
              </a:solidFill>
            </a:endParaRPr>
          </a:p>
          <a:p>
            <a:pPr marL="0" lvl="0" indent="0" algn="ctr" rtl="0">
              <a:lnSpc>
                <a:spcPct val="90000"/>
              </a:lnSpc>
              <a:spcBef>
                <a:spcPts val="1000"/>
              </a:spcBef>
              <a:spcAft>
                <a:spcPts val="0"/>
              </a:spcAft>
              <a:buClr>
                <a:srgbClr val="000000"/>
              </a:buClr>
              <a:buSzPts val="1800"/>
              <a:buNone/>
            </a:pPr>
            <a:r>
              <a:rPr lang="en-US" sz="1800" b="0" i="0" u="none" strike="noStrike" dirty="0">
                <a:solidFill>
                  <a:srgbClr val="000000"/>
                </a:solidFill>
              </a:rPr>
              <a:t> </a:t>
            </a:r>
            <a:endParaRPr lang="en-US" dirty="0"/>
          </a:p>
          <a:p>
            <a:endParaRPr lang="en-IN" dirty="0"/>
          </a:p>
        </p:txBody>
      </p:sp>
    </p:spTree>
    <p:extLst>
      <p:ext uri="{BB962C8B-B14F-4D97-AF65-F5344CB8AC3E}">
        <p14:creationId xmlns:p14="http://schemas.microsoft.com/office/powerpoint/2010/main" val="427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A8E00-60CC-80B8-B916-A00932FEDB38}"/>
              </a:ext>
            </a:extLst>
          </p:cNvPr>
          <p:cNvSpPr>
            <a:spLocks noGrp="1"/>
          </p:cNvSpPr>
          <p:nvPr>
            <p:ph idx="1"/>
          </p:nvPr>
        </p:nvSpPr>
        <p:spPr>
          <a:xfrm>
            <a:off x="838200" y="319596"/>
            <a:ext cx="10515600" cy="63919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LEVEL 2:</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D9790A-A114-D2DA-D35B-95772FBE3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749" y="603681"/>
            <a:ext cx="7066624" cy="6019061"/>
          </a:xfrm>
          <a:prstGeom prst="rect">
            <a:avLst/>
          </a:prstGeom>
        </p:spPr>
      </p:pic>
    </p:spTree>
    <p:extLst>
      <p:ext uri="{BB962C8B-B14F-4D97-AF65-F5344CB8AC3E}">
        <p14:creationId xmlns:p14="http://schemas.microsoft.com/office/powerpoint/2010/main" val="234916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A2BF-E8AD-53A3-87C6-79174FD5FEAE}"/>
              </a:ext>
            </a:extLst>
          </p:cNvPr>
          <p:cNvSpPr>
            <a:spLocks noGrp="1"/>
          </p:cNvSpPr>
          <p:nvPr>
            <p:ph type="title"/>
          </p:nvPr>
        </p:nvSpPr>
        <p:spPr>
          <a:xfrm>
            <a:off x="838200" y="365126"/>
            <a:ext cx="10515600" cy="797850"/>
          </a:xfrm>
        </p:spPr>
        <p:txBody>
          <a:bodyPr>
            <a:normAutofit/>
          </a:bodyPr>
          <a:lstStyle/>
          <a:p>
            <a:pPr algn="ctr"/>
            <a:r>
              <a:rPr lang="en-US" sz="3200" b="1" dirty="0">
                <a:latin typeface="Times New Roman"/>
                <a:ea typeface="Times New Roman"/>
                <a:cs typeface="Times New Roman"/>
                <a:sym typeface="Times New Roman"/>
              </a:rPr>
              <a:t>METHODOLOGY</a:t>
            </a:r>
            <a:endParaRPr lang="en-IN" sz="3200" dirty="0"/>
          </a:p>
        </p:txBody>
      </p:sp>
      <p:sp>
        <p:nvSpPr>
          <p:cNvPr id="3" name="Content Placeholder 2">
            <a:extLst>
              <a:ext uri="{FF2B5EF4-FFF2-40B4-BE49-F238E27FC236}">
                <a16:creationId xmlns:a16="http://schemas.microsoft.com/office/drawing/2014/main" id="{F3E43806-96F5-BA35-AB7F-81B293377689}"/>
              </a:ext>
            </a:extLst>
          </p:cNvPr>
          <p:cNvSpPr>
            <a:spLocks noGrp="1"/>
          </p:cNvSpPr>
          <p:nvPr>
            <p:ph idx="1"/>
          </p:nvPr>
        </p:nvSpPr>
        <p:spPr>
          <a:xfrm>
            <a:off x="736847" y="1162976"/>
            <a:ext cx="10616953" cy="5507453"/>
          </a:xfrm>
        </p:spPr>
        <p:txBody>
          <a:bodyPr>
            <a:noAutofit/>
          </a:bodyPr>
          <a:lstStyle/>
          <a:p>
            <a:pPr marL="0" indent="0" algn="just">
              <a:lnSpc>
                <a:spcPct val="120000"/>
              </a:lnSpc>
              <a:buNone/>
            </a:pPr>
            <a:r>
              <a:rPr lang="en-US" sz="2000" dirty="0">
                <a:latin typeface="Times New Roman"/>
                <a:ea typeface="Times New Roman"/>
                <a:cs typeface="Times New Roman"/>
                <a:sym typeface="Times New Roman"/>
              </a:rPr>
              <a:t>The project SMS Spam Detection Using Machine Learning two modules one is Admin module and second is User module. The admin can enter the data through the web into the database. Admin can add user, view users and manage users. The user can register through the application by giving the details. After logging into the application user moves to the homepage of the website. User can send friend requests, find friends and manage friend requests, chat with friends, view chats and reply the messages. User can view the chat messages is spam or ham through the status. When we read the chat messages, it checks whether the message is spam or ham by reading the complete data in the dataset. It read the data and place it in a data frame called trained data. Then we attach new message into the trained data. After that we preprocess the data in each rows in the data set .while preprocessing we remove the html tag and short notes, eliminate stop words, remove characters and numerical. After removing all these we get some keywords. we pass these keywords to a training section SVM to train it. After training we add currently sending messages into it and preprocess it.it checks the features taking from this message is matched with which all messages features is matching with this message in the dataset. Then we classify whether the message is ham or spam with the help of SVM. The output we are getting from the prediction is updated into the status field.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5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4485-5438-C838-A991-595C15C65D6A}"/>
              </a:ext>
            </a:extLst>
          </p:cNvPr>
          <p:cNvSpPr>
            <a:spLocks noGrp="1"/>
          </p:cNvSpPr>
          <p:nvPr>
            <p:ph type="title"/>
          </p:nvPr>
        </p:nvSpPr>
        <p:spPr>
          <a:xfrm>
            <a:off x="838200" y="365126"/>
            <a:ext cx="10515600" cy="673562"/>
          </a:xfrm>
        </p:spPr>
        <p:txBody>
          <a:bodyPr>
            <a:normAutofit/>
          </a:bodyPr>
          <a:lstStyle/>
          <a:p>
            <a:pPr algn="ctr"/>
            <a:r>
              <a:rPr lang="en-IN" sz="3200" b="1" i="0" u="none" strike="noStrike" baseline="0" dirty="0">
                <a:latin typeface="Times New Roman" panose="02020603050405020304" pitchFamily="18" charset="0"/>
                <a:cs typeface="Times New Roman" panose="02020603050405020304" pitchFamily="18" charset="0"/>
              </a:rPr>
              <a:t>Work Flow</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C7E770-B9B6-F0D2-4E77-0F2BB5E878FE}"/>
              </a:ext>
            </a:extLst>
          </p:cNvPr>
          <p:cNvSpPr>
            <a:spLocks noGrp="1"/>
          </p:cNvSpPr>
          <p:nvPr>
            <p:ph idx="1"/>
          </p:nvPr>
        </p:nvSpPr>
        <p:spPr>
          <a:xfrm>
            <a:off x="838200" y="1242874"/>
            <a:ext cx="10515600" cy="493408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Data Collection:</a:t>
            </a:r>
          </a:p>
          <a:p>
            <a:pPr marL="0" indent="0" algn="just">
              <a:buNone/>
            </a:pPr>
            <a:r>
              <a:rPr lang="en-US" sz="2000" dirty="0">
                <a:latin typeface="Times New Roman" panose="02020603050405020304" pitchFamily="18" charset="0"/>
                <a:cs typeface="Times New Roman" panose="02020603050405020304" pitchFamily="18" charset="0"/>
              </a:rPr>
              <a:t>In this phase authors have collected a dataset based on which they have performed the experimentation from Kaggle Repository.</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Data Cleaning:</a:t>
            </a:r>
          </a:p>
          <a:p>
            <a:pPr marL="0" indent="0" algn="just">
              <a:buNone/>
            </a:pPr>
            <a:r>
              <a:rPr lang="en-US" sz="2000" dirty="0">
                <a:latin typeface="Times New Roman" panose="02020603050405020304" pitchFamily="18" charset="0"/>
                <a:cs typeface="Times New Roman" panose="02020603050405020304" pitchFamily="18" charset="0"/>
              </a:rPr>
              <a:t>In this phase the authors have cleansed all the data which were taken into consideration. Authors have removed all the white-spaces, lowered the alphabet so that words like Equal and equal become the same, remove the remaining punctuation, like! is not that much important, tokenize each message, to represent the message as a list of words and done stemming, converting all the words to their root word, like floor, floored to floor.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Generating Testing and Training Data Sets:</a:t>
            </a:r>
          </a:p>
          <a:p>
            <a:pPr marL="0" indent="0">
              <a:buNone/>
            </a:pPr>
            <a:r>
              <a:rPr lang="en-US" sz="2000" dirty="0">
                <a:latin typeface="Times New Roman" panose="02020603050405020304" pitchFamily="18" charset="0"/>
                <a:cs typeface="Times New Roman" panose="02020603050405020304" pitchFamily="18" charset="0"/>
              </a:rPr>
              <a:t>Authors have created the testing and training data on the converted cleansed datasets.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97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99AA96-653E-210B-399A-8705A2D1A14B}"/>
              </a:ext>
            </a:extLst>
          </p:cNvPr>
          <p:cNvSpPr>
            <a:spLocks noGrp="1"/>
          </p:cNvSpPr>
          <p:nvPr>
            <p:ph idx="1"/>
          </p:nvPr>
        </p:nvSpPr>
        <p:spPr>
          <a:xfrm>
            <a:off x="838200" y="381740"/>
            <a:ext cx="10515600" cy="593916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Generating Word Cloud Vector:</a:t>
            </a:r>
          </a:p>
          <a:p>
            <a:pPr marL="0" indent="0" algn="just">
              <a:buNone/>
            </a:pPr>
            <a:r>
              <a:rPr lang="en-US" sz="2000" dirty="0">
                <a:latin typeface="Times New Roman" panose="02020603050405020304" pitchFamily="18" charset="0"/>
                <a:cs typeface="Times New Roman" panose="02020603050405020304" pitchFamily="18" charset="0"/>
              </a:rPr>
              <a:t>Authors have used the TF-IDF vectorization for creating the word-vector. On the basis, </a:t>
            </a:r>
            <a:r>
              <a:rPr lang="en-US" sz="2000" dirty="0" err="1">
                <a:latin typeface="Times New Roman" panose="02020603050405020304" pitchFamily="18" charset="0"/>
                <a:cs typeface="Times New Roman" panose="02020603050405020304" pitchFamily="18" charset="0"/>
              </a:rPr>
              <a:t>thespam</a:t>
            </a:r>
            <a:r>
              <a:rPr lang="en-US" sz="2000" dirty="0">
                <a:latin typeface="Times New Roman" panose="02020603050405020304" pitchFamily="18" charset="0"/>
                <a:cs typeface="Times New Roman" panose="02020603050405020304" pitchFamily="18" charset="0"/>
              </a:rPr>
              <a:t> feature will be classified.</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Prediction:</a:t>
            </a:r>
          </a:p>
          <a:p>
            <a:pPr marL="0" indent="0">
              <a:buNone/>
            </a:pPr>
            <a:r>
              <a:rPr lang="en-US" sz="2000" dirty="0">
                <a:latin typeface="Times New Roman" panose="02020603050405020304" pitchFamily="18" charset="0"/>
                <a:cs typeface="Times New Roman" panose="02020603050405020304" pitchFamily="18" charset="0"/>
              </a:rPr>
              <a:t>Authors have given input messages to check whether the message is SPAM or HAM.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Figure 3.1 shows the workflow or architectural layout of how authors have classified the SPAM.</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47BDD2F-1D01-CB53-1730-72D4B0652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212" y="3684330"/>
            <a:ext cx="4065971" cy="2636571"/>
          </a:xfrm>
          <a:prstGeom prst="rect">
            <a:avLst/>
          </a:prstGeom>
        </p:spPr>
      </p:pic>
    </p:spTree>
    <p:extLst>
      <p:ext uri="{BB962C8B-B14F-4D97-AF65-F5344CB8AC3E}">
        <p14:creationId xmlns:p14="http://schemas.microsoft.com/office/powerpoint/2010/main" val="189568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5BB5-732C-42AB-6413-10FB5A258811}"/>
              </a:ext>
            </a:extLst>
          </p:cNvPr>
          <p:cNvSpPr>
            <a:spLocks noGrp="1"/>
          </p:cNvSpPr>
          <p:nvPr>
            <p:ph type="title"/>
          </p:nvPr>
        </p:nvSpPr>
        <p:spPr>
          <a:xfrm>
            <a:off x="838200" y="365126"/>
            <a:ext cx="10515600" cy="735706"/>
          </a:xfrm>
        </p:spPr>
        <p:txBody>
          <a:bodyPr>
            <a:normAutofit/>
          </a:bodyPr>
          <a:lstStyle/>
          <a:p>
            <a:pPr algn="ctr"/>
            <a:r>
              <a:rPr lang="en-IN" sz="3200" b="1" i="0" u="none" strike="noStrike" baseline="0" dirty="0">
                <a:latin typeface="Times New Roman" panose="02020603050405020304" pitchFamily="18" charset="0"/>
                <a:cs typeface="Times New Roman" panose="02020603050405020304" pitchFamily="18" charset="0"/>
              </a:rPr>
              <a:t>Machine Learning</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1100832"/>
            <a:ext cx="10515600" cy="5076131"/>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Machine learning is a fascinating domain as it incorporates substantial parts of different fields namely statistics, artificial intelligence theory, data analytic and numerical methods. Machine learning can be defined as semi-automated extraction of knowledge from data sets or data.</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Let’s break down the definition into three component parts.</a:t>
            </a:r>
          </a:p>
          <a:p>
            <a:pPr marL="571500" indent="-57150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Firstly, machine learning always starts with data, with an objective to extract knowledge insight from the used data or data set.</a:t>
            </a:r>
          </a:p>
          <a:p>
            <a:pPr marL="571500" indent="-57150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Secondly, machine learning involves a certain amount of automation rather than trying to gather insights from the data manually.</a:t>
            </a:r>
          </a:p>
          <a:p>
            <a:pPr marL="571500" indent="-57150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Lastly, machine learning is not fully automated i.e. it requires human interventions to make many smart decisions for the process to be successful.</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Simply we can put, machine learning is an application that can improve its prediction results with successive iterations or it improves with experience. The process of an application improving with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44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639191"/>
            <a:ext cx="10515600" cy="5681709"/>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experience is, naturally enough, called Training. It can take significant iterations to gradually improve results. During the process of training, data is given to a machine learning algorithm, which then refines its internal representation, numerical parameters, as it encounters any deviations or Training errors. The purpose of this stage is to minimize cost function, error function or maximizing likelihood by adjusting the algorithm’s internal weights. When the algorithm accuracy improves, we call this learning. Once the results are accurate enough also known as scoring, the machine-learning application can be deployed to solve the problem that it was supposed to.</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Machine learning is broadly categorized into two categories:</a:t>
            </a:r>
          </a:p>
          <a:p>
            <a:pPr marL="457200" indent="-457200" algn="just">
              <a:lnSpc>
                <a:spcPct val="120000"/>
              </a:lnSpc>
              <a:buFont typeface="+mj-lt"/>
              <a:buAutoNum type="alphaLcParenR"/>
            </a:pPr>
            <a:r>
              <a:rPr lang="en-US" sz="2000" dirty="0">
                <a:latin typeface="Times New Roman" panose="02020603050405020304" pitchFamily="18" charset="0"/>
                <a:cs typeface="Times New Roman" panose="02020603050405020304" pitchFamily="18" charset="0"/>
              </a:rPr>
              <a:t>Supervised Learning,</a:t>
            </a:r>
          </a:p>
          <a:p>
            <a:pPr marL="457200" indent="-457200" algn="just">
              <a:lnSpc>
                <a:spcPct val="120000"/>
              </a:lnSpc>
              <a:buFont typeface="+mj-lt"/>
              <a:buAutoNum type="alphaLcParenR"/>
            </a:pPr>
            <a:r>
              <a:rPr lang="en-US" sz="2000" dirty="0">
                <a:latin typeface="Times New Roman" panose="02020603050405020304" pitchFamily="18" charset="0"/>
                <a:cs typeface="Times New Roman" panose="02020603050405020304" pitchFamily="18" charset="0"/>
              </a:rPr>
              <a:t>Unsupervised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639191"/>
            <a:ext cx="10515600" cy="5681709"/>
          </a:xfrm>
        </p:spPr>
        <p:txBody>
          <a:bodyPr>
            <a:noAutofit/>
          </a:bodyPr>
          <a:lstStyle/>
          <a:p>
            <a:pPr marL="457200" indent="-457200" algn="just">
              <a:lnSpc>
                <a:spcPct val="120000"/>
              </a:lnSpc>
              <a:buFont typeface="+mj-lt"/>
              <a:buAutoNum type="alphaLcParenR"/>
            </a:pPr>
            <a:r>
              <a:rPr lang="en-US" sz="2400" b="1" dirty="0">
                <a:latin typeface="Times New Roman" panose="02020603050405020304" pitchFamily="18" charset="0"/>
                <a:cs typeface="Times New Roman" panose="02020603050405020304" pitchFamily="18" charset="0"/>
              </a:rPr>
              <a:t>Supervised Learning: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Supervised learning also known as predictive modelling, is the process of making predictions using data. Examples of Supervised learning are Classification and Regression. A supervised learning Training data set is pre labelled for classification problems or function values are known in case of regression. After training is done and the model has a minimum cost function for the training data set, later switch for scoring where we can predict values for new data.</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Classification:</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It identifies group membership. That means that if we have multiple events characterized by input parameters, which can be labelled differently, and we want our system to predict which label should be used.</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Regression:</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Regression is a combination of multi-dimensional power supply and function interpolation. The regression problem is used to find the approximation of the function with a minimum error deviation</a:t>
            </a:r>
          </a:p>
        </p:txBody>
      </p:sp>
    </p:spTree>
    <p:extLst>
      <p:ext uri="{BB962C8B-B14F-4D97-AF65-F5344CB8AC3E}">
        <p14:creationId xmlns:p14="http://schemas.microsoft.com/office/powerpoint/2010/main" val="50450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639191"/>
            <a:ext cx="10515600" cy="5681709"/>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or a cost function. In other words, the regression technique simply tries to predict numeric  dependence, a function value, for example, of a data set. Figure  Diagrammatically shows how supervised learning is to solve problems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Example of supervised learning, if a system has a data set which is a series of email messages, supervised learning task is to predict whether each email message is spam or non-spam ( ham). This is supervised learning because there is a specific outcome namely spam or ham.</a:t>
            </a:r>
          </a:p>
        </p:txBody>
      </p:sp>
      <p:pic>
        <p:nvPicPr>
          <p:cNvPr id="4" name="Picture 3">
            <a:extLst>
              <a:ext uri="{FF2B5EF4-FFF2-40B4-BE49-F238E27FC236}">
                <a16:creationId xmlns:a16="http://schemas.microsoft.com/office/drawing/2014/main" id="{40F27472-E67A-E47C-9562-3476171F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371" y="2112886"/>
            <a:ext cx="7093258" cy="2201662"/>
          </a:xfrm>
          <a:prstGeom prst="rect">
            <a:avLst/>
          </a:prstGeom>
        </p:spPr>
      </p:pic>
    </p:spTree>
    <p:extLst>
      <p:ext uri="{BB962C8B-B14F-4D97-AF65-F5344CB8AC3E}">
        <p14:creationId xmlns:p14="http://schemas.microsoft.com/office/powerpoint/2010/main" val="413684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639191"/>
            <a:ext cx="10515600" cy="5681709"/>
          </a:xfrm>
        </p:spPr>
        <p:txBody>
          <a:bodyPr>
            <a:noAutofit/>
          </a:bodyPr>
          <a:lstStyle/>
          <a:p>
            <a:pPr marL="457200" indent="-457200" algn="just">
              <a:lnSpc>
                <a:spcPct val="120000"/>
              </a:lnSpc>
              <a:buFont typeface="+mj-lt"/>
              <a:buAutoNum type="alphaLcParenR"/>
            </a:pPr>
            <a:r>
              <a:rPr lang="en-US" sz="2400" b="1" dirty="0">
                <a:latin typeface="Times New Roman" panose="02020603050405020304" pitchFamily="18" charset="0"/>
                <a:cs typeface="Times New Roman" panose="02020603050405020304" pitchFamily="18" charset="0"/>
              </a:rPr>
              <a:t>Unsupervised Learning: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Unsupervised Learning is the process of extracting structure from data or how to best represent data. Examples of Unsupervised Learning are Clustering7 (is partitioning a data set into meaningful similar sub classes called cluster) and Association8 (method for discovering relations between existing attributes within a data set or data base). In an unsupervised learning situation, where the algorithm detects data features automatically, this depends on the purpose of the algorithm as well as the assumptions made on what the properties and observed values are. Figure Describes how unsupervised learning is used to solve problems.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D27BC2-1814-5AE7-0416-2A377431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45" y="3950346"/>
            <a:ext cx="5521909" cy="1900038"/>
          </a:xfrm>
          <a:prstGeom prst="rect">
            <a:avLst/>
          </a:prstGeom>
        </p:spPr>
      </p:pic>
    </p:spTree>
    <p:extLst>
      <p:ext uri="{BB962C8B-B14F-4D97-AF65-F5344CB8AC3E}">
        <p14:creationId xmlns:p14="http://schemas.microsoft.com/office/powerpoint/2010/main" val="310136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838200" y="639191"/>
            <a:ext cx="10515600" cy="5681709"/>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For example, if any data set was the characteristics and purchasing behavior of shoppers at grocery stores, the unsupervised learning task might be to segment the shoppers into groups or “clusters” that exhibit similar behaviors. Such learning methods might find that college students, parents with young children, and older adults have characteristic shopping behaviors that are similar within each group but dissimilar from the other. This is an unsupervised learning task because there is no right or wrong about how many clusters can be found in the data, which people belong in which cluster, or even how to describe each cluster.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Now after having a clear understanding of Machine Learning, authors have used the same in generating the rules, which will help in governing or identifying based on inputs whether or not the message is SPAM or HAM. For processing the document content authors have used TF-IDF.</a:t>
            </a:r>
          </a:p>
        </p:txBody>
      </p:sp>
    </p:spTree>
    <p:extLst>
      <p:ext uri="{BB962C8B-B14F-4D97-AF65-F5344CB8AC3E}">
        <p14:creationId xmlns:p14="http://schemas.microsoft.com/office/powerpoint/2010/main" val="308195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EB46-7A7B-1997-D7E5-9984E9D5369C}"/>
              </a:ext>
            </a:extLst>
          </p:cNvPr>
          <p:cNvSpPr>
            <a:spLocks noGrp="1"/>
          </p:cNvSpPr>
          <p:nvPr>
            <p:ph type="title"/>
          </p:nvPr>
        </p:nvSpPr>
        <p:spPr>
          <a:xfrm>
            <a:off x="838200" y="365126"/>
            <a:ext cx="10515600" cy="842237"/>
          </a:xfrm>
        </p:spPr>
        <p:txBody>
          <a:bodyPr>
            <a:normAutofit/>
          </a:bodyPr>
          <a:lstStyle/>
          <a:p>
            <a:pPr algn="ctr"/>
            <a:r>
              <a:rPr lang="en-US" sz="3200" b="1" dirty="0">
                <a:latin typeface="Times New Roman"/>
                <a:ea typeface="Times New Roman"/>
                <a:cs typeface="Times New Roman"/>
                <a:sym typeface="Times New Roman"/>
              </a:rPr>
              <a:t>TABLE OF CONTENTS</a:t>
            </a:r>
            <a:endParaRPr lang="en-IN" sz="3200" dirty="0"/>
          </a:p>
        </p:txBody>
      </p:sp>
      <p:graphicFrame>
        <p:nvGraphicFramePr>
          <p:cNvPr id="4" name="Google Shape;96;g13214919039_0_52">
            <a:extLst>
              <a:ext uri="{FF2B5EF4-FFF2-40B4-BE49-F238E27FC236}">
                <a16:creationId xmlns:a16="http://schemas.microsoft.com/office/drawing/2014/main" id="{98CC5F83-C6A4-5066-7956-F48B9451C3CD}"/>
              </a:ext>
            </a:extLst>
          </p:cNvPr>
          <p:cNvGraphicFramePr>
            <a:graphicFrameLocks noGrp="1"/>
          </p:cNvGraphicFramePr>
          <p:nvPr>
            <p:ph idx="1"/>
            <p:extLst>
              <p:ext uri="{D42A27DB-BD31-4B8C-83A1-F6EECF244321}">
                <p14:modId xmlns:p14="http://schemas.microsoft.com/office/powerpoint/2010/main" val="1431030257"/>
              </p:ext>
            </p:extLst>
          </p:nvPr>
        </p:nvGraphicFramePr>
        <p:xfrm>
          <a:off x="838200" y="1455738"/>
          <a:ext cx="10464800" cy="4458175"/>
        </p:xfrm>
        <a:graphic>
          <a:graphicData uri="http://schemas.openxmlformats.org/drawingml/2006/table">
            <a:tbl>
              <a:tblPr firstRow="1" bandRow="1">
                <a:noFill/>
              </a:tblPr>
              <a:tblGrid>
                <a:gridCol w="7927875">
                  <a:extLst>
                    <a:ext uri="{9D8B030D-6E8A-4147-A177-3AD203B41FA5}">
                      <a16:colId xmlns:a16="http://schemas.microsoft.com/office/drawing/2014/main" val="20000"/>
                    </a:ext>
                  </a:extLst>
                </a:gridCol>
                <a:gridCol w="2536925">
                  <a:extLst>
                    <a:ext uri="{9D8B030D-6E8A-4147-A177-3AD203B41FA5}">
                      <a16:colId xmlns:a16="http://schemas.microsoft.com/office/drawing/2014/main" val="20001"/>
                    </a:ext>
                  </a:extLst>
                </a:gridCol>
              </a:tblGrid>
              <a:tr h="541575">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Times New Roman"/>
                          <a:ea typeface="Times New Roman"/>
                          <a:cs typeface="Times New Roman"/>
                          <a:sym typeface="Times New Roman"/>
                        </a:rPr>
                        <a:t>CONTENT</a:t>
                      </a:r>
                      <a:endParaRPr lang="en-US" sz="24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Times New Roman"/>
                          <a:ea typeface="Times New Roman"/>
                          <a:cs typeface="Times New Roman"/>
                          <a:sym typeface="Times New Roman"/>
                        </a:rPr>
                        <a:t>PAGE</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09650">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Introduction</a:t>
                      </a:r>
                      <a:endParaRPr lang="en-US" sz="18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u="none" strike="noStrike" cap="none"/>
                        <a:t>4-5</a:t>
                      </a:r>
                      <a:endParaRPr lang="en-US" sz="1400" u="none" strike="noStrike" cap="none"/>
                    </a:p>
                    <a:p>
                      <a:pPr marL="0" marR="0" lvl="0" indent="0" algn="ctr" rtl="0">
                        <a:lnSpc>
                          <a:spcPct val="100000"/>
                        </a:lnSpc>
                        <a:spcBef>
                          <a:spcPts val="0"/>
                        </a:spcBef>
                        <a:spcAft>
                          <a:spcPts val="0"/>
                        </a:spcAft>
                        <a:buClr>
                          <a:srgbClr val="000000"/>
                        </a:buClr>
                        <a:buSzPts val="1800"/>
                        <a:buFont typeface="Arial"/>
                        <a:buNone/>
                      </a:pPr>
                      <a:endParaRPr lang="en-US" sz="18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11025">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Modules</a:t>
                      </a:r>
                      <a:endParaRPr lang="en-US" sz="18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6-7</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66075">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Data Flow Diagram</a:t>
                      </a:r>
                      <a:endParaRPr lang="en-US" sz="18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8-10</a:t>
                      </a:r>
                      <a:endParaRPr lang="en-US" sz="18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43300">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Methodology</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11-20</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43275">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Developing Environment</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21</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643275">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Project Plan</a:t>
                      </a:r>
                      <a:endParaRPr lang="en-US" sz="18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22</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536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D504C-7743-E3C0-57EF-D2117C0155CA}"/>
              </a:ext>
            </a:extLst>
          </p:cNvPr>
          <p:cNvSpPr>
            <a:spLocks noGrp="1"/>
          </p:cNvSpPr>
          <p:nvPr>
            <p:ph idx="1"/>
          </p:nvPr>
        </p:nvSpPr>
        <p:spPr>
          <a:xfrm>
            <a:off x="559293" y="346229"/>
            <a:ext cx="10794507" cy="6249880"/>
          </a:xfrm>
        </p:spPr>
        <p:txBody>
          <a:bodyPr>
            <a:noAutofit/>
          </a:bodyPr>
          <a:lstStyle/>
          <a:p>
            <a:pPr marL="0" indent="0" algn="just">
              <a:lnSpc>
                <a:spcPct val="120000"/>
              </a:lnSpc>
              <a:buNone/>
            </a:pPr>
            <a:r>
              <a:rPr lang="en-US" sz="2400" b="1" dirty="0">
                <a:latin typeface="Times New Roman" panose="02020603050405020304" pitchFamily="18" charset="0"/>
                <a:cs typeface="Times New Roman" panose="02020603050405020304" pitchFamily="18" charset="0"/>
              </a:rPr>
              <a:t>Term Frequency Inverse Document Frequency (TF-IDF)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TF-IDF stands for Term Frequency Inverse Document Frequency, used in machine learning and text mining as a weighting factor for identifying words features. The weight increases as the word frequency in a document increases, i.e. weight increases, the more times a term occurs in the document, but that offset by the number of times the word appears, in the entire data set or this offset helps remove the importance from really common words like ‘the’ or ‘a’ appear quite often in all across the document. It is used very often in relevance ranking and scoring and to move stop words from ML Model, where these stop words don’t give any relevant information about a particular document type or class. Figure represents the TF-IDF mathematical formula.</a:t>
            </a:r>
          </a:p>
        </p:txBody>
      </p:sp>
      <p:pic>
        <p:nvPicPr>
          <p:cNvPr id="4" name="Picture 3">
            <a:extLst>
              <a:ext uri="{FF2B5EF4-FFF2-40B4-BE49-F238E27FC236}">
                <a16:creationId xmlns:a16="http://schemas.microsoft.com/office/drawing/2014/main" id="{B1B04636-D199-92AB-8761-0CF9E403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939819"/>
            <a:ext cx="4687410" cy="2571952"/>
          </a:xfrm>
          <a:prstGeom prst="rect">
            <a:avLst/>
          </a:prstGeom>
        </p:spPr>
      </p:pic>
    </p:spTree>
    <p:extLst>
      <p:ext uri="{BB962C8B-B14F-4D97-AF65-F5344CB8AC3E}">
        <p14:creationId xmlns:p14="http://schemas.microsoft.com/office/powerpoint/2010/main" val="285860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75D5-279B-E79A-FF70-2FA9894E57AD}"/>
              </a:ext>
            </a:extLst>
          </p:cNvPr>
          <p:cNvSpPr>
            <a:spLocks noGrp="1"/>
          </p:cNvSpPr>
          <p:nvPr>
            <p:ph type="title"/>
          </p:nvPr>
        </p:nvSpPr>
        <p:spPr>
          <a:xfrm>
            <a:off x="838200" y="365126"/>
            <a:ext cx="10515600" cy="620296"/>
          </a:xfrm>
        </p:spPr>
        <p:txBody>
          <a:bodyPr>
            <a:normAutofit/>
          </a:bodyPr>
          <a:lstStyle/>
          <a:p>
            <a:pPr algn="ctr"/>
            <a:r>
              <a:rPr lang="en-US" sz="3200" b="1" dirty="0">
                <a:latin typeface="Times New Roman"/>
                <a:ea typeface="Times New Roman"/>
                <a:cs typeface="Times New Roman"/>
                <a:sym typeface="Times New Roman"/>
              </a:rPr>
              <a:t>DEVELOPING ENVIRONMENT</a:t>
            </a:r>
            <a:endParaRPr lang="en-IN" sz="3200" dirty="0"/>
          </a:p>
        </p:txBody>
      </p:sp>
      <p:sp>
        <p:nvSpPr>
          <p:cNvPr id="3" name="Content Placeholder 2">
            <a:extLst>
              <a:ext uri="{FF2B5EF4-FFF2-40B4-BE49-F238E27FC236}">
                <a16:creationId xmlns:a16="http://schemas.microsoft.com/office/drawing/2014/main" id="{BEF8B34F-9F98-B202-6D3A-186AAE232A6B}"/>
              </a:ext>
            </a:extLst>
          </p:cNvPr>
          <p:cNvSpPr>
            <a:spLocks noGrp="1"/>
          </p:cNvSpPr>
          <p:nvPr>
            <p:ph idx="1"/>
          </p:nvPr>
        </p:nvSpPr>
        <p:spPr>
          <a:xfrm>
            <a:off x="838200" y="1056443"/>
            <a:ext cx="10515600" cy="5120520"/>
          </a:xfrm>
        </p:spPr>
        <p:txBody>
          <a:bodyPr/>
          <a:lstStyle/>
          <a:p>
            <a:pPr marL="0" lvl="0" indent="0" algn="l" rtl="0">
              <a:lnSpc>
                <a:spcPct val="150000"/>
              </a:lnSpc>
              <a:spcBef>
                <a:spcPts val="0"/>
              </a:spcBef>
              <a:spcAft>
                <a:spcPts val="0"/>
              </a:spcAft>
              <a:buClr>
                <a:schemeClr val="dk1"/>
              </a:buClr>
              <a:buSzPts val="2000"/>
              <a:buNone/>
            </a:pP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Hardware Requirements </a:t>
            </a:r>
            <a:endParaRPr lang="en-US" sz="2000" dirty="0"/>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Processor : i3 and above </a:t>
            </a:r>
            <a:endParaRPr lang="en-US" sz="1800" dirty="0"/>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RAM : 4GB </a:t>
            </a:r>
            <a:endParaRPr lang="en-US" sz="1800" dirty="0"/>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Storage : 500GB Hard disk</a:t>
            </a:r>
            <a:endParaRPr lang="en-US" sz="1800" dirty="0"/>
          </a:p>
          <a:p>
            <a:pPr marL="457200" lvl="1" indent="0" algn="l" rtl="0">
              <a:lnSpc>
                <a:spcPct val="80000"/>
              </a:lnSpc>
              <a:spcBef>
                <a:spcPts val="500"/>
              </a:spcBef>
              <a:spcAft>
                <a:spcPts val="0"/>
              </a:spcAft>
              <a:buClr>
                <a:schemeClr val="dk1"/>
              </a:buClr>
              <a:buSzPts val="2000"/>
              <a:buNone/>
            </a:pPr>
            <a:endParaRPr lang="en-US" sz="2000"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000"/>
              <a:buNone/>
            </a:pPr>
            <a:r>
              <a:rPr lang="en-US" sz="2000" b="1" dirty="0">
                <a:latin typeface="Times New Roman"/>
                <a:ea typeface="Times New Roman"/>
                <a:cs typeface="Times New Roman"/>
                <a:sym typeface="Times New Roman"/>
              </a:rPr>
              <a:t>• Software Requirements </a:t>
            </a:r>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Front End: HTML, CSS, </a:t>
            </a:r>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Back End: Python, MYSQL </a:t>
            </a:r>
            <a:endParaRPr lang="en-US" sz="1800" dirty="0"/>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IDE:  </a:t>
            </a:r>
            <a:r>
              <a:rPr lang="en-US" sz="1800" dirty="0"/>
              <a:t>: </a:t>
            </a:r>
            <a:r>
              <a:rPr lang="en-US" sz="1800" dirty="0">
                <a:latin typeface="Times New Roman"/>
                <a:ea typeface="Times New Roman"/>
                <a:cs typeface="Times New Roman"/>
                <a:sym typeface="Times New Roman"/>
              </a:rPr>
              <a:t>JetBrains PyCharm</a:t>
            </a:r>
            <a:endParaRPr lang="en-US" sz="1800" dirty="0"/>
          </a:p>
          <a:p>
            <a:pPr marL="685800" lvl="1" indent="-215900" algn="l" rtl="0">
              <a:lnSpc>
                <a:spcPct val="150000"/>
              </a:lnSpc>
              <a:spcBef>
                <a:spcPts val="500"/>
              </a:spcBef>
              <a:spcAft>
                <a:spcPts val="0"/>
              </a:spcAft>
              <a:buClr>
                <a:schemeClr val="dk1"/>
              </a:buClr>
              <a:buSzPts val="1800"/>
              <a:buFont typeface="Courier New"/>
              <a:buChar char="o"/>
            </a:pPr>
            <a:r>
              <a:rPr lang="en-US" sz="1800" dirty="0">
                <a:latin typeface="Times New Roman"/>
                <a:ea typeface="Times New Roman"/>
                <a:cs typeface="Times New Roman"/>
                <a:sym typeface="Times New Roman"/>
              </a:rPr>
              <a:t>FRAMEWORK USED: Flask</a:t>
            </a:r>
          </a:p>
        </p:txBody>
      </p:sp>
    </p:spTree>
    <p:extLst>
      <p:ext uri="{BB962C8B-B14F-4D97-AF65-F5344CB8AC3E}">
        <p14:creationId xmlns:p14="http://schemas.microsoft.com/office/powerpoint/2010/main" val="326461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927100" y="34925"/>
            <a:ext cx="10515600" cy="95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PROJECT PLAN</a:t>
            </a:r>
            <a:endParaRPr sz="3200"/>
          </a:p>
        </p:txBody>
      </p:sp>
      <p:pic>
        <p:nvPicPr>
          <p:cNvPr id="3" name="Picture 2">
            <a:extLst>
              <a:ext uri="{FF2B5EF4-FFF2-40B4-BE49-F238E27FC236}">
                <a16:creationId xmlns:a16="http://schemas.microsoft.com/office/drawing/2014/main" id="{E1FB79AC-08FF-C2F6-178A-3D69DD7A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0" y="772357"/>
            <a:ext cx="10515600" cy="57793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00FA-DCA3-4355-9261-A3AEE6527517}"/>
              </a:ext>
            </a:extLst>
          </p:cNvPr>
          <p:cNvSpPr>
            <a:spLocks noGrp="1"/>
          </p:cNvSpPr>
          <p:nvPr>
            <p:ph type="title"/>
          </p:nvPr>
        </p:nvSpPr>
        <p:spPr>
          <a:xfrm>
            <a:off x="838200" y="365126"/>
            <a:ext cx="10515600" cy="407232"/>
          </a:xfrm>
        </p:spPr>
        <p:txBody>
          <a:bodyPr>
            <a:normAutofit fontScale="90000"/>
          </a:bodyPr>
          <a:lstStyle/>
          <a:p>
            <a:pPr algn="ctr"/>
            <a:r>
              <a:rPr lang="en-US" sz="3600" b="1" dirty="0">
                <a:latin typeface="Times New Roman"/>
                <a:ea typeface="Times New Roman"/>
                <a:cs typeface="Times New Roman"/>
                <a:sym typeface="Times New Roman"/>
              </a:rPr>
              <a:t>USER</a:t>
            </a:r>
            <a:r>
              <a:rPr lang="en-US" sz="3200" b="1" dirty="0">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STORY</a:t>
            </a:r>
            <a:endParaRPr lang="en-IN" sz="3200" dirty="0"/>
          </a:p>
        </p:txBody>
      </p:sp>
      <p:pic>
        <p:nvPicPr>
          <p:cNvPr id="7" name="Content Placeholder 6">
            <a:extLst>
              <a:ext uri="{FF2B5EF4-FFF2-40B4-BE49-F238E27FC236}">
                <a16:creationId xmlns:a16="http://schemas.microsoft.com/office/drawing/2014/main" id="{D98B92B0-424A-CAD9-9E72-28E4EA770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878888"/>
            <a:ext cx="10515600" cy="5613985"/>
          </a:xfrm>
        </p:spPr>
      </p:pic>
    </p:spTree>
    <p:extLst>
      <p:ext uri="{BB962C8B-B14F-4D97-AF65-F5344CB8AC3E}">
        <p14:creationId xmlns:p14="http://schemas.microsoft.com/office/powerpoint/2010/main" val="80802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g13214919039_0_42"/>
          <p:cNvSpPr txBox="1"/>
          <p:nvPr/>
        </p:nvSpPr>
        <p:spPr>
          <a:xfrm>
            <a:off x="1676050" y="307525"/>
            <a:ext cx="8741400" cy="67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PRODUCT BACKLOG</a:t>
            </a:r>
            <a:endParaRPr sz="3200"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169EF5D-ABB6-728B-A0FC-381FF50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050" y="984626"/>
            <a:ext cx="8741400" cy="5565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g13214919039_0_27"/>
          <p:cNvSpPr txBox="1"/>
          <p:nvPr/>
        </p:nvSpPr>
        <p:spPr>
          <a:xfrm>
            <a:off x="4428475" y="354325"/>
            <a:ext cx="3527400" cy="67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a:latin typeface="Times New Roman"/>
                <a:ea typeface="Times New Roman"/>
                <a:cs typeface="Times New Roman"/>
                <a:sym typeface="Times New Roman"/>
              </a:rPr>
              <a:t>SPRINT PLAN</a:t>
            </a:r>
            <a:endParaRPr sz="3200"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B3151B5-CBC0-4F4B-70C2-D6AD00BB4759}"/>
              </a:ext>
            </a:extLst>
          </p:cNvPr>
          <p:cNvPicPr>
            <a:picLocks noChangeAspect="1"/>
          </p:cNvPicPr>
          <p:nvPr/>
        </p:nvPicPr>
        <p:blipFill rotWithShape="1">
          <a:blip r:embed="rId3">
            <a:extLst>
              <a:ext uri="{28A0092B-C50C-407E-A947-70E740481C1C}">
                <a14:useLocalDpi xmlns:a14="http://schemas.microsoft.com/office/drawing/2010/main" val="0"/>
              </a:ext>
            </a:extLst>
          </a:blip>
          <a:srcRect b="26863"/>
          <a:stretch/>
        </p:blipFill>
        <p:spPr>
          <a:xfrm>
            <a:off x="914400" y="1031425"/>
            <a:ext cx="10653204" cy="52273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7DE59-F9A2-0471-C8DE-3223D5392D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793"/>
          <a:stretch/>
        </p:blipFill>
        <p:spPr>
          <a:xfrm>
            <a:off x="822664" y="648070"/>
            <a:ext cx="10546671" cy="2032986"/>
          </a:xfrm>
        </p:spPr>
      </p:pic>
    </p:spTree>
    <p:extLst>
      <p:ext uri="{BB962C8B-B14F-4D97-AF65-F5344CB8AC3E}">
        <p14:creationId xmlns:p14="http://schemas.microsoft.com/office/powerpoint/2010/main" val="1859739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3214919039_0_36"/>
          <p:cNvSpPr txBox="1"/>
          <p:nvPr/>
        </p:nvSpPr>
        <p:spPr>
          <a:xfrm>
            <a:off x="4048217" y="201925"/>
            <a:ext cx="3907658"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dirty="0">
                <a:latin typeface="Times New Roman"/>
                <a:ea typeface="Times New Roman"/>
                <a:cs typeface="Times New Roman"/>
                <a:sym typeface="Times New Roman"/>
              </a:rPr>
              <a:t>SPRINT ACTUAL 1</a:t>
            </a:r>
            <a:endParaRPr sz="3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1E601FB-7485-34D6-A9FA-0B3FF6C2D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64" y="1473694"/>
            <a:ext cx="10546672" cy="254241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3214919039_0_36"/>
          <p:cNvSpPr txBox="1"/>
          <p:nvPr/>
        </p:nvSpPr>
        <p:spPr>
          <a:xfrm>
            <a:off x="4048217" y="201925"/>
            <a:ext cx="3907658"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dirty="0">
                <a:latin typeface="Times New Roman"/>
                <a:ea typeface="Times New Roman"/>
                <a:cs typeface="Times New Roman"/>
                <a:sym typeface="Times New Roman"/>
              </a:rPr>
              <a:t>SPRINT ACTUAL 2</a:t>
            </a:r>
            <a:endParaRPr sz="32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7EC54FC-39F6-8016-2E0F-03F4343F6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85" y="1313895"/>
            <a:ext cx="10404629" cy="3595455"/>
          </a:xfrm>
          <a:prstGeom prst="rect">
            <a:avLst/>
          </a:prstGeom>
        </p:spPr>
      </p:pic>
    </p:spTree>
    <p:extLst>
      <p:ext uri="{BB962C8B-B14F-4D97-AF65-F5344CB8AC3E}">
        <p14:creationId xmlns:p14="http://schemas.microsoft.com/office/powerpoint/2010/main" val="154301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3214919039_0_36"/>
          <p:cNvSpPr txBox="1"/>
          <p:nvPr/>
        </p:nvSpPr>
        <p:spPr>
          <a:xfrm>
            <a:off x="4048217" y="201925"/>
            <a:ext cx="3907658"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dirty="0">
                <a:latin typeface="Times New Roman"/>
                <a:ea typeface="Times New Roman"/>
                <a:cs typeface="Times New Roman"/>
                <a:sym typeface="Times New Roman"/>
              </a:rPr>
              <a:t>SPRINT ACTUAL 3</a:t>
            </a:r>
            <a:endParaRPr sz="32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7EC54FC-39F6-8016-2E0F-03F4343F6C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0571" y="1367161"/>
            <a:ext cx="10750858" cy="4136994"/>
          </a:xfrm>
          <a:prstGeom prst="rect">
            <a:avLst/>
          </a:prstGeom>
        </p:spPr>
      </p:pic>
    </p:spTree>
    <p:extLst>
      <p:ext uri="{BB962C8B-B14F-4D97-AF65-F5344CB8AC3E}">
        <p14:creationId xmlns:p14="http://schemas.microsoft.com/office/powerpoint/2010/main" val="30163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02;g13214919039_0_133">
            <a:extLst>
              <a:ext uri="{FF2B5EF4-FFF2-40B4-BE49-F238E27FC236}">
                <a16:creationId xmlns:a16="http://schemas.microsoft.com/office/drawing/2014/main" id="{038AB250-E8D4-86EB-4764-AFFFDCCC2940}"/>
              </a:ext>
            </a:extLst>
          </p:cNvPr>
          <p:cNvGraphicFramePr>
            <a:graphicFrameLocks noGrp="1"/>
          </p:cNvGraphicFramePr>
          <p:nvPr>
            <p:ph idx="1"/>
            <p:extLst>
              <p:ext uri="{D42A27DB-BD31-4B8C-83A1-F6EECF244321}">
                <p14:modId xmlns:p14="http://schemas.microsoft.com/office/powerpoint/2010/main" val="1552662383"/>
              </p:ext>
            </p:extLst>
          </p:nvPr>
        </p:nvGraphicFramePr>
        <p:xfrm>
          <a:off x="703350" y="573874"/>
          <a:ext cx="10785300" cy="3417425"/>
        </p:xfrm>
        <a:graphic>
          <a:graphicData uri="http://schemas.openxmlformats.org/drawingml/2006/table">
            <a:tbl>
              <a:tblPr>
                <a:noFill/>
              </a:tblPr>
              <a:tblGrid>
                <a:gridCol w="7828975">
                  <a:extLst>
                    <a:ext uri="{9D8B030D-6E8A-4147-A177-3AD203B41FA5}">
                      <a16:colId xmlns:a16="http://schemas.microsoft.com/office/drawing/2014/main" val="20000"/>
                    </a:ext>
                  </a:extLst>
                </a:gridCol>
                <a:gridCol w="2956325">
                  <a:extLst>
                    <a:ext uri="{9D8B030D-6E8A-4147-A177-3AD203B41FA5}">
                      <a16:colId xmlns:a16="http://schemas.microsoft.com/office/drawing/2014/main" val="20001"/>
                    </a:ext>
                  </a:extLst>
                </a:gridCol>
              </a:tblGrid>
              <a:tr h="646075">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u="none" strike="noStrike" cap="none">
                          <a:solidFill>
                            <a:schemeClr val="dk1"/>
                          </a:solidFill>
                          <a:latin typeface="Times New Roman"/>
                          <a:ea typeface="Times New Roman"/>
                          <a:cs typeface="Times New Roman"/>
                          <a:sym typeface="Times New Roman"/>
                        </a:rPr>
                        <a:t>User Story</a:t>
                      </a:r>
                      <a:endParaRPr sz="18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dirty="0">
                          <a:solidFill>
                            <a:schemeClr val="dk1"/>
                          </a:solidFill>
                          <a:latin typeface="Calibri"/>
                          <a:ea typeface="Calibri"/>
                          <a:cs typeface="Calibri"/>
                          <a:sym typeface="Calibri"/>
                        </a:rPr>
                        <a:t>23</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75100">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u="none" strike="noStrike" cap="none">
                          <a:solidFill>
                            <a:schemeClr val="dk1"/>
                          </a:solidFill>
                          <a:latin typeface="Times New Roman"/>
                          <a:ea typeface="Times New Roman"/>
                          <a:cs typeface="Times New Roman"/>
                          <a:sym typeface="Times New Roman"/>
                        </a:rPr>
                        <a:t>Product Backlog</a:t>
                      </a:r>
                      <a:endParaRPr sz="1400" u="none" strike="noStrike" cap="none"/>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24</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9650">
                <a:tc>
                  <a:txBody>
                    <a:bodyPr/>
                    <a:lstStyle/>
                    <a:p>
                      <a:pPr marL="0" marR="0" lvl="0" indent="0" algn="l" rtl="0">
                        <a:lnSpc>
                          <a:spcPct val="150000"/>
                        </a:lnSpc>
                        <a:spcBef>
                          <a:spcPts val="0"/>
                        </a:spcBef>
                        <a:spcAft>
                          <a:spcPts val="0"/>
                        </a:spcAft>
                        <a:buClr>
                          <a:schemeClr val="dk1"/>
                        </a:buClr>
                        <a:buSzPts val="1800"/>
                        <a:buFont typeface="Times New Roman"/>
                        <a:buNone/>
                      </a:pPr>
                      <a:r>
                        <a:rPr lang="en-US" sz="1800" b="1" u="none" strike="noStrike" cap="none">
                          <a:solidFill>
                            <a:schemeClr val="dk1"/>
                          </a:solidFill>
                          <a:latin typeface="Times New Roman"/>
                          <a:ea typeface="Times New Roman"/>
                          <a:cs typeface="Times New Roman"/>
                          <a:sym typeface="Times New Roman"/>
                        </a:rPr>
                        <a:t>Sprint plan</a:t>
                      </a:r>
                      <a:endParaRPr sz="1400" u="none" strike="noStrike" cap="none"/>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dirty="0">
                          <a:solidFill>
                            <a:schemeClr val="dk1"/>
                          </a:solidFill>
                          <a:latin typeface="Calibri"/>
                          <a:ea typeface="Calibri"/>
                          <a:cs typeface="Calibri"/>
                          <a:sym typeface="Calibri"/>
                        </a:rPr>
                        <a:t>25-26</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03300">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dirty="0">
                          <a:solidFill>
                            <a:schemeClr val="dk1"/>
                          </a:solidFill>
                          <a:latin typeface="Times New Roman"/>
                          <a:ea typeface="Times New Roman"/>
                          <a:cs typeface="Times New Roman"/>
                          <a:sym typeface="Times New Roman"/>
                        </a:rPr>
                        <a:t>Sprint Actual</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dirty="0">
                          <a:solidFill>
                            <a:schemeClr val="dk1"/>
                          </a:solidFill>
                          <a:latin typeface="Calibri"/>
                          <a:ea typeface="Calibri"/>
                          <a:cs typeface="Calibri"/>
                          <a:sym typeface="Calibri"/>
                        </a:rPr>
                        <a:t>27-32</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03300">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dirty="0">
                          <a:solidFill>
                            <a:schemeClr val="dk1"/>
                          </a:solidFill>
                          <a:latin typeface="Times New Roman"/>
                          <a:ea typeface="Times New Roman"/>
                          <a:cs typeface="Times New Roman"/>
                          <a:sym typeface="Times New Roman"/>
                        </a:rPr>
                        <a:t>Screenshots</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a:solidFill>
                            <a:schemeClr val="dk1"/>
                          </a:solidFill>
                          <a:latin typeface="Calibri"/>
                          <a:ea typeface="Calibri"/>
                          <a:cs typeface="Calibri"/>
                          <a:sym typeface="Calibri"/>
                        </a:rPr>
                        <a:t>33-36</a:t>
                      </a:r>
                      <a:endParaRPr sz="1400" u="none" strike="noStrike" cap="none" dirty="0"/>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43166126"/>
                  </a:ext>
                </a:extLst>
              </a:tr>
            </a:tbl>
          </a:graphicData>
        </a:graphic>
      </p:graphicFrame>
    </p:spTree>
    <p:extLst>
      <p:ext uri="{BB962C8B-B14F-4D97-AF65-F5344CB8AC3E}">
        <p14:creationId xmlns:p14="http://schemas.microsoft.com/office/powerpoint/2010/main" val="1826120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3214919039_0_36"/>
          <p:cNvSpPr txBox="1"/>
          <p:nvPr/>
        </p:nvSpPr>
        <p:spPr>
          <a:xfrm>
            <a:off x="4048217" y="201925"/>
            <a:ext cx="3907658"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dirty="0">
                <a:latin typeface="Times New Roman"/>
                <a:ea typeface="Times New Roman"/>
                <a:cs typeface="Times New Roman"/>
                <a:sym typeface="Times New Roman"/>
              </a:rPr>
              <a:t>SPRINT ACTUAL 4</a:t>
            </a:r>
            <a:endParaRPr sz="32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7EC54FC-39F6-8016-2E0F-03F4343F6C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3887" y="985422"/>
            <a:ext cx="10724225" cy="5317724"/>
          </a:xfrm>
          <a:prstGeom prst="rect">
            <a:avLst/>
          </a:prstGeom>
        </p:spPr>
      </p:pic>
    </p:spTree>
    <p:extLst>
      <p:ext uri="{BB962C8B-B14F-4D97-AF65-F5344CB8AC3E}">
        <p14:creationId xmlns:p14="http://schemas.microsoft.com/office/powerpoint/2010/main" val="143634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g13214919039_0_27"/>
          <p:cNvSpPr txBox="1"/>
          <p:nvPr/>
        </p:nvSpPr>
        <p:spPr>
          <a:xfrm>
            <a:off x="4309367" y="354347"/>
            <a:ext cx="3863269"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b="1" dirty="0">
                <a:latin typeface="Times New Roman"/>
                <a:ea typeface="Times New Roman"/>
                <a:cs typeface="Times New Roman"/>
                <a:sym typeface="Times New Roman"/>
              </a:rPr>
              <a:t>SPRINT ACTUAL 5 </a:t>
            </a:r>
            <a:endParaRPr sz="3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B3151B5-CBC0-4F4B-70C2-D6AD00BB4759}"/>
              </a:ext>
            </a:extLst>
          </p:cNvPr>
          <p:cNvPicPr>
            <a:picLocks noChangeAspect="1"/>
          </p:cNvPicPr>
          <p:nvPr/>
        </p:nvPicPr>
        <p:blipFill rotWithShape="1">
          <a:blip r:embed="rId3">
            <a:extLst>
              <a:ext uri="{28A0092B-C50C-407E-A947-70E740481C1C}">
                <a14:useLocalDpi xmlns:a14="http://schemas.microsoft.com/office/drawing/2010/main" val="0"/>
              </a:ext>
            </a:extLst>
          </a:blip>
          <a:srcRect b="26863"/>
          <a:stretch/>
        </p:blipFill>
        <p:spPr>
          <a:xfrm>
            <a:off x="914400" y="1031425"/>
            <a:ext cx="10653204" cy="5227332"/>
          </a:xfrm>
          <a:prstGeom prst="rect">
            <a:avLst/>
          </a:prstGeom>
        </p:spPr>
      </p:pic>
    </p:spTree>
    <p:extLst>
      <p:ext uri="{BB962C8B-B14F-4D97-AF65-F5344CB8AC3E}">
        <p14:creationId xmlns:p14="http://schemas.microsoft.com/office/powerpoint/2010/main" val="1420401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7DE59-F9A2-0471-C8DE-3223D5392D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793"/>
          <a:stretch/>
        </p:blipFill>
        <p:spPr>
          <a:xfrm>
            <a:off x="822664" y="648070"/>
            <a:ext cx="10546671" cy="2032986"/>
          </a:xfrm>
        </p:spPr>
      </p:pic>
    </p:spTree>
    <p:extLst>
      <p:ext uri="{BB962C8B-B14F-4D97-AF65-F5344CB8AC3E}">
        <p14:creationId xmlns:p14="http://schemas.microsoft.com/office/powerpoint/2010/main" val="937556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E6A2-BADF-9290-0B3B-95EBB3645C28}"/>
              </a:ext>
            </a:extLst>
          </p:cNvPr>
          <p:cNvSpPr>
            <a:spLocks noGrp="1"/>
          </p:cNvSpPr>
          <p:nvPr>
            <p:ph type="title"/>
          </p:nvPr>
        </p:nvSpPr>
        <p:spPr>
          <a:xfrm>
            <a:off x="838200" y="365125"/>
            <a:ext cx="10515600" cy="646929"/>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9DA7F-2B86-7642-4FAC-9BD928E684E0}"/>
              </a:ext>
            </a:extLst>
          </p:cNvPr>
          <p:cNvSpPr>
            <a:spLocks noGrp="1"/>
          </p:cNvSpPr>
          <p:nvPr>
            <p:ph idx="1"/>
          </p:nvPr>
        </p:nvSpPr>
        <p:spPr>
          <a:xfrm>
            <a:off x="838200" y="1171852"/>
            <a:ext cx="10515600" cy="500511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LOGIN PAGE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0FEF1A-36BA-717D-B2B1-2E011A086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42370"/>
            <a:ext cx="10449019" cy="4043778"/>
          </a:xfrm>
          <a:prstGeom prst="rect">
            <a:avLst/>
          </a:prstGeom>
        </p:spPr>
      </p:pic>
    </p:spTree>
    <p:extLst>
      <p:ext uri="{BB962C8B-B14F-4D97-AF65-F5344CB8AC3E}">
        <p14:creationId xmlns:p14="http://schemas.microsoft.com/office/powerpoint/2010/main" val="3045407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9DA7F-2B86-7642-4FAC-9BD928E684E0}"/>
              </a:ext>
            </a:extLst>
          </p:cNvPr>
          <p:cNvSpPr>
            <a:spLocks noGrp="1"/>
          </p:cNvSpPr>
          <p:nvPr>
            <p:ph idx="1"/>
          </p:nvPr>
        </p:nvSpPr>
        <p:spPr>
          <a:xfrm>
            <a:off x="838200" y="1171852"/>
            <a:ext cx="10515600" cy="500511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REGISTRATION PAGE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0FEF1A-36BA-717D-B2B1-2E011A0863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9911" y="1642370"/>
            <a:ext cx="10280341" cy="4043778"/>
          </a:xfrm>
          <a:prstGeom prst="rect">
            <a:avLst/>
          </a:prstGeom>
        </p:spPr>
      </p:pic>
    </p:spTree>
    <p:extLst>
      <p:ext uri="{BB962C8B-B14F-4D97-AF65-F5344CB8AC3E}">
        <p14:creationId xmlns:p14="http://schemas.microsoft.com/office/powerpoint/2010/main" val="347211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9DA7F-2B86-7642-4FAC-9BD928E684E0}"/>
              </a:ext>
            </a:extLst>
          </p:cNvPr>
          <p:cNvSpPr>
            <a:spLocks noGrp="1"/>
          </p:cNvSpPr>
          <p:nvPr>
            <p:ph idx="1"/>
          </p:nvPr>
        </p:nvSpPr>
        <p:spPr>
          <a:xfrm>
            <a:off x="838200" y="1171852"/>
            <a:ext cx="10515600" cy="500511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ADMIN HOME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0FEF1A-36BA-717D-B2B1-2E011A0863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6544" y="1642370"/>
            <a:ext cx="10377256" cy="4043778"/>
          </a:xfrm>
          <a:prstGeom prst="rect">
            <a:avLst/>
          </a:prstGeom>
        </p:spPr>
      </p:pic>
    </p:spTree>
    <p:extLst>
      <p:ext uri="{BB962C8B-B14F-4D97-AF65-F5344CB8AC3E}">
        <p14:creationId xmlns:p14="http://schemas.microsoft.com/office/powerpoint/2010/main" val="79640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9DA7F-2B86-7642-4FAC-9BD928E684E0}"/>
              </a:ext>
            </a:extLst>
          </p:cNvPr>
          <p:cNvSpPr>
            <a:spLocks noGrp="1"/>
          </p:cNvSpPr>
          <p:nvPr>
            <p:ph idx="1"/>
          </p:nvPr>
        </p:nvSpPr>
        <p:spPr>
          <a:xfrm>
            <a:off x="838200" y="1171852"/>
            <a:ext cx="10515600" cy="500511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USER HOME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0FEF1A-36BA-717D-B2B1-2E011A0863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8788" y="1642370"/>
            <a:ext cx="10395012" cy="4043778"/>
          </a:xfrm>
          <a:prstGeom prst="rect">
            <a:avLst/>
          </a:prstGeom>
        </p:spPr>
      </p:pic>
    </p:spTree>
    <p:extLst>
      <p:ext uri="{BB962C8B-B14F-4D97-AF65-F5344CB8AC3E}">
        <p14:creationId xmlns:p14="http://schemas.microsoft.com/office/powerpoint/2010/main" val="3917357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body" idx="1"/>
          </p:nvPr>
        </p:nvSpPr>
        <p:spPr>
          <a:xfrm>
            <a:off x="838200" y="2665380"/>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r>
              <a:rPr lang="en-US" sz="6000" b="1">
                <a:latin typeface="Times New Roman"/>
                <a:ea typeface="Times New Roman"/>
                <a:cs typeface="Times New Roman"/>
                <a:sym typeface="Times New Roma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82B0-11DD-A4D7-86E8-CF772ED0C7F3}"/>
              </a:ext>
            </a:extLst>
          </p:cNvPr>
          <p:cNvSpPr>
            <a:spLocks noGrp="1"/>
          </p:cNvSpPr>
          <p:nvPr>
            <p:ph type="title"/>
          </p:nvPr>
        </p:nvSpPr>
        <p:spPr>
          <a:xfrm>
            <a:off x="838200" y="365126"/>
            <a:ext cx="10515600" cy="629174"/>
          </a:xfrm>
        </p:spPr>
        <p:txBody>
          <a:bodyPr>
            <a:normAutofit/>
          </a:bodyPr>
          <a:lstStyle/>
          <a:p>
            <a:pPr algn="ctr"/>
            <a:r>
              <a:rPr lang="en-US" sz="3200" b="1" dirty="0">
                <a:latin typeface="Times New Roman"/>
                <a:ea typeface="Times New Roman"/>
                <a:cs typeface="Times New Roman"/>
                <a:sym typeface="Times New Roman"/>
              </a:rPr>
              <a:t>INTRODUCTION </a:t>
            </a:r>
            <a:endParaRPr lang="en-IN" sz="3200" dirty="0"/>
          </a:p>
        </p:txBody>
      </p:sp>
      <p:sp>
        <p:nvSpPr>
          <p:cNvPr id="3" name="Content Placeholder 2">
            <a:extLst>
              <a:ext uri="{FF2B5EF4-FFF2-40B4-BE49-F238E27FC236}">
                <a16:creationId xmlns:a16="http://schemas.microsoft.com/office/drawing/2014/main" id="{356854EF-6B12-81A9-077E-4766915E8021}"/>
              </a:ext>
            </a:extLst>
          </p:cNvPr>
          <p:cNvSpPr>
            <a:spLocks noGrp="1"/>
          </p:cNvSpPr>
          <p:nvPr>
            <p:ph idx="1"/>
          </p:nvPr>
        </p:nvSpPr>
        <p:spPr>
          <a:xfrm>
            <a:off x="838200" y="1136342"/>
            <a:ext cx="10515600" cy="504062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Short Message Service (SMS) is one of the popular communication services in which a message is sent electronically. The reduction in the cost of SMS services by telecom companies has led to the increased use of SMS. This rise attracted attackers which have resulted in SMS Spam problem. A spam message is generally any unwanted message that is sent to user’s mobile phone. Spam messages include advertisements, free ser-vices, promotions, awards, etc. People are using SMS messages to communicate rather than emails because while sending SMS message there is no need of internet connection and it is simple and efﬁcient. </a:t>
            </a:r>
          </a:p>
          <a:p>
            <a:pPr marL="0" indent="0" algn="just">
              <a:buNone/>
            </a:pPr>
            <a:r>
              <a:rPr lang="en-US" sz="2000" dirty="0">
                <a:latin typeface="Times New Roman" panose="02020603050405020304" pitchFamily="18" charset="0"/>
                <a:cs typeface="Times New Roman" panose="02020603050405020304" pitchFamily="18" charset="0"/>
              </a:rPr>
              <a:t>The SMS Spam problem is increasing day by day with the increase in the use of text messaging. There are various security measures available to control SMS Spam problem but they are not so mature. Many android apps are also on play store to block spam messages but people are not aware of these apps due to lack of knowledge. Other than apps the ﬁltering techniques available mainly focuses on email spam as email spam is one of the oldest problem but with the popularity of mobile devices, SMS spam is the one of the major issue these days. </a:t>
            </a:r>
          </a:p>
          <a:p>
            <a:pPr marL="0" indent="0" algn="just">
              <a:buNone/>
            </a:pPr>
            <a:r>
              <a:rPr lang="en-US" sz="2000" dirty="0">
                <a:latin typeface="Times New Roman" panose="02020603050405020304" pitchFamily="18" charset="0"/>
                <a:cs typeface="Times New Roman" panose="02020603050405020304" pitchFamily="18" charset="0"/>
              </a:rPr>
              <a:t>SMS is one of the cheapest ways to communicate and can be considered as the simplest way to perform phishing attacks as mobile devices contain sensitive and personal information like card details, username, password, etc. Attackers are ﬁnding different ways to steal this information from mobile devices and SMS is one of the easiest ways. Smishing i.e. SMS based Phishing is more</a:t>
            </a:r>
          </a:p>
        </p:txBody>
      </p:sp>
    </p:spTree>
    <p:extLst>
      <p:ext uri="{BB962C8B-B14F-4D97-AF65-F5344CB8AC3E}">
        <p14:creationId xmlns:p14="http://schemas.microsoft.com/office/powerpoint/2010/main" val="361066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DEADF-86C9-9D82-AA09-C8CA440AE454}"/>
              </a:ext>
            </a:extLst>
          </p:cNvPr>
          <p:cNvSpPr>
            <a:spLocks noGrp="1"/>
          </p:cNvSpPr>
          <p:nvPr>
            <p:ph idx="1"/>
          </p:nvPr>
        </p:nvSpPr>
        <p:spPr>
          <a:xfrm>
            <a:off x="838200" y="550416"/>
            <a:ext cx="10515600" cy="562654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popular these days in which user sends malicious link via SMS and asks user to visit that link and steals sensitive information from user’s mobile device. There are various detection approaches available for detecting mobile phishing like QR code, machine learning based, biometric based, matrix code reader based, knowledge based and authentication based. </a:t>
            </a:r>
          </a:p>
          <a:p>
            <a:pPr marL="0" indent="0" algn="just">
              <a:buNone/>
            </a:pPr>
            <a:r>
              <a:rPr lang="en-US" sz="2000" dirty="0">
                <a:latin typeface="Times New Roman" panose="02020603050405020304" pitchFamily="18" charset="0"/>
                <a:cs typeface="Times New Roman" panose="02020603050405020304" pitchFamily="18" charset="0"/>
              </a:rPr>
              <a:t>SMS spammers can purchase any mobile number with any area code to send spam messages so that it becomes difﬁcult to identify the attacker. </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In this proposed approach main aim is to ﬁlter the spam and ham SMS using machine learning algorithms. Machine learning techniques were effective in email spam ﬁltering as it helps in preventing zero-day attacks and provides the high level of security. The Same approach is being used for mobile devices in order to prevent from SMS Spam problem but in the case of SMS Spam features will be different from email spam as the size of the text message is small and the user uses less formal language for text messages. And text message is simple without any graphic content and attachments.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7804-453B-07A0-F4EA-4A489474C515}"/>
              </a:ext>
            </a:extLst>
          </p:cNvPr>
          <p:cNvSpPr>
            <a:spLocks noGrp="1"/>
          </p:cNvSpPr>
          <p:nvPr>
            <p:ph type="title"/>
          </p:nvPr>
        </p:nvSpPr>
        <p:spPr>
          <a:xfrm>
            <a:off x="838200" y="208625"/>
            <a:ext cx="10515600" cy="700195"/>
          </a:xfrm>
        </p:spPr>
        <p:txBody>
          <a:bodyPr>
            <a:normAutofit/>
          </a:bodyPr>
          <a:lstStyle/>
          <a:p>
            <a:pPr algn="ctr"/>
            <a:r>
              <a:rPr lang="en-US" sz="3200" b="1" dirty="0">
                <a:latin typeface="Times New Roman"/>
                <a:ea typeface="Times New Roman"/>
                <a:cs typeface="Times New Roman"/>
                <a:sym typeface="Times New Roman"/>
              </a:rPr>
              <a:t>MODULES</a:t>
            </a:r>
            <a:endParaRPr lang="en-IN" sz="3200" dirty="0"/>
          </a:p>
        </p:txBody>
      </p:sp>
      <p:sp>
        <p:nvSpPr>
          <p:cNvPr id="3" name="Content Placeholder 2">
            <a:extLst>
              <a:ext uri="{FF2B5EF4-FFF2-40B4-BE49-F238E27FC236}">
                <a16:creationId xmlns:a16="http://schemas.microsoft.com/office/drawing/2014/main" id="{54F28EA3-4B8E-169F-911B-F29BDC420551}"/>
              </a:ext>
            </a:extLst>
          </p:cNvPr>
          <p:cNvSpPr>
            <a:spLocks noGrp="1"/>
          </p:cNvSpPr>
          <p:nvPr>
            <p:ph idx="1"/>
          </p:nvPr>
        </p:nvSpPr>
        <p:spPr>
          <a:xfrm>
            <a:off x="838200" y="727969"/>
            <a:ext cx="10515600" cy="5832629"/>
          </a:xfrm>
        </p:spPr>
        <p:txBody>
          <a:bodyPr>
            <a:noAutofit/>
          </a:bodyPr>
          <a:lstStyle/>
          <a:p>
            <a:pPr marL="228600" lvl="0" indent="-254000" algn="l" rtl="0">
              <a:lnSpc>
                <a:spcPct val="130000"/>
              </a:lnSpc>
              <a:spcBef>
                <a:spcPts val="0"/>
              </a:spcBef>
              <a:spcAft>
                <a:spcPts val="0"/>
              </a:spcAft>
              <a:buClr>
                <a:schemeClr val="dk1"/>
              </a:buClr>
              <a:buSzPts val="2000"/>
              <a:buFont typeface="Noto Sans Symbols"/>
              <a:buChar char="⮚"/>
            </a:pPr>
            <a:r>
              <a:rPr lang="en-US" sz="1800" b="1" dirty="0">
                <a:latin typeface="Times New Roman"/>
                <a:ea typeface="Times New Roman"/>
                <a:cs typeface="Times New Roman"/>
                <a:sym typeface="Times New Roman"/>
              </a:rPr>
              <a:t>TECHNICAL:</a:t>
            </a:r>
            <a:endParaRPr lang="en-US" sz="1800" dirty="0"/>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Dataset </a:t>
            </a:r>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Training and model building</a:t>
            </a:r>
            <a:endParaRPr lang="en-US" sz="1800" dirty="0"/>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Calibri"/>
                <a:ea typeface="Calibri"/>
                <a:cs typeface="Calibri"/>
                <a:sym typeface="Calibri"/>
              </a:rPr>
              <a:t>Data cleaning using st</a:t>
            </a:r>
            <a:r>
              <a:rPr lang="en-US" sz="1800" dirty="0"/>
              <a:t>emmer</a:t>
            </a:r>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Calibri"/>
                <a:ea typeface="Calibri"/>
                <a:cs typeface="Calibri"/>
                <a:sym typeface="Calibri"/>
              </a:rPr>
              <a:t>Token generation</a:t>
            </a:r>
            <a:endParaRPr lang="en-US" sz="1800" dirty="0"/>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t>Spam</a:t>
            </a:r>
            <a:r>
              <a:rPr lang="en-US" sz="1800" dirty="0">
                <a:latin typeface="Calibri"/>
                <a:ea typeface="Calibri"/>
                <a:cs typeface="Calibri"/>
                <a:sym typeface="Calibri"/>
              </a:rPr>
              <a:t> core generation</a:t>
            </a:r>
            <a:endParaRPr lang="en-US" sz="1800" dirty="0"/>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Calibri"/>
                <a:ea typeface="Calibri"/>
                <a:cs typeface="Calibri"/>
                <a:sym typeface="Calibri"/>
              </a:rPr>
              <a:t>Test accuracy</a:t>
            </a:r>
            <a:endParaRPr lang="en-US" sz="1800" dirty="0"/>
          </a:p>
          <a:p>
            <a:pPr marL="342900" lvl="0" indent="-355600" algn="l" rtl="0">
              <a:lnSpc>
                <a:spcPct val="130000"/>
              </a:lnSpc>
              <a:spcBef>
                <a:spcPts val="0"/>
              </a:spcBef>
              <a:spcAft>
                <a:spcPts val="0"/>
              </a:spcAft>
              <a:buClr>
                <a:schemeClr val="dk1"/>
              </a:buClr>
              <a:buSzPts val="1800"/>
              <a:buFont typeface="Calibri"/>
              <a:buAutoNum type="arabicPeriod"/>
            </a:pPr>
            <a:r>
              <a:rPr lang="en-US" sz="1800" dirty="0">
                <a:latin typeface="Calibri"/>
                <a:ea typeface="Calibri"/>
                <a:cs typeface="Calibri"/>
                <a:sym typeface="Calibri"/>
              </a:rPr>
              <a:t>Output generation</a:t>
            </a:r>
          </a:p>
          <a:p>
            <a:pPr marL="0" lvl="0" indent="0" algn="l" rtl="0">
              <a:lnSpc>
                <a:spcPct val="130000"/>
              </a:lnSpc>
              <a:spcBef>
                <a:spcPts val="0"/>
              </a:spcBef>
              <a:spcAft>
                <a:spcPts val="0"/>
              </a:spcAft>
              <a:buClr>
                <a:schemeClr val="dk1"/>
              </a:buClr>
              <a:buSzPts val="1800"/>
              <a:buNone/>
            </a:pPr>
            <a:endParaRPr lang="en-US" sz="1800" dirty="0"/>
          </a:p>
          <a:p>
            <a:pPr marL="228600" lvl="0" indent="-254000" algn="just" rtl="0">
              <a:lnSpc>
                <a:spcPct val="130000"/>
              </a:lnSpc>
              <a:spcBef>
                <a:spcPts val="0"/>
              </a:spcBef>
              <a:spcAft>
                <a:spcPts val="0"/>
              </a:spcAft>
              <a:buClr>
                <a:schemeClr val="dk1"/>
              </a:buClr>
              <a:buSzPts val="2000"/>
              <a:buFont typeface="Noto Sans Symbols"/>
              <a:buChar char="⮚"/>
            </a:pPr>
            <a:r>
              <a:rPr lang="en-US" sz="1800" b="1" dirty="0">
                <a:latin typeface="Times New Roman"/>
                <a:ea typeface="Times New Roman"/>
                <a:cs typeface="Times New Roman"/>
                <a:sym typeface="Times New Roman"/>
              </a:rPr>
              <a:t>ADMIN: </a:t>
            </a:r>
            <a:endParaRPr lang="en-US" sz="1800" dirty="0"/>
          </a:p>
          <a:p>
            <a:pPr marL="514350" lvl="0" indent="-527050" algn="just"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Login </a:t>
            </a:r>
            <a:endParaRPr lang="en-US" sz="1800" dirty="0"/>
          </a:p>
          <a:p>
            <a:pPr marL="514350" lvl="0" indent="-527050" algn="just"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View user list</a:t>
            </a:r>
            <a:endParaRPr lang="en-US" sz="1800" dirty="0"/>
          </a:p>
          <a:p>
            <a:pPr marL="514350" lvl="0" indent="-527050" algn="just"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Manage user</a:t>
            </a:r>
          </a:p>
          <a:p>
            <a:pPr marL="514350" lvl="0" indent="-527050" algn="just" rtl="0">
              <a:lnSpc>
                <a:spcPct val="130000"/>
              </a:lnSpc>
              <a:spcBef>
                <a:spcPts val="0"/>
              </a:spcBef>
              <a:spcAft>
                <a:spcPts val="0"/>
              </a:spcAft>
              <a:buClr>
                <a:schemeClr val="dk1"/>
              </a:buClr>
              <a:buSzPts val="1800"/>
              <a:buFont typeface="Calibri"/>
              <a:buAutoNum type="arabicPeriod"/>
            </a:pPr>
            <a:r>
              <a:rPr lang="en-US" sz="1800" dirty="0">
                <a:latin typeface="Times New Roman"/>
                <a:cs typeface="Times New Roman"/>
                <a:sym typeface="Times New Roman"/>
              </a:rPr>
              <a:t>Block user</a:t>
            </a:r>
            <a:endParaRPr lang="en-US" sz="1800" dirty="0"/>
          </a:p>
          <a:p>
            <a:pPr marL="514350" lvl="0" indent="-527050" algn="just" rtl="0">
              <a:lnSpc>
                <a:spcPct val="130000"/>
              </a:lnSpc>
              <a:spcBef>
                <a:spcPts val="0"/>
              </a:spcBef>
              <a:spcAft>
                <a:spcPts val="0"/>
              </a:spcAft>
              <a:buClr>
                <a:schemeClr val="dk1"/>
              </a:buClr>
              <a:buSzPts val="1800"/>
              <a:buFont typeface="Calibri"/>
              <a:buAutoNum type="arabicPeriod"/>
            </a:pPr>
            <a:r>
              <a:rPr lang="en-US" sz="1800" dirty="0">
                <a:latin typeface="Times New Roman"/>
                <a:ea typeface="Times New Roman"/>
                <a:cs typeface="Times New Roman"/>
                <a:sym typeface="Times New Roman"/>
              </a:rPr>
              <a:t>View blocked user</a:t>
            </a:r>
          </a:p>
        </p:txBody>
      </p:sp>
    </p:spTree>
    <p:extLst>
      <p:ext uri="{BB962C8B-B14F-4D97-AF65-F5344CB8AC3E}">
        <p14:creationId xmlns:p14="http://schemas.microsoft.com/office/powerpoint/2010/main" val="2486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BC738-A1C1-6C73-E318-C409AF2A0066}"/>
              </a:ext>
            </a:extLst>
          </p:cNvPr>
          <p:cNvSpPr>
            <a:spLocks noGrp="1"/>
          </p:cNvSpPr>
          <p:nvPr>
            <p:ph idx="1"/>
          </p:nvPr>
        </p:nvSpPr>
        <p:spPr>
          <a:xfrm>
            <a:off x="838200" y="476219"/>
            <a:ext cx="10515600" cy="4351338"/>
          </a:xfrm>
        </p:spPr>
        <p:txBody>
          <a:bodyPr>
            <a:normAutofit/>
          </a:bodyPr>
          <a:lstStyle/>
          <a:p>
            <a:pPr marL="228600" lvl="0" indent="-254000" algn="just" rtl="0">
              <a:lnSpc>
                <a:spcPct val="90000"/>
              </a:lnSpc>
              <a:spcBef>
                <a:spcPts val="0"/>
              </a:spcBef>
              <a:spcAft>
                <a:spcPts val="0"/>
              </a:spcAft>
              <a:buClr>
                <a:schemeClr val="dk1"/>
              </a:buClr>
              <a:buSzPts val="2000"/>
              <a:buFont typeface="Noto Sans Symbols"/>
              <a:buChar char="⮚"/>
            </a:pPr>
            <a:r>
              <a:rPr lang="en-US" sz="2000" b="1" dirty="0">
                <a:latin typeface="Times New Roman"/>
                <a:ea typeface="Times New Roman"/>
                <a:cs typeface="Times New Roman"/>
                <a:sym typeface="Times New Roman"/>
              </a:rPr>
              <a:t>USER: </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Register</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Login</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Search friends</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Send friend request</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Manage friend request</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View friend list</a:t>
            </a:r>
            <a:endParaRPr lang="en-US" sz="2000" dirty="0"/>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Chat with friends</a:t>
            </a:r>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t>View messages and replay message</a:t>
            </a:r>
          </a:p>
          <a:p>
            <a:pPr marL="514350" lvl="0" indent="-527050" algn="just" rtl="0">
              <a:lnSpc>
                <a:spcPct val="90000"/>
              </a:lnSpc>
              <a:spcBef>
                <a:spcPts val="1000"/>
              </a:spcBef>
              <a:spcAft>
                <a:spcPts val="0"/>
              </a:spcAft>
              <a:buClr>
                <a:schemeClr val="dk1"/>
              </a:buClr>
              <a:buSzPts val="1800"/>
              <a:buFont typeface="Calibri"/>
              <a:buAutoNum type="arabicPeriod"/>
            </a:pPr>
            <a:r>
              <a:rPr lang="en-US" sz="2000" dirty="0">
                <a:latin typeface="Times New Roman"/>
                <a:ea typeface="Times New Roman"/>
                <a:cs typeface="Times New Roman"/>
                <a:sym typeface="Times New Roman"/>
              </a:rPr>
              <a:t>View status (Spam / Ham)</a:t>
            </a:r>
            <a:endParaRPr lang="en-US" sz="2000" dirty="0"/>
          </a:p>
          <a:p>
            <a:pPr marL="0" indent="0">
              <a:buNone/>
            </a:pPr>
            <a:endParaRPr lang="en-IN" dirty="0"/>
          </a:p>
        </p:txBody>
      </p:sp>
    </p:spTree>
    <p:extLst>
      <p:ext uri="{BB962C8B-B14F-4D97-AF65-F5344CB8AC3E}">
        <p14:creationId xmlns:p14="http://schemas.microsoft.com/office/powerpoint/2010/main" val="27190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218B-962F-8CE8-616D-8584D404368D}"/>
              </a:ext>
            </a:extLst>
          </p:cNvPr>
          <p:cNvSpPr>
            <a:spLocks noGrp="1"/>
          </p:cNvSpPr>
          <p:nvPr>
            <p:ph type="title"/>
          </p:nvPr>
        </p:nvSpPr>
        <p:spPr>
          <a:xfrm>
            <a:off x="838200" y="365125"/>
            <a:ext cx="10515600" cy="655807"/>
          </a:xfrm>
        </p:spPr>
        <p:txBody>
          <a:bodyPr>
            <a:normAutofit/>
          </a:bodyPr>
          <a:lstStyle/>
          <a:p>
            <a:pPr algn="ctr"/>
            <a:r>
              <a:rPr lang="en-US" sz="3200" b="1" dirty="0">
                <a:latin typeface="Times New Roman"/>
                <a:ea typeface="Times New Roman"/>
                <a:cs typeface="Times New Roman"/>
                <a:sym typeface="Times New Roman"/>
              </a:rPr>
              <a:t>DATA FLOW DIAGRAM</a:t>
            </a:r>
            <a:endParaRPr lang="en-IN" sz="3200" dirty="0"/>
          </a:p>
        </p:txBody>
      </p:sp>
      <p:sp>
        <p:nvSpPr>
          <p:cNvPr id="3" name="Content Placeholder 2">
            <a:extLst>
              <a:ext uri="{FF2B5EF4-FFF2-40B4-BE49-F238E27FC236}">
                <a16:creationId xmlns:a16="http://schemas.microsoft.com/office/drawing/2014/main" id="{B4A95F57-39B0-15C9-06B3-8E7785D4D30A}"/>
              </a:ext>
            </a:extLst>
          </p:cNvPr>
          <p:cNvSpPr>
            <a:spLocks noGrp="1"/>
          </p:cNvSpPr>
          <p:nvPr>
            <p:ph idx="1"/>
          </p:nvPr>
        </p:nvSpPr>
        <p:spPr>
          <a:xfrm>
            <a:off x="838200" y="1225118"/>
            <a:ext cx="10515600" cy="495184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LEVEL 0:</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5BAB57-F0A6-3F32-8893-8A61F8D6B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0" y="1642369"/>
            <a:ext cx="10288480" cy="4616387"/>
          </a:xfrm>
          <a:prstGeom prst="rect">
            <a:avLst/>
          </a:prstGeom>
        </p:spPr>
      </p:pic>
    </p:spTree>
    <p:extLst>
      <p:ext uri="{BB962C8B-B14F-4D97-AF65-F5344CB8AC3E}">
        <p14:creationId xmlns:p14="http://schemas.microsoft.com/office/powerpoint/2010/main" val="390475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A0838-BB3A-943F-4EAE-30149403D0E9}"/>
              </a:ext>
            </a:extLst>
          </p:cNvPr>
          <p:cNvSpPr>
            <a:spLocks noGrp="1"/>
          </p:cNvSpPr>
          <p:nvPr>
            <p:ph idx="1"/>
          </p:nvPr>
        </p:nvSpPr>
        <p:spPr>
          <a:xfrm>
            <a:off x="838200" y="506027"/>
            <a:ext cx="10515600" cy="567093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LEVEL 1:</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A21F74-98AC-41D4-18A4-662E2AD9D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7766"/>
            <a:ext cx="10951345" cy="4864963"/>
          </a:xfrm>
          <a:prstGeom prst="rect">
            <a:avLst/>
          </a:prstGeom>
        </p:spPr>
      </p:pic>
    </p:spTree>
    <p:extLst>
      <p:ext uri="{BB962C8B-B14F-4D97-AF65-F5344CB8AC3E}">
        <p14:creationId xmlns:p14="http://schemas.microsoft.com/office/powerpoint/2010/main" val="68823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2116</Words>
  <Application>Microsoft Office PowerPoint</Application>
  <PresentationFormat>Widescreen</PresentationFormat>
  <Paragraphs>148</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Noto Sans Symbols</vt:lpstr>
      <vt:lpstr>Times New Roman</vt:lpstr>
      <vt:lpstr>Office Theme</vt:lpstr>
      <vt:lpstr>SMS SPAM DETECTION USING MACHINE LEARNING</vt:lpstr>
      <vt:lpstr>TABLE OF CONTENTS</vt:lpstr>
      <vt:lpstr>PowerPoint Presentation</vt:lpstr>
      <vt:lpstr>INTRODUCTION </vt:lpstr>
      <vt:lpstr>PowerPoint Presentation</vt:lpstr>
      <vt:lpstr>MODULES</vt:lpstr>
      <vt:lpstr>PowerPoint Presentation</vt:lpstr>
      <vt:lpstr>DATA FLOW DIAGRAM</vt:lpstr>
      <vt:lpstr>PowerPoint Presentation</vt:lpstr>
      <vt:lpstr>PowerPoint Presentation</vt:lpstr>
      <vt:lpstr>METHODOLOGY</vt:lpstr>
      <vt:lpstr>Work Flow</vt:lpstr>
      <vt:lpstr>PowerPoint Presentation</vt:lpstr>
      <vt:lpstr>Machine Learning</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PROJECT PLAN</vt:lpstr>
      <vt:lpstr>USER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MACHINE LEARNING</dc:title>
  <dc:creator>deepika</dc:creator>
  <cp:lastModifiedBy>deepika</cp:lastModifiedBy>
  <cp:revision>5</cp:revision>
  <dcterms:created xsi:type="dcterms:W3CDTF">2022-07-04T03:28:56Z</dcterms:created>
  <dcterms:modified xsi:type="dcterms:W3CDTF">2022-07-10T04:27:21Z</dcterms:modified>
</cp:coreProperties>
</file>