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9" r:id="rId6"/>
    <p:sldId id="295" r:id="rId7"/>
    <p:sldId id="288" r:id="rId8"/>
    <p:sldId id="293" r:id="rId9"/>
    <p:sldId id="294" r:id="rId10"/>
    <p:sldId id="289" r:id="rId11"/>
    <p:sldId id="290" r:id="rId12"/>
    <p:sldId id="296" r:id="rId13"/>
    <p:sldId id="292" r:id="rId14"/>
    <p:sldId id="299" r:id="rId15"/>
    <p:sldId id="300" r:id="rId16"/>
    <p:sldId id="301" r:id="rId17"/>
    <p:sldId id="302" r:id="rId18"/>
    <p:sldId id="303" r:id="rId19"/>
    <p:sldId id="304" r:id="rId20"/>
    <p:sldId id="305" r:id="rId21"/>
    <p:sldId id="306" r:id="rId22"/>
    <p:sldId id="307" r:id="rId23"/>
    <p:sldId id="260" r:id="rId24"/>
    <p:sldId id="263" r:id="rId25"/>
    <p:sldId id="262" r:id="rId26"/>
    <p:sldId id="261" r:id="rId27"/>
    <p:sldId id="264" r:id="rId28"/>
    <p:sldId id="285" r:id="rId29"/>
    <p:sldId id="286" r:id="rId30"/>
    <p:sldId id="287" r:id="rId31"/>
    <p:sldId id="297" r:id="rId32"/>
    <p:sldId id="267" r:id="rId33"/>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03A3A"/>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6/29/2022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6/29/2022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E675A-C55E-41A8-A354-CE1A042611E3}"/>
              </a:ext>
            </a:extLst>
          </p:cNvPr>
          <p:cNvSpPr>
            <a:spLocks noGrp="1"/>
          </p:cNvSpPr>
          <p:nvPr>
            <p:ph type="ctrTitle"/>
          </p:nvPr>
        </p:nvSpPr>
        <p:spPr>
          <a:xfrm>
            <a:off x="1751012" y="1810871"/>
            <a:ext cx="8689976" cy="1685363"/>
          </a:xfrm>
        </p:spPr>
        <p:txBody>
          <a:bodyPr/>
          <a:lstStyle/>
          <a:p>
            <a:r>
              <a:rPr lang="en-US" b="1" dirty="0">
                <a:solidFill>
                  <a:srgbClr val="002060"/>
                </a:solidFill>
                <a:effectLst>
                  <a:outerShdw blurRad="38100" dist="38100" dir="2700000" algn="tl">
                    <a:srgbClr val="000000">
                      <a:alpha val="43137"/>
                    </a:srgbClr>
                  </a:outerShdw>
                </a:effectLst>
              </a:rPr>
              <a:t>UNO : A WEB APPLICATION USING DJANGO</a:t>
            </a:r>
            <a:endParaRPr lang="en-IN" b="1" dirty="0">
              <a:solidFill>
                <a:srgbClr val="002060"/>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9263DE9D-3F3E-4FB3-96DC-4E6FDFE5C811}"/>
              </a:ext>
            </a:extLst>
          </p:cNvPr>
          <p:cNvSpPr>
            <a:spLocks noGrp="1"/>
          </p:cNvSpPr>
          <p:nvPr>
            <p:ph type="subTitle" idx="1"/>
          </p:nvPr>
        </p:nvSpPr>
        <p:spPr>
          <a:xfrm>
            <a:off x="2967254" y="4472127"/>
            <a:ext cx="8689976" cy="1371599"/>
          </a:xfrm>
        </p:spPr>
        <p:txBody>
          <a:bodyPr>
            <a:normAutofit fontScale="92500" lnSpcReduction="20000"/>
          </a:bodyPr>
          <a:lstStyle/>
          <a:p>
            <a:pPr algn="r"/>
            <a:r>
              <a:rPr lang="en-IN" sz="24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MUBASHIRA  A</a:t>
            </a:r>
          </a:p>
          <a:p>
            <a:pPr algn="r"/>
            <a:r>
              <a:rPr lang="en-IN" sz="24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REG No:MES20MCA-2029</a:t>
            </a:r>
          </a:p>
          <a:p>
            <a:pPr algn="r"/>
            <a:r>
              <a:rPr lang="en-IN" sz="24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Product Owner : PROF. KP BALACHANDRAN</a:t>
            </a:r>
          </a:p>
          <a:p>
            <a:pPr algn="r"/>
            <a:endParaRPr lang="en-IN" sz="24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pPr algn="r"/>
            <a:endParaRPr lang="en-IN"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45893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863B36-FD96-C52D-DBE3-27332E5060ED}"/>
              </a:ext>
            </a:extLst>
          </p:cNvPr>
          <p:cNvSpPr>
            <a:spLocks noGrp="1"/>
          </p:cNvSpPr>
          <p:nvPr>
            <p:ph sz="quarter" idx="13"/>
          </p:nvPr>
        </p:nvSpPr>
        <p:spPr>
          <a:xfrm>
            <a:off x="913774" y="493059"/>
            <a:ext cx="10363826" cy="5593975"/>
          </a:xfrm>
        </p:spPr>
        <p:txBody>
          <a:bodyPr>
            <a:normAutofit/>
          </a:bodyPr>
          <a:lstStyle/>
          <a:p>
            <a:pPr marL="0" indent="0">
              <a:buNone/>
            </a:pPr>
            <a:r>
              <a:rPr lang="en-US" dirty="0"/>
              <a:t>	</a:t>
            </a:r>
            <a:endParaRPr lang="en-IN" b="1" cap="none" dirty="0">
              <a:latin typeface="Times New Roman" panose="02020603050405020304" pitchFamily="18" charset="0"/>
              <a:cs typeface="Times New Roman" panose="02020603050405020304" pitchFamily="18" charset="0"/>
            </a:endParaRPr>
          </a:p>
          <a:p>
            <a:pPr marL="0" indent="0">
              <a:buNone/>
            </a:pPr>
            <a:r>
              <a:rPr lang="en-US" cap="none" dirty="0">
                <a:latin typeface="Times New Roman" panose="02020603050405020304" pitchFamily="18" charset="0"/>
                <a:cs typeface="Times New Roman" panose="02020603050405020304" pitchFamily="18" charset="0"/>
              </a:rPr>
              <a:t>Now once the server is initiated go to the address mentioned in the cmd on browser. If you see the above page this means installation was successful. </a:t>
            </a:r>
          </a:p>
          <a:p>
            <a:pPr marL="0" indent="0">
              <a:buNone/>
            </a:pPr>
            <a:r>
              <a:rPr lang="en-US" cap="none" dirty="0">
                <a:latin typeface="Times New Roman" panose="02020603050405020304" pitchFamily="18" charset="0"/>
                <a:cs typeface="Times New Roman" panose="02020603050405020304" pitchFamily="18" charset="0"/>
              </a:rPr>
              <a:t>Now head back to cmd and create an app : </a:t>
            </a:r>
            <a:endParaRPr lang="en-IN" cap="none" dirty="0">
              <a:latin typeface="Times New Roman" panose="02020603050405020304" pitchFamily="18" charset="0"/>
              <a:cs typeface="Times New Roman" panose="02020603050405020304" pitchFamily="18" charset="0"/>
            </a:endParaRPr>
          </a:p>
          <a:p>
            <a:pPr marL="0" indent="0">
              <a:buNone/>
            </a:pPr>
            <a:r>
              <a:rPr lang="en-IN" cap="none" dirty="0">
                <a:latin typeface="Times New Roman" panose="02020603050405020304" pitchFamily="18" charset="0"/>
                <a:cs typeface="Times New Roman" panose="02020603050405020304" pitchFamily="18" charset="0"/>
              </a:rPr>
              <a:t>	</a:t>
            </a:r>
            <a:r>
              <a:rPr lang="en-IN" b="1" cap="none" dirty="0">
                <a:latin typeface="Times New Roman" panose="02020603050405020304" pitchFamily="18" charset="0"/>
                <a:cs typeface="Times New Roman" panose="02020603050405020304" pitchFamily="18" charset="0"/>
              </a:rPr>
              <a:t>python manage.py startapp blog </a:t>
            </a:r>
          </a:p>
          <a:p>
            <a:pPr marL="0" indent="0">
              <a:buNone/>
            </a:pPr>
            <a:r>
              <a:rPr lang="en-US" cap="none" dirty="0">
                <a:latin typeface="Times New Roman" panose="02020603050405020304" pitchFamily="18" charset="0"/>
                <a:cs typeface="Times New Roman" panose="02020603050405020304" pitchFamily="18" charset="0"/>
              </a:rPr>
              <a:t>For the coding, used VS code has code editor, any other suitable editor may be used to fulfil the purpose such as pycharm which also provides enhanced usability. </a:t>
            </a:r>
          </a:p>
          <a:p>
            <a:pPr marL="0" indent="0">
              <a:buNone/>
            </a:pPr>
            <a:r>
              <a:rPr lang="en-US" cap="none" dirty="0">
                <a:latin typeface="Times New Roman" panose="02020603050405020304" pitchFamily="18" charset="0"/>
                <a:cs typeface="Times New Roman" panose="02020603050405020304" pitchFamily="18" charset="0"/>
              </a:rPr>
              <a:t>	When enter the code editor see all my folders created and some other files being automatically created. This is the beauty of django that it reduces the time taken and provides us with predefined set of introductory files that will require for the project. </a:t>
            </a:r>
          </a:p>
          <a:p>
            <a:pPr marL="0" indent="0">
              <a:buNone/>
            </a:pPr>
            <a:r>
              <a:rPr lang="en-US" cap="none" dirty="0">
                <a:latin typeface="Times New Roman" panose="02020603050405020304" pitchFamily="18" charset="0"/>
                <a:cs typeface="Times New Roman" panose="02020603050405020304" pitchFamily="18" charset="0"/>
              </a:rPr>
              <a:t>In the admin section of it  first have to register the app in “admin.py” with its name.</a:t>
            </a:r>
            <a:endParaRPr lang="en-IN" cap="none"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52705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9AEB86-D313-8B75-976A-3F6E66DB277E}"/>
              </a:ext>
            </a:extLst>
          </p:cNvPr>
          <p:cNvSpPr>
            <a:spLocks noGrp="1"/>
          </p:cNvSpPr>
          <p:nvPr>
            <p:ph sz="quarter" idx="13"/>
          </p:nvPr>
        </p:nvSpPr>
        <p:spPr>
          <a:xfrm>
            <a:off x="913774" y="1326776"/>
            <a:ext cx="10363826" cy="4840942"/>
          </a:xfrm>
        </p:spPr>
        <p:txBody>
          <a:bodyPr/>
          <a:lstStyle/>
          <a:p>
            <a:pPr marL="0" indent="0">
              <a:buNone/>
            </a:pPr>
            <a:r>
              <a:rPr lang="en-US" cap="none" dirty="0">
                <a:latin typeface="Times New Roman" panose="02020603050405020304" pitchFamily="18" charset="0"/>
                <a:cs typeface="Times New Roman" panose="02020603050405020304" pitchFamily="18" charset="0"/>
              </a:rPr>
              <a:t>2021 3rd international conference on advances in computing, communication control and networking (ICACCCN) 1373 now create an admin for my project by:</a:t>
            </a:r>
          </a:p>
          <a:p>
            <a:pPr marL="0" indent="0">
              <a:buNone/>
            </a:pPr>
            <a:r>
              <a:rPr lang="en-US" cap="none" dirty="0">
                <a:latin typeface="Times New Roman" panose="02020603050405020304" pitchFamily="18" charset="0"/>
                <a:cs typeface="Times New Roman" panose="02020603050405020304" pitchFamily="18" charset="0"/>
              </a:rPr>
              <a:t>	</a:t>
            </a:r>
            <a:r>
              <a:rPr lang="en-IN" b="1" cap="none" dirty="0">
                <a:latin typeface="Times New Roman" panose="02020603050405020304" pitchFamily="18" charset="0"/>
                <a:cs typeface="Times New Roman" panose="02020603050405020304" pitchFamily="18" charset="0"/>
              </a:rPr>
              <a:t>Python manage.py</a:t>
            </a:r>
            <a:r>
              <a:rPr lang="en-US" b="1" cap="none" dirty="0">
                <a:latin typeface="Times New Roman" panose="02020603050405020304" pitchFamily="18" charset="0"/>
                <a:cs typeface="Times New Roman" panose="02020603050405020304" pitchFamily="18" charset="0"/>
              </a:rPr>
              <a:t> create superuser </a:t>
            </a:r>
          </a:p>
          <a:p>
            <a:pPr marL="0" indent="0">
              <a:buNone/>
            </a:pPr>
            <a:r>
              <a:rPr lang="en-US" cap="none" dirty="0">
                <a:latin typeface="Times New Roman" panose="02020603050405020304" pitchFamily="18" charset="0"/>
                <a:cs typeface="Times New Roman" panose="02020603050405020304" pitchFamily="18" charset="0"/>
              </a:rPr>
              <a:t>Once we fill the relevant details see an admin being created for the page. </a:t>
            </a:r>
          </a:p>
          <a:p>
            <a:pPr marL="0" indent="0">
              <a:buNone/>
            </a:pPr>
            <a:r>
              <a:rPr lang="en-US" cap="none" dirty="0">
                <a:latin typeface="Times New Roman" panose="02020603050405020304" pitchFamily="18" charset="0"/>
                <a:cs typeface="Times New Roman" panose="02020603050405020304" pitchFamily="18" charset="0"/>
              </a:rPr>
              <a:t>	Now can work on project in the editor but each time </a:t>
            </a:r>
            <a:r>
              <a:rPr lang="en-US" cap="none" dirty="0" err="1">
                <a:latin typeface="Times New Roman" panose="02020603050405020304" pitchFamily="18" charset="0"/>
                <a:cs typeface="Times New Roman" panose="02020603050405020304" pitchFamily="18" charset="0"/>
              </a:rPr>
              <a:t>i</a:t>
            </a:r>
            <a:r>
              <a:rPr lang="en-US" cap="none" dirty="0">
                <a:latin typeface="Times New Roman" panose="02020603050405020304" pitchFamily="18" charset="0"/>
                <a:cs typeface="Times New Roman" panose="02020603050405020304" pitchFamily="18" charset="0"/>
              </a:rPr>
              <a:t> make a change or </a:t>
            </a:r>
            <a:r>
              <a:rPr lang="en-US" cap="none" dirty="0" err="1">
                <a:latin typeface="Times New Roman" panose="02020603050405020304" pitchFamily="18" charset="0"/>
                <a:cs typeface="Times New Roman" panose="02020603050405020304" pitchFamily="18" charset="0"/>
              </a:rPr>
              <a:t>i</a:t>
            </a:r>
            <a:r>
              <a:rPr lang="en-US" cap="none" dirty="0">
                <a:latin typeface="Times New Roman" panose="02020603050405020304" pitchFamily="18" charset="0"/>
                <a:cs typeface="Times New Roman" panose="02020603050405020304" pitchFamily="18" charset="0"/>
              </a:rPr>
              <a:t> add a new class </a:t>
            </a:r>
            <a:r>
              <a:rPr lang="en-US" cap="none" dirty="0" err="1">
                <a:latin typeface="Times New Roman" panose="02020603050405020304" pitchFamily="18" charset="0"/>
                <a:cs typeface="Times New Roman" panose="02020603050405020304" pitchFamily="18" charset="0"/>
              </a:rPr>
              <a:t>i</a:t>
            </a:r>
            <a:r>
              <a:rPr lang="en-US" cap="none" dirty="0">
                <a:latin typeface="Times New Roman" panose="02020603050405020304" pitchFamily="18" charset="0"/>
                <a:cs typeface="Times New Roman" panose="02020603050405020304" pitchFamily="18" charset="0"/>
              </a:rPr>
              <a:t> have to register it in the admin. The idea of the project was to enhance the global chain of information and knowledge by integrating them at a place. </a:t>
            </a:r>
          </a:p>
        </p:txBody>
      </p:sp>
    </p:spTree>
    <p:extLst>
      <p:ext uri="{BB962C8B-B14F-4D97-AF65-F5344CB8AC3E}">
        <p14:creationId xmlns:p14="http://schemas.microsoft.com/office/powerpoint/2010/main" val="3992052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E2710C-ED7B-D983-AB2E-F85DEFA09CB9}"/>
              </a:ext>
            </a:extLst>
          </p:cNvPr>
          <p:cNvSpPr>
            <a:spLocks noGrp="1"/>
          </p:cNvSpPr>
          <p:nvPr>
            <p:ph sz="quarter" idx="13"/>
          </p:nvPr>
        </p:nvSpPr>
        <p:spPr>
          <a:xfrm>
            <a:off x="914087" y="663798"/>
            <a:ext cx="10363826" cy="5638390"/>
          </a:xfrm>
        </p:spPr>
        <p:txBody>
          <a:bodyPr>
            <a:normAutofit/>
          </a:bodyPr>
          <a:lstStyle/>
          <a:p>
            <a:pPr marL="0" indent="0">
              <a:buNone/>
            </a:pPr>
            <a:r>
              <a:rPr lang="en-US" cap="none" dirty="0">
                <a:latin typeface="Times New Roman" panose="02020603050405020304" pitchFamily="18" charset="0"/>
                <a:cs typeface="Times New Roman" panose="02020603050405020304" pitchFamily="18" charset="0"/>
              </a:rPr>
              <a:t>Other than the installation these are the steps follow:</a:t>
            </a:r>
          </a:p>
          <a:p>
            <a:pPr marL="0" indent="0">
              <a:buNone/>
            </a:pPr>
            <a:endParaRPr lang="en-US" cap="none" dirty="0">
              <a:latin typeface="Times New Roman" panose="02020603050405020304" pitchFamily="18" charset="0"/>
              <a:cs typeface="Times New Roman" panose="02020603050405020304" pitchFamily="18" charset="0"/>
            </a:endParaRPr>
          </a:p>
          <a:p>
            <a:r>
              <a:rPr lang="en-US" cap="none" dirty="0">
                <a:latin typeface="Times New Roman" panose="02020603050405020304" pitchFamily="18" charset="0"/>
                <a:cs typeface="Times New Roman" panose="02020603050405020304" pitchFamily="18" charset="0"/>
              </a:rPr>
              <a:t>Post questions</a:t>
            </a:r>
          </a:p>
          <a:p>
            <a:r>
              <a:rPr lang="en-US" cap="none" dirty="0">
                <a:latin typeface="Times New Roman" panose="02020603050405020304" pitchFamily="18" charset="0"/>
                <a:cs typeface="Times New Roman" panose="02020603050405020304" pitchFamily="18" charset="0"/>
              </a:rPr>
              <a:t>View posted questions</a:t>
            </a:r>
          </a:p>
          <a:p>
            <a:r>
              <a:rPr lang="en-US" cap="none" dirty="0">
                <a:latin typeface="Times New Roman" panose="02020603050405020304" pitchFamily="18" charset="0"/>
                <a:cs typeface="Times New Roman" panose="02020603050405020304" pitchFamily="18" charset="0"/>
              </a:rPr>
              <a:t>Post answers corresponding questions</a:t>
            </a:r>
          </a:p>
          <a:p>
            <a:r>
              <a:rPr lang="en-US" cap="none" dirty="0">
                <a:latin typeface="Times New Roman" panose="02020603050405020304" pitchFamily="18" charset="0"/>
                <a:cs typeface="Times New Roman" panose="02020603050405020304" pitchFamily="18" charset="0"/>
              </a:rPr>
              <a:t>Add category</a:t>
            </a:r>
          </a:p>
          <a:p>
            <a:r>
              <a:rPr lang="en-US" cap="none" dirty="0">
                <a:latin typeface="Times New Roman" panose="02020603050405020304" pitchFamily="18" charset="0"/>
                <a:cs typeface="Times New Roman" panose="02020603050405020304" pitchFamily="18" charset="0"/>
              </a:rPr>
              <a:t>Post comments</a:t>
            </a:r>
          </a:p>
          <a:p>
            <a:r>
              <a:rPr lang="en-US" cap="none" dirty="0">
                <a:latin typeface="Times New Roman" panose="02020603050405020304" pitchFamily="18" charset="0"/>
                <a:cs typeface="Times New Roman" panose="02020603050405020304" pitchFamily="18" charset="0"/>
              </a:rPr>
              <a:t>Voting</a:t>
            </a:r>
          </a:p>
          <a:p>
            <a:r>
              <a:rPr lang="en-US" cap="none" dirty="0">
                <a:latin typeface="Times New Roman" panose="02020603050405020304" pitchFamily="18" charset="0"/>
                <a:cs typeface="Times New Roman" panose="02020603050405020304" pitchFamily="18" charset="0"/>
              </a:rPr>
              <a:t>Chat</a:t>
            </a:r>
          </a:p>
          <a:p>
            <a:r>
              <a:rPr lang="en-US" cap="none" dirty="0">
                <a:latin typeface="Times New Roman" panose="02020603050405020304" pitchFamily="18" charset="0"/>
                <a:cs typeface="Times New Roman" panose="02020603050405020304" pitchFamily="18" charset="0"/>
              </a:rPr>
              <a:t>Approval and Rejection</a:t>
            </a:r>
          </a:p>
          <a:p>
            <a:pPr marL="0" indent="0">
              <a:buNone/>
            </a:pPr>
            <a:r>
              <a:rPr lang="en-US" cap="none" dirty="0">
                <a:latin typeface="Times New Roman" panose="02020603050405020304" pitchFamily="18" charset="0"/>
                <a:cs typeface="Times New Roman" panose="02020603050405020304" pitchFamily="18" charset="0"/>
              </a:rPr>
              <a:t>	The ER diagram for the same is : </a:t>
            </a:r>
          </a:p>
          <a:p>
            <a:endParaRPr lang="en-IN" dirty="0"/>
          </a:p>
        </p:txBody>
      </p:sp>
    </p:spTree>
    <p:extLst>
      <p:ext uri="{BB962C8B-B14F-4D97-AF65-F5344CB8AC3E}">
        <p14:creationId xmlns:p14="http://schemas.microsoft.com/office/powerpoint/2010/main" val="2801512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3B235D-7C2A-75D7-1B60-3B115B47B5BF}"/>
              </a:ext>
            </a:extLst>
          </p:cNvPr>
          <p:cNvSpPr/>
          <p:nvPr/>
        </p:nvSpPr>
        <p:spPr>
          <a:xfrm>
            <a:off x="5737151" y="1300423"/>
            <a:ext cx="1021976" cy="658906"/>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indent="0">
              <a:buNone/>
            </a:pPr>
            <a:r>
              <a:rPr lang="en-US" sz="1800" u="sng" cap="none" dirty="0">
                <a:latin typeface="Times New Roman" panose="02020603050405020304" pitchFamily="18" charset="0"/>
                <a:cs typeface="Times New Roman" panose="02020603050405020304" pitchFamily="18" charset="0"/>
              </a:rPr>
              <a:t>admi admin n</a:t>
            </a:r>
            <a:endParaRPr lang="en-IN" cap="none" dirty="0">
              <a:latin typeface="Times New Roman" panose="02020603050405020304" pitchFamily="18" charset="0"/>
              <a:cs typeface="Times New Roman" panose="02020603050405020304" pitchFamily="18" charset="0"/>
            </a:endParaRPr>
          </a:p>
        </p:txBody>
      </p:sp>
      <p:sp>
        <p:nvSpPr>
          <p:cNvPr id="3" name="Oval 2">
            <a:extLst>
              <a:ext uri="{FF2B5EF4-FFF2-40B4-BE49-F238E27FC236}">
                <a16:creationId xmlns:a16="http://schemas.microsoft.com/office/drawing/2014/main" id="{4FDAA784-2F3D-EFDF-0B30-A5DBBA747CE9}"/>
              </a:ext>
            </a:extLst>
          </p:cNvPr>
          <p:cNvSpPr/>
          <p:nvPr/>
        </p:nvSpPr>
        <p:spPr>
          <a:xfrm>
            <a:off x="5842747" y="348754"/>
            <a:ext cx="909917" cy="658906"/>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marL="0" indent="0">
              <a:buNone/>
            </a:pPr>
            <a:endParaRPr lang="en-IN" sz="1200" u="sng" cap="none" dirty="0">
              <a:latin typeface="Times New Roman" panose="02020603050405020304" pitchFamily="18" charset="0"/>
              <a:cs typeface="Times New Roman" panose="02020603050405020304" pitchFamily="18" charset="0"/>
            </a:endParaRPr>
          </a:p>
        </p:txBody>
      </p:sp>
      <p:sp>
        <p:nvSpPr>
          <p:cNvPr id="4" name="Diamond 3">
            <a:extLst>
              <a:ext uri="{FF2B5EF4-FFF2-40B4-BE49-F238E27FC236}">
                <a16:creationId xmlns:a16="http://schemas.microsoft.com/office/drawing/2014/main" id="{BF09E6A9-3FA7-8AF1-98D7-5C066E9CE3AD}"/>
              </a:ext>
            </a:extLst>
          </p:cNvPr>
          <p:cNvSpPr/>
          <p:nvPr/>
        </p:nvSpPr>
        <p:spPr>
          <a:xfrm>
            <a:off x="7329507" y="1858476"/>
            <a:ext cx="965947" cy="905434"/>
          </a:xfrm>
          <a:prstGeom prst="diamond">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32D5763F-BFC1-FCD7-9F3D-DBAA189B1ED2}"/>
              </a:ext>
            </a:extLst>
          </p:cNvPr>
          <p:cNvSpPr/>
          <p:nvPr/>
        </p:nvSpPr>
        <p:spPr>
          <a:xfrm>
            <a:off x="9152704" y="2099515"/>
            <a:ext cx="1021976" cy="666637"/>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62B96210-D0D4-F8D4-D3F4-A4735693EB20}"/>
              </a:ext>
            </a:extLst>
          </p:cNvPr>
          <p:cNvSpPr/>
          <p:nvPr/>
        </p:nvSpPr>
        <p:spPr>
          <a:xfrm>
            <a:off x="2643135" y="2149487"/>
            <a:ext cx="1053352" cy="666637"/>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05323447-02E2-8758-D61D-36F0AD6E6FED}"/>
              </a:ext>
            </a:extLst>
          </p:cNvPr>
          <p:cNvSpPr/>
          <p:nvPr/>
        </p:nvSpPr>
        <p:spPr>
          <a:xfrm>
            <a:off x="2591658" y="4823552"/>
            <a:ext cx="1021976" cy="658906"/>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737E54F2-7017-BAF3-7588-FAC2D5EC91E4}"/>
              </a:ext>
            </a:extLst>
          </p:cNvPr>
          <p:cNvSpPr/>
          <p:nvPr/>
        </p:nvSpPr>
        <p:spPr>
          <a:xfrm>
            <a:off x="6010574" y="5935176"/>
            <a:ext cx="1021976" cy="658906"/>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878863B8-888F-3803-1275-4085280D3353}"/>
              </a:ext>
            </a:extLst>
          </p:cNvPr>
          <p:cNvSpPr/>
          <p:nvPr/>
        </p:nvSpPr>
        <p:spPr>
          <a:xfrm>
            <a:off x="9233386" y="4518753"/>
            <a:ext cx="1021976" cy="658906"/>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0" name="Diamond 9">
            <a:extLst>
              <a:ext uri="{FF2B5EF4-FFF2-40B4-BE49-F238E27FC236}">
                <a16:creationId xmlns:a16="http://schemas.microsoft.com/office/drawing/2014/main" id="{21FD445A-A395-3F16-822D-4EEDE3710BD6}"/>
              </a:ext>
            </a:extLst>
          </p:cNvPr>
          <p:cNvSpPr/>
          <p:nvPr/>
        </p:nvSpPr>
        <p:spPr>
          <a:xfrm>
            <a:off x="2710860" y="3324634"/>
            <a:ext cx="896471" cy="905434"/>
          </a:xfrm>
          <a:prstGeom prst="diamond">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Diamond 10">
            <a:extLst>
              <a:ext uri="{FF2B5EF4-FFF2-40B4-BE49-F238E27FC236}">
                <a16:creationId xmlns:a16="http://schemas.microsoft.com/office/drawing/2014/main" id="{A42C9F46-81F1-1C3A-F050-A4D0E224E537}"/>
              </a:ext>
            </a:extLst>
          </p:cNvPr>
          <p:cNvSpPr/>
          <p:nvPr/>
        </p:nvSpPr>
        <p:spPr>
          <a:xfrm>
            <a:off x="4082040" y="1687028"/>
            <a:ext cx="1001808" cy="905434"/>
          </a:xfrm>
          <a:prstGeom prst="diamond">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2" name="Diamond 11">
            <a:extLst>
              <a:ext uri="{FF2B5EF4-FFF2-40B4-BE49-F238E27FC236}">
                <a16:creationId xmlns:a16="http://schemas.microsoft.com/office/drawing/2014/main" id="{80555582-626E-429F-9BFA-0FF87809BBF6}"/>
              </a:ext>
            </a:extLst>
          </p:cNvPr>
          <p:cNvSpPr/>
          <p:nvPr/>
        </p:nvSpPr>
        <p:spPr>
          <a:xfrm>
            <a:off x="7821444" y="5213518"/>
            <a:ext cx="896471" cy="905434"/>
          </a:xfrm>
          <a:prstGeom prst="diamond">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3" name="Diamond 12">
            <a:extLst>
              <a:ext uri="{FF2B5EF4-FFF2-40B4-BE49-F238E27FC236}">
                <a16:creationId xmlns:a16="http://schemas.microsoft.com/office/drawing/2014/main" id="{93B81B92-07F8-25CA-335F-83103133F024}"/>
              </a:ext>
            </a:extLst>
          </p:cNvPr>
          <p:cNvSpPr/>
          <p:nvPr/>
        </p:nvSpPr>
        <p:spPr>
          <a:xfrm>
            <a:off x="9215456" y="3151635"/>
            <a:ext cx="896471" cy="905434"/>
          </a:xfrm>
          <a:prstGeom prst="diamond">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4" name="Oval 13">
            <a:extLst>
              <a:ext uri="{FF2B5EF4-FFF2-40B4-BE49-F238E27FC236}">
                <a16:creationId xmlns:a16="http://schemas.microsoft.com/office/drawing/2014/main" id="{5CC1D5F5-9541-5A4F-DCA0-8CDB31780909}"/>
              </a:ext>
            </a:extLst>
          </p:cNvPr>
          <p:cNvSpPr/>
          <p:nvPr/>
        </p:nvSpPr>
        <p:spPr>
          <a:xfrm>
            <a:off x="9171753" y="707745"/>
            <a:ext cx="860613" cy="81130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5" name="Oval 14">
            <a:extLst>
              <a:ext uri="{FF2B5EF4-FFF2-40B4-BE49-F238E27FC236}">
                <a16:creationId xmlns:a16="http://schemas.microsoft.com/office/drawing/2014/main" id="{D5DD0C33-C8CF-3ADD-3E2A-53BBE2311754}"/>
              </a:ext>
            </a:extLst>
          </p:cNvPr>
          <p:cNvSpPr/>
          <p:nvPr/>
        </p:nvSpPr>
        <p:spPr>
          <a:xfrm>
            <a:off x="10309410" y="1304363"/>
            <a:ext cx="1021976" cy="94376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6" name="Oval 15">
            <a:extLst>
              <a:ext uri="{FF2B5EF4-FFF2-40B4-BE49-F238E27FC236}">
                <a16:creationId xmlns:a16="http://schemas.microsoft.com/office/drawing/2014/main" id="{D1D1FDE8-5284-53EC-7C79-9C54A7321124}"/>
              </a:ext>
            </a:extLst>
          </p:cNvPr>
          <p:cNvSpPr/>
          <p:nvPr/>
        </p:nvSpPr>
        <p:spPr>
          <a:xfrm>
            <a:off x="10351998" y="1331259"/>
            <a:ext cx="944652" cy="87977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7" name="Oval 16">
            <a:extLst>
              <a:ext uri="{FF2B5EF4-FFF2-40B4-BE49-F238E27FC236}">
                <a16:creationId xmlns:a16="http://schemas.microsoft.com/office/drawing/2014/main" id="{FE1C38E8-5B17-FFF3-1EE5-FA500E3F9522}"/>
              </a:ext>
            </a:extLst>
          </p:cNvPr>
          <p:cNvSpPr/>
          <p:nvPr/>
        </p:nvSpPr>
        <p:spPr>
          <a:xfrm>
            <a:off x="9637058" y="5867400"/>
            <a:ext cx="1021976" cy="990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8" name="Oval 17">
            <a:extLst>
              <a:ext uri="{FF2B5EF4-FFF2-40B4-BE49-F238E27FC236}">
                <a16:creationId xmlns:a16="http://schemas.microsoft.com/office/drawing/2014/main" id="{B45174B0-C20A-5A0B-ADDA-2905C924FFE6}"/>
              </a:ext>
            </a:extLst>
          </p:cNvPr>
          <p:cNvSpPr/>
          <p:nvPr/>
        </p:nvSpPr>
        <p:spPr>
          <a:xfrm>
            <a:off x="10573870" y="5307105"/>
            <a:ext cx="920004" cy="75002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9" name="Oval 18">
            <a:extLst>
              <a:ext uri="{FF2B5EF4-FFF2-40B4-BE49-F238E27FC236}">
                <a16:creationId xmlns:a16="http://schemas.microsoft.com/office/drawing/2014/main" id="{B02F9518-923F-A3E8-192C-7CF8114ABF35}"/>
              </a:ext>
            </a:extLst>
          </p:cNvPr>
          <p:cNvSpPr/>
          <p:nvPr/>
        </p:nvSpPr>
        <p:spPr>
          <a:xfrm>
            <a:off x="10442199" y="3891459"/>
            <a:ext cx="891992" cy="905434"/>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0" name="Oval 19">
            <a:extLst>
              <a:ext uri="{FF2B5EF4-FFF2-40B4-BE49-F238E27FC236}">
                <a16:creationId xmlns:a16="http://schemas.microsoft.com/office/drawing/2014/main" id="{4F1E09BA-FF22-9263-DB37-F5E02885642C}"/>
              </a:ext>
            </a:extLst>
          </p:cNvPr>
          <p:cNvSpPr/>
          <p:nvPr/>
        </p:nvSpPr>
        <p:spPr>
          <a:xfrm>
            <a:off x="9704294" y="5943602"/>
            <a:ext cx="903193" cy="85164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1" name="Oval 20">
            <a:extLst>
              <a:ext uri="{FF2B5EF4-FFF2-40B4-BE49-F238E27FC236}">
                <a16:creationId xmlns:a16="http://schemas.microsoft.com/office/drawing/2014/main" id="{14329101-33F0-393A-0011-006DC75EE9F5}"/>
              </a:ext>
            </a:extLst>
          </p:cNvPr>
          <p:cNvSpPr/>
          <p:nvPr/>
        </p:nvSpPr>
        <p:spPr>
          <a:xfrm>
            <a:off x="6409503" y="4805623"/>
            <a:ext cx="920004" cy="793376"/>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2" name="Oval 21">
            <a:extLst>
              <a:ext uri="{FF2B5EF4-FFF2-40B4-BE49-F238E27FC236}">
                <a16:creationId xmlns:a16="http://schemas.microsoft.com/office/drawing/2014/main" id="{529ED487-2001-8480-E963-CF453EBEB696}"/>
              </a:ext>
            </a:extLst>
          </p:cNvPr>
          <p:cNvSpPr/>
          <p:nvPr/>
        </p:nvSpPr>
        <p:spPr>
          <a:xfrm>
            <a:off x="4988595" y="5120858"/>
            <a:ext cx="998447" cy="905433"/>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3" name="Oval 22">
            <a:extLst>
              <a:ext uri="{FF2B5EF4-FFF2-40B4-BE49-F238E27FC236}">
                <a16:creationId xmlns:a16="http://schemas.microsoft.com/office/drawing/2014/main" id="{93198CB0-AFD1-3F16-0E27-4FED9BDA002E}"/>
              </a:ext>
            </a:extLst>
          </p:cNvPr>
          <p:cNvSpPr/>
          <p:nvPr/>
        </p:nvSpPr>
        <p:spPr>
          <a:xfrm>
            <a:off x="1315312" y="4334597"/>
            <a:ext cx="883023" cy="782016"/>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4" name="Oval 23">
            <a:extLst>
              <a:ext uri="{FF2B5EF4-FFF2-40B4-BE49-F238E27FC236}">
                <a16:creationId xmlns:a16="http://schemas.microsoft.com/office/drawing/2014/main" id="{3B4CC2C3-7115-7879-E43E-6C01A12939D5}"/>
              </a:ext>
            </a:extLst>
          </p:cNvPr>
          <p:cNvSpPr/>
          <p:nvPr/>
        </p:nvSpPr>
        <p:spPr>
          <a:xfrm>
            <a:off x="1367420" y="5521758"/>
            <a:ext cx="819711" cy="782016"/>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6" name="Oval 25">
            <a:extLst>
              <a:ext uri="{FF2B5EF4-FFF2-40B4-BE49-F238E27FC236}">
                <a16:creationId xmlns:a16="http://schemas.microsoft.com/office/drawing/2014/main" id="{31659639-70A5-E2D2-21CD-4C5B34B4219A}"/>
              </a:ext>
            </a:extLst>
          </p:cNvPr>
          <p:cNvSpPr/>
          <p:nvPr/>
        </p:nvSpPr>
        <p:spPr>
          <a:xfrm>
            <a:off x="1476393" y="2438598"/>
            <a:ext cx="782171" cy="74496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7" name="Oval 26">
            <a:extLst>
              <a:ext uri="{FF2B5EF4-FFF2-40B4-BE49-F238E27FC236}">
                <a16:creationId xmlns:a16="http://schemas.microsoft.com/office/drawing/2014/main" id="{A90A8C45-ECF5-B8DE-7DCB-27734A88B88B}"/>
              </a:ext>
            </a:extLst>
          </p:cNvPr>
          <p:cNvSpPr/>
          <p:nvPr/>
        </p:nvSpPr>
        <p:spPr>
          <a:xfrm>
            <a:off x="1598258" y="1457325"/>
            <a:ext cx="819711" cy="75287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8" name="Oval 27">
            <a:extLst>
              <a:ext uri="{FF2B5EF4-FFF2-40B4-BE49-F238E27FC236}">
                <a16:creationId xmlns:a16="http://schemas.microsoft.com/office/drawing/2014/main" id="{5FE0702D-291C-FE11-AFBE-A31FD8B6A99F}"/>
              </a:ext>
            </a:extLst>
          </p:cNvPr>
          <p:cNvSpPr/>
          <p:nvPr/>
        </p:nvSpPr>
        <p:spPr>
          <a:xfrm>
            <a:off x="2314874" y="714598"/>
            <a:ext cx="819711" cy="75287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9" name="Oval 28">
            <a:extLst>
              <a:ext uri="{FF2B5EF4-FFF2-40B4-BE49-F238E27FC236}">
                <a16:creationId xmlns:a16="http://schemas.microsoft.com/office/drawing/2014/main" id="{804E9C14-4C97-6A74-BDCA-5675E6A7E274}"/>
              </a:ext>
            </a:extLst>
          </p:cNvPr>
          <p:cNvSpPr/>
          <p:nvPr/>
        </p:nvSpPr>
        <p:spPr>
          <a:xfrm>
            <a:off x="3209668" y="520651"/>
            <a:ext cx="756954" cy="75287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33" name="TextBox 32">
            <a:extLst>
              <a:ext uri="{FF2B5EF4-FFF2-40B4-BE49-F238E27FC236}">
                <a16:creationId xmlns:a16="http://schemas.microsoft.com/office/drawing/2014/main" id="{6F892E08-D2E2-BFC2-A2D6-DB5296A474EF}"/>
              </a:ext>
            </a:extLst>
          </p:cNvPr>
          <p:cNvSpPr txBox="1"/>
          <p:nvPr/>
        </p:nvSpPr>
        <p:spPr>
          <a:xfrm>
            <a:off x="5851450" y="1448340"/>
            <a:ext cx="788894" cy="369332"/>
          </a:xfrm>
          <a:prstGeom prst="rect">
            <a:avLst/>
          </a:prstGeom>
          <a:noFill/>
        </p:spPr>
        <p:txBody>
          <a:bodyPr wrap="square">
            <a:spAutoFit/>
          </a:bodyPr>
          <a:lstStyle/>
          <a:p>
            <a:r>
              <a:rPr lang="en-US" sz="1800" cap="none" dirty="0">
                <a:latin typeface="Times New Roman" panose="02020603050405020304" pitchFamily="18" charset="0"/>
                <a:cs typeface="Times New Roman" panose="02020603050405020304" pitchFamily="18" charset="0"/>
              </a:rPr>
              <a:t>admin</a:t>
            </a:r>
            <a:endParaRPr lang="en-IN" dirty="0"/>
          </a:p>
        </p:txBody>
      </p:sp>
      <p:sp>
        <p:nvSpPr>
          <p:cNvPr id="35" name="TextBox 34">
            <a:extLst>
              <a:ext uri="{FF2B5EF4-FFF2-40B4-BE49-F238E27FC236}">
                <a16:creationId xmlns:a16="http://schemas.microsoft.com/office/drawing/2014/main" id="{C87C1823-3965-62B9-2403-75DC11FFB9FE}"/>
              </a:ext>
            </a:extLst>
          </p:cNvPr>
          <p:cNvSpPr txBox="1"/>
          <p:nvPr/>
        </p:nvSpPr>
        <p:spPr>
          <a:xfrm>
            <a:off x="5723703" y="478094"/>
            <a:ext cx="1035424" cy="338554"/>
          </a:xfrm>
          <a:prstGeom prst="rect">
            <a:avLst/>
          </a:prstGeom>
          <a:noFill/>
        </p:spPr>
        <p:txBody>
          <a:bodyPr wrap="square">
            <a:spAutoFit/>
          </a:bodyPr>
          <a:lstStyle/>
          <a:p>
            <a:pPr algn="ctr"/>
            <a:r>
              <a:rPr lang="en-IN" sz="1600" u="sng" dirty="0"/>
              <a:t>admin_id</a:t>
            </a:r>
          </a:p>
        </p:txBody>
      </p:sp>
      <p:sp>
        <p:nvSpPr>
          <p:cNvPr id="36" name="TextBox 35">
            <a:extLst>
              <a:ext uri="{FF2B5EF4-FFF2-40B4-BE49-F238E27FC236}">
                <a16:creationId xmlns:a16="http://schemas.microsoft.com/office/drawing/2014/main" id="{CBAD086F-0CC5-5608-0C90-135E0733BF24}"/>
              </a:ext>
            </a:extLst>
          </p:cNvPr>
          <p:cNvSpPr txBox="1"/>
          <p:nvPr/>
        </p:nvSpPr>
        <p:spPr>
          <a:xfrm>
            <a:off x="4076867" y="1937575"/>
            <a:ext cx="1035424" cy="338554"/>
          </a:xfrm>
          <a:prstGeom prst="rect">
            <a:avLst/>
          </a:prstGeom>
          <a:noFill/>
        </p:spPr>
        <p:txBody>
          <a:bodyPr wrap="square">
            <a:spAutoFit/>
          </a:bodyPr>
          <a:lstStyle/>
          <a:p>
            <a:pPr algn="ctr"/>
            <a:r>
              <a:rPr lang="en-IN" sz="1600" dirty="0"/>
              <a:t>manages</a:t>
            </a:r>
          </a:p>
        </p:txBody>
      </p:sp>
      <p:sp>
        <p:nvSpPr>
          <p:cNvPr id="37" name="TextBox 36">
            <a:extLst>
              <a:ext uri="{FF2B5EF4-FFF2-40B4-BE49-F238E27FC236}">
                <a16:creationId xmlns:a16="http://schemas.microsoft.com/office/drawing/2014/main" id="{29939B54-6DD3-0717-D534-E932CE568103}"/>
              </a:ext>
            </a:extLst>
          </p:cNvPr>
          <p:cNvSpPr txBox="1"/>
          <p:nvPr/>
        </p:nvSpPr>
        <p:spPr>
          <a:xfrm>
            <a:off x="9215456" y="4617363"/>
            <a:ext cx="1035424" cy="369332"/>
          </a:xfrm>
          <a:prstGeom prst="rect">
            <a:avLst/>
          </a:prstGeom>
          <a:noFill/>
        </p:spPr>
        <p:txBody>
          <a:bodyPr wrap="square">
            <a:spAutoFit/>
          </a:bodyPr>
          <a:lstStyle/>
          <a:p>
            <a:pPr algn="ctr"/>
            <a:r>
              <a:rPr lang="en-IN" dirty="0"/>
              <a:t>answers</a:t>
            </a:r>
          </a:p>
        </p:txBody>
      </p:sp>
      <p:sp>
        <p:nvSpPr>
          <p:cNvPr id="38" name="TextBox 37">
            <a:extLst>
              <a:ext uri="{FF2B5EF4-FFF2-40B4-BE49-F238E27FC236}">
                <a16:creationId xmlns:a16="http://schemas.microsoft.com/office/drawing/2014/main" id="{EDDB1E71-BC99-90B8-C5FA-F21053D59566}"/>
              </a:ext>
            </a:extLst>
          </p:cNvPr>
          <p:cNvSpPr txBox="1"/>
          <p:nvPr/>
        </p:nvSpPr>
        <p:spPr>
          <a:xfrm>
            <a:off x="9117965" y="2201840"/>
            <a:ext cx="1035424" cy="369332"/>
          </a:xfrm>
          <a:prstGeom prst="rect">
            <a:avLst/>
          </a:prstGeom>
          <a:noFill/>
        </p:spPr>
        <p:txBody>
          <a:bodyPr wrap="square">
            <a:spAutoFit/>
          </a:bodyPr>
          <a:lstStyle/>
          <a:p>
            <a:pPr algn="ctr"/>
            <a:r>
              <a:rPr lang="en-IN" dirty="0"/>
              <a:t>question</a:t>
            </a:r>
          </a:p>
        </p:txBody>
      </p:sp>
      <p:sp>
        <p:nvSpPr>
          <p:cNvPr id="39" name="TextBox 38">
            <a:extLst>
              <a:ext uri="{FF2B5EF4-FFF2-40B4-BE49-F238E27FC236}">
                <a16:creationId xmlns:a16="http://schemas.microsoft.com/office/drawing/2014/main" id="{4D179318-E1C6-3ACA-A0B9-24A470161EF5}"/>
              </a:ext>
            </a:extLst>
          </p:cNvPr>
          <p:cNvSpPr txBox="1"/>
          <p:nvPr/>
        </p:nvSpPr>
        <p:spPr>
          <a:xfrm>
            <a:off x="2585217" y="4924597"/>
            <a:ext cx="1035424" cy="369332"/>
          </a:xfrm>
          <a:prstGeom prst="rect">
            <a:avLst/>
          </a:prstGeom>
          <a:noFill/>
        </p:spPr>
        <p:txBody>
          <a:bodyPr wrap="square">
            <a:spAutoFit/>
          </a:bodyPr>
          <a:lstStyle/>
          <a:p>
            <a:pPr algn="ctr"/>
            <a:r>
              <a:rPr lang="en-IN" dirty="0"/>
              <a:t>comment</a:t>
            </a:r>
          </a:p>
        </p:txBody>
      </p:sp>
      <p:sp>
        <p:nvSpPr>
          <p:cNvPr id="40" name="TextBox 39">
            <a:extLst>
              <a:ext uri="{FF2B5EF4-FFF2-40B4-BE49-F238E27FC236}">
                <a16:creationId xmlns:a16="http://schemas.microsoft.com/office/drawing/2014/main" id="{DE619512-1B11-34D0-857C-DBBA532BB018}"/>
              </a:ext>
            </a:extLst>
          </p:cNvPr>
          <p:cNvSpPr txBox="1"/>
          <p:nvPr/>
        </p:nvSpPr>
        <p:spPr>
          <a:xfrm>
            <a:off x="2673182" y="2279149"/>
            <a:ext cx="1035424" cy="369332"/>
          </a:xfrm>
          <a:prstGeom prst="rect">
            <a:avLst/>
          </a:prstGeom>
          <a:noFill/>
        </p:spPr>
        <p:txBody>
          <a:bodyPr wrap="square">
            <a:spAutoFit/>
          </a:bodyPr>
          <a:lstStyle/>
          <a:p>
            <a:pPr algn="ctr"/>
            <a:r>
              <a:rPr lang="en-IN" dirty="0"/>
              <a:t>user</a:t>
            </a:r>
          </a:p>
        </p:txBody>
      </p:sp>
      <p:sp>
        <p:nvSpPr>
          <p:cNvPr id="41" name="TextBox 40">
            <a:extLst>
              <a:ext uri="{FF2B5EF4-FFF2-40B4-BE49-F238E27FC236}">
                <a16:creationId xmlns:a16="http://schemas.microsoft.com/office/drawing/2014/main" id="{003469AA-91FB-948C-041B-DD6A92EFFBA5}"/>
              </a:ext>
            </a:extLst>
          </p:cNvPr>
          <p:cNvSpPr txBox="1"/>
          <p:nvPr/>
        </p:nvSpPr>
        <p:spPr>
          <a:xfrm>
            <a:off x="6012813" y="6079963"/>
            <a:ext cx="1035424" cy="369332"/>
          </a:xfrm>
          <a:prstGeom prst="rect">
            <a:avLst/>
          </a:prstGeom>
          <a:noFill/>
        </p:spPr>
        <p:txBody>
          <a:bodyPr wrap="square">
            <a:spAutoFit/>
          </a:bodyPr>
          <a:lstStyle/>
          <a:p>
            <a:pPr algn="ctr"/>
            <a:r>
              <a:rPr lang="en-IN" dirty="0"/>
              <a:t>category</a:t>
            </a:r>
          </a:p>
        </p:txBody>
      </p:sp>
      <p:sp>
        <p:nvSpPr>
          <p:cNvPr id="42" name="TextBox 41">
            <a:extLst>
              <a:ext uri="{FF2B5EF4-FFF2-40B4-BE49-F238E27FC236}">
                <a16:creationId xmlns:a16="http://schemas.microsoft.com/office/drawing/2014/main" id="{F1E70720-29FF-E210-313A-D4FD6859CD12}"/>
              </a:ext>
            </a:extLst>
          </p:cNvPr>
          <p:cNvSpPr txBox="1"/>
          <p:nvPr/>
        </p:nvSpPr>
        <p:spPr>
          <a:xfrm>
            <a:off x="2683056" y="3580995"/>
            <a:ext cx="1035424" cy="369332"/>
          </a:xfrm>
          <a:prstGeom prst="rect">
            <a:avLst/>
          </a:prstGeom>
          <a:noFill/>
        </p:spPr>
        <p:txBody>
          <a:bodyPr wrap="square">
            <a:spAutoFit/>
          </a:bodyPr>
          <a:lstStyle/>
          <a:p>
            <a:pPr algn="ctr"/>
            <a:r>
              <a:rPr lang="en-IN" dirty="0"/>
              <a:t>has a</a:t>
            </a:r>
          </a:p>
        </p:txBody>
      </p:sp>
      <p:sp>
        <p:nvSpPr>
          <p:cNvPr id="43" name="TextBox 42">
            <a:extLst>
              <a:ext uri="{FF2B5EF4-FFF2-40B4-BE49-F238E27FC236}">
                <a16:creationId xmlns:a16="http://schemas.microsoft.com/office/drawing/2014/main" id="{0CDF0838-ACE2-4C7F-ACC2-BBF0F4C0B46A}"/>
              </a:ext>
            </a:extLst>
          </p:cNvPr>
          <p:cNvSpPr txBox="1"/>
          <p:nvPr/>
        </p:nvSpPr>
        <p:spPr>
          <a:xfrm>
            <a:off x="9153822" y="3431355"/>
            <a:ext cx="1035424" cy="369332"/>
          </a:xfrm>
          <a:prstGeom prst="rect">
            <a:avLst/>
          </a:prstGeom>
          <a:noFill/>
        </p:spPr>
        <p:txBody>
          <a:bodyPr wrap="square">
            <a:spAutoFit/>
          </a:bodyPr>
          <a:lstStyle/>
          <a:p>
            <a:pPr algn="ctr"/>
            <a:r>
              <a:rPr lang="en-IN" dirty="0"/>
              <a:t>has a</a:t>
            </a:r>
          </a:p>
        </p:txBody>
      </p:sp>
      <p:sp>
        <p:nvSpPr>
          <p:cNvPr id="44" name="TextBox 43">
            <a:extLst>
              <a:ext uri="{FF2B5EF4-FFF2-40B4-BE49-F238E27FC236}">
                <a16:creationId xmlns:a16="http://schemas.microsoft.com/office/drawing/2014/main" id="{5DD0146E-F221-B4E2-F9CA-C9BD0A32274A}"/>
              </a:ext>
            </a:extLst>
          </p:cNvPr>
          <p:cNvSpPr txBox="1"/>
          <p:nvPr/>
        </p:nvSpPr>
        <p:spPr>
          <a:xfrm>
            <a:off x="1327918" y="4470068"/>
            <a:ext cx="890869" cy="523220"/>
          </a:xfrm>
          <a:prstGeom prst="rect">
            <a:avLst/>
          </a:prstGeom>
          <a:noFill/>
        </p:spPr>
        <p:txBody>
          <a:bodyPr wrap="square">
            <a:spAutoFit/>
          </a:bodyPr>
          <a:lstStyle/>
          <a:p>
            <a:pPr algn="ctr"/>
            <a:r>
              <a:rPr lang="en-IN" sz="1400" dirty="0"/>
              <a:t>Comment_id</a:t>
            </a:r>
          </a:p>
        </p:txBody>
      </p:sp>
      <p:sp>
        <p:nvSpPr>
          <p:cNvPr id="45" name="TextBox 44">
            <a:extLst>
              <a:ext uri="{FF2B5EF4-FFF2-40B4-BE49-F238E27FC236}">
                <a16:creationId xmlns:a16="http://schemas.microsoft.com/office/drawing/2014/main" id="{DA96492E-9F55-4B70-C5B3-E4425795912D}"/>
              </a:ext>
            </a:extLst>
          </p:cNvPr>
          <p:cNvSpPr txBox="1"/>
          <p:nvPr/>
        </p:nvSpPr>
        <p:spPr>
          <a:xfrm>
            <a:off x="4979069" y="5356953"/>
            <a:ext cx="897592" cy="523220"/>
          </a:xfrm>
          <a:prstGeom prst="rect">
            <a:avLst/>
          </a:prstGeom>
          <a:noFill/>
        </p:spPr>
        <p:txBody>
          <a:bodyPr wrap="square">
            <a:spAutoFit/>
          </a:bodyPr>
          <a:lstStyle/>
          <a:p>
            <a:pPr algn="ctr"/>
            <a:r>
              <a:rPr lang="en-IN" sz="1400" dirty="0"/>
              <a:t>Category_type</a:t>
            </a:r>
          </a:p>
        </p:txBody>
      </p:sp>
      <p:sp>
        <p:nvSpPr>
          <p:cNvPr id="46" name="TextBox 45">
            <a:extLst>
              <a:ext uri="{FF2B5EF4-FFF2-40B4-BE49-F238E27FC236}">
                <a16:creationId xmlns:a16="http://schemas.microsoft.com/office/drawing/2014/main" id="{CDB804FC-07E7-530D-6AC8-4EC0DFBF3C7A}"/>
              </a:ext>
            </a:extLst>
          </p:cNvPr>
          <p:cNvSpPr txBox="1"/>
          <p:nvPr/>
        </p:nvSpPr>
        <p:spPr>
          <a:xfrm>
            <a:off x="7294769" y="2107246"/>
            <a:ext cx="1035424" cy="338554"/>
          </a:xfrm>
          <a:prstGeom prst="rect">
            <a:avLst/>
          </a:prstGeom>
          <a:noFill/>
        </p:spPr>
        <p:txBody>
          <a:bodyPr wrap="square">
            <a:spAutoFit/>
          </a:bodyPr>
          <a:lstStyle/>
          <a:p>
            <a:pPr algn="ctr"/>
            <a:r>
              <a:rPr lang="en-IN" sz="1600" dirty="0"/>
              <a:t>manages</a:t>
            </a:r>
            <a:endParaRPr lang="en-IN" dirty="0"/>
          </a:p>
        </p:txBody>
      </p:sp>
      <p:sp>
        <p:nvSpPr>
          <p:cNvPr id="47" name="TextBox 46">
            <a:extLst>
              <a:ext uri="{FF2B5EF4-FFF2-40B4-BE49-F238E27FC236}">
                <a16:creationId xmlns:a16="http://schemas.microsoft.com/office/drawing/2014/main" id="{7DB57A76-28A6-C2E9-DBB5-C597D76FABA1}"/>
              </a:ext>
            </a:extLst>
          </p:cNvPr>
          <p:cNvSpPr txBox="1"/>
          <p:nvPr/>
        </p:nvSpPr>
        <p:spPr>
          <a:xfrm>
            <a:off x="7751967" y="5453323"/>
            <a:ext cx="1035424" cy="369332"/>
          </a:xfrm>
          <a:prstGeom prst="rect">
            <a:avLst/>
          </a:prstGeom>
          <a:noFill/>
        </p:spPr>
        <p:txBody>
          <a:bodyPr wrap="square">
            <a:spAutoFit/>
          </a:bodyPr>
          <a:lstStyle/>
          <a:p>
            <a:pPr algn="ctr"/>
            <a:r>
              <a:rPr lang="en-IN" dirty="0"/>
              <a:t>has a</a:t>
            </a:r>
          </a:p>
        </p:txBody>
      </p:sp>
      <p:sp>
        <p:nvSpPr>
          <p:cNvPr id="48" name="TextBox 47">
            <a:extLst>
              <a:ext uri="{FF2B5EF4-FFF2-40B4-BE49-F238E27FC236}">
                <a16:creationId xmlns:a16="http://schemas.microsoft.com/office/drawing/2014/main" id="{F7426073-8FA5-60F5-EBA2-2C34106D628F}"/>
              </a:ext>
            </a:extLst>
          </p:cNvPr>
          <p:cNvSpPr txBox="1"/>
          <p:nvPr/>
        </p:nvSpPr>
        <p:spPr>
          <a:xfrm>
            <a:off x="6353472" y="4971478"/>
            <a:ext cx="920004" cy="523220"/>
          </a:xfrm>
          <a:prstGeom prst="rect">
            <a:avLst/>
          </a:prstGeom>
          <a:noFill/>
        </p:spPr>
        <p:txBody>
          <a:bodyPr wrap="square">
            <a:spAutoFit/>
          </a:bodyPr>
          <a:lstStyle/>
          <a:p>
            <a:pPr algn="ctr"/>
            <a:r>
              <a:rPr lang="en-IN" sz="1400" dirty="0"/>
              <a:t>Category_type_id</a:t>
            </a:r>
          </a:p>
        </p:txBody>
      </p:sp>
      <p:sp>
        <p:nvSpPr>
          <p:cNvPr id="50" name="TextBox 49">
            <a:extLst>
              <a:ext uri="{FF2B5EF4-FFF2-40B4-BE49-F238E27FC236}">
                <a16:creationId xmlns:a16="http://schemas.microsoft.com/office/drawing/2014/main" id="{DEAEA49C-4422-3B73-DE59-0A5CC4291D50}"/>
              </a:ext>
            </a:extLst>
          </p:cNvPr>
          <p:cNvSpPr txBox="1"/>
          <p:nvPr/>
        </p:nvSpPr>
        <p:spPr>
          <a:xfrm>
            <a:off x="9621666" y="6059138"/>
            <a:ext cx="920004" cy="523220"/>
          </a:xfrm>
          <a:prstGeom prst="rect">
            <a:avLst/>
          </a:prstGeom>
          <a:noFill/>
        </p:spPr>
        <p:txBody>
          <a:bodyPr wrap="square">
            <a:spAutoFit/>
          </a:bodyPr>
          <a:lstStyle/>
          <a:p>
            <a:pPr algn="ctr"/>
            <a:r>
              <a:rPr lang="en-IN" sz="1400" dirty="0"/>
              <a:t>Category_type</a:t>
            </a:r>
          </a:p>
        </p:txBody>
      </p:sp>
      <p:sp>
        <p:nvSpPr>
          <p:cNvPr id="51" name="TextBox 50">
            <a:extLst>
              <a:ext uri="{FF2B5EF4-FFF2-40B4-BE49-F238E27FC236}">
                <a16:creationId xmlns:a16="http://schemas.microsoft.com/office/drawing/2014/main" id="{7684A847-7F1B-ACFE-54CD-0D63C7FA09A9}"/>
              </a:ext>
            </a:extLst>
          </p:cNvPr>
          <p:cNvSpPr txBox="1"/>
          <p:nvPr/>
        </p:nvSpPr>
        <p:spPr>
          <a:xfrm>
            <a:off x="10366560" y="1457582"/>
            <a:ext cx="920004" cy="523220"/>
          </a:xfrm>
          <a:prstGeom prst="rect">
            <a:avLst/>
          </a:prstGeom>
          <a:noFill/>
        </p:spPr>
        <p:txBody>
          <a:bodyPr wrap="square">
            <a:spAutoFit/>
          </a:bodyPr>
          <a:lstStyle/>
          <a:p>
            <a:pPr algn="ctr"/>
            <a:r>
              <a:rPr lang="en-IN" sz="1400" dirty="0"/>
              <a:t>Category_type</a:t>
            </a:r>
          </a:p>
        </p:txBody>
      </p:sp>
      <p:sp>
        <p:nvSpPr>
          <p:cNvPr id="52" name="TextBox 51">
            <a:extLst>
              <a:ext uri="{FF2B5EF4-FFF2-40B4-BE49-F238E27FC236}">
                <a16:creationId xmlns:a16="http://schemas.microsoft.com/office/drawing/2014/main" id="{AFC9CA58-8A22-76C4-C71D-DFFE415E90F2}"/>
              </a:ext>
            </a:extLst>
          </p:cNvPr>
          <p:cNvSpPr txBox="1"/>
          <p:nvPr/>
        </p:nvSpPr>
        <p:spPr>
          <a:xfrm>
            <a:off x="9096671" y="956787"/>
            <a:ext cx="1001808" cy="307777"/>
          </a:xfrm>
          <a:prstGeom prst="rect">
            <a:avLst/>
          </a:prstGeom>
          <a:noFill/>
        </p:spPr>
        <p:txBody>
          <a:bodyPr wrap="square">
            <a:spAutoFit/>
          </a:bodyPr>
          <a:lstStyle/>
          <a:p>
            <a:pPr algn="ctr"/>
            <a:r>
              <a:rPr lang="en-IN" sz="1400" dirty="0"/>
              <a:t>question_id</a:t>
            </a:r>
          </a:p>
        </p:txBody>
      </p:sp>
      <p:sp>
        <p:nvSpPr>
          <p:cNvPr id="53" name="TextBox 52">
            <a:extLst>
              <a:ext uri="{FF2B5EF4-FFF2-40B4-BE49-F238E27FC236}">
                <a16:creationId xmlns:a16="http://schemas.microsoft.com/office/drawing/2014/main" id="{BC0315AB-EE56-0095-A8FB-8880375025E8}"/>
              </a:ext>
            </a:extLst>
          </p:cNvPr>
          <p:cNvSpPr txBox="1"/>
          <p:nvPr/>
        </p:nvSpPr>
        <p:spPr>
          <a:xfrm>
            <a:off x="10370482" y="4155894"/>
            <a:ext cx="1001808" cy="307777"/>
          </a:xfrm>
          <a:prstGeom prst="rect">
            <a:avLst/>
          </a:prstGeom>
          <a:noFill/>
        </p:spPr>
        <p:txBody>
          <a:bodyPr wrap="square">
            <a:spAutoFit/>
          </a:bodyPr>
          <a:lstStyle/>
          <a:p>
            <a:pPr algn="ctr"/>
            <a:r>
              <a:rPr lang="en-IN" sz="1400" dirty="0"/>
              <a:t>question_id</a:t>
            </a:r>
          </a:p>
        </p:txBody>
      </p:sp>
      <p:sp>
        <p:nvSpPr>
          <p:cNvPr id="54" name="TextBox 53">
            <a:extLst>
              <a:ext uri="{FF2B5EF4-FFF2-40B4-BE49-F238E27FC236}">
                <a16:creationId xmlns:a16="http://schemas.microsoft.com/office/drawing/2014/main" id="{DDABAFD4-3B0B-1915-4CE0-422A5BFC5436}"/>
              </a:ext>
            </a:extLst>
          </p:cNvPr>
          <p:cNvSpPr txBox="1"/>
          <p:nvPr/>
        </p:nvSpPr>
        <p:spPr>
          <a:xfrm>
            <a:off x="10516160" y="5525534"/>
            <a:ext cx="1035424" cy="307777"/>
          </a:xfrm>
          <a:prstGeom prst="rect">
            <a:avLst/>
          </a:prstGeom>
          <a:noFill/>
        </p:spPr>
        <p:txBody>
          <a:bodyPr wrap="square">
            <a:spAutoFit/>
          </a:bodyPr>
          <a:lstStyle/>
          <a:p>
            <a:pPr algn="ctr"/>
            <a:r>
              <a:rPr lang="en-IN" sz="1400" dirty="0"/>
              <a:t>answers_id</a:t>
            </a:r>
          </a:p>
        </p:txBody>
      </p:sp>
      <p:sp>
        <p:nvSpPr>
          <p:cNvPr id="55" name="TextBox 54">
            <a:extLst>
              <a:ext uri="{FF2B5EF4-FFF2-40B4-BE49-F238E27FC236}">
                <a16:creationId xmlns:a16="http://schemas.microsoft.com/office/drawing/2014/main" id="{7335D1D1-7F39-6683-E1AC-89BEC9D1AEA5}"/>
              </a:ext>
            </a:extLst>
          </p:cNvPr>
          <p:cNvSpPr txBox="1"/>
          <p:nvPr/>
        </p:nvSpPr>
        <p:spPr>
          <a:xfrm>
            <a:off x="1330438" y="2620035"/>
            <a:ext cx="1035424" cy="307777"/>
          </a:xfrm>
          <a:prstGeom prst="rect">
            <a:avLst/>
          </a:prstGeom>
          <a:noFill/>
        </p:spPr>
        <p:txBody>
          <a:bodyPr wrap="square">
            <a:spAutoFit/>
          </a:bodyPr>
          <a:lstStyle/>
          <a:p>
            <a:pPr algn="ctr"/>
            <a:r>
              <a:rPr lang="en-IN" sz="1400" dirty="0"/>
              <a:t>phone_no</a:t>
            </a:r>
          </a:p>
        </p:txBody>
      </p:sp>
      <p:sp>
        <p:nvSpPr>
          <p:cNvPr id="56" name="TextBox 55">
            <a:extLst>
              <a:ext uri="{FF2B5EF4-FFF2-40B4-BE49-F238E27FC236}">
                <a16:creationId xmlns:a16="http://schemas.microsoft.com/office/drawing/2014/main" id="{1AB8A28C-8ED3-5ED1-6429-CCDA42DCBA8F}"/>
              </a:ext>
            </a:extLst>
          </p:cNvPr>
          <p:cNvSpPr txBox="1"/>
          <p:nvPr/>
        </p:nvSpPr>
        <p:spPr>
          <a:xfrm>
            <a:off x="1482981" y="1677218"/>
            <a:ext cx="1035424" cy="307777"/>
          </a:xfrm>
          <a:prstGeom prst="rect">
            <a:avLst/>
          </a:prstGeom>
          <a:noFill/>
        </p:spPr>
        <p:txBody>
          <a:bodyPr wrap="square">
            <a:spAutoFit/>
          </a:bodyPr>
          <a:lstStyle/>
          <a:p>
            <a:pPr algn="ctr"/>
            <a:r>
              <a:rPr lang="en-IN" sz="1400" dirty="0"/>
              <a:t>user_email</a:t>
            </a:r>
          </a:p>
        </p:txBody>
      </p:sp>
      <p:sp>
        <p:nvSpPr>
          <p:cNvPr id="57" name="TextBox 56">
            <a:extLst>
              <a:ext uri="{FF2B5EF4-FFF2-40B4-BE49-F238E27FC236}">
                <a16:creationId xmlns:a16="http://schemas.microsoft.com/office/drawing/2014/main" id="{CAC2FCAA-BA14-4728-27AC-9C2A79D19CAA}"/>
              </a:ext>
            </a:extLst>
          </p:cNvPr>
          <p:cNvSpPr txBox="1"/>
          <p:nvPr/>
        </p:nvSpPr>
        <p:spPr>
          <a:xfrm>
            <a:off x="2210656" y="887860"/>
            <a:ext cx="1035424" cy="307777"/>
          </a:xfrm>
          <a:prstGeom prst="rect">
            <a:avLst/>
          </a:prstGeom>
          <a:noFill/>
        </p:spPr>
        <p:txBody>
          <a:bodyPr wrap="square">
            <a:spAutoFit/>
          </a:bodyPr>
          <a:lstStyle/>
          <a:p>
            <a:pPr algn="ctr"/>
            <a:r>
              <a:rPr lang="en-IN" sz="1400" dirty="0"/>
              <a:t>user_name</a:t>
            </a:r>
          </a:p>
        </p:txBody>
      </p:sp>
      <p:sp>
        <p:nvSpPr>
          <p:cNvPr id="58" name="TextBox 57">
            <a:extLst>
              <a:ext uri="{FF2B5EF4-FFF2-40B4-BE49-F238E27FC236}">
                <a16:creationId xmlns:a16="http://schemas.microsoft.com/office/drawing/2014/main" id="{C643166D-13D9-80DC-FD0A-8ADF4DA3FA3E}"/>
              </a:ext>
            </a:extLst>
          </p:cNvPr>
          <p:cNvSpPr txBox="1"/>
          <p:nvPr/>
        </p:nvSpPr>
        <p:spPr>
          <a:xfrm>
            <a:off x="3079115" y="759411"/>
            <a:ext cx="1035424" cy="338554"/>
          </a:xfrm>
          <a:prstGeom prst="rect">
            <a:avLst/>
          </a:prstGeom>
          <a:noFill/>
        </p:spPr>
        <p:txBody>
          <a:bodyPr wrap="square">
            <a:spAutoFit/>
          </a:bodyPr>
          <a:lstStyle/>
          <a:p>
            <a:pPr algn="ctr"/>
            <a:r>
              <a:rPr lang="en-IN" sz="1600" dirty="0"/>
              <a:t>user_id</a:t>
            </a:r>
          </a:p>
        </p:txBody>
      </p:sp>
      <p:sp>
        <p:nvSpPr>
          <p:cNvPr id="59" name="TextBox 58">
            <a:extLst>
              <a:ext uri="{FF2B5EF4-FFF2-40B4-BE49-F238E27FC236}">
                <a16:creationId xmlns:a16="http://schemas.microsoft.com/office/drawing/2014/main" id="{88EA8DD4-F889-BEAD-6559-60947D27E271}"/>
              </a:ext>
            </a:extLst>
          </p:cNvPr>
          <p:cNvSpPr txBox="1"/>
          <p:nvPr/>
        </p:nvSpPr>
        <p:spPr>
          <a:xfrm>
            <a:off x="1276932" y="5710896"/>
            <a:ext cx="1035424" cy="338554"/>
          </a:xfrm>
          <a:prstGeom prst="rect">
            <a:avLst/>
          </a:prstGeom>
          <a:noFill/>
        </p:spPr>
        <p:txBody>
          <a:bodyPr wrap="square">
            <a:spAutoFit/>
          </a:bodyPr>
          <a:lstStyle/>
          <a:p>
            <a:pPr algn="ctr"/>
            <a:r>
              <a:rPr lang="en-IN" sz="1600" dirty="0"/>
              <a:t>user_id</a:t>
            </a:r>
          </a:p>
        </p:txBody>
      </p:sp>
      <p:cxnSp>
        <p:nvCxnSpPr>
          <p:cNvPr id="61" name="Straight Connector 60">
            <a:extLst>
              <a:ext uri="{FF2B5EF4-FFF2-40B4-BE49-F238E27FC236}">
                <a16:creationId xmlns:a16="http://schemas.microsoft.com/office/drawing/2014/main" id="{2E25BAF2-D647-967F-1D40-C64A7DAF3948}"/>
              </a:ext>
            </a:extLst>
          </p:cNvPr>
          <p:cNvCxnSpPr>
            <a:cxnSpLocks/>
          </p:cNvCxnSpPr>
          <p:nvPr/>
        </p:nvCxnSpPr>
        <p:spPr>
          <a:xfrm>
            <a:off x="6248139" y="1003718"/>
            <a:ext cx="0" cy="323599"/>
          </a:xfrm>
          <a:prstGeom prst="line">
            <a:avLst/>
          </a:prstGeom>
          <a:ln w="12700"/>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93F055C9-D2F8-CE25-7CCC-6BDAD063B9FD}"/>
              </a:ext>
            </a:extLst>
          </p:cNvPr>
          <p:cNvCxnSpPr>
            <a:cxnSpLocks/>
            <a:stCxn id="46" idx="3"/>
            <a:endCxn id="38" idx="1"/>
          </p:cNvCxnSpPr>
          <p:nvPr/>
        </p:nvCxnSpPr>
        <p:spPr>
          <a:xfrm>
            <a:off x="8330193" y="2276523"/>
            <a:ext cx="787772" cy="109983"/>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373F4816-D112-A14A-24FF-BFFD3841D5CE}"/>
              </a:ext>
            </a:extLst>
          </p:cNvPr>
          <p:cNvCxnSpPr>
            <a:stCxn id="5" idx="0"/>
            <a:endCxn id="14" idx="4"/>
          </p:cNvCxnSpPr>
          <p:nvPr/>
        </p:nvCxnSpPr>
        <p:spPr>
          <a:xfrm flipH="1" flipV="1">
            <a:off x="9602060" y="1519052"/>
            <a:ext cx="61632" cy="580463"/>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51BF3A5E-423E-9A3E-5BB2-7F796804BDDE}"/>
              </a:ext>
            </a:extLst>
          </p:cNvPr>
          <p:cNvCxnSpPr>
            <a:cxnSpLocks/>
            <a:endCxn id="5" idx="3"/>
          </p:cNvCxnSpPr>
          <p:nvPr/>
        </p:nvCxnSpPr>
        <p:spPr>
          <a:xfrm flipH="1">
            <a:off x="10174680" y="2079083"/>
            <a:ext cx="234828" cy="353751"/>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D59D5BFB-07DB-8C8F-C126-FF366BFFBFD7}"/>
              </a:ext>
            </a:extLst>
          </p:cNvPr>
          <p:cNvCxnSpPr>
            <a:stCxn id="5" idx="2"/>
            <a:endCxn id="13" idx="0"/>
          </p:cNvCxnSpPr>
          <p:nvPr/>
        </p:nvCxnSpPr>
        <p:spPr>
          <a:xfrm>
            <a:off x="9663692" y="2766152"/>
            <a:ext cx="0" cy="385483"/>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E894443D-4DF6-10AB-C46D-86F749314E9F}"/>
              </a:ext>
            </a:extLst>
          </p:cNvPr>
          <p:cNvCxnSpPr>
            <a:stCxn id="13" idx="2"/>
            <a:endCxn id="9" idx="0"/>
          </p:cNvCxnSpPr>
          <p:nvPr/>
        </p:nvCxnSpPr>
        <p:spPr>
          <a:xfrm>
            <a:off x="9663692" y="4057069"/>
            <a:ext cx="80682" cy="461684"/>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80BA8095-E967-A8F0-294B-3E58E01F76FA}"/>
              </a:ext>
            </a:extLst>
          </p:cNvPr>
          <p:cNvCxnSpPr>
            <a:cxnSpLocks/>
            <a:stCxn id="9" idx="3"/>
          </p:cNvCxnSpPr>
          <p:nvPr/>
        </p:nvCxnSpPr>
        <p:spPr>
          <a:xfrm flipV="1">
            <a:off x="10255362" y="4633459"/>
            <a:ext cx="267899" cy="214747"/>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7A818246-701C-2F98-4D24-050DC4122262}"/>
              </a:ext>
            </a:extLst>
          </p:cNvPr>
          <p:cNvCxnSpPr>
            <a:cxnSpLocks/>
          </p:cNvCxnSpPr>
          <p:nvPr/>
        </p:nvCxnSpPr>
        <p:spPr>
          <a:xfrm>
            <a:off x="10250880" y="5161313"/>
            <a:ext cx="408154" cy="224794"/>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56AC52CA-291B-14FD-ABBC-92832F88A2E0}"/>
              </a:ext>
            </a:extLst>
          </p:cNvPr>
          <p:cNvCxnSpPr>
            <a:cxnSpLocks/>
            <a:stCxn id="9" idx="2"/>
          </p:cNvCxnSpPr>
          <p:nvPr/>
        </p:nvCxnSpPr>
        <p:spPr>
          <a:xfrm>
            <a:off x="9744374" y="5177659"/>
            <a:ext cx="361950" cy="735107"/>
          </a:xfrm>
          <a:prstGeom prst="line">
            <a:avLst/>
          </a:prstGeom>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4E62876B-8B0B-07BC-4435-DAB6E03D05C2}"/>
              </a:ext>
            </a:extLst>
          </p:cNvPr>
          <p:cNvCxnSpPr/>
          <p:nvPr/>
        </p:nvCxnSpPr>
        <p:spPr>
          <a:xfrm flipH="1">
            <a:off x="8640034" y="5139558"/>
            <a:ext cx="590270" cy="534982"/>
          </a:xfrm>
          <a:prstGeom prst="line">
            <a:avLst/>
          </a:prstGeom>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9DF66A61-F863-D3C3-CF22-42674C954E77}"/>
              </a:ext>
            </a:extLst>
          </p:cNvPr>
          <p:cNvCxnSpPr>
            <a:cxnSpLocks/>
            <a:endCxn id="41" idx="3"/>
          </p:cNvCxnSpPr>
          <p:nvPr/>
        </p:nvCxnSpPr>
        <p:spPr>
          <a:xfrm flipH="1">
            <a:off x="7048237" y="5710896"/>
            <a:ext cx="830637" cy="553733"/>
          </a:xfrm>
          <a:prstGeom prst="line">
            <a:avLst/>
          </a:prstGeom>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26FA5642-D497-FA7D-1259-3931399BF9E6}"/>
              </a:ext>
            </a:extLst>
          </p:cNvPr>
          <p:cNvCxnSpPr>
            <a:stCxn id="21" idx="4"/>
            <a:endCxn id="8" idx="0"/>
          </p:cNvCxnSpPr>
          <p:nvPr/>
        </p:nvCxnSpPr>
        <p:spPr>
          <a:xfrm flipH="1">
            <a:off x="6521562" y="5598999"/>
            <a:ext cx="347943" cy="336177"/>
          </a:xfrm>
          <a:prstGeom prst="line">
            <a:avLst/>
          </a:prstGeom>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27E3AE9F-8E47-3647-36CC-5FDD957C182A}"/>
              </a:ext>
            </a:extLst>
          </p:cNvPr>
          <p:cNvCxnSpPr>
            <a:stCxn id="22" idx="4"/>
            <a:endCxn id="41" idx="1"/>
          </p:cNvCxnSpPr>
          <p:nvPr/>
        </p:nvCxnSpPr>
        <p:spPr>
          <a:xfrm>
            <a:off x="5487819" y="6026291"/>
            <a:ext cx="524994" cy="238338"/>
          </a:xfrm>
          <a:prstGeom prst="line">
            <a:avLst/>
          </a:prstGeom>
        </p:spPr>
        <p:style>
          <a:lnRef idx="1">
            <a:schemeClr val="dk1"/>
          </a:lnRef>
          <a:fillRef idx="0">
            <a:schemeClr val="dk1"/>
          </a:fillRef>
          <a:effectRef idx="0">
            <a:schemeClr val="dk1"/>
          </a:effectRef>
          <a:fontRef idx="minor">
            <a:schemeClr val="tx1"/>
          </a:fontRef>
        </p:style>
      </p:cxnSp>
      <p:cxnSp>
        <p:nvCxnSpPr>
          <p:cNvPr id="97" name="Straight Connector 96">
            <a:extLst>
              <a:ext uri="{FF2B5EF4-FFF2-40B4-BE49-F238E27FC236}">
                <a16:creationId xmlns:a16="http://schemas.microsoft.com/office/drawing/2014/main" id="{892876F5-5C94-F685-1D7B-8EEFFE91D733}"/>
              </a:ext>
            </a:extLst>
          </p:cNvPr>
          <p:cNvCxnSpPr>
            <a:cxnSpLocks/>
            <a:stCxn id="10" idx="2"/>
            <a:endCxn id="7" idx="0"/>
          </p:cNvCxnSpPr>
          <p:nvPr/>
        </p:nvCxnSpPr>
        <p:spPr>
          <a:xfrm flipH="1">
            <a:off x="3102646" y="4230068"/>
            <a:ext cx="56450" cy="593484"/>
          </a:xfrm>
          <a:prstGeom prst="line">
            <a:avLst/>
          </a:prstGeom>
        </p:spPr>
        <p:style>
          <a:lnRef idx="1">
            <a:schemeClr val="dk1"/>
          </a:lnRef>
          <a:fillRef idx="0">
            <a:schemeClr val="dk1"/>
          </a:fillRef>
          <a:effectRef idx="0">
            <a:schemeClr val="dk1"/>
          </a:effectRef>
          <a:fontRef idx="minor">
            <a:schemeClr val="tx1"/>
          </a:fontRef>
        </p:style>
      </p:cxnSp>
      <p:cxnSp>
        <p:nvCxnSpPr>
          <p:cNvPr id="99" name="Straight Connector 98">
            <a:extLst>
              <a:ext uri="{FF2B5EF4-FFF2-40B4-BE49-F238E27FC236}">
                <a16:creationId xmlns:a16="http://schemas.microsoft.com/office/drawing/2014/main" id="{74BB661F-42F1-D486-F7D0-166206A4317A}"/>
              </a:ext>
            </a:extLst>
          </p:cNvPr>
          <p:cNvCxnSpPr>
            <a:cxnSpLocks/>
          </p:cNvCxnSpPr>
          <p:nvPr/>
        </p:nvCxnSpPr>
        <p:spPr>
          <a:xfrm>
            <a:off x="2171586" y="4780178"/>
            <a:ext cx="421342" cy="255184"/>
          </a:xfrm>
          <a:prstGeom prst="line">
            <a:avLst/>
          </a:prstGeom>
        </p:spPr>
        <p:style>
          <a:lnRef idx="1">
            <a:schemeClr val="dk1"/>
          </a:lnRef>
          <a:fillRef idx="0">
            <a:schemeClr val="dk1"/>
          </a:fillRef>
          <a:effectRef idx="0">
            <a:schemeClr val="dk1"/>
          </a:effectRef>
          <a:fontRef idx="minor">
            <a:schemeClr val="tx1"/>
          </a:fontRef>
        </p:style>
      </p:cxnSp>
      <p:cxnSp>
        <p:nvCxnSpPr>
          <p:cNvPr id="101" name="Straight Connector 100">
            <a:extLst>
              <a:ext uri="{FF2B5EF4-FFF2-40B4-BE49-F238E27FC236}">
                <a16:creationId xmlns:a16="http://schemas.microsoft.com/office/drawing/2014/main" id="{30C54298-D207-DC3A-F5EA-1D79C72A2C3B}"/>
              </a:ext>
            </a:extLst>
          </p:cNvPr>
          <p:cNvCxnSpPr/>
          <p:nvPr/>
        </p:nvCxnSpPr>
        <p:spPr>
          <a:xfrm flipH="1">
            <a:off x="2210656" y="5465492"/>
            <a:ext cx="432264" cy="408946"/>
          </a:xfrm>
          <a:prstGeom prst="line">
            <a:avLst/>
          </a:prstGeom>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EEDAA77F-A083-5F58-2162-8D6CEC81387B}"/>
              </a:ext>
            </a:extLst>
          </p:cNvPr>
          <p:cNvCxnSpPr>
            <a:cxnSpLocks/>
            <a:stCxn id="6" idx="2"/>
            <a:endCxn id="10" idx="0"/>
          </p:cNvCxnSpPr>
          <p:nvPr/>
        </p:nvCxnSpPr>
        <p:spPr>
          <a:xfrm flipH="1">
            <a:off x="3159096" y="2816124"/>
            <a:ext cx="10715" cy="508510"/>
          </a:xfrm>
          <a:prstGeom prst="line">
            <a:avLst/>
          </a:prstGeom>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DBDF85CA-6349-7FEE-B15D-D92578A09E2C}"/>
              </a:ext>
            </a:extLst>
          </p:cNvPr>
          <p:cNvCxnSpPr>
            <a:cxnSpLocks/>
          </p:cNvCxnSpPr>
          <p:nvPr/>
        </p:nvCxnSpPr>
        <p:spPr>
          <a:xfrm flipH="1">
            <a:off x="2275721" y="2564585"/>
            <a:ext cx="322870" cy="298248"/>
          </a:xfrm>
          <a:prstGeom prst="line">
            <a:avLst/>
          </a:prstGeom>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484ADD6F-58F1-8314-A2CE-3987BAAEF142}"/>
              </a:ext>
            </a:extLst>
          </p:cNvPr>
          <p:cNvCxnSpPr/>
          <p:nvPr/>
        </p:nvCxnSpPr>
        <p:spPr>
          <a:xfrm flipH="1" flipV="1">
            <a:off x="2332236" y="2044166"/>
            <a:ext cx="307325" cy="126159"/>
          </a:xfrm>
          <a:prstGeom prst="line">
            <a:avLst/>
          </a:prstGeom>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7372E323-7014-1772-1CA5-6DBE7A18A835}"/>
              </a:ext>
            </a:extLst>
          </p:cNvPr>
          <p:cNvCxnSpPr>
            <a:cxnSpLocks/>
          </p:cNvCxnSpPr>
          <p:nvPr/>
        </p:nvCxnSpPr>
        <p:spPr>
          <a:xfrm flipH="1" flipV="1">
            <a:off x="2746511" y="1456022"/>
            <a:ext cx="44823" cy="713885"/>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181919A1-D521-1871-0C31-37EA00DFA682}"/>
              </a:ext>
            </a:extLst>
          </p:cNvPr>
          <p:cNvCxnSpPr>
            <a:cxnSpLocks/>
            <a:stCxn id="6" idx="0"/>
            <a:endCxn id="29" idx="4"/>
          </p:cNvCxnSpPr>
          <p:nvPr/>
        </p:nvCxnSpPr>
        <p:spPr>
          <a:xfrm flipV="1">
            <a:off x="3169811" y="1273530"/>
            <a:ext cx="418334" cy="875957"/>
          </a:xfrm>
          <a:prstGeom prst="line">
            <a:avLst/>
          </a:prstGeom>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C5A24EDE-B4B7-FC53-CF0A-AA9B9E93DFD0}"/>
              </a:ext>
            </a:extLst>
          </p:cNvPr>
          <p:cNvCxnSpPr>
            <a:cxnSpLocks/>
            <a:endCxn id="40" idx="3"/>
          </p:cNvCxnSpPr>
          <p:nvPr/>
        </p:nvCxnSpPr>
        <p:spPr>
          <a:xfrm flipH="1">
            <a:off x="3708606" y="2141818"/>
            <a:ext cx="360408" cy="321997"/>
          </a:xfrm>
          <a:prstGeom prst="line">
            <a:avLst/>
          </a:prstGeom>
        </p:spPr>
        <p:style>
          <a:lnRef idx="1">
            <a:schemeClr val="dk1"/>
          </a:lnRef>
          <a:fillRef idx="0">
            <a:schemeClr val="dk1"/>
          </a:fillRef>
          <a:effectRef idx="0">
            <a:schemeClr val="dk1"/>
          </a:effectRef>
          <a:fontRef idx="minor">
            <a:schemeClr val="tx1"/>
          </a:fontRef>
        </p:style>
      </p:cxnSp>
      <p:cxnSp>
        <p:nvCxnSpPr>
          <p:cNvPr id="119" name="Connector: Elbow 118">
            <a:extLst>
              <a:ext uri="{FF2B5EF4-FFF2-40B4-BE49-F238E27FC236}">
                <a16:creationId xmlns:a16="http://schemas.microsoft.com/office/drawing/2014/main" id="{9A5B8D95-2592-5FF9-770C-7DCA28B6DDA3}"/>
              </a:ext>
            </a:extLst>
          </p:cNvPr>
          <p:cNvCxnSpPr>
            <a:stCxn id="2" idx="1"/>
          </p:cNvCxnSpPr>
          <p:nvPr/>
        </p:nvCxnSpPr>
        <p:spPr>
          <a:xfrm rot="10800000" flipV="1">
            <a:off x="5087213" y="1629876"/>
            <a:ext cx="649939" cy="524904"/>
          </a:xfrm>
          <a:prstGeom prst="bentConnector3">
            <a:avLst/>
          </a:prstGeom>
        </p:spPr>
        <p:style>
          <a:lnRef idx="1">
            <a:schemeClr val="dk1"/>
          </a:lnRef>
          <a:fillRef idx="0">
            <a:schemeClr val="dk1"/>
          </a:fillRef>
          <a:effectRef idx="0">
            <a:schemeClr val="dk1"/>
          </a:effectRef>
          <a:fontRef idx="minor">
            <a:schemeClr val="tx1"/>
          </a:fontRef>
        </p:style>
      </p:cxnSp>
      <p:cxnSp>
        <p:nvCxnSpPr>
          <p:cNvPr id="142" name="Connector: Elbow 141">
            <a:extLst>
              <a:ext uri="{FF2B5EF4-FFF2-40B4-BE49-F238E27FC236}">
                <a16:creationId xmlns:a16="http://schemas.microsoft.com/office/drawing/2014/main" id="{1407420B-A45D-85DB-830D-B0F4F49AA442}"/>
              </a:ext>
            </a:extLst>
          </p:cNvPr>
          <p:cNvCxnSpPr>
            <a:stCxn id="2" idx="3"/>
            <a:endCxn id="46" idx="1"/>
          </p:cNvCxnSpPr>
          <p:nvPr/>
        </p:nvCxnSpPr>
        <p:spPr>
          <a:xfrm>
            <a:off x="6759127" y="1629876"/>
            <a:ext cx="535642" cy="646647"/>
          </a:xfrm>
          <a:prstGeom prst="bentConnector3">
            <a:avLst/>
          </a:prstGeom>
        </p:spPr>
        <p:style>
          <a:lnRef idx="1">
            <a:schemeClr val="dk1"/>
          </a:lnRef>
          <a:fillRef idx="0">
            <a:schemeClr val="dk1"/>
          </a:fillRef>
          <a:effectRef idx="0">
            <a:schemeClr val="dk1"/>
          </a:effectRef>
          <a:fontRef idx="minor">
            <a:schemeClr val="tx1"/>
          </a:fontRef>
        </p:style>
      </p:cxnSp>
      <p:sp>
        <p:nvSpPr>
          <p:cNvPr id="147" name="TextBox 146">
            <a:extLst>
              <a:ext uri="{FF2B5EF4-FFF2-40B4-BE49-F238E27FC236}">
                <a16:creationId xmlns:a16="http://schemas.microsoft.com/office/drawing/2014/main" id="{9C5E059D-722E-3373-9A15-19BBEE890741}"/>
              </a:ext>
            </a:extLst>
          </p:cNvPr>
          <p:cNvSpPr txBox="1"/>
          <p:nvPr/>
        </p:nvSpPr>
        <p:spPr>
          <a:xfrm>
            <a:off x="689459" y="138745"/>
            <a:ext cx="2134727" cy="461665"/>
          </a:xfrm>
          <a:prstGeom prst="rect">
            <a:avLst/>
          </a:prstGeom>
          <a:noFill/>
        </p:spPr>
        <p:txBody>
          <a:bodyPr wrap="square" rtlCol="0">
            <a:spAutoFit/>
          </a:bodyPr>
          <a:lstStyle/>
          <a:p>
            <a:r>
              <a:rPr lang="en-US" sz="2400" b="1" u="sng" cap="none" dirty="0">
                <a:latin typeface="Times New Roman" panose="02020603050405020304" pitchFamily="18" charset="0"/>
                <a:cs typeface="Times New Roman" panose="02020603050405020304" pitchFamily="18" charset="0"/>
              </a:rPr>
              <a:t>ER Diagram :</a:t>
            </a:r>
            <a:endParaRPr lang="en-IN" sz="2400" b="1" u="sng" dirty="0"/>
          </a:p>
        </p:txBody>
      </p:sp>
    </p:spTree>
    <p:extLst>
      <p:ext uri="{BB962C8B-B14F-4D97-AF65-F5344CB8AC3E}">
        <p14:creationId xmlns:p14="http://schemas.microsoft.com/office/powerpoint/2010/main" val="2265867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4A23C-199B-0ECE-5D72-3E302CD71714}"/>
              </a:ext>
            </a:extLst>
          </p:cNvPr>
          <p:cNvSpPr>
            <a:spLocks noGrp="1"/>
          </p:cNvSpPr>
          <p:nvPr>
            <p:ph type="title"/>
          </p:nvPr>
        </p:nvSpPr>
        <p:spPr>
          <a:xfrm>
            <a:off x="913775" y="618517"/>
            <a:ext cx="10364451" cy="520001"/>
          </a:xfrm>
        </p:spPr>
        <p:txBody>
          <a:bodyPr>
            <a:normAutofit/>
          </a:bodyPr>
          <a:lstStyle/>
          <a:p>
            <a:r>
              <a:rPr lang="en-US" sz="2200" dirty="0">
                <a:latin typeface="Times New Roman" panose="02020603050405020304" pitchFamily="18" charset="0"/>
                <a:cs typeface="Times New Roman" panose="02020603050405020304" pitchFamily="18" charset="0"/>
              </a:rPr>
              <a:t>RESULTS</a:t>
            </a:r>
            <a:endParaRPr lang="en-IN" sz="2200" dirty="0">
              <a:latin typeface="Times New Roman" panose="02020603050405020304" pitchFamily="18" charset="0"/>
              <a:cs typeface="Times New Roman" panose="02020603050405020304" pitchFamily="18" charset="0"/>
            </a:endParaRPr>
          </a:p>
        </p:txBody>
      </p:sp>
      <p:pic>
        <p:nvPicPr>
          <p:cNvPr id="23" name="Content Placeholder 22">
            <a:extLst>
              <a:ext uri="{FF2B5EF4-FFF2-40B4-BE49-F238E27FC236}">
                <a16:creationId xmlns:a16="http://schemas.microsoft.com/office/drawing/2014/main" id="{1652CE31-9404-A2D3-D582-50839D6F4212}"/>
              </a:ext>
            </a:extLst>
          </p:cNvPr>
          <p:cNvPicPr>
            <a:picLocks noGrp="1" noChangeAspect="1"/>
          </p:cNvPicPr>
          <p:nvPr>
            <p:ph sz="quarter" idx="13"/>
          </p:nvPr>
        </p:nvPicPr>
        <p:blipFill>
          <a:blip r:embed="rId2"/>
          <a:stretch>
            <a:fillRect/>
          </a:stretch>
        </p:blipFill>
        <p:spPr>
          <a:xfrm>
            <a:off x="1573056" y="1228445"/>
            <a:ext cx="9705169" cy="5459158"/>
          </a:xfrm>
        </p:spPr>
      </p:pic>
    </p:spTree>
    <p:extLst>
      <p:ext uri="{BB962C8B-B14F-4D97-AF65-F5344CB8AC3E}">
        <p14:creationId xmlns:p14="http://schemas.microsoft.com/office/powerpoint/2010/main" val="1071959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719F841-664F-8DA7-BBB9-CC04E9EA994E}"/>
              </a:ext>
            </a:extLst>
          </p:cNvPr>
          <p:cNvPicPr>
            <a:picLocks noGrp="1" noChangeAspect="1"/>
          </p:cNvPicPr>
          <p:nvPr>
            <p:ph sz="quarter" idx="13"/>
          </p:nvPr>
        </p:nvPicPr>
        <p:blipFill>
          <a:blip r:embed="rId2"/>
          <a:stretch>
            <a:fillRect/>
          </a:stretch>
        </p:blipFill>
        <p:spPr>
          <a:xfrm>
            <a:off x="2313641" y="1344707"/>
            <a:ext cx="8000501" cy="4500282"/>
          </a:xfrm>
        </p:spPr>
      </p:pic>
    </p:spTree>
    <p:extLst>
      <p:ext uri="{BB962C8B-B14F-4D97-AF65-F5344CB8AC3E}">
        <p14:creationId xmlns:p14="http://schemas.microsoft.com/office/powerpoint/2010/main" val="262919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E901E40-0B98-D584-7276-BD2823A1D463}"/>
              </a:ext>
            </a:extLst>
          </p:cNvPr>
          <p:cNvPicPr>
            <a:picLocks noGrp="1" noChangeAspect="1"/>
          </p:cNvPicPr>
          <p:nvPr>
            <p:ph sz="quarter" idx="13"/>
          </p:nvPr>
        </p:nvPicPr>
        <p:blipFill>
          <a:blip r:embed="rId2"/>
          <a:stretch>
            <a:fillRect/>
          </a:stretch>
        </p:blipFill>
        <p:spPr>
          <a:xfrm>
            <a:off x="1790700" y="842682"/>
            <a:ext cx="9195795" cy="5172635"/>
          </a:xfrm>
        </p:spPr>
      </p:pic>
    </p:spTree>
    <p:extLst>
      <p:ext uri="{BB962C8B-B14F-4D97-AF65-F5344CB8AC3E}">
        <p14:creationId xmlns:p14="http://schemas.microsoft.com/office/powerpoint/2010/main" val="398696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ADEF3AB-274C-EFD0-C988-0B9C394F34E3}"/>
              </a:ext>
            </a:extLst>
          </p:cNvPr>
          <p:cNvPicPr>
            <a:picLocks noGrp="1" noChangeAspect="1"/>
          </p:cNvPicPr>
          <p:nvPr>
            <p:ph sz="quarter" idx="13"/>
          </p:nvPr>
        </p:nvPicPr>
        <p:blipFill>
          <a:blip r:embed="rId2"/>
          <a:stretch>
            <a:fillRect/>
          </a:stretch>
        </p:blipFill>
        <p:spPr>
          <a:xfrm>
            <a:off x="2024031" y="1004046"/>
            <a:ext cx="8143937" cy="4580965"/>
          </a:xfrm>
        </p:spPr>
      </p:pic>
    </p:spTree>
    <p:extLst>
      <p:ext uri="{BB962C8B-B14F-4D97-AF65-F5344CB8AC3E}">
        <p14:creationId xmlns:p14="http://schemas.microsoft.com/office/powerpoint/2010/main" val="1183722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15EE221-0901-06D9-F862-E76448CB5711}"/>
              </a:ext>
            </a:extLst>
          </p:cNvPr>
          <p:cNvPicPr>
            <a:picLocks noGrp="1" noChangeAspect="1"/>
          </p:cNvPicPr>
          <p:nvPr>
            <p:ph sz="quarter" idx="13"/>
          </p:nvPr>
        </p:nvPicPr>
        <p:blipFill>
          <a:blip r:embed="rId2"/>
          <a:stretch>
            <a:fillRect/>
          </a:stretch>
        </p:blipFill>
        <p:spPr>
          <a:xfrm>
            <a:off x="1883335" y="833718"/>
            <a:ext cx="8733614" cy="4912658"/>
          </a:xfrm>
        </p:spPr>
      </p:pic>
    </p:spTree>
    <p:extLst>
      <p:ext uri="{BB962C8B-B14F-4D97-AF65-F5344CB8AC3E}">
        <p14:creationId xmlns:p14="http://schemas.microsoft.com/office/powerpoint/2010/main" val="3522976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8904998-5F1A-32FD-21A0-F45A3AAE8E9D}"/>
              </a:ext>
            </a:extLst>
          </p:cNvPr>
          <p:cNvPicPr>
            <a:picLocks noGrp="1" noChangeAspect="1"/>
          </p:cNvPicPr>
          <p:nvPr>
            <p:ph sz="quarter" idx="13"/>
          </p:nvPr>
        </p:nvPicPr>
        <p:blipFill>
          <a:blip r:embed="rId2"/>
          <a:stretch>
            <a:fillRect/>
          </a:stretch>
        </p:blipFill>
        <p:spPr>
          <a:xfrm>
            <a:off x="2125382" y="923364"/>
            <a:ext cx="8287372" cy="4661647"/>
          </a:xfrm>
        </p:spPr>
      </p:pic>
    </p:spTree>
    <p:extLst>
      <p:ext uri="{BB962C8B-B14F-4D97-AF65-F5344CB8AC3E}">
        <p14:creationId xmlns:p14="http://schemas.microsoft.com/office/powerpoint/2010/main" val="2836612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AE048-6570-4E84-BFCF-4395E5529A30}"/>
              </a:ext>
            </a:extLst>
          </p:cNvPr>
          <p:cNvSpPr>
            <a:spLocks noGrp="1"/>
          </p:cNvSpPr>
          <p:nvPr>
            <p:ph type="title"/>
          </p:nvPr>
        </p:nvSpPr>
        <p:spPr/>
        <p:txBody>
          <a:bodyPr/>
          <a:lstStyle/>
          <a:p>
            <a:r>
              <a:rPr lang="en-IN" sz="3600" b="1" u="sng" dirty="0">
                <a:latin typeface="Times New Roman" pitchFamily="18" charset="0"/>
                <a:cs typeface="Times New Roman" pitchFamily="18" charset="0"/>
              </a:rPr>
              <a:t>TABLE OF CONTENTS</a:t>
            </a:r>
            <a:endParaRPr lang="en-IN" dirty="0"/>
          </a:p>
        </p:txBody>
      </p:sp>
      <p:sp>
        <p:nvSpPr>
          <p:cNvPr id="3" name="Content Placeholder 2">
            <a:extLst>
              <a:ext uri="{FF2B5EF4-FFF2-40B4-BE49-F238E27FC236}">
                <a16:creationId xmlns:a16="http://schemas.microsoft.com/office/drawing/2014/main" id="{94B21EFE-32BA-4C55-BE25-265AA5BBFE08}"/>
              </a:ext>
            </a:extLst>
          </p:cNvPr>
          <p:cNvSpPr>
            <a:spLocks noGrp="1"/>
          </p:cNvSpPr>
          <p:nvPr>
            <p:ph sz="quarter" idx="13"/>
          </p:nvPr>
        </p:nvSpPr>
        <p:spPr>
          <a:xfrm>
            <a:off x="1526335" y="1871669"/>
            <a:ext cx="8940440" cy="4367814"/>
          </a:xfrm>
        </p:spPr>
        <p:txBody>
          <a:bodyPr>
            <a:normAutofit fontScale="92500" lnSpcReduction="20000"/>
          </a:bodyPr>
          <a:lstStyle/>
          <a:p>
            <a:pPr marL="514350" indent="-514350">
              <a:buFont typeface="+mj-lt"/>
              <a:buAutoNum type="arabicPeriod"/>
            </a:pPr>
            <a:r>
              <a:rPr lang="en-IN" sz="2000" dirty="0">
                <a:latin typeface="Times New Roman" pitchFamily="18" charset="0"/>
                <a:cs typeface="Times New Roman" pitchFamily="18" charset="0"/>
              </a:rPr>
              <a:t>Introduction</a:t>
            </a:r>
          </a:p>
          <a:p>
            <a:pPr marL="514350" indent="-514350">
              <a:buFont typeface="+mj-lt"/>
              <a:buAutoNum type="arabicPeriod"/>
            </a:pPr>
            <a:r>
              <a:rPr lang="en-IN" sz="2000" dirty="0">
                <a:latin typeface="Times New Roman" pitchFamily="18" charset="0"/>
                <a:cs typeface="Times New Roman" pitchFamily="18" charset="0"/>
              </a:rPr>
              <a:t>Modules</a:t>
            </a:r>
          </a:p>
          <a:p>
            <a:pPr marL="514350" indent="-514350">
              <a:buFont typeface="+mj-lt"/>
              <a:buAutoNum type="arabicPeriod"/>
            </a:pPr>
            <a:r>
              <a:rPr lang="en-IN" sz="2000" dirty="0">
                <a:latin typeface="Times New Roman" pitchFamily="18" charset="0"/>
                <a:cs typeface="Times New Roman" pitchFamily="18" charset="0"/>
              </a:rPr>
              <a:t>Methodology</a:t>
            </a:r>
          </a:p>
          <a:p>
            <a:pPr marL="514350" indent="-514350">
              <a:buFont typeface="+mj-lt"/>
              <a:buAutoNum type="arabicPeriod"/>
            </a:pPr>
            <a:r>
              <a:rPr lang="en-IN" sz="2000" dirty="0">
                <a:latin typeface="Times New Roman" pitchFamily="18" charset="0"/>
                <a:cs typeface="Times New Roman" pitchFamily="18" charset="0"/>
              </a:rPr>
              <a:t>RESULTS</a:t>
            </a:r>
          </a:p>
          <a:p>
            <a:pPr marL="514350" indent="-514350">
              <a:buFont typeface="+mj-lt"/>
              <a:buAutoNum type="arabicPeriod"/>
            </a:pPr>
            <a:r>
              <a:rPr lang="en-IN" sz="2000" dirty="0">
                <a:latin typeface="Times New Roman" pitchFamily="18" charset="0"/>
                <a:cs typeface="Times New Roman" pitchFamily="18" charset="0"/>
              </a:rPr>
              <a:t>Developing Environment</a:t>
            </a:r>
          </a:p>
          <a:p>
            <a:pPr marL="514350" indent="-514350">
              <a:buFont typeface="+mj-lt"/>
              <a:buAutoNum type="arabicPeriod"/>
            </a:pPr>
            <a:r>
              <a:rPr lang="en-IN" sz="2000" dirty="0">
                <a:latin typeface="Times New Roman" pitchFamily="18" charset="0"/>
                <a:cs typeface="Times New Roman" pitchFamily="18" charset="0"/>
              </a:rPr>
              <a:t>Project plan</a:t>
            </a:r>
          </a:p>
          <a:p>
            <a:pPr marL="514350" indent="-514350">
              <a:buFont typeface="+mj-lt"/>
              <a:buAutoNum type="arabicPeriod"/>
            </a:pPr>
            <a:r>
              <a:rPr lang="en-IN" sz="2000" dirty="0">
                <a:latin typeface="Times New Roman" pitchFamily="18" charset="0"/>
                <a:cs typeface="Times New Roman" pitchFamily="18" charset="0"/>
              </a:rPr>
              <a:t>User story</a:t>
            </a:r>
          </a:p>
          <a:p>
            <a:pPr marL="514350" indent="-514350">
              <a:buFont typeface="+mj-lt"/>
              <a:buAutoNum type="arabicPeriod"/>
            </a:pPr>
            <a:r>
              <a:rPr lang="en-IN" sz="2000" dirty="0">
                <a:latin typeface="Times New Roman" pitchFamily="18" charset="0"/>
                <a:cs typeface="Times New Roman" pitchFamily="18" charset="0"/>
              </a:rPr>
              <a:t>Product backlog</a:t>
            </a:r>
          </a:p>
          <a:p>
            <a:pPr marL="514350" indent="-514350">
              <a:buFont typeface="+mj-lt"/>
              <a:buAutoNum type="arabicPeriod"/>
            </a:pPr>
            <a:r>
              <a:rPr lang="en-IN" sz="2000" dirty="0">
                <a:latin typeface="Times New Roman" pitchFamily="18" charset="0"/>
                <a:cs typeface="Times New Roman" pitchFamily="18" charset="0"/>
              </a:rPr>
              <a:t>Sprint plan</a:t>
            </a:r>
          </a:p>
          <a:p>
            <a:pPr marL="514350" indent="-514350">
              <a:buFont typeface="+mj-lt"/>
              <a:buAutoNum type="arabicPeriod"/>
            </a:pPr>
            <a:r>
              <a:rPr lang="en-IN" sz="2000" dirty="0">
                <a:latin typeface="Times New Roman" pitchFamily="18" charset="0"/>
                <a:cs typeface="Times New Roman" pitchFamily="18" charset="0"/>
              </a:rPr>
              <a:t>Sprint actual </a:t>
            </a:r>
            <a:endParaRPr lang="en-US" sz="2000" dirty="0">
              <a:latin typeface="Times New Roman" pitchFamily="18" charset="0"/>
              <a:cs typeface="Times New Roman" pitchFamily="18" charset="0"/>
            </a:endParaRPr>
          </a:p>
          <a:p>
            <a:pPr marL="0" indent="0">
              <a:buNone/>
            </a:pPr>
            <a:endParaRPr lang="en-IN" dirty="0"/>
          </a:p>
        </p:txBody>
      </p:sp>
    </p:spTree>
    <p:extLst>
      <p:ext uri="{BB962C8B-B14F-4D97-AF65-F5344CB8AC3E}">
        <p14:creationId xmlns:p14="http://schemas.microsoft.com/office/powerpoint/2010/main" val="2207444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85EE3BC-4D91-7BD1-B522-B879EDFD69B9}"/>
              </a:ext>
            </a:extLst>
          </p:cNvPr>
          <p:cNvPicPr>
            <a:picLocks noGrp="1" noChangeAspect="1"/>
          </p:cNvPicPr>
          <p:nvPr>
            <p:ph sz="quarter" idx="13"/>
          </p:nvPr>
        </p:nvPicPr>
        <p:blipFill>
          <a:blip r:embed="rId2"/>
          <a:stretch>
            <a:fillRect/>
          </a:stretch>
        </p:blipFill>
        <p:spPr>
          <a:xfrm>
            <a:off x="1940112" y="990600"/>
            <a:ext cx="8669866" cy="4876800"/>
          </a:xfrm>
        </p:spPr>
      </p:pic>
    </p:spTree>
    <p:extLst>
      <p:ext uri="{BB962C8B-B14F-4D97-AF65-F5344CB8AC3E}">
        <p14:creationId xmlns:p14="http://schemas.microsoft.com/office/powerpoint/2010/main" val="2714212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3111BA6-BD4A-642D-21FF-00FF5D7FF04B}"/>
              </a:ext>
            </a:extLst>
          </p:cNvPr>
          <p:cNvPicPr>
            <a:picLocks noGrp="1" noChangeAspect="1"/>
          </p:cNvPicPr>
          <p:nvPr>
            <p:ph sz="quarter" idx="13"/>
          </p:nvPr>
        </p:nvPicPr>
        <p:blipFill>
          <a:blip r:embed="rId2"/>
          <a:stretch>
            <a:fillRect/>
          </a:stretch>
        </p:blipFill>
        <p:spPr>
          <a:xfrm>
            <a:off x="1637304" y="986117"/>
            <a:ext cx="8685804" cy="4885765"/>
          </a:xfrm>
        </p:spPr>
      </p:pic>
    </p:spTree>
    <p:extLst>
      <p:ext uri="{BB962C8B-B14F-4D97-AF65-F5344CB8AC3E}">
        <p14:creationId xmlns:p14="http://schemas.microsoft.com/office/powerpoint/2010/main" val="3616272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22E9A45-4E8F-853B-754B-D0365B3D97ED}"/>
              </a:ext>
            </a:extLst>
          </p:cNvPr>
          <p:cNvPicPr>
            <a:picLocks noGrp="1" noChangeAspect="1"/>
          </p:cNvPicPr>
          <p:nvPr>
            <p:ph sz="quarter" idx="13"/>
          </p:nvPr>
        </p:nvPicPr>
        <p:blipFill>
          <a:blip r:embed="rId2"/>
          <a:stretch>
            <a:fillRect/>
          </a:stretch>
        </p:blipFill>
        <p:spPr>
          <a:xfrm>
            <a:off x="1529729" y="905435"/>
            <a:ext cx="8972673" cy="5047129"/>
          </a:xfrm>
        </p:spPr>
      </p:pic>
    </p:spTree>
    <p:extLst>
      <p:ext uri="{BB962C8B-B14F-4D97-AF65-F5344CB8AC3E}">
        <p14:creationId xmlns:p14="http://schemas.microsoft.com/office/powerpoint/2010/main" val="4148913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CBA85-11C4-440D-AE2D-ACC781574BED}"/>
              </a:ext>
            </a:extLst>
          </p:cNvPr>
          <p:cNvSpPr>
            <a:spLocks noGrp="1"/>
          </p:cNvSpPr>
          <p:nvPr>
            <p:ph type="title"/>
          </p:nvPr>
        </p:nvSpPr>
        <p:spPr>
          <a:xfrm>
            <a:off x="865488" y="0"/>
            <a:ext cx="10364451" cy="1596177"/>
          </a:xfrm>
        </p:spPr>
        <p:txBody>
          <a:bodyPr/>
          <a:lstStyle/>
          <a:p>
            <a:r>
              <a:rPr lang="en-IN" sz="3600" b="1" u="sng" dirty="0">
                <a:latin typeface="Times New Roman" pitchFamily="18" charset="0"/>
                <a:cs typeface="Times New Roman" pitchFamily="18" charset="0"/>
              </a:rPr>
              <a:t>DEVELOPING  ENVIRONMENT</a:t>
            </a:r>
            <a:endParaRPr lang="en-IN" u="sng" dirty="0"/>
          </a:p>
        </p:txBody>
      </p:sp>
      <p:sp>
        <p:nvSpPr>
          <p:cNvPr id="3" name="Content Placeholder 2">
            <a:extLst>
              <a:ext uri="{FF2B5EF4-FFF2-40B4-BE49-F238E27FC236}">
                <a16:creationId xmlns:a16="http://schemas.microsoft.com/office/drawing/2014/main" id="{8739DD5F-BE0B-49F5-B9E8-4E6221B2F365}"/>
              </a:ext>
            </a:extLst>
          </p:cNvPr>
          <p:cNvSpPr>
            <a:spLocks noGrp="1"/>
          </p:cNvSpPr>
          <p:nvPr>
            <p:ph sz="quarter" idx="13"/>
          </p:nvPr>
        </p:nvSpPr>
        <p:spPr>
          <a:xfrm>
            <a:off x="913774" y="1882066"/>
            <a:ext cx="10363826" cy="4829452"/>
          </a:xfrm>
        </p:spPr>
        <p:txBody>
          <a:bodyPr>
            <a:normAutofit fontScale="92500" lnSpcReduction="20000"/>
          </a:bodyPr>
          <a:lstStyle/>
          <a:p>
            <a:pPr marL="0" indent="0">
              <a:buNone/>
            </a:pPr>
            <a:r>
              <a:rPr lang="en-IN" b="1" u="sng" dirty="0">
                <a:latin typeface="Times New Roman" panose="02020603050405020304" pitchFamily="18" charset="0"/>
                <a:cs typeface="Times New Roman" panose="02020603050405020304" pitchFamily="18" charset="0"/>
              </a:rPr>
              <a:t>HARDWARE SPECIFICATION </a:t>
            </a:r>
          </a:p>
          <a:p>
            <a:pPr marL="0" indent="0">
              <a:buNone/>
            </a:pPr>
            <a:r>
              <a:rPr lang="en-IN" dirty="0">
                <a:latin typeface="Times New Roman" panose="02020603050405020304" pitchFamily="18" charset="0"/>
                <a:cs typeface="Times New Roman" panose="02020603050405020304" pitchFamily="18" charset="0"/>
              </a:rPr>
              <a:t>	</a:t>
            </a:r>
            <a:r>
              <a:rPr lang="en-IN" dirty="0">
                <a:cs typeface="Times New Roman" panose="02020603050405020304" pitchFamily="18" charset="0"/>
              </a:rPr>
              <a:t>• Processor	: i3 or above</a:t>
            </a:r>
          </a:p>
          <a:p>
            <a:pPr marL="0" indent="0">
              <a:buNone/>
            </a:pPr>
            <a:r>
              <a:rPr lang="en-IN" dirty="0">
                <a:cs typeface="Times New Roman" panose="02020603050405020304" pitchFamily="18" charset="0"/>
              </a:rPr>
              <a:t>	• Hard Disk	: 500 GB </a:t>
            </a:r>
          </a:p>
          <a:p>
            <a:pPr marL="0" indent="0">
              <a:buNone/>
            </a:pPr>
            <a:r>
              <a:rPr lang="en-IN" dirty="0">
                <a:cs typeface="Times New Roman" panose="02020603050405020304" pitchFamily="18" charset="0"/>
              </a:rPr>
              <a:t>	• RAM		: 8 GB </a:t>
            </a:r>
          </a:p>
          <a:p>
            <a:pPr marL="0" indent="0">
              <a:buNone/>
            </a:pPr>
            <a:r>
              <a:rPr lang="en-IN" b="1" u="sng" dirty="0">
                <a:latin typeface="Times New Roman" panose="02020603050405020304" pitchFamily="18" charset="0"/>
                <a:cs typeface="Times New Roman" panose="02020603050405020304" pitchFamily="18" charset="0"/>
              </a:rPr>
              <a:t>SOFTWARE SPECIFICATION </a:t>
            </a:r>
          </a:p>
          <a:p>
            <a:pPr marL="0" indent="0">
              <a:buNone/>
            </a:pPr>
            <a:r>
              <a:rPr lang="en-IN" dirty="0">
                <a:latin typeface="Times New Roman" panose="02020603050405020304" pitchFamily="18" charset="0"/>
                <a:cs typeface="Times New Roman" panose="02020603050405020304" pitchFamily="18" charset="0"/>
              </a:rPr>
              <a:t>	</a:t>
            </a:r>
            <a:r>
              <a:rPr lang="en-IN" dirty="0">
                <a:cs typeface="Times New Roman" panose="02020603050405020304" pitchFamily="18" charset="0"/>
              </a:rPr>
              <a:t>• Language 	: Python </a:t>
            </a:r>
          </a:p>
          <a:p>
            <a:pPr marL="0" indent="0">
              <a:buNone/>
            </a:pPr>
            <a:r>
              <a:rPr lang="en-IN" dirty="0">
                <a:cs typeface="Times New Roman" panose="02020603050405020304" pitchFamily="18" charset="0"/>
              </a:rPr>
              <a:t>	• Front End 	: html , bootstrap , JavaScript , CSS</a:t>
            </a:r>
          </a:p>
          <a:p>
            <a:pPr marL="0" indent="0">
              <a:buNone/>
            </a:pPr>
            <a:r>
              <a:rPr lang="en-IN" dirty="0">
                <a:cs typeface="Times New Roman" panose="02020603050405020304" pitchFamily="18" charset="0"/>
              </a:rPr>
              <a:t>	• Back end 	: SQLite </a:t>
            </a:r>
          </a:p>
          <a:p>
            <a:pPr marL="0" indent="0">
              <a:buNone/>
            </a:pPr>
            <a:r>
              <a:rPr lang="en-IN" dirty="0">
                <a:cs typeface="Times New Roman" panose="02020603050405020304" pitchFamily="18" charset="0"/>
              </a:rPr>
              <a:t>	• framework 	: Django </a:t>
            </a:r>
          </a:p>
          <a:p>
            <a:pPr marL="0" indent="0">
              <a:buNone/>
            </a:pPr>
            <a:r>
              <a:rPr lang="en-IN" dirty="0">
                <a:cs typeface="Times New Roman" panose="02020603050405020304" pitchFamily="18" charset="0"/>
              </a:rPr>
              <a:t>	• IDE 		: Visual Studio Code</a:t>
            </a:r>
          </a:p>
          <a:p>
            <a:pPr marL="0" indent="0">
              <a:buNone/>
            </a:pPr>
            <a:r>
              <a:rPr lang="en-IN" dirty="0">
                <a:cs typeface="Times New Roman" panose="02020603050405020304" pitchFamily="18" charset="0"/>
              </a:rPr>
              <a:t>	• OS 		: Windows</a:t>
            </a:r>
            <a:endParaRPr lang="en-IN" b="1" u="sng" dirty="0">
              <a:cs typeface="Times New Roman" panose="02020603050405020304" pitchFamily="18" charset="0"/>
            </a:endParaRPr>
          </a:p>
        </p:txBody>
      </p:sp>
    </p:spTree>
    <p:extLst>
      <p:ext uri="{BB962C8B-B14F-4D97-AF65-F5344CB8AC3E}">
        <p14:creationId xmlns:p14="http://schemas.microsoft.com/office/powerpoint/2010/main" val="1785749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B67D3-4070-42A0-A0C5-C8D9D927707A}"/>
              </a:ext>
            </a:extLst>
          </p:cNvPr>
          <p:cNvSpPr>
            <a:spLocks noGrp="1"/>
          </p:cNvSpPr>
          <p:nvPr>
            <p:ph type="title"/>
          </p:nvPr>
        </p:nvSpPr>
        <p:spPr>
          <a:xfrm>
            <a:off x="913149" y="250117"/>
            <a:ext cx="10364451" cy="1596177"/>
          </a:xfrm>
        </p:spPr>
        <p:txBody>
          <a:bodyPr>
            <a:normAutofit/>
          </a:bodyPr>
          <a:lstStyle/>
          <a:p>
            <a:pPr marL="0" rtl="0" eaLnBrk="1" fontAlgn="t" latinLnBrk="0" hangingPunct="1">
              <a:lnSpc>
                <a:spcPct val="107000"/>
              </a:lnSpc>
              <a:spcBef>
                <a:spcPts val="0"/>
              </a:spcBef>
              <a:spcAft>
                <a:spcPts val="800"/>
              </a:spcAft>
            </a:pPr>
            <a:r>
              <a:rPr lang="en-IN" sz="2800" b="1" u="sng" dirty="0">
                <a:effectLst/>
                <a:latin typeface="Times New Roman" panose="02020603050405020304" pitchFamily="18" charset="0"/>
                <a:ea typeface="Calibri" panose="020F0502020204030204" pitchFamily="34" charset="0"/>
                <a:cs typeface="Times New Roman" panose="02020603050405020304" pitchFamily="18" charset="0"/>
              </a:rPr>
              <a:t>Project plan</a:t>
            </a:r>
            <a:r>
              <a:rPr lang="en-IN" sz="1800" b="1" i="0" u="none" strike="noStrike" kern="12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27/12/</a:t>
            </a:r>
            <a:br>
              <a:rPr lang="en-IN" sz="1800" b="1" i="0" u="none" strike="noStrike" kern="12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IN" sz="4800" dirty="0"/>
          </a:p>
        </p:txBody>
      </p:sp>
      <p:graphicFrame>
        <p:nvGraphicFramePr>
          <p:cNvPr id="4" name="Table 4">
            <a:extLst>
              <a:ext uri="{FF2B5EF4-FFF2-40B4-BE49-F238E27FC236}">
                <a16:creationId xmlns:a16="http://schemas.microsoft.com/office/drawing/2014/main" id="{585614DD-C74A-4296-A8F6-D6119548C37B}"/>
              </a:ext>
            </a:extLst>
          </p:cNvPr>
          <p:cNvGraphicFramePr>
            <a:graphicFrameLocks noGrp="1"/>
          </p:cNvGraphicFramePr>
          <p:nvPr>
            <p:ph sz="quarter" idx="13"/>
            <p:extLst>
              <p:ext uri="{D42A27DB-BD31-4B8C-83A1-F6EECF244321}">
                <p14:modId xmlns:p14="http://schemas.microsoft.com/office/powerpoint/2010/main" val="2790801625"/>
              </p:ext>
            </p:extLst>
          </p:nvPr>
        </p:nvGraphicFramePr>
        <p:xfrm>
          <a:off x="914400" y="1513332"/>
          <a:ext cx="10363200" cy="3831336"/>
        </p:xfrm>
        <a:graphic>
          <a:graphicData uri="http://schemas.openxmlformats.org/drawingml/2006/table">
            <a:tbl>
              <a:tblPr firstRow="1" bandRow="1">
                <a:tableStyleId>{073A0DAA-6AF3-43AB-8588-CEC1D06C72B9}</a:tableStyleId>
              </a:tblPr>
              <a:tblGrid>
                <a:gridCol w="1727200">
                  <a:extLst>
                    <a:ext uri="{9D8B030D-6E8A-4147-A177-3AD203B41FA5}">
                      <a16:colId xmlns:a16="http://schemas.microsoft.com/office/drawing/2014/main" val="914440971"/>
                    </a:ext>
                  </a:extLst>
                </a:gridCol>
                <a:gridCol w="1727200">
                  <a:extLst>
                    <a:ext uri="{9D8B030D-6E8A-4147-A177-3AD203B41FA5}">
                      <a16:colId xmlns:a16="http://schemas.microsoft.com/office/drawing/2014/main" val="3309000170"/>
                    </a:ext>
                  </a:extLst>
                </a:gridCol>
                <a:gridCol w="1916590">
                  <a:extLst>
                    <a:ext uri="{9D8B030D-6E8A-4147-A177-3AD203B41FA5}">
                      <a16:colId xmlns:a16="http://schemas.microsoft.com/office/drawing/2014/main" val="1814785765"/>
                    </a:ext>
                  </a:extLst>
                </a:gridCol>
                <a:gridCol w="1935332">
                  <a:extLst>
                    <a:ext uri="{9D8B030D-6E8A-4147-A177-3AD203B41FA5}">
                      <a16:colId xmlns:a16="http://schemas.microsoft.com/office/drawing/2014/main" val="3345702450"/>
                    </a:ext>
                  </a:extLst>
                </a:gridCol>
                <a:gridCol w="1438182">
                  <a:extLst>
                    <a:ext uri="{9D8B030D-6E8A-4147-A177-3AD203B41FA5}">
                      <a16:colId xmlns:a16="http://schemas.microsoft.com/office/drawing/2014/main" val="3257718443"/>
                    </a:ext>
                  </a:extLst>
                </a:gridCol>
                <a:gridCol w="1618696">
                  <a:extLst>
                    <a:ext uri="{9D8B030D-6E8A-4147-A177-3AD203B41FA5}">
                      <a16:colId xmlns:a16="http://schemas.microsoft.com/office/drawing/2014/main" val="3956117437"/>
                    </a:ext>
                  </a:extLst>
                </a:gridCol>
              </a:tblGrid>
              <a:tr h="425704">
                <a:tc>
                  <a:txBody>
                    <a:bodyPr/>
                    <a:lstStyle/>
                    <a:p>
                      <a:pP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User Story ID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Task Name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Start Date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End Date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Days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Status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9851530"/>
                  </a:ext>
                </a:extLst>
              </a:tr>
              <a:tr h="425704">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gn="ct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Sprint 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22/04/22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28/04/22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gn="ct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Completed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1377569"/>
                  </a:ext>
                </a:extLst>
              </a:tr>
              <a:tr h="425704">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29/04/22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12/05/22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Completed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72006088"/>
                  </a:ext>
                </a:extLst>
              </a:tr>
              <a:tr h="425704">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Sprint 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13/05/22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20/05/22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gn="ct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Completed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4524704"/>
                  </a:ext>
                </a:extLst>
              </a:tr>
              <a:tr h="425704">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26/05/22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02/06/22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Completed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5695609"/>
                  </a:ext>
                </a:extLst>
              </a:tr>
              <a:tr h="425704">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gn="ct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Sprint 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03/06/22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10/06/22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gn="ct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6</a:t>
                      </a:r>
                    </a:p>
                  </a:txBody>
                  <a:tcPr marL="68580" marR="68580" marT="0" marB="0"/>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Completed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5232959"/>
                  </a:ext>
                </a:extLst>
              </a:tr>
              <a:tr h="425704">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16/06/22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23/06/22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Completed</a:t>
                      </a:r>
                    </a:p>
                  </a:txBody>
                  <a:tcPr marL="68580" marR="68580" marT="0" marB="0"/>
                </a:tc>
                <a:extLst>
                  <a:ext uri="{0D108BD9-81ED-4DB2-BD59-A6C34878D82A}">
                    <a16:rowId xmlns:a16="http://schemas.microsoft.com/office/drawing/2014/main" val="2084410554"/>
                  </a:ext>
                </a:extLst>
              </a:tr>
              <a:tr h="425704">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Sprint 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24/06/22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25/06/22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gn="ct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Completed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3395844"/>
                  </a:ext>
                </a:extLst>
              </a:tr>
              <a:tr h="425704">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28/06/22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30/06/22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Completed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29805541"/>
                  </a:ext>
                </a:extLst>
              </a:tr>
            </a:tbl>
          </a:graphicData>
        </a:graphic>
      </p:graphicFrame>
    </p:spTree>
    <p:extLst>
      <p:ext uri="{BB962C8B-B14F-4D97-AF65-F5344CB8AC3E}">
        <p14:creationId xmlns:p14="http://schemas.microsoft.com/office/powerpoint/2010/main" val="3722662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F5CF2-6C0B-48C1-BDB3-5F8287258A2F}"/>
              </a:ext>
            </a:extLst>
          </p:cNvPr>
          <p:cNvSpPr>
            <a:spLocks noGrp="1"/>
          </p:cNvSpPr>
          <p:nvPr>
            <p:ph type="title"/>
          </p:nvPr>
        </p:nvSpPr>
        <p:spPr>
          <a:xfrm>
            <a:off x="532034" y="281165"/>
            <a:ext cx="10364451" cy="1405591"/>
          </a:xfrm>
        </p:spPr>
        <p:txBody>
          <a:bodyPr>
            <a:normAutofit/>
          </a:bodyPr>
          <a:lstStyle/>
          <a:p>
            <a:r>
              <a:rPr lang="en-IN" sz="2800" b="1" u="sng" dirty="0">
                <a:effectLst/>
                <a:latin typeface="Times New Roman" panose="02020603050405020304" pitchFamily="18" charset="0"/>
                <a:ea typeface="Calibri" panose="020F0502020204030204" pitchFamily="34" charset="0"/>
                <a:cs typeface="Times New Roman" panose="02020603050405020304" pitchFamily="18" charset="0"/>
              </a:rPr>
              <a:t>User story</a:t>
            </a:r>
            <a:br>
              <a:rPr lang="en-IN" sz="1800" b="1" u="sng" dirty="0">
                <a:effectLst/>
                <a:latin typeface="Calibri" panose="020F0502020204030204" pitchFamily="34" charset="0"/>
                <a:ea typeface="Calibri" panose="020F0502020204030204" pitchFamily="34" charset="0"/>
                <a:cs typeface="Times New Roman" panose="02020603050405020304" pitchFamily="18" charset="0"/>
              </a:rPr>
            </a:br>
            <a:endParaRPr lang="en-IN" b="1" u="sng"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854065FA-C1F0-44DB-A139-5DCB990A5153}"/>
              </a:ext>
            </a:extLst>
          </p:cNvPr>
          <p:cNvGraphicFramePr>
            <a:graphicFrameLocks noGrp="1"/>
          </p:cNvGraphicFramePr>
          <p:nvPr>
            <p:ph sz="quarter" idx="13"/>
            <p:extLst>
              <p:ext uri="{D42A27DB-BD31-4B8C-83A1-F6EECF244321}">
                <p14:modId xmlns:p14="http://schemas.microsoft.com/office/powerpoint/2010/main" val="3531349516"/>
              </p:ext>
            </p:extLst>
          </p:nvPr>
        </p:nvGraphicFramePr>
        <p:xfrm>
          <a:off x="737470" y="1686756"/>
          <a:ext cx="10723601" cy="4835450"/>
        </p:xfrm>
        <a:graphic>
          <a:graphicData uri="http://schemas.openxmlformats.org/drawingml/2006/table">
            <a:tbl>
              <a:tblPr firstRow="1" bandRow="1">
                <a:tableStyleId>{073A0DAA-6AF3-43AB-8588-CEC1D06C72B9}</a:tableStyleId>
              </a:tblPr>
              <a:tblGrid>
                <a:gridCol w="1891753">
                  <a:extLst>
                    <a:ext uri="{9D8B030D-6E8A-4147-A177-3AD203B41FA5}">
                      <a16:colId xmlns:a16="http://schemas.microsoft.com/office/drawing/2014/main" val="3858756412"/>
                    </a:ext>
                  </a:extLst>
                </a:gridCol>
                <a:gridCol w="2333348">
                  <a:extLst>
                    <a:ext uri="{9D8B030D-6E8A-4147-A177-3AD203B41FA5}">
                      <a16:colId xmlns:a16="http://schemas.microsoft.com/office/drawing/2014/main" val="4025963778"/>
                    </a:ext>
                  </a:extLst>
                </a:gridCol>
                <a:gridCol w="3279548">
                  <a:extLst>
                    <a:ext uri="{9D8B030D-6E8A-4147-A177-3AD203B41FA5}">
                      <a16:colId xmlns:a16="http://schemas.microsoft.com/office/drawing/2014/main" val="1686658003"/>
                    </a:ext>
                  </a:extLst>
                </a:gridCol>
                <a:gridCol w="3218952">
                  <a:extLst>
                    <a:ext uri="{9D8B030D-6E8A-4147-A177-3AD203B41FA5}">
                      <a16:colId xmlns:a16="http://schemas.microsoft.com/office/drawing/2014/main" val="2414394776"/>
                    </a:ext>
                  </a:extLst>
                </a:gridCol>
              </a:tblGrid>
              <a:tr h="783210">
                <a:tc>
                  <a:txBody>
                    <a:bodyPr/>
                    <a:lstStyle/>
                    <a:p>
                      <a:pP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User Story ID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As a type of User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I  want to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&lt;perform  some task&gt;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So that I can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&lt; Achieve Some  Goal&gt;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7432681"/>
                  </a:ext>
                </a:extLst>
              </a:tr>
              <a:tr h="482413">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dmin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ogin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can get access to the system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47258219"/>
                  </a:ext>
                </a:extLst>
              </a:tr>
              <a:tr h="482413">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User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egister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egistering users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5497167"/>
                  </a:ext>
                </a:extLst>
              </a:tr>
              <a:tr h="482413">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User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Login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can get access to the system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60972996"/>
                  </a:ext>
                </a:extLst>
              </a:tr>
              <a:tr h="482413">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Admin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Add categories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View categories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4504686"/>
                  </a:ext>
                </a:extLst>
              </a:tr>
              <a:tr h="482413">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U</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ser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Post questions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View questions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2117961"/>
                  </a:ext>
                </a:extLst>
              </a:tr>
              <a:tr h="675349">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User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Post Answers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View many answers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1301382"/>
                  </a:ext>
                </a:extLst>
              </a:tr>
              <a:tr h="482413">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dmin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Approval/rejection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 can view approved answers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625161"/>
                  </a:ext>
                </a:extLst>
              </a:tr>
              <a:tr h="482413">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User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Chatting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 can chat to the users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5270880"/>
                  </a:ext>
                </a:extLst>
              </a:tr>
            </a:tbl>
          </a:graphicData>
        </a:graphic>
      </p:graphicFrame>
    </p:spTree>
    <p:extLst>
      <p:ext uri="{BB962C8B-B14F-4D97-AF65-F5344CB8AC3E}">
        <p14:creationId xmlns:p14="http://schemas.microsoft.com/office/powerpoint/2010/main" val="503731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2A033-7366-46F0-B210-0402D2E3F27F}"/>
              </a:ext>
            </a:extLst>
          </p:cNvPr>
          <p:cNvSpPr>
            <a:spLocks noGrp="1"/>
          </p:cNvSpPr>
          <p:nvPr>
            <p:ph type="title"/>
          </p:nvPr>
        </p:nvSpPr>
        <p:spPr>
          <a:xfrm>
            <a:off x="2193950" y="381739"/>
            <a:ext cx="7804097" cy="568171"/>
          </a:xfrm>
        </p:spPr>
        <p:txBody>
          <a:bodyPr>
            <a:normAutofit/>
          </a:bodyPr>
          <a:lstStyle/>
          <a:p>
            <a:r>
              <a:rPr lang="en-IN" sz="2800" b="1" u="sng" dirty="0">
                <a:effectLst/>
                <a:latin typeface="Times New Roman" panose="02020603050405020304" pitchFamily="18" charset="0"/>
                <a:ea typeface="Calibri" panose="020F0502020204030204" pitchFamily="34" charset="0"/>
              </a:rPr>
              <a:t>Product backlog </a:t>
            </a:r>
            <a:endParaRPr lang="en-IN" sz="4800" b="1" u="sng"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22224CA3-585F-401E-9DD3-E3549E16993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1" name="Table 11">
            <a:extLst>
              <a:ext uri="{FF2B5EF4-FFF2-40B4-BE49-F238E27FC236}">
                <a16:creationId xmlns:a16="http://schemas.microsoft.com/office/drawing/2014/main" id="{4927282B-870B-425F-8EE5-84E3F70C2AFC}"/>
              </a:ext>
            </a:extLst>
          </p:cNvPr>
          <p:cNvGraphicFramePr>
            <a:graphicFrameLocks noGrp="1"/>
          </p:cNvGraphicFramePr>
          <p:nvPr>
            <p:ph sz="quarter" idx="13"/>
            <p:extLst>
              <p:ext uri="{D42A27DB-BD31-4B8C-83A1-F6EECF244321}">
                <p14:modId xmlns:p14="http://schemas.microsoft.com/office/powerpoint/2010/main" val="4099003312"/>
              </p:ext>
            </p:extLst>
          </p:nvPr>
        </p:nvGraphicFramePr>
        <p:xfrm>
          <a:off x="563455" y="1109711"/>
          <a:ext cx="11065089" cy="5106154"/>
        </p:xfrm>
        <a:graphic>
          <a:graphicData uri="http://schemas.openxmlformats.org/drawingml/2006/table">
            <a:tbl>
              <a:tblPr firstRow="1" bandRow="1">
                <a:tableStyleId>{073A0DAA-6AF3-43AB-8588-CEC1D06C72B9}</a:tableStyleId>
              </a:tblPr>
              <a:tblGrid>
                <a:gridCol w="1061159">
                  <a:extLst>
                    <a:ext uri="{9D8B030D-6E8A-4147-A177-3AD203B41FA5}">
                      <a16:colId xmlns:a16="http://schemas.microsoft.com/office/drawing/2014/main" val="3383148085"/>
                    </a:ext>
                  </a:extLst>
                </a:gridCol>
                <a:gridCol w="1518081">
                  <a:extLst>
                    <a:ext uri="{9D8B030D-6E8A-4147-A177-3AD203B41FA5}">
                      <a16:colId xmlns:a16="http://schemas.microsoft.com/office/drawing/2014/main" val="938042153"/>
                    </a:ext>
                  </a:extLst>
                </a:gridCol>
                <a:gridCol w="692458">
                  <a:extLst>
                    <a:ext uri="{9D8B030D-6E8A-4147-A177-3AD203B41FA5}">
                      <a16:colId xmlns:a16="http://schemas.microsoft.com/office/drawing/2014/main" val="4064099265"/>
                    </a:ext>
                  </a:extLst>
                </a:gridCol>
                <a:gridCol w="656948">
                  <a:extLst>
                    <a:ext uri="{9D8B030D-6E8A-4147-A177-3AD203B41FA5}">
                      <a16:colId xmlns:a16="http://schemas.microsoft.com/office/drawing/2014/main" val="3680773153"/>
                    </a:ext>
                  </a:extLst>
                </a:gridCol>
                <a:gridCol w="1660124">
                  <a:extLst>
                    <a:ext uri="{9D8B030D-6E8A-4147-A177-3AD203B41FA5}">
                      <a16:colId xmlns:a16="http://schemas.microsoft.com/office/drawing/2014/main" val="3925659242"/>
                    </a:ext>
                  </a:extLst>
                </a:gridCol>
                <a:gridCol w="2139519">
                  <a:extLst>
                    <a:ext uri="{9D8B030D-6E8A-4147-A177-3AD203B41FA5}">
                      <a16:colId xmlns:a16="http://schemas.microsoft.com/office/drawing/2014/main" val="1631195530"/>
                    </a:ext>
                  </a:extLst>
                </a:gridCol>
                <a:gridCol w="3336800">
                  <a:extLst>
                    <a:ext uri="{9D8B030D-6E8A-4147-A177-3AD203B41FA5}">
                      <a16:colId xmlns:a16="http://schemas.microsoft.com/office/drawing/2014/main" val="3219075750"/>
                    </a:ext>
                  </a:extLst>
                </a:gridCol>
              </a:tblGrid>
              <a:tr h="997204">
                <a:tc>
                  <a:txBody>
                    <a:bodyPr/>
                    <a:lstStyle/>
                    <a:p>
                      <a:pPr algn="l">
                        <a:lnSpc>
                          <a:spcPct val="107000"/>
                        </a:lnSpc>
                        <a:spcAft>
                          <a:spcPts val="800"/>
                        </a:spcAft>
                      </a:pP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User Story ID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Priority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&lt;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High /Medium /Low</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&gt;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Size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Sprint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&lt;#&gt;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Status &lt;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Planned / InProgress / Completed &gt;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Release Date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Release Goal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6373745"/>
                  </a:ext>
                </a:extLst>
              </a:tr>
              <a:tr h="345516">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Medium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Completed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     28/04/22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egistration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1575901"/>
                  </a:ext>
                </a:extLst>
              </a:tr>
              <a:tr h="462237">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High</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Completed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12/05/22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Login</a:t>
                      </a:r>
                    </a:p>
                  </a:txBody>
                  <a:tcPr marL="68580" marR="68580" marT="0" marB="0"/>
                </a:tc>
                <a:extLst>
                  <a:ext uri="{0D108BD9-81ED-4DB2-BD59-A6C34878D82A}">
                    <a16:rowId xmlns:a16="http://schemas.microsoft.com/office/drawing/2014/main" val="2863172817"/>
                  </a:ext>
                </a:extLst>
              </a:tr>
              <a:tr h="475624">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Medium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Completed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20/05/22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Add categories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97338621"/>
                  </a:ext>
                </a:extLst>
              </a:tr>
              <a:tr h="488437">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High</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10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Completed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02/06/22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Post</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questions and view questions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8886611"/>
                  </a:ext>
                </a:extLst>
              </a:tr>
              <a:tr h="435006">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High</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8</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Completed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10/06/22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Post answers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3406555"/>
                  </a:ext>
                </a:extLst>
              </a:tr>
              <a:tr h="426128">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High</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Completed</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23/06/22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Approval and rejection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0692713"/>
                  </a:ext>
                </a:extLst>
              </a:tr>
              <a:tr h="417250">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7</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Medium</a:t>
                      </a:r>
                    </a:p>
                  </a:txBody>
                  <a:tcPr marL="68580" marR="68580" marT="0" marB="0"/>
                </a:tc>
                <a:tc>
                  <a:txBody>
                    <a:bodyPr/>
                    <a:lstStyle/>
                    <a:p>
                      <a:pPr algn="l">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Completed</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25/06/22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Voting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4762289"/>
                  </a:ext>
                </a:extLst>
              </a:tr>
              <a:tr h="346229">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8</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Medium</a:t>
                      </a:r>
                    </a:p>
                  </a:txBody>
                  <a:tcPr marL="68580" marR="68580" marT="0" marB="0"/>
                </a:tc>
                <a:tc>
                  <a:txBody>
                    <a:bodyPr/>
                    <a:lstStyle/>
                    <a:p>
                      <a:pPr algn="l">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8</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Completed</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30/06/22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Chatting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6563989"/>
                  </a:ext>
                </a:extLst>
              </a:tr>
            </a:tbl>
          </a:graphicData>
        </a:graphic>
      </p:graphicFrame>
    </p:spTree>
    <p:extLst>
      <p:ext uri="{BB962C8B-B14F-4D97-AF65-F5344CB8AC3E}">
        <p14:creationId xmlns:p14="http://schemas.microsoft.com/office/powerpoint/2010/main" val="193692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A6EFE-D604-4F7C-A7AE-5615957EFEDD}"/>
              </a:ext>
            </a:extLst>
          </p:cNvPr>
          <p:cNvSpPr>
            <a:spLocks noGrp="1"/>
          </p:cNvSpPr>
          <p:nvPr>
            <p:ph type="title"/>
          </p:nvPr>
        </p:nvSpPr>
        <p:spPr>
          <a:xfrm>
            <a:off x="762855" y="280655"/>
            <a:ext cx="10364451" cy="1059874"/>
          </a:xfrm>
        </p:spPr>
        <p:txBody>
          <a:bodyPr>
            <a:normAutofit/>
          </a:bodyPr>
          <a:lstStyle/>
          <a:p>
            <a:r>
              <a:rPr lang="en-IN" sz="2400" b="1" u="sng" dirty="0">
                <a:effectLst/>
                <a:latin typeface="Times New Roman" panose="02020603050405020304" pitchFamily="18" charset="0"/>
                <a:ea typeface="Calibri" panose="020F0502020204030204" pitchFamily="34" charset="0"/>
                <a:cs typeface="Times New Roman" panose="02020603050405020304" pitchFamily="18" charset="0"/>
              </a:rPr>
              <a:t>Sprint Backlog plan</a:t>
            </a:r>
            <a:br>
              <a:rPr lang="en-IN" sz="2400" u="sng" dirty="0">
                <a:effectLst/>
                <a:latin typeface="Calibri" panose="020F0502020204030204" pitchFamily="34" charset="0"/>
                <a:ea typeface="Calibri" panose="020F0502020204030204" pitchFamily="34" charset="0"/>
                <a:cs typeface="Times New Roman" panose="02020603050405020304" pitchFamily="18" charset="0"/>
              </a:rPr>
            </a:br>
            <a:endParaRPr lang="en-IN" u="sng" dirty="0"/>
          </a:p>
        </p:txBody>
      </p:sp>
      <p:graphicFrame>
        <p:nvGraphicFramePr>
          <p:cNvPr id="4" name="Table 4">
            <a:extLst>
              <a:ext uri="{FF2B5EF4-FFF2-40B4-BE49-F238E27FC236}">
                <a16:creationId xmlns:a16="http://schemas.microsoft.com/office/drawing/2014/main" id="{9B329202-2291-4183-8876-9AC42F492E60}"/>
              </a:ext>
            </a:extLst>
          </p:cNvPr>
          <p:cNvGraphicFramePr>
            <a:graphicFrameLocks noGrp="1"/>
          </p:cNvGraphicFramePr>
          <p:nvPr>
            <p:ph sz="quarter" idx="13"/>
            <p:extLst>
              <p:ext uri="{D42A27DB-BD31-4B8C-83A1-F6EECF244321}">
                <p14:modId xmlns:p14="http://schemas.microsoft.com/office/powerpoint/2010/main" val="1779217351"/>
              </p:ext>
            </p:extLst>
          </p:nvPr>
        </p:nvGraphicFramePr>
        <p:xfrm>
          <a:off x="263368" y="1240933"/>
          <a:ext cx="11037904" cy="5262736"/>
        </p:xfrm>
        <a:graphic>
          <a:graphicData uri="http://schemas.openxmlformats.org/drawingml/2006/table">
            <a:tbl>
              <a:tblPr firstRow="1" bandRow="1">
                <a:tableStyleId>{073A0DAA-6AF3-43AB-8588-CEC1D06C72B9}</a:tableStyleId>
              </a:tblPr>
              <a:tblGrid>
                <a:gridCol w="1520910">
                  <a:extLst>
                    <a:ext uri="{9D8B030D-6E8A-4147-A177-3AD203B41FA5}">
                      <a16:colId xmlns:a16="http://schemas.microsoft.com/office/drawing/2014/main" val="3808606551"/>
                    </a:ext>
                  </a:extLst>
                </a:gridCol>
                <a:gridCol w="926929">
                  <a:extLst>
                    <a:ext uri="{9D8B030D-6E8A-4147-A177-3AD203B41FA5}">
                      <a16:colId xmlns:a16="http://schemas.microsoft.com/office/drawing/2014/main" val="1166605784"/>
                    </a:ext>
                  </a:extLst>
                </a:gridCol>
                <a:gridCol w="783094">
                  <a:extLst>
                    <a:ext uri="{9D8B030D-6E8A-4147-A177-3AD203B41FA5}">
                      <a16:colId xmlns:a16="http://schemas.microsoft.com/office/drawing/2014/main" val="3028059879"/>
                    </a:ext>
                  </a:extLst>
                </a:gridCol>
                <a:gridCol w="551362">
                  <a:extLst>
                    <a:ext uri="{9D8B030D-6E8A-4147-A177-3AD203B41FA5}">
                      <a16:colId xmlns:a16="http://schemas.microsoft.com/office/drawing/2014/main" val="85834368"/>
                    </a:ext>
                  </a:extLst>
                </a:gridCol>
                <a:gridCol w="551362">
                  <a:extLst>
                    <a:ext uri="{9D8B030D-6E8A-4147-A177-3AD203B41FA5}">
                      <a16:colId xmlns:a16="http://schemas.microsoft.com/office/drawing/2014/main" val="651997594"/>
                    </a:ext>
                  </a:extLst>
                </a:gridCol>
                <a:gridCol w="583326">
                  <a:extLst>
                    <a:ext uri="{9D8B030D-6E8A-4147-A177-3AD203B41FA5}">
                      <a16:colId xmlns:a16="http://schemas.microsoft.com/office/drawing/2014/main" val="857107291"/>
                    </a:ext>
                  </a:extLst>
                </a:gridCol>
                <a:gridCol w="559353">
                  <a:extLst>
                    <a:ext uri="{9D8B030D-6E8A-4147-A177-3AD203B41FA5}">
                      <a16:colId xmlns:a16="http://schemas.microsoft.com/office/drawing/2014/main" val="1016276570"/>
                    </a:ext>
                  </a:extLst>
                </a:gridCol>
                <a:gridCol w="575335">
                  <a:extLst>
                    <a:ext uri="{9D8B030D-6E8A-4147-A177-3AD203B41FA5}">
                      <a16:colId xmlns:a16="http://schemas.microsoft.com/office/drawing/2014/main" val="2709344413"/>
                    </a:ext>
                  </a:extLst>
                </a:gridCol>
                <a:gridCol w="559353">
                  <a:extLst>
                    <a:ext uri="{9D8B030D-6E8A-4147-A177-3AD203B41FA5}">
                      <a16:colId xmlns:a16="http://schemas.microsoft.com/office/drawing/2014/main" val="1117893167"/>
                    </a:ext>
                  </a:extLst>
                </a:gridCol>
                <a:gridCol w="551362">
                  <a:extLst>
                    <a:ext uri="{9D8B030D-6E8A-4147-A177-3AD203B41FA5}">
                      <a16:colId xmlns:a16="http://schemas.microsoft.com/office/drawing/2014/main" val="700763139"/>
                    </a:ext>
                  </a:extLst>
                </a:gridCol>
                <a:gridCol w="551363">
                  <a:extLst>
                    <a:ext uri="{9D8B030D-6E8A-4147-A177-3AD203B41FA5}">
                      <a16:colId xmlns:a16="http://schemas.microsoft.com/office/drawing/2014/main" val="2014470876"/>
                    </a:ext>
                  </a:extLst>
                </a:gridCol>
                <a:gridCol w="567344">
                  <a:extLst>
                    <a:ext uri="{9D8B030D-6E8A-4147-A177-3AD203B41FA5}">
                      <a16:colId xmlns:a16="http://schemas.microsoft.com/office/drawing/2014/main" val="3380723607"/>
                    </a:ext>
                  </a:extLst>
                </a:gridCol>
                <a:gridCol w="551362">
                  <a:extLst>
                    <a:ext uri="{9D8B030D-6E8A-4147-A177-3AD203B41FA5}">
                      <a16:colId xmlns:a16="http://schemas.microsoft.com/office/drawing/2014/main" val="2225980814"/>
                    </a:ext>
                  </a:extLst>
                </a:gridCol>
                <a:gridCol w="551363">
                  <a:extLst>
                    <a:ext uri="{9D8B030D-6E8A-4147-A177-3AD203B41FA5}">
                      <a16:colId xmlns:a16="http://schemas.microsoft.com/office/drawing/2014/main" val="2059491322"/>
                    </a:ext>
                  </a:extLst>
                </a:gridCol>
                <a:gridCol w="551362">
                  <a:extLst>
                    <a:ext uri="{9D8B030D-6E8A-4147-A177-3AD203B41FA5}">
                      <a16:colId xmlns:a16="http://schemas.microsoft.com/office/drawing/2014/main" val="1510120815"/>
                    </a:ext>
                  </a:extLst>
                </a:gridCol>
                <a:gridCol w="551362">
                  <a:extLst>
                    <a:ext uri="{9D8B030D-6E8A-4147-A177-3AD203B41FA5}">
                      <a16:colId xmlns:a16="http://schemas.microsoft.com/office/drawing/2014/main" val="4216813872"/>
                    </a:ext>
                  </a:extLst>
                </a:gridCol>
                <a:gridCol w="551362">
                  <a:extLst>
                    <a:ext uri="{9D8B030D-6E8A-4147-A177-3AD203B41FA5}">
                      <a16:colId xmlns:a16="http://schemas.microsoft.com/office/drawing/2014/main" val="2997018062"/>
                    </a:ext>
                  </a:extLst>
                </a:gridCol>
              </a:tblGrid>
              <a:tr h="593176">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Backlog Item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Status and Completion date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Original Estimate in 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5</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6</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7</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8</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9</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10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11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12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13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14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4751354"/>
                  </a:ext>
                </a:extLst>
              </a:tr>
              <a:tr h="342708">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User story  #1,2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64860461"/>
                  </a:ext>
                </a:extLst>
              </a:tr>
              <a:tr h="422257">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UI Designing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12/05/22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10</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2329815"/>
                  </a:ext>
                </a:extLst>
              </a:tr>
              <a:tr h="372603">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User story  #3,4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2907509"/>
                  </a:ext>
                </a:extLst>
              </a:tr>
              <a:tr h="393619">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Add categories</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20/05/22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4</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1058381"/>
                  </a:ext>
                </a:extLst>
              </a:tr>
              <a:tr h="393619">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Post questions</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02/06/22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10</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63770950"/>
                  </a:ext>
                </a:extLst>
              </a:tr>
              <a:tr h="372603">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User story  #5,6</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70786428"/>
                  </a:ext>
                </a:extLst>
              </a:tr>
              <a:tr h="393619">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Post answers</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23/06/22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13</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804440"/>
                  </a:ext>
                </a:extLst>
              </a:tr>
              <a:tr h="372603">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User story  #7,8</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96634510"/>
                  </a:ext>
                </a:extLst>
              </a:tr>
              <a:tr h="372603">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Voting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25/06/22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5</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8257145"/>
                  </a:ext>
                </a:extLst>
              </a:tr>
              <a:tr h="372603">
                <a:tc>
                  <a:txBody>
                    <a:bodyPr/>
                    <a:lstStyle/>
                    <a:p>
                      <a:pPr algn="ct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Chatting</a:t>
                      </a: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30/06/22</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8</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53595845"/>
                  </a:ext>
                </a:extLst>
              </a:tr>
              <a:tr h="44939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Total</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50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2982628"/>
                  </a:ext>
                </a:extLst>
              </a:tr>
            </a:tbl>
          </a:graphicData>
        </a:graphic>
      </p:graphicFrame>
    </p:spTree>
    <p:extLst>
      <p:ext uri="{BB962C8B-B14F-4D97-AF65-F5344CB8AC3E}">
        <p14:creationId xmlns:p14="http://schemas.microsoft.com/office/powerpoint/2010/main" val="3276022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A065A4B-8CE4-4A21-BB22-A66561C16A57}"/>
              </a:ext>
            </a:extLst>
          </p:cNvPr>
          <p:cNvSpPr>
            <a:spLocks noGrp="1"/>
          </p:cNvSpPr>
          <p:nvPr>
            <p:ph type="title"/>
          </p:nvPr>
        </p:nvSpPr>
        <p:spPr>
          <a:xfrm>
            <a:off x="682956" y="0"/>
            <a:ext cx="10364451" cy="1596177"/>
          </a:xfrm>
        </p:spPr>
        <p:txBody>
          <a:bodyPr>
            <a:normAutofit/>
          </a:bodyPr>
          <a:lstStyle/>
          <a:p>
            <a:r>
              <a:rPr lang="en-IN" sz="2200" b="1" u="sng" dirty="0">
                <a:effectLst/>
                <a:latin typeface="Times New Roman" panose="02020603050405020304" pitchFamily="18" charset="0"/>
                <a:ea typeface="Calibri" panose="020F0502020204030204" pitchFamily="34" charset="0"/>
                <a:cs typeface="Times New Roman" panose="02020603050405020304" pitchFamily="18" charset="0"/>
              </a:rPr>
              <a:t>Sprint 1 Backlog Actuals</a:t>
            </a:r>
            <a:br>
              <a:rPr lang="en-IN" sz="2200" u="sng" dirty="0">
                <a:effectLst/>
                <a:latin typeface="Calibri" panose="020F0502020204030204" pitchFamily="34" charset="0"/>
                <a:ea typeface="Calibri" panose="020F0502020204030204" pitchFamily="34" charset="0"/>
                <a:cs typeface="Times New Roman" panose="02020603050405020304" pitchFamily="18" charset="0"/>
              </a:rPr>
            </a:br>
            <a:endParaRPr lang="en-IN" sz="2200" dirty="0"/>
          </a:p>
        </p:txBody>
      </p:sp>
      <p:graphicFrame>
        <p:nvGraphicFramePr>
          <p:cNvPr id="6" name="Table 5">
            <a:extLst>
              <a:ext uri="{FF2B5EF4-FFF2-40B4-BE49-F238E27FC236}">
                <a16:creationId xmlns:a16="http://schemas.microsoft.com/office/drawing/2014/main" id="{99285ADE-A15E-CBDC-5516-57F7E683EE5F}"/>
              </a:ext>
            </a:extLst>
          </p:cNvPr>
          <p:cNvGraphicFramePr>
            <a:graphicFrameLocks noGrp="1"/>
          </p:cNvGraphicFramePr>
          <p:nvPr>
            <p:extLst>
              <p:ext uri="{D42A27DB-BD31-4B8C-83A1-F6EECF244321}">
                <p14:modId xmlns:p14="http://schemas.microsoft.com/office/powerpoint/2010/main" val="3114161917"/>
              </p:ext>
            </p:extLst>
          </p:nvPr>
        </p:nvGraphicFramePr>
        <p:xfrm>
          <a:off x="200689" y="936439"/>
          <a:ext cx="11790622" cy="5490973"/>
        </p:xfrm>
        <a:graphic>
          <a:graphicData uri="http://schemas.openxmlformats.org/drawingml/2006/table">
            <a:tbl>
              <a:tblPr firstRow="1" bandRow="1">
                <a:tableStyleId>{073A0DAA-6AF3-43AB-8588-CEC1D06C72B9}</a:tableStyleId>
              </a:tblPr>
              <a:tblGrid>
                <a:gridCol w="1530457">
                  <a:extLst>
                    <a:ext uri="{9D8B030D-6E8A-4147-A177-3AD203B41FA5}">
                      <a16:colId xmlns:a16="http://schemas.microsoft.com/office/drawing/2014/main" val="725763383"/>
                    </a:ext>
                  </a:extLst>
                </a:gridCol>
                <a:gridCol w="1047565">
                  <a:extLst>
                    <a:ext uri="{9D8B030D-6E8A-4147-A177-3AD203B41FA5}">
                      <a16:colId xmlns:a16="http://schemas.microsoft.com/office/drawing/2014/main" val="2316547316"/>
                    </a:ext>
                  </a:extLst>
                </a:gridCol>
                <a:gridCol w="825623">
                  <a:extLst>
                    <a:ext uri="{9D8B030D-6E8A-4147-A177-3AD203B41FA5}">
                      <a16:colId xmlns:a16="http://schemas.microsoft.com/office/drawing/2014/main" val="4145577246"/>
                    </a:ext>
                  </a:extLst>
                </a:gridCol>
                <a:gridCol w="568171">
                  <a:extLst>
                    <a:ext uri="{9D8B030D-6E8A-4147-A177-3AD203B41FA5}">
                      <a16:colId xmlns:a16="http://schemas.microsoft.com/office/drawing/2014/main" val="2044004487"/>
                    </a:ext>
                  </a:extLst>
                </a:gridCol>
                <a:gridCol w="662327">
                  <a:extLst>
                    <a:ext uri="{9D8B030D-6E8A-4147-A177-3AD203B41FA5}">
                      <a16:colId xmlns:a16="http://schemas.microsoft.com/office/drawing/2014/main" val="4204751562"/>
                    </a:ext>
                  </a:extLst>
                </a:gridCol>
                <a:gridCol w="621437">
                  <a:extLst>
                    <a:ext uri="{9D8B030D-6E8A-4147-A177-3AD203B41FA5}">
                      <a16:colId xmlns:a16="http://schemas.microsoft.com/office/drawing/2014/main" val="2723047282"/>
                    </a:ext>
                  </a:extLst>
                </a:gridCol>
                <a:gridCol w="639193">
                  <a:extLst>
                    <a:ext uri="{9D8B030D-6E8A-4147-A177-3AD203B41FA5}">
                      <a16:colId xmlns:a16="http://schemas.microsoft.com/office/drawing/2014/main" val="2386061626"/>
                    </a:ext>
                  </a:extLst>
                </a:gridCol>
                <a:gridCol w="648069">
                  <a:extLst>
                    <a:ext uri="{9D8B030D-6E8A-4147-A177-3AD203B41FA5}">
                      <a16:colId xmlns:a16="http://schemas.microsoft.com/office/drawing/2014/main" val="3913530965"/>
                    </a:ext>
                  </a:extLst>
                </a:gridCol>
                <a:gridCol w="621437">
                  <a:extLst>
                    <a:ext uri="{9D8B030D-6E8A-4147-A177-3AD203B41FA5}">
                      <a16:colId xmlns:a16="http://schemas.microsoft.com/office/drawing/2014/main" val="1626618804"/>
                    </a:ext>
                  </a:extLst>
                </a:gridCol>
                <a:gridCol w="559294">
                  <a:extLst>
                    <a:ext uri="{9D8B030D-6E8A-4147-A177-3AD203B41FA5}">
                      <a16:colId xmlns:a16="http://schemas.microsoft.com/office/drawing/2014/main" val="1591135492"/>
                    </a:ext>
                  </a:extLst>
                </a:gridCol>
                <a:gridCol w="577048">
                  <a:extLst>
                    <a:ext uri="{9D8B030D-6E8A-4147-A177-3AD203B41FA5}">
                      <a16:colId xmlns:a16="http://schemas.microsoft.com/office/drawing/2014/main" val="3884421567"/>
                    </a:ext>
                  </a:extLst>
                </a:gridCol>
                <a:gridCol w="594804">
                  <a:extLst>
                    <a:ext uri="{9D8B030D-6E8A-4147-A177-3AD203B41FA5}">
                      <a16:colId xmlns:a16="http://schemas.microsoft.com/office/drawing/2014/main" val="1887416820"/>
                    </a:ext>
                  </a:extLst>
                </a:gridCol>
                <a:gridCol w="577049">
                  <a:extLst>
                    <a:ext uri="{9D8B030D-6E8A-4147-A177-3AD203B41FA5}">
                      <a16:colId xmlns:a16="http://schemas.microsoft.com/office/drawing/2014/main" val="1909524396"/>
                    </a:ext>
                  </a:extLst>
                </a:gridCol>
                <a:gridCol w="603681">
                  <a:extLst>
                    <a:ext uri="{9D8B030D-6E8A-4147-A177-3AD203B41FA5}">
                      <a16:colId xmlns:a16="http://schemas.microsoft.com/office/drawing/2014/main" val="1039988734"/>
                    </a:ext>
                  </a:extLst>
                </a:gridCol>
                <a:gridCol w="559293">
                  <a:extLst>
                    <a:ext uri="{9D8B030D-6E8A-4147-A177-3AD203B41FA5}">
                      <a16:colId xmlns:a16="http://schemas.microsoft.com/office/drawing/2014/main" val="1159587070"/>
                    </a:ext>
                  </a:extLst>
                </a:gridCol>
                <a:gridCol w="559294">
                  <a:extLst>
                    <a:ext uri="{9D8B030D-6E8A-4147-A177-3AD203B41FA5}">
                      <a16:colId xmlns:a16="http://schemas.microsoft.com/office/drawing/2014/main" val="624297894"/>
                    </a:ext>
                  </a:extLst>
                </a:gridCol>
                <a:gridCol w="595880">
                  <a:extLst>
                    <a:ext uri="{9D8B030D-6E8A-4147-A177-3AD203B41FA5}">
                      <a16:colId xmlns:a16="http://schemas.microsoft.com/office/drawing/2014/main" val="1684108992"/>
                    </a:ext>
                  </a:extLst>
                </a:gridCol>
              </a:tblGrid>
              <a:tr h="37084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Backlog Item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Status and Completion date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Original Estimate in 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5</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6</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7</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8</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9</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10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11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12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13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Completed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&lt;Y/N&gt;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8912832"/>
                  </a:ext>
                </a:extLst>
              </a:tr>
              <a:tr h="37084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User story  #1,2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8819331"/>
                  </a:ext>
                </a:extLst>
              </a:tr>
              <a:tr h="37084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UI Designing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12/05/22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10</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2968303"/>
                  </a:ext>
                </a:extLst>
              </a:tr>
              <a:tr h="37084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User story  #3,4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9683086"/>
                  </a:ext>
                </a:extLst>
              </a:tr>
              <a:tr h="370840">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Add categories</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20/05/22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4</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2185122"/>
                  </a:ext>
                </a:extLst>
              </a:tr>
              <a:tr h="370840">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Post questions</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02/06/22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10</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35915981"/>
                  </a:ext>
                </a:extLst>
              </a:tr>
              <a:tr h="37084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User story  #5,6</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608955"/>
                  </a:ext>
                </a:extLst>
              </a:tr>
              <a:tr h="370840">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Post answers</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23/06/22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13</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N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7469049"/>
                  </a:ext>
                </a:extLst>
              </a:tr>
              <a:tr h="37084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User story  #7,8</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2047062"/>
                  </a:ext>
                </a:extLst>
              </a:tr>
              <a:tr h="37084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Voting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25/06/22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5</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N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9394907"/>
                  </a:ext>
                </a:extLst>
              </a:tr>
              <a:tr h="370840">
                <a:tc>
                  <a:txBody>
                    <a:bodyPr/>
                    <a:lstStyle/>
                    <a:p>
                      <a:pPr algn="ct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Chatting</a:t>
                      </a: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30/06/22</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8</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3538042"/>
                  </a:ext>
                </a:extLst>
              </a:tr>
              <a:tr h="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Total</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50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6</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4002472"/>
                  </a:ext>
                </a:extLst>
              </a:tr>
            </a:tbl>
          </a:graphicData>
        </a:graphic>
      </p:graphicFrame>
    </p:spTree>
    <p:extLst>
      <p:ext uri="{BB962C8B-B14F-4D97-AF65-F5344CB8AC3E}">
        <p14:creationId xmlns:p14="http://schemas.microsoft.com/office/powerpoint/2010/main" val="381080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8573BF7-91FC-4C37-9F37-31A915FFA7DA}"/>
              </a:ext>
            </a:extLst>
          </p:cNvPr>
          <p:cNvSpPr>
            <a:spLocks noGrp="1"/>
          </p:cNvSpPr>
          <p:nvPr>
            <p:ph type="title"/>
          </p:nvPr>
        </p:nvSpPr>
        <p:spPr>
          <a:xfrm>
            <a:off x="762854" y="0"/>
            <a:ext cx="10364451" cy="1596177"/>
          </a:xfrm>
        </p:spPr>
        <p:txBody>
          <a:bodyPr>
            <a:normAutofit/>
          </a:bodyPr>
          <a:lstStyle/>
          <a:p>
            <a:r>
              <a:rPr lang="en-IN" sz="2200" b="1" u="sng" dirty="0">
                <a:effectLst/>
                <a:latin typeface="Times New Roman" panose="02020603050405020304" pitchFamily="18" charset="0"/>
                <a:ea typeface="Calibri" panose="020F0502020204030204" pitchFamily="34" charset="0"/>
                <a:cs typeface="Times New Roman" panose="02020603050405020304" pitchFamily="18" charset="0"/>
              </a:rPr>
              <a:t>Sprint 2 Backlog Actuals</a:t>
            </a:r>
            <a:br>
              <a:rPr lang="en-IN" sz="2200" u="sng" dirty="0">
                <a:effectLst/>
                <a:latin typeface="Calibri" panose="020F0502020204030204" pitchFamily="34" charset="0"/>
                <a:ea typeface="Calibri" panose="020F0502020204030204" pitchFamily="34" charset="0"/>
                <a:cs typeface="Times New Roman" panose="02020603050405020304" pitchFamily="18" charset="0"/>
              </a:rPr>
            </a:br>
            <a:endParaRPr lang="en-IN" sz="2200" dirty="0"/>
          </a:p>
        </p:txBody>
      </p:sp>
      <p:graphicFrame>
        <p:nvGraphicFramePr>
          <p:cNvPr id="2" name="Table 1">
            <a:extLst>
              <a:ext uri="{FF2B5EF4-FFF2-40B4-BE49-F238E27FC236}">
                <a16:creationId xmlns:a16="http://schemas.microsoft.com/office/drawing/2014/main" id="{9EF28111-DD9A-E532-7B27-F7B669A8DE90}"/>
              </a:ext>
            </a:extLst>
          </p:cNvPr>
          <p:cNvGraphicFramePr>
            <a:graphicFrameLocks noGrp="1"/>
          </p:cNvGraphicFramePr>
          <p:nvPr>
            <p:extLst>
              <p:ext uri="{D42A27DB-BD31-4B8C-83A1-F6EECF244321}">
                <p14:modId xmlns:p14="http://schemas.microsoft.com/office/powerpoint/2010/main" val="1451515671"/>
              </p:ext>
            </p:extLst>
          </p:nvPr>
        </p:nvGraphicFramePr>
        <p:xfrm>
          <a:off x="200689" y="986398"/>
          <a:ext cx="11790622" cy="5490973"/>
        </p:xfrm>
        <a:graphic>
          <a:graphicData uri="http://schemas.openxmlformats.org/drawingml/2006/table">
            <a:tbl>
              <a:tblPr firstRow="1" bandRow="1">
                <a:tableStyleId>{073A0DAA-6AF3-43AB-8588-CEC1D06C72B9}</a:tableStyleId>
              </a:tblPr>
              <a:tblGrid>
                <a:gridCol w="1530457">
                  <a:extLst>
                    <a:ext uri="{9D8B030D-6E8A-4147-A177-3AD203B41FA5}">
                      <a16:colId xmlns:a16="http://schemas.microsoft.com/office/drawing/2014/main" val="2196113458"/>
                    </a:ext>
                  </a:extLst>
                </a:gridCol>
                <a:gridCol w="1047565">
                  <a:extLst>
                    <a:ext uri="{9D8B030D-6E8A-4147-A177-3AD203B41FA5}">
                      <a16:colId xmlns:a16="http://schemas.microsoft.com/office/drawing/2014/main" val="3642228764"/>
                    </a:ext>
                  </a:extLst>
                </a:gridCol>
                <a:gridCol w="825623">
                  <a:extLst>
                    <a:ext uri="{9D8B030D-6E8A-4147-A177-3AD203B41FA5}">
                      <a16:colId xmlns:a16="http://schemas.microsoft.com/office/drawing/2014/main" val="4013899544"/>
                    </a:ext>
                  </a:extLst>
                </a:gridCol>
                <a:gridCol w="568171">
                  <a:extLst>
                    <a:ext uri="{9D8B030D-6E8A-4147-A177-3AD203B41FA5}">
                      <a16:colId xmlns:a16="http://schemas.microsoft.com/office/drawing/2014/main" val="4278867407"/>
                    </a:ext>
                  </a:extLst>
                </a:gridCol>
                <a:gridCol w="662327">
                  <a:extLst>
                    <a:ext uri="{9D8B030D-6E8A-4147-A177-3AD203B41FA5}">
                      <a16:colId xmlns:a16="http://schemas.microsoft.com/office/drawing/2014/main" val="2251191875"/>
                    </a:ext>
                  </a:extLst>
                </a:gridCol>
                <a:gridCol w="621437">
                  <a:extLst>
                    <a:ext uri="{9D8B030D-6E8A-4147-A177-3AD203B41FA5}">
                      <a16:colId xmlns:a16="http://schemas.microsoft.com/office/drawing/2014/main" val="1235373159"/>
                    </a:ext>
                  </a:extLst>
                </a:gridCol>
                <a:gridCol w="639193">
                  <a:extLst>
                    <a:ext uri="{9D8B030D-6E8A-4147-A177-3AD203B41FA5}">
                      <a16:colId xmlns:a16="http://schemas.microsoft.com/office/drawing/2014/main" val="4258467009"/>
                    </a:ext>
                  </a:extLst>
                </a:gridCol>
                <a:gridCol w="648069">
                  <a:extLst>
                    <a:ext uri="{9D8B030D-6E8A-4147-A177-3AD203B41FA5}">
                      <a16:colId xmlns:a16="http://schemas.microsoft.com/office/drawing/2014/main" val="3422108527"/>
                    </a:ext>
                  </a:extLst>
                </a:gridCol>
                <a:gridCol w="621437">
                  <a:extLst>
                    <a:ext uri="{9D8B030D-6E8A-4147-A177-3AD203B41FA5}">
                      <a16:colId xmlns:a16="http://schemas.microsoft.com/office/drawing/2014/main" val="438605940"/>
                    </a:ext>
                  </a:extLst>
                </a:gridCol>
                <a:gridCol w="559294">
                  <a:extLst>
                    <a:ext uri="{9D8B030D-6E8A-4147-A177-3AD203B41FA5}">
                      <a16:colId xmlns:a16="http://schemas.microsoft.com/office/drawing/2014/main" val="4041489147"/>
                    </a:ext>
                  </a:extLst>
                </a:gridCol>
                <a:gridCol w="577048">
                  <a:extLst>
                    <a:ext uri="{9D8B030D-6E8A-4147-A177-3AD203B41FA5}">
                      <a16:colId xmlns:a16="http://schemas.microsoft.com/office/drawing/2014/main" val="1653800170"/>
                    </a:ext>
                  </a:extLst>
                </a:gridCol>
                <a:gridCol w="594804">
                  <a:extLst>
                    <a:ext uri="{9D8B030D-6E8A-4147-A177-3AD203B41FA5}">
                      <a16:colId xmlns:a16="http://schemas.microsoft.com/office/drawing/2014/main" val="207635413"/>
                    </a:ext>
                  </a:extLst>
                </a:gridCol>
                <a:gridCol w="577049">
                  <a:extLst>
                    <a:ext uri="{9D8B030D-6E8A-4147-A177-3AD203B41FA5}">
                      <a16:colId xmlns:a16="http://schemas.microsoft.com/office/drawing/2014/main" val="3066722288"/>
                    </a:ext>
                  </a:extLst>
                </a:gridCol>
                <a:gridCol w="603681">
                  <a:extLst>
                    <a:ext uri="{9D8B030D-6E8A-4147-A177-3AD203B41FA5}">
                      <a16:colId xmlns:a16="http://schemas.microsoft.com/office/drawing/2014/main" val="4139526168"/>
                    </a:ext>
                  </a:extLst>
                </a:gridCol>
                <a:gridCol w="559293">
                  <a:extLst>
                    <a:ext uri="{9D8B030D-6E8A-4147-A177-3AD203B41FA5}">
                      <a16:colId xmlns:a16="http://schemas.microsoft.com/office/drawing/2014/main" val="380017283"/>
                    </a:ext>
                  </a:extLst>
                </a:gridCol>
                <a:gridCol w="559294">
                  <a:extLst>
                    <a:ext uri="{9D8B030D-6E8A-4147-A177-3AD203B41FA5}">
                      <a16:colId xmlns:a16="http://schemas.microsoft.com/office/drawing/2014/main" val="3882701415"/>
                    </a:ext>
                  </a:extLst>
                </a:gridCol>
                <a:gridCol w="595880">
                  <a:extLst>
                    <a:ext uri="{9D8B030D-6E8A-4147-A177-3AD203B41FA5}">
                      <a16:colId xmlns:a16="http://schemas.microsoft.com/office/drawing/2014/main" val="1216109249"/>
                    </a:ext>
                  </a:extLst>
                </a:gridCol>
              </a:tblGrid>
              <a:tr h="37084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Backlog Item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Status and Completion date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Original Estimate in 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5</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6</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7</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8</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9</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10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11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12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13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Completed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&lt;Y/N&gt;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8084753"/>
                  </a:ext>
                </a:extLst>
              </a:tr>
              <a:tr h="37084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User story  #1,2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2526874"/>
                  </a:ext>
                </a:extLst>
              </a:tr>
              <a:tr h="37084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UI Designing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12/05/22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10</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23575241"/>
                  </a:ext>
                </a:extLst>
              </a:tr>
              <a:tr h="37084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User story  #3,4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7555729"/>
                  </a:ext>
                </a:extLst>
              </a:tr>
              <a:tr h="370840">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Add categories</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20/05/22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4</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6521136"/>
                  </a:ext>
                </a:extLst>
              </a:tr>
              <a:tr h="370840">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Post questions</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02/06/22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10</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2387323"/>
                  </a:ext>
                </a:extLst>
              </a:tr>
              <a:tr h="37084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User story  #5,6</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5910717"/>
                  </a:ext>
                </a:extLst>
              </a:tr>
              <a:tr h="370840">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Post answers</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23/06/22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13</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N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4409776"/>
                  </a:ext>
                </a:extLst>
              </a:tr>
              <a:tr h="37084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User story  #7,8</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9072611"/>
                  </a:ext>
                </a:extLst>
              </a:tr>
              <a:tr h="37084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Voting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25/06/22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5</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N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3170600"/>
                  </a:ext>
                </a:extLst>
              </a:tr>
              <a:tr h="370840">
                <a:tc>
                  <a:txBody>
                    <a:bodyPr/>
                    <a:lstStyle/>
                    <a:p>
                      <a:pPr algn="ct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Chatting</a:t>
                      </a: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30/06/22</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8</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5115787"/>
                  </a:ext>
                </a:extLst>
              </a:tr>
              <a:tr h="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Total</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50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6</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2057509"/>
                  </a:ext>
                </a:extLst>
              </a:tr>
            </a:tbl>
          </a:graphicData>
        </a:graphic>
      </p:graphicFrame>
    </p:spTree>
    <p:extLst>
      <p:ext uri="{BB962C8B-B14F-4D97-AF65-F5344CB8AC3E}">
        <p14:creationId xmlns:p14="http://schemas.microsoft.com/office/powerpoint/2010/main" val="982601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59806-9289-46C9-863A-FD243F75D54C}"/>
              </a:ext>
            </a:extLst>
          </p:cNvPr>
          <p:cNvSpPr>
            <a:spLocks noGrp="1"/>
          </p:cNvSpPr>
          <p:nvPr>
            <p:ph type="title"/>
          </p:nvPr>
        </p:nvSpPr>
        <p:spPr/>
        <p:txBody>
          <a:bodyPr/>
          <a:lstStyle/>
          <a:p>
            <a:r>
              <a:rPr lang="en-IN" sz="3600" b="1" u="sng" dirty="0">
                <a:latin typeface="Times New Roman" pitchFamily="18" charset="0"/>
                <a:cs typeface="Times New Roman" pitchFamily="18" charset="0"/>
              </a:rPr>
              <a:t>Introduction</a:t>
            </a:r>
            <a:endParaRPr lang="en-IN" b="1" u="sng" dirty="0"/>
          </a:p>
        </p:txBody>
      </p:sp>
      <p:sp>
        <p:nvSpPr>
          <p:cNvPr id="3" name="Content Placeholder 2">
            <a:extLst>
              <a:ext uri="{FF2B5EF4-FFF2-40B4-BE49-F238E27FC236}">
                <a16:creationId xmlns:a16="http://schemas.microsoft.com/office/drawing/2014/main" id="{14D8D201-E850-49D3-8B97-94C48DB18F78}"/>
              </a:ext>
            </a:extLst>
          </p:cNvPr>
          <p:cNvSpPr>
            <a:spLocks noGrp="1"/>
          </p:cNvSpPr>
          <p:nvPr>
            <p:ph sz="quarter" idx="13"/>
          </p:nvPr>
        </p:nvSpPr>
        <p:spPr>
          <a:xfrm>
            <a:off x="913774" y="2049223"/>
            <a:ext cx="10363826" cy="4190260"/>
          </a:xfrm>
        </p:spPr>
        <p:txBody>
          <a:bodyPr>
            <a:normAutofit fontScale="85000" lnSpcReduction="10000"/>
          </a:bodyPr>
          <a:lstStyle/>
          <a:p>
            <a:pPr algn="just"/>
            <a:r>
              <a:rPr lang="en-US" cap="none" dirty="0">
                <a:latin typeface="Times New Roman" panose="02020603050405020304" pitchFamily="18" charset="0"/>
                <a:cs typeface="Times New Roman" panose="02020603050405020304" pitchFamily="18" charset="0"/>
              </a:rPr>
              <a:t>This project revolves around the usage of a web page and its functionalities. Web has been one of the greatest gifts to mankind and we intend to use its fruitful part too. </a:t>
            </a:r>
          </a:p>
          <a:p>
            <a:pPr algn="just"/>
            <a:r>
              <a:rPr lang="en-US" cap="none" dirty="0">
                <a:latin typeface="Times New Roman" panose="02020603050405020304" pitchFamily="18" charset="0"/>
                <a:cs typeface="Times New Roman" panose="02020603050405020304" pitchFamily="18" charset="0"/>
              </a:rPr>
              <a:t>This project indicates the usage of python, html, Django and bootstrap. It is designed to facilitate multiple domains of knowledge from a single place as it is often seen that information is highly specific and found only at their respective domain holders. With this project we sought to bridge the gap between different kinds of beneficiaries of knowledge. This platform will facilitate all sort of knowledge from all sort of domains like travel, information sciences, tech advancements, politics to name a few. </a:t>
            </a:r>
          </a:p>
          <a:p>
            <a:pPr algn="just"/>
            <a:r>
              <a:rPr lang="en-US" cap="none" dirty="0">
                <a:latin typeface="Times New Roman" panose="02020603050405020304" pitchFamily="18" charset="0"/>
                <a:cs typeface="Times New Roman" panose="02020603050405020304" pitchFamily="18" charset="0"/>
              </a:rPr>
              <a:t>The availability of platforms like django, bootstrap has not only made the process really timesaving but also hassle free. </a:t>
            </a:r>
          </a:p>
          <a:p>
            <a:pPr algn="just"/>
            <a:r>
              <a:rPr lang="en-US" cap="none" dirty="0">
                <a:latin typeface="Times New Roman" panose="02020603050405020304" pitchFamily="18" charset="0"/>
                <a:cs typeface="Times New Roman" panose="02020603050405020304" pitchFamily="18" charset="0"/>
              </a:rPr>
              <a:t>Uno is to be spoken as you know? To implicate a wave of curiosity among its users as after all it gives answers to their questions. This web application is supposed to feature a wide domain and global applications. From the world of technology to the vast remains of history and the travelogues all around the world sewed at one place. It will also support multi-lingual features and sections.</a:t>
            </a:r>
          </a:p>
        </p:txBody>
      </p:sp>
    </p:spTree>
    <p:extLst>
      <p:ext uri="{BB962C8B-B14F-4D97-AF65-F5344CB8AC3E}">
        <p14:creationId xmlns:p14="http://schemas.microsoft.com/office/powerpoint/2010/main" val="37557851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91D1309-288F-48F6-86A3-5D8B131A6715}"/>
              </a:ext>
            </a:extLst>
          </p:cNvPr>
          <p:cNvSpPr txBox="1">
            <a:spLocks noGrp="1"/>
          </p:cNvSpPr>
          <p:nvPr>
            <p:ph type="title"/>
          </p:nvPr>
        </p:nvSpPr>
        <p:spPr>
          <a:xfrm>
            <a:off x="1331112" y="348402"/>
            <a:ext cx="8851576" cy="895630"/>
          </a:xfrm>
          <a:prstGeom prst="rect">
            <a:avLst/>
          </a:prstGeom>
          <a:noFill/>
        </p:spPr>
        <p:txBody>
          <a:bodyPr wrap="square">
            <a:spAutoFit/>
          </a:bodyPr>
          <a:lstStyle/>
          <a:p>
            <a:r>
              <a:rPr lang="en-IN" sz="2200" b="1" u="sng" dirty="0">
                <a:effectLst/>
                <a:latin typeface="Times New Roman" panose="02020603050405020304" pitchFamily="18" charset="0"/>
                <a:ea typeface="Calibri" panose="020F0502020204030204" pitchFamily="34" charset="0"/>
                <a:cs typeface="Times New Roman" panose="02020603050405020304" pitchFamily="18" charset="0"/>
              </a:rPr>
              <a:t>Sprint 3 Backlog Actuals</a:t>
            </a:r>
            <a:br>
              <a:rPr lang="en-IN" sz="1800" u="sng"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graphicFrame>
        <p:nvGraphicFramePr>
          <p:cNvPr id="5" name="Table 4">
            <a:extLst>
              <a:ext uri="{FF2B5EF4-FFF2-40B4-BE49-F238E27FC236}">
                <a16:creationId xmlns:a16="http://schemas.microsoft.com/office/drawing/2014/main" id="{44EC590B-A468-68C6-2985-41155466F764}"/>
              </a:ext>
            </a:extLst>
          </p:cNvPr>
          <p:cNvGraphicFramePr>
            <a:graphicFrameLocks noGrp="1"/>
          </p:cNvGraphicFramePr>
          <p:nvPr>
            <p:extLst>
              <p:ext uri="{D42A27DB-BD31-4B8C-83A1-F6EECF244321}">
                <p14:modId xmlns:p14="http://schemas.microsoft.com/office/powerpoint/2010/main" val="2130648361"/>
              </p:ext>
            </p:extLst>
          </p:nvPr>
        </p:nvGraphicFramePr>
        <p:xfrm>
          <a:off x="200689" y="995363"/>
          <a:ext cx="11790622" cy="5490973"/>
        </p:xfrm>
        <a:graphic>
          <a:graphicData uri="http://schemas.openxmlformats.org/drawingml/2006/table">
            <a:tbl>
              <a:tblPr firstRow="1" bandRow="1">
                <a:tableStyleId>{073A0DAA-6AF3-43AB-8588-CEC1D06C72B9}</a:tableStyleId>
              </a:tblPr>
              <a:tblGrid>
                <a:gridCol w="1530457">
                  <a:extLst>
                    <a:ext uri="{9D8B030D-6E8A-4147-A177-3AD203B41FA5}">
                      <a16:colId xmlns:a16="http://schemas.microsoft.com/office/drawing/2014/main" val="2196113458"/>
                    </a:ext>
                  </a:extLst>
                </a:gridCol>
                <a:gridCol w="1047565">
                  <a:extLst>
                    <a:ext uri="{9D8B030D-6E8A-4147-A177-3AD203B41FA5}">
                      <a16:colId xmlns:a16="http://schemas.microsoft.com/office/drawing/2014/main" val="3642228764"/>
                    </a:ext>
                  </a:extLst>
                </a:gridCol>
                <a:gridCol w="825623">
                  <a:extLst>
                    <a:ext uri="{9D8B030D-6E8A-4147-A177-3AD203B41FA5}">
                      <a16:colId xmlns:a16="http://schemas.microsoft.com/office/drawing/2014/main" val="4013899544"/>
                    </a:ext>
                  </a:extLst>
                </a:gridCol>
                <a:gridCol w="568171">
                  <a:extLst>
                    <a:ext uri="{9D8B030D-6E8A-4147-A177-3AD203B41FA5}">
                      <a16:colId xmlns:a16="http://schemas.microsoft.com/office/drawing/2014/main" val="4278867407"/>
                    </a:ext>
                  </a:extLst>
                </a:gridCol>
                <a:gridCol w="662327">
                  <a:extLst>
                    <a:ext uri="{9D8B030D-6E8A-4147-A177-3AD203B41FA5}">
                      <a16:colId xmlns:a16="http://schemas.microsoft.com/office/drawing/2014/main" val="2251191875"/>
                    </a:ext>
                  </a:extLst>
                </a:gridCol>
                <a:gridCol w="621437">
                  <a:extLst>
                    <a:ext uri="{9D8B030D-6E8A-4147-A177-3AD203B41FA5}">
                      <a16:colId xmlns:a16="http://schemas.microsoft.com/office/drawing/2014/main" val="1235373159"/>
                    </a:ext>
                  </a:extLst>
                </a:gridCol>
                <a:gridCol w="639193">
                  <a:extLst>
                    <a:ext uri="{9D8B030D-6E8A-4147-A177-3AD203B41FA5}">
                      <a16:colId xmlns:a16="http://schemas.microsoft.com/office/drawing/2014/main" val="4258467009"/>
                    </a:ext>
                  </a:extLst>
                </a:gridCol>
                <a:gridCol w="648069">
                  <a:extLst>
                    <a:ext uri="{9D8B030D-6E8A-4147-A177-3AD203B41FA5}">
                      <a16:colId xmlns:a16="http://schemas.microsoft.com/office/drawing/2014/main" val="3422108527"/>
                    </a:ext>
                  </a:extLst>
                </a:gridCol>
                <a:gridCol w="621437">
                  <a:extLst>
                    <a:ext uri="{9D8B030D-6E8A-4147-A177-3AD203B41FA5}">
                      <a16:colId xmlns:a16="http://schemas.microsoft.com/office/drawing/2014/main" val="438605940"/>
                    </a:ext>
                  </a:extLst>
                </a:gridCol>
                <a:gridCol w="559294">
                  <a:extLst>
                    <a:ext uri="{9D8B030D-6E8A-4147-A177-3AD203B41FA5}">
                      <a16:colId xmlns:a16="http://schemas.microsoft.com/office/drawing/2014/main" val="4041489147"/>
                    </a:ext>
                  </a:extLst>
                </a:gridCol>
                <a:gridCol w="577048">
                  <a:extLst>
                    <a:ext uri="{9D8B030D-6E8A-4147-A177-3AD203B41FA5}">
                      <a16:colId xmlns:a16="http://schemas.microsoft.com/office/drawing/2014/main" val="1653800170"/>
                    </a:ext>
                  </a:extLst>
                </a:gridCol>
                <a:gridCol w="594804">
                  <a:extLst>
                    <a:ext uri="{9D8B030D-6E8A-4147-A177-3AD203B41FA5}">
                      <a16:colId xmlns:a16="http://schemas.microsoft.com/office/drawing/2014/main" val="207635413"/>
                    </a:ext>
                  </a:extLst>
                </a:gridCol>
                <a:gridCol w="577049">
                  <a:extLst>
                    <a:ext uri="{9D8B030D-6E8A-4147-A177-3AD203B41FA5}">
                      <a16:colId xmlns:a16="http://schemas.microsoft.com/office/drawing/2014/main" val="3066722288"/>
                    </a:ext>
                  </a:extLst>
                </a:gridCol>
                <a:gridCol w="603681">
                  <a:extLst>
                    <a:ext uri="{9D8B030D-6E8A-4147-A177-3AD203B41FA5}">
                      <a16:colId xmlns:a16="http://schemas.microsoft.com/office/drawing/2014/main" val="4139526168"/>
                    </a:ext>
                  </a:extLst>
                </a:gridCol>
                <a:gridCol w="559293">
                  <a:extLst>
                    <a:ext uri="{9D8B030D-6E8A-4147-A177-3AD203B41FA5}">
                      <a16:colId xmlns:a16="http://schemas.microsoft.com/office/drawing/2014/main" val="380017283"/>
                    </a:ext>
                  </a:extLst>
                </a:gridCol>
                <a:gridCol w="559294">
                  <a:extLst>
                    <a:ext uri="{9D8B030D-6E8A-4147-A177-3AD203B41FA5}">
                      <a16:colId xmlns:a16="http://schemas.microsoft.com/office/drawing/2014/main" val="3882701415"/>
                    </a:ext>
                  </a:extLst>
                </a:gridCol>
                <a:gridCol w="595880">
                  <a:extLst>
                    <a:ext uri="{9D8B030D-6E8A-4147-A177-3AD203B41FA5}">
                      <a16:colId xmlns:a16="http://schemas.microsoft.com/office/drawing/2014/main" val="1216109249"/>
                    </a:ext>
                  </a:extLst>
                </a:gridCol>
              </a:tblGrid>
              <a:tr h="37084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Backlog Item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Status and Completion date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Original Estimate in 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5</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6</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7</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8</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9</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10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11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12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13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Completed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&lt;Y/N&gt;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8084753"/>
                  </a:ext>
                </a:extLst>
              </a:tr>
              <a:tr h="37084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User story  #1,2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2526874"/>
                  </a:ext>
                </a:extLst>
              </a:tr>
              <a:tr h="37084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UI Designing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12/05/22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10</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23575241"/>
                  </a:ext>
                </a:extLst>
              </a:tr>
              <a:tr h="37084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User story  #3,4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7555729"/>
                  </a:ext>
                </a:extLst>
              </a:tr>
              <a:tr h="370840">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Add categories</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20/05/22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4</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6521136"/>
                  </a:ext>
                </a:extLst>
              </a:tr>
              <a:tr h="370840">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Post questions</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02/06/22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10</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2387323"/>
                  </a:ext>
                </a:extLst>
              </a:tr>
              <a:tr h="37084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User story  #5,6</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5910717"/>
                  </a:ext>
                </a:extLst>
              </a:tr>
              <a:tr h="370840">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Post answers</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23/06/22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13</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Y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4409776"/>
                  </a:ext>
                </a:extLst>
              </a:tr>
              <a:tr h="37084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User story  #7,8</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9072611"/>
                  </a:ext>
                </a:extLst>
              </a:tr>
              <a:tr h="37084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Voting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25/06/22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5</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N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3170600"/>
                  </a:ext>
                </a:extLst>
              </a:tr>
              <a:tr h="370840">
                <a:tc>
                  <a:txBody>
                    <a:bodyPr/>
                    <a:lstStyle/>
                    <a:p>
                      <a:pPr algn="ct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Chatting</a:t>
                      </a: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30/06/22</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8</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5115787"/>
                  </a:ext>
                </a:extLst>
              </a:tr>
              <a:tr h="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Total</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50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6</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2057509"/>
                  </a:ext>
                </a:extLst>
              </a:tr>
            </a:tbl>
          </a:graphicData>
        </a:graphic>
      </p:graphicFrame>
    </p:spTree>
    <p:extLst>
      <p:ext uri="{BB962C8B-B14F-4D97-AF65-F5344CB8AC3E}">
        <p14:creationId xmlns:p14="http://schemas.microsoft.com/office/powerpoint/2010/main" val="38653343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F0953-4B62-5B7A-C96B-E356BEB9E033}"/>
              </a:ext>
            </a:extLst>
          </p:cNvPr>
          <p:cNvSpPr>
            <a:spLocks noGrp="1"/>
          </p:cNvSpPr>
          <p:nvPr>
            <p:ph type="title"/>
          </p:nvPr>
        </p:nvSpPr>
        <p:spPr>
          <a:xfrm>
            <a:off x="914400" y="-134518"/>
            <a:ext cx="10364451" cy="1596177"/>
          </a:xfrm>
        </p:spPr>
        <p:txBody>
          <a:bodyPr>
            <a:normAutofit/>
          </a:bodyPr>
          <a:lstStyle/>
          <a:p>
            <a:r>
              <a:rPr lang="en-IN" sz="2200" b="1" u="sng" dirty="0">
                <a:effectLst/>
                <a:latin typeface="Times New Roman" panose="02020603050405020304" pitchFamily="18" charset="0"/>
                <a:ea typeface="Calibri" panose="020F0502020204030204" pitchFamily="34" charset="0"/>
                <a:cs typeface="Times New Roman" panose="02020603050405020304" pitchFamily="18" charset="0"/>
              </a:rPr>
              <a:t>Sprint 4 Backlog Actuals</a:t>
            </a:r>
            <a:endParaRPr lang="en-IN" sz="2200" dirty="0"/>
          </a:p>
        </p:txBody>
      </p:sp>
      <p:graphicFrame>
        <p:nvGraphicFramePr>
          <p:cNvPr id="3" name="Table 2">
            <a:extLst>
              <a:ext uri="{FF2B5EF4-FFF2-40B4-BE49-F238E27FC236}">
                <a16:creationId xmlns:a16="http://schemas.microsoft.com/office/drawing/2014/main" id="{18034A0B-2EE8-2899-CE7B-459B2C4DA4B3}"/>
              </a:ext>
            </a:extLst>
          </p:cNvPr>
          <p:cNvGraphicFramePr>
            <a:graphicFrameLocks noGrp="1"/>
          </p:cNvGraphicFramePr>
          <p:nvPr>
            <p:extLst>
              <p:ext uri="{D42A27DB-BD31-4B8C-83A1-F6EECF244321}">
                <p14:modId xmlns:p14="http://schemas.microsoft.com/office/powerpoint/2010/main" val="1632367944"/>
              </p:ext>
            </p:extLst>
          </p:nvPr>
        </p:nvGraphicFramePr>
        <p:xfrm>
          <a:off x="200689" y="1022257"/>
          <a:ext cx="11790622" cy="5490973"/>
        </p:xfrm>
        <a:graphic>
          <a:graphicData uri="http://schemas.openxmlformats.org/drawingml/2006/table">
            <a:tbl>
              <a:tblPr firstRow="1" bandRow="1">
                <a:tableStyleId>{073A0DAA-6AF3-43AB-8588-CEC1D06C72B9}</a:tableStyleId>
              </a:tblPr>
              <a:tblGrid>
                <a:gridCol w="1530457">
                  <a:extLst>
                    <a:ext uri="{9D8B030D-6E8A-4147-A177-3AD203B41FA5}">
                      <a16:colId xmlns:a16="http://schemas.microsoft.com/office/drawing/2014/main" val="2723502809"/>
                    </a:ext>
                  </a:extLst>
                </a:gridCol>
                <a:gridCol w="1047565">
                  <a:extLst>
                    <a:ext uri="{9D8B030D-6E8A-4147-A177-3AD203B41FA5}">
                      <a16:colId xmlns:a16="http://schemas.microsoft.com/office/drawing/2014/main" val="4081506827"/>
                    </a:ext>
                  </a:extLst>
                </a:gridCol>
                <a:gridCol w="825623">
                  <a:extLst>
                    <a:ext uri="{9D8B030D-6E8A-4147-A177-3AD203B41FA5}">
                      <a16:colId xmlns:a16="http://schemas.microsoft.com/office/drawing/2014/main" val="154745895"/>
                    </a:ext>
                  </a:extLst>
                </a:gridCol>
                <a:gridCol w="568171">
                  <a:extLst>
                    <a:ext uri="{9D8B030D-6E8A-4147-A177-3AD203B41FA5}">
                      <a16:colId xmlns:a16="http://schemas.microsoft.com/office/drawing/2014/main" val="3552639204"/>
                    </a:ext>
                  </a:extLst>
                </a:gridCol>
                <a:gridCol w="662327">
                  <a:extLst>
                    <a:ext uri="{9D8B030D-6E8A-4147-A177-3AD203B41FA5}">
                      <a16:colId xmlns:a16="http://schemas.microsoft.com/office/drawing/2014/main" val="3308862326"/>
                    </a:ext>
                  </a:extLst>
                </a:gridCol>
                <a:gridCol w="621437">
                  <a:extLst>
                    <a:ext uri="{9D8B030D-6E8A-4147-A177-3AD203B41FA5}">
                      <a16:colId xmlns:a16="http://schemas.microsoft.com/office/drawing/2014/main" val="3878291103"/>
                    </a:ext>
                  </a:extLst>
                </a:gridCol>
                <a:gridCol w="639193">
                  <a:extLst>
                    <a:ext uri="{9D8B030D-6E8A-4147-A177-3AD203B41FA5}">
                      <a16:colId xmlns:a16="http://schemas.microsoft.com/office/drawing/2014/main" val="426796651"/>
                    </a:ext>
                  </a:extLst>
                </a:gridCol>
                <a:gridCol w="648069">
                  <a:extLst>
                    <a:ext uri="{9D8B030D-6E8A-4147-A177-3AD203B41FA5}">
                      <a16:colId xmlns:a16="http://schemas.microsoft.com/office/drawing/2014/main" val="2439379542"/>
                    </a:ext>
                  </a:extLst>
                </a:gridCol>
                <a:gridCol w="621437">
                  <a:extLst>
                    <a:ext uri="{9D8B030D-6E8A-4147-A177-3AD203B41FA5}">
                      <a16:colId xmlns:a16="http://schemas.microsoft.com/office/drawing/2014/main" val="3923424601"/>
                    </a:ext>
                  </a:extLst>
                </a:gridCol>
                <a:gridCol w="559294">
                  <a:extLst>
                    <a:ext uri="{9D8B030D-6E8A-4147-A177-3AD203B41FA5}">
                      <a16:colId xmlns:a16="http://schemas.microsoft.com/office/drawing/2014/main" val="3718652413"/>
                    </a:ext>
                  </a:extLst>
                </a:gridCol>
                <a:gridCol w="577048">
                  <a:extLst>
                    <a:ext uri="{9D8B030D-6E8A-4147-A177-3AD203B41FA5}">
                      <a16:colId xmlns:a16="http://schemas.microsoft.com/office/drawing/2014/main" val="2740843423"/>
                    </a:ext>
                  </a:extLst>
                </a:gridCol>
                <a:gridCol w="594804">
                  <a:extLst>
                    <a:ext uri="{9D8B030D-6E8A-4147-A177-3AD203B41FA5}">
                      <a16:colId xmlns:a16="http://schemas.microsoft.com/office/drawing/2014/main" val="1442789050"/>
                    </a:ext>
                  </a:extLst>
                </a:gridCol>
                <a:gridCol w="577049">
                  <a:extLst>
                    <a:ext uri="{9D8B030D-6E8A-4147-A177-3AD203B41FA5}">
                      <a16:colId xmlns:a16="http://schemas.microsoft.com/office/drawing/2014/main" val="4064022193"/>
                    </a:ext>
                  </a:extLst>
                </a:gridCol>
                <a:gridCol w="603681">
                  <a:extLst>
                    <a:ext uri="{9D8B030D-6E8A-4147-A177-3AD203B41FA5}">
                      <a16:colId xmlns:a16="http://schemas.microsoft.com/office/drawing/2014/main" val="1130695434"/>
                    </a:ext>
                  </a:extLst>
                </a:gridCol>
                <a:gridCol w="559293">
                  <a:extLst>
                    <a:ext uri="{9D8B030D-6E8A-4147-A177-3AD203B41FA5}">
                      <a16:colId xmlns:a16="http://schemas.microsoft.com/office/drawing/2014/main" val="1584099709"/>
                    </a:ext>
                  </a:extLst>
                </a:gridCol>
                <a:gridCol w="559294">
                  <a:extLst>
                    <a:ext uri="{9D8B030D-6E8A-4147-A177-3AD203B41FA5}">
                      <a16:colId xmlns:a16="http://schemas.microsoft.com/office/drawing/2014/main" val="1904189017"/>
                    </a:ext>
                  </a:extLst>
                </a:gridCol>
                <a:gridCol w="595880">
                  <a:extLst>
                    <a:ext uri="{9D8B030D-6E8A-4147-A177-3AD203B41FA5}">
                      <a16:colId xmlns:a16="http://schemas.microsoft.com/office/drawing/2014/main" val="1092757886"/>
                    </a:ext>
                  </a:extLst>
                </a:gridCol>
              </a:tblGrid>
              <a:tr h="37084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Backlog Item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Status and Completion date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Original Estimate in 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5</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6</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7</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8</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9</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10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11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12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13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Completed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&lt;Y/N&gt;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68040236"/>
                  </a:ext>
                </a:extLst>
              </a:tr>
              <a:tr h="37084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User story  #1,2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8070676"/>
                  </a:ext>
                </a:extLst>
              </a:tr>
              <a:tr h="37084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UI Designing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12/05/22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10</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68289651"/>
                  </a:ext>
                </a:extLst>
              </a:tr>
              <a:tr h="37084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User story  #3,4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70251862"/>
                  </a:ext>
                </a:extLst>
              </a:tr>
              <a:tr h="370840">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Add categories</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20/05/22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4</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8453227"/>
                  </a:ext>
                </a:extLst>
              </a:tr>
              <a:tr h="370840">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Post questions</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02/06/22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10</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1235379"/>
                  </a:ext>
                </a:extLst>
              </a:tr>
              <a:tr h="37084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User story  #5,6</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778733"/>
                  </a:ext>
                </a:extLst>
              </a:tr>
              <a:tr h="370840">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Post answers</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23/06/22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13</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Y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1695210"/>
                  </a:ext>
                </a:extLst>
              </a:tr>
              <a:tr h="37084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User story  #7,8</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7411075"/>
                  </a:ext>
                </a:extLst>
              </a:tr>
              <a:tr h="37084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Voting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25/06/22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5</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Y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3191514"/>
                  </a:ext>
                </a:extLst>
              </a:tr>
              <a:tr h="370840">
                <a:tc>
                  <a:txBody>
                    <a:bodyPr/>
                    <a:lstStyle/>
                    <a:p>
                      <a:pPr algn="ct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Chatting</a:t>
                      </a: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30/06/22</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8</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Y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6188973"/>
                  </a:ext>
                </a:extLst>
              </a:tr>
              <a:tr h="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Total</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50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6</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4933693"/>
                  </a:ext>
                </a:extLst>
              </a:tr>
            </a:tbl>
          </a:graphicData>
        </a:graphic>
      </p:graphicFrame>
    </p:spTree>
    <p:extLst>
      <p:ext uri="{BB962C8B-B14F-4D97-AF65-F5344CB8AC3E}">
        <p14:creationId xmlns:p14="http://schemas.microsoft.com/office/powerpoint/2010/main" val="17820205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98496F-7DB0-40E0-A4B0-81C018E60FB2}"/>
              </a:ext>
            </a:extLst>
          </p:cNvPr>
          <p:cNvSpPr>
            <a:spLocks noGrp="1"/>
          </p:cNvSpPr>
          <p:nvPr>
            <p:ph type="title"/>
          </p:nvPr>
        </p:nvSpPr>
        <p:spPr>
          <a:xfrm>
            <a:off x="461014" y="2630911"/>
            <a:ext cx="10364451" cy="1596177"/>
          </a:xfrm>
        </p:spPr>
        <p:txBody>
          <a:bodyPr/>
          <a:lstStyle/>
          <a:p>
            <a:r>
              <a:rPr lang="en-US" b="1" dirty="0"/>
              <a:t>	</a:t>
            </a:r>
            <a:r>
              <a:rPr lang="en-US" sz="8000"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3533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4DFD-5CE1-4CDE-B568-44B689A25D7F}"/>
              </a:ext>
            </a:extLst>
          </p:cNvPr>
          <p:cNvSpPr>
            <a:spLocks noGrp="1"/>
          </p:cNvSpPr>
          <p:nvPr>
            <p:ph type="title"/>
          </p:nvPr>
        </p:nvSpPr>
        <p:spPr/>
        <p:txBody>
          <a:bodyPr/>
          <a:lstStyle/>
          <a:p>
            <a:r>
              <a:rPr lang="en-IN" sz="3600" b="1" u="sng" dirty="0">
                <a:latin typeface="Times New Roman" pitchFamily="18" charset="0"/>
                <a:cs typeface="Times New Roman" pitchFamily="18" charset="0"/>
              </a:rPr>
              <a:t>MODULES</a:t>
            </a:r>
            <a:endParaRPr lang="en-IN" dirty="0"/>
          </a:p>
        </p:txBody>
      </p:sp>
      <p:sp>
        <p:nvSpPr>
          <p:cNvPr id="3" name="Content Placeholder 2">
            <a:extLst>
              <a:ext uri="{FF2B5EF4-FFF2-40B4-BE49-F238E27FC236}">
                <a16:creationId xmlns:a16="http://schemas.microsoft.com/office/drawing/2014/main" id="{4B556F0A-04EF-4BD7-A299-990BA5AABAF0}"/>
              </a:ext>
            </a:extLst>
          </p:cNvPr>
          <p:cNvSpPr>
            <a:spLocks noGrp="1"/>
          </p:cNvSpPr>
          <p:nvPr>
            <p:ph sz="quarter" idx="13"/>
          </p:nvPr>
        </p:nvSpPr>
        <p:spPr>
          <a:xfrm>
            <a:off x="913774" y="1981610"/>
            <a:ext cx="10363826" cy="4006814"/>
          </a:xfrm>
        </p:spPr>
        <p:txBody>
          <a:bodyPr>
            <a:normAutofit lnSpcReduction="10000"/>
          </a:bodyPr>
          <a:lstStyle/>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Admin</a:t>
            </a:r>
          </a:p>
          <a:p>
            <a:pPr lvl="2"/>
            <a:r>
              <a:rPr lang="en-US" dirty="0">
                <a:latin typeface="Times New Roman" panose="02020603050405020304" pitchFamily="18" charset="0"/>
                <a:cs typeface="Times New Roman" panose="02020603050405020304" pitchFamily="18" charset="0"/>
              </a:rPr>
              <a:t>Add categories</a:t>
            </a:r>
          </a:p>
          <a:p>
            <a:pPr lvl="2"/>
            <a:r>
              <a:rPr lang="en-US" dirty="0">
                <a:latin typeface="Times New Roman" panose="02020603050405020304" pitchFamily="18" charset="0"/>
                <a:cs typeface="Times New Roman" panose="02020603050405020304" pitchFamily="18" charset="0"/>
              </a:rPr>
              <a:t>Approval</a:t>
            </a:r>
          </a:p>
          <a:p>
            <a:pPr lvl="2"/>
            <a:r>
              <a:rPr lang="en-US" dirty="0">
                <a:latin typeface="Times New Roman" panose="02020603050405020304" pitchFamily="18" charset="0"/>
                <a:cs typeface="Times New Roman" panose="02020603050405020304" pitchFamily="18" charset="0"/>
              </a:rPr>
              <a:t>rejection</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User</a:t>
            </a:r>
          </a:p>
          <a:p>
            <a:pPr lvl="2"/>
            <a:r>
              <a:rPr lang="en-US" dirty="0">
                <a:latin typeface="Times New Roman" panose="02020603050405020304" pitchFamily="18" charset="0"/>
                <a:cs typeface="Times New Roman" panose="02020603050405020304" pitchFamily="18" charset="0"/>
              </a:rPr>
              <a:t>User interface</a:t>
            </a:r>
          </a:p>
          <a:p>
            <a:pPr lvl="2"/>
            <a:r>
              <a:rPr lang="en-US" dirty="0">
                <a:latin typeface="Times New Roman" panose="02020603050405020304" pitchFamily="18" charset="0"/>
                <a:cs typeface="Times New Roman" panose="02020603050405020304" pitchFamily="18" charset="0"/>
              </a:rPr>
              <a:t>Post questions</a:t>
            </a:r>
          </a:p>
          <a:p>
            <a:pPr lvl="2"/>
            <a:r>
              <a:rPr lang="en-US" dirty="0">
                <a:latin typeface="Times New Roman" panose="02020603050405020304" pitchFamily="18" charset="0"/>
                <a:cs typeface="Times New Roman" panose="02020603050405020304" pitchFamily="18" charset="0"/>
              </a:rPr>
              <a:t>View questions</a:t>
            </a:r>
          </a:p>
          <a:p>
            <a:pPr lvl="2"/>
            <a:r>
              <a:rPr lang="en-US" dirty="0">
                <a:latin typeface="Times New Roman" panose="02020603050405020304" pitchFamily="18" charset="0"/>
                <a:cs typeface="Times New Roman" panose="02020603050405020304" pitchFamily="18" charset="0"/>
              </a:rPr>
              <a:t>Post answers</a:t>
            </a:r>
          </a:p>
          <a:p>
            <a:pPr lvl="2"/>
            <a:r>
              <a:rPr lang="en-US" dirty="0">
                <a:latin typeface="Times New Roman" panose="02020603050405020304" pitchFamily="18" charset="0"/>
                <a:cs typeface="Times New Roman" panose="02020603050405020304" pitchFamily="18" charset="0"/>
              </a:rPr>
              <a:t>Voting</a:t>
            </a:r>
          </a:p>
          <a:p>
            <a:pPr lvl="2"/>
            <a:r>
              <a:rPr lang="en-US" dirty="0">
                <a:latin typeface="Times New Roman" panose="02020603050405020304" pitchFamily="18" charset="0"/>
                <a:cs typeface="Times New Roman" panose="02020603050405020304" pitchFamily="18" charset="0"/>
              </a:rPr>
              <a:t>chatting</a:t>
            </a:r>
          </a:p>
          <a:p>
            <a:pPr marL="457200" lvl="1" indent="0">
              <a:buNone/>
            </a:pPr>
            <a:endParaRPr lang="en-US" dirty="0"/>
          </a:p>
        </p:txBody>
      </p:sp>
    </p:spTree>
    <p:extLst>
      <p:ext uri="{BB962C8B-B14F-4D97-AF65-F5344CB8AC3E}">
        <p14:creationId xmlns:p14="http://schemas.microsoft.com/office/powerpoint/2010/main" val="2641317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D596F-961C-4382-B161-41C0B4E3442F}"/>
              </a:ext>
            </a:extLst>
          </p:cNvPr>
          <p:cNvSpPr>
            <a:spLocks noGrp="1"/>
          </p:cNvSpPr>
          <p:nvPr>
            <p:ph type="title"/>
          </p:nvPr>
        </p:nvSpPr>
        <p:spPr>
          <a:xfrm>
            <a:off x="913149" y="532660"/>
            <a:ext cx="10364451" cy="1020932"/>
          </a:xfrm>
        </p:spPr>
        <p:txBody>
          <a:bodyPr>
            <a:normAutofit fontScale="90000"/>
          </a:bodyPr>
          <a:lstStyle/>
          <a:p>
            <a:r>
              <a:rPr lang="en-IN" sz="3600" b="1" u="sng" dirty="0">
                <a:latin typeface="Times New Roman" pitchFamily="18" charset="0"/>
                <a:cs typeface="Times New Roman" pitchFamily="18" charset="0"/>
              </a:rPr>
              <a:t>Methodology</a:t>
            </a:r>
            <a:br>
              <a:rPr lang="en-IN" sz="3600" dirty="0">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A27BFA9E-7680-4B7E-A972-B312D8D16FE9}"/>
              </a:ext>
            </a:extLst>
          </p:cNvPr>
          <p:cNvSpPr>
            <a:spLocks noGrp="1"/>
          </p:cNvSpPr>
          <p:nvPr>
            <p:ph sz="quarter" idx="13"/>
          </p:nvPr>
        </p:nvSpPr>
        <p:spPr>
          <a:xfrm>
            <a:off x="913774" y="2017058"/>
            <a:ext cx="10363826" cy="4222423"/>
          </a:xfrm>
        </p:spPr>
        <p:txBody>
          <a:bodyPr>
            <a:normAutofit/>
          </a:bodyPr>
          <a:lstStyle/>
          <a:p>
            <a:pPr marL="0" indent="0" algn="just">
              <a:lnSpc>
                <a:spcPct val="150000"/>
              </a:lnSpc>
              <a:spcAft>
                <a:spcPts val="800"/>
              </a:spcAft>
              <a:buNone/>
            </a:pPr>
            <a:r>
              <a:rPr lang="en-US" sz="1800" dirty="0"/>
              <a:t>	</a:t>
            </a:r>
            <a:r>
              <a:rPr lang="en-US" sz="1800" cap="none" dirty="0">
                <a:latin typeface="Times New Roman" panose="02020603050405020304" pitchFamily="18" charset="0"/>
                <a:cs typeface="Times New Roman" panose="02020603050405020304" pitchFamily="18" charset="0"/>
              </a:rPr>
              <a:t>This project is installation of python. We have to be careful in installing python at the correct place as sometimes the system fails to set the path variables by itself. Once python is installed we head to the installation of the backbone “django”.</a:t>
            </a:r>
          </a:p>
          <a:p>
            <a:pPr marL="0" indent="0" algn="just">
              <a:lnSpc>
                <a:spcPct val="150000"/>
              </a:lnSpc>
              <a:spcAft>
                <a:spcPts val="800"/>
              </a:spcAft>
              <a:buNone/>
            </a:pPr>
            <a:r>
              <a:rPr lang="en-US" sz="1800" cap="none" dirty="0">
                <a:latin typeface="Times New Roman" panose="02020603050405020304" pitchFamily="18" charset="0"/>
                <a:cs typeface="Times New Roman" panose="02020603050405020304" pitchFamily="18" charset="0"/>
              </a:rPr>
              <a:t>	The installation of django is done through terminal commands from the command prompt. The first step involves changing the directory to where python is installed with “cd” command and then carry forwarding with installation of “pip” which you can do by</a:t>
            </a:r>
          </a:p>
          <a:p>
            <a:pPr marL="0" indent="0" algn="just">
              <a:lnSpc>
                <a:spcPct val="150000"/>
              </a:lnSpc>
              <a:spcAft>
                <a:spcPts val="800"/>
              </a:spcAft>
              <a:buNone/>
            </a:pPr>
            <a:r>
              <a:rPr lang="en-IN" sz="1800" cap="none" dirty="0">
                <a:latin typeface="Times New Roman" panose="02020603050405020304" pitchFamily="18" charset="0"/>
                <a:cs typeface="Times New Roman" panose="02020603050405020304" pitchFamily="18" charset="0"/>
              </a:rPr>
              <a:t>	</a:t>
            </a:r>
            <a:r>
              <a:rPr lang="en-IN" sz="1800" b="1" cap="none" dirty="0">
                <a:latin typeface="Times New Roman" panose="02020603050405020304" pitchFamily="18" charset="0"/>
                <a:cs typeface="Times New Roman" panose="02020603050405020304" pitchFamily="18" charset="0"/>
              </a:rPr>
              <a:t>Python-m install -upgrade pip</a:t>
            </a:r>
            <a:endParaRPr lang="en-US" sz="1800" b="1"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0670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47A0DA-67BB-4367-9C6A-CABF2900F437}"/>
              </a:ext>
            </a:extLst>
          </p:cNvPr>
          <p:cNvSpPr>
            <a:spLocks noGrp="1"/>
          </p:cNvSpPr>
          <p:nvPr>
            <p:ph sz="quarter" idx="13"/>
          </p:nvPr>
        </p:nvSpPr>
        <p:spPr>
          <a:xfrm>
            <a:off x="815162" y="1138927"/>
            <a:ext cx="10363826" cy="5055685"/>
          </a:xfrm>
        </p:spPr>
        <p:txBody>
          <a:bodyPr/>
          <a:lstStyle/>
          <a:p>
            <a:pPr marL="0" indent="0">
              <a:buNone/>
            </a:pPr>
            <a:r>
              <a:rPr lang="en-US" sz="2000" cap="none" dirty="0">
                <a:latin typeface="Times New Roman" panose="02020603050405020304" pitchFamily="18" charset="0"/>
                <a:cs typeface="Times New Roman" panose="02020603050405020304" pitchFamily="18" charset="0"/>
              </a:rPr>
              <a:t>Then we install our virtual environment. The whole idea behind virtual environment is simple that is to create an independent and isolated environment so that other packages and module work unaffected or say independent of anything happening in the virtual environment. In </a:t>
            </a:r>
            <a:r>
              <a:rPr lang="en-US" cap="none" dirty="0">
                <a:latin typeface="Times New Roman" panose="02020603050405020304" pitchFamily="18" charset="0"/>
                <a:cs typeface="Times New Roman" panose="02020603050405020304" pitchFamily="18" charset="0"/>
              </a:rPr>
              <a:t>this project</a:t>
            </a:r>
            <a:r>
              <a:rPr lang="en-US" sz="2000" cap="none" dirty="0">
                <a:latin typeface="Times New Roman" panose="02020603050405020304" pitchFamily="18" charset="0"/>
                <a:cs typeface="Times New Roman" panose="02020603050405020304" pitchFamily="18" charset="0"/>
              </a:rPr>
              <a:t> install django,  install it only in the virtual environment and once we are out of that, python can not recall it. </a:t>
            </a:r>
            <a:endParaRPr lang="en-IN" sz="2400" cap="none" dirty="0">
              <a:latin typeface="Times New Roman" panose="02020603050405020304" pitchFamily="18" charset="0"/>
              <a:cs typeface="Times New Roman" panose="02020603050405020304" pitchFamily="18" charset="0"/>
            </a:endParaRPr>
          </a:p>
          <a:p>
            <a:pPr marL="0" indent="0">
              <a:buNone/>
            </a:pPr>
            <a:r>
              <a:rPr lang="en-US" sz="2000" cap="none" dirty="0">
                <a:latin typeface="Times New Roman" panose="02020603050405020304" pitchFamily="18" charset="0"/>
                <a:cs typeface="Times New Roman" panose="02020603050405020304" pitchFamily="18" charset="0"/>
              </a:rPr>
              <a:t>For virtual environment installation: </a:t>
            </a:r>
            <a:r>
              <a:rPr lang="en-US" sz="2000" dirty="0"/>
              <a:t>	</a:t>
            </a:r>
          </a:p>
          <a:p>
            <a:pPr marL="0" indent="0">
              <a:buNone/>
            </a:pPr>
            <a:r>
              <a:rPr lang="en-IN" sz="2000" b="1" cap="none" dirty="0">
                <a:latin typeface="Times New Roman" panose="02020603050405020304" pitchFamily="18" charset="0"/>
                <a:cs typeface="Times New Roman" panose="02020603050405020304" pitchFamily="18" charset="0"/>
              </a:rPr>
              <a:t>	Python –m install virtualenv </a:t>
            </a:r>
          </a:p>
          <a:p>
            <a:pPr marL="0" indent="0">
              <a:buNone/>
            </a:pPr>
            <a:r>
              <a:rPr lang="en-IN" sz="2000" b="1" cap="none" dirty="0">
                <a:latin typeface="Times New Roman" panose="02020603050405020304" pitchFamily="18" charset="0"/>
                <a:cs typeface="Times New Roman" panose="02020603050405020304" pitchFamily="18" charset="0"/>
              </a:rPr>
              <a:t>	python –m venv virtualenvironment_name</a:t>
            </a:r>
          </a:p>
          <a:p>
            <a:pPr marL="0" indent="0">
              <a:buNone/>
            </a:pPr>
            <a:endParaRPr lang="en-IN" dirty="0"/>
          </a:p>
        </p:txBody>
      </p:sp>
    </p:spTree>
    <p:extLst>
      <p:ext uri="{BB962C8B-B14F-4D97-AF65-F5344CB8AC3E}">
        <p14:creationId xmlns:p14="http://schemas.microsoft.com/office/powerpoint/2010/main" val="1117648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94A528-33F0-F8B6-3438-300D6E13C904}"/>
              </a:ext>
            </a:extLst>
          </p:cNvPr>
          <p:cNvSpPr>
            <a:spLocks noGrp="1"/>
          </p:cNvSpPr>
          <p:nvPr>
            <p:ph sz="quarter" idx="13"/>
          </p:nvPr>
        </p:nvSpPr>
        <p:spPr>
          <a:xfrm>
            <a:off x="914400" y="1102659"/>
            <a:ext cx="10363826" cy="2070847"/>
          </a:xfrm>
        </p:spPr>
        <p:txBody>
          <a:bodyPr>
            <a:normAutofit/>
          </a:bodyPr>
          <a:lstStyle/>
          <a:p>
            <a:pPr marL="0" indent="0">
              <a:buNone/>
            </a:pPr>
            <a:r>
              <a:rPr lang="en-US" sz="1800" cap="none" dirty="0">
                <a:latin typeface="Times New Roman" panose="02020603050405020304" pitchFamily="18" charset="0"/>
                <a:cs typeface="Times New Roman" panose="02020603050405020304" pitchFamily="18" charset="0"/>
              </a:rPr>
              <a:t>Now change the directory to the virtual environment and head to “scripts” folder and “activate” the virtual environment. Now if do not know about files/folders inside a folder can check them with the “dir” command of cmd. A new folder may also be created with “mkdir folder_name” command</a:t>
            </a:r>
          </a:p>
        </p:txBody>
      </p:sp>
      <p:pic>
        <p:nvPicPr>
          <p:cNvPr id="5" name="Picture 4">
            <a:extLst>
              <a:ext uri="{FF2B5EF4-FFF2-40B4-BE49-F238E27FC236}">
                <a16:creationId xmlns:a16="http://schemas.microsoft.com/office/drawing/2014/main" id="{B2B2563E-25CC-8BC9-0C15-3E14796CF101}"/>
              </a:ext>
            </a:extLst>
          </p:cNvPr>
          <p:cNvPicPr>
            <a:picLocks noChangeAspect="1"/>
          </p:cNvPicPr>
          <p:nvPr/>
        </p:nvPicPr>
        <p:blipFill>
          <a:blip r:embed="rId2"/>
          <a:stretch>
            <a:fillRect/>
          </a:stretch>
        </p:blipFill>
        <p:spPr>
          <a:xfrm>
            <a:off x="847725" y="2591361"/>
            <a:ext cx="10429875" cy="3028950"/>
          </a:xfrm>
          <a:prstGeom prst="rect">
            <a:avLst/>
          </a:prstGeom>
        </p:spPr>
      </p:pic>
      <p:sp>
        <p:nvSpPr>
          <p:cNvPr id="7" name="TextBox 6">
            <a:extLst>
              <a:ext uri="{FF2B5EF4-FFF2-40B4-BE49-F238E27FC236}">
                <a16:creationId xmlns:a16="http://schemas.microsoft.com/office/drawing/2014/main" id="{1CFC18BC-57FB-6110-9A51-02D23A3FA382}"/>
              </a:ext>
            </a:extLst>
          </p:cNvPr>
          <p:cNvSpPr txBox="1"/>
          <p:nvPr/>
        </p:nvSpPr>
        <p:spPr>
          <a:xfrm>
            <a:off x="3478305" y="5871882"/>
            <a:ext cx="4249271" cy="369332"/>
          </a:xfrm>
          <a:prstGeom prst="rect">
            <a:avLst/>
          </a:prstGeom>
          <a:noFill/>
        </p:spPr>
        <p:txBody>
          <a:bodyPr wrap="square" rtlCol="0">
            <a:spAutoFit/>
          </a:bodyPr>
          <a:lstStyle/>
          <a:p>
            <a:pPr marL="0" indent="0" algn="ctr">
              <a:buNone/>
            </a:pPr>
            <a:r>
              <a:rPr lang="en-IN" sz="1800" cap="none" dirty="0">
                <a:latin typeface="Times New Roman" panose="02020603050405020304" pitchFamily="18" charset="0"/>
                <a:cs typeface="Times New Roman" panose="02020603050405020304" pitchFamily="18" charset="0"/>
              </a:rPr>
              <a:t>Fig 1 . Interaction with command prompt</a:t>
            </a:r>
          </a:p>
        </p:txBody>
      </p:sp>
    </p:spTree>
    <p:extLst>
      <p:ext uri="{BB962C8B-B14F-4D97-AF65-F5344CB8AC3E}">
        <p14:creationId xmlns:p14="http://schemas.microsoft.com/office/powerpoint/2010/main" val="3105736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EABE5F-0F4F-9A90-5F31-1CC3299EEB8D}"/>
              </a:ext>
            </a:extLst>
          </p:cNvPr>
          <p:cNvSpPr>
            <a:spLocks noGrp="1"/>
          </p:cNvSpPr>
          <p:nvPr>
            <p:ph sz="quarter" idx="13"/>
          </p:nvPr>
        </p:nvSpPr>
        <p:spPr>
          <a:xfrm>
            <a:off x="913774" y="502024"/>
            <a:ext cx="10363826" cy="5925670"/>
          </a:xfrm>
        </p:spPr>
        <p:txBody>
          <a:bodyPr/>
          <a:lstStyle/>
          <a:p>
            <a:pPr marL="0" indent="0">
              <a:buNone/>
            </a:pPr>
            <a:r>
              <a:rPr lang="en-US" cap="none" dirty="0">
                <a:latin typeface="Times New Roman" panose="02020603050405020304" pitchFamily="18" charset="0"/>
                <a:cs typeface="Times New Roman" panose="02020603050405020304" pitchFamily="18" charset="0"/>
              </a:rPr>
              <a:t>	After the virtual environment is activated install django by: </a:t>
            </a:r>
          </a:p>
          <a:p>
            <a:pPr marL="0" indent="0">
              <a:buNone/>
            </a:pPr>
            <a:r>
              <a:rPr lang="en-US" cap="none" dirty="0">
                <a:latin typeface="Times New Roman" panose="02020603050405020304" pitchFamily="18" charset="0"/>
                <a:cs typeface="Times New Roman" panose="02020603050405020304" pitchFamily="18" charset="0"/>
              </a:rPr>
              <a:t>	</a:t>
            </a:r>
            <a:r>
              <a:rPr lang="en-US" b="1" cap="none" dirty="0">
                <a:latin typeface="Times New Roman" panose="02020603050405020304" pitchFamily="18" charset="0"/>
                <a:cs typeface="Times New Roman" panose="02020603050405020304" pitchFamily="18" charset="0"/>
              </a:rPr>
              <a:t>python –m pip install django </a:t>
            </a:r>
          </a:p>
          <a:p>
            <a:pPr marL="0" indent="0">
              <a:buNone/>
            </a:pPr>
            <a:r>
              <a:rPr lang="en-US" cap="none" dirty="0">
                <a:latin typeface="Times New Roman" panose="02020603050405020304" pitchFamily="18" charset="0"/>
                <a:cs typeface="Times New Roman" panose="02020603050405020304" pitchFamily="18" charset="0"/>
              </a:rPr>
              <a:t>Now again change the directory and get back one folder with the “ cd ..” command </a:t>
            </a:r>
          </a:p>
          <a:p>
            <a:pPr marL="0" indent="0">
              <a:buNone/>
            </a:pPr>
            <a:r>
              <a:rPr lang="en-US" cap="none" dirty="0">
                <a:latin typeface="Times New Roman" panose="02020603050405020304" pitchFamily="18" charset="0"/>
                <a:cs typeface="Times New Roman" panose="02020603050405020304" pitchFamily="18" charset="0"/>
              </a:rPr>
              <a:t>Here start my project as:</a:t>
            </a:r>
          </a:p>
          <a:p>
            <a:pPr marL="0" indent="0">
              <a:buNone/>
            </a:pPr>
            <a:r>
              <a:rPr lang="en-US" cap="none" dirty="0">
                <a:latin typeface="Times New Roman" panose="02020603050405020304" pitchFamily="18" charset="0"/>
                <a:cs typeface="Times New Roman" panose="02020603050405020304" pitchFamily="18" charset="0"/>
              </a:rPr>
              <a:t>	 </a:t>
            </a:r>
            <a:r>
              <a:rPr lang="en-US" b="1" cap="none" dirty="0">
                <a:latin typeface="Times New Roman" panose="02020603050405020304" pitchFamily="18" charset="0"/>
                <a:cs typeface="Times New Roman" panose="02020603050405020304" pitchFamily="18" charset="0"/>
              </a:rPr>
              <a:t>python scripts\django-admin.exe startproject proj_name </a:t>
            </a:r>
          </a:p>
          <a:p>
            <a:pPr marL="0" indent="0">
              <a:buNone/>
            </a:pPr>
            <a:r>
              <a:rPr lang="en-US" cap="none" dirty="0">
                <a:latin typeface="Times New Roman" panose="02020603050405020304" pitchFamily="18" charset="0"/>
                <a:cs typeface="Times New Roman" panose="02020603050405020304" pitchFamily="18" charset="0"/>
              </a:rPr>
              <a:t>Once my project is started change directory to my project and run it on the server to see whether the installation has worked properly or not.</a:t>
            </a:r>
          </a:p>
          <a:p>
            <a:pPr marL="0" indent="0">
              <a:buNone/>
            </a:pPr>
            <a:r>
              <a:rPr lang="en-US" cap="none" dirty="0">
                <a:latin typeface="Times New Roman" panose="02020603050405020304" pitchFamily="18" charset="0"/>
                <a:cs typeface="Times New Roman" panose="02020603050405020304" pitchFamily="18" charset="0"/>
              </a:rPr>
              <a:t>	</a:t>
            </a:r>
            <a:r>
              <a:rPr lang="en-IN" b="1" cap="none" dirty="0">
                <a:latin typeface="Times New Roman" panose="02020603050405020304" pitchFamily="18" charset="0"/>
                <a:cs typeface="Times New Roman" panose="02020603050405020304" pitchFamily="18" charset="0"/>
              </a:rPr>
              <a:t> python manage.py runserver</a:t>
            </a:r>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2725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D76111B-E8D9-76C6-1174-1BA070498B26}"/>
              </a:ext>
            </a:extLst>
          </p:cNvPr>
          <p:cNvPicPr>
            <a:picLocks noGrp="1" noChangeAspect="1"/>
          </p:cNvPicPr>
          <p:nvPr>
            <p:ph sz="quarter" idx="13"/>
          </p:nvPr>
        </p:nvPicPr>
        <p:blipFill>
          <a:blip r:embed="rId2"/>
          <a:stretch>
            <a:fillRect/>
          </a:stretch>
        </p:blipFill>
        <p:spPr>
          <a:xfrm>
            <a:off x="1869319" y="358588"/>
            <a:ext cx="7788480" cy="5728542"/>
          </a:xfrm>
        </p:spPr>
      </p:pic>
      <p:sp>
        <p:nvSpPr>
          <p:cNvPr id="6" name="TextBox 5">
            <a:extLst>
              <a:ext uri="{FF2B5EF4-FFF2-40B4-BE49-F238E27FC236}">
                <a16:creationId xmlns:a16="http://schemas.microsoft.com/office/drawing/2014/main" id="{C59B8DA9-73DC-E1C9-5135-EBAA278DEF8D}"/>
              </a:ext>
            </a:extLst>
          </p:cNvPr>
          <p:cNvSpPr txBox="1"/>
          <p:nvPr/>
        </p:nvSpPr>
        <p:spPr>
          <a:xfrm>
            <a:off x="3254187" y="6130080"/>
            <a:ext cx="4589930"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 2. Landing Page of django</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335485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
  <TotalTime>2051</TotalTime>
  <Words>3113</Words>
  <Application>Microsoft Office PowerPoint</Application>
  <PresentationFormat>Widescreen</PresentationFormat>
  <Paragraphs>1292</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Times New Roman</vt:lpstr>
      <vt:lpstr>Tw Cen MT</vt:lpstr>
      <vt:lpstr>Wingdings</vt:lpstr>
      <vt:lpstr>Droplet</vt:lpstr>
      <vt:lpstr>UNO : A WEB APPLICATION USING DJANGO</vt:lpstr>
      <vt:lpstr>TABLE OF CONTENTS</vt:lpstr>
      <vt:lpstr>Introduction</vt:lpstr>
      <vt:lpstr>MODULES</vt:lpstr>
      <vt:lpstr>Methodology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DEVELOPING  ENVIRONMENT</vt:lpstr>
      <vt:lpstr>Project plan 27/12/ </vt:lpstr>
      <vt:lpstr>User story </vt:lpstr>
      <vt:lpstr>Product backlog </vt:lpstr>
      <vt:lpstr>Sprint Backlog plan </vt:lpstr>
      <vt:lpstr>Sprint 1 Backlog Actuals </vt:lpstr>
      <vt:lpstr>Sprint 2 Backlog Actuals </vt:lpstr>
      <vt:lpstr>Sprint 3 Backlog Actuals </vt:lpstr>
      <vt:lpstr>Sprint 4 Backlog Actuals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 SMS FILTERING USING MACHINE LEARNING</dc:title>
  <dc:creator>amm ammayath</dc:creator>
  <cp:lastModifiedBy>amm ammayath</cp:lastModifiedBy>
  <cp:revision>278</cp:revision>
  <dcterms:created xsi:type="dcterms:W3CDTF">2022-01-11T17:09:20Z</dcterms:created>
  <dcterms:modified xsi:type="dcterms:W3CDTF">2022-06-29T15:15:16Z</dcterms:modified>
</cp:coreProperties>
</file>