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9" autoAdjust="0"/>
    <p:restoredTop sz="94660"/>
  </p:normalViewPr>
  <p:slideViewPr>
    <p:cSldViewPr>
      <p:cViewPr>
        <p:scale>
          <a:sx n="66" d="100"/>
          <a:sy n="66" d="100"/>
        </p:scale>
        <p:origin x="-175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DA-DS\project\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[DATA.xlsx]Month-Zone!PivotTable1</c:name>
    <c:fmtId val="48"/>
  </c:pivotSource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Monthly State wise Billed Amount </a:t>
            </a:r>
            <a:endParaRPr lang="en-I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IN"/>
          </a:p>
        </c:rich>
      </c:tx>
      <c:layout/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'Month-Zone'!$C$3:$C$4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'Month-Zone'!$C$5:$C$26</c:f>
              <c:numCache>
                <c:formatCode>General</c:formatCode>
                <c:ptCount val="17"/>
                <c:pt idx="1">
                  <c:v>626799.59999999986</c:v>
                </c:pt>
                <c:pt idx="2">
                  <c:v>221618.43000000002</c:v>
                </c:pt>
                <c:pt idx="6">
                  <c:v>67157.100000000006</c:v>
                </c:pt>
                <c:pt idx="7">
                  <c:v>409658.31000000006</c:v>
                </c:pt>
                <c:pt idx="12">
                  <c:v>255836.4</c:v>
                </c:pt>
                <c:pt idx="13">
                  <c:v>422130.06</c:v>
                </c:pt>
                <c:pt idx="16">
                  <c:v>486089.16000000003</c:v>
                </c:pt>
              </c:numCache>
            </c:numRef>
          </c:val>
        </c:ser>
        <c:ser>
          <c:idx val="1"/>
          <c:order val="1"/>
          <c:tx>
            <c:strRef>
              <c:f>'Month-Zone'!$D$3:$D$4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'Month-Zone'!$D$5:$D$26</c:f>
              <c:numCache>
                <c:formatCode>General</c:formatCode>
                <c:ptCount val="17"/>
                <c:pt idx="0">
                  <c:v>165654.18</c:v>
                </c:pt>
                <c:pt idx="1">
                  <c:v>1385674.8300000003</c:v>
                </c:pt>
                <c:pt idx="2">
                  <c:v>705149.55</c:v>
                </c:pt>
                <c:pt idx="6">
                  <c:v>322354.08</c:v>
                </c:pt>
                <c:pt idx="7">
                  <c:v>1242406.3499999999</c:v>
                </c:pt>
                <c:pt idx="8">
                  <c:v>378318.33000000007</c:v>
                </c:pt>
                <c:pt idx="12">
                  <c:v>852788</c:v>
                </c:pt>
                <c:pt idx="13">
                  <c:v>426394</c:v>
                </c:pt>
                <c:pt idx="16">
                  <c:v>1029741.51</c:v>
                </c:pt>
              </c:numCache>
            </c:numRef>
          </c:val>
        </c:ser>
        <c:ser>
          <c:idx val="2"/>
          <c:order val="2"/>
          <c:tx>
            <c:strRef>
              <c:f>'Month-Zone'!$E$3:$E$4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'Month-Zone'!$E$5:$E$26</c:f>
              <c:numCache>
                <c:formatCode>General</c:formatCode>
                <c:ptCount val="17"/>
                <c:pt idx="0">
                  <c:v>47009.97</c:v>
                </c:pt>
                <c:pt idx="1">
                  <c:v>1419253.3800000004</c:v>
                </c:pt>
                <c:pt idx="2">
                  <c:v>848418.02999999991</c:v>
                </c:pt>
                <c:pt idx="5">
                  <c:v>44771.4</c:v>
                </c:pt>
                <c:pt idx="6">
                  <c:v>597698.18999999994</c:v>
                </c:pt>
                <c:pt idx="7">
                  <c:v>1425969.0900000003</c:v>
                </c:pt>
                <c:pt idx="8">
                  <c:v>288775.53000000003</c:v>
                </c:pt>
                <c:pt idx="9">
                  <c:v>1011104.24</c:v>
                </c:pt>
                <c:pt idx="10">
                  <c:v>321927.46999999997</c:v>
                </c:pt>
                <c:pt idx="12">
                  <c:v>1801514.65</c:v>
                </c:pt>
                <c:pt idx="13">
                  <c:v>1189639.26</c:v>
                </c:pt>
                <c:pt idx="16">
                  <c:v>1897453.3</c:v>
                </c:pt>
              </c:numCache>
            </c:numRef>
          </c:val>
        </c:ser>
        <c:ser>
          <c:idx val="3"/>
          <c:order val="3"/>
          <c:tx>
            <c:strRef>
              <c:f>'Month-Zone'!$F$3:$F$4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'Month-Zone'!$F$5:$F$26</c:f>
              <c:numCache>
                <c:formatCode>General</c:formatCode>
                <c:ptCount val="17"/>
                <c:pt idx="0">
                  <c:v>94819.420000000013</c:v>
                </c:pt>
                <c:pt idx="1">
                  <c:v>1809883.7800000007</c:v>
                </c:pt>
                <c:pt idx="2">
                  <c:v>1308124.3600000001</c:v>
                </c:pt>
                <c:pt idx="3">
                  <c:v>266496.25</c:v>
                </c:pt>
                <c:pt idx="5">
                  <c:v>116405.64000000001</c:v>
                </c:pt>
                <c:pt idx="6">
                  <c:v>840662.97000000009</c:v>
                </c:pt>
                <c:pt idx="7">
                  <c:v>2136155.39</c:v>
                </c:pt>
                <c:pt idx="8">
                  <c:v>268628.40000000002</c:v>
                </c:pt>
                <c:pt idx="9">
                  <c:v>1325926.72</c:v>
                </c:pt>
                <c:pt idx="10">
                  <c:v>816087.67</c:v>
                </c:pt>
                <c:pt idx="12">
                  <c:v>2529963.13</c:v>
                </c:pt>
                <c:pt idx="13">
                  <c:v>613778.94000000006</c:v>
                </c:pt>
                <c:pt idx="16">
                  <c:v>2550978.25</c:v>
                </c:pt>
              </c:numCache>
            </c:numRef>
          </c:val>
        </c:ser>
        <c:ser>
          <c:idx val="4"/>
          <c:order val="4"/>
          <c:tx>
            <c:strRef>
              <c:f>'Month-Zone'!$G$3:$G$4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'Month-Zone'!$G$5:$G$26</c:f>
              <c:numCache>
                <c:formatCode>General</c:formatCode>
                <c:ptCount val="17"/>
                <c:pt idx="0">
                  <c:v>192517.02</c:v>
                </c:pt>
                <c:pt idx="1">
                  <c:v>1732653.1800000006</c:v>
                </c:pt>
                <c:pt idx="2">
                  <c:v>1466263.35</c:v>
                </c:pt>
                <c:pt idx="3">
                  <c:v>862381.88</c:v>
                </c:pt>
                <c:pt idx="5">
                  <c:v>143268.48000000001</c:v>
                </c:pt>
                <c:pt idx="6">
                  <c:v>1206589.2300000002</c:v>
                </c:pt>
                <c:pt idx="7">
                  <c:v>2742248.2500000005</c:v>
                </c:pt>
                <c:pt idx="8">
                  <c:v>641522.94999999995</c:v>
                </c:pt>
                <c:pt idx="9">
                  <c:v>2142016.98</c:v>
                </c:pt>
                <c:pt idx="10">
                  <c:v>1867605.7200000002</c:v>
                </c:pt>
                <c:pt idx="12">
                  <c:v>3330137.14</c:v>
                </c:pt>
                <c:pt idx="13">
                  <c:v>2108289.91</c:v>
                </c:pt>
                <c:pt idx="15">
                  <c:v>213197</c:v>
                </c:pt>
                <c:pt idx="16">
                  <c:v>3835414.0300000003</c:v>
                </c:pt>
              </c:numCache>
            </c:numRef>
          </c:val>
        </c:ser>
        <c:ser>
          <c:idx val="5"/>
          <c:order val="5"/>
          <c:tx>
            <c:strRef>
              <c:f>'Month-Zone'!$H$3:$H$4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'Month-Zone'!$H$5:$H$26</c:f>
              <c:numCache>
                <c:formatCode>General</c:formatCode>
                <c:ptCount val="17"/>
                <c:pt idx="0">
                  <c:v>134314.20000000001</c:v>
                </c:pt>
                <c:pt idx="1">
                  <c:v>1645748.6900000004</c:v>
                </c:pt>
                <c:pt idx="2">
                  <c:v>1560683.0300000007</c:v>
                </c:pt>
                <c:pt idx="3">
                  <c:v>870833.63</c:v>
                </c:pt>
                <c:pt idx="5">
                  <c:v>141429.65000000002</c:v>
                </c:pt>
                <c:pt idx="6">
                  <c:v>1231270.3800000004</c:v>
                </c:pt>
                <c:pt idx="7">
                  <c:v>2678129.1999999997</c:v>
                </c:pt>
                <c:pt idx="8">
                  <c:v>856440.13</c:v>
                </c:pt>
                <c:pt idx="9">
                  <c:v>2733408.92</c:v>
                </c:pt>
                <c:pt idx="10">
                  <c:v>2061614.99</c:v>
                </c:pt>
                <c:pt idx="12">
                  <c:v>3409020.0300000003</c:v>
                </c:pt>
                <c:pt idx="13">
                  <c:v>853930.13</c:v>
                </c:pt>
                <c:pt idx="14">
                  <c:v>384516.01999999996</c:v>
                </c:pt>
                <c:pt idx="15">
                  <c:v>252714.59</c:v>
                </c:pt>
                <c:pt idx="16">
                  <c:v>4244752.2700000005</c:v>
                </c:pt>
              </c:numCache>
            </c:numRef>
          </c:val>
        </c:ser>
        <c:ser>
          <c:idx val="6"/>
          <c:order val="6"/>
          <c:tx>
            <c:strRef>
              <c:f>'Month-Zone'!$I$3:$I$4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'Month-Zone'!$I$5:$I$26</c:f>
              <c:numCache>
                <c:formatCode>General</c:formatCode>
                <c:ptCount val="17"/>
                <c:pt idx="0">
                  <c:v>134314.20000000001</c:v>
                </c:pt>
                <c:pt idx="1">
                  <c:v>1523826.5600000005</c:v>
                </c:pt>
                <c:pt idx="2">
                  <c:v>1488649.05</c:v>
                </c:pt>
                <c:pt idx="3">
                  <c:v>965782.41</c:v>
                </c:pt>
                <c:pt idx="4">
                  <c:v>436444.72</c:v>
                </c:pt>
                <c:pt idx="5">
                  <c:v>152622.5</c:v>
                </c:pt>
                <c:pt idx="6">
                  <c:v>1297891.8199999998</c:v>
                </c:pt>
                <c:pt idx="7">
                  <c:v>2562925.6800000006</c:v>
                </c:pt>
                <c:pt idx="8">
                  <c:v>640598.47</c:v>
                </c:pt>
                <c:pt idx="9">
                  <c:v>2579172.6799999997</c:v>
                </c:pt>
                <c:pt idx="10">
                  <c:v>1671464.48</c:v>
                </c:pt>
                <c:pt idx="12">
                  <c:v>2558364</c:v>
                </c:pt>
                <c:pt idx="13">
                  <c:v>2125345.67</c:v>
                </c:pt>
                <c:pt idx="16">
                  <c:v>4270335.91</c:v>
                </c:pt>
              </c:numCache>
            </c:numRef>
          </c:val>
        </c:ser>
        <c:ser>
          <c:idx val="7"/>
          <c:order val="7"/>
          <c:tx>
            <c:strRef>
              <c:f>'Month-Zone'!$J$3:$J$4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multiLvlStrRef>
              <c:f>'Month-Zone'!$A$5:$B$26</c:f>
              <c:multiLvlStrCache>
                <c:ptCount val="17"/>
                <c:lvl>
                  <c:pt idx="0">
                    <c:v>CHANDIGARH</c:v>
                  </c:pt>
                  <c:pt idx="1">
                    <c:v>DELHI</c:v>
                  </c:pt>
                  <c:pt idx="2">
                    <c:v>HARYANA</c:v>
                  </c:pt>
                  <c:pt idx="3">
                    <c:v>HIMACHAL PRADESH</c:v>
                  </c:pt>
                  <c:pt idx="4">
                    <c:v>JAMMU &amp; KASHMIR</c:v>
                  </c:pt>
                  <c:pt idx="5">
                    <c:v>MADHYA PRADESH</c:v>
                  </c:pt>
                  <c:pt idx="6">
                    <c:v>PUNJAB</c:v>
                  </c:pt>
                  <c:pt idx="7">
                    <c:v>UTTAR PRADESH</c:v>
                  </c:pt>
                  <c:pt idx="8">
                    <c:v>UTTRAKHAND</c:v>
                  </c:pt>
                  <c:pt idx="9">
                    <c:v>ASSAM</c:v>
                  </c:pt>
                  <c:pt idx="10">
                    <c:v>GUJARAT</c:v>
                  </c:pt>
                  <c:pt idx="11">
                    <c:v>MADHYA PRADESH</c:v>
                  </c:pt>
                  <c:pt idx="12">
                    <c:v>MAHARASHTRA</c:v>
                  </c:pt>
                  <c:pt idx="13">
                    <c:v>KARNATAKA</c:v>
                  </c:pt>
                  <c:pt idx="14">
                    <c:v>TAMILNADU</c:v>
                  </c:pt>
                  <c:pt idx="15">
                    <c:v>TELANGANA</c:v>
                  </c:pt>
                  <c:pt idx="16">
                    <c:v>WEST BENGAL</c:v>
                  </c:pt>
                </c:lvl>
                <c:lvl>
                  <c:pt idx="0">
                    <c:v>NORTH ZONE</c:v>
                  </c:pt>
                  <c:pt idx="9">
                    <c:v>NORTH EAST ZONE</c:v>
                  </c:pt>
                  <c:pt idx="10">
                    <c:v>WEST ZONE</c:v>
                  </c:pt>
                  <c:pt idx="13">
                    <c:v>SOUTHZONE</c:v>
                  </c:pt>
                  <c:pt idx="16">
                    <c:v>EASTZONE</c:v>
                  </c:pt>
                </c:lvl>
              </c:multiLvlStrCache>
            </c:multiLvlStrRef>
          </c:cat>
          <c:val>
            <c:numRef>
              <c:f>'Month-Zone'!$J$5:$J$26</c:f>
              <c:numCache>
                <c:formatCode>General</c:formatCode>
                <c:ptCount val="17"/>
                <c:pt idx="0">
                  <c:v>89542.8</c:v>
                </c:pt>
                <c:pt idx="1">
                  <c:v>612328.83000000007</c:v>
                </c:pt>
                <c:pt idx="2">
                  <c:v>1215543.51</c:v>
                </c:pt>
                <c:pt idx="3">
                  <c:v>833600.27</c:v>
                </c:pt>
                <c:pt idx="4">
                  <c:v>432104.65</c:v>
                </c:pt>
                <c:pt idx="5">
                  <c:v>67157.100000000006</c:v>
                </c:pt>
                <c:pt idx="6">
                  <c:v>1258632.9000000004</c:v>
                </c:pt>
                <c:pt idx="7">
                  <c:v>1728818.5500000003</c:v>
                </c:pt>
                <c:pt idx="8">
                  <c:v>461423.7</c:v>
                </c:pt>
                <c:pt idx="9">
                  <c:v>3427472</c:v>
                </c:pt>
                <c:pt idx="10">
                  <c:v>1839661.6900000002</c:v>
                </c:pt>
                <c:pt idx="11">
                  <c:v>424262.03</c:v>
                </c:pt>
                <c:pt idx="12">
                  <c:v>1741819.49</c:v>
                </c:pt>
                <c:pt idx="13">
                  <c:v>1321821.3999999999</c:v>
                </c:pt>
                <c:pt idx="14">
                  <c:v>437053.85</c:v>
                </c:pt>
                <c:pt idx="15">
                  <c:v>266496.25</c:v>
                </c:pt>
                <c:pt idx="16">
                  <c:v>2976230.12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425728"/>
        <c:axId val="126710912"/>
      </c:barChart>
      <c:catAx>
        <c:axId val="12642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r>
                  <a:rPr lang="en-IN" sz="1200">
                    <a:latin typeface="Arial" pitchFamily="34" charset="0"/>
                    <a:cs typeface="Arial" pitchFamily="34" charset="0"/>
                  </a:rPr>
                  <a:t>Zone</a:t>
                </a:r>
                <a:r>
                  <a:rPr lang="en-IN" sz="1200" baseline="0">
                    <a:latin typeface="Arial" pitchFamily="34" charset="0"/>
                    <a:cs typeface="Arial" pitchFamily="34" charset="0"/>
                  </a:rPr>
                  <a:t> and States</a:t>
                </a:r>
                <a:endParaRPr lang="en-IN" sz="1200">
                  <a:latin typeface="Arial" pitchFamily="34" charset="0"/>
                  <a:cs typeface="Arial" pitchFamily="34" charset="0"/>
                </a:endParaRPr>
              </a:p>
            </c:rich>
          </c:tx>
          <c:layout/>
          <c:overlay val="0"/>
        </c:title>
        <c:majorTickMark val="none"/>
        <c:minorTickMark val="none"/>
        <c:tickLblPos val="nextTo"/>
        <c:crossAx val="126710912"/>
        <c:crosses val="autoZero"/>
        <c:auto val="1"/>
        <c:lblAlgn val="ctr"/>
        <c:lblOffset val="100"/>
        <c:noMultiLvlLbl val="0"/>
      </c:catAx>
      <c:valAx>
        <c:axId val="126710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r>
                  <a:rPr lang="en-IN" sz="1200">
                    <a:latin typeface="Arial" pitchFamily="34" charset="0"/>
                    <a:cs typeface="Arial" pitchFamily="34" charset="0"/>
                  </a:rPr>
                  <a:t>Total</a:t>
                </a:r>
                <a:r>
                  <a:rPr lang="en-IN" sz="1200" baseline="0">
                    <a:latin typeface="Arial" pitchFamily="34" charset="0"/>
                    <a:cs typeface="Arial" pitchFamily="34" charset="0"/>
                  </a:rPr>
                  <a:t> Billed Amount</a:t>
                </a:r>
                <a:endParaRPr lang="en-IN" sz="1200">
                  <a:latin typeface="Arial" pitchFamily="34" charset="0"/>
                  <a:cs typeface="Arial" pitchFamily="34" charset="0"/>
                </a:endParaRPr>
              </a:p>
            </c:rich>
          </c:tx>
          <c:layout/>
          <c:overlay val="0"/>
        </c:title>
        <c:numFmt formatCode="0,,&quot;M&quot;" sourceLinked="0"/>
        <c:majorTickMark val="none"/>
        <c:minorTickMark val="none"/>
        <c:tickLblPos val="nextTo"/>
        <c:txPr>
          <a:bodyPr/>
          <a:lstStyle/>
          <a:p>
            <a:pPr>
              <a:defRPr u="none"/>
            </a:pPr>
            <a:endParaRPr lang="en-US"/>
          </a:p>
        </c:txPr>
        <c:crossAx val="126425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[DATA.xlsx]Free!PivotTable2</c:name>
    <c:fmtId val="29"/>
  </c:pivotSource>
  <c:chart>
    <c:title>
      <c:tx>
        <c:rich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r>
              <a:rPr lang="en-US" sz="2400" baseline="0">
                <a:latin typeface="Arial" pitchFamily="34" charset="0"/>
                <a:cs typeface="Arial" pitchFamily="34" charset="0"/>
              </a:rPr>
              <a:t>SAMPLING PER YEAR</a:t>
            </a:r>
            <a:endParaRPr lang="en-US" sz="2400">
              <a:latin typeface="Arial" pitchFamily="34" charset="0"/>
              <a:cs typeface="Arial" pitchFamily="34" charset="0"/>
            </a:endParaRPr>
          </a:p>
        </c:rich>
      </c:tx>
      <c:layout/>
      <c:overlay val="0"/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dLbl>
          <c:idx val="0"/>
          <c:layout>
            <c:manualLayout>
              <c:x val="6.570166229221347E-2"/>
              <c:y val="-0.20168926800816564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dLbl>
          <c:idx val="0"/>
          <c:layout>
            <c:manualLayout>
              <c:x val="-5.802405949256343E-2"/>
              <c:y val="0.12173629337999417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>
            <a:noFill/>
          </c:spPr>
          <c:txPr>
            <a:bodyPr/>
            <a:lstStyle/>
            <a:p>
              <a:pPr>
                <a:defRPr b="1">
                  <a:solidFill>
                    <a:schemeClr val="bg1"/>
                  </a:solidFill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4"/>
        <c:dLbl>
          <c:idx val="0"/>
          <c:layout>
            <c:manualLayout>
              <c:x val="-5.802405949256343E-2"/>
              <c:y val="0.12173629337999417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"/>
        <c:dLbl>
          <c:idx val="0"/>
          <c:layout>
            <c:manualLayout>
              <c:x val="6.570166229221347E-2"/>
              <c:y val="-0.20168926800816564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"/>
        <c:marker>
          <c:symbol val="none"/>
        </c:marker>
        <c:dLbl>
          <c:idx val="0"/>
          <c:spPr>
            <a:noFill/>
          </c:spPr>
          <c:txPr>
            <a:bodyPr/>
            <a:lstStyle/>
            <a:p>
              <a:pPr>
                <a:defRPr b="1">
                  <a:solidFill>
                    <a:schemeClr val="bg1"/>
                  </a:solidFill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"/>
        <c:dLbl>
          <c:idx val="0"/>
          <c:layout>
            <c:manualLayout>
              <c:x val="-9.3541784196546615E-2"/>
              <c:y val="0.14222846704377401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"/>
        <c:dLbl>
          <c:idx val="0"/>
          <c:layout>
            <c:manualLayout>
              <c:x val="9.6195102586686759E-2"/>
              <c:y val="-0.15892217993666569"/>
            </c:manualLayout>
          </c:layout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8.6157364520611388E-2"/>
          <c:y val="0.18982129374180778"/>
          <c:w val="0.6139200247027945"/>
          <c:h val="0.719768467682249"/>
        </c:manualLayout>
      </c:layout>
      <c:pieChart>
        <c:varyColors val="1"/>
        <c:ser>
          <c:idx val="0"/>
          <c:order val="0"/>
          <c:tx>
            <c:strRef>
              <c:f>Free!$B$3:$B$4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0.13623610467809172"/>
                  <c:y val="0.12468235240346466"/>
                </c:manualLayout>
              </c:layout>
              <c:spPr/>
              <c:txPr>
                <a:bodyPr/>
                <a:lstStyle/>
                <a:p>
                  <a:pPr>
                    <a:defRPr sz="1400" b="1">
                      <a:latin typeface="Arial" pitchFamily="34" charset="0"/>
                      <a:cs typeface="Arial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6078006793268487"/>
                  <c:y val="-0.18127662713291409"/>
                </c:manualLayout>
              </c:layout>
              <c:spPr/>
              <c:txPr>
                <a:bodyPr/>
                <a:lstStyle/>
                <a:p>
                  <a:pPr>
                    <a:defRPr sz="1400" b="1">
                      <a:latin typeface="Arial" pitchFamily="34" charset="0"/>
                      <a:cs typeface="Arial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Free!$A$5:$A$6</c:f>
              <c:strCache>
                <c:ptCount val="2"/>
                <c:pt idx="0">
                  <c:v>2022</c:v>
                </c:pt>
                <c:pt idx="1">
                  <c:v>2023</c:v>
                </c:pt>
              </c:strCache>
            </c:strRef>
          </c:cat>
          <c:val>
            <c:numRef>
              <c:f>Free!$B$5:$B$6</c:f>
              <c:numCache>
                <c:formatCode>0.00%</c:formatCode>
                <c:ptCount val="2"/>
                <c:pt idx="0">
                  <c:v>0.23993820376829603</c:v>
                </c:pt>
                <c:pt idx="1">
                  <c:v>0.76006179623170389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358769492048775"/>
          <c:y val="0.48509740363322557"/>
          <c:w val="0.12552995213833565"/>
          <c:h val="0.12346912016225907"/>
        </c:manualLayout>
      </c:layout>
      <c:overlay val="0"/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[DATA.xlsx]item vs bill!PivotTable3</c:name>
    <c:fmtId val="1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Item vs Billed Qty</a:t>
            </a:r>
          </a:p>
        </c:rich>
      </c:tx>
      <c:layout/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 b="1">
                  <a:solidFill>
                    <a:schemeClr val="accent1">
                      <a:lumMod val="50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layout>
            <c:manualLayout>
              <c:x val="1.646090534979424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layout>
            <c:manualLayout>
              <c:x val="1.1757789535567357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layout>
            <c:manualLayout>
              <c:x val="4.7031158142269254E-3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 b="1">
                  <a:solidFill>
                    <a:schemeClr val="accent1">
                      <a:lumMod val="50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layout>
            <c:manualLayout>
              <c:x val="1.646090534979424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1.1757789535567357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4.7031158142269254E-3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 b="1">
                  <a:solidFill>
                    <a:schemeClr val="accent1">
                      <a:lumMod val="50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1.646090534979424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1.1757789535567357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layout>
            <c:manualLayout>
              <c:x val="4.7031158142269254E-3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vs bill'!$B$3:$B$4</c:f>
              <c:strCache>
                <c:ptCount val="1"/>
                <c:pt idx="0">
                  <c:v>DISTRIBUTOR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'item vs bill'!$A$5:$A$7</c:f>
              <c:strCache>
                <c:ptCount val="2"/>
                <c:pt idx="0">
                  <c:v>Mango Juice</c:v>
                </c:pt>
                <c:pt idx="1">
                  <c:v>Apple Juice</c:v>
                </c:pt>
              </c:strCache>
            </c:strRef>
          </c:cat>
          <c:val>
            <c:numRef>
              <c:f>'item vs bill'!$B$5:$B$7</c:f>
              <c:numCache>
                <c:formatCode>0.00%</c:formatCode>
                <c:ptCount val="2"/>
                <c:pt idx="0">
                  <c:v>0.27944637967244829</c:v>
                </c:pt>
                <c:pt idx="1">
                  <c:v>8.6328320120141924E-2</c:v>
                </c:pt>
              </c:numCache>
            </c:numRef>
          </c:val>
        </c:ser>
        <c:ser>
          <c:idx val="1"/>
          <c:order val="1"/>
          <c:tx>
            <c:strRef>
              <c:f>'item vs bill'!$C$3:$C$4</c:f>
              <c:strCache>
                <c:ptCount val="1"/>
                <c:pt idx="0">
                  <c:v>SUPER STOCKIST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'item vs bill'!$A$5:$A$7</c:f>
              <c:strCache>
                <c:ptCount val="2"/>
                <c:pt idx="0">
                  <c:v>Mango Juice</c:v>
                </c:pt>
                <c:pt idx="1">
                  <c:v>Apple Juice</c:v>
                </c:pt>
              </c:strCache>
            </c:strRef>
          </c:cat>
          <c:val>
            <c:numRef>
              <c:f>'item vs bill'!$C$5:$C$7</c:f>
              <c:numCache>
                <c:formatCode>0.00%</c:formatCode>
                <c:ptCount val="2"/>
                <c:pt idx="0">
                  <c:v>0.49281218808157751</c:v>
                </c:pt>
                <c:pt idx="1">
                  <c:v>0.14141311212583227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000768"/>
        <c:axId val="44002688"/>
      </c:barChart>
      <c:catAx>
        <c:axId val="440007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r>
                  <a:rPr lang="en-IN" sz="1200">
                    <a:latin typeface="Arial" pitchFamily="34" charset="0"/>
                    <a:cs typeface="Arial" pitchFamily="34" charset="0"/>
                  </a:rPr>
                  <a:t>Item Name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002688"/>
        <c:crosses val="autoZero"/>
        <c:auto val="1"/>
        <c:lblAlgn val="ctr"/>
        <c:lblOffset val="100"/>
        <c:noMultiLvlLbl val="0"/>
      </c:catAx>
      <c:valAx>
        <c:axId val="44002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r>
                  <a:rPr lang="en-IN" sz="1200">
                    <a:latin typeface="Arial" pitchFamily="34" charset="0"/>
                    <a:cs typeface="Arial" pitchFamily="34" charset="0"/>
                  </a:rPr>
                  <a:t>Grand Total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000768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2">
          <a:lumMod val="50000"/>
        </a:schemeClr>
      </a:solidFill>
    </a:ln>
  </c:sp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1CCDB-14EE-473D-8B77-F5EF3C820569}" type="doc">
      <dgm:prSet loTypeId="urn:microsoft.com/office/officeart/2005/8/layout/cycle4" loCatId="matrix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EEC1EC9-1200-4568-A0A5-007A65E4A069}">
      <dgm:prSet/>
      <dgm:spPr/>
      <dgm:t>
        <a:bodyPr/>
        <a:lstStyle/>
        <a:p>
          <a:pPr algn="ctr" rtl="0"/>
          <a:r>
            <a:rPr lang="en-US" b="1" dirty="0" smtClean="0"/>
            <a:t>DATA CLEANING</a:t>
          </a:r>
          <a:endParaRPr lang="en-IN" b="1" dirty="0"/>
        </a:p>
      </dgm:t>
    </dgm:pt>
    <dgm:pt modelId="{FEE01EA0-13F7-469D-9B35-D43DAD1DEFA8}" type="parTrans" cxnId="{678850A9-C325-4B93-AA6C-FBD23EFA7C02}">
      <dgm:prSet/>
      <dgm:spPr/>
      <dgm:t>
        <a:bodyPr/>
        <a:lstStyle/>
        <a:p>
          <a:endParaRPr lang="en-IN"/>
        </a:p>
      </dgm:t>
    </dgm:pt>
    <dgm:pt modelId="{737B7C9E-C909-4602-83A5-D4877085DEE1}" type="sibTrans" cxnId="{678850A9-C325-4B93-AA6C-FBD23EFA7C02}">
      <dgm:prSet/>
      <dgm:spPr/>
      <dgm:t>
        <a:bodyPr/>
        <a:lstStyle/>
        <a:p>
          <a:endParaRPr lang="en-IN"/>
        </a:p>
      </dgm:t>
    </dgm:pt>
    <dgm:pt modelId="{B628A7B7-C258-4D88-A99E-C2C5F675DCA5}">
      <dgm:prSet/>
      <dgm:spPr/>
      <dgm:t>
        <a:bodyPr/>
        <a:lstStyle/>
        <a:p>
          <a:r>
            <a:rPr lang="en-US" b="1" smtClean="0"/>
            <a:t>DATA PROCESSING</a:t>
          </a:r>
          <a:endParaRPr lang="en-IN" b="1" dirty="0"/>
        </a:p>
      </dgm:t>
    </dgm:pt>
    <dgm:pt modelId="{A0080685-6128-41B0-B304-35855F4C61CE}" type="parTrans" cxnId="{22B2733D-A348-4B1A-88FB-55F9EFB3500A}">
      <dgm:prSet/>
      <dgm:spPr/>
      <dgm:t>
        <a:bodyPr/>
        <a:lstStyle/>
        <a:p>
          <a:endParaRPr lang="en-IN"/>
        </a:p>
      </dgm:t>
    </dgm:pt>
    <dgm:pt modelId="{73F98E75-161B-4D4E-844E-984C6291695B}" type="sibTrans" cxnId="{22B2733D-A348-4B1A-88FB-55F9EFB3500A}">
      <dgm:prSet/>
      <dgm:spPr/>
      <dgm:t>
        <a:bodyPr/>
        <a:lstStyle/>
        <a:p>
          <a:endParaRPr lang="en-IN"/>
        </a:p>
      </dgm:t>
    </dgm:pt>
    <dgm:pt modelId="{54382730-A957-4142-89E9-9E67DA42D985}">
      <dgm:prSet/>
      <dgm:spPr/>
      <dgm:t>
        <a:bodyPr/>
        <a:lstStyle/>
        <a:p>
          <a:r>
            <a:rPr lang="en-US" b="1" smtClean="0"/>
            <a:t>DATA ANALYSIS</a:t>
          </a:r>
          <a:endParaRPr lang="en-IN" b="1" dirty="0"/>
        </a:p>
      </dgm:t>
    </dgm:pt>
    <dgm:pt modelId="{0FDD238D-5128-4CA1-99BD-7676F7B077C1}" type="parTrans" cxnId="{D5B2F1E8-628B-45BF-9619-F36E09C50E29}">
      <dgm:prSet/>
      <dgm:spPr/>
      <dgm:t>
        <a:bodyPr/>
        <a:lstStyle/>
        <a:p>
          <a:endParaRPr lang="en-IN"/>
        </a:p>
      </dgm:t>
    </dgm:pt>
    <dgm:pt modelId="{2EF4865C-CA4D-4448-9929-63C1217C92D1}" type="sibTrans" cxnId="{D5B2F1E8-628B-45BF-9619-F36E09C50E29}">
      <dgm:prSet/>
      <dgm:spPr/>
      <dgm:t>
        <a:bodyPr/>
        <a:lstStyle/>
        <a:p>
          <a:endParaRPr lang="en-IN"/>
        </a:p>
      </dgm:t>
    </dgm:pt>
    <dgm:pt modelId="{A6236880-208D-40B0-BE54-FCCA8D9B048C}">
      <dgm:prSet/>
      <dgm:spPr/>
      <dgm:t>
        <a:bodyPr/>
        <a:lstStyle/>
        <a:p>
          <a:r>
            <a:rPr lang="en-US" b="1" smtClean="0"/>
            <a:t>DATA INSIGHTS</a:t>
          </a:r>
          <a:endParaRPr lang="en-IN" b="1" dirty="0"/>
        </a:p>
      </dgm:t>
    </dgm:pt>
    <dgm:pt modelId="{41299B2B-9CD1-4537-A2A8-A39D4F821904}" type="parTrans" cxnId="{D7DA9B2A-62B3-4816-A25A-63C09F9FA980}">
      <dgm:prSet/>
      <dgm:spPr/>
      <dgm:t>
        <a:bodyPr/>
        <a:lstStyle/>
        <a:p>
          <a:endParaRPr lang="en-IN"/>
        </a:p>
      </dgm:t>
    </dgm:pt>
    <dgm:pt modelId="{D2D56660-C656-4C4E-B880-1350AB8F4918}" type="sibTrans" cxnId="{D7DA9B2A-62B3-4816-A25A-63C09F9FA980}">
      <dgm:prSet/>
      <dgm:spPr/>
      <dgm:t>
        <a:bodyPr/>
        <a:lstStyle/>
        <a:p>
          <a:endParaRPr lang="en-IN"/>
        </a:p>
      </dgm:t>
    </dgm:pt>
    <dgm:pt modelId="{33F591DA-4D86-4052-B2E2-B4D73C69428B}" type="pres">
      <dgm:prSet presAssocID="{DE11CCDB-14EE-473D-8B77-F5EF3C82056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A0398C-E465-426C-9A0B-D4953216981F}" type="pres">
      <dgm:prSet presAssocID="{DE11CCDB-14EE-473D-8B77-F5EF3C820569}" presName="children" presStyleCnt="0"/>
      <dgm:spPr/>
    </dgm:pt>
    <dgm:pt modelId="{223350F1-3896-41BE-87C2-DCA4386B5A9E}" type="pres">
      <dgm:prSet presAssocID="{DE11CCDB-14EE-473D-8B77-F5EF3C820569}" presName="childPlaceholder" presStyleCnt="0"/>
      <dgm:spPr/>
    </dgm:pt>
    <dgm:pt modelId="{DBA84981-DDA1-4723-8FA4-5570BAD19069}" type="pres">
      <dgm:prSet presAssocID="{DE11CCDB-14EE-473D-8B77-F5EF3C820569}" presName="circle" presStyleCnt="0"/>
      <dgm:spPr/>
    </dgm:pt>
    <dgm:pt modelId="{FC05472E-FF00-4A2E-81BF-6A671C09C3AD}" type="pres">
      <dgm:prSet presAssocID="{DE11CCDB-14EE-473D-8B77-F5EF3C82056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BA9F2C-A247-438F-9DFD-54E067C9D168}" type="pres">
      <dgm:prSet presAssocID="{DE11CCDB-14EE-473D-8B77-F5EF3C82056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C306CE-F0E2-46F7-98B6-B169FE0B181D}" type="pres">
      <dgm:prSet presAssocID="{DE11CCDB-14EE-473D-8B77-F5EF3C82056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2E2167-D737-4550-BDCE-375AAD4F31C3}" type="pres">
      <dgm:prSet presAssocID="{DE11CCDB-14EE-473D-8B77-F5EF3C82056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E82920-3D22-4890-B8AE-B2CC8779DC1B}" type="pres">
      <dgm:prSet presAssocID="{DE11CCDB-14EE-473D-8B77-F5EF3C820569}" presName="quadrantPlaceholder" presStyleCnt="0"/>
      <dgm:spPr/>
    </dgm:pt>
    <dgm:pt modelId="{63B2F985-CFD7-4D6C-B9C6-055E9099B6BE}" type="pres">
      <dgm:prSet presAssocID="{DE11CCDB-14EE-473D-8B77-F5EF3C820569}" presName="center1" presStyleLbl="fgShp" presStyleIdx="0" presStyleCnt="2"/>
      <dgm:spPr/>
    </dgm:pt>
    <dgm:pt modelId="{9B72AD4F-0820-472B-97F6-89DDA796B26E}" type="pres">
      <dgm:prSet presAssocID="{DE11CCDB-14EE-473D-8B77-F5EF3C820569}" presName="center2" presStyleLbl="fgShp" presStyleIdx="1" presStyleCnt="2"/>
      <dgm:spPr/>
    </dgm:pt>
  </dgm:ptLst>
  <dgm:cxnLst>
    <dgm:cxn modelId="{D7DA9B2A-62B3-4816-A25A-63C09F9FA980}" srcId="{DE11CCDB-14EE-473D-8B77-F5EF3C820569}" destId="{A6236880-208D-40B0-BE54-FCCA8D9B048C}" srcOrd="3" destOrd="0" parTransId="{41299B2B-9CD1-4537-A2A8-A39D4F821904}" sibTransId="{D2D56660-C656-4C4E-B880-1350AB8F4918}"/>
    <dgm:cxn modelId="{D5B2F1E8-628B-45BF-9619-F36E09C50E29}" srcId="{DE11CCDB-14EE-473D-8B77-F5EF3C820569}" destId="{54382730-A957-4142-89E9-9E67DA42D985}" srcOrd="2" destOrd="0" parTransId="{0FDD238D-5128-4CA1-99BD-7676F7B077C1}" sibTransId="{2EF4865C-CA4D-4448-9929-63C1217C92D1}"/>
    <dgm:cxn modelId="{22B2733D-A348-4B1A-88FB-55F9EFB3500A}" srcId="{DE11CCDB-14EE-473D-8B77-F5EF3C820569}" destId="{B628A7B7-C258-4D88-A99E-C2C5F675DCA5}" srcOrd="1" destOrd="0" parTransId="{A0080685-6128-41B0-B304-35855F4C61CE}" sibTransId="{73F98E75-161B-4D4E-844E-984C6291695B}"/>
    <dgm:cxn modelId="{93882BB0-5FFB-4C5D-81D5-F0A3B3A08A58}" type="presOf" srcId="{DE11CCDB-14EE-473D-8B77-F5EF3C820569}" destId="{33F591DA-4D86-4052-B2E2-B4D73C69428B}" srcOrd="0" destOrd="0" presId="urn:microsoft.com/office/officeart/2005/8/layout/cycle4"/>
    <dgm:cxn modelId="{856A8D29-AB1C-4BFE-A37F-83DEBBEF10A2}" type="presOf" srcId="{9EEC1EC9-1200-4568-A0A5-007A65E4A069}" destId="{FC05472E-FF00-4A2E-81BF-6A671C09C3AD}" srcOrd="0" destOrd="0" presId="urn:microsoft.com/office/officeart/2005/8/layout/cycle4"/>
    <dgm:cxn modelId="{B43B293F-A598-4C80-9679-4BCFF9C2E097}" type="presOf" srcId="{54382730-A957-4142-89E9-9E67DA42D985}" destId="{72C306CE-F0E2-46F7-98B6-B169FE0B181D}" srcOrd="0" destOrd="0" presId="urn:microsoft.com/office/officeart/2005/8/layout/cycle4"/>
    <dgm:cxn modelId="{678850A9-C325-4B93-AA6C-FBD23EFA7C02}" srcId="{DE11CCDB-14EE-473D-8B77-F5EF3C820569}" destId="{9EEC1EC9-1200-4568-A0A5-007A65E4A069}" srcOrd="0" destOrd="0" parTransId="{FEE01EA0-13F7-469D-9B35-D43DAD1DEFA8}" sibTransId="{737B7C9E-C909-4602-83A5-D4877085DEE1}"/>
    <dgm:cxn modelId="{9E156805-327B-4DE8-B0E2-E63A6860DD28}" type="presOf" srcId="{B628A7B7-C258-4D88-A99E-C2C5F675DCA5}" destId="{A9BA9F2C-A247-438F-9DFD-54E067C9D168}" srcOrd="0" destOrd="0" presId="urn:microsoft.com/office/officeart/2005/8/layout/cycle4"/>
    <dgm:cxn modelId="{6039C342-F2DD-44D2-B337-8C48DEA56A5D}" type="presOf" srcId="{A6236880-208D-40B0-BE54-FCCA8D9B048C}" destId="{D12E2167-D737-4550-BDCE-375AAD4F31C3}" srcOrd="0" destOrd="0" presId="urn:microsoft.com/office/officeart/2005/8/layout/cycle4"/>
    <dgm:cxn modelId="{E01E3F8D-FB4C-41ED-B7EE-12ECB4E749F3}" type="presParOf" srcId="{33F591DA-4D86-4052-B2E2-B4D73C69428B}" destId="{45A0398C-E465-426C-9A0B-D4953216981F}" srcOrd="0" destOrd="0" presId="urn:microsoft.com/office/officeart/2005/8/layout/cycle4"/>
    <dgm:cxn modelId="{7E29156B-E6B1-406C-947B-C9E8B8B0A1DC}" type="presParOf" srcId="{45A0398C-E465-426C-9A0B-D4953216981F}" destId="{223350F1-3896-41BE-87C2-DCA4386B5A9E}" srcOrd="0" destOrd="0" presId="urn:microsoft.com/office/officeart/2005/8/layout/cycle4"/>
    <dgm:cxn modelId="{EE2ADA5C-B213-4260-ADE1-300FBC193C29}" type="presParOf" srcId="{33F591DA-4D86-4052-B2E2-B4D73C69428B}" destId="{DBA84981-DDA1-4723-8FA4-5570BAD19069}" srcOrd="1" destOrd="0" presId="urn:microsoft.com/office/officeart/2005/8/layout/cycle4"/>
    <dgm:cxn modelId="{C4208EC6-2D5C-49E2-9D39-DEE90C4A70E4}" type="presParOf" srcId="{DBA84981-DDA1-4723-8FA4-5570BAD19069}" destId="{FC05472E-FF00-4A2E-81BF-6A671C09C3AD}" srcOrd="0" destOrd="0" presId="urn:microsoft.com/office/officeart/2005/8/layout/cycle4"/>
    <dgm:cxn modelId="{2AD83879-C616-4F35-97F1-9FDF0742F051}" type="presParOf" srcId="{DBA84981-DDA1-4723-8FA4-5570BAD19069}" destId="{A9BA9F2C-A247-438F-9DFD-54E067C9D168}" srcOrd="1" destOrd="0" presId="urn:microsoft.com/office/officeart/2005/8/layout/cycle4"/>
    <dgm:cxn modelId="{D6208FE5-AC3B-4B05-B2F3-D23706CF3C6F}" type="presParOf" srcId="{DBA84981-DDA1-4723-8FA4-5570BAD19069}" destId="{72C306CE-F0E2-46F7-98B6-B169FE0B181D}" srcOrd="2" destOrd="0" presId="urn:microsoft.com/office/officeart/2005/8/layout/cycle4"/>
    <dgm:cxn modelId="{4BCB03CC-6B3D-4363-89B5-5CEE4802718F}" type="presParOf" srcId="{DBA84981-DDA1-4723-8FA4-5570BAD19069}" destId="{D12E2167-D737-4550-BDCE-375AAD4F31C3}" srcOrd="3" destOrd="0" presId="urn:microsoft.com/office/officeart/2005/8/layout/cycle4"/>
    <dgm:cxn modelId="{1D1D3387-BE87-4FC7-9956-E12CBEE61B41}" type="presParOf" srcId="{DBA84981-DDA1-4723-8FA4-5570BAD19069}" destId="{C1E82920-3D22-4890-B8AE-B2CC8779DC1B}" srcOrd="4" destOrd="0" presId="urn:microsoft.com/office/officeart/2005/8/layout/cycle4"/>
    <dgm:cxn modelId="{187E60DA-9F78-4DA1-BC56-2E82A959688D}" type="presParOf" srcId="{33F591DA-4D86-4052-B2E2-B4D73C69428B}" destId="{63B2F985-CFD7-4D6C-B9C6-055E9099B6BE}" srcOrd="2" destOrd="0" presId="urn:microsoft.com/office/officeart/2005/8/layout/cycle4"/>
    <dgm:cxn modelId="{6156376A-5947-4AA3-9376-F1F5FB3C0848}" type="presParOf" srcId="{33F591DA-4D86-4052-B2E2-B4D73C69428B}" destId="{9B72AD4F-0820-472B-97F6-89DDA796B26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5472E-FF00-4A2E-81BF-6A671C09C3AD}">
      <dsp:nvSpPr>
        <dsp:cNvPr id="0" name=""/>
        <dsp:cNvSpPr/>
      </dsp:nvSpPr>
      <dsp:spPr>
        <a:xfrm>
          <a:off x="715869" y="730950"/>
          <a:ext cx="1497447" cy="149744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DATA CLEANING</a:t>
          </a:r>
          <a:endParaRPr lang="en-IN" sz="1100" b="1" kern="1200" dirty="0"/>
        </a:p>
      </dsp:txBody>
      <dsp:txXfrm>
        <a:off x="1154461" y="1169542"/>
        <a:ext cx="1058855" cy="1058855"/>
      </dsp:txXfrm>
    </dsp:sp>
    <dsp:sp modelId="{A9BA9F2C-A247-438F-9DFD-54E067C9D168}">
      <dsp:nvSpPr>
        <dsp:cNvPr id="0" name=""/>
        <dsp:cNvSpPr/>
      </dsp:nvSpPr>
      <dsp:spPr>
        <a:xfrm rot="5400000">
          <a:off x="2282483" y="730950"/>
          <a:ext cx="1497447" cy="1497447"/>
        </a:xfrm>
        <a:prstGeom prst="pieWedge">
          <a:avLst/>
        </a:prstGeom>
        <a:gradFill rotWithShape="0">
          <a:gsLst>
            <a:gs pos="0">
              <a:schemeClr val="accent2">
                <a:hueOff val="-508499"/>
                <a:satOff val="0"/>
                <a:lumOff val="-4706"/>
                <a:alphaOff val="0"/>
                <a:shade val="58000"/>
                <a:satMod val="150000"/>
              </a:schemeClr>
            </a:gs>
            <a:gs pos="72000">
              <a:schemeClr val="accent2">
                <a:hueOff val="-508499"/>
                <a:satOff val="0"/>
                <a:lumOff val="-4706"/>
                <a:alphaOff val="0"/>
                <a:tint val="90000"/>
                <a:satMod val="135000"/>
              </a:schemeClr>
            </a:gs>
            <a:gs pos="100000">
              <a:schemeClr val="accent2">
                <a:hueOff val="-508499"/>
                <a:satOff val="0"/>
                <a:lumOff val="-4706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DATA PROCESSING</a:t>
          </a:r>
          <a:endParaRPr lang="en-IN" sz="1100" b="1" kern="1200" dirty="0"/>
        </a:p>
      </dsp:txBody>
      <dsp:txXfrm rot="-5400000">
        <a:off x="2282483" y="1169542"/>
        <a:ext cx="1058855" cy="1058855"/>
      </dsp:txXfrm>
    </dsp:sp>
    <dsp:sp modelId="{72C306CE-F0E2-46F7-98B6-B169FE0B181D}">
      <dsp:nvSpPr>
        <dsp:cNvPr id="0" name=""/>
        <dsp:cNvSpPr/>
      </dsp:nvSpPr>
      <dsp:spPr>
        <a:xfrm rot="10800000">
          <a:off x="2282483" y="2297564"/>
          <a:ext cx="1497447" cy="1497447"/>
        </a:xfrm>
        <a:prstGeom prst="pieWedge">
          <a:avLst/>
        </a:prstGeom>
        <a:gradFill rotWithShape="0">
          <a:gsLst>
            <a:gs pos="0">
              <a:schemeClr val="accent2">
                <a:hueOff val="-1016998"/>
                <a:satOff val="0"/>
                <a:lumOff val="-9412"/>
                <a:alphaOff val="0"/>
                <a:shade val="58000"/>
                <a:satMod val="150000"/>
              </a:schemeClr>
            </a:gs>
            <a:gs pos="72000">
              <a:schemeClr val="accent2">
                <a:hueOff val="-1016998"/>
                <a:satOff val="0"/>
                <a:lumOff val="-9412"/>
                <a:alphaOff val="0"/>
                <a:tint val="90000"/>
                <a:satMod val="135000"/>
              </a:schemeClr>
            </a:gs>
            <a:gs pos="100000">
              <a:schemeClr val="accent2">
                <a:hueOff val="-1016998"/>
                <a:satOff val="0"/>
                <a:lumOff val="-9412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DATA ANALYSIS</a:t>
          </a:r>
          <a:endParaRPr lang="en-IN" sz="1100" b="1" kern="1200" dirty="0"/>
        </a:p>
      </dsp:txBody>
      <dsp:txXfrm rot="10800000">
        <a:off x="2282483" y="2297564"/>
        <a:ext cx="1058855" cy="1058855"/>
      </dsp:txXfrm>
    </dsp:sp>
    <dsp:sp modelId="{D12E2167-D737-4550-BDCE-375AAD4F31C3}">
      <dsp:nvSpPr>
        <dsp:cNvPr id="0" name=""/>
        <dsp:cNvSpPr/>
      </dsp:nvSpPr>
      <dsp:spPr>
        <a:xfrm rot="16200000">
          <a:off x="715869" y="2297564"/>
          <a:ext cx="1497447" cy="1497447"/>
        </a:xfrm>
        <a:prstGeom prst="pieWedge">
          <a:avLst/>
        </a:prstGeom>
        <a:gradFill rotWithShape="0">
          <a:gsLst>
            <a:gs pos="0">
              <a:schemeClr val="accent2">
                <a:hueOff val="-1525497"/>
                <a:satOff val="0"/>
                <a:lumOff val="-14118"/>
                <a:alphaOff val="0"/>
                <a:shade val="58000"/>
                <a:satMod val="150000"/>
              </a:schemeClr>
            </a:gs>
            <a:gs pos="72000">
              <a:schemeClr val="accent2">
                <a:hueOff val="-1525497"/>
                <a:satOff val="0"/>
                <a:lumOff val="-14118"/>
                <a:alphaOff val="0"/>
                <a:tint val="90000"/>
                <a:satMod val="135000"/>
              </a:schemeClr>
            </a:gs>
            <a:gs pos="100000">
              <a:schemeClr val="accent2">
                <a:hueOff val="-1525497"/>
                <a:satOff val="0"/>
                <a:lumOff val="-14118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DATA INSIGHTS</a:t>
          </a:r>
          <a:endParaRPr lang="en-IN" sz="1100" b="1" kern="1200" dirty="0"/>
        </a:p>
      </dsp:txBody>
      <dsp:txXfrm rot="5400000">
        <a:off x="1154461" y="2297564"/>
        <a:ext cx="1058855" cy="1058855"/>
      </dsp:txXfrm>
    </dsp:sp>
    <dsp:sp modelId="{63B2F985-CFD7-4D6C-B9C6-055E9099B6BE}">
      <dsp:nvSpPr>
        <dsp:cNvPr id="0" name=""/>
        <dsp:cNvSpPr/>
      </dsp:nvSpPr>
      <dsp:spPr>
        <a:xfrm>
          <a:off x="1989391" y="1951733"/>
          <a:ext cx="517017" cy="4495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2AD4F-0820-472B-97F6-89DDA796B26E}">
      <dsp:nvSpPr>
        <dsp:cNvPr id="0" name=""/>
        <dsp:cNvSpPr/>
      </dsp:nvSpPr>
      <dsp:spPr>
        <a:xfrm rot="10800000">
          <a:off x="1989391" y="2124648"/>
          <a:ext cx="517017" cy="4495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8EC3B-A3DE-4FD2-A17D-8EFF12A41FD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32C5-6BF2-4217-8238-EF00BE5D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8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32C5-6BF2-4217-8238-EF00BE5DE81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9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DATA.xls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236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XYZ-COMPANY SALES ANALYSIS</a:t>
            </a:r>
            <a:endParaRPr lang="en-IN" sz="7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5431317"/>
              </p:ext>
            </p:extLst>
          </p:nvPr>
        </p:nvGraphicFramePr>
        <p:xfrm>
          <a:off x="4572000" y="2332038"/>
          <a:ext cx="4495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00"/>
            <a:ext cx="4800600" cy="35814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86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OBJECTIVE</a:t>
            </a:r>
            <a:endParaRPr lang="en-IN" sz="6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XYZ is a new company and built a startup in year 2022. The company wants to create a sales report and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Compare  monthly total bill amount on the bases of zones , states and years.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Compare 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sampling </a:t>
            </a:r>
            <a:r>
              <a:rPr lang="en-US" b="1" dirty="0" err="1" smtClean="0">
                <a:latin typeface="Cambria" pitchFamily="18" charset="0"/>
                <a:ea typeface="Cambria" pitchFamily="18" charset="0"/>
                <a:cs typeface="Arial" pitchFamily="34" charset="0"/>
              </a:rPr>
              <a:t>qty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year wise.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Compare the total percentage of items on the basis of RDS Type.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b="1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 marL="537210" lvl="1" indent="0">
              <a:buClr>
                <a:schemeClr val="tx1"/>
              </a:buClr>
              <a:buNone/>
            </a:pPr>
            <a:endParaRPr lang="en-US" b="1" dirty="0" smtClean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 marL="537210" lvl="1" indent="0">
              <a:buClr>
                <a:schemeClr val="tx1"/>
              </a:buClr>
              <a:buNone/>
            </a:pPr>
            <a:r>
              <a:rPr lang="en-US" sz="1900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*The data has been taken for  year 2022 </a:t>
            </a:r>
            <a:r>
              <a:rPr lang="en-US" sz="1900" b="1" dirty="0" err="1" smtClean="0">
                <a:latin typeface="Cambria" pitchFamily="18" charset="0"/>
                <a:ea typeface="Cambria" pitchFamily="18" charset="0"/>
                <a:cs typeface="Arial" pitchFamily="34" charset="0"/>
              </a:rPr>
              <a:t>ie</a:t>
            </a:r>
            <a:r>
              <a:rPr lang="en-US" sz="1900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 (Nov , Dec ) and year 2023 </a:t>
            </a:r>
            <a:r>
              <a:rPr lang="en-US" sz="1900" b="1" dirty="0" err="1" smtClean="0">
                <a:latin typeface="Cambria" pitchFamily="18" charset="0"/>
                <a:ea typeface="Cambria" pitchFamily="18" charset="0"/>
                <a:cs typeface="Arial" pitchFamily="34" charset="0"/>
              </a:rPr>
              <a:t>ie</a:t>
            </a:r>
            <a:r>
              <a:rPr lang="en-US" sz="1900" b="1" dirty="0" smtClean="0">
                <a:latin typeface="Cambria" pitchFamily="18" charset="0"/>
                <a:ea typeface="Cambria" pitchFamily="18" charset="0"/>
                <a:cs typeface="Arial" pitchFamily="34" charset="0"/>
              </a:rPr>
              <a:t> (Jan , Feb , Mar , Apr , May , Jun ).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1706"/>
          </a:xfrm>
        </p:spPr>
        <p:txBody>
          <a:bodyPr>
            <a:normAutofit fontScale="90000"/>
          </a:bodyPr>
          <a:lstStyle/>
          <a:p>
            <a:pPr marL="484632" lvl="1" algn="l" rtl="0">
              <a:spcBef>
                <a:spcPct val="0"/>
              </a:spcBef>
            </a:pPr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itchFamily="34" charset="0"/>
                <a:cs typeface="Arial" pitchFamily="34" charset="0"/>
              </a:rPr>
              <a:t>Compare  monthly total bill amount on the bases of zones , states and years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81891"/>
              </p:ext>
            </p:extLst>
          </p:nvPr>
        </p:nvGraphicFramePr>
        <p:xfrm>
          <a:off x="152400" y="1295400"/>
          <a:ext cx="8763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6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04106"/>
          </a:xfrm>
        </p:spPr>
        <p:txBody>
          <a:bodyPr/>
          <a:lstStyle/>
          <a:p>
            <a:pPr marL="484632" lvl="1" algn="l" rtl="0">
              <a:spcBef>
                <a:spcPct val="0"/>
              </a:spcBef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itchFamily="34" charset="0"/>
                <a:cs typeface="Arial" pitchFamily="34" charset="0"/>
              </a:rPr>
              <a:t>Compare sampling quantity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itchFamily="34" charset="0"/>
                <a:cs typeface="Arial" pitchFamily="34" charset="0"/>
              </a:rPr>
              <a:t>year wise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8041"/>
              </p:ext>
            </p:extLst>
          </p:nvPr>
        </p:nvGraphicFramePr>
        <p:xfrm>
          <a:off x="1752600" y="1600200"/>
          <a:ext cx="5181600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1706"/>
          </a:xfrm>
        </p:spPr>
        <p:txBody>
          <a:bodyPr>
            <a:normAutofit/>
          </a:bodyPr>
          <a:lstStyle/>
          <a:p>
            <a:pPr marL="484632" lvl="1" algn="l" rtl="0">
              <a:spcBef>
                <a:spcPct val="0"/>
              </a:spcBef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Compare the total percentage of items on the basis of RDS Type.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561714"/>
              </p:ext>
            </p:extLst>
          </p:nvPr>
        </p:nvGraphicFramePr>
        <p:xfrm>
          <a:off x="457200" y="19050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4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8000" smoothness="5"/>
                    </a14:imgEffect>
                    <a14:imgEffect>
                      <a14:colorTemperature colorTemp="575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4" action="ppaction://hlinkfile"/>
          </p:cNvPr>
          <p:cNvSpPr/>
          <p:nvPr/>
        </p:nvSpPr>
        <p:spPr>
          <a:xfrm>
            <a:off x="1371600" y="2477125"/>
            <a:ext cx="6781800" cy="1446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lumMod val="40000"/>
                      <a:lumOff val="600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Dashboard</a:t>
            </a:r>
            <a:endParaRPr lang="en-US" sz="8800" b="1" spc="50" dirty="0">
              <a:ln w="13500">
                <a:solidFill>
                  <a:schemeClr val="accent1">
                    <a:lumMod val="40000"/>
                    <a:lumOff val="600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5971" y="4105826"/>
            <a:ext cx="2710999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on DASHBOARD 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7070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itchFamily="34" charset="0"/>
              </a:rPr>
              <a:t>Observations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40408"/>
          </a:xfrm>
        </p:spPr>
        <p:txBody>
          <a:bodyPr/>
          <a:lstStyle/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In 2022, there has been highest sales in North region specially Delhi.</a:t>
            </a:r>
          </a:p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In 2023,there has been highest sales in West Bengal (East Zone).</a:t>
            </a:r>
          </a:p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ampling </a:t>
            </a:r>
            <a:r>
              <a:rPr lang="en-US" dirty="0" smtClean="0">
                <a:solidFill>
                  <a:srgbClr val="FFFF00"/>
                </a:solidFill>
              </a:rPr>
              <a:t>has been done more in 2023 </a:t>
            </a:r>
            <a:r>
              <a:rPr lang="en-US" dirty="0" err="1" smtClean="0">
                <a:solidFill>
                  <a:srgbClr val="FFFF00"/>
                </a:solidFill>
              </a:rPr>
              <a:t>ie</a:t>
            </a:r>
            <a:r>
              <a:rPr lang="en-US" dirty="0" smtClean="0">
                <a:solidFill>
                  <a:srgbClr val="FFFF00"/>
                </a:solidFill>
              </a:rPr>
              <a:t>.(</a:t>
            </a:r>
            <a:r>
              <a:rPr lang="en-US" dirty="0" err="1" smtClean="0">
                <a:solidFill>
                  <a:srgbClr val="FFFF00"/>
                </a:solidFill>
              </a:rPr>
              <a:t>Jan,Feb,March,April,May</a:t>
            </a:r>
            <a:r>
              <a:rPr lang="en-US" dirty="0" err="1">
                <a:solidFill>
                  <a:srgbClr val="FFFF00"/>
                </a:solidFill>
              </a:rPr>
              <a:t>,</a:t>
            </a:r>
            <a:r>
              <a:rPr lang="en-US" dirty="0" err="1" smtClean="0">
                <a:solidFill>
                  <a:srgbClr val="FFFF00"/>
                </a:solidFill>
              </a:rPr>
              <a:t>June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Mango Juice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billed </a:t>
            </a:r>
            <a:r>
              <a:rPr lang="en-US" dirty="0" err="1" smtClean="0">
                <a:solidFill>
                  <a:srgbClr val="FFFF00"/>
                </a:solidFill>
              </a:rPr>
              <a:t>qty</a:t>
            </a:r>
            <a:r>
              <a:rPr lang="en-US" dirty="0" smtClean="0">
                <a:solidFill>
                  <a:srgbClr val="FFFF00"/>
                </a:solidFill>
              </a:rPr>
              <a:t> under duper </a:t>
            </a:r>
            <a:r>
              <a:rPr lang="en-US" dirty="0" err="1" smtClean="0">
                <a:solidFill>
                  <a:srgbClr val="FFFF00"/>
                </a:solidFill>
              </a:rPr>
              <a:t>stocklist</a:t>
            </a:r>
            <a:r>
              <a:rPr lang="en-US" dirty="0" smtClean="0">
                <a:solidFill>
                  <a:srgbClr val="FFFF00"/>
                </a:solidFill>
              </a:rPr>
              <a:t> is more.</a:t>
            </a:r>
          </a:p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Recent Sales growth in Madhya Pradesh(in June).</a:t>
            </a:r>
            <a:endParaRPr lang="en-US" dirty="0">
              <a:solidFill>
                <a:srgbClr val="FFFF00"/>
              </a:solidFill>
            </a:endParaRPr>
          </a:p>
          <a:p>
            <a:pPr marL="578358" indent="-514350">
              <a:buClr>
                <a:srgbClr val="FFFF00"/>
              </a:buClr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261823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Thank You For Watching</a:t>
            </a:r>
            <a:endParaRPr lang="en-IN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226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XYZ-COMPANY SALES ANALYSIS</vt:lpstr>
      <vt:lpstr>OBJECTIVE</vt:lpstr>
      <vt:lpstr>Compare  monthly total bill amount on the bases of zones , states and years. </vt:lpstr>
      <vt:lpstr>Compare sampling quantity year wise. </vt:lpstr>
      <vt:lpstr>Compare the total percentage of items on the basis of RDS Type.</vt:lpstr>
      <vt:lpstr>PowerPoint Presentation</vt:lpstr>
      <vt:lpstr>Observations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XYZ-COMPANY SALES ANALYSIS</dc:title>
  <dc:creator>user</dc:creator>
  <cp:lastModifiedBy>user</cp:lastModifiedBy>
  <cp:revision>39</cp:revision>
  <dcterms:created xsi:type="dcterms:W3CDTF">2006-08-16T00:00:00Z</dcterms:created>
  <dcterms:modified xsi:type="dcterms:W3CDTF">2023-07-15T13:37:55Z</dcterms:modified>
</cp:coreProperties>
</file>