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271" r:id="rId5"/>
    <p:sldId id="258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2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2" r:id="rId27"/>
    <p:sldId id="293" r:id="rId28"/>
    <p:sldId id="262" r:id="rId29"/>
    <p:sldId id="263" r:id="rId30"/>
    <p:sldId id="273" r:id="rId31"/>
    <p:sldId id="264" r:id="rId32"/>
    <p:sldId id="274" r:id="rId33"/>
    <p:sldId id="275" r:id="rId34"/>
    <p:sldId id="276" r:id="rId35"/>
    <p:sldId id="277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4892-5119-4AD4-81CA-45049AED0034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17389-B309-4026-B926-2390C3324E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8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17389-B309-4026-B926-2390C3324E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2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17389-B309-4026-B926-2390C3324E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6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17389-B309-4026-B926-2390C3324E83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8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17389-B309-4026-B926-2390C3324E83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3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04A76-9B6F-40AA-8C1B-AC37877415FF}" type="datetimeFigureOut">
              <a:rPr lang="en-IN" smtClean="0"/>
              <a:t>13-05-2024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0BAD96-536E-4CE1-9845-4B7B70B8E7E9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568" y="1628800"/>
            <a:ext cx="8064896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u="sng" dirty="0" smtClean="0">
                <a:solidFill>
                  <a:srgbClr val="C00000"/>
                </a:solidFill>
                <a:latin typeface="Arial Black" pitchFamily="34" charset="0"/>
              </a:rPr>
              <a:t>AMAZON SALES ANALYSIS</a:t>
            </a:r>
            <a:r>
              <a:rPr lang="en-IN" u="sng" dirty="0" smtClean="0"/>
              <a:t/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016" y="2780928"/>
            <a:ext cx="2880320" cy="465465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 Priya Kumari</a:t>
            </a:r>
            <a:endParaRPr lang="en-IN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8" y="2780928"/>
            <a:ext cx="3240361" cy="22433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1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Verdana" pitchFamily="34" charset="0"/>
                <a:ea typeface="Verdana" pitchFamily="34" charset="0"/>
              </a:rPr>
              <a:t>Add a new column named dayname that contains the extracted days of the week on which the given transaction took place (Mon, Tue, Wed, Thur, Fri). </a:t>
            </a:r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This </a:t>
            </a:r>
            <a:r>
              <a:rPr lang="en-GB" sz="2400" dirty="0">
                <a:latin typeface="Verdana" pitchFamily="34" charset="0"/>
                <a:ea typeface="Verdana" pitchFamily="34" charset="0"/>
              </a:rPr>
              <a:t>will help answer the question on which week of the day each branch is busiest.</a:t>
            </a:r>
            <a:endParaRPr lang="en-IN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smtClean="0">
                <a:latin typeface="Arial Black" pitchFamily="34" charset="0"/>
              </a:rPr>
              <a:t>FEATURE ENGINEERING</a:t>
            </a:r>
            <a:endParaRPr lang="en-IN" sz="3600" dirty="0"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45024"/>
            <a:ext cx="1656184" cy="212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62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Verdana" pitchFamily="34" charset="0"/>
                <a:ea typeface="Verdana" pitchFamily="34" charset="0"/>
              </a:rPr>
              <a:t>Add a new column named monthname that contains the extracted months of the year on which the given transaction took place (Jan, Feb, Mar). </a:t>
            </a:r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Help </a:t>
            </a:r>
            <a:r>
              <a:rPr lang="en-GB" sz="2400" dirty="0">
                <a:latin typeface="Verdana" pitchFamily="34" charset="0"/>
                <a:ea typeface="Verdana" pitchFamily="34" charset="0"/>
              </a:rPr>
              <a:t>determine which month of the year has the most sales and profit.</a:t>
            </a:r>
            <a:br>
              <a:rPr lang="en-GB" sz="2400" dirty="0">
                <a:latin typeface="Verdana" pitchFamily="34" charset="0"/>
                <a:ea typeface="Verdana" pitchFamily="34" charset="0"/>
              </a:rPr>
            </a:br>
            <a:endParaRPr lang="en-IN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 Black" pitchFamily="34" charset="0"/>
              </a:rPr>
              <a:t>FEATURE ENGINEERING</a:t>
            </a:r>
            <a:endParaRPr lang="en-IN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97" y="3789040"/>
            <a:ext cx="1766625" cy="18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68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 Black" pitchFamily="34" charset="0"/>
              </a:rPr>
              <a:t>EXPLORATORY DATA ANALYSIS</a:t>
            </a:r>
            <a:endParaRPr lang="en-IN" sz="3200" dirty="0">
              <a:latin typeface="Arial Black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616624" cy="517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61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sz="2000" dirty="0" smtClean="0">
                <a:latin typeface="Arial Black" pitchFamily="34" charset="0"/>
                <a:ea typeface="Verdana" pitchFamily="34" charset="0"/>
              </a:rPr>
              <a:t>1. </a:t>
            </a:r>
            <a:r>
              <a:rPr lang="en-GB" sz="2000" dirty="0">
                <a:latin typeface="Arial Black" pitchFamily="34" charset="0"/>
                <a:ea typeface="Verdana" pitchFamily="34" charset="0"/>
              </a:rPr>
              <a:t>What is the count of distinct cities in the dataset?</a:t>
            </a:r>
          </a:p>
          <a:p>
            <a:pPr marL="109728" indent="0">
              <a:buNone/>
            </a:pPr>
            <a:r>
              <a:rPr lang="en-GB" sz="1700" dirty="0">
                <a:latin typeface="Verdana" pitchFamily="34" charset="0"/>
                <a:ea typeface="Verdana" pitchFamily="34" charset="0"/>
              </a:rPr>
              <a:t>SELECT COUNT(DISTINCT CITY) FROM amazon</a:t>
            </a:r>
            <a:r>
              <a:rPr lang="en-GB" sz="1700" dirty="0" smtClean="0">
                <a:latin typeface="Verdana" pitchFamily="34" charset="0"/>
                <a:ea typeface="Verdana" pitchFamily="34" charset="0"/>
              </a:rPr>
              <a:t>;</a:t>
            </a:r>
          </a:p>
          <a:p>
            <a:pPr marL="109728" indent="0">
              <a:buNone/>
            </a:pPr>
            <a:endParaRPr lang="en-GB" sz="18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20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9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900" dirty="0" smtClean="0">
                <a:latin typeface="Arial Black" pitchFamily="34" charset="0"/>
                <a:ea typeface="Verdana" pitchFamily="34" charset="0"/>
              </a:rPr>
              <a:t>2. </a:t>
            </a:r>
            <a:r>
              <a:rPr lang="en-GB" sz="1900" dirty="0">
                <a:latin typeface="Arial Black" pitchFamily="34" charset="0"/>
              </a:rPr>
              <a:t>For each branch, what is the corresponding city</a:t>
            </a:r>
            <a:r>
              <a:rPr lang="en-GB" sz="19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700" dirty="0">
                <a:latin typeface="Verdana" pitchFamily="34" charset="0"/>
                <a:ea typeface="Verdana" pitchFamily="34" charset="0"/>
              </a:rPr>
              <a:t>SELECT DISTINCT Branch, </a:t>
            </a:r>
            <a:r>
              <a:rPr lang="en-GB" sz="1700" dirty="0" smtClean="0">
                <a:latin typeface="Verdana" pitchFamily="34" charset="0"/>
                <a:ea typeface="Verdana" pitchFamily="34" charset="0"/>
              </a:rPr>
              <a:t>city FROM </a:t>
            </a:r>
            <a:r>
              <a:rPr lang="en-GB" sz="1700" dirty="0">
                <a:latin typeface="Verdana" pitchFamily="34" charset="0"/>
                <a:ea typeface="Verdana" pitchFamily="34" charset="0"/>
              </a:rPr>
              <a:t>amazon</a:t>
            </a:r>
            <a:r>
              <a:rPr lang="en-GB" sz="1700" dirty="0" smtClean="0">
                <a:latin typeface="Verdana" pitchFamily="34" charset="0"/>
                <a:ea typeface="Verdana" pitchFamily="34" charset="0"/>
              </a:rPr>
              <a:t>;</a:t>
            </a:r>
          </a:p>
          <a:p>
            <a:pPr marL="109728" indent="0">
              <a:buNone/>
            </a:pPr>
            <a:endParaRPr lang="en-GB" sz="17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20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20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900" dirty="0" smtClean="0">
                <a:latin typeface="Arial Black" pitchFamily="34" charset="0"/>
                <a:ea typeface="Verdana" pitchFamily="34" charset="0"/>
              </a:rPr>
              <a:t>3. </a:t>
            </a:r>
            <a:r>
              <a:rPr lang="en-GB" sz="1900" dirty="0">
                <a:latin typeface="Arial Black" pitchFamily="34" charset="0"/>
              </a:rPr>
              <a:t>What is the count of distinct product lines in the dataset</a:t>
            </a:r>
            <a:r>
              <a:rPr lang="en-GB" sz="19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700" dirty="0">
                <a:latin typeface="Verdana" pitchFamily="34" charset="0"/>
                <a:ea typeface="Verdana" pitchFamily="34" charset="0"/>
              </a:rPr>
              <a:t>select count(distinct `Product line`) as product_line  from amazon  ; </a:t>
            </a:r>
          </a:p>
          <a:p>
            <a:pPr marL="109728" indent="0">
              <a:buNone/>
            </a:pPr>
            <a:endParaRPr lang="en-GB" sz="18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Verdana" pitchFamily="34" charset="0"/>
              <a:ea typeface="Verdana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0235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>
                <a:effectLst/>
                <a:latin typeface="Arial Black" pitchFamily="34" charset="0"/>
              </a:rPr>
              <a:t>Business Questions </a:t>
            </a:r>
            <a:r>
              <a:rPr lang="en-IN" sz="3600" dirty="0">
                <a:effectLst/>
                <a:latin typeface="Arial Black" pitchFamily="34" charset="0"/>
              </a:rPr>
              <a:t>To Answer</a:t>
            </a:r>
            <a:r>
              <a:rPr lang="en-IN" sz="3600" b="0" dirty="0">
                <a:effectLst/>
              </a:rPr>
              <a:t/>
            </a:r>
            <a:br>
              <a:rPr lang="en-IN" sz="3600" b="0" dirty="0">
                <a:effectLst/>
              </a:rPr>
            </a:br>
            <a:endParaRPr lang="en-IN" sz="3600" dirty="0">
              <a:latin typeface="Arial Black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303526"/>
            <a:ext cx="2266503" cy="97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68" y="2852936"/>
            <a:ext cx="210263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5229200"/>
            <a:ext cx="1872209" cy="103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0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4.</a:t>
            </a:r>
            <a:r>
              <a:rPr lang="en-GB" sz="1800" dirty="0">
                <a:latin typeface="Arial Black" pitchFamily="34" charset="0"/>
              </a:rPr>
              <a:t> Which payment method occurs most frequently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SELECT Payment, COUNT(*) as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most_freq_mode FROM amazon GROUP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BY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Payment ORDER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BY most_freq_mode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DESC LIMIT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;</a:t>
            </a:r>
          </a:p>
          <a:p>
            <a:pPr marL="109728" indent="0">
              <a:buNone/>
            </a:pPr>
            <a:endParaRPr lang="en-GB" sz="14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4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5. </a:t>
            </a:r>
            <a:r>
              <a:rPr lang="en-GB" sz="1800" dirty="0">
                <a:latin typeface="Arial Black" pitchFamily="34" charset="0"/>
              </a:rPr>
              <a:t>Which product line has the highest sales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`product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line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`, sum(total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 as total_sales  from </a:t>
            </a:r>
            <a:r>
              <a:rPr lang="en-GB" sz="1600">
                <a:latin typeface="Verdana" pitchFamily="34" charset="0"/>
                <a:ea typeface="Verdana" pitchFamily="34" charset="0"/>
              </a:rPr>
              <a:t>amazon </a:t>
            </a:r>
            <a:r>
              <a:rPr lang="en-GB" sz="160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 order by  total_sales desc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limit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1  ; </a:t>
            </a:r>
          </a:p>
          <a:p>
            <a:pPr marL="109728" indent="0">
              <a:buNone/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effectLst/>
                <a:latin typeface="Arial Black" pitchFamily="34" charset="0"/>
              </a:rPr>
              <a:t>Questions To Answer</a:t>
            </a:r>
            <a:endParaRPr lang="en-IN" sz="2400" dirty="0">
              <a:latin typeface="Arial Black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89651"/>
            <a:ext cx="3024337" cy="90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73" y="4365104"/>
            <a:ext cx="421906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21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6. </a:t>
            </a:r>
            <a:r>
              <a:rPr lang="en-GB" sz="1800" dirty="0">
                <a:latin typeface="Arial Black" pitchFamily="34" charset="0"/>
              </a:rPr>
              <a:t>How much revenue is generated each month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SELECT monthname,  ROUND(SUM(Total),2) as revenue FROM amazon GROUP BY monthname ORDER BY monthname;</a:t>
            </a: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7. </a:t>
            </a:r>
            <a:r>
              <a:rPr lang="en-GB" sz="1800" dirty="0">
                <a:latin typeface="Arial Black" pitchFamily="34" charset="0"/>
              </a:rPr>
              <a:t>In which month did the cost of goods sold reach its peak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month(date) as month ,sum(cogs)as </a:t>
            </a:r>
            <a:r>
              <a:rPr lang="en-GB" sz="1600" dirty="0" err="1">
                <a:latin typeface="Verdana" pitchFamily="34" charset="0"/>
                <a:ea typeface="Verdana" pitchFamily="34" charset="0"/>
              </a:rPr>
              <a:t>total_cog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 from amazon  group by 1 order by </a:t>
            </a:r>
            <a:r>
              <a:rPr lang="en-GB" sz="1600" dirty="0" err="1">
                <a:latin typeface="Verdana" pitchFamily="34" charset="0"/>
                <a:ea typeface="Verdana" pitchFamily="34" charset="0"/>
              </a:rPr>
              <a:t>total_cog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 desc limit 1 ;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effectLst/>
                <a:latin typeface="Arial Black" pitchFamily="34" charset="0"/>
              </a:rPr>
              <a:t>Questions To Answer</a:t>
            </a:r>
            <a:endParaRPr lang="en-IN" sz="3200" dirty="0">
              <a:latin typeface="Arial Black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00" y="2708920"/>
            <a:ext cx="5680087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3802708" cy="137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0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8278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8. </a:t>
            </a:r>
            <a:r>
              <a:rPr lang="en-GB" sz="1800" dirty="0">
                <a:latin typeface="Arial Black" pitchFamily="34" charset="0"/>
              </a:rPr>
              <a:t>Which product line generated the highest revenue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`product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line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`, round (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sum(`gross income`),2) as total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from amazon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group by 1 order by total desc  limit 1;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9. </a:t>
            </a:r>
            <a:r>
              <a:rPr lang="en-GB" sz="1800" dirty="0">
                <a:latin typeface="Arial Black" pitchFamily="34" charset="0"/>
              </a:rPr>
              <a:t>In which city was the highest revenue recorded?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city,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SUM(total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 as total_revenue FROM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amazon </a:t>
            </a:r>
          </a:p>
          <a:p>
            <a:pPr marL="109728" indent="0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city ORDER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total_revenue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LIMIT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1;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277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>
              <a:latin typeface="Arial Black" pitchFamily="34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61640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2520280" cy="92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84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10. </a:t>
            </a:r>
            <a:r>
              <a:rPr lang="en-GB" sz="1800" dirty="0">
                <a:latin typeface="Arial Black" pitchFamily="34" charset="0"/>
              </a:rPr>
              <a:t>Which product line incurred the highest Value Added Tax?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`product line` ,round(sum(`Tax 5%`),2)as total_tax from amazon group by 1 order by total_tax desc limit 1 ; </a:t>
            </a: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 fontAlgn="base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11. </a:t>
            </a:r>
            <a:r>
              <a:rPr lang="en-GB" sz="1800" dirty="0">
                <a:latin typeface="Arial Black" pitchFamily="34" charset="0"/>
              </a:rPr>
              <a:t>Identify the branch that exceeded the average number of products sold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 fontAlgn="base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Branch, SUM(quantity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 as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Total_quantity FROM amazon</a:t>
            </a:r>
          </a:p>
          <a:p>
            <a:pPr marL="109728" indent="0" fontAlgn="base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Branch ORDER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Total_quantity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LIMIT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14" y="4725144"/>
            <a:ext cx="3312368" cy="88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42" y="1946531"/>
            <a:ext cx="3121674" cy="105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45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100" dirty="0" smtClean="0">
                <a:latin typeface="Arial Black" pitchFamily="34" charset="0"/>
                <a:ea typeface="Verdana" pitchFamily="34" charset="0"/>
              </a:rPr>
              <a:t>12. </a:t>
            </a:r>
            <a:r>
              <a:rPr lang="en-GB" sz="2100" dirty="0">
                <a:latin typeface="Arial Black" pitchFamily="34" charset="0"/>
              </a:rPr>
              <a:t>For each product line, add a column indicating "Good" if its sales are above average, otherwise "Bad."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with Avg_Total AS (                        </a:t>
            </a: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SELECT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AVG(Total) AS </a:t>
            </a:r>
            <a:r>
              <a:rPr lang="en-GB" sz="1600" dirty="0" err="1">
                <a:latin typeface="Verdana" pitchFamily="34" charset="0"/>
                <a:ea typeface="Verdana" pitchFamily="34" charset="0"/>
              </a:rPr>
              <a:t>avg_total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  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FROM  amazon)                            SELECT `product line`,                                                                                          CASE                                                                                                 WHEN Total &gt; </a:t>
            </a:r>
            <a:r>
              <a:rPr lang="en-GB" sz="1600" dirty="0" err="1" smtClean="0">
                <a:latin typeface="Verdana" pitchFamily="34" charset="0"/>
                <a:ea typeface="Verdana" pitchFamily="34" charset="0"/>
              </a:rPr>
              <a:t>avg_total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THEN 'Good' </a:t>
            </a:r>
          </a:p>
          <a:p>
            <a:pPr marL="109728" indent="0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ELSE 'Bad'                                                                                          END AS rating                                                                                     FROM  amazon </a:t>
            </a:r>
          </a:p>
          <a:p>
            <a:pPr marL="109728" indent="0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CROSS JOIN </a:t>
            </a:r>
            <a:r>
              <a:rPr lang="en-GB" sz="1600" dirty="0" err="1" smtClean="0">
                <a:latin typeface="Verdana" pitchFamily="34" charset="0"/>
                <a:ea typeface="Verdana" pitchFamily="34" charset="0"/>
              </a:rPr>
              <a:t>Avg_Total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;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6872"/>
            <a:ext cx="2115492" cy="14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05" y="3772371"/>
            <a:ext cx="181460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23" y="5094766"/>
            <a:ext cx="1722683" cy="128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7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13. </a:t>
            </a:r>
            <a:r>
              <a:rPr lang="en-GB" sz="1800" dirty="0">
                <a:latin typeface="Arial Black" pitchFamily="34" charset="0"/>
                <a:ea typeface="Verdana" pitchFamily="34" charset="0"/>
              </a:rPr>
              <a:t>Which product line is most frequently associated with each gender</a:t>
            </a: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with gender_product_counts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AS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(  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                         SELECT                                                                                           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Gender,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                                                                `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Product line`,      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                                        COUNT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(`Product line`) AS product_count,    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ROW_NUMBER() OVER(PARTITION 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gender                                    ORDER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COUNT(*) DESC) AS rank_num 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                                                            FROM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amazon  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                                                       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                                                                      Gender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, `Product line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`)                                                                     SELECT Gender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,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Product line`FROM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gender_product_counts                    WHERE rank_num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= 1;</a:t>
            </a:r>
          </a:p>
          <a:p>
            <a:pPr marL="109728" indent="0">
              <a:buNone/>
            </a:pP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69273"/>
            <a:ext cx="8229600" cy="1143000"/>
          </a:xfrm>
        </p:spPr>
        <p:txBody>
          <a:bodyPr/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>
              <a:latin typeface="Arial Black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09120"/>
            <a:ext cx="292941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-315416"/>
            <a:ext cx="7772400" cy="1080119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latin typeface="Arial Black" pitchFamily="34" charset="0"/>
                <a:cs typeface="Arial" pitchFamily="34" charset="0"/>
              </a:rPr>
              <a:t>CONTENTS</a:t>
            </a:r>
            <a:endParaRPr lang="en-IN" sz="36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772400" cy="36004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Business Problem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Project Overview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Dataset Overview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Data Wrangling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Feature Engineering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Exploratory Data Analysis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Questions to Answer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Product Analysis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Sales Analysis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Customer Analysis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3400" dirty="0" smtClean="0">
                <a:latin typeface="Verdana" pitchFamily="34" charset="0"/>
                <a:ea typeface="Verdana" pitchFamily="34" charset="0"/>
              </a:rPr>
              <a:t>Suggestions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GB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80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14. </a:t>
            </a:r>
            <a:r>
              <a:rPr lang="en-GB" sz="1800" dirty="0">
                <a:latin typeface="Arial Black" pitchFamily="34" charset="0"/>
              </a:rPr>
              <a:t>Calculate the average rating for each product line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`product line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`, round(</a:t>
            </a:r>
            <a:r>
              <a:rPr lang="en-GB" sz="1600" dirty="0" err="1" smtClean="0">
                <a:latin typeface="Verdana" pitchFamily="34" charset="0"/>
                <a:ea typeface="Verdana" pitchFamily="34" charset="0"/>
              </a:rPr>
              <a:t>avg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(rating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),2) from amazon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;</a:t>
            </a: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15. </a:t>
            </a:r>
            <a:r>
              <a:rPr lang="en-GB" sz="1800" dirty="0">
                <a:latin typeface="Arial Black" pitchFamily="34" charset="0"/>
              </a:rPr>
              <a:t>Count the sales occurrences for each time of day on every weekday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hour(time) as hour ,dayofweek(date) as weekday ,count(Total) as count_sales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from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amazon group by 1,2  ;</a:t>
            </a: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2952328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85" y="4103829"/>
            <a:ext cx="1829067" cy="143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56" y="5387281"/>
            <a:ext cx="1464769" cy="110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20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16. </a:t>
            </a:r>
            <a:r>
              <a:rPr lang="en-GB" sz="1800" dirty="0">
                <a:latin typeface="Arial Black" pitchFamily="34" charset="0"/>
              </a:rPr>
              <a:t>Identify the customer type contributing the highest revenue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`Customer type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`, round(sum(Total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),2) as total_revenue  from amazon 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 order by total_revenue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;</a:t>
            </a: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>
              <a:buNone/>
            </a:pPr>
            <a:endParaRPr lang="en-GB" sz="1800" dirty="0">
              <a:latin typeface="Arial Black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   </a:t>
            </a: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17. </a:t>
            </a:r>
            <a:r>
              <a:rPr lang="en-GB" sz="1800" dirty="0">
                <a:latin typeface="Arial Black" pitchFamily="34" charset="0"/>
              </a:rPr>
              <a:t>Determine the city with the highest VAT percentage.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City ,round(sum(`Tax 5%`),2) as total_percentage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               from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amazon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 order 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total_percentage DESC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limit 1  ; 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0" y="2132856"/>
            <a:ext cx="266121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3960440" cy="96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13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18.</a:t>
            </a:r>
            <a:r>
              <a:rPr lang="en-GB" sz="1800" dirty="0">
                <a:latin typeface="Arial Black" pitchFamily="34" charset="0"/>
              </a:rPr>
              <a:t> Identify the customer type with the highest VAT payments.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`Customer type` ,round(sum(`Tax 5%`),2) as total_percentage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from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amazon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 order by total_percentage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limit 1  ; </a:t>
            </a: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19. </a:t>
            </a:r>
            <a:r>
              <a:rPr lang="en-GB" sz="1800" dirty="0">
                <a:latin typeface="Arial Black" pitchFamily="34" charset="0"/>
              </a:rPr>
              <a:t>What is the count of distinct customer types in the dataset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`Customer type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`, count(distinct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`Customer type`) as unique_count from amazon  group 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1;</a:t>
            </a:r>
            <a:r>
              <a:rPr lang="en-GB" sz="1800" dirty="0">
                <a:latin typeface="Arial Black" pitchFamily="34" charset="0"/>
              </a:rPr>
              <a:t>	</a:t>
            </a:r>
          </a:p>
          <a:p>
            <a:pPr marL="109728" indent="0">
              <a:buNone/>
            </a:pPr>
            <a:endParaRPr lang="en-GB" sz="1800" dirty="0">
              <a:latin typeface="Arial Black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83127"/>
            <a:ext cx="8229600" cy="1143000"/>
          </a:xfrm>
        </p:spPr>
        <p:txBody>
          <a:bodyPr/>
          <a:lstStyle/>
          <a:p>
            <a:pPr algn="ctr"/>
            <a:r>
              <a:rPr lang="en-IN" sz="2400" dirty="0">
                <a:effectLst/>
                <a:latin typeface="Arial Black" pitchFamily="34" charset="0"/>
              </a:rPr>
              <a:t>Questions To Answer</a:t>
            </a:r>
            <a:endParaRPr lang="en-IN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22495"/>
            <a:ext cx="3240360" cy="112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59" y="4509120"/>
            <a:ext cx="2952328" cy="130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359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</a:rPr>
              <a:t>20. </a:t>
            </a:r>
            <a:r>
              <a:rPr lang="en-GB" sz="1800" dirty="0">
                <a:latin typeface="Arial Black" pitchFamily="34" charset="0"/>
              </a:rPr>
              <a:t>What is the count of distinct payment methods in the dataset</a:t>
            </a:r>
            <a:r>
              <a:rPr lang="en-GB" sz="1800" dirty="0" smtClean="0">
                <a:latin typeface="Arial Black" pitchFamily="34" charset="0"/>
              </a:rPr>
              <a:t>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count(distinct Payment)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payment_count 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from amazon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;</a:t>
            </a: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Arial Black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1800" dirty="0" smtClean="0">
                <a:latin typeface="Arial Black" pitchFamily="34" charset="0"/>
                <a:ea typeface="Verdana" pitchFamily="34" charset="0"/>
              </a:rPr>
              <a:t>21. </a:t>
            </a:r>
            <a:r>
              <a:rPr lang="en-GB" sz="1800" dirty="0">
                <a:latin typeface="Arial Black" pitchFamily="34" charset="0"/>
              </a:rPr>
              <a:t>Which customer type occurs most frequently?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`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Customer type` ,count(`Customer type`) as count_customer  from amazon  group by 1 order by count_customer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limit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1 ;  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8059"/>
            <a:ext cx="8229600" cy="1143000"/>
          </a:xfrm>
        </p:spPr>
        <p:txBody>
          <a:bodyPr/>
          <a:lstStyle/>
          <a:p>
            <a:pPr algn="ctr"/>
            <a:r>
              <a:rPr lang="en-IN" sz="2400" dirty="0">
                <a:effectLst/>
                <a:latin typeface="Arial Black" pitchFamily="34" charset="0"/>
              </a:rPr>
              <a:t>Questions To Answer</a:t>
            </a:r>
            <a:endParaRPr lang="en-IN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38" y="2132856"/>
            <a:ext cx="2406668" cy="10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05" y="4653136"/>
            <a:ext cx="366273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23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</a:rPr>
              <a:t>22.</a:t>
            </a:r>
            <a:r>
              <a:rPr lang="en-GB" sz="1800" dirty="0">
                <a:latin typeface="Arial Black" pitchFamily="34" charset="0"/>
              </a:rPr>
              <a:t> Identify the customer type with the highest purchase frequency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 fontAlgn="base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`Customer type` ,count(quantity) as purchase from amazon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     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 order 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purchase DESC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limit 1 ;</a:t>
            </a: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 fontAlgn="base">
              <a:buNone/>
            </a:pPr>
            <a:endParaRPr lang="en-GB" dirty="0"/>
          </a:p>
          <a:p>
            <a:pPr marL="109728" indent="0" fontAlgn="base">
              <a:buNone/>
            </a:pPr>
            <a:endParaRPr lang="en-GB" dirty="0" smtClean="0"/>
          </a:p>
          <a:p>
            <a:pPr marL="109728" indent="0" fontAlgn="base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</a:rPr>
              <a:t>23.Determine </a:t>
            </a:r>
            <a:r>
              <a:rPr lang="en-GB" sz="1800" dirty="0">
                <a:latin typeface="Arial Black" pitchFamily="34" charset="0"/>
              </a:rPr>
              <a:t>the predominant gender among customers.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Gender, COUNT(*) AS gender_count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FROM amazon               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Gender ORDER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</a:t>
            </a:r>
            <a:r>
              <a:rPr lang="en-GB" sz="1600" dirty="0" err="1">
                <a:latin typeface="Verdana" pitchFamily="34" charset="0"/>
                <a:ea typeface="Verdana" pitchFamily="34" charset="0"/>
              </a:rPr>
              <a:t>gender_count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LIMIT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1; 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effectLst/>
                <a:latin typeface="Arial Black" pitchFamily="34" charset="0"/>
              </a:rPr>
              <a:t>Questions To Answer</a:t>
            </a:r>
            <a:endParaRPr lang="en-IN" sz="24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63227"/>
            <a:ext cx="325723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66" y="4293096"/>
            <a:ext cx="3285261" cy="104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36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 smtClean="0">
                <a:latin typeface="Arial Black" pitchFamily="34" charset="0"/>
              </a:rPr>
              <a:t>24. </a:t>
            </a:r>
            <a:r>
              <a:rPr lang="en-GB" sz="2400" dirty="0">
                <a:latin typeface="Arial Black" pitchFamily="34" charset="0"/>
              </a:rPr>
              <a:t>Examine the distribution of genders within each branch</a:t>
            </a:r>
            <a:r>
              <a:rPr lang="en-GB" sz="2400" dirty="0" smtClean="0">
                <a:latin typeface="Arial Black" pitchFamily="34" charset="0"/>
              </a:rPr>
              <a:t>.</a:t>
            </a:r>
          </a:p>
          <a:p>
            <a:pPr marL="109728" indent="0">
              <a:buNone/>
            </a:pPr>
            <a:r>
              <a:rPr lang="en-GB" sz="2000" dirty="0">
                <a:latin typeface="Verdana" pitchFamily="34" charset="0"/>
                <a:ea typeface="Verdana" pitchFamily="34" charset="0"/>
              </a:rPr>
              <a:t>SELECT branch, gender, COUNT(*) AS </a:t>
            </a:r>
            <a:r>
              <a:rPr lang="en-GB" sz="2000" dirty="0" smtClean="0">
                <a:latin typeface="Verdana" pitchFamily="34" charset="0"/>
                <a:ea typeface="Verdana" pitchFamily="34" charset="0"/>
              </a:rPr>
              <a:t>gender_count </a:t>
            </a:r>
          </a:p>
          <a:p>
            <a:pPr marL="109728" indent="0">
              <a:buNone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FROM </a:t>
            </a:r>
            <a:r>
              <a:rPr lang="en-GB" sz="2000" dirty="0">
                <a:latin typeface="Verdana" pitchFamily="34" charset="0"/>
                <a:ea typeface="Verdana" pitchFamily="34" charset="0"/>
              </a:rPr>
              <a:t>amazon </a:t>
            </a:r>
            <a:endParaRPr lang="en-GB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2000" dirty="0">
                <a:latin typeface="Verdana" pitchFamily="34" charset="0"/>
                <a:ea typeface="Verdana" pitchFamily="34" charset="0"/>
              </a:rPr>
              <a:t>BY branch, gender </a:t>
            </a:r>
            <a:endParaRPr lang="en-GB" sz="20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ORDER </a:t>
            </a:r>
            <a:r>
              <a:rPr lang="en-GB" sz="2000" dirty="0">
                <a:latin typeface="Verdana" pitchFamily="34" charset="0"/>
                <a:ea typeface="Verdana" pitchFamily="34" charset="0"/>
              </a:rPr>
              <a:t>BY branch, </a:t>
            </a:r>
            <a:r>
              <a:rPr lang="en-GB" sz="2000" dirty="0" smtClean="0">
                <a:latin typeface="Verdana" pitchFamily="34" charset="0"/>
                <a:ea typeface="Verdana" pitchFamily="34" charset="0"/>
              </a:rPr>
              <a:t>gender_count </a:t>
            </a:r>
            <a:r>
              <a:rPr lang="en-GB" sz="2000" dirty="0">
                <a:latin typeface="Verdana" pitchFamily="34" charset="0"/>
                <a:ea typeface="Verdana" pitchFamily="34" charset="0"/>
              </a:rPr>
              <a:t>DESC;</a:t>
            </a:r>
          </a:p>
          <a:p>
            <a:pPr marL="109728" indent="0">
              <a:buNone/>
            </a:pPr>
            <a:endParaRPr lang="en-IN" sz="2400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effectLst/>
                <a:latin typeface="Arial Black" pitchFamily="34" charset="0"/>
              </a:rPr>
              <a:t>Questions To Answer</a:t>
            </a:r>
            <a:endParaRPr lang="en-IN" sz="32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553240" cy="256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49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</a:rPr>
              <a:t>25. </a:t>
            </a:r>
            <a:r>
              <a:rPr lang="en-GB" sz="1800" dirty="0">
                <a:latin typeface="Arial Black" pitchFamily="34" charset="0"/>
              </a:rPr>
              <a:t>Determine the time of day with the highest customer ratings for each branch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 fontAlgn="base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Time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, max(Rating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 as max_rate from amazon  group by 1 order by max_rate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DESC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limit 1 ; </a:t>
            </a:r>
          </a:p>
          <a:p>
            <a:pPr marL="109728" indent="0" fontAlgn="base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 fontAlgn="base">
              <a:buNone/>
            </a:pPr>
            <a:endParaRPr lang="en-GB" dirty="0"/>
          </a:p>
          <a:p>
            <a:pPr marL="109728" indent="0" fontAlgn="base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</a:rPr>
              <a:t>26. Identify </a:t>
            </a:r>
            <a:r>
              <a:rPr lang="en-GB" sz="1800" dirty="0">
                <a:latin typeface="Arial Black" pitchFamily="34" charset="0"/>
              </a:rPr>
              <a:t>the time of day when customers provide the most ratings.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Time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, count(Rating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 as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rating_count 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from amazon group by 1 order by rating_count desc limit 1 ;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08" y="2132856"/>
            <a:ext cx="3091416" cy="11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63" y="4509120"/>
            <a:ext cx="3025061" cy="112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83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</a:rPr>
              <a:t>27. </a:t>
            </a:r>
            <a:r>
              <a:rPr lang="en-GB" sz="1800" dirty="0">
                <a:latin typeface="Arial Black" pitchFamily="34" charset="0"/>
              </a:rPr>
              <a:t>Identify the day of the week with the highest average ratings</a:t>
            </a:r>
            <a:r>
              <a:rPr lang="en-GB" sz="1800" dirty="0" smtClean="0">
                <a:latin typeface="Arial Black" pitchFamily="34" charset="0"/>
              </a:rPr>
              <a:t>.</a:t>
            </a:r>
          </a:p>
          <a:p>
            <a:pPr marL="109728" indent="0" fontAlgn="base">
              <a:buNone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select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dayofweek(Date)as weekday ,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round(</a:t>
            </a:r>
            <a:r>
              <a:rPr lang="en-GB" sz="1600" dirty="0" err="1" smtClean="0">
                <a:latin typeface="Verdana" pitchFamily="34" charset="0"/>
                <a:ea typeface="Verdana" pitchFamily="34" charset="0"/>
              </a:rPr>
              <a:t>avg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(a.Rating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),2) as avg_rating  from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amazon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group by 1 order by avg_rating desc limit 1 ;</a:t>
            </a:r>
            <a:endParaRPr lang="en-GB" sz="1600" dirty="0" smtClean="0">
              <a:latin typeface="Verdana" pitchFamily="34" charset="0"/>
              <a:ea typeface="Verdana" pitchFamily="34" charset="0"/>
            </a:endParaRPr>
          </a:p>
          <a:p>
            <a:pPr marL="109728" indent="0" fontAlgn="base">
              <a:buNone/>
            </a:pPr>
            <a:endParaRPr lang="en-GB" sz="1800" dirty="0">
              <a:latin typeface="Arial Black" pitchFamily="34" charset="0"/>
            </a:endParaRPr>
          </a:p>
          <a:p>
            <a:pPr marL="109728" indent="0" fontAlgn="base">
              <a:buNone/>
            </a:pPr>
            <a:endParaRPr lang="en-GB" sz="1800" dirty="0" smtClean="0">
              <a:latin typeface="Arial Black" pitchFamily="34" charset="0"/>
            </a:endParaRPr>
          </a:p>
          <a:p>
            <a:pPr marL="109728" indent="0" fontAlgn="base">
              <a:buNone/>
            </a:pPr>
            <a:endParaRPr lang="en-GB" sz="1800" dirty="0">
              <a:latin typeface="Arial Black" pitchFamily="34" charset="0"/>
            </a:endParaRPr>
          </a:p>
          <a:p>
            <a:pPr marL="109728" indent="0" fontAlgn="base">
              <a:buNone/>
            </a:pPr>
            <a:r>
              <a:rPr lang="en-GB" sz="1800" dirty="0" smtClean="0">
                <a:latin typeface="Arial Black" pitchFamily="34" charset="0"/>
              </a:rPr>
              <a:t>28. Determine </a:t>
            </a:r>
            <a:r>
              <a:rPr lang="en-GB" sz="1800" dirty="0">
                <a:latin typeface="Arial Black" pitchFamily="34" charset="0"/>
              </a:rPr>
              <a:t>the day of the week with the highest average ratings for each branch.</a:t>
            </a:r>
          </a:p>
          <a:p>
            <a:pPr marL="109728" indent="0">
              <a:buNone/>
            </a:pPr>
            <a:r>
              <a:rPr lang="en-GB" sz="1600" dirty="0">
                <a:latin typeface="Verdana" pitchFamily="34" charset="0"/>
                <a:ea typeface="Verdana" pitchFamily="34" charset="0"/>
              </a:rPr>
              <a:t>select Branch ,dayofweek(Date)as weekday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, round(</a:t>
            </a:r>
            <a:r>
              <a:rPr lang="en-GB" sz="1600" dirty="0" err="1" smtClean="0">
                <a:latin typeface="Verdana" pitchFamily="34" charset="0"/>
                <a:ea typeface="Verdana" pitchFamily="34" charset="0"/>
              </a:rPr>
              <a:t>avg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 (a.Rating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),2) as avg_rating  from amazon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group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by 1,2 order by avg_rating desc limit 1 ;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n-IN" sz="2800" dirty="0">
                <a:effectLst/>
                <a:latin typeface="Arial Black" pitchFamily="34" charset="0"/>
              </a:rPr>
              <a:t>Questions To Answer</a:t>
            </a:r>
            <a:endParaRPr lang="en-IN" sz="28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4653136"/>
            <a:ext cx="3313259" cy="126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11" y="2420886"/>
            <a:ext cx="2765083" cy="92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97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dirty="0">
                <a:latin typeface="Verdana" pitchFamily="34" charset="0"/>
                <a:ea typeface="Verdana" pitchFamily="34" charset="0"/>
              </a:rPr>
              <a:t>Conduct analysis on the data to understand the different product </a:t>
            </a:r>
            <a:r>
              <a:rPr lang="en-GB" sz="2000" dirty="0" smtClean="0">
                <a:latin typeface="Verdana" pitchFamily="34" charset="0"/>
                <a:ea typeface="Verdana" pitchFamily="34" charset="0"/>
              </a:rPr>
              <a:t>lines. They are –</a:t>
            </a:r>
          </a:p>
          <a:p>
            <a:pPr marL="109728" indent="0">
              <a:buNone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Verdana" pitchFamily="34" charset="0"/>
                <a:ea typeface="Verdana" pitchFamily="34" charset="0"/>
              </a:rPr>
              <a:t>Electronic </a:t>
            </a:r>
            <a:r>
              <a:rPr lang="en-IN" sz="2000" dirty="0" smtClean="0">
                <a:latin typeface="Verdana" pitchFamily="34" charset="0"/>
                <a:ea typeface="Verdana" pitchFamily="34" charset="0"/>
              </a:rPr>
              <a:t>accessories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Verdana" pitchFamily="34" charset="0"/>
                <a:ea typeface="Verdana" pitchFamily="34" charset="0"/>
              </a:rPr>
              <a:t>Food and beverages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Verdana" pitchFamily="34" charset="0"/>
                <a:ea typeface="Verdana" pitchFamily="34" charset="0"/>
              </a:rPr>
              <a:t>Fashion </a:t>
            </a:r>
            <a:r>
              <a:rPr lang="en-IN" sz="2000" dirty="0" smtClean="0">
                <a:latin typeface="Verdana" pitchFamily="34" charset="0"/>
                <a:ea typeface="Verdana" pitchFamily="34" charset="0"/>
              </a:rPr>
              <a:t>accessories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Verdana" pitchFamily="34" charset="0"/>
                <a:ea typeface="Verdana" pitchFamily="34" charset="0"/>
              </a:rPr>
              <a:t>Home </a:t>
            </a:r>
            <a:r>
              <a:rPr lang="en-IN" sz="2000" dirty="0">
                <a:latin typeface="Verdana" pitchFamily="34" charset="0"/>
                <a:ea typeface="Verdana" pitchFamily="34" charset="0"/>
              </a:rPr>
              <a:t>and </a:t>
            </a:r>
            <a:r>
              <a:rPr lang="en-IN" sz="2000" dirty="0" smtClean="0">
                <a:latin typeface="Verdana" pitchFamily="34" charset="0"/>
                <a:ea typeface="Verdana" pitchFamily="34" charset="0"/>
              </a:rPr>
              <a:t>lifestyle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Verdana" pitchFamily="34" charset="0"/>
                <a:ea typeface="Verdana" pitchFamily="34" charset="0"/>
              </a:rPr>
              <a:t>Health and </a:t>
            </a:r>
            <a:r>
              <a:rPr lang="en-IN" sz="2000" dirty="0" smtClean="0">
                <a:latin typeface="Verdana" pitchFamily="34" charset="0"/>
                <a:ea typeface="Verdana" pitchFamily="34" charset="0"/>
              </a:rPr>
              <a:t>beauty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Verdana" pitchFamily="34" charset="0"/>
                <a:ea typeface="Verdana" pitchFamily="34" charset="0"/>
              </a:rPr>
              <a:t>Sports </a:t>
            </a:r>
            <a:r>
              <a:rPr lang="en-IN" sz="2000" dirty="0">
                <a:latin typeface="Verdana" pitchFamily="34" charset="0"/>
                <a:ea typeface="Verdana" pitchFamily="34" charset="0"/>
              </a:rPr>
              <a:t>and </a:t>
            </a:r>
            <a:r>
              <a:rPr lang="en-IN" sz="2000" dirty="0" smtClean="0">
                <a:latin typeface="Verdana" pitchFamily="34" charset="0"/>
                <a:ea typeface="Verdana" pitchFamily="34" charset="0"/>
              </a:rPr>
              <a:t>travel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endParaRPr lang="en-IN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dirty="0">
                <a:effectLst/>
                <a:latin typeface="Arial Black" pitchFamily="34" charset="0"/>
              </a:rPr>
              <a:t>Product Analysis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00" y="3501008"/>
            <a:ext cx="3535823" cy="260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457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428233"/>
              </p:ext>
            </p:extLst>
          </p:nvPr>
        </p:nvGraphicFramePr>
        <p:xfrm>
          <a:off x="395536" y="1700808"/>
          <a:ext cx="8229600" cy="170116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2952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dirty="0" smtClean="0">
                          <a:effectLst/>
                          <a:latin typeface="Arial Black" pitchFamily="34" charset="0"/>
                        </a:rPr>
                        <a:t>POSITION</a:t>
                      </a:r>
                      <a:endParaRPr lang="en-IN" sz="2000" dirty="0">
                        <a:effectLst/>
                        <a:latin typeface="Arial Black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2000" dirty="0">
                          <a:effectLst/>
                          <a:latin typeface="Arial Black" pitchFamily="34" charset="0"/>
                        </a:rPr>
                        <a:t>Description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smtClean="0">
                          <a:effectLst/>
                          <a:latin typeface="Arial Black" pitchFamily="34" charset="0"/>
                        </a:rPr>
                        <a:t>SALES(QTY.)</a:t>
                      </a:r>
                      <a:endParaRPr lang="en-IN" sz="2000" dirty="0">
                        <a:effectLst/>
                        <a:latin typeface="Arial Black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FIRST</a:t>
                      </a:r>
                      <a:endParaRPr lang="en-IN" sz="18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Verdana" pitchFamily="34" charset="0"/>
                          <a:ea typeface="Verdana" pitchFamily="34" charset="0"/>
                        </a:rPr>
                        <a:t>Fashion accessories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178</a:t>
                      </a:r>
                      <a:endParaRPr lang="en-IN" sz="18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SECOND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Verdana" pitchFamily="34" charset="0"/>
                          <a:ea typeface="Verdana" pitchFamily="34" charset="0"/>
                        </a:rPr>
                        <a:t>Food and beverages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174</a:t>
                      </a:r>
                      <a:endParaRPr lang="en-IN" sz="18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LEAST</a:t>
                      </a:r>
                      <a:endParaRPr lang="en-IN" sz="18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Verdana" pitchFamily="34" charset="0"/>
                          <a:ea typeface="Verdana" pitchFamily="34" charset="0"/>
                        </a:rPr>
                        <a:t>Health and beauty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152</a:t>
                      </a:r>
                      <a:endParaRPr lang="en-IN" sz="18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effectLst/>
                <a:latin typeface="Arial Black" pitchFamily="34" charset="0"/>
              </a:rPr>
              <a:t>Product Analysis</a:t>
            </a:r>
            <a:endParaRPr lang="en-IN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256369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53" y="3573016"/>
            <a:ext cx="2275059" cy="24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5998"/>
            <a:ext cx="3067931" cy="216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4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800" dirty="0">
                <a:latin typeface="Verdana" pitchFamily="34" charset="0"/>
                <a:ea typeface="Verdana" pitchFamily="34" charset="0"/>
              </a:rPr>
              <a:t>The major aim of this project is to gain insight into the sales data of Amazon to understand the different factors that affect sales of the different branches.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latin typeface="Arial Black" pitchFamily="34" charset="0"/>
              </a:rPr>
              <a:t>BUSINESS PROBLEM</a:t>
            </a:r>
            <a:endParaRPr lang="en-IN" sz="44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05064"/>
            <a:ext cx="3744417" cy="25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974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Most female buy products from fashion accessories product line whereas most male buy from health and beauty.</a:t>
            </a:r>
          </a:p>
          <a:p>
            <a:pPr marL="109728" indent="0">
              <a:buNone/>
            </a:pPr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Health and beauty product line sales has to be improved as total sales as below average</a:t>
            </a:r>
            <a:r>
              <a:rPr lang="en-GB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effectLst/>
                <a:latin typeface="Arial Black" pitchFamily="34" charset="0"/>
              </a:rPr>
              <a:t>Product Analysis</a:t>
            </a:r>
            <a:endParaRPr lang="en-IN" sz="3600" dirty="0">
              <a:latin typeface="Arial Black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6636"/>
            <a:ext cx="3287930" cy="136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376636"/>
            <a:ext cx="4412422" cy="182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66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latin typeface="Arial Black" pitchFamily="34" charset="0"/>
              </a:rPr>
              <a:t>SALES ANALYSIS</a:t>
            </a:r>
            <a:endParaRPr lang="en-IN" sz="4000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Sales occurrences for each time of day on every weekday.</a:t>
            </a:r>
          </a:p>
          <a:p>
            <a:r>
              <a:rPr lang="en-GB" dirty="0" smtClean="0"/>
              <a:t>Most of the sales occurred in Wednesday afternoon.</a:t>
            </a:r>
            <a:endParaRPr lang="en-I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297213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12949"/>
            <a:ext cx="3096344" cy="354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51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January month revenue is highest while in February the revenue is lowest and in March it has been increased again.</a:t>
            </a:r>
          </a:p>
          <a:p>
            <a:r>
              <a:rPr lang="en-GB" dirty="0" smtClean="0"/>
              <a:t>The city Naypyitaw generated the highest revenue.</a:t>
            </a:r>
          </a:p>
          <a:p>
            <a:r>
              <a:rPr lang="en-GB" dirty="0" smtClean="0"/>
              <a:t>Most customers are using E-Wallet payment method.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 Black" pitchFamily="34" charset="0"/>
              </a:rPr>
              <a:t>SALES ANALYSIS</a:t>
            </a:r>
            <a:endParaRPr lang="en-IN" sz="3600" dirty="0">
              <a:latin typeface="Arial Black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520280" cy="143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75933"/>
            <a:ext cx="2952328" cy="144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02619"/>
            <a:ext cx="2429652" cy="142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35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Branch A is doing good as it exceeded the average number whereas the product sold from Branch B is lowest.</a:t>
            </a:r>
          </a:p>
          <a:p>
            <a:pPr marL="109728" indent="0">
              <a:buNone/>
            </a:pPr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Food and Beverages generated the highest sales and highest revenue.</a:t>
            </a:r>
            <a:endParaRPr lang="en-IN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 Black" pitchFamily="34" charset="0"/>
              </a:rPr>
              <a:t>SALES ANALYSIS</a:t>
            </a:r>
            <a:endParaRPr lang="en-IN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2766905" cy="129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08" y="4264909"/>
            <a:ext cx="3152820" cy="106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871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Females buy products from Fashion accessories product line whereas most Males buy from Health and Beauty.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Most females has purchased from C branch and males from </a:t>
            </a:r>
            <a:r>
              <a:rPr lang="en-GB" dirty="0"/>
              <a:t>A</a:t>
            </a:r>
            <a:r>
              <a:rPr lang="en-GB" dirty="0" smtClean="0"/>
              <a:t> branch.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>
                <a:latin typeface="Arial Black" pitchFamily="34" charset="0"/>
              </a:rPr>
              <a:t>CUSTOMER ANALYSIS</a:t>
            </a:r>
            <a:endParaRPr lang="en-IN" sz="3600" dirty="0">
              <a:latin typeface="Arial Black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18723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46909"/>
            <a:ext cx="3447040" cy="13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47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Females are predominant gender in customers.</a:t>
            </a:r>
          </a:p>
          <a:p>
            <a:endParaRPr lang="en-GB" sz="2400" dirty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Among all customer type, members are purchasing more from amazon.</a:t>
            </a:r>
            <a:endParaRPr lang="en-IN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>
                <a:latin typeface="Arial Black" pitchFamily="34" charset="0"/>
              </a:rPr>
              <a:t>CUSTOMER ANALYSIS</a:t>
            </a:r>
            <a:endParaRPr lang="en-IN" sz="3600" dirty="0">
              <a:latin typeface="Arial Black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652437"/>
            <a:ext cx="4536504" cy="93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52437"/>
            <a:ext cx="2960796" cy="101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54" y="5196407"/>
            <a:ext cx="2520280" cy="91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22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Verdana" pitchFamily="34" charset="0"/>
                <a:ea typeface="Verdana" pitchFamily="34" charset="0"/>
              </a:rPr>
              <a:t>Customer feedback can identify opportunities you hadn't considered, which can turn into new sales</a:t>
            </a:r>
            <a:r>
              <a:rPr lang="en-GB" sz="2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Invest in product quality investments, packaging enhancements and branding initiatives to enhance perceived value and customer satisfaction.</a:t>
            </a:r>
            <a:endParaRPr lang="en-IN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 Black" pitchFamily="34" charset="0"/>
              </a:rPr>
              <a:t>SUGGESTIONS</a:t>
            </a:r>
            <a:endParaRPr lang="en-IN" sz="3200" dirty="0">
              <a:latin typeface="Arial Black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3" y="4581128"/>
            <a:ext cx="2782630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604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Verdana" pitchFamily="34" charset="0"/>
                <a:ea typeface="Verdana" pitchFamily="34" charset="0"/>
              </a:rPr>
              <a:t>Customers are a company's most important asset. Understanding their needs, pain points, challenges, fears, and </a:t>
            </a:r>
            <a:r>
              <a:rPr lang="en-GB" sz="2400" dirty="0" smtClean="0">
                <a:latin typeface="Verdana" pitchFamily="34" charset="0"/>
                <a:ea typeface="Verdana" pitchFamily="34" charset="0"/>
              </a:rPr>
              <a:t>desires.</a:t>
            </a:r>
          </a:p>
          <a:p>
            <a:pPr marL="109728" indent="0">
              <a:buNone/>
            </a:pPr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 smtClean="0">
                <a:latin typeface="Verdana" pitchFamily="34" charset="0"/>
                <a:ea typeface="Verdana" pitchFamily="34" charset="0"/>
              </a:rPr>
              <a:t>Address any quality issues, durability concerns or usability challenges to build trust and loyalty among customers.</a:t>
            </a:r>
          </a:p>
          <a:p>
            <a:pPr marL="109728" indent="0">
              <a:buNone/>
            </a:pPr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sz="2400" dirty="0">
                <a:latin typeface="Verdana" pitchFamily="34" charset="0"/>
                <a:ea typeface="Verdana" pitchFamily="34" charset="0"/>
              </a:rPr>
              <a:t>Companies often offer discounts to encourage customers to make larger purchases.</a:t>
            </a:r>
            <a:r>
              <a:rPr lang="en-GB" sz="2000" dirty="0"/>
              <a:t> </a:t>
            </a:r>
            <a:endParaRPr lang="en-IN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>
                <a:latin typeface="Arial Black" pitchFamily="34" charset="0"/>
              </a:rPr>
              <a:t>SUGGESTIONS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26740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06446"/>
            <a:ext cx="7878831" cy="443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3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67545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latin typeface="Arial Black" pitchFamily="34" charset="0"/>
              </a:rPr>
              <a:t>PROJECT OVERVIEW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7772400" cy="1199704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GB" sz="2400" dirty="0" smtClean="0">
                <a:latin typeface="Verdana" pitchFamily="34" charset="0"/>
                <a:ea typeface="Verdana" pitchFamily="34" charset="0"/>
              </a:rPr>
              <a:t>The project overview is to understand the different factors that affect sales of the different branches as well as the products.</a:t>
            </a:r>
          </a:p>
          <a:p>
            <a:pPr algn="l"/>
            <a:endParaRPr lang="en-GB" sz="2400" dirty="0" smtClean="0">
              <a:latin typeface="Verdana" pitchFamily="34" charset="0"/>
              <a:ea typeface="Verdana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2400" dirty="0" smtClean="0">
                <a:latin typeface="Verdana" pitchFamily="34" charset="0"/>
                <a:ea typeface="Verdana" pitchFamily="34" charset="0"/>
              </a:rPr>
              <a:t>Optimise the sales strategies to increase the overall profits.</a:t>
            </a:r>
            <a:endParaRPr lang="en-IN" sz="24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5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276419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800" dirty="0" smtClean="0">
                <a:latin typeface="Verdana" pitchFamily="34" charset="0"/>
                <a:ea typeface="Verdana" pitchFamily="34" charset="0"/>
              </a:rPr>
              <a:t>This </a:t>
            </a:r>
            <a:r>
              <a:rPr lang="en-GB" sz="2800" dirty="0">
                <a:latin typeface="Verdana" pitchFamily="34" charset="0"/>
                <a:ea typeface="Verdana" pitchFamily="34" charset="0"/>
              </a:rPr>
              <a:t>dataset contains sales transactions from three different branches of Amazon, respectively located in Mandalay, Yangon and Naypyitaw. The data contains 17 columns and 1000 </a:t>
            </a:r>
            <a:r>
              <a:rPr lang="en-GB" sz="2800" dirty="0" smtClean="0">
                <a:latin typeface="Verdana" pitchFamily="34" charset="0"/>
                <a:ea typeface="Verdana" pitchFamily="34" charset="0"/>
              </a:rPr>
              <a:t>rows.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82154"/>
          </a:xfrm>
        </p:spPr>
        <p:txBody>
          <a:bodyPr/>
          <a:lstStyle/>
          <a:p>
            <a:pPr algn="ctr"/>
            <a:r>
              <a:rPr lang="en-GB" dirty="0" smtClean="0">
                <a:latin typeface="Arial Black" pitchFamily="34" charset="0"/>
              </a:rPr>
              <a:t>DATASET OVERVIEW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29000"/>
            <a:ext cx="3024336" cy="312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9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13985"/>
              </p:ext>
            </p:extLst>
          </p:nvPr>
        </p:nvGraphicFramePr>
        <p:xfrm>
          <a:off x="1979712" y="1052736"/>
          <a:ext cx="5512824" cy="5117940"/>
        </p:xfrm>
        <a:graphic>
          <a:graphicData uri="http://schemas.openxmlformats.org/drawingml/2006/table">
            <a:tbl>
              <a:tblPr/>
              <a:tblGrid>
                <a:gridCol w="1837608"/>
                <a:gridCol w="1837608"/>
                <a:gridCol w="1837608"/>
              </a:tblGrid>
              <a:tr h="2688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 Black" pitchFamily="34" charset="0"/>
                          <a:ea typeface="Verdana" pitchFamily="34" charset="0"/>
                        </a:rPr>
                        <a:t>Column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 Black" pitchFamily="34" charset="0"/>
                          <a:ea typeface="Verdana" pitchFamily="34" charset="0"/>
                        </a:rPr>
                        <a:t>Description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 Black" pitchFamily="34" charset="0"/>
                          <a:ea typeface="Verdana" pitchFamily="34" charset="0"/>
                        </a:rPr>
                        <a:t>Data Type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invoice_id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Invoice of the sales made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VARCHAR(30)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branch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Branch at which sales were made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VARCHAR(5)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city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location of the branch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VARCHAR(30)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customer_type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type of the customer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VARCHAR(30)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3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gender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Gender of the customer making purchase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VARCHAR(10)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product_line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Product line of the product sold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VARCHAR(100)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unit_price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price of each product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DECIMAL(10, 2)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quantity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amount of the product sold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INT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VAT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amount of tax on the purchase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FLOAT(6, 4)</a:t>
                      </a:r>
                    </a:p>
                  </a:txBody>
                  <a:tcPr marL="85074" marR="85074" marT="42537" marB="425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en-GB" sz="3600" dirty="0" smtClean="0">
                <a:latin typeface="Arial Black" pitchFamily="34" charset="0"/>
              </a:rPr>
              <a:t>ABOUT DATA</a:t>
            </a:r>
            <a:endParaRPr lang="en-IN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46926"/>
              </p:ext>
            </p:extLst>
          </p:nvPr>
        </p:nvGraphicFramePr>
        <p:xfrm>
          <a:off x="683568" y="332656"/>
          <a:ext cx="8229600" cy="431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2952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 Black" pitchFamily="34" charset="0"/>
                        </a:rPr>
                        <a:t>Column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 Black" pitchFamily="34" charset="0"/>
                        </a:rPr>
                        <a:t>Description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 Black" pitchFamily="34" charset="0"/>
                        </a:rPr>
                        <a:t>Data Type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46625"/>
              </p:ext>
            </p:extLst>
          </p:nvPr>
        </p:nvGraphicFramePr>
        <p:xfrm>
          <a:off x="683568" y="764704"/>
          <a:ext cx="8229600" cy="526161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66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total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total cost of the purchase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DECIMAL(10, 2)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date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date on which the purchase was made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DATE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time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time at which the purchase was made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TIMESTAMP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payment_method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The total amount paid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DECIMAL(10, 2)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cogs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Cost Of Goods sold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DECIMAL(10, 2)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gross_margin_percentage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Gross margin percentage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FLOAT(11, 9)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gross_income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Gross Income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DECIMAL(10, 2)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rating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Rating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</a:rPr>
                        <a:t>FLOAT(2, 1)</a:t>
                      </a:r>
                    </a:p>
                  </a:txBody>
                  <a:tcPr marL="127000" marR="1270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47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GB" sz="18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1800" dirty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Data Wrangling is the process of converting raw data into a usable form.</a:t>
            </a:r>
            <a:endParaRPr lang="en-GB" sz="1600" dirty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It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describes a series of processes designed to explore, transform, and validate raw datasets from their messy and complex forms into high-quality data. </a:t>
            </a:r>
          </a:p>
          <a:p>
            <a:pPr>
              <a:buFont typeface="Wingdings" pitchFamily="2" charset="2"/>
              <a:buChar char="q"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This </a:t>
            </a:r>
            <a:r>
              <a:rPr lang="en-GB" sz="1600" dirty="0">
                <a:latin typeface="Verdana" pitchFamily="34" charset="0"/>
                <a:ea typeface="Verdana" pitchFamily="34" charset="0"/>
              </a:rPr>
              <a:t>is the first step where inspection of data is done to make sure NULL values and missing values are detected and data replacement methods are used to replace missing or NULL </a:t>
            </a:r>
            <a:r>
              <a:rPr lang="en-GB" sz="1600" dirty="0" smtClean="0">
                <a:latin typeface="Verdana" pitchFamily="34" charset="0"/>
                <a:ea typeface="Verdana" pitchFamily="34" charset="0"/>
              </a:rPr>
              <a:t>values.</a:t>
            </a:r>
          </a:p>
          <a:p>
            <a:pPr>
              <a:buFont typeface="Wingdings" pitchFamily="2" charset="2"/>
              <a:buChar char="q"/>
            </a:pPr>
            <a:r>
              <a:rPr lang="en-GB" sz="1600" dirty="0" smtClean="0">
                <a:latin typeface="Verdana" pitchFamily="34" charset="0"/>
                <a:ea typeface="Verdana" pitchFamily="34" charset="0"/>
              </a:rPr>
              <a:t>There are no NULL values in our dataset.</a:t>
            </a:r>
            <a:endParaRPr lang="en-IN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smtClean="0">
                <a:latin typeface="Arial Black" pitchFamily="34" charset="0"/>
              </a:rPr>
              <a:t>DATA WRANGLING</a:t>
            </a:r>
            <a:endParaRPr lang="en-IN" sz="3600" dirty="0"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1575"/>
            <a:ext cx="7344816" cy="189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61" y="5189833"/>
            <a:ext cx="3059539" cy="165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86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GB" sz="23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23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23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GB" sz="2300" dirty="0" smtClean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GB" sz="2300" dirty="0" smtClean="0">
                <a:latin typeface="Verdana" pitchFamily="34" charset="0"/>
                <a:ea typeface="Verdana" pitchFamily="34" charset="0"/>
              </a:rPr>
              <a:t>This </a:t>
            </a:r>
            <a:r>
              <a:rPr lang="en-GB" sz="2300" dirty="0">
                <a:latin typeface="Verdana" pitchFamily="34" charset="0"/>
                <a:ea typeface="Verdana" pitchFamily="34" charset="0"/>
              </a:rPr>
              <a:t>will help us generate some new columns from existing ones</a:t>
            </a:r>
            <a:r>
              <a:rPr lang="en-GB" sz="23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2300" dirty="0">
                <a:latin typeface="Verdana" pitchFamily="34" charset="0"/>
                <a:ea typeface="Verdana" pitchFamily="34" charset="0"/>
              </a:rPr>
              <a:t> Add a new column named timeofday to give insight of sales in the Morning, Afternoon and </a:t>
            </a:r>
            <a:r>
              <a:rPr lang="en-GB" sz="2300" dirty="0" smtClean="0">
                <a:latin typeface="Verdana" pitchFamily="34" charset="0"/>
                <a:ea typeface="Verdana" pitchFamily="34" charset="0"/>
              </a:rPr>
              <a:t>Evening.</a:t>
            </a:r>
          </a:p>
          <a:p>
            <a:pPr>
              <a:buFont typeface="Wingdings" pitchFamily="2" charset="2"/>
              <a:buChar char="q"/>
            </a:pPr>
            <a:r>
              <a:rPr lang="en-GB" sz="2300" dirty="0" smtClean="0">
                <a:latin typeface="Verdana" pitchFamily="34" charset="0"/>
                <a:ea typeface="Verdana" pitchFamily="34" charset="0"/>
              </a:rPr>
              <a:t>This </a:t>
            </a:r>
            <a:r>
              <a:rPr lang="en-GB" sz="2300" dirty="0">
                <a:latin typeface="Verdana" pitchFamily="34" charset="0"/>
                <a:ea typeface="Verdana" pitchFamily="34" charset="0"/>
              </a:rPr>
              <a:t>will help answer the question on which part of the day most sales are </a:t>
            </a:r>
            <a:r>
              <a:rPr lang="en-GB" sz="2300" dirty="0" smtClean="0">
                <a:latin typeface="Verdana" pitchFamily="34" charset="0"/>
                <a:ea typeface="Verdana" pitchFamily="34" charset="0"/>
              </a:rPr>
              <a:t>made.</a:t>
            </a:r>
          </a:p>
          <a:p>
            <a:pPr marL="109728" indent="0">
              <a:buNone/>
            </a:pPr>
            <a:endParaRPr lang="en-GB" sz="23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 Black" pitchFamily="34" charset="0"/>
              </a:rPr>
              <a:t>FEATURE ENGINEERING</a:t>
            </a:r>
            <a:endParaRPr lang="en-IN" sz="3200" dirty="0">
              <a:latin typeface="Arial Black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20"/>
            <a:ext cx="4098032" cy="204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71" y="5066946"/>
            <a:ext cx="1152128" cy="179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931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711</TotalTime>
  <Words>1654</Words>
  <Application>Microsoft Office PowerPoint</Application>
  <PresentationFormat>On-screen Show (4:3)</PresentationFormat>
  <Paragraphs>298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AMAZON SALES ANALYSIS </vt:lpstr>
      <vt:lpstr>CONTENTS</vt:lpstr>
      <vt:lpstr>BUSINESS PROBLEM</vt:lpstr>
      <vt:lpstr>PROJECT OVERVIEW</vt:lpstr>
      <vt:lpstr>DATASET OVERVIEW</vt:lpstr>
      <vt:lpstr>ABOUT DATA</vt:lpstr>
      <vt:lpstr>PowerPoint Presentation</vt:lpstr>
      <vt:lpstr>DATA WRANGLING</vt:lpstr>
      <vt:lpstr>FEATURE ENGINEERING</vt:lpstr>
      <vt:lpstr>FEATURE ENGINEERING</vt:lpstr>
      <vt:lpstr>FEATURE ENGINEERING</vt:lpstr>
      <vt:lpstr>EXPLORATORY DATA ANALYSIS</vt:lpstr>
      <vt:lpstr>Business Questions To Answer 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Questions To Answer</vt:lpstr>
      <vt:lpstr>Product Analysis </vt:lpstr>
      <vt:lpstr>Product Analysis</vt:lpstr>
      <vt:lpstr>Product Analysis</vt:lpstr>
      <vt:lpstr>SALES ANALYSIS</vt:lpstr>
      <vt:lpstr>SALES ANALYSIS</vt:lpstr>
      <vt:lpstr>SALES ANALYSIS</vt:lpstr>
      <vt:lpstr>CUSTOMER ANALYSIS</vt:lpstr>
      <vt:lpstr>CUSTOMER ANALYSIS</vt:lpstr>
      <vt:lpstr>SUGGESTIONS</vt:lpstr>
      <vt:lpstr>SUGGESTIONS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Windows User</dc:creator>
  <cp:lastModifiedBy>Windows User</cp:lastModifiedBy>
  <cp:revision>86</cp:revision>
  <dcterms:created xsi:type="dcterms:W3CDTF">2024-05-10T06:38:14Z</dcterms:created>
  <dcterms:modified xsi:type="dcterms:W3CDTF">2024-05-13T07:23:51Z</dcterms:modified>
</cp:coreProperties>
</file>