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B1A5B58-0387-4851-B02B-6930D5D8C6FD}" type="datetimeFigureOut">
              <a:rPr lang="en-IN" smtClean="0"/>
              <a:t>08-07-2024</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B8D812-5898-4D1A-90A5-73113DF2B3FD}"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1A5B58-0387-4851-B02B-6930D5D8C6FD}" type="datetimeFigureOut">
              <a:rPr lang="en-IN" smtClean="0"/>
              <a:t>08-07-2024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BB8D812-5898-4D1A-90A5-73113DF2B3FD}"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1A5B58-0387-4851-B02B-6930D5D8C6FD}" type="datetimeFigureOut">
              <a:rPr lang="en-IN" smtClean="0"/>
              <a:t>08-07-2024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BB8D812-5898-4D1A-90A5-73113DF2B3FD}"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1A5B58-0387-4851-B02B-6930D5D8C6FD}" type="datetimeFigureOut">
              <a:rPr lang="en-IN" smtClean="0"/>
              <a:t>08-07-2024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BB8D812-5898-4D1A-90A5-73113DF2B3FD}"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B1A5B58-0387-4851-B02B-6930D5D8C6FD}" type="datetimeFigureOut">
              <a:rPr lang="en-IN" smtClean="0"/>
              <a:t>08-07-2024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BB8D812-5898-4D1A-90A5-73113DF2B3FD}"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1A5B58-0387-4851-B02B-6930D5D8C6FD}" type="datetimeFigureOut">
              <a:rPr lang="en-IN" smtClean="0"/>
              <a:t>08-07-2024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1BB8D812-5898-4D1A-90A5-73113DF2B3FD}"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B1A5B58-0387-4851-B02B-6930D5D8C6FD}" type="datetimeFigureOut">
              <a:rPr lang="en-IN" smtClean="0"/>
              <a:t>08-07-2024</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1BB8D812-5898-4D1A-90A5-73113DF2B3FD}"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B1A5B58-0387-4851-B02B-6930D5D8C6FD}" type="datetimeFigureOut">
              <a:rPr lang="en-IN" smtClean="0"/>
              <a:t>08-07-2024</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1BB8D812-5898-4D1A-90A5-73113DF2B3FD}"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B1A5B58-0387-4851-B02B-6930D5D8C6FD}" type="datetimeFigureOut">
              <a:rPr lang="en-IN" smtClean="0"/>
              <a:t>08-07-2024</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1BB8D812-5898-4D1A-90A5-73113DF2B3FD}"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B1A5B58-0387-4851-B02B-6930D5D8C6FD}" type="datetimeFigureOut">
              <a:rPr lang="en-IN" smtClean="0"/>
              <a:t>08-07-2024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1BB8D812-5898-4D1A-90A5-73113DF2B3FD}"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B1A5B58-0387-4851-B02B-6930D5D8C6FD}" type="datetimeFigureOut">
              <a:rPr lang="en-IN" smtClean="0"/>
              <a:t>08-07-2024</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B8D812-5898-4D1A-90A5-73113DF2B3FD}"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B1A5B58-0387-4851-B02B-6930D5D8C6FD}" type="datetimeFigureOut">
              <a:rPr lang="en-IN" smtClean="0"/>
              <a:t>08-07-2024</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B8D812-5898-4D1A-90A5-73113DF2B3FD}"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6632"/>
            <a:ext cx="7772400" cy="1829761"/>
          </a:xfrm>
        </p:spPr>
        <p:txBody>
          <a:bodyPr>
            <a:normAutofit/>
          </a:bodyPr>
          <a:lstStyle/>
          <a:p>
            <a:r>
              <a:rPr lang="en-GB" sz="4000" b="1" u="sng" dirty="0" smtClean="0">
                <a:latin typeface="Arial Black" pitchFamily="34" charset="0"/>
              </a:rPr>
              <a:t>CORONA VIRUS ANALYSIS WITH SQL</a:t>
            </a:r>
            <a:endParaRPr lang="en-IN" sz="4000" b="1" u="sng" dirty="0">
              <a:latin typeface="Arial Black" pitchFamily="34" charset="0"/>
            </a:endParaRPr>
          </a:p>
        </p:txBody>
      </p:sp>
      <p:sp>
        <p:nvSpPr>
          <p:cNvPr id="3" name="Subtitle 2"/>
          <p:cNvSpPr>
            <a:spLocks noGrp="1"/>
          </p:cNvSpPr>
          <p:nvPr>
            <p:ph type="subTitle" idx="1"/>
          </p:nvPr>
        </p:nvSpPr>
        <p:spPr>
          <a:xfrm>
            <a:off x="-540568" y="2356209"/>
            <a:ext cx="7772400" cy="1199704"/>
          </a:xfrm>
        </p:spPr>
        <p:txBody>
          <a:bodyPr/>
          <a:lstStyle/>
          <a:p>
            <a:pPr algn="ctr"/>
            <a:r>
              <a:rPr lang="en-GB" sz="2000" dirty="0" smtClean="0">
                <a:latin typeface="Times New Roman" pitchFamily="18" charset="0"/>
                <a:cs typeface="Times New Roman" pitchFamily="18" charset="0"/>
              </a:rPr>
              <a:t>NAME – PRIYA KUMARI</a:t>
            </a:r>
          </a:p>
          <a:p>
            <a:pPr algn="ctr"/>
            <a:r>
              <a:rPr lang="en-GB" sz="2000" dirty="0" smtClean="0">
                <a:latin typeface="Times New Roman" pitchFamily="18" charset="0"/>
                <a:cs typeface="Times New Roman" pitchFamily="18" charset="0"/>
              </a:rPr>
              <a:t>BATCH - MIP-DA-11</a:t>
            </a:r>
            <a:endParaRPr lang="en-IN"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7" y="2132856"/>
            <a:ext cx="3744416" cy="284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4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sz="2400" dirty="0" smtClean="0">
                <a:latin typeface="Arial Black" pitchFamily="34" charset="0"/>
              </a:rPr>
              <a:t>Q5</a:t>
            </a:r>
            <a:r>
              <a:rPr lang="en-GB" sz="2400" dirty="0">
                <a:latin typeface="Arial Black" pitchFamily="34" charset="0"/>
              </a:rPr>
              <a:t>. Number of month present in dataset. </a:t>
            </a:r>
            <a:endParaRPr lang="en-GB" sz="2400" dirty="0" smtClean="0">
              <a:latin typeface="Arial Black" pitchFamily="34" charset="0"/>
            </a:endParaRPr>
          </a:p>
          <a:p>
            <a:pPr marL="109728" indent="0">
              <a:buNone/>
            </a:pPr>
            <a:endParaRPr lang="en-GB" sz="2400" dirty="0" smtClean="0">
              <a:latin typeface="Arial Black" pitchFamily="34" charset="0"/>
            </a:endParaRPr>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YEAR(Date) as Year,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COUNT(DISTINCT </a:t>
            </a:r>
            <a:r>
              <a:rPr lang="en-GB" sz="2000" dirty="0">
                <a:latin typeface="Verdana" pitchFamily="34" charset="0"/>
                <a:ea typeface="Verdana" pitchFamily="34" charset="0"/>
              </a:rPr>
              <a:t>MONTH (Date)) as number_of_months FROM corona_virus_dataset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GROUP </a:t>
            </a:r>
            <a:r>
              <a:rPr lang="en-GB" sz="2000" dirty="0">
                <a:latin typeface="Verdana" pitchFamily="34" charset="0"/>
                <a:ea typeface="Verdana" pitchFamily="34" charset="0"/>
              </a:rPr>
              <a:t>BY YEAR(Date</a:t>
            </a:r>
            <a:r>
              <a:rPr lang="en-GB" sz="2000" dirty="0" smtClean="0">
                <a:latin typeface="Verdana" pitchFamily="34" charset="0"/>
                <a:ea typeface="Verdana" pitchFamily="34" charset="0"/>
              </a:rPr>
              <a:t>);</a:t>
            </a:r>
          </a:p>
          <a:p>
            <a:pPr marL="109728" indent="0">
              <a:buNone/>
            </a:pPr>
            <a:endParaRPr lang="en-GB" sz="2000" dirty="0">
              <a:latin typeface="Verdana" pitchFamily="34" charset="0"/>
              <a:ea typeface="Verdana" pitchFamily="34" charset="0"/>
            </a:endParaRPr>
          </a:p>
          <a:p>
            <a:pPr marL="109728" indent="0">
              <a:buNone/>
            </a:pPr>
            <a:endParaRPr lang="en-IN" sz="2000" dirty="0">
              <a:latin typeface="Verdana" pitchFamily="34" charset="0"/>
              <a:ea typeface="Verdana" pitchFamily="34" charset="0"/>
            </a:endParaRPr>
          </a:p>
        </p:txBody>
      </p:sp>
      <p:sp>
        <p:nvSpPr>
          <p:cNvPr id="3" name="Title 2"/>
          <p:cNvSpPr>
            <a:spLocks noGrp="1"/>
          </p:cNvSpPr>
          <p:nvPr>
            <p:ph type="title"/>
          </p:nvPr>
        </p:nvSpPr>
        <p:spPr>
          <a:xfrm>
            <a:off x="395536" y="0"/>
            <a:ext cx="8229600" cy="1143000"/>
          </a:xfrm>
        </p:spPr>
        <p:txBody>
          <a:bodyPr>
            <a:normAutofit/>
          </a:bodyPr>
          <a:lstStyle/>
          <a:p>
            <a:r>
              <a:rPr lang="en-IN" sz="3600" dirty="0">
                <a:effectLst/>
                <a:latin typeface="Arial Black" pitchFamily="34" charset="0"/>
              </a:rPr>
              <a:t>Business Questions To Answer</a:t>
            </a:r>
            <a:endParaRPr lang="en-IN" sz="3600" dirty="0">
              <a:latin typeface="Arial Black"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77071"/>
            <a:ext cx="6408712" cy="1647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11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4525963"/>
          </a:xfrm>
        </p:spPr>
        <p:txBody>
          <a:bodyPr/>
          <a:lstStyle/>
          <a:p>
            <a:pPr marL="109728" indent="0">
              <a:buNone/>
            </a:pPr>
            <a:r>
              <a:rPr lang="en-GB" sz="2400" dirty="0">
                <a:latin typeface="Arial Black" pitchFamily="34" charset="0"/>
              </a:rPr>
              <a:t>Q6.Find monthly average for confirmed, deaths, recovered.</a:t>
            </a:r>
            <a:r>
              <a:rPr lang="en-GB" dirty="0"/>
              <a:t> </a:t>
            </a:r>
            <a:endParaRPr lang="en-GB" dirty="0" smtClean="0"/>
          </a:p>
          <a:p>
            <a:pPr marL="109728" indent="0">
              <a:buNone/>
            </a:pPr>
            <a:r>
              <a:rPr lang="en-GB" sz="2000" dirty="0" smtClean="0">
                <a:latin typeface="Verdana" pitchFamily="34" charset="0"/>
                <a:ea typeface="Verdana" pitchFamily="34" charset="0"/>
              </a:rPr>
              <a:t>SELECT YEAR(Date</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year_num, </a:t>
            </a:r>
            <a:r>
              <a:rPr lang="en-GB" sz="2000" dirty="0">
                <a:latin typeface="Verdana" pitchFamily="34" charset="0"/>
                <a:ea typeface="Verdana" pitchFamily="34" charset="0"/>
              </a:rPr>
              <a:t>MONTH(Date) as </a:t>
            </a:r>
            <a:r>
              <a:rPr lang="en-GB" sz="2000" dirty="0" smtClean="0">
                <a:latin typeface="Verdana" pitchFamily="34" charset="0"/>
                <a:ea typeface="Verdana" pitchFamily="34" charset="0"/>
              </a:rPr>
              <a:t>month_num, </a:t>
            </a:r>
            <a:r>
              <a:rPr lang="en-GB" sz="2000" dirty="0">
                <a:latin typeface="Verdana" pitchFamily="34" charset="0"/>
                <a:ea typeface="Verdana" pitchFamily="34" charset="0"/>
              </a:rPr>
              <a:t>AVG(Confirmed) as </a:t>
            </a:r>
            <a:r>
              <a:rPr lang="en-GB" sz="2000" dirty="0" smtClean="0">
                <a:latin typeface="Verdana" pitchFamily="34" charset="0"/>
                <a:ea typeface="Verdana" pitchFamily="34" charset="0"/>
              </a:rPr>
              <a:t>confirmed_avg</a:t>
            </a:r>
            <a:r>
              <a:rPr lang="en-GB" sz="2000" dirty="0">
                <a:latin typeface="Verdana" pitchFamily="34" charset="0"/>
                <a:ea typeface="Verdana" pitchFamily="34" charset="0"/>
              </a:rPr>
              <a:t>,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AVG(Deaths</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deaths_avg</a:t>
            </a:r>
            <a:r>
              <a:rPr lang="en-GB" sz="2000" dirty="0">
                <a:latin typeface="Verdana" pitchFamily="34" charset="0"/>
                <a:ea typeface="Verdana" pitchFamily="34" charset="0"/>
              </a:rPr>
              <a:t>,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AVG(Recovered</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recovered_avg </a:t>
            </a:r>
          </a:p>
          <a:p>
            <a:pPr marL="109728" indent="0">
              <a:buNone/>
            </a:pPr>
            <a:r>
              <a:rPr lang="en-GB" sz="2000" dirty="0" smtClean="0">
                <a:latin typeface="Verdana" pitchFamily="34" charset="0"/>
                <a:ea typeface="Verdana" pitchFamily="34" charset="0"/>
              </a:rPr>
              <a:t>FROM </a:t>
            </a:r>
            <a:r>
              <a:rPr lang="en-GB" sz="2000" dirty="0">
                <a:latin typeface="Verdana" pitchFamily="34" charset="0"/>
                <a:ea typeface="Verdana" pitchFamily="34" charset="0"/>
              </a:rPr>
              <a:t>corona_virus_dataset GROUP BY </a:t>
            </a:r>
            <a:r>
              <a:rPr lang="en-GB" sz="2000" dirty="0" smtClean="0">
                <a:latin typeface="Verdana" pitchFamily="34" charset="0"/>
                <a:ea typeface="Verdana" pitchFamily="34" charset="0"/>
              </a:rPr>
              <a:t>year_num,month_num;</a:t>
            </a:r>
            <a:endParaRPr lang="en-IN" sz="2000" dirty="0">
              <a:latin typeface="Verdana" pitchFamily="34" charset="0"/>
              <a:ea typeface="Verdana" pitchFamily="34" charset="0"/>
            </a:endParaRPr>
          </a:p>
        </p:txBody>
      </p:sp>
      <p:sp>
        <p:nvSpPr>
          <p:cNvPr id="3" name="Title 2"/>
          <p:cNvSpPr>
            <a:spLocks noGrp="1"/>
          </p:cNvSpPr>
          <p:nvPr>
            <p:ph type="title"/>
          </p:nvPr>
        </p:nvSpPr>
        <p:spPr>
          <a:xfrm>
            <a:off x="457200" y="0"/>
            <a:ext cx="8229600" cy="1143000"/>
          </a:xfrm>
        </p:spPr>
        <p:txBody>
          <a:bodyPr>
            <a:normAutofit/>
          </a:bodyPr>
          <a:lstStyle/>
          <a:p>
            <a:pPr algn="ctr"/>
            <a:r>
              <a:rPr lang="en-IN" sz="3600" dirty="0">
                <a:effectLst/>
                <a:latin typeface="Arial Black" pitchFamily="34" charset="0"/>
              </a:rPr>
              <a:t>Business Questions To Answer</a:t>
            </a:r>
            <a:endParaRPr lang="en-IN"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17032"/>
            <a:ext cx="4321646" cy="2815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73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sz="2400" dirty="0">
                <a:latin typeface="Arial Black" pitchFamily="34" charset="0"/>
              </a:rPr>
              <a:t>Q7. Find most frequent value for confirmed, deaths, recovered each month</a:t>
            </a:r>
            <a:r>
              <a:rPr lang="en-GB" sz="2400" dirty="0" smtClean="0">
                <a:latin typeface="Arial Black" pitchFamily="34" charset="0"/>
              </a:rPr>
              <a:t>.</a:t>
            </a:r>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MONTH(Date) as Month, YEAR(Date) as Year, MAX(Confirmed) as Most_frequent_confirmed,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MAX(Deaths</a:t>
            </a:r>
            <a:r>
              <a:rPr lang="en-GB" sz="2000" dirty="0">
                <a:latin typeface="Verdana" pitchFamily="34" charset="0"/>
                <a:ea typeface="Verdana" pitchFamily="34" charset="0"/>
              </a:rPr>
              <a:t>) as Most_frequent_deaths ,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MAX(Recovered</a:t>
            </a:r>
            <a:r>
              <a:rPr lang="en-GB" sz="2000" dirty="0">
                <a:latin typeface="Verdana" pitchFamily="34" charset="0"/>
                <a:ea typeface="Verdana" pitchFamily="34" charset="0"/>
              </a:rPr>
              <a:t>) as Most_frequent_recovered FROM corona_virus_dataset GROUP BY Month(Date), Year(Date);</a:t>
            </a:r>
            <a:endParaRPr lang="en-IN" sz="2000" dirty="0">
              <a:latin typeface="Verdana" pitchFamily="34" charset="0"/>
              <a:ea typeface="Verdana" pitchFamily="34" charset="0"/>
            </a:endParaRPr>
          </a:p>
        </p:txBody>
      </p:sp>
      <p:sp>
        <p:nvSpPr>
          <p:cNvPr id="3" name="Title 2"/>
          <p:cNvSpPr>
            <a:spLocks noGrp="1"/>
          </p:cNvSpPr>
          <p:nvPr>
            <p:ph type="title"/>
          </p:nvPr>
        </p:nvSpPr>
        <p:spPr/>
        <p:txBody>
          <a:bodyPr>
            <a:normAutofit/>
          </a:bodyPr>
          <a:lstStyle/>
          <a:p>
            <a:pPr algn="ctr"/>
            <a:r>
              <a:rPr lang="en-IN" sz="3600" dirty="0">
                <a:effectLst/>
                <a:latin typeface="Arial Black" pitchFamily="34" charset="0"/>
              </a:rPr>
              <a:t>Business Questions To Answer</a:t>
            </a:r>
            <a:endParaRPr lang="en-IN" sz="3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166057"/>
            <a:ext cx="3975695" cy="238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12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sz="2400" dirty="0">
                <a:latin typeface="Arial Black" pitchFamily="34" charset="0"/>
              </a:rPr>
              <a:t>Q8. Find minimum values for confirmed, deaths, recovered per year. </a:t>
            </a:r>
            <a:endParaRPr lang="en-GB" sz="2400" dirty="0" smtClean="0">
              <a:latin typeface="Arial Black" pitchFamily="34" charset="0"/>
            </a:endParaRPr>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YEAR('Date') as Year,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MIN(Confirmed</a:t>
            </a:r>
            <a:r>
              <a:rPr lang="en-GB" sz="2000" dirty="0">
                <a:latin typeface="Verdana" pitchFamily="34" charset="0"/>
                <a:ea typeface="Verdana" pitchFamily="34" charset="0"/>
              </a:rPr>
              <a:t>) as Min_Cnfmd,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MIN(Deaths</a:t>
            </a:r>
            <a:r>
              <a:rPr lang="en-GB" sz="2000" dirty="0">
                <a:latin typeface="Verdana" pitchFamily="34" charset="0"/>
                <a:ea typeface="Verdana" pitchFamily="34" charset="0"/>
              </a:rPr>
              <a:t>) as Min_Deaths,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MIN(Recovered</a:t>
            </a:r>
            <a:r>
              <a:rPr lang="en-GB" sz="2000" dirty="0">
                <a:latin typeface="Verdana" pitchFamily="34" charset="0"/>
                <a:ea typeface="Verdana" pitchFamily="34" charset="0"/>
              </a:rPr>
              <a:t>) as Min_Rcvrd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FROM </a:t>
            </a:r>
            <a:r>
              <a:rPr lang="en-GB" sz="2000" dirty="0">
                <a:latin typeface="Verdana" pitchFamily="34" charset="0"/>
                <a:ea typeface="Verdana" pitchFamily="34" charset="0"/>
              </a:rPr>
              <a:t>corona_virus_dataset GROUP BY Year;</a:t>
            </a:r>
            <a:endParaRPr lang="en-IN" sz="2000" dirty="0">
              <a:latin typeface="Verdana" pitchFamily="34" charset="0"/>
              <a:ea typeface="Verdana" pitchFamily="34" charset="0"/>
            </a:endParaRPr>
          </a:p>
        </p:txBody>
      </p:sp>
      <p:sp>
        <p:nvSpPr>
          <p:cNvPr id="3" name="Title 2"/>
          <p:cNvSpPr>
            <a:spLocks noGrp="1"/>
          </p:cNvSpPr>
          <p:nvPr>
            <p:ph type="title"/>
          </p:nvPr>
        </p:nvSpPr>
        <p:spPr/>
        <p:txBody>
          <a:bodyPr>
            <a:normAutofit/>
          </a:bodyPr>
          <a:lstStyle/>
          <a:p>
            <a:pPr algn="ctr"/>
            <a:r>
              <a:rPr lang="en-IN" sz="3600" dirty="0">
                <a:effectLst/>
                <a:latin typeface="Arial Black" pitchFamily="34" charset="0"/>
              </a:rPr>
              <a:t>Business Questions To Answer</a:t>
            </a:r>
            <a:endParaRPr lang="en-IN" sz="3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077072"/>
            <a:ext cx="4676656" cy="21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967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sz="2400" dirty="0">
                <a:latin typeface="Arial Black" pitchFamily="34" charset="0"/>
              </a:rPr>
              <a:t>Q9. Find maximum values of confirmed, deaths, recovered per year.</a:t>
            </a:r>
            <a:r>
              <a:rPr lang="en-GB" dirty="0"/>
              <a:t>  </a:t>
            </a:r>
            <a:endParaRPr lang="en-GB" dirty="0" smtClean="0"/>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YEAR('Date') as </a:t>
            </a:r>
            <a:r>
              <a:rPr lang="en-GB" sz="2000" dirty="0" smtClean="0">
                <a:latin typeface="Verdana" pitchFamily="34" charset="0"/>
                <a:ea typeface="Verdana" pitchFamily="34" charset="0"/>
              </a:rPr>
              <a:t>year_num, </a:t>
            </a:r>
          </a:p>
          <a:p>
            <a:pPr marL="109728" indent="0">
              <a:buNone/>
            </a:pPr>
            <a:r>
              <a:rPr lang="en-GB" sz="2000" dirty="0" smtClean="0">
                <a:latin typeface="Verdana" pitchFamily="34" charset="0"/>
                <a:ea typeface="Verdana" pitchFamily="34" charset="0"/>
              </a:rPr>
              <a:t>MAX(Confirmed</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max_confirmed</a:t>
            </a:r>
            <a:r>
              <a:rPr lang="en-GB" sz="2000" dirty="0">
                <a:latin typeface="Verdana" pitchFamily="34" charset="0"/>
                <a:ea typeface="Verdana" pitchFamily="34" charset="0"/>
              </a:rPr>
              <a:t>,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MAX(Deaths</a:t>
            </a:r>
            <a:r>
              <a:rPr lang="en-GB" sz="2000" dirty="0">
                <a:latin typeface="Verdana" pitchFamily="34" charset="0"/>
                <a:ea typeface="Verdana" pitchFamily="34" charset="0"/>
              </a:rPr>
              <a:t>) as m</a:t>
            </a:r>
            <a:r>
              <a:rPr lang="en-GB" sz="2000" dirty="0" smtClean="0">
                <a:latin typeface="Verdana" pitchFamily="34" charset="0"/>
                <a:ea typeface="Verdana" pitchFamily="34" charset="0"/>
              </a:rPr>
              <a:t>ax_deaths</a:t>
            </a:r>
            <a:r>
              <a:rPr lang="en-GB" sz="2000" dirty="0">
                <a:latin typeface="Verdana" pitchFamily="34" charset="0"/>
                <a:ea typeface="Verdana" pitchFamily="34" charset="0"/>
              </a:rPr>
              <a:t>,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MAX(Recovered</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max_recovered </a:t>
            </a:r>
          </a:p>
          <a:p>
            <a:pPr marL="109728" indent="0">
              <a:buNone/>
            </a:pPr>
            <a:r>
              <a:rPr lang="en-GB" sz="2000" dirty="0" smtClean="0">
                <a:latin typeface="Verdana" pitchFamily="34" charset="0"/>
                <a:ea typeface="Verdana" pitchFamily="34" charset="0"/>
              </a:rPr>
              <a:t>FROM </a:t>
            </a:r>
            <a:r>
              <a:rPr lang="en-GB" sz="2000" dirty="0">
                <a:latin typeface="Verdana" pitchFamily="34" charset="0"/>
                <a:ea typeface="Verdana" pitchFamily="34" charset="0"/>
              </a:rPr>
              <a:t>corona_virus_dataset GROUP BY </a:t>
            </a:r>
            <a:r>
              <a:rPr lang="en-GB" sz="2000" dirty="0" smtClean="0">
                <a:latin typeface="Verdana" pitchFamily="34" charset="0"/>
                <a:ea typeface="Verdana" pitchFamily="34" charset="0"/>
              </a:rPr>
              <a:t>year_num;</a:t>
            </a:r>
            <a:endParaRPr lang="en-IN" sz="2000" dirty="0">
              <a:latin typeface="Verdana" pitchFamily="34" charset="0"/>
              <a:ea typeface="Verdana" pitchFamily="34" charset="0"/>
            </a:endParaRPr>
          </a:p>
        </p:txBody>
      </p:sp>
      <p:sp>
        <p:nvSpPr>
          <p:cNvPr id="3" name="Title 2"/>
          <p:cNvSpPr>
            <a:spLocks noGrp="1"/>
          </p:cNvSpPr>
          <p:nvPr>
            <p:ph type="title"/>
          </p:nvPr>
        </p:nvSpPr>
        <p:spPr/>
        <p:txBody>
          <a:bodyPr>
            <a:normAutofit/>
          </a:bodyPr>
          <a:lstStyle/>
          <a:p>
            <a:r>
              <a:rPr lang="en-IN" sz="3600" dirty="0">
                <a:effectLst/>
                <a:latin typeface="Arial Black" pitchFamily="34" charset="0"/>
              </a:rPr>
              <a:t>Business Questions To Answer</a:t>
            </a:r>
            <a:endParaRPr lang="en-IN" sz="3600" dirty="0">
              <a:latin typeface="Arial Black"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293096"/>
            <a:ext cx="6448273" cy="15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30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80728"/>
            <a:ext cx="8229600" cy="4525963"/>
          </a:xfrm>
        </p:spPr>
        <p:txBody>
          <a:bodyPr/>
          <a:lstStyle/>
          <a:p>
            <a:pPr marL="109728" indent="0">
              <a:buNone/>
            </a:pPr>
            <a:r>
              <a:rPr lang="en-GB" sz="2400" b="1" dirty="0">
                <a:latin typeface="Verdana" pitchFamily="34" charset="0"/>
                <a:ea typeface="Verdana" pitchFamily="34" charset="0"/>
              </a:rPr>
              <a:t>Q10. The total number of case of confirmed, deaths, recovered each month. </a:t>
            </a:r>
            <a:r>
              <a:rPr lang="en-GB" dirty="0"/>
              <a:t> </a:t>
            </a:r>
            <a:endParaRPr lang="en-GB" dirty="0" smtClean="0"/>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MONTH(Date) as Month, YEAR(Date) as Year, SUM(Confirmed) as </a:t>
            </a:r>
            <a:r>
              <a:rPr lang="en-GB" sz="2000" dirty="0" smtClean="0">
                <a:latin typeface="Verdana" pitchFamily="34" charset="0"/>
                <a:ea typeface="Verdana" pitchFamily="34" charset="0"/>
              </a:rPr>
              <a:t>Total_Confirmed</a:t>
            </a:r>
            <a:r>
              <a:rPr lang="en-GB" sz="2000" dirty="0">
                <a:latin typeface="Verdana" pitchFamily="34" charset="0"/>
                <a:ea typeface="Verdana" pitchFamily="34" charset="0"/>
              </a:rPr>
              <a:t>,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SUM(Deaths</a:t>
            </a:r>
            <a:r>
              <a:rPr lang="en-GB" sz="2000" dirty="0">
                <a:latin typeface="Verdana" pitchFamily="34" charset="0"/>
                <a:ea typeface="Verdana" pitchFamily="34" charset="0"/>
              </a:rPr>
              <a:t>) as Total_Deaths,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SUM(Recovered</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Total_Recovered</a:t>
            </a:r>
          </a:p>
          <a:p>
            <a:pPr marL="109728" indent="0">
              <a:buNone/>
            </a:pPr>
            <a:r>
              <a:rPr lang="en-GB" sz="2000" dirty="0" smtClean="0">
                <a:latin typeface="Verdana" pitchFamily="34" charset="0"/>
                <a:ea typeface="Verdana" pitchFamily="34" charset="0"/>
              </a:rPr>
              <a:t>FROM </a:t>
            </a:r>
            <a:r>
              <a:rPr lang="en-GB" sz="2000" dirty="0">
                <a:latin typeface="Verdana" pitchFamily="34" charset="0"/>
                <a:ea typeface="Verdana" pitchFamily="34" charset="0"/>
              </a:rPr>
              <a:t>corona_virus_dataset GROUP BY Month, Year;</a:t>
            </a:r>
            <a:endParaRPr lang="en-IN" sz="2000" dirty="0">
              <a:latin typeface="Verdana" pitchFamily="34" charset="0"/>
              <a:ea typeface="Verdana" pitchFamily="34" charset="0"/>
            </a:endParaRPr>
          </a:p>
        </p:txBody>
      </p:sp>
      <p:sp>
        <p:nvSpPr>
          <p:cNvPr id="3" name="Title 2"/>
          <p:cNvSpPr>
            <a:spLocks noGrp="1"/>
          </p:cNvSpPr>
          <p:nvPr>
            <p:ph type="title"/>
          </p:nvPr>
        </p:nvSpPr>
        <p:spPr>
          <a:xfrm>
            <a:off x="467544" y="0"/>
            <a:ext cx="8229600" cy="1143000"/>
          </a:xfrm>
        </p:spPr>
        <p:txBody>
          <a:bodyPr>
            <a:normAutofit/>
          </a:bodyPr>
          <a:lstStyle/>
          <a:p>
            <a:pPr algn="ctr"/>
            <a:r>
              <a:rPr lang="en-IN" sz="3600" dirty="0">
                <a:effectLst/>
                <a:latin typeface="Arial Black" pitchFamily="34" charset="0"/>
              </a:rPr>
              <a:t>Business Questions To Answer</a:t>
            </a:r>
            <a:endParaRPr lang="en-IN" sz="3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645024"/>
            <a:ext cx="3888432" cy="264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178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525963"/>
          </a:xfrm>
        </p:spPr>
        <p:txBody>
          <a:bodyPr/>
          <a:lstStyle/>
          <a:p>
            <a:pPr marL="109728" indent="0">
              <a:buNone/>
            </a:pPr>
            <a:r>
              <a:rPr lang="en-GB" sz="2400" dirty="0">
                <a:latin typeface="Arial Black" pitchFamily="34" charset="0"/>
              </a:rPr>
              <a:t>Q11. Check how corona virus spread out with respect to confirmed case</a:t>
            </a:r>
            <a:r>
              <a:rPr lang="en-GB" sz="2400" dirty="0" smtClean="0">
                <a:latin typeface="Arial Black" pitchFamily="34" charset="0"/>
              </a:rPr>
              <a:t>.</a:t>
            </a:r>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SUM(Confirmed) as Total_Confirmed</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AVG(Confirmed</a:t>
            </a:r>
            <a:r>
              <a:rPr lang="en-GB" sz="2000" dirty="0">
                <a:latin typeface="Verdana" pitchFamily="34" charset="0"/>
                <a:ea typeface="Verdana" pitchFamily="34" charset="0"/>
              </a:rPr>
              <a:t>) as Average_Confirmed</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Round(Variance(Confirmed</a:t>
            </a:r>
            <a:r>
              <a:rPr lang="en-GB" sz="2000" dirty="0">
                <a:latin typeface="Verdana" pitchFamily="34" charset="0"/>
                <a:ea typeface="Verdana" pitchFamily="34" charset="0"/>
              </a:rPr>
              <a:t>)) as Var_Confirmed</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Round(STDDEV(Confirmed</a:t>
            </a:r>
            <a:r>
              <a:rPr lang="en-GB" sz="2000" dirty="0">
                <a:latin typeface="Verdana" pitchFamily="34" charset="0"/>
                <a:ea typeface="Verdana" pitchFamily="34" charset="0"/>
              </a:rPr>
              <a:t>)) as Standard_deviation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FROM </a:t>
            </a:r>
            <a:r>
              <a:rPr lang="en-GB" sz="2000" dirty="0">
                <a:latin typeface="Verdana" pitchFamily="34" charset="0"/>
                <a:ea typeface="Verdana" pitchFamily="34" charset="0"/>
              </a:rPr>
              <a:t>corona_virus_dataset;</a:t>
            </a:r>
            <a:endParaRPr lang="en-IN" sz="2000" dirty="0">
              <a:latin typeface="Verdana" pitchFamily="34" charset="0"/>
              <a:ea typeface="Verdana" pitchFamily="34" charset="0"/>
            </a:endParaRPr>
          </a:p>
        </p:txBody>
      </p:sp>
      <p:sp>
        <p:nvSpPr>
          <p:cNvPr id="3" name="Title 2"/>
          <p:cNvSpPr>
            <a:spLocks noGrp="1"/>
          </p:cNvSpPr>
          <p:nvPr>
            <p:ph type="title"/>
          </p:nvPr>
        </p:nvSpPr>
        <p:spPr>
          <a:xfrm>
            <a:off x="395536" y="116632"/>
            <a:ext cx="8229600" cy="1143000"/>
          </a:xfrm>
        </p:spPr>
        <p:txBody>
          <a:bodyPr>
            <a:normAutofit/>
          </a:bodyPr>
          <a:lstStyle/>
          <a:p>
            <a:pPr algn="ctr"/>
            <a:r>
              <a:rPr lang="en-IN" sz="3600" dirty="0">
                <a:effectLst/>
                <a:latin typeface="Arial Black" pitchFamily="34" charset="0"/>
              </a:rPr>
              <a:t>Business Questions To Answer</a:t>
            </a:r>
            <a:endParaRPr lang="en-IN" sz="3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7412964" cy="11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40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24744"/>
            <a:ext cx="8229600" cy="4525963"/>
          </a:xfrm>
        </p:spPr>
        <p:txBody>
          <a:bodyPr/>
          <a:lstStyle/>
          <a:p>
            <a:pPr marL="109728" indent="0">
              <a:buNone/>
            </a:pPr>
            <a:r>
              <a:rPr lang="en-GB" sz="2400" dirty="0">
                <a:latin typeface="Arial Black" pitchFamily="34" charset="0"/>
              </a:rPr>
              <a:t>Q12. Check how corona virus spread out with respect to death case per month.</a:t>
            </a:r>
            <a:r>
              <a:rPr lang="en-GB" dirty="0"/>
              <a:t> </a:t>
            </a:r>
            <a:endParaRPr lang="en-GB" dirty="0" smtClean="0"/>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MONTH(Date) as Month, YEAR(Date) as Year</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SUM(Deaths</a:t>
            </a:r>
            <a:r>
              <a:rPr lang="en-GB" sz="2000" dirty="0">
                <a:latin typeface="Verdana" pitchFamily="34" charset="0"/>
                <a:ea typeface="Verdana" pitchFamily="34" charset="0"/>
              </a:rPr>
              <a:t>) as Total_Deaths</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AVG(Deaths</a:t>
            </a:r>
            <a:r>
              <a:rPr lang="en-GB" sz="2000" dirty="0">
                <a:latin typeface="Verdana" pitchFamily="34" charset="0"/>
                <a:ea typeface="Verdana" pitchFamily="34" charset="0"/>
              </a:rPr>
              <a:t>) as Average_Deaths</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Round(Variance(Deaths</a:t>
            </a:r>
            <a:r>
              <a:rPr lang="en-GB" sz="2000" dirty="0">
                <a:latin typeface="Verdana" pitchFamily="34" charset="0"/>
                <a:ea typeface="Verdana" pitchFamily="34" charset="0"/>
              </a:rPr>
              <a:t>)) as Var_Deaths</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Round(STDDEV(Deaths</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Standard_deviation</a:t>
            </a:r>
          </a:p>
          <a:p>
            <a:pPr marL="109728" indent="0">
              <a:buNone/>
            </a:pPr>
            <a:r>
              <a:rPr lang="en-GB" sz="2000" dirty="0" smtClean="0">
                <a:latin typeface="Verdana" pitchFamily="34" charset="0"/>
                <a:ea typeface="Verdana" pitchFamily="34" charset="0"/>
              </a:rPr>
              <a:t> </a:t>
            </a:r>
            <a:r>
              <a:rPr lang="en-GB" sz="2000" dirty="0">
                <a:latin typeface="Verdana" pitchFamily="34" charset="0"/>
                <a:ea typeface="Verdana" pitchFamily="34" charset="0"/>
              </a:rPr>
              <a:t>FROM corona_virus_dataset GROUP BY Month,Year;</a:t>
            </a:r>
            <a:endParaRPr lang="en-IN" sz="2000" dirty="0">
              <a:latin typeface="Verdana" pitchFamily="34" charset="0"/>
              <a:ea typeface="Verdana" pitchFamily="34" charset="0"/>
            </a:endParaRPr>
          </a:p>
        </p:txBody>
      </p:sp>
      <p:sp>
        <p:nvSpPr>
          <p:cNvPr id="3" name="Title 2"/>
          <p:cNvSpPr>
            <a:spLocks noGrp="1"/>
          </p:cNvSpPr>
          <p:nvPr>
            <p:ph type="title"/>
          </p:nvPr>
        </p:nvSpPr>
        <p:spPr>
          <a:xfrm>
            <a:off x="395536" y="0"/>
            <a:ext cx="8229600" cy="1143000"/>
          </a:xfrm>
        </p:spPr>
        <p:txBody>
          <a:bodyPr>
            <a:normAutofit/>
          </a:bodyPr>
          <a:lstStyle/>
          <a:p>
            <a:pPr algn="ctr"/>
            <a:r>
              <a:rPr lang="en-IN" sz="3600" dirty="0">
                <a:effectLst/>
                <a:latin typeface="Arial Black" pitchFamily="34" charset="0"/>
              </a:rPr>
              <a:t>Business Questions To Answer</a:t>
            </a:r>
            <a:endParaRPr lang="en-IN" sz="36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4221088"/>
            <a:ext cx="3542280" cy="2390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177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sz="2400" dirty="0" smtClean="0">
                <a:latin typeface="Arial Black" pitchFamily="34" charset="0"/>
              </a:rPr>
              <a:t>Q13. Check </a:t>
            </a:r>
            <a:r>
              <a:rPr lang="en-GB" sz="2400" dirty="0">
                <a:latin typeface="Arial Black" pitchFamily="34" charset="0"/>
              </a:rPr>
              <a:t>how corona virus spread out with respect to recovered case.</a:t>
            </a:r>
            <a:r>
              <a:rPr lang="en-GB" dirty="0"/>
              <a:t> </a:t>
            </a:r>
            <a:endParaRPr lang="en-GB" dirty="0" smtClean="0"/>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SUM(Recovered) as Total_Recovered</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AVG(Recovered</a:t>
            </a:r>
            <a:r>
              <a:rPr lang="en-GB" sz="2000" dirty="0">
                <a:latin typeface="Verdana" pitchFamily="34" charset="0"/>
                <a:ea typeface="Verdana" pitchFamily="34" charset="0"/>
              </a:rPr>
              <a:t>) as Average_Recovered</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Round(Variance(Recovered</a:t>
            </a:r>
            <a:r>
              <a:rPr lang="en-GB" sz="2000" dirty="0">
                <a:latin typeface="Verdana" pitchFamily="34" charset="0"/>
                <a:ea typeface="Verdana" pitchFamily="34" charset="0"/>
              </a:rPr>
              <a:t>)) as Var_Recovered</a:t>
            </a:r>
            <a:r>
              <a:rPr lang="en-GB" sz="2000" dirty="0" smtClean="0">
                <a:latin typeface="Verdana" pitchFamily="34" charset="0"/>
                <a:ea typeface="Verdana" pitchFamily="34" charset="0"/>
              </a:rPr>
              <a:t>,</a:t>
            </a:r>
          </a:p>
          <a:p>
            <a:pPr marL="109728" indent="0">
              <a:buNone/>
            </a:pPr>
            <a:r>
              <a:rPr lang="en-GB" sz="2000" dirty="0" smtClean="0">
                <a:latin typeface="Verdana" pitchFamily="34" charset="0"/>
                <a:ea typeface="Verdana" pitchFamily="34" charset="0"/>
              </a:rPr>
              <a:t>Round(STDDEV(Recovered</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Standard_deviation</a:t>
            </a:r>
          </a:p>
          <a:p>
            <a:pPr marL="109728" indent="0">
              <a:buNone/>
            </a:pPr>
            <a:r>
              <a:rPr lang="en-GB" sz="2000" dirty="0" smtClean="0">
                <a:latin typeface="Verdana" pitchFamily="34" charset="0"/>
                <a:ea typeface="Verdana" pitchFamily="34" charset="0"/>
              </a:rPr>
              <a:t> </a:t>
            </a:r>
            <a:r>
              <a:rPr lang="en-GB" sz="2000" dirty="0">
                <a:latin typeface="Verdana" pitchFamily="34" charset="0"/>
                <a:ea typeface="Verdana" pitchFamily="34" charset="0"/>
              </a:rPr>
              <a:t>FROM corona_virus_dataset;</a:t>
            </a:r>
            <a:endParaRPr lang="en-IN" sz="2000" dirty="0">
              <a:latin typeface="Verdana" pitchFamily="34" charset="0"/>
              <a:ea typeface="Verdana" pitchFamily="34" charset="0"/>
            </a:endParaRPr>
          </a:p>
        </p:txBody>
      </p:sp>
      <p:sp>
        <p:nvSpPr>
          <p:cNvPr id="3" name="Title 2"/>
          <p:cNvSpPr>
            <a:spLocks noGrp="1"/>
          </p:cNvSpPr>
          <p:nvPr>
            <p:ph type="title"/>
          </p:nvPr>
        </p:nvSpPr>
        <p:spPr/>
        <p:txBody>
          <a:bodyPr>
            <a:normAutofit/>
          </a:bodyPr>
          <a:lstStyle/>
          <a:p>
            <a:pPr algn="ctr"/>
            <a:r>
              <a:rPr lang="en-IN" sz="3600" dirty="0">
                <a:effectLst/>
                <a:latin typeface="Arial Black" pitchFamily="34" charset="0"/>
              </a:rPr>
              <a:t>Business Questions To Answer</a:t>
            </a:r>
            <a:endParaRPr lang="en-IN" sz="3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653136"/>
            <a:ext cx="689926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83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sz="2400" dirty="0">
                <a:latin typeface="Arial Black" pitchFamily="34" charset="0"/>
              </a:rPr>
              <a:t>Q14. Find Country having highest number of the Confirmed case.</a:t>
            </a:r>
            <a:r>
              <a:rPr lang="en-GB" dirty="0"/>
              <a:t> </a:t>
            </a:r>
            <a:endParaRPr lang="en-GB" dirty="0" smtClean="0"/>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Country, </a:t>
            </a:r>
            <a:r>
              <a:rPr lang="en-GB" sz="2000" dirty="0" smtClean="0">
                <a:latin typeface="Verdana" pitchFamily="34" charset="0"/>
                <a:ea typeface="Verdana" pitchFamily="34" charset="0"/>
              </a:rPr>
              <a:t>SUM(Confirmed</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Total_Confirmed</a:t>
            </a:r>
          </a:p>
          <a:p>
            <a:pPr marL="109728" indent="0">
              <a:buNone/>
            </a:pPr>
            <a:r>
              <a:rPr lang="en-GB" sz="2000" dirty="0" smtClean="0">
                <a:latin typeface="Verdana" pitchFamily="34" charset="0"/>
                <a:ea typeface="Verdana" pitchFamily="34" charset="0"/>
              </a:rPr>
              <a:t> </a:t>
            </a:r>
            <a:r>
              <a:rPr lang="en-GB" sz="2000" dirty="0">
                <a:latin typeface="Verdana" pitchFamily="34" charset="0"/>
                <a:ea typeface="Verdana" pitchFamily="34" charset="0"/>
              </a:rPr>
              <a:t>FROM corona_virus_dataset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GROUP </a:t>
            </a:r>
            <a:r>
              <a:rPr lang="en-GB" sz="2000" dirty="0">
                <a:latin typeface="Verdana" pitchFamily="34" charset="0"/>
                <a:ea typeface="Verdana" pitchFamily="34" charset="0"/>
              </a:rPr>
              <a:t>BY Country ORDER BY Total_Confirmed DESC       LIMIT 5;</a:t>
            </a:r>
            <a:endParaRPr lang="en-IN" sz="2000" dirty="0">
              <a:latin typeface="Verdana" pitchFamily="34" charset="0"/>
              <a:ea typeface="Verdana" pitchFamily="34" charset="0"/>
            </a:endParaRPr>
          </a:p>
        </p:txBody>
      </p:sp>
      <p:sp>
        <p:nvSpPr>
          <p:cNvPr id="3" name="Title 2"/>
          <p:cNvSpPr>
            <a:spLocks noGrp="1"/>
          </p:cNvSpPr>
          <p:nvPr>
            <p:ph type="title"/>
          </p:nvPr>
        </p:nvSpPr>
        <p:spPr/>
        <p:txBody>
          <a:bodyPr>
            <a:normAutofit/>
          </a:bodyPr>
          <a:lstStyle/>
          <a:p>
            <a:pPr algn="ctr"/>
            <a:r>
              <a:rPr lang="en-IN" sz="3600" dirty="0">
                <a:effectLst/>
                <a:latin typeface="Arial Black" pitchFamily="34" charset="0"/>
              </a:rPr>
              <a:t>Business Questions To Answer</a:t>
            </a:r>
            <a:endParaRPr lang="en-IN" sz="3600" dirty="0"/>
          </a:p>
        </p:txBody>
      </p:sp>
      <p:pic>
        <p:nvPicPr>
          <p:cNvPr id="2051" name="Picture 3" descr="C:\Users\hp\Desktop\17204375121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933056"/>
            <a:ext cx="7437462" cy="192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38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525963"/>
          </a:xfrm>
        </p:spPr>
        <p:txBody>
          <a:bodyPr/>
          <a:lstStyle/>
          <a:p>
            <a:pPr>
              <a:buFont typeface="Wingdings" pitchFamily="2" charset="2"/>
              <a:buChar char="q"/>
            </a:pPr>
            <a:r>
              <a:rPr lang="en-GB" dirty="0" smtClean="0"/>
              <a:t> </a:t>
            </a:r>
            <a:r>
              <a:rPr lang="en-GB" sz="2400" dirty="0" smtClean="0">
                <a:latin typeface="Verdana" pitchFamily="34" charset="0"/>
                <a:ea typeface="Verdana" pitchFamily="34" charset="0"/>
              </a:rPr>
              <a:t>INTRODUCTION</a:t>
            </a:r>
          </a:p>
          <a:p>
            <a:pPr>
              <a:buFont typeface="Wingdings" pitchFamily="2" charset="2"/>
              <a:buChar char="q"/>
            </a:pPr>
            <a:r>
              <a:rPr lang="en-GB" sz="2400" dirty="0">
                <a:latin typeface="Verdana" pitchFamily="34" charset="0"/>
                <a:ea typeface="Verdana" pitchFamily="34" charset="0"/>
              </a:rPr>
              <a:t> </a:t>
            </a:r>
            <a:r>
              <a:rPr lang="en-GB" sz="2400" dirty="0" smtClean="0">
                <a:latin typeface="Verdana" pitchFamily="34" charset="0"/>
                <a:ea typeface="Verdana" pitchFamily="34" charset="0"/>
              </a:rPr>
              <a:t>PROBLEM </a:t>
            </a:r>
            <a:r>
              <a:rPr lang="en-GB" sz="2400" dirty="0" smtClean="0">
                <a:latin typeface="Verdana" pitchFamily="34" charset="0"/>
                <a:ea typeface="Verdana" pitchFamily="34" charset="0"/>
              </a:rPr>
              <a:t>STATEMENT</a:t>
            </a:r>
          </a:p>
          <a:p>
            <a:pPr>
              <a:buFont typeface="Wingdings" pitchFamily="2" charset="2"/>
              <a:buChar char="q"/>
            </a:pPr>
            <a:r>
              <a:rPr lang="en-GB" sz="2400" dirty="0">
                <a:latin typeface="Verdana" pitchFamily="34" charset="0"/>
                <a:ea typeface="Verdana" pitchFamily="34" charset="0"/>
              </a:rPr>
              <a:t> </a:t>
            </a:r>
            <a:r>
              <a:rPr lang="en-GB" sz="2400" dirty="0" smtClean="0">
                <a:latin typeface="Verdana" pitchFamily="34" charset="0"/>
                <a:ea typeface="Verdana" pitchFamily="34" charset="0"/>
              </a:rPr>
              <a:t>DATASET</a:t>
            </a:r>
          </a:p>
          <a:p>
            <a:pPr>
              <a:buFont typeface="Wingdings" pitchFamily="2" charset="2"/>
              <a:buChar char="q"/>
            </a:pPr>
            <a:r>
              <a:rPr lang="en-GB" sz="2400" dirty="0">
                <a:latin typeface="Verdana" pitchFamily="34" charset="0"/>
                <a:ea typeface="Verdana" pitchFamily="34" charset="0"/>
              </a:rPr>
              <a:t> </a:t>
            </a:r>
            <a:r>
              <a:rPr lang="en-GB" sz="2400" dirty="0" smtClean="0">
                <a:latin typeface="Verdana" pitchFamily="34" charset="0"/>
                <a:ea typeface="Verdana" pitchFamily="34" charset="0"/>
              </a:rPr>
              <a:t>DATA WRANGLING</a:t>
            </a:r>
          </a:p>
          <a:p>
            <a:pPr>
              <a:buFont typeface="Wingdings" pitchFamily="2" charset="2"/>
              <a:buChar char="q"/>
            </a:pPr>
            <a:r>
              <a:rPr lang="en-GB" sz="2400" dirty="0">
                <a:latin typeface="Verdana" pitchFamily="34" charset="0"/>
                <a:ea typeface="Verdana" pitchFamily="34" charset="0"/>
              </a:rPr>
              <a:t> </a:t>
            </a:r>
            <a:r>
              <a:rPr lang="en-GB" sz="2400" dirty="0" smtClean="0">
                <a:latin typeface="Verdana" pitchFamily="34" charset="0"/>
                <a:ea typeface="Verdana" pitchFamily="34" charset="0"/>
              </a:rPr>
              <a:t>BUSINESS QUESTIONS TO ANSWER</a:t>
            </a:r>
          </a:p>
          <a:p>
            <a:pPr>
              <a:buFont typeface="Wingdings" pitchFamily="2" charset="2"/>
              <a:buChar char="q"/>
            </a:pPr>
            <a:r>
              <a:rPr lang="en-GB" sz="2400" dirty="0" smtClean="0">
                <a:latin typeface="Verdana" pitchFamily="34" charset="0"/>
                <a:ea typeface="Verdana" pitchFamily="34" charset="0"/>
              </a:rPr>
              <a:t> INSIGHTS</a:t>
            </a:r>
          </a:p>
          <a:p>
            <a:pPr>
              <a:buFont typeface="Wingdings" pitchFamily="2" charset="2"/>
              <a:buChar char="q"/>
            </a:pPr>
            <a:endParaRPr lang="en-GB" dirty="0" smtClean="0"/>
          </a:p>
          <a:p>
            <a:pPr>
              <a:buFont typeface="Wingdings" pitchFamily="2" charset="2"/>
              <a:buChar char="q"/>
            </a:pPr>
            <a:endParaRPr lang="en-IN" dirty="0"/>
          </a:p>
        </p:txBody>
      </p:sp>
      <p:sp>
        <p:nvSpPr>
          <p:cNvPr id="2" name="Title 1"/>
          <p:cNvSpPr>
            <a:spLocks noGrp="1"/>
          </p:cNvSpPr>
          <p:nvPr>
            <p:ph type="title"/>
          </p:nvPr>
        </p:nvSpPr>
        <p:spPr>
          <a:xfrm>
            <a:off x="395536" y="0"/>
            <a:ext cx="8229600" cy="1143000"/>
          </a:xfrm>
        </p:spPr>
        <p:txBody>
          <a:bodyPr/>
          <a:lstStyle/>
          <a:p>
            <a:pPr algn="ctr"/>
            <a:r>
              <a:rPr lang="en-GB" sz="4000" dirty="0" smtClean="0">
                <a:latin typeface="Arial Black" pitchFamily="34" charset="0"/>
              </a:rPr>
              <a:t>INDEX</a:t>
            </a:r>
            <a:endParaRPr lang="en-IN" sz="4000" dirty="0">
              <a:latin typeface="Arial Black"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645024"/>
            <a:ext cx="5904656" cy="286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363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889792"/>
            <a:ext cx="8229600" cy="4525963"/>
          </a:xfrm>
        </p:spPr>
        <p:txBody>
          <a:bodyPr>
            <a:normAutofit fontScale="92500" lnSpcReduction="20000"/>
          </a:bodyPr>
          <a:lstStyle/>
          <a:p>
            <a:pPr marL="109728" indent="0">
              <a:buNone/>
            </a:pPr>
            <a:r>
              <a:rPr lang="en-GB" sz="2400" dirty="0">
                <a:latin typeface="Arial Black" pitchFamily="34" charset="0"/>
              </a:rPr>
              <a:t>Q15. Find Country having lowest number of the death case.</a:t>
            </a:r>
            <a:r>
              <a:rPr lang="en-GB" dirty="0"/>
              <a:t> </a:t>
            </a:r>
            <a:endParaRPr lang="en-GB" dirty="0" smtClean="0"/>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Country</a:t>
            </a:r>
            <a:r>
              <a:rPr lang="en-GB" sz="2000" dirty="0" smtClean="0">
                <a:latin typeface="Verdana" pitchFamily="34" charset="0"/>
                <a:ea typeface="Verdana" pitchFamily="34" charset="0"/>
              </a:rPr>
              <a:t>, </a:t>
            </a:r>
            <a:r>
              <a:rPr lang="en-GB" sz="2000" dirty="0">
                <a:latin typeface="Verdana" pitchFamily="34" charset="0"/>
                <a:ea typeface="Verdana" pitchFamily="34" charset="0"/>
              </a:rPr>
              <a:t>SUM(Deaths) as Total_Deaths FROM </a:t>
            </a:r>
            <a:r>
              <a:rPr lang="en-GB" sz="2000" dirty="0" smtClean="0">
                <a:latin typeface="Verdana" pitchFamily="34" charset="0"/>
                <a:ea typeface="Verdana" pitchFamily="34" charset="0"/>
              </a:rPr>
              <a:t>corona_virus_dataset GROUP </a:t>
            </a:r>
            <a:r>
              <a:rPr lang="en-GB" sz="2000" dirty="0">
                <a:latin typeface="Verdana" pitchFamily="34" charset="0"/>
                <a:ea typeface="Verdana" pitchFamily="34" charset="0"/>
              </a:rPr>
              <a:t>BY Country ORDER BY Total_Deaths ASC </a:t>
            </a:r>
            <a:r>
              <a:rPr lang="en-GB" sz="2000" dirty="0" smtClean="0">
                <a:latin typeface="Verdana" pitchFamily="34" charset="0"/>
                <a:ea typeface="Verdana" pitchFamily="34" charset="0"/>
              </a:rPr>
              <a:t>LIMIT </a:t>
            </a:r>
            <a:r>
              <a:rPr lang="en-GB" sz="2000" dirty="0">
                <a:latin typeface="Verdana" pitchFamily="34" charset="0"/>
                <a:ea typeface="Verdana" pitchFamily="34" charset="0"/>
              </a:rPr>
              <a:t>5</a:t>
            </a:r>
            <a:r>
              <a:rPr lang="en-GB" sz="2000" dirty="0" smtClean="0">
                <a:latin typeface="Verdana" pitchFamily="34" charset="0"/>
                <a:ea typeface="Verdana" pitchFamily="34" charset="0"/>
              </a:rPr>
              <a:t>;</a:t>
            </a:r>
            <a:r>
              <a:rPr lang="en-GB" dirty="0" smtClean="0"/>
              <a:t> </a:t>
            </a:r>
          </a:p>
          <a:p>
            <a:pPr marL="109728" indent="0">
              <a:buNone/>
            </a:pPr>
            <a:endParaRPr lang="en-GB" dirty="0"/>
          </a:p>
          <a:p>
            <a:pPr marL="109728" indent="0">
              <a:buNone/>
            </a:pPr>
            <a:endParaRPr lang="en-GB" dirty="0" smtClean="0"/>
          </a:p>
          <a:p>
            <a:pPr marL="109728" indent="0">
              <a:buNone/>
            </a:pPr>
            <a:endParaRPr lang="en-GB" dirty="0"/>
          </a:p>
          <a:p>
            <a:pPr marL="109728" indent="0">
              <a:buNone/>
            </a:pPr>
            <a:endParaRPr lang="en-GB" dirty="0" smtClean="0"/>
          </a:p>
          <a:p>
            <a:pPr marL="109728" indent="0">
              <a:buNone/>
            </a:pPr>
            <a:r>
              <a:rPr lang="en-GB" sz="2600" dirty="0" smtClean="0">
                <a:latin typeface="Arial Black" pitchFamily="34" charset="0"/>
              </a:rPr>
              <a:t>Q16.  Find top 5 countries having highest recovered case.</a:t>
            </a:r>
            <a:r>
              <a:rPr lang="en-GB" dirty="0" smtClean="0"/>
              <a:t> </a:t>
            </a:r>
          </a:p>
          <a:p>
            <a:pPr marL="109728" indent="0">
              <a:buNone/>
            </a:pPr>
            <a:r>
              <a:rPr lang="en-GB" sz="2200" dirty="0" smtClean="0">
                <a:latin typeface="Verdana" pitchFamily="34" charset="0"/>
                <a:ea typeface="Verdana" pitchFamily="34" charset="0"/>
              </a:rPr>
              <a:t>SELECT </a:t>
            </a:r>
            <a:r>
              <a:rPr lang="en-GB" sz="2200" dirty="0">
                <a:latin typeface="Verdana" pitchFamily="34" charset="0"/>
                <a:ea typeface="Verdana" pitchFamily="34" charset="0"/>
              </a:rPr>
              <a:t>Country, </a:t>
            </a:r>
            <a:r>
              <a:rPr lang="en-GB" sz="2200" dirty="0" smtClean="0">
                <a:latin typeface="Verdana" pitchFamily="34" charset="0"/>
                <a:ea typeface="Verdana" pitchFamily="34" charset="0"/>
              </a:rPr>
              <a:t>SUM(Recovered</a:t>
            </a:r>
            <a:r>
              <a:rPr lang="en-GB" sz="2200" dirty="0">
                <a:latin typeface="Verdana" pitchFamily="34" charset="0"/>
                <a:ea typeface="Verdana" pitchFamily="34" charset="0"/>
              </a:rPr>
              <a:t>) as Total_Recovered FROM corona_virus_dataset </a:t>
            </a:r>
            <a:r>
              <a:rPr lang="en-GB" sz="2200" dirty="0" smtClean="0">
                <a:latin typeface="Verdana" pitchFamily="34" charset="0"/>
                <a:ea typeface="Verdana" pitchFamily="34" charset="0"/>
              </a:rPr>
              <a:t>GROUP </a:t>
            </a:r>
            <a:r>
              <a:rPr lang="en-GB" sz="2200" dirty="0">
                <a:latin typeface="Verdana" pitchFamily="34" charset="0"/>
                <a:ea typeface="Verdana" pitchFamily="34" charset="0"/>
              </a:rPr>
              <a:t>BY Country ORDER BY Total_Recovered DESC </a:t>
            </a:r>
            <a:r>
              <a:rPr lang="en-GB" sz="2200" dirty="0" smtClean="0">
                <a:latin typeface="Verdana" pitchFamily="34" charset="0"/>
                <a:ea typeface="Verdana" pitchFamily="34" charset="0"/>
              </a:rPr>
              <a:t>LIMIT </a:t>
            </a:r>
            <a:r>
              <a:rPr lang="en-GB" sz="2200" dirty="0">
                <a:latin typeface="Verdana" pitchFamily="34" charset="0"/>
                <a:ea typeface="Verdana" pitchFamily="34" charset="0"/>
              </a:rPr>
              <a:t>5;</a:t>
            </a:r>
            <a:endParaRPr lang="en-IN" sz="2200" dirty="0">
              <a:latin typeface="Verdana" pitchFamily="34" charset="0"/>
              <a:ea typeface="Verdana" pitchFamily="34" charset="0"/>
            </a:endParaRPr>
          </a:p>
        </p:txBody>
      </p:sp>
      <p:sp>
        <p:nvSpPr>
          <p:cNvPr id="3" name="Title 2"/>
          <p:cNvSpPr>
            <a:spLocks noGrp="1"/>
          </p:cNvSpPr>
          <p:nvPr>
            <p:ph type="title"/>
          </p:nvPr>
        </p:nvSpPr>
        <p:spPr>
          <a:xfrm>
            <a:off x="395536" y="-243408"/>
            <a:ext cx="8229600" cy="1143000"/>
          </a:xfrm>
        </p:spPr>
        <p:txBody>
          <a:bodyPr>
            <a:normAutofit/>
          </a:bodyPr>
          <a:lstStyle/>
          <a:p>
            <a:pPr algn="ctr"/>
            <a:r>
              <a:rPr lang="en-IN" sz="3600" dirty="0">
                <a:effectLst/>
                <a:latin typeface="Arial Black" pitchFamily="34" charset="0"/>
              </a:rPr>
              <a:t>Business Questions To Answer</a:t>
            </a:r>
            <a:endParaRPr lang="en-IN" sz="3600" dirty="0"/>
          </a:p>
        </p:txBody>
      </p:sp>
      <p:pic>
        <p:nvPicPr>
          <p:cNvPr id="3074" name="Picture 2" descr="C:\Users\hp\Desktop\17204375121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5760640" cy="128657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p\Desktop\17204375121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184933"/>
            <a:ext cx="6048671" cy="135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83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764704"/>
            <a:ext cx="8280920" cy="5256584"/>
          </a:xfrm>
        </p:spPr>
        <p:txBody>
          <a:bodyPr>
            <a:normAutofit/>
          </a:bodyPr>
          <a:lstStyle/>
          <a:p>
            <a:pPr>
              <a:buFont typeface="Wingdings" pitchFamily="2" charset="2"/>
              <a:buChar char="q"/>
            </a:pPr>
            <a:r>
              <a:rPr lang="en-GB" sz="2400" dirty="0" smtClean="0">
                <a:latin typeface="Verdana" pitchFamily="34" charset="0"/>
                <a:ea typeface="Verdana" pitchFamily="34" charset="0"/>
              </a:rPr>
              <a:t>COVID-19 Pandemic duration : January 22,2020    to June 13,2021.</a:t>
            </a:r>
          </a:p>
          <a:p>
            <a:pPr>
              <a:buFont typeface="Wingdings" pitchFamily="2" charset="2"/>
              <a:buChar char="q"/>
            </a:pPr>
            <a:r>
              <a:rPr lang="en-GB" sz="2400" dirty="0" smtClean="0">
                <a:latin typeface="Verdana" pitchFamily="34" charset="0"/>
                <a:ea typeface="Verdana" pitchFamily="34" charset="0"/>
              </a:rPr>
              <a:t>India has the highest number of recovered cases.</a:t>
            </a:r>
          </a:p>
          <a:p>
            <a:pPr>
              <a:buFont typeface="Wingdings" pitchFamily="2" charset="2"/>
              <a:buChar char="q"/>
            </a:pPr>
            <a:r>
              <a:rPr lang="en-GB" sz="2400" dirty="0" smtClean="0">
                <a:latin typeface="Verdana" pitchFamily="34" charset="0"/>
                <a:ea typeface="Verdana" pitchFamily="34" charset="0"/>
              </a:rPr>
              <a:t>Samoa, Kiribati, Dominica and the Marshall Islands have the lowest death counts.</a:t>
            </a:r>
          </a:p>
          <a:p>
            <a:pPr>
              <a:buFont typeface="Wingdings" pitchFamily="2" charset="2"/>
              <a:buChar char="q"/>
            </a:pPr>
            <a:r>
              <a:rPr lang="en-GB" sz="2400" dirty="0" smtClean="0">
                <a:latin typeface="Verdana" pitchFamily="34" charset="0"/>
                <a:ea typeface="Verdana" pitchFamily="34" charset="0"/>
              </a:rPr>
              <a:t>The US reported the highest number of confirmed COVID-19 cases.</a:t>
            </a:r>
          </a:p>
          <a:p>
            <a:pPr>
              <a:buFont typeface="Wingdings" pitchFamily="2" charset="2"/>
              <a:buChar char="q"/>
            </a:pPr>
            <a:r>
              <a:rPr lang="en-GB" sz="2400" dirty="0" smtClean="0">
                <a:latin typeface="Verdana" pitchFamily="34" charset="0"/>
                <a:ea typeface="Verdana" pitchFamily="34" charset="0"/>
              </a:rPr>
              <a:t>Peak confirmed cases occurred in April 2021.</a:t>
            </a:r>
          </a:p>
          <a:p>
            <a:pPr>
              <a:buFont typeface="Wingdings" pitchFamily="2" charset="2"/>
              <a:buChar char="q"/>
            </a:pPr>
            <a:r>
              <a:rPr lang="en-GB" sz="2400" dirty="0" smtClean="0">
                <a:latin typeface="Verdana" pitchFamily="34" charset="0"/>
                <a:ea typeface="Verdana" pitchFamily="34" charset="0"/>
              </a:rPr>
              <a:t>Peak death rate in January 2021.</a:t>
            </a:r>
          </a:p>
          <a:p>
            <a:pPr>
              <a:buFont typeface="Wingdings" pitchFamily="2" charset="2"/>
              <a:buChar char="q"/>
            </a:pPr>
            <a:r>
              <a:rPr lang="en-GB" sz="2400" dirty="0" smtClean="0">
                <a:latin typeface="Verdana" pitchFamily="34" charset="0"/>
                <a:ea typeface="Verdana" pitchFamily="34" charset="0"/>
              </a:rPr>
              <a:t>The highest record of deaths in a single day was 7,374 in June.</a:t>
            </a:r>
          </a:p>
          <a:p>
            <a:pPr>
              <a:buFont typeface="Wingdings" pitchFamily="2" charset="2"/>
              <a:buChar char="q"/>
            </a:pPr>
            <a:r>
              <a:rPr lang="en-GB" sz="2400" dirty="0" smtClean="0">
                <a:latin typeface="Verdana" pitchFamily="34" charset="0"/>
                <a:ea typeface="Verdana" pitchFamily="34" charset="0"/>
              </a:rPr>
              <a:t>The highest total </a:t>
            </a:r>
            <a:r>
              <a:rPr lang="en-GB" sz="2400" dirty="0">
                <a:latin typeface="Verdana" pitchFamily="34" charset="0"/>
                <a:ea typeface="Verdana" pitchFamily="34" charset="0"/>
              </a:rPr>
              <a:t>confirmed </a:t>
            </a:r>
            <a:r>
              <a:rPr lang="en-GB" sz="2400" dirty="0" smtClean="0">
                <a:latin typeface="Verdana" pitchFamily="34" charset="0"/>
                <a:ea typeface="Verdana" pitchFamily="34" charset="0"/>
              </a:rPr>
              <a:t>cases in a single month was 2,40,47,819 in April.</a:t>
            </a:r>
          </a:p>
          <a:p>
            <a:pPr>
              <a:buFont typeface="Wingdings" pitchFamily="2" charset="2"/>
              <a:buChar char="q"/>
            </a:pPr>
            <a:endParaRPr lang="en-IN" sz="2400" dirty="0">
              <a:latin typeface="Verdana" pitchFamily="34" charset="0"/>
              <a:ea typeface="Verdana" pitchFamily="34" charset="0"/>
            </a:endParaRPr>
          </a:p>
        </p:txBody>
      </p:sp>
      <p:sp>
        <p:nvSpPr>
          <p:cNvPr id="3" name="Title 2"/>
          <p:cNvSpPr>
            <a:spLocks noGrp="1"/>
          </p:cNvSpPr>
          <p:nvPr>
            <p:ph type="title"/>
          </p:nvPr>
        </p:nvSpPr>
        <p:spPr>
          <a:xfrm>
            <a:off x="467544" y="-243408"/>
            <a:ext cx="8229600" cy="1143000"/>
          </a:xfrm>
        </p:spPr>
        <p:txBody>
          <a:bodyPr/>
          <a:lstStyle/>
          <a:p>
            <a:pPr algn="ctr"/>
            <a:r>
              <a:rPr lang="en-GB" sz="3600" dirty="0" smtClean="0">
                <a:latin typeface="Arial Black" pitchFamily="34" charset="0"/>
              </a:rPr>
              <a:t>INSIGHTS</a:t>
            </a:r>
            <a:endParaRPr lang="en-IN" sz="3600" dirty="0">
              <a:latin typeface="Arial Black" pitchFamily="34" charset="0"/>
            </a:endParaRPr>
          </a:p>
        </p:txBody>
      </p:sp>
    </p:spTree>
    <p:extLst>
      <p:ext uri="{BB962C8B-B14F-4D97-AF65-F5344CB8AC3E}">
        <p14:creationId xmlns:p14="http://schemas.microsoft.com/office/powerpoint/2010/main" val="750149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2" y="836712"/>
            <a:ext cx="78771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04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52736"/>
            <a:ext cx="8229600" cy="4525963"/>
          </a:xfrm>
        </p:spPr>
        <p:txBody>
          <a:bodyPr>
            <a:normAutofit/>
          </a:bodyPr>
          <a:lstStyle/>
          <a:p>
            <a:pPr>
              <a:buFont typeface="Wingdings" pitchFamily="2" charset="2"/>
              <a:buChar char="§"/>
            </a:pPr>
            <a:r>
              <a:rPr lang="en-GB" sz="2000" dirty="0" smtClean="0">
                <a:latin typeface="Verdana" pitchFamily="34" charset="0"/>
                <a:ea typeface="Verdana" pitchFamily="34" charset="0"/>
              </a:rPr>
              <a:t>The COVID </a:t>
            </a:r>
            <a:r>
              <a:rPr lang="en-GB" sz="2000" dirty="0">
                <a:latin typeface="Verdana" pitchFamily="34" charset="0"/>
                <a:ea typeface="Verdana" pitchFamily="34" charset="0"/>
              </a:rPr>
              <a:t>pandemic, caused by the SARS-CoV-2 virus, has led to unprecedented global </a:t>
            </a:r>
            <a:r>
              <a:rPr lang="en-GB" sz="2000" dirty="0" smtClean="0">
                <a:latin typeface="Verdana" pitchFamily="34" charset="0"/>
                <a:ea typeface="Verdana" pitchFamily="34" charset="0"/>
              </a:rPr>
              <a:t>challenges.</a:t>
            </a:r>
          </a:p>
          <a:p>
            <a:pPr>
              <a:buFont typeface="Wingdings" pitchFamily="2" charset="2"/>
              <a:buChar char="§"/>
            </a:pPr>
            <a:r>
              <a:rPr lang="en-GB" sz="2000" dirty="0">
                <a:latin typeface="Verdana" pitchFamily="34" charset="0"/>
                <a:ea typeface="Verdana" pitchFamily="34" charset="0"/>
              </a:rPr>
              <a:t>Data provides critical insights for decision-making and policy development</a:t>
            </a:r>
            <a:r>
              <a:rPr lang="en-GB" sz="2000" dirty="0" smtClean="0">
                <a:latin typeface="Verdana" pitchFamily="34" charset="0"/>
                <a:ea typeface="Verdana" pitchFamily="34" charset="0"/>
              </a:rPr>
              <a:t>.</a:t>
            </a:r>
          </a:p>
          <a:p>
            <a:pPr>
              <a:buFont typeface="Wingdings" pitchFamily="2" charset="2"/>
              <a:buChar char="§"/>
            </a:pPr>
            <a:r>
              <a:rPr lang="en-GB" sz="2000" dirty="0" smtClean="0">
                <a:latin typeface="Verdana" pitchFamily="34" charset="0"/>
                <a:ea typeface="Verdana" pitchFamily="34" charset="0"/>
              </a:rPr>
              <a:t>Accurate </a:t>
            </a:r>
            <a:r>
              <a:rPr lang="en-GB" sz="2000" dirty="0">
                <a:latin typeface="Verdana" pitchFamily="34" charset="0"/>
                <a:ea typeface="Verdana" pitchFamily="34" charset="0"/>
              </a:rPr>
              <a:t>and timely data helps track infection rates, hospitalizations, </a:t>
            </a:r>
            <a:r>
              <a:rPr lang="en-GB" sz="2000" dirty="0" smtClean="0">
                <a:latin typeface="Verdana" pitchFamily="34" charset="0"/>
                <a:ea typeface="Verdana" pitchFamily="34" charset="0"/>
              </a:rPr>
              <a:t>recoveries.</a:t>
            </a:r>
          </a:p>
          <a:p>
            <a:pPr>
              <a:buFont typeface="Wingdings" pitchFamily="2" charset="2"/>
              <a:buChar char="§"/>
            </a:pPr>
            <a:r>
              <a:rPr lang="en-GB" sz="2000" dirty="0" smtClean="0">
                <a:latin typeface="Verdana" pitchFamily="34" charset="0"/>
                <a:ea typeface="Verdana" pitchFamily="34" charset="0"/>
              </a:rPr>
              <a:t>SQL </a:t>
            </a:r>
            <a:r>
              <a:rPr lang="en-GB" sz="2000" dirty="0">
                <a:latin typeface="Verdana" pitchFamily="34" charset="0"/>
                <a:ea typeface="Verdana" pitchFamily="34" charset="0"/>
              </a:rPr>
              <a:t>is a versatile tool that can help manage and analyze </a:t>
            </a:r>
            <a:r>
              <a:rPr lang="en-GB" sz="2000" dirty="0" smtClean="0">
                <a:latin typeface="Verdana" pitchFamily="34" charset="0"/>
                <a:ea typeface="Verdana" pitchFamily="34" charset="0"/>
              </a:rPr>
              <a:t>COVID </a:t>
            </a:r>
            <a:r>
              <a:rPr lang="en-GB" sz="2000" dirty="0">
                <a:latin typeface="Verdana" pitchFamily="34" charset="0"/>
                <a:ea typeface="Verdana" pitchFamily="34" charset="0"/>
              </a:rPr>
              <a:t>data efficiently. </a:t>
            </a:r>
            <a:endParaRPr lang="en-GB" sz="2000" dirty="0" smtClean="0">
              <a:latin typeface="Verdana" pitchFamily="34" charset="0"/>
              <a:ea typeface="Verdana" pitchFamily="34" charset="0"/>
            </a:endParaRPr>
          </a:p>
          <a:p>
            <a:pPr>
              <a:buFont typeface="Wingdings" pitchFamily="2" charset="2"/>
              <a:buChar char="§"/>
            </a:pPr>
            <a:r>
              <a:rPr lang="en-GB" sz="2000" dirty="0" smtClean="0">
                <a:latin typeface="Verdana" pitchFamily="34" charset="0"/>
                <a:ea typeface="Verdana" pitchFamily="34" charset="0"/>
              </a:rPr>
              <a:t>By </a:t>
            </a:r>
            <a:r>
              <a:rPr lang="en-GB" sz="2000" dirty="0">
                <a:latin typeface="Verdana" pitchFamily="34" charset="0"/>
                <a:ea typeface="Verdana" pitchFamily="34" charset="0"/>
              </a:rPr>
              <a:t>setting up a database and using SQL queries, you can gain valuable insights into the spread of the virus, the impact of vaccinations, and other critical aspects of the pandemic.</a:t>
            </a:r>
          </a:p>
          <a:p>
            <a:pPr>
              <a:buFont typeface="Wingdings" pitchFamily="2" charset="2"/>
              <a:buChar char="§"/>
            </a:pPr>
            <a:endParaRPr lang="en-IN" sz="2400" dirty="0">
              <a:latin typeface="Verdana" pitchFamily="34" charset="0"/>
              <a:ea typeface="Verdana" pitchFamily="34" charset="0"/>
            </a:endParaRPr>
          </a:p>
        </p:txBody>
      </p:sp>
      <p:sp>
        <p:nvSpPr>
          <p:cNvPr id="3" name="Title 2"/>
          <p:cNvSpPr>
            <a:spLocks noGrp="1"/>
          </p:cNvSpPr>
          <p:nvPr>
            <p:ph type="title"/>
          </p:nvPr>
        </p:nvSpPr>
        <p:spPr>
          <a:xfrm>
            <a:off x="323528" y="0"/>
            <a:ext cx="8229600" cy="1143000"/>
          </a:xfrm>
        </p:spPr>
        <p:txBody>
          <a:bodyPr/>
          <a:lstStyle/>
          <a:p>
            <a:pPr algn="ctr"/>
            <a:r>
              <a:rPr lang="en-GB" sz="3600" dirty="0" smtClean="0">
                <a:latin typeface="Arial Black" pitchFamily="34" charset="0"/>
              </a:rPr>
              <a:t>INTRODUCTION</a:t>
            </a:r>
            <a:endParaRPr lang="en-IN" sz="3600" dirty="0">
              <a:latin typeface="Arial Black"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797152"/>
            <a:ext cx="4464496" cy="192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79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sz="2400" dirty="0">
                <a:latin typeface="Verdana" pitchFamily="34" charset="0"/>
                <a:ea typeface="Verdana" pitchFamily="34" charset="0"/>
              </a:rPr>
              <a:t>The CORONA VIRUS pandemic has had a significant impact on public health and has created an urgent  need for data-driven insights to understand the spread of the virus. As a data analyst, you have been  tasked with analyzing a CORONA VIRUS dataset to derive meaningful insights and present your findings. </a:t>
            </a:r>
            <a:r>
              <a:rPr lang="en-GB" dirty="0"/>
              <a:t/>
            </a:r>
            <a:br>
              <a:rPr lang="en-GB" dirty="0"/>
            </a:br>
            <a:endParaRPr lang="en-IN" dirty="0"/>
          </a:p>
        </p:txBody>
      </p:sp>
      <p:sp>
        <p:nvSpPr>
          <p:cNvPr id="3" name="Title 2"/>
          <p:cNvSpPr>
            <a:spLocks noGrp="1"/>
          </p:cNvSpPr>
          <p:nvPr>
            <p:ph type="title"/>
          </p:nvPr>
        </p:nvSpPr>
        <p:spPr/>
        <p:txBody>
          <a:bodyPr/>
          <a:lstStyle/>
          <a:p>
            <a:pPr algn="ctr"/>
            <a:r>
              <a:rPr lang="en-GB" sz="4000" dirty="0" smtClean="0">
                <a:latin typeface="Arial Black" pitchFamily="34" charset="0"/>
              </a:rPr>
              <a:t>PROBLEM STATEMENT</a:t>
            </a:r>
            <a:endParaRPr lang="en-IN" sz="4000" dirty="0">
              <a:latin typeface="Arial Black"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077072"/>
            <a:ext cx="255301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88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endParaRPr lang="en-GB" dirty="0"/>
          </a:p>
          <a:p>
            <a:pPr marL="109728" indent="0">
              <a:buNone/>
            </a:pPr>
            <a:r>
              <a:rPr lang="en-GB" sz="3200" dirty="0">
                <a:latin typeface="Verdana" pitchFamily="34" charset="0"/>
                <a:ea typeface="Verdana" pitchFamily="34" charset="0"/>
              </a:rPr>
              <a:t>Description of each column in dataset: </a:t>
            </a:r>
            <a:endParaRPr lang="en-GB" sz="3200" dirty="0" smtClean="0">
              <a:latin typeface="Verdana" pitchFamily="34" charset="0"/>
              <a:ea typeface="Verdana" pitchFamily="34" charset="0"/>
            </a:endParaRPr>
          </a:p>
          <a:p>
            <a:pPr marL="109728" indent="0">
              <a:buNone/>
            </a:pPr>
            <a:endParaRPr lang="en-GB" sz="3200" dirty="0">
              <a:latin typeface="Verdana" pitchFamily="34" charset="0"/>
              <a:ea typeface="Verdana" pitchFamily="34" charset="0"/>
            </a:endParaRPr>
          </a:p>
          <a:p>
            <a:r>
              <a:rPr lang="en-GB" sz="3200" b="1" dirty="0">
                <a:latin typeface="Verdana" pitchFamily="34" charset="0"/>
                <a:ea typeface="Verdana" pitchFamily="34" charset="0"/>
              </a:rPr>
              <a:t>Province: </a:t>
            </a:r>
            <a:r>
              <a:rPr lang="en-GB" sz="3200" dirty="0">
                <a:latin typeface="Verdana" pitchFamily="34" charset="0"/>
                <a:ea typeface="Verdana" pitchFamily="34" charset="0"/>
              </a:rPr>
              <a:t>Geographic subdivision within a </a:t>
            </a:r>
            <a:r>
              <a:rPr lang="en-GB" sz="3200" dirty="0" smtClean="0">
                <a:latin typeface="Verdana" pitchFamily="34" charset="0"/>
                <a:ea typeface="Verdana" pitchFamily="34" charset="0"/>
              </a:rPr>
              <a:t>country/region.</a:t>
            </a:r>
          </a:p>
          <a:p>
            <a:r>
              <a:rPr lang="en-GB" sz="3200" b="1" dirty="0" smtClean="0">
                <a:latin typeface="Verdana" pitchFamily="34" charset="0"/>
                <a:ea typeface="Verdana" pitchFamily="34" charset="0"/>
              </a:rPr>
              <a:t>Country/Region</a:t>
            </a:r>
            <a:r>
              <a:rPr lang="en-GB" sz="3200" b="1" dirty="0">
                <a:latin typeface="Verdana" pitchFamily="34" charset="0"/>
                <a:ea typeface="Verdana" pitchFamily="34" charset="0"/>
              </a:rPr>
              <a:t>: </a:t>
            </a:r>
            <a:r>
              <a:rPr lang="en-GB" sz="3200" dirty="0">
                <a:latin typeface="Verdana" pitchFamily="34" charset="0"/>
                <a:ea typeface="Verdana" pitchFamily="34" charset="0"/>
              </a:rPr>
              <a:t>Geographic entity where data is recorded. </a:t>
            </a:r>
          </a:p>
          <a:p>
            <a:r>
              <a:rPr lang="en-GB" sz="3200" b="1" dirty="0">
                <a:latin typeface="Verdana" pitchFamily="34" charset="0"/>
                <a:ea typeface="Verdana" pitchFamily="34" charset="0"/>
              </a:rPr>
              <a:t>Latitude: </a:t>
            </a:r>
            <a:r>
              <a:rPr lang="en-GB" sz="3200" dirty="0">
                <a:latin typeface="Verdana" pitchFamily="34" charset="0"/>
                <a:ea typeface="Verdana" pitchFamily="34" charset="0"/>
              </a:rPr>
              <a:t>North-south position on Earth's surface. </a:t>
            </a:r>
          </a:p>
          <a:p>
            <a:r>
              <a:rPr lang="en-GB" sz="3200" b="1" dirty="0">
                <a:latin typeface="Verdana" pitchFamily="34" charset="0"/>
                <a:ea typeface="Verdana" pitchFamily="34" charset="0"/>
              </a:rPr>
              <a:t>Longitude: </a:t>
            </a:r>
            <a:r>
              <a:rPr lang="en-GB" sz="3200" dirty="0">
                <a:latin typeface="Verdana" pitchFamily="34" charset="0"/>
                <a:ea typeface="Verdana" pitchFamily="34" charset="0"/>
              </a:rPr>
              <a:t>East-west position on Earth's surface. </a:t>
            </a:r>
          </a:p>
          <a:p>
            <a:r>
              <a:rPr lang="en-GB" sz="3200" b="1" dirty="0">
                <a:latin typeface="Verdana" pitchFamily="34" charset="0"/>
                <a:ea typeface="Verdana" pitchFamily="34" charset="0"/>
              </a:rPr>
              <a:t>Date: </a:t>
            </a:r>
            <a:r>
              <a:rPr lang="en-GB" sz="3200" dirty="0">
                <a:latin typeface="Verdana" pitchFamily="34" charset="0"/>
                <a:ea typeface="Verdana" pitchFamily="34" charset="0"/>
              </a:rPr>
              <a:t>Recorded date of CORONA VIRUS data. </a:t>
            </a:r>
          </a:p>
          <a:p>
            <a:r>
              <a:rPr lang="en-GB" sz="3200" b="1" dirty="0">
                <a:latin typeface="Verdana" pitchFamily="34" charset="0"/>
                <a:ea typeface="Verdana" pitchFamily="34" charset="0"/>
              </a:rPr>
              <a:t>Confirmed: </a:t>
            </a:r>
            <a:r>
              <a:rPr lang="en-GB" sz="3200" dirty="0">
                <a:latin typeface="Verdana" pitchFamily="34" charset="0"/>
                <a:ea typeface="Verdana" pitchFamily="34" charset="0"/>
              </a:rPr>
              <a:t>Number of diagnosed CORONA VIRUS cases. </a:t>
            </a:r>
          </a:p>
          <a:p>
            <a:r>
              <a:rPr lang="en-GB" sz="3200" b="1" dirty="0">
                <a:latin typeface="Verdana" pitchFamily="34" charset="0"/>
                <a:ea typeface="Verdana" pitchFamily="34" charset="0"/>
              </a:rPr>
              <a:t>Deaths: </a:t>
            </a:r>
            <a:r>
              <a:rPr lang="en-GB" sz="3200" dirty="0">
                <a:latin typeface="Verdana" pitchFamily="34" charset="0"/>
                <a:ea typeface="Verdana" pitchFamily="34" charset="0"/>
              </a:rPr>
              <a:t>Number of CORONA VIRUS related deaths. </a:t>
            </a:r>
          </a:p>
          <a:p>
            <a:r>
              <a:rPr lang="en-GB" sz="3200" b="1" dirty="0">
                <a:latin typeface="Verdana" pitchFamily="34" charset="0"/>
                <a:ea typeface="Verdana" pitchFamily="34" charset="0"/>
              </a:rPr>
              <a:t>Recovered: </a:t>
            </a:r>
            <a:r>
              <a:rPr lang="en-GB" sz="3200" dirty="0">
                <a:latin typeface="Verdana" pitchFamily="34" charset="0"/>
                <a:ea typeface="Verdana" pitchFamily="34" charset="0"/>
              </a:rPr>
              <a:t>Number of recovered CORONA VIRUS cases.</a:t>
            </a:r>
            <a:r>
              <a:rPr lang="en-GB" sz="3100" dirty="0">
                <a:latin typeface="Verdana" pitchFamily="34" charset="0"/>
                <a:ea typeface="Verdana" pitchFamily="34" charset="0"/>
              </a:rPr>
              <a:t> </a:t>
            </a:r>
          </a:p>
          <a:p>
            <a:pPr marL="109728" indent="0">
              <a:buNone/>
            </a:pPr>
            <a:r>
              <a:rPr lang="en-GB" dirty="0"/>
              <a:t/>
            </a:r>
            <a:br>
              <a:rPr lang="en-GB" dirty="0"/>
            </a:br>
            <a:endParaRPr lang="en-IN" dirty="0"/>
          </a:p>
        </p:txBody>
      </p:sp>
      <p:sp>
        <p:nvSpPr>
          <p:cNvPr id="3" name="Title 2"/>
          <p:cNvSpPr>
            <a:spLocks noGrp="1"/>
          </p:cNvSpPr>
          <p:nvPr>
            <p:ph type="title"/>
          </p:nvPr>
        </p:nvSpPr>
        <p:spPr/>
        <p:txBody>
          <a:bodyPr/>
          <a:lstStyle/>
          <a:p>
            <a:pPr algn="ctr"/>
            <a:r>
              <a:rPr lang="en-GB" sz="4000" dirty="0" smtClean="0">
                <a:latin typeface="Arial Black" pitchFamily="34" charset="0"/>
              </a:rPr>
              <a:t>DATASET</a:t>
            </a:r>
            <a:endParaRPr lang="en-IN" sz="4000" dirty="0">
              <a:latin typeface="Arial Black"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3" y="-23696"/>
            <a:ext cx="2372575" cy="237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90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16632"/>
            <a:ext cx="8229600" cy="1143000"/>
          </a:xfrm>
        </p:spPr>
        <p:txBody>
          <a:bodyPr/>
          <a:lstStyle/>
          <a:p>
            <a:pPr algn="ctr"/>
            <a:r>
              <a:rPr lang="en-GB" sz="3600" dirty="0">
                <a:latin typeface="Arial Black" pitchFamily="34" charset="0"/>
              </a:rPr>
              <a:t>DATA WRANGLING</a:t>
            </a:r>
            <a:endParaRPr lang="en-IN" sz="3600" dirty="0">
              <a:latin typeface="Arial Black"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6912768" cy="178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55576" y="2780928"/>
            <a:ext cx="7848872" cy="2585323"/>
          </a:xfrm>
          <a:prstGeom prst="rect">
            <a:avLst/>
          </a:prstGeom>
        </p:spPr>
        <p:txBody>
          <a:bodyPr wrap="square">
            <a:spAutoFit/>
          </a:bodyPr>
          <a:lstStyle/>
          <a:p>
            <a:pPr>
              <a:buFont typeface="Wingdings" pitchFamily="2" charset="2"/>
              <a:buChar char="q"/>
            </a:pPr>
            <a:r>
              <a:rPr lang="en-GB" dirty="0" smtClean="0">
                <a:latin typeface="Verdana" pitchFamily="34" charset="0"/>
                <a:ea typeface="Verdana" pitchFamily="34" charset="0"/>
              </a:rPr>
              <a:t>Data Wrangling is the process of converting raw data into a usable form.</a:t>
            </a:r>
          </a:p>
          <a:p>
            <a:pPr>
              <a:buFont typeface="Wingdings" pitchFamily="2" charset="2"/>
              <a:buChar char="q"/>
            </a:pPr>
            <a:r>
              <a:rPr lang="en-GB" dirty="0" smtClean="0">
                <a:latin typeface="Verdana" pitchFamily="34" charset="0"/>
                <a:ea typeface="Verdana" pitchFamily="34" charset="0"/>
              </a:rPr>
              <a:t>It describes a series of processes designed to explore, transform, and validate raw datasets from their messy and complex forms into high-quality data. </a:t>
            </a:r>
          </a:p>
          <a:p>
            <a:pPr>
              <a:buFont typeface="Wingdings" pitchFamily="2" charset="2"/>
              <a:buChar char="q"/>
            </a:pPr>
            <a:r>
              <a:rPr lang="en-GB" dirty="0" smtClean="0">
                <a:latin typeface="Verdana" pitchFamily="34" charset="0"/>
                <a:ea typeface="Verdana" pitchFamily="34" charset="0"/>
              </a:rPr>
              <a:t>This is the first step where inspection of data is done to make sure NULL values and missing values are detected and data replacement methods are used to replace missing or NULL values.</a:t>
            </a:r>
          </a:p>
          <a:p>
            <a:pPr>
              <a:buFont typeface="Wingdings" pitchFamily="2" charset="2"/>
              <a:buChar char="q"/>
            </a:pPr>
            <a:r>
              <a:rPr lang="en-GB" dirty="0" smtClean="0">
                <a:latin typeface="Verdana" pitchFamily="34" charset="0"/>
                <a:ea typeface="Verdana" pitchFamily="34" charset="0"/>
              </a:rPr>
              <a:t>There are no NULL values in our dataset.</a:t>
            </a:r>
            <a:endParaRPr lang="en-I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5085184"/>
            <a:ext cx="3060700"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92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052736"/>
            <a:ext cx="8229600" cy="4525963"/>
          </a:xfrm>
        </p:spPr>
        <p:txBody>
          <a:bodyPr/>
          <a:lstStyle/>
          <a:p>
            <a:pPr marL="109728" indent="0">
              <a:buNone/>
            </a:pPr>
            <a:r>
              <a:rPr lang="en-GB" sz="2400" dirty="0">
                <a:latin typeface="Arial Black" pitchFamily="34" charset="0"/>
              </a:rPr>
              <a:t>Q1. Write a code to check NULL values</a:t>
            </a:r>
            <a:r>
              <a:rPr lang="en-GB" sz="2400" dirty="0" smtClean="0">
                <a:latin typeface="Arial Black" pitchFamily="34" charset="0"/>
              </a:rPr>
              <a:t>.</a:t>
            </a:r>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COUNT(*) as total_null_values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FROM </a:t>
            </a:r>
            <a:r>
              <a:rPr lang="en-GB" sz="2000" dirty="0">
                <a:latin typeface="Verdana" pitchFamily="34" charset="0"/>
                <a:ea typeface="Verdana" pitchFamily="34" charset="0"/>
              </a:rPr>
              <a:t>corona_virus_dataset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WHERE </a:t>
            </a:r>
            <a:r>
              <a:rPr lang="en-GB" sz="2000" dirty="0">
                <a:latin typeface="Verdana" pitchFamily="34" charset="0"/>
                <a:ea typeface="Verdana" pitchFamily="34" charset="0"/>
              </a:rPr>
              <a:t>Province IS NULL </a:t>
            </a:r>
            <a:r>
              <a:rPr lang="en-GB" sz="2000" dirty="0" smtClean="0">
                <a:latin typeface="Verdana" pitchFamily="34" charset="0"/>
                <a:ea typeface="Verdana" pitchFamily="34" charset="0"/>
              </a:rPr>
              <a:t>OR</a:t>
            </a:r>
          </a:p>
          <a:p>
            <a:pPr marL="109728" indent="0">
              <a:buNone/>
            </a:pPr>
            <a:r>
              <a:rPr lang="en-GB" sz="2000" dirty="0" smtClean="0">
                <a:latin typeface="Verdana" pitchFamily="34" charset="0"/>
                <a:ea typeface="Verdana" pitchFamily="34" charset="0"/>
              </a:rPr>
              <a:t>'Country/Region</a:t>
            </a:r>
            <a:r>
              <a:rPr lang="en-GB" sz="2000" dirty="0">
                <a:latin typeface="Verdana" pitchFamily="34" charset="0"/>
                <a:ea typeface="Verdana" pitchFamily="34" charset="0"/>
              </a:rPr>
              <a:t>' IS NULL </a:t>
            </a:r>
            <a:r>
              <a:rPr lang="en-GB" sz="2000" dirty="0" smtClean="0">
                <a:latin typeface="Verdana" pitchFamily="34" charset="0"/>
                <a:ea typeface="Verdana" pitchFamily="34" charset="0"/>
              </a:rPr>
              <a:t>OR</a:t>
            </a:r>
          </a:p>
          <a:p>
            <a:pPr marL="109728" indent="0">
              <a:buNone/>
            </a:pPr>
            <a:r>
              <a:rPr lang="en-GB" sz="2000" dirty="0" smtClean="0">
                <a:latin typeface="Verdana" pitchFamily="34" charset="0"/>
                <a:ea typeface="Verdana" pitchFamily="34" charset="0"/>
              </a:rPr>
              <a:t>Latitude </a:t>
            </a:r>
            <a:r>
              <a:rPr lang="en-GB" sz="2000" dirty="0">
                <a:latin typeface="Verdana" pitchFamily="34" charset="0"/>
                <a:ea typeface="Verdana" pitchFamily="34" charset="0"/>
              </a:rPr>
              <a:t>IS NULL OR Longitude IS NULL OR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Date </a:t>
            </a:r>
            <a:r>
              <a:rPr lang="en-GB" sz="2000" dirty="0">
                <a:latin typeface="Verdana" pitchFamily="34" charset="0"/>
                <a:ea typeface="Verdana" pitchFamily="34" charset="0"/>
              </a:rPr>
              <a:t>IS NULL OR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Confirmed </a:t>
            </a:r>
            <a:r>
              <a:rPr lang="en-GB" sz="2000" dirty="0">
                <a:latin typeface="Verdana" pitchFamily="34" charset="0"/>
                <a:ea typeface="Verdana" pitchFamily="34" charset="0"/>
              </a:rPr>
              <a:t>IS NULL OR </a:t>
            </a:r>
            <a:endParaRPr lang="en-GB" sz="2000" dirty="0" smtClean="0">
              <a:latin typeface="Verdana" pitchFamily="34" charset="0"/>
              <a:ea typeface="Verdana" pitchFamily="34" charset="0"/>
            </a:endParaRPr>
          </a:p>
          <a:p>
            <a:pPr marL="109728" indent="0">
              <a:buNone/>
            </a:pPr>
            <a:r>
              <a:rPr lang="en-GB" sz="2000" dirty="0" smtClean="0">
                <a:latin typeface="Verdana" pitchFamily="34" charset="0"/>
                <a:ea typeface="Verdana" pitchFamily="34" charset="0"/>
              </a:rPr>
              <a:t>Deaths </a:t>
            </a:r>
            <a:r>
              <a:rPr lang="en-GB" sz="2000" dirty="0">
                <a:latin typeface="Verdana" pitchFamily="34" charset="0"/>
                <a:ea typeface="Verdana" pitchFamily="34" charset="0"/>
              </a:rPr>
              <a:t>IS NULL </a:t>
            </a:r>
            <a:r>
              <a:rPr lang="en-GB" sz="2000" dirty="0" smtClean="0">
                <a:latin typeface="Verdana" pitchFamily="34" charset="0"/>
                <a:ea typeface="Verdana" pitchFamily="34" charset="0"/>
              </a:rPr>
              <a:t>OR</a:t>
            </a:r>
          </a:p>
          <a:p>
            <a:pPr marL="109728" indent="0">
              <a:buNone/>
            </a:pPr>
            <a:r>
              <a:rPr lang="en-GB" sz="2000" dirty="0" smtClean="0">
                <a:latin typeface="Verdana" pitchFamily="34" charset="0"/>
                <a:ea typeface="Verdana" pitchFamily="34" charset="0"/>
              </a:rPr>
              <a:t>Recovered </a:t>
            </a:r>
            <a:r>
              <a:rPr lang="en-GB" sz="2000" dirty="0">
                <a:latin typeface="Verdana" pitchFamily="34" charset="0"/>
                <a:ea typeface="Verdana" pitchFamily="34" charset="0"/>
              </a:rPr>
              <a:t>IS NULL;</a:t>
            </a:r>
            <a:endParaRPr lang="en-IN" sz="2000" dirty="0">
              <a:latin typeface="Verdana" pitchFamily="34" charset="0"/>
              <a:ea typeface="Verdana" pitchFamily="34" charset="0"/>
            </a:endParaRPr>
          </a:p>
        </p:txBody>
      </p:sp>
      <p:sp>
        <p:nvSpPr>
          <p:cNvPr id="3" name="Title 2"/>
          <p:cNvSpPr>
            <a:spLocks noGrp="1"/>
          </p:cNvSpPr>
          <p:nvPr>
            <p:ph type="title"/>
          </p:nvPr>
        </p:nvSpPr>
        <p:spPr>
          <a:xfrm>
            <a:off x="467544" y="0"/>
            <a:ext cx="8229600" cy="1143000"/>
          </a:xfrm>
        </p:spPr>
        <p:txBody>
          <a:bodyPr>
            <a:normAutofit fontScale="90000"/>
          </a:bodyPr>
          <a:lstStyle/>
          <a:p>
            <a:pPr algn="ctr"/>
            <a:r>
              <a:rPr lang="en-IN" sz="4000" dirty="0">
                <a:effectLst/>
                <a:latin typeface="Arial Black" pitchFamily="34" charset="0"/>
              </a:rPr>
              <a:t>Business Questions To Answer</a:t>
            </a:r>
            <a:endParaRPr lang="en-IN"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869160"/>
            <a:ext cx="6711291" cy="119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60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80728"/>
            <a:ext cx="8229600" cy="4525963"/>
          </a:xfrm>
        </p:spPr>
        <p:txBody>
          <a:bodyPr>
            <a:normAutofit fontScale="92500" lnSpcReduction="10000"/>
          </a:bodyPr>
          <a:lstStyle/>
          <a:p>
            <a:pPr marL="109728" indent="0">
              <a:buNone/>
            </a:pPr>
            <a:r>
              <a:rPr lang="en-IN" sz="2400" dirty="0">
                <a:latin typeface="Arial Black" pitchFamily="34" charset="0"/>
              </a:rPr>
              <a:t>Q2. If NULL values are present, update them with zeros for all columns. </a:t>
            </a:r>
            <a:endParaRPr lang="en-IN" sz="2400" dirty="0" smtClean="0">
              <a:latin typeface="Arial Black" pitchFamily="34" charset="0"/>
            </a:endParaRPr>
          </a:p>
          <a:p>
            <a:pPr marL="109728" indent="0">
              <a:buNone/>
            </a:pPr>
            <a:r>
              <a:rPr lang="en-IN" sz="2000" dirty="0" smtClean="0">
                <a:latin typeface="Verdana" pitchFamily="34" charset="0"/>
                <a:ea typeface="Verdana" pitchFamily="34" charset="0"/>
              </a:rPr>
              <a:t>UPDATE corona_virus_dataset </a:t>
            </a:r>
          </a:p>
          <a:p>
            <a:pPr marL="109728" indent="0">
              <a:buNone/>
            </a:pPr>
            <a:r>
              <a:rPr lang="en-IN" sz="2000" dirty="0" smtClean="0">
                <a:latin typeface="Verdana" pitchFamily="34" charset="0"/>
                <a:ea typeface="Verdana" pitchFamily="34" charset="0"/>
              </a:rPr>
              <a:t>SET </a:t>
            </a:r>
            <a:r>
              <a:rPr lang="en-IN" sz="2000" dirty="0">
                <a:latin typeface="Verdana" pitchFamily="34" charset="0"/>
                <a:ea typeface="Verdana" pitchFamily="34" charset="0"/>
              </a:rPr>
              <a:t>Province = COALESCE(Province, '0</a:t>
            </a:r>
            <a:r>
              <a:rPr lang="en-IN" sz="2000" dirty="0" smtClean="0">
                <a:latin typeface="Verdana" pitchFamily="34" charset="0"/>
                <a:ea typeface="Verdana" pitchFamily="34" charset="0"/>
              </a:rPr>
              <a:t>'),</a:t>
            </a:r>
          </a:p>
          <a:p>
            <a:pPr marL="109728" indent="0">
              <a:buNone/>
            </a:pPr>
            <a:r>
              <a:rPr lang="en-IN" sz="2000" dirty="0" smtClean="0">
                <a:latin typeface="Verdana" pitchFamily="34" charset="0"/>
                <a:ea typeface="Verdana" pitchFamily="34" charset="0"/>
              </a:rPr>
              <a:t>'Country/Region</a:t>
            </a:r>
            <a:r>
              <a:rPr lang="en-IN" sz="2000" dirty="0">
                <a:latin typeface="Verdana" pitchFamily="34" charset="0"/>
                <a:ea typeface="Verdana" pitchFamily="34" charset="0"/>
              </a:rPr>
              <a:t>' = COALESCE('Country/Region', '0</a:t>
            </a:r>
            <a:r>
              <a:rPr lang="en-IN" sz="2000" dirty="0" smtClean="0">
                <a:latin typeface="Verdana" pitchFamily="34" charset="0"/>
                <a:ea typeface="Verdana" pitchFamily="34" charset="0"/>
              </a:rPr>
              <a:t>'),</a:t>
            </a:r>
          </a:p>
          <a:p>
            <a:pPr marL="109728" indent="0">
              <a:buNone/>
            </a:pPr>
            <a:r>
              <a:rPr lang="en-IN" sz="2000" dirty="0" smtClean="0">
                <a:latin typeface="Verdana" pitchFamily="34" charset="0"/>
                <a:ea typeface="Verdana" pitchFamily="34" charset="0"/>
              </a:rPr>
              <a:t>Latitude </a:t>
            </a:r>
            <a:r>
              <a:rPr lang="en-IN" sz="2000" dirty="0">
                <a:latin typeface="Verdana" pitchFamily="34" charset="0"/>
                <a:ea typeface="Verdana" pitchFamily="34" charset="0"/>
              </a:rPr>
              <a:t>= COALESCE(Latitude, '0</a:t>
            </a:r>
            <a:r>
              <a:rPr lang="en-IN" sz="2000" dirty="0" smtClean="0">
                <a:latin typeface="Verdana" pitchFamily="34" charset="0"/>
                <a:ea typeface="Verdana" pitchFamily="34" charset="0"/>
              </a:rPr>
              <a:t>'),</a:t>
            </a:r>
          </a:p>
          <a:p>
            <a:pPr marL="109728" indent="0">
              <a:buNone/>
            </a:pPr>
            <a:r>
              <a:rPr lang="en-IN" sz="2000" dirty="0" smtClean="0">
                <a:latin typeface="Verdana" pitchFamily="34" charset="0"/>
                <a:ea typeface="Verdana" pitchFamily="34" charset="0"/>
              </a:rPr>
              <a:t>Longitude </a:t>
            </a:r>
            <a:r>
              <a:rPr lang="en-IN" sz="2000" dirty="0">
                <a:latin typeface="Verdana" pitchFamily="34" charset="0"/>
                <a:ea typeface="Verdana" pitchFamily="34" charset="0"/>
              </a:rPr>
              <a:t>= COALESCE(Longitude, '0</a:t>
            </a:r>
            <a:r>
              <a:rPr lang="en-IN" sz="2000" dirty="0" smtClean="0">
                <a:latin typeface="Verdana" pitchFamily="34" charset="0"/>
                <a:ea typeface="Verdana" pitchFamily="34" charset="0"/>
              </a:rPr>
              <a:t>'),</a:t>
            </a:r>
          </a:p>
          <a:p>
            <a:pPr marL="109728" indent="0">
              <a:buNone/>
            </a:pPr>
            <a:r>
              <a:rPr lang="en-IN" sz="2000" dirty="0" smtClean="0">
                <a:latin typeface="Verdana" pitchFamily="34" charset="0"/>
                <a:ea typeface="Verdana" pitchFamily="34" charset="0"/>
              </a:rPr>
              <a:t>Date </a:t>
            </a:r>
            <a:r>
              <a:rPr lang="en-IN" sz="2000" dirty="0">
                <a:latin typeface="Verdana" pitchFamily="34" charset="0"/>
                <a:ea typeface="Verdana" pitchFamily="34" charset="0"/>
              </a:rPr>
              <a:t>= COALESCE(Date, '0</a:t>
            </a:r>
            <a:r>
              <a:rPr lang="en-IN" sz="2000" dirty="0" smtClean="0">
                <a:latin typeface="Verdana" pitchFamily="34" charset="0"/>
                <a:ea typeface="Verdana" pitchFamily="34" charset="0"/>
              </a:rPr>
              <a:t>'),</a:t>
            </a:r>
          </a:p>
          <a:p>
            <a:pPr marL="109728" indent="0">
              <a:buNone/>
            </a:pPr>
            <a:r>
              <a:rPr lang="en-IN" sz="2000" dirty="0" smtClean="0">
                <a:latin typeface="Verdana" pitchFamily="34" charset="0"/>
                <a:ea typeface="Verdana" pitchFamily="34" charset="0"/>
              </a:rPr>
              <a:t>Confirmed </a:t>
            </a:r>
            <a:r>
              <a:rPr lang="en-IN" sz="2000" dirty="0">
                <a:latin typeface="Verdana" pitchFamily="34" charset="0"/>
                <a:ea typeface="Verdana" pitchFamily="34" charset="0"/>
              </a:rPr>
              <a:t>=  COALESCE(Confirmed, '0</a:t>
            </a:r>
            <a:r>
              <a:rPr lang="en-IN" sz="2000" dirty="0" smtClean="0">
                <a:latin typeface="Verdana" pitchFamily="34" charset="0"/>
                <a:ea typeface="Verdana" pitchFamily="34" charset="0"/>
              </a:rPr>
              <a:t>'),</a:t>
            </a:r>
          </a:p>
          <a:p>
            <a:pPr marL="109728" indent="0">
              <a:buNone/>
            </a:pPr>
            <a:r>
              <a:rPr lang="en-IN" sz="2000" dirty="0" smtClean="0">
                <a:latin typeface="Verdana" pitchFamily="34" charset="0"/>
                <a:ea typeface="Verdana" pitchFamily="34" charset="0"/>
              </a:rPr>
              <a:t>Deaths </a:t>
            </a:r>
            <a:r>
              <a:rPr lang="en-IN" sz="2000" dirty="0">
                <a:latin typeface="Verdana" pitchFamily="34" charset="0"/>
                <a:ea typeface="Verdana" pitchFamily="34" charset="0"/>
              </a:rPr>
              <a:t>= COALESCE(Deaths, '0</a:t>
            </a:r>
            <a:r>
              <a:rPr lang="en-IN" sz="2000" dirty="0" smtClean="0">
                <a:latin typeface="Verdana" pitchFamily="34" charset="0"/>
                <a:ea typeface="Verdana" pitchFamily="34" charset="0"/>
              </a:rPr>
              <a:t>'),</a:t>
            </a:r>
          </a:p>
          <a:p>
            <a:pPr marL="109728" indent="0">
              <a:buNone/>
            </a:pPr>
            <a:r>
              <a:rPr lang="en-IN" sz="2000" dirty="0" smtClean="0">
                <a:latin typeface="Verdana" pitchFamily="34" charset="0"/>
                <a:ea typeface="Verdana" pitchFamily="34" charset="0"/>
              </a:rPr>
              <a:t>Recovered </a:t>
            </a:r>
            <a:r>
              <a:rPr lang="en-IN" sz="2000" dirty="0">
                <a:latin typeface="Verdana" pitchFamily="34" charset="0"/>
                <a:ea typeface="Verdana" pitchFamily="34" charset="0"/>
              </a:rPr>
              <a:t>= COALESCE(Recovered, '0</a:t>
            </a:r>
            <a:r>
              <a:rPr lang="en-IN" sz="2000" dirty="0" smtClean="0">
                <a:latin typeface="Verdana" pitchFamily="34" charset="0"/>
                <a:ea typeface="Verdana" pitchFamily="34" charset="0"/>
              </a:rPr>
              <a:t>') WHERE </a:t>
            </a:r>
            <a:r>
              <a:rPr lang="en-IN" sz="2000" dirty="0">
                <a:latin typeface="Verdana" pitchFamily="34" charset="0"/>
                <a:ea typeface="Verdana" pitchFamily="34" charset="0"/>
              </a:rPr>
              <a:t>ID &gt; 0</a:t>
            </a:r>
            <a:r>
              <a:rPr lang="en-IN" sz="2000" dirty="0" smtClean="0">
                <a:latin typeface="Verdana" pitchFamily="34" charset="0"/>
                <a:ea typeface="Verdana" pitchFamily="34" charset="0"/>
              </a:rPr>
              <a:t>;</a:t>
            </a:r>
          </a:p>
          <a:p>
            <a:pPr marL="109728" indent="0">
              <a:buNone/>
            </a:pPr>
            <a:endParaRPr lang="en-GB" sz="2000" dirty="0">
              <a:latin typeface="Verdana" pitchFamily="34" charset="0"/>
              <a:ea typeface="Verdana" pitchFamily="34" charset="0"/>
            </a:endParaRPr>
          </a:p>
          <a:p>
            <a:pPr marL="109728" indent="0">
              <a:buNone/>
            </a:pPr>
            <a:r>
              <a:rPr lang="en-GB" sz="2200" b="1" dirty="0" smtClean="0">
                <a:latin typeface="Arial Black" pitchFamily="34" charset="0"/>
                <a:ea typeface="Verdana" pitchFamily="34" charset="0"/>
              </a:rPr>
              <a:t>OUTPUT- NO NULL VALUES ARE PRESENT IN THE GIVEN DATASET.</a:t>
            </a:r>
            <a:endParaRPr lang="en-IN" sz="2200" b="1" dirty="0">
              <a:latin typeface="Arial Black" pitchFamily="34" charset="0"/>
              <a:ea typeface="Verdana" pitchFamily="34" charset="0"/>
            </a:endParaRPr>
          </a:p>
        </p:txBody>
      </p:sp>
      <p:sp>
        <p:nvSpPr>
          <p:cNvPr id="3" name="Title 2"/>
          <p:cNvSpPr>
            <a:spLocks noGrp="1"/>
          </p:cNvSpPr>
          <p:nvPr>
            <p:ph type="title"/>
          </p:nvPr>
        </p:nvSpPr>
        <p:spPr>
          <a:xfrm>
            <a:off x="395536" y="-99392"/>
            <a:ext cx="8229600" cy="1143000"/>
          </a:xfrm>
        </p:spPr>
        <p:txBody>
          <a:bodyPr>
            <a:normAutofit/>
          </a:bodyPr>
          <a:lstStyle/>
          <a:p>
            <a:pPr algn="ctr"/>
            <a:r>
              <a:rPr lang="en-IN" sz="3600" dirty="0">
                <a:effectLst/>
                <a:latin typeface="Arial Black" pitchFamily="34" charset="0"/>
              </a:rPr>
              <a:t>Business Questions To Answer</a:t>
            </a:r>
            <a:endParaRPr lang="en-IN" sz="3600" dirty="0">
              <a:latin typeface="Arial Black" pitchFamily="34" charset="0"/>
            </a:endParaRPr>
          </a:p>
        </p:txBody>
      </p:sp>
    </p:spTree>
    <p:extLst>
      <p:ext uri="{BB962C8B-B14F-4D97-AF65-F5344CB8AC3E}">
        <p14:creationId xmlns:p14="http://schemas.microsoft.com/office/powerpoint/2010/main" val="404756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052736"/>
            <a:ext cx="8229600" cy="4525963"/>
          </a:xfrm>
        </p:spPr>
        <p:txBody>
          <a:bodyPr/>
          <a:lstStyle/>
          <a:p>
            <a:pPr marL="109728" indent="0">
              <a:buNone/>
            </a:pPr>
            <a:endParaRPr lang="en-GB" sz="2400" dirty="0" smtClean="0">
              <a:latin typeface="Arial Black" pitchFamily="34" charset="0"/>
            </a:endParaRPr>
          </a:p>
          <a:p>
            <a:pPr marL="109728" indent="0">
              <a:buNone/>
            </a:pPr>
            <a:r>
              <a:rPr lang="en-GB" sz="2400" dirty="0" smtClean="0">
                <a:latin typeface="Arial Black" pitchFamily="34" charset="0"/>
              </a:rPr>
              <a:t>Q3</a:t>
            </a:r>
            <a:r>
              <a:rPr lang="en-GB" sz="2400" dirty="0">
                <a:latin typeface="Arial Black" pitchFamily="34" charset="0"/>
              </a:rPr>
              <a:t>. </a:t>
            </a:r>
            <a:r>
              <a:rPr lang="en-GB" sz="2400" dirty="0" smtClean="0">
                <a:latin typeface="Arial Black" pitchFamily="34" charset="0"/>
              </a:rPr>
              <a:t>Check </a:t>
            </a:r>
            <a:r>
              <a:rPr lang="en-GB" sz="2400" dirty="0">
                <a:latin typeface="Arial Black" pitchFamily="34" charset="0"/>
              </a:rPr>
              <a:t>total number of rows.</a:t>
            </a:r>
            <a:r>
              <a:rPr lang="en-GB" dirty="0"/>
              <a:t> </a:t>
            </a:r>
            <a:endParaRPr lang="en-GB" dirty="0" smtClean="0"/>
          </a:p>
          <a:p>
            <a:pPr marL="109728" indent="0">
              <a:buNone/>
            </a:pPr>
            <a:r>
              <a:rPr lang="en-GB" sz="2000" dirty="0" smtClean="0">
                <a:latin typeface="Verdana" pitchFamily="34" charset="0"/>
                <a:ea typeface="Verdana" pitchFamily="34" charset="0"/>
              </a:rPr>
              <a:t>SELECT </a:t>
            </a:r>
            <a:r>
              <a:rPr lang="en-GB" sz="2000" dirty="0">
                <a:latin typeface="Verdana" pitchFamily="34" charset="0"/>
                <a:ea typeface="Verdana" pitchFamily="34" charset="0"/>
              </a:rPr>
              <a:t>COUNT(*) FROM corona_virus_dataset</a:t>
            </a:r>
            <a:r>
              <a:rPr lang="en-GB" sz="2000" dirty="0" smtClean="0">
                <a:latin typeface="Verdana" pitchFamily="34" charset="0"/>
                <a:ea typeface="Verdana" pitchFamily="34" charset="0"/>
              </a:rPr>
              <a:t>;</a:t>
            </a:r>
          </a:p>
          <a:p>
            <a:pPr marL="109728" indent="0">
              <a:buNone/>
            </a:pPr>
            <a:endParaRPr lang="en-GB" sz="2000" dirty="0">
              <a:latin typeface="Verdana" pitchFamily="34" charset="0"/>
              <a:ea typeface="Verdana" pitchFamily="34" charset="0"/>
            </a:endParaRPr>
          </a:p>
          <a:p>
            <a:pPr marL="109728" indent="0">
              <a:buNone/>
            </a:pPr>
            <a:endParaRPr lang="en-GB" sz="2000" dirty="0" smtClean="0">
              <a:latin typeface="Verdana" pitchFamily="34" charset="0"/>
              <a:ea typeface="Verdana" pitchFamily="34" charset="0"/>
            </a:endParaRPr>
          </a:p>
          <a:p>
            <a:pPr marL="109728" indent="0">
              <a:buNone/>
            </a:pPr>
            <a:endParaRPr lang="en-GB" sz="2000" dirty="0">
              <a:latin typeface="Verdana" pitchFamily="34" charset="0"/>
              <a:ea typeface="Verdana" pitchFamily="34" charset="0"/>
            </a:endParaRPr>
          </a:p>
          <a:p>
            <a:pPr marL="109728" indent="0">
              <a:buNone/>
            </a:pPr>
            <a:endParaRPr lang="en-GB" sz="2400" dirty="0" smtClean="0">
              <a:latin typeface="Arial Black" pitchFamily="34" charset="0"/>
            </a:endParaRPr>
          </a:p>
          <a:p>
            <a:pPr marL="109728" indent="0">
              <a:buNone/>
            </a:pPr>
            <a:r>
              <a:rPr lang="en-GB" sz="2400" dirty="0" smtClean="0">
                <a:latin typeface="Arial Black" pitchFamily="34" charset="0"/>
              </a:rPr>
              <a:t>Q4</a:t>
            </a:r>
            <a:r>
              <a:rPr lang="en-GB" sz="2400" dirty="0">
                <a:latin typeface="Arial Black" pitchFamily="34" charset="0"/>
              </a:rPr>
              <a:t>. Check what is start_date and end_date. </a:t>
            </a:r>
            <a:endParaRPr lang="en-GB" sz="2400" dirty="0" smtClean="0">
              <a:latin typeface="Arial Black" pitchFamily="34" charset="0"/>
            </a:endParaRPr>
          </a:p>
          <a:p>
            <a:pPr marL="109728" indent="0">
              <a:buNone/>
            </a:pPr>
            <a:r>
              <a:rPr lang="en-GB" sz="2000" dirty="0" smtClean="0">
                <a:latin typeface="Verdana" pitchFamily="34" charset="0"/>
                <a:ea typeface="Verdana" pitchFamily="34" charset="0"/>
              </a:rPr>
              <a:t>SELECT min(Date</a:t>
            </a:r>
            <a:r>
              <a:rPr lang="en-GB" sz="2000" dirty="0">
                <a:latin typeface="Verdana" pitchFamily="34" charset="0"/>
                <a:ea typeface="Verdana" pitchFamily="34" charset="0"/>
              </a:rPr>
              <a:t>) as S</a:t>
            </a:r>
            <a:r>
              <a:rPr lang="en-GB" sz="2000" dirty="0" smtClean="0">
                <a:latin typeface="Verdana" pitchFamily="34" charset="0"/>
                <a:ea typeface="Verdana" pitchFamily="34" charset="0"/>
              </a:rPr>
              <a:t>tart_Date</a:t>
            </a:r>
            <a:r>
              <a:rPr lang="en-GB" sz="2000" dirty="0">
                <a:latin typeface="Verdana" pitchFamily="34" charset="0"/>
                <a:ea typeface="Verdana" pitchFamily="34" charset="0"/>
              </a:rPr>
              <a:t>, </a:t>
            </a:r>
            <a:r>
              <a:rPr lang="en-GB" sz="2000" dirty="0" smtClean="0">
                <a:latin typeface="Verdana" pitchFamily="34" charset="0"/>
                <a:ea typeface="Verdana" pitchFamily="34" charset="0"/>
              </a:rPr>
              <a:t>max(Date</a:t>
            </a:r>
            <a:r>
              <a:rPr lang="en-GB" sz="2000" dirty="0">
                <a:latin typeface="Verdana" pitchFamily="34" charset="0"/>
                <a:ea typeface="Verdana" pitchFamily="34" charset="0"/>
              </a:rPr>
              <a:t>) as </a:t>
            </a:r>
            <a:r>
              <a:rPr lang="en-GB" sz="2000" dirty="0" smtClean="0">
                <a:latin typeface="Verdana" pitchFamily="34" charset="0"/>
                <a:ea typeface="Verdana" pitchFamily="34" charset="0"/>
              </a:rPr>
              <a:t>End_Date </a:t>
            </a:r>
            <a:r>
              <a:rPr lang="en-GB" sz="2000" dirty="0">
                <a:latin typeface="Verdana" pitchFamily="34" charset="0"/>
                <a:ea typeface="Verdana" pitchFamily="34" charset="0"/>
              </a:rPr>
              <a:t>FROM corona_virus_dataset;</a:t>
            </a:r>
            <a:endParaRPr lang="en-IN" sz="2000" dirty="0">
              <a:latin typeface="Verdana" pitchFamily="34" charset="0"/>
              <a:ea typeface="Verdana" pitchFamily="34" charset="0"/>
            </a:endParaRPr>
          </a:p>
        </p:txBody>
      </p:sp>
      <p:sp>
        <p:nvSpPr>
          <p:cNvPr id="3" name="Title 2"/>
          <p:cNvSpPr>
            <a:spLocks noGrp="1"/>
          </p:cNvSpPr>
          <p:nvPr>
            <p:ph type="title"/>
          </p:nvPr>
        </p:nvSpPr>
        <p:spPr>
          <a:xfrm>
            <a:off x="444492" y="188640"/>
            <a:ext cx="8229600" cy="1143000"/>
          </a:xfrm>
        </p:spPr>
        <p:txBody>
          <a:bodyPr>
            <a:normAutofit/>
          </a:bodyPr>
          <a:lstStyle/>
          <a:p>
            <a:pPr algn="ctr"/>
            <a:r>
              <a:rPr lang="en-IN" sz="3600" dirty="0">
                <a:effectLst/>
                <a:latin typeface="Arial Black" pitchFamily="34" charset="0"/>
              </a:rPr>
              <a:t>Business Questions To Answer</a:t>
            </a:r>
            <a:endParaRPr lang="en-IN"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642622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941168"/>
            <a:ext cx="5040560" cy="1096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672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557</TotalTime>
  <Words>1022</Words>
  <Application>Microsoft Office PowerPoint</Application>
  <PresentationFormat>On-screen Show (4:3)</PresentationFormat>
  <Paragraphs>152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CORONA VIRUS ANALYSIS WITH SQL</vt:lpstr>
      <vt:lpstr>INDEX</vt:lpstr>
      <vt:lpstr>INTRODUCTION</vt:lpstr>
      <vt:lpstr>PROBLEM STATEMENT</vt:lpstr>
      <vt:lpstr>DATASET</vt:lpstr>
      <vt:lpstr>DATA WRANGLING</vt:lpstr>
      <vt:lpstr>Business Questions To Answer</vt:lpstr>
      <vt:lpstr>Business Questions To Answer</vt:lpstr>
      <vt:lpstr>Business Questions To Answer</vt:lpstr>
      <vt:lpstr>Business Questions To Answer</vt:lpstr>
      <vt:lpstr>Business Questions To Answer</vt:lpstr>
      <vt:lpstr>Business Questions To Answer</vt:lpstr>
      <vt:lpstr>Business Questions To Answer</vt:lpstr>
      <vt:lpstr>Business Questions To Answer</vt:lpstr>
      <vt:lpstr>Business Questions To Answer</vt:lpstr>
      <vt:lpstr>Business Questions To Answer</vt:lpstr>
      <vt:lpstr>Business Questions To Answer</vt:lpstr>
      <vt:lpstr>Business Questions To Answer</vt:lpstr>
      <vt:lpstr>Business Questions To Answer</vt:lpstr>
      <vt:lpstr>Business Questions To Answer</vt:lpstr>
      <vt:lpstr>INSIGHTS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40</cp:revision>
  <dcterms:created xsi:type="dcterms:W3CDTF">2024-07-07T12:01:20Z</dcterms:created>
  <dcterms:modified xsi:type="dcterms:W3CDTF">2024-07-08T14:49:20Z</dcterms:modified>
</cp:coreProperties>
</file>