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9" r:id="rId13"/>
    <p:sldId id="270"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4EAB5F9-F844-4507-8047-072859DDDA69}" type="datetimeFigureOut">
              <a:rPr lang="en-IN" smtClean="0"/>
              <a:t>17-07-2024</a:t>
            </a:fld>
            <a:endParaRPr lang="en-IN"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57925275-0C29-4406-80B2-F55F4EC44578}" type="slidenum">
              <a:rPr lang="en-IN" smtClean="0"/>
              <a:t>‹#›</a:t>
            </a:fld>
            <a:endParaRPr lang="en-IN"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EAB5F9-F844-4507-8047-072859DDDA69}" type="datetimeFigureOut">
              <a:rPr lang="en-IN" smtClean="0"/>
              <a:t>17-07-2024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7925275-0C29-4406-80B2-F55F4EC44578}"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EAB5F9-F844-4507-8047-072859DDDA69}" type="datetimeFigureOut">
              <a:rPr lang="en-IN" smtClean="0"/>
              <a:t>17-07-2024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7925275-0C29-4406-80B2-F55F4EC44578}"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EAB5F9-F844-4507-8047-072859DDDA69}" type="datetimeFigureOut">
              <a:rPr lang="en-IN" smtClean="0"/>
              <a:t>17-07-2024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7925275-0C29-4406-80B2-F55F4EC44578}"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EAB5F9-F844-4507-8047-072859DDDA69}" type="datetimeFigureOut">
              <a:rPr lang="en-IN" smtClean="0"/>
              <a:t>17-07-2024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7925275-0C29-4406-80B2-F55F4EC44578}"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04EAB5F9-F844-4507-8047-072859DDDA69}" type="datetimeFigureOut">
              <a:rPr lang="en-IN" smtClean="0"/>
              <a:t>17-07-2024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7925275-0C29-4406-80B2-F55F4EC44578}" type="slidenum">
              <a:rPr lang="en-IN" smtClean="0"/>
              <a:t>‹#›</a:t>
            </a:fld>
            <a:endParaRPr lang="en-IN" dirty="0"/>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EAB5F9-F844-4507-8047-072859DDDA69}" type="datetimeFigureOut">
              <a:rPr lang="en-IN" smtClean="0"/>
              <a:t>17-07-2024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7925275-0C29-4406-80B2-F55F4EC44578}"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EAB5F9-F844-4507-8047-072859DDDA69}" type="datetimeFigureOut">
              <a:rPr lang="en-IN" smtClean="0"/>
              <a:t>17-07-2024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7925275-0C29-4406-80B2-F55F4EC44578}"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EAB5F9-F844-4507-8047-072859DDDA69}" type="datetimeFigureOut">
              <a:rPr lang="en-IN" smtClean="0"/>
              <a:t>17-07-2024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7925275-0C29-4406-80B2-F55F4EC44578}"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04EAB5F9-F844-4507-8047-072859DDDA69}" type="datetimeFigureOut">
              <a:rPr lang="en-IN" smtClean="0"/>
              <a:t>17-07-2024</a:t>
            </a:fld>
            <a:endParaRPr lang="en-IN" dirty="0"/>
          </a:p>
        </p:txBody>
      </p:sp>
      <p:sp>
        <p:nvSpPr>
          <p:cNvPr id="7" name="Slide Number Placeholder 6"/>
          <p:cNvSpPr>
            <a:spLocks noGrp="1"/>
          </p:cNvSpPr>
          <p:nvPr>
            <p:ph type="sldNum" sz="quarter" idx="12"/>
          </p:nvPr>
        </p:nvSpPr>
        <p:spPr/>
        <p:txBody>
          <a:bodyPr/>
          <a:lstStyle/>
          <a:p>
            <a:fld id="{57925275-0C29-4406-80B2-F55F4EC44578}" type="slidenum">
              <a:rPr lang="en-IN" smtClean="0"/>
              <a:t>‹#›</a:t>
            </a:fld>
            <a:endParaRPr lang="en-IN" dirty="0"/>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EAB5F9-F844-4507-8047-072859DDDA69}" type="datetimeFigureOut">
              <a:rPr lang="en-IN" smtClean="0"/>
              <a:t>17-07-2024</a:t>
            </a:fld>
            <a:endParaRPr lang="en-IN"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dirty="0"/>
          </a:p>
        </p:txBody>
      </p:sp>
      <p:sp>
        <p:nvSpPr>
          <p:cNvPr id="7" name="Slide Number Placeholder 6"/>
          <p:cNvSpPr>
            <a:spLocks noGrp="1"/>
          </p:cNvSpPr>
          <p:nvPr>
            <p:ph type="sldNum" sz="quarter" idx="12"/>
          </p:nvPr>
        </p:nvSpPr>
        <p:spPr/>
        <p:txBody>
          <a:bodyPr/>
          <a:lstStyle/>
          <a:p>
            <a:fld id="{57925275-0C29-4406-80B2-F55F4EC44578}"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04EAB5F9-F844-4507-8047-072859DDDA69}" type="datetimeFigureOut">
              <a:rPr lang="en-IN" smtClean="0"/>
              <a:t>17-07-2024</a:t>
            </a:fld>
            <a:endParaRPr lang="en-IN" dirty="0"/>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57925275-0C29-4406-80B2-F55F4EC44578}"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4008" y="2636912"/>
            <a:ext cx="3456384" cy="2448272"/>
          </a:xfrm>
        </p:spPr>
        <p:txBody>
          <a:bodyPr>
            <a:normAutofit fontScale="90000"/>
          </a:bodyPr>
          <a:lstStyle/>
          <a:p>
            <a:pPr algn="ctr"/>
            <a:r>
              <a:rPr lang="en-GB" sz="4000" b="1" u="sng" dirty="0">
                <a:latin typeface="Arial Black" pitchFamily="34" charset="0"/>
              </a:rPr>
              <a:t>Analysis of 2024 Election Data using Power BI</a:t>
            </a:r>
            <a:endParaRPr lang="en-IN" sz="4000" b="1" u="sng" dirty="0">
              <a:latin typeface="Arial Black" pitchFamily="34" charset="0"/>
            </a:endParaRPr>
          </a:p>
        </p:txBody>
      </p:sp>
      <p:sp>
        <p:nvSpPr>
          <p:cNvPr id="3" name="Subtitle 2"/>
          <p:cNvSpPr>
            <a:spLocks noGrp="1"/>
          </p:cNvSpPr>
          <p:nvPr>
            <p:ph type="subTitle" idx="1"/>
          </p:nvPr>
        </p:nvSpPr>
        <p:spPr>
          <a:xfrm>
            <a:off x="5220072" y="5229200"/>
            <a:ext cx="2661731" cy="792088"/>
          </a:xfrm>
        </p:spPr>
        <p:txBody>
          <a:bodyPr/>
          <a:lstStyle/>
          <a:p>
            <a:r>
              <a:rPr lang="en-GB" sz="1600" dirty="0" smtClean="0">
                <a:latin typeface="Arial Black" pitchFamily="34" charset="0"/>
              </a:rPr>
              <a:t>Name – Priya Kumari</a:t>
            </a:r>
            <a:endParaRPr lang="en-GB" sz="1600" dirty="0">
              <a:latin typeface="Arial Black" pitchFamily="34" charset="0"/>
            </a:endParaRPr>
          </a:p>
          <a:p>
            <a:r>
              <a:rPr lang="en-GB" sz="1600" dirty="0" smtClean="0">
                <a:latin typeface="Arial Black" pitchFamily="34" charset="0"/>
              </a:rPr>
              <a:t>Batch – MIP-DA-11</a:t>
            </a:r>
            <a:endParaRPr lang="en-IN" sz="1600" dirty="0">
              <a:latin typeface="Arial Black"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0"/>
            <a:ext cx="3528392" cy="23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44" y="1916832"/>
            <a:ext cx="4428492" cy="4267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2138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88640"/>
            <a:ext cx="7024744" cy="1143000"/>
          </a:xfrm>
        </p:spPr>
        <p:txBody>
          <a:bodyPr/>
          <a:lstStyle/>
          <a:p>
            <a:pPr algn="ctr"/>
            <a:r>
              <a:rPr lang="en-GB" sz="3600" dirty="0" smtClean="0">
                <a:latin typeface="Arial Black" pitchFamily="34" charset="0"/>
              </a:rPr>
              <a:t>INSIGHTS</a:t>
            </a:r>
            <a:endParaRPr lang="en-IN" sz="3600" dirty="0">
              <a:latin typeface="Arial Black" pitchFamily="34" charset="0"/>
            </a:endParaRPr>
          </a:p>
        </p:txBody>
      </p:sp>
      <p:sp>
        <p:nvSpPr>
          <p:cNvPr id="3" name="Content Placeholder 2"/>
          <p:cNvSpPr>
            <a:spLocks noGrp="1"/>
          </p:cNvSpPr>
          <p:nvPr>
            <p:ph idx="1"/>
          </p:nvPr>
        </p:nvSpPr>
        <p:spPr>
          <a:xfrm>
            <a:off x="683568" y="1412776"/>
            <a:ext cx="7704856" cy="4752528"/>
          </a:xfrm>
        </p:spPr>
        <p:txBody>
          <a:bodyPr>
            <a:normAutofit lnSpcReduction="10000"/>
          </a:bodyPr>
          <a:lstStyle/>
          <a:p>
            <a:r>
              <a:rPr lang="en-GB" dirty="0" smtClean="0">
                <a:latin typeface="Verdana" pitchFamily="34" charset="0"/>
                <a:ea typeface="Verdana" pitchFamily="34" charset="0"/>
              </a:rPr>
              <a:t>There are 543 constituencies in India.</a:t>
            </a:r>
          </a:p>
          <a:p>
            <a:r>
              <a:rPr lang="en-GB" dirty="0" smtClean="0">
                <a:latin typeface="Verdana" pitchFamily="34" charset="0"/>
                <a:ea typeface="Verdana" pitchFamily="34" charset="0"/>
              </a:rPr>
              <a:t>BJP leading </a:t>
            </a:r>
            <a:r>
              <a:rPr lang="en-GB" dirty="0">
                <a:latin typeface="Verdana" pitchFamily="34" charset="0"/>
                <a:ea typeface="Verdana" pitchFamily="34" charset="0"/>
              </a:rPr>
              <a:t>with 240 wins, making it the most successful party in this </a:t>
            </a:r>
            <a:r>
              <a:rPr lang="en-GB" dirty="0" smtClean="0">
                <a:latin typeface="Verdana" pitchFamily="34" charset="0"/>
                <a:ea typeface="Verdana" pitchFamily="34" charset="0"/>
              </a:rPr>
              <a:t>dataset.</a:t>
            </a:r>
          </a:p>
          <a:p>
            <a:r>
              <a:rPr lang="en-GB" dirty="0" smtClean="0">
                <a:latin typeface="Verdana" pitchFamily="34" charset="0"/>
                <a:ea typeface="Verdana" pitchFamily="34" charset="0"/>
              </a:rPr>
              <a:t>NDA Alliance won 253 seats out of which Bharatiya Janata Party won 240 seats.</a:t>
            </a:r>
          </a:p>
          <a:p>
            <a:r>
              <a:rPr lang="en-GB" dirty="0" smtClean="0">
                <a:latin typeface="Verdana" pitchFamily="34" charset="0"/>
                <a:ea typeface="Verdana" pitchFamily="34" charset="0"/>
              </a:rPr>
              <a:t>INDIA Alliance won 208 seats out of which Indian National Congress won 99 seats only.</a:t>
            </a:r>
          </a:p>
          <a:p>
            <a:r>
              <a:rPr lang="en-GB" dirty="0" smtClean="0">
                <a:latin typeface="Verdana" pitchFamily="34" charset="0"/>
                <a:ea typeface="Verdana" pitchFamily="34" charset="0"/>
              </a:rPr>
              <a:t>Minimum seats are taken by BJP in Sikkim.</a:t>
            </a:r>
          </a:p>
          <a:p>
            <a:r>
              <a:rPr lang="en-GB" dirty="0" smtClean="0">
                <a:latin typeface="Verdana" pitchFamily="34" charset="0"/>
                <a:ea typeface="Verdana" pitchFamily="34" charset="0"/>
              </a:rPr>
              <a:t>Independent parties won 82 seats in various constituencies.</a:t>
            </a:r>
          </a:p>
          <a:p>
            <a:r>
              <a:rPr lang="en-GB" dirty="0" smtClean="0">
                <a:latin typeface="Verdana" pitchFamily="34" charset="0"/>
                <a:ea typeface="Verdana" pitchFamily="34" charset="0"/>
              </a:rPr>
              <a:t>Surat was the constituency where the BJP candidates won without opposition.</a:t>
            </a:r>
          </a:p>
          <a:p>
            <a:endParaRPr lang="en-IN" dirty="0"/>
          </a:p>
        </p:txBody>
      </p:sp>
    </p:spTree>
    <p:extLst>
      <p:ext uri="{BB962C8B-B14F-4D97-AF65-F5344CB8AC3E}">
        <p14:creationId xmlns:p14="http://schemas.microsoft.com/office/powerpoint/2010/main" val="3301771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88640"/>
            <a:ext cx="7024744" cy="1143000"/>
          </a:xfrm>
        </p:spPr>
        <p:txBody>
          <a:bodyPr/>
          <a:lstStyle/>
          <a:p>
            <a:pPr algn="ctr"/>
            <a:r>
              <a:rPr lang="en-GB" sz="3600" dirty="0" smtClean="0">
                <a:latin typeface="Arial Black" pitchFamily="34" charset="0"/>
              </a:rPr>
              <a:t>INSIGHTS</a:t>
            </a:r>
            <a:endParaRPr lang="en-IN" sz="3600" dirty="0">
              <a:latin typeface="Arial Black" pitchFamily="34" charset="0"/>
            </a:endParaRPr>
          </a:p>
        </p:txBody>
      </p:sp>
      <p:sp>
        <p:nvSpPr>
          <p:cNvPr id="3" name="Content Placeholder 2"/>
          <p:cNvSpPr>
            <a:spLocks noGrp="1"/>
          </p:cNvSpPr>
          <p:nvPr>
            <p:ph idx="1"/>
          </p:nvPr>
        </p:nvSpPr>
        <p:spPr>
          <a:xfrm>
            <a:off x="683568" y="1412776"/>
            <a:ext cx="7704856" cy="4824536"/>
          </a:xfrm>
        </p:spPr>
        <p:txBody>
          <a:bodyPr>
            <a:normAutofit/>
          </a:bodyPr>
          <a:lstStyle/>
          <a:p>
            <a:r>
              <a:rPr lang="en-IN" dirty="0">
                <a:latin typeface="Verdana" pitchFamily="34" charset="0"/>
                <a:ea typeface="Verdana" pitchFamily="34" charset="0"/>
              </a:rPr>
              <a:t>Yuvajana Sramika Rythu Congress Party (YSRCP):Leading in losses with 87.</a:t>
            </a:r>
          </a:p>
          <a:p>
            <a:r>
              <a:rPr lang="en-IN" dirty="0">
                <a:latin typeface="Verdana" pitchFamily="34" charset="0"/>
                <a:ea typeface="Verdana" pitchFamily="34" charset="0"/>
              </a:rPr>
              <a:t>Indian National Congress (INC):Close behind with 86 losses.</a:t>
            </a:r>
          </a:p>
          <a:p>
            <a:r>
              <a:rPr lang="en-IN" dirty="0" smtClean="0">
                <a:latin typeface="Verdana" pitchFamily="34" charset="0"/>
                <a:ea typeface="Verdana" pitchFamily="34" charset="0"/>
              </a:rPr>
              <a:t>Bharatiya </a:t>
            </a:r>
            <a:r>
              <a:rPr lang="en-IN" dirty="0">
                <a:latin typeface="Verdana" pitchFamily="34" charset="0"/>
                <a:ea typeface="Verdana" pitchFamily="34" charset="0"/>
              </a:rPr>
              <a:t>Janata Party (BJP): 70 </a:t>
            </a:r>
            <a:r>
              <a:rPr lang="en-IN" dirty="0" smtClean="0">
                <a:latin typeface="Verdana" pitchFamily="34" charset="0"/>
                <a:ea typeface="Verdana" pitchFamily="34" charset="0"/>
              </a:rPr>
              <a:t>losses.</a:t>
            </a:r>
            <a:endParaRPr lang="en-IN" dirty="0">
              <a:latin typeface="Verdana" pitchFamily="34" charset="0"/>
              <a:ea typeface="Verdana" pitchFamily="34" charset="0"/>
            </a:endParaRPr>
          </a:p>
          <a:p>
            <a:r>
              <a:rPr lang="en-IN" dirty="0">
                <a:latin typeface="Verdana" pitchFamily="34" charset="0"/>
                <a:ea typeface="Verdana" pitchFamily="34" charset="0"/>
              </a:rPr>
              <a:t>All India Trinamool Congress: 26 </a:t>
            </a:r>
            <a:r>
              <a:rPr lang="en-IN" dirty="0" smtClean="0">
                <a:latin typeface="Verdana" pitchFamily="34" charset="0"/>
                <a:ea typeface="Verdana" pitchFamily="34" charset="0"/>
              </a:rPr>
              <a:t>losses.</a:t>
            </a:r>
            <a:endParaRPr lang="en-IN" dirty="0">
              <a:latin typeface="Verdana" pitchFamily="34" charset="0"/>
              <a:ea typeface="Verdana" pitchFamily="34" charset="0"/>
            </a:endParaRPr>
          </a:p>
          <a:p>
            <a:r>
              <a:rPr lang="en-GB" dirty="0">
                <a:latin typeface="Verdana" pitchFamily="34" charset="0"/>
                <a:ea typeface="Verdana" pitchFamily="34" charset="0"/>
              </a:rPr>
              <a:t>There is often a consistent trend where specific candidates from the Telugu Desam and YSRCP are either leading or trailing, indicating strong competition between these two parties.</a:t>
            </a:r>
            <a:endParaRPr lang="en-IN" dirty="0">
              <a:latin typeface="Verdana" pitchFamily="34" charset="0"/>
              <a:ea typeface="Verdana" pitchFamily="34" charset="0"/>
            </a:endParaRPr>
          </a:p>
        </p:txBody>
      </p:sp>
    </p:spTree>
    <p:extLst>
      <p:ext uri="{BB962C8B-B14F-4D97-AF65-F5344CB8AC3E}">
        <p14:creationId xmlns:p14="http://schemas.microsoft.com/office/powerpoint/2010/main" val="3356310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88640"/>
            <a:ext cx="7024744" cy="1143000"/>
          </a:xfrm>
        </p:spPr>
        <p:txBody>
          <a:bodyPr/>
          <a:lstStyle/>
          <a:p>
            <a:pPr algn="ctr"/>
            <a:r>
              <a:rPr lang="en-GB" sz="3600" dirty="0">
                <a:latin typeface="Arial Black" pitchFamily="34" charset="0"/>
              </a:rPr>
              <a:t>RECOMMENDATIONS</a:t>
            </a:r>
            <a:endParaRPr lang="en-IN" sz="3600" dirty="0">
              <a:latin typeface="Arial Black" pitchFamily="34" charset="0"/>
            </a:endParaRPr>
          </a:p>
        </p:txBody>
      </p:sp>
      <p:sp>
        <p:nvSpPr>
          <p:cNvPr id="3" name="Content Placeholder 2"/>
          <p:cNvSpPr>
            <a:spLocks noGrp="1"/>
          </p:cNvSpPr>
          <p:nvPr>
            <p:ph idx="1"/>
          </p:nvPr>
        </p:nvSpPr>
        <p:spPr>
          <a:xfrm>
            <a:off x="755576" y="1484784"/>
            <a:ext cx="7704856" cy="4752528"/>
          </a:xfrm>
        </p:spPr>
        <p:txBody>
          <a:bodyPr>
            <a:normAutofit fontScale="77500" lnSpcReduction="20000"/>
          </a:bodyPr>
          <a:lstStyle/>
          <a:p>
            <a:r>
              <a:rPr lang="en-GB" sz="3100" b="1" dirty="0">
                <a:latin typeface="Verdana" pitchFamily="34" charset="0"/>
                <a:ea typeface="Verdana" pitchFamily="34" charset="0"/>
              </a:rPr>
              <a:t>BJP </a:t>
            </a:r>
            <a:r>
              <a:rPr lang="en-GB" sz="3100" b="1" dirty="0" smtClean="0">
                <a:latin typeface="Verdana" pitchFamily="34" charset="0"/>
                <a:ea typeface="Verdana" pitchFamily="34" charset="0"/>
              </a:rPr>
              <a:t>Strategies</a:t>
            </a:r>
            <a:r>
              <a:rPr lang="en-GB" sz="3100" dirty="0" smtClean="0">
                <a:latin typeface="Verdana" pitchFamily="34" charset="0"/>
                <a:ea typeface="Verdana" pitchFamily="34" charset="0"/>
              </a:rPr>
              <a:t> - Continue </a:t>
            </a:r>
            <a:r>
              <a:rPr lang="en-GB" sz="3100" dirty="0">
                <a:latin typeface="Verdana" pitchFamily="34" charset="0"/>
                <a:ea typeface="Verdana" pitchFamily="34" charset="0"/>
              </a:rPr>
              <a:t>strengthening areas of dominance while addressing regions with significant losses</a:t>
            </a:r>
            <a:r>
              <a:rPr lang="en-GB" sz="3100" dirty="0" smtClean="0">
                <a:latin typeface="Verdana" pitchFamily="34" charset="0"/>
                <a:ea typeface="Verdana" pitchFamily="34" charset="0"/>
              </a:rPr>
              <a:t>.</a:t>
            </a:r>
          </a:p>
          <a:p>
            <a:pPr marL="68580" indent="0">
              <a:buNone/>
            </a:pPr>
            <a:endParaRPr lang="en-GB" sz="3100" dirty="0">
              <a:latin typeface="Verdana" pitchFamily="34" charset="0"/>
              <a:ea typeface="Verdana" pitchFamily="34" charset="0"/>
            </a:endParaRPr>
          </a:p>
          <a:p>
            <a:r>
              <a:rPr lang="en-GB" sz="3100" b="1" dirty="0">
                <a:latin typeface="Verdana" pitchFamily="34" charset="0"/>
                <a:ea typeface="Verdana" pitchFamily="34" charset="0"/>
              </a:rPr>
              <a:t>INC Focus </a:t>
            </a:r>
            <a:r>
              <a:rPr lang="en-GB" sz="3100" b="1" dirty="0" smtClean="0">
                <a:latin typeface="Verdana" pitchFamily="34" charset="0"/>
                <a:ea typeface="Verdana" pitchFamily="34" charset="0"/>
              </a:rPr>
              <a:t>Areas</a:t>
            </a:r>
            <a:r>
              <a:rPr lang="en-GB" sz="3100" dirty="0" smtClean="0">
                <a:latin typeface="Verdana" pitchFamily="34" charset="0"/>
                <a:ea typeface="Verdana" pitchFamily="34" charset="0"/>
              </a:rPr>
              <a:t> - Leverage </a:t>
            </a:r>
            <a:r>
              <a:rPr lang="en-GB" sz="3100" dirty="0">
                <a:latin typeface="Verdana" pitchFamily="34" charset="0"/>
                <a:ea typeface="Verdana" pitchFamily="34" charset="0"/>
              </a:rPr>
              <a:t>their relatively high number of wins and focus on converting close losses to victories by addressing local issues</a:t>
            </a:r>
            <a:r>
              <a:rPr lang="en-GB" sz="3100" dirty="0" smtClean="0">
                <a:latin typeface="Verdana" pitchFamily="34" charset="0"/>
                <a:ea typeface="Verdana" pitchFamily="34" charset="0"/>
              </a:rPr>
              <a:t>.</a:t>
            </a:r>
          </a:p>
          <a:p>
            <a:pPr marL="68580" indent="0">
              <a:buNone/>
            </a:pPr>
            <a:endParaRPr lang="en-GB" sz="3100" dirty="0">
              <a:latin typeface="Verdana" pitchFamily="34" charset="0"/>
              <a:ea typeface="Verdana" pitchFamily="34" charset="0"/>
            </a:endParaRPr>
          </a:p>
          <a:p>
            <a:r>
              <a:rPr lang="en-GB" sz="3100" b="1" dirty="0">
                <a:latin typeface="Verdana" pitchFamily="34" charset="0"/>
                <a:ea typeface="Verdana" pitchFamily="34" charset="0"/>
              </a:rPr>
              <a:t>Regional </a:t>
            </a:r>
            <a:r>
              <a:rPr lang="en-GB" sz="3100" b="1" dirty="0" smtClean="0">
                <a:latin typeface="Verdana" pitchFamily="34" charset="0"/>
                <a:ea typeface="Verdana" pitchFamily="34" charset="0"/>
              </a:rPr>
              <a:t>Parties</a:t>
            </a:r>
            <a:r>
              <a:rPr lang="en-GB" sz="3100" dirty="0" smtClean="0">
                <a:latin typeface="Verdana" pitchFamily="34" charset="0"/>
                <a:ea typeface="Verdana" pitchFamily="34" charset="0"/>
              </a:rPr>
              <a:t> - Regional </a:t>
            </a:r>
            <a:r>
              <a:rPr lang="en-GB" sz="3100" dirty="0">
                <a:latin typeface="Verdana" pitchFamily="34" charset="0"/>
                <a:ea typeface="Verdana" pitchFamily="34" charset="0"/>
              </a:rPr>
              <a:t>parties like DMK, Telugu Desam, and Samajwadi Party should focus on consolidating their positions and forming strategic alliances to increase their influence.</a:t>
            </a:r>
          </a:p>
          <a:p>
            <a:endParaRPr lang="en-GB" sz="4400" dirty="0">
              <a:latin typeface="Verdana" pitchFamily="34" charset="0"/>
              <a:ea typeface="Verdana" pitchFamily="34" charset="0"/>
            </a:endParaRPr>
          </a:p>
          <a:p>
            <a:endParaRPr lang="en-IN" dirty="0"/>
          </a:p>
        </p:txBody>
      </p:sp>
    </p:spTree>
    <p:extLst>
      <p:ext uri="{BB962C8B-B14F-4D97-AF65-F5344CB8AC3E}">
        <p14:creationId xmlns:p14="http://schemas.microsoft.com/office/powerpoint/2010/main" val="2745625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88640"/>
            <a:ext cx="7024744" cy="1143000"/>
          </a:xfrm>
        </p:spPr>
        <p:txBody>
          <a:bodyPr/>
          <a:lstStyle/>
          <a:p>
            <a:pPr algn="ctr"/>
            <a:r>
              <a:rPr lang="en-GB" sz="3600" dirty="0">
                <a:latin typeface="Arial Black" pitchFamily="34" charset="0"/>
              </a:rPr>
              <a:t>RECOMMENDATIONS</a:t>
            </a:r>
            <a:endParaRPr lang="en-IN" sz="3600" dirty="0"/>
          </a:p>
        </p:txBody>
      </p:sp>
      <p:sp>
        <p:nvSpPr>
          <p:cNvPr id="3" name="Content Placeholder 2"/>
          <p:cNvSpPr>
            <a:spLocks noGrp="1"/>
          </p:cNvSpPr>
          <p:nvPr>
            <p:ph idx="1"/>
          </p:nvPr>
        </p:nvSpPr>
        <p:spPr>
          <a:xfrm>
            <a:off x="755576" y="1484784"/>
            <a:ext cx="7704856" cy="4824536"/>
          </a:xfrm>
        </p:spPr>
        <p:txBody>
          <a:bodyPr>
            <a:normAutofit/>
          </a:bodyPr>
          <a:lstStyle/>
          <a:p>
            <a:r>
              <a:rPr lang="en-GB" b="1" dirty="0">
                <a:latin typeface="Verdana" pitchFamily="34" charset="0"/>
                <a:ea typeface="Verdana" pitchFamily="34" charset="0"/>
              </a:rPr>
              <a:t>Analyze Competition </a:t>
            </a:r>
            <a:r>
              <a:rPr lang="en-GB" dirty="0">
                <a:latin typeface="Verdana" pitchFamily="34" charset="0"/>
                <a:ea typeface="Verdana" pitchFamily="34" charset="0"/>
              </a:rPr>
              <a:t>- All parties should analyze the strategies and voter bases of their main competitors to identify areas for potential growth or where they need to defend their position more robustly. </a:t>
            </a:r>
          </a:p>
          <a:p>
            <a:pPr marL="68580" indent="0">
              <a:buNone/>
            </a:pPr>
            <a:endParaRPr lang="en-GB" dirty="0">
              <a:latin typeface="Verdana" pitchFamily="34" charset="0"/>
              <a:ea typeface="Verdana" pitchFamily="34" charset="0"/>
            </a:endParaRPr>
          </a:p>
          <a:p>
            <a:r>
              <a:rPr lang="en-GB" b="1" dirty="0">
                <a:latin typeface="Verdana" pitchFamily="34" charset="0"/>
                <a:ea typeface="Verdana" pitchFamily="34" charset="0"/>
              </a:rPr>
              <a:t>Voter Engagement</a:t>
            </a:r>
            <a:r>
              <a:rPr lang="en-GB" dirty="0">
                <a:latin typeface="Verdana" pitchFamily="34" charset="0"/>
                <a:ea typeface="Verdana" pitchFamily="34" charset="0"/>
              </a:rPr>
              <a:t> - Increase voter engagement in regions with historically high margins to maintain support while also investing resources in areas with smaller margins to convert potential voters.</a:t>
            </a:r>
            <a:endParaRPr lang="en-IN" dirty="0"/>
          </a:p>
        </p:txBody>
      </p:sp>
    </p:spTree>
    <p:extLst>
      <p:ext uri="{BB962C8B-B14F-4D97-AF65-F5344CB8AC3E}">
        <p14:creationId xmlns:p14="http://schemas.microsoft.com/office/powerpoint/2010/main" val="3048153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692696"/>
            <a:ext cx="6546304" cy="5277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7581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332656"/>
            <a:ext cx="7024744" cy="1143000"/>
          </a:xfrm>
        </p:spPr>
        <p:txBody>
          <a:bodyPr/>
          <a:lstStyle/>
          <a:p>
            <a:pPr algn="ctr"/>
            <a:r>
              <a:rPr lang="en-GB" dirty="0" smtClean="0">
                <a:latin typeface="Arial Black" pitchFamily="34" charset="0"/>
              </a:rPr>
              <a:t>INDEX</a:t>
            </a:r>
            <a:endParaRPr lang="en-IN" dirty="0">
              <a:latin typeface="Arial Black" pitchFamily="34" charset="0"/>
            </a:endParaRPr>
          </a:p>
        </p:txBody>
      </p:sp>
      <p:sp>
        <p:nvSpPr>
          <p:cNvPr id="3" name="Content Placeholder 2"/>
          <p:cNvSpPr>
            <a:spLocks noGrp="1"/>
          </p:cNvSpPr>
          <p:nvPr>
            <p:ph idx="1"/>
          </p:nvPr>
        </p:nvSpPr>
        <p:spPr>
          <a:xfrm>
            <a:off x="1043608" y="1556792"/>
            <a:ext cx="6777317" cy="4419853"/>
          </a:xfrm>
        </p:spPr>
        <p:txBody>
          <a:bodyPr/>
          <a:lstStyle/>
          <a:p>
            <a:r>
              <a:rPr lang="en-GB" dirty="0" smtClean="0">
                <a:latin typeface="Verdana" pitchFamily="34" charset="0"/>
                <a:ea typeface="Verdana" pitchFamily="34" charset="0"/>
              </a:rPr>
              <a:t>Objective</a:t>
            </a:r>
          </a:p>
          <a:p>
            <a:r>
              <a:rPr lang="en-GB" dirty="0" smtClean="0">
                <a:latin typeface="Verdana" pitchFamily="34" charset="0"/>
                <a:ea typeface="Verdana" pitchFamily="34" charset="0"/>
              </a:rPr>
              <a:t>Data Description</a:t>
            </a:r>
          </a:p>
          <a:p>
            <a:r>
              <a:rPr lang="en-GB" dirty="0" smtClean="0">
                <a:latin typeface="Verdana" pitchFamily="34" charset="0"/>
                <a:ea typeface="Verdana" pitchFamily="34" charset="0"/>
              </a:rPr>
              <a:t>Data Integration</a:t>
            </a:r>
          </a:p>
          <a:p>
            <a:r>
              <a:rPr lang="en-GB" dirty="0" smtClean="0">
                <a:latin typeface="Verdana" pitchFamily="34" charset="0"/>
                <a:ea typeface="Verdana" pitchFamily="34" charset="0"/>
              </a:rPr>
              <a:t>Data Cleaning</a:t>
            </a:r>
          </a:p>
          <a:p>
            <a:r>
              <a:rPr lang="en-GB" dirty="0" smtClean="0">
                <a:latin typeface="Verdana" pitchFamily="34" charset="0"/>
                <a:ea typeface="Verdana" pitchFamily="34" charset="0"/>
              </a:rPr>
              <a:t>Dashboard Overview</a:t>
            </a:r>
          </a:p>
          <a:p>
            <a:r>
              <a:rPr lang="en-GB" dirty="0" smtClean="0">
                <a:latin typeface="Verdana" pitchFamily="34" charset="0"/>
                <a:ea typeface="Verdana" pitchFamily="34" charset="0"/>
              </a:rPr>
              <a:t>POWER BI Dashboard</a:t>
            </a:r>
          </a:p>
          <a:p>
            <a:r>
              <a:rPr lang="en-GB" dirty="0" smtClean="0">
                <a:latin typeface="Verdana" pitchFamily="34" charset="0"/>
                <a:ea typeface="Verdana" pitchFamily="34" charset="0"/>
              </a:rPr>
              <a:t>Insights</a:t>
            </a:r>
          </a:p>
          <a:p>
            <a:r>
              <a:rPr lang="en-GB" dirty="0" smtClean="0">
                <a:latin typeface="Verdana" pitchFamily="34" charset="0"/>
                <a:ea typeface="Verdana" pitchFamily="34" charset="0"/>
              </a:rPr>
              <a:t>Recommendations</a:t>
            </a:r>
          </a:p>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4005064"/>
            <a:ext cx="3485187"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4352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557" y="348004"/>
            <a:ext cx="7024744" cy="1143000"/>
          </a:xfrm>
        </p:spPr>
        <p:txBody>
          <a:bodyPr/>
          <a:lstStyle/>
          <a:p>
            <a:pPr algn="ctr"/>
            <a:r>
              <a:rPr lang="en-GB" sz="3600" dirty="0" smtClean="0">
                <a:latin typeface="Arial Black" pitchFamily="34" charset="0"/>
              </a:rPr>
              <a:t>OBJECTIVE</a:t>
            </a:r>
            <a:endParaRPr lang="en-IN" sz="3600" dirty="0">
              <a:latin typeface="Arial Black" pitchFamily="34" charset="0"/>
            </a:endParaRPr>
          </a:p>
        </p:txBody>
      </p:sp>
      <p:sp>
        <p:nvSpPr>
          <p:cNvPr id="3" name="Content Placeholder 2"/>
          <p:cNvSpPr>
            <a:spLocks noGrp="1"/>
          </p:cNvSpPr>
          <p:nvPr>
            <p:ph idx="1"/>
          </p:nvPr>
        </p:nvSpPr>
        <p:spPr>
          <a:xfrm>
            <a:off x="683568" y="1844824"/>
            <a:ext cx="7848871" cy="3692602"/>
          </a:xfrm>
        </p:spPr>
        <p:txBody>
          <a:bodyPr>
            <a:normAutofit fontScale="92500"/>
          </a:bodyPr>
          <a:lstStyle/>
          <a:p>
            <a:pPr marL="68580" indent="0">
              <a:buNone/>
            </a:pPr>
            <a:r>
              <a:rPr lang="en-GB" dirty="0">
                <a:latin typeface="Verdana" pitchFamily="34" charset="0"/>
                <a:ea typeface="Verdana" pitchFamily="34" charset="0"/>
              </a:rPr>
              <a:t>The objective of this task is to analyze the 2024 election data to gain insights into the election results,</a:t>
            </a:r>
          </a:p>
          <a:p>
            <a:pPr marL="68580" indent="0">
              <a:buNone/>
            </a:pPr>
            <a:r>
              <a:rPr lang="en-GB" dirty="0">
                <a:latin typeface="Verdana" pitchFamily="34" charset="0"/>
                <a:ea typeface="Verdana" pitchFamily="34" charset="0"/>
              </a:rPr>
              <a:t>party performance, and voter trends across various constituencies. You will use Power BI or Tableau to</a:t>
            </a:r>
          </a:p>
          <a:p>
            <a:pPr marL="68580" indent="0">
              <a:buNone/>
            </a:pPr>
            <a:r>
              <a:rPr lang="en-GB" dirty="0">
                <a:latin typeface="Verdana" pitchFamily="34" charset="0"/>
                <a:ea typeface="Verdana" pitchFamily="34" charset="0"/>
              </a:rPr>
              <a:t>create interactive visualizations and dashboards that will help stakeholders understand the election</a:t>
            </a:r>
          </a:p>
          <a:p>
            <a:pPr marL="68580" indent="0">
              <a:buNone/>
            </a:pPr>
            <a:r>
              <a:rPr lang="en-GB" dirty="0">
                <a:latin typeface="Verdana" pitchFamily="34" charset="0"/>
                <a:ea typeface="Verdana" pitchFamily="34" charset="0"/>
              </a:rPr>
              <a:t>outcomes and the dynamics between different political alliances.</a:t>
            </a:r>
            <a:endParaRPr lang="en-IN" dirty="0">
              <a:latin typeface="Verdana" pitchFamily="34" charset="0"/>
              <a:ea typeface="Verdana" pitchFamily="34" charset="0"/>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216" y="378836"/>
            <a:ext cx="2150396" cy="1210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3770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7024744" cy="1143000"/>
          </a:xfrm>
        </p:spPr>
        <p:txBody>
          <a:bodyPr/>
          <a:lstStyle/>
          <a:p>
            <a:pPr algn="ctr"/>
            <a:r>
              <a:rPr lang="en-GB" sz="3600" dirty="0" smtClean="0">
                <a:latin typeface="Arial Black" pitchFamily="34" charset="0"/>
              </a:rPr>
              <a:t>DATA DESCRIPTION</a:t>
            </a:r>
            <a:endParaRPr lang="en-IN" sz="3600" dirty="0">
              <a:latin typeface="Arial Black" pitchFamily="34" charset="0"/>
            </a:endParaRPr>
          </a:p>
        </p:txBody>
      </p:sp>
      <p:sp>
        <p:nvSpPr>
          <p:cNvPr id="3" name="Content Placeholder 2"/>
          <p:cNvSpPr>
            <a:spLocks noGrp="1"/>
          </p:cNvSpPr>
          <p:nvPr>
            <p:ph idx="1"/>
          </p:nvPr>
        </p:nvSpPr>
        <p:spPr>
          <a:xfrm>
            <a:off x="755576" y="1556792"/>
            <a:ext cx="7632848" cy="4680520"/>
          </a:xfrm>
        </p:spPr>
        <p:txBody>
          <a:bodyPr>
            <a:normAutofit fontScale="47500" lnSpcReduction="20000"/>
          </a:bodyPr>
          <a:lstStyle/>
          <a:p>
            <a:pPr marL="68580" indent="0">
              <a:buNone/>
            </a:pPr>
            <a:r>
              <a:rPr lang="en-GB" sz="5000" b="1" dirty="0" smtClean="0">
                <a:latin typeface="Verdana" pitchFamily="34" charset="0"/>
                <a:ea typeface="Verdana" pitchFamily="34" charset="0"/>
              </a:rPr>
              <a:t>1. Election </a:t>
            </a:r>
            <a:r>
              <a:rPr lang="en-GB" sz="5000" b="1" dirty="0">
                <a:latin typeface="Verdana" pitchFamily="34" charset="0"/>
                <a:ea typeface="Verdana" pitchFamily="34" charset="0"/>
              </a:rPr>
              <a:t>Results Data</a:t>
            </a:r>
            <a:r>
              <a:rPr lang="en-GB" sz="5000" b="1" dirty="0" smtClean="0">
                <a:latin typeface="Verdana" pitchFamily="34" charset="0"/>
                <a:ea typeface="Verdana" pitchFamily="34" charset="0"/>
              </a:rPr>
              <a:t>:</a:t>
            </a:r>
          </a:p>
          <a:p>
            <a:pPr marL="68580" indent="0">
              <a:buNone/>
            </a:pPr>
            <a:endParaRPr lang="en-GB" sz="4200" dirty="0">
              <a:latin typeface="Verdana" pitchFamily="34" charset="0"/>
              <a:ea typeface="Verdana" pitchFamily="34" charset="0"/>
            </a:endParaRPr>
          </a:p>
          <a:p>
            <a:r>
              <a:rPr lang="en-GB" sz="4200" dirty="0" smtClean="0">
                <a:latin typeface="Verdana" pitchFamily="34" charset="0"/>
                <a:ea typeface="Verdana" pitchFamily="34" charset="0"/>
              </a:rPr>
              <a:t>`_</a:t>
            </a:r>
            <a:r>
              <a:rPr lang="en-GB" sz="4200" dirty="0">
                <a:latin typeface="Verdana" pitchFamily="34" charset="0"/>
                <a:ea typeface="Verdana" pitchFamily="34" charset="0"/>
              </a:rPr>
              <a:t>id`: Unique identifier for each record</a:t>
            </a:r>
            <a:r>
              <a:rPr lang="en-GB" sz="4200" dirty="0" smtClean="0">
                <a:latin typeface="Verdana" pitchFamily="34" charset="0"/>
                <a:ea typeface="Verdana" pitchFamily="34" charset="0"/>
              </a:rPr>
              <a:t>.</a:t>
            </a:r>
          </a:p>
          <a:p>
            <a:r>
              <a:rPr lang="en-GB" sz="4200" dirty="0" smtClean="0">
                <a:latin typeface="Verdana" pitchFamily="34" charset="0"/>
                <a:ea typeface="Verdana" pitchFamily="34" charset="0"/>
              </a:rPr>
              <a:t>`</a:t>
            </a:r>
            <a:r>
              <a:rPr lang="en-GB" sz="4200" dirty="0">
                <a:latin typeface="Verdana" pitchFamily="34" charset="0"/>
                <a:ea typeface="Verdana" pitchFamily="34" charset="0"/>
              </a:rPr>
              <a:t>State`: Name of the state.</a:t>
            </a:r>
          </a:p>
          <a:p>
            <a:r>
              <a:rPr lang="en-GB" sz="4200" dirty="0" smtClean="0">
                <a:latin typeface="Verdana" pitchFamily="34" charset="0"/>
                <a:ea typeface="Verdana" pitchFamily="34" charset="0"/>
              </a:rPr>
              <a:t>`</a:t>
            </a:r>
            <a:r>
              <a:rPr lang="en-GB" sz="4200" dirty="0">
                <a:latin typeface="Verdana" pitchFamily="34" charset="0"/>
                <a:ea typeface="Verdana" pitchFamily="34" charset="0"/>
              </a:rPr>
              <a:t>Const. No.`: Constituency number.</a:t>
            </a:r>
          </a:p>
          <a:p>
            <a:r>
              <a:rPr lang="en-GB" sz="4200" dirty="0" smtClean="0">
                <a:latin typeface="Verdana" pitchFamily="34" charset="0"/>
                <a:ea typeface="Verdana" pitchFamily="34" charset="0"/>
              </a:rPr>
              <a:t>`</a:t>
            </a:r>
            <a:r>
              <a:rPr lang="en-GB" sz="4200" dirty="0">
                <a:latin typeface="Verdana" pitchFamily="34" charset="0"/>
                <a:ea typeface="Verdana" pitchFamily="34" charset="0"/>
              </a:rPr>
              <a:t>Constituency`: Name of the constituency.</a:t>
            </a:r>
          </a:p>
          <a:p>
            <a:r>
              <a:rPr lang="en-GB" sz="4200" dirty="0" smtClean="0">
                <a:latin typeface="Verdana" pitchFamily="34" charset="0"/>
                <a:ea typeface="Verdana" pitchFamily="34" charset="0"/>
              </a:rPr>
              <a:t>`</a:t>
            </a:r>
            <a:r>
              <a:rPr lang="en-GB" sz="4200" dirty="0">
                <a:latin typeface="Verdana" pitchFamily="34" charset="0"/>
                <a:ea typeface="Verdana" pitchFamily="34" charset="0"/>
              </a:rPr>
              <a:t>Leading Candidate`: Name of the leading candidate.</a:t>
            </a:r>
          </a:p>
          <a:p>
            <a:r>
              <a:rPr lang="en-GB" sz="4200" dirty="0" smtClean="0">
                <a:latin typeface="Verdana" pitchFamily="34" charset="0"/>
                <a:ea typeface="Verdana" pitchFamily="34" charset="0"/>
              </a:rPr>
              <a:t>`</a:t>
            </a:r>
            <a:r>
              <a:rPr lang="en-GB" sz="4200" dirty="0">
                <a:latin typeface="Verdana" pitchFamily="34" charset="0"/>
                <a:ea typeface="Verdana" pitchFamily="34" charset="0"/>
              </a:rPr>
              <a:t>Leading Party`: Name of the leading party.</a:t>
            </a:r>
          </a:p>
          <a:p>
            <a:r>
              <a:rPr lang="en-GB" sz="4200" dirty="0" smtClean="0">
                <a:latin typeface="Verdana" pitchFamily="34" charset="0"/>
                <a:ea typeface="Verdana" pitchFamily="34" charset="0"/>
              </a:rPr>
              <a:t>`</a:t>
            </a:r>
            <a:r>
              <a:rPr lang="en-GB" sz="4200" dirty="0">
                <a:latin typeface="Verdana" pitchFamily="34" charset="0"/>
                <a:ea typeface="Verdana" pitchFamily="34" charset="0"/>
              </a:rPr>
              <a:t>Trailing Candidate`: Name of the trailing candidate.</a:t>
            </a:r>
          </a:p>
          <a:p>
            <a:r>
              <a:rPr lang="en-GB" sz="4200" dirty="0" smtClean="0">
                <a:latin typeface="Verdana" pitchFamily="34" charset="0"/>
                <a:ea typeface="Verdana" pitchFamily="34" charset="0"/>
              </a:rPr>
              <a:t>`</a:t>
            </a:r>
            <a:r>
              <a:rPr lang="en-GB" sz="4200" dirty="0">
                <a:latin typeface="Verdana" pitchFamily="34" charset="0"/>
                <a:ea typeface="Verdana" pitchFamily="34" charset="0"/>
              </a:rPr>
              <a:t>Trailing Party`: Name of the trailing party.</a:t>
            </a:r>
          </a:p>
          <a:p>
            <a:r>
              <a:rPr lang="en-GB" sz="4200" dirty="0" smtClean="0">
                <a:latin typeface="Verdana" pitchFamily="34" charset="0"/>
                <a:ea typeface="Verdana" pitchFamily="34" charset="0"/>
              </a:rPr>
              <a:t>`</a:t>
            </a:r>
            <a:r>
              <a:rPr lang="en-GB" sz="4200" dirty="0">
                <a:latin typeface="Verdana" pitchFamily="34" charset="0"/>
                <a:ea typeface="Verdana" pitchFamily="34" charset="0"/>
              </a:rPr>
              <a:t>Margin`: Vote margin between the leading and trailing candidates.</a:t>
            </a:r>
          </a:p>
          <a:p>
            <a:r>
              <a:rPr lang="en-GB" sz="4200" dirty="0" smtClean="0">
                <a:latin typeface="Verdana" pitchFamily="34" charset="0"/>
                <a:ea typeface="Verdana" pitchFamily="34" charset="0"/>
              </a:rPr>
              <a:t>`</a:t>
            </a:r>
            <a:r>
              <a:rPr lang="en-GB" sz="4200" dirty="0">
                <a:latin typeface="Verdana" pitchFamily="34" charset="0"/>
                <a:ea typeface="Verdana" pitchFamily="34" charset="0"/>
              </a:rPr>
              <a:t>Status`: Status of the election result (e.g., Won, Lost, Leading, Trailing).</a:t>
            </a:r>
            <a:endParaRPr lang="en-IN" sz="4200" dirty="0">
              <a:latin typeface="Verdana" pitchFamily="34" charset="0"/>
              <a:ea typeface="Verdana" pitchFamily="34" charset="0"/>
            </a:endParaRP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4208" y="836712"/>
            <a:ext cx="2086248" cy="1173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0038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88640"/>
            <a:ext cx="7024744" cy="1143000"/>
          </a:xfrm>
        </p:spPr>
        <p:txBody>
          <a:bodyPr/>
          <a:lstStyle/>
          <a:p>
            <a:pPr algn="ctr"/>
            <a:r>
              <a:rPr lang="en-GB" sz="3600" dirty="0">
                <a:latin typeface="Arial Black" pitchFamily="34" charset="0"/>
              </a:rPr>
              <a:t>DATA DESCRIPTION</a:t>
            </a:r>
            <a:endParaRPr lang="en-IN" sz="3600" dirty="0"/>
          </a:p>
        </p:txBody>
      </p:sp>
      <p:sp>
        <p:nvSpPr>
          <p:cNvPr id="3" name="Content Placeholder 2"/>
          <p:cNvSpPr>
            <a:spLocks noGrp="1"/>
          </p:cNvSpPr>
          <p:nvPr>
            <p:ph idx="1"/>
          </p:nvPr>
        </p:nvSpPr>
        <p:spPr>
          <a:xfrm>
            <a:off x="683568" y="1556792"/>
            <a:ext cx="7776864" cy="4680520"/>
          </a:xfrm>
        </p:spPr>
        <p:txBody>
          <a:bodyPr/>
          <a:lstStyle/>
          <a:p>
            <a:pPr marL="68580" indent="0">
              <a:buNone/>
            </a:pPr>
            <a:r>
              <a:rPr lang="en-GB" dirty="0">
                <a:latin typeface="Arial Black" pitchFamily="34" charset="0"/>
              </a:rPr>
              <a:t>2. Party Alliance Data</a:t>
            </a:r>
            <a:r>
              <a:rPr lang="en-GB" dirty="0" smtClean="0">
                <a:latin typeface="Arial Black" pitchFamily="34" charset="0"/>
              </a:rPr>
              <a:t>:</a:t>
            </a:r>
          </a:p>
          <a:p>
            <a:pPr marL="68580" indent="0">
              <a:buNone/>
            </a:pPr>
            <a:endParaRPr lang="en-GB" dirty="0"/>
          </a:p>
          <a:p>
            <a:r>
              <a:rPr lang="en-GB" sz="2000" dirty="0" smtClean="0">
                <a:latin typeface="Verdana" pitchFamily="34" charset="0"/>
                <a:ea typeface="Verdana" pitchFamily="34" charset="0"/>
              </a:rPr>
              <a:t>`</a:t>
            </a:r>
            <a:r>
              <a:rPr lang="en-GB" sz="2000" dirty="0">
                <a:latin typeface="Verdana" pitchFamily="34" charset="0"/>
                <a:ea typeface="Verdana" pitchFamily="34" charset="0"/>
              </a:rPr>
              <a:t>Party Name`: Name of the political party.</a:t>
            </a:r>
          </a:p>
          <a:p>
            <a:r>
              <a:rPr lang="en-GB" sz="2000" dirty="0" smtClean="0">
                <a:latin typeface="Verdana" pitchFamily="34" charset="0"/>
                <a:ea typeface="Verdana" pitchFamily="34" charset="0"/>
              </a:rPr>
              <a:t>`</a:t>
            </a:r>
            <a:r>
              <a:rPr lang="en-GB" sz="2000" dirty="0">
                <a:latin typeface="Verdana" pitchFamily="34" charset="0"/>
                <a:ea typeface="Verdana" pitchFamily="34" charset="0"/>
              </a:rPr>
              <a:t>Alliance Name`: Name of the political alliance the party belongs to.</a:t>
            </a:r>
            <a:endParaRPr lang="en-IN" sz="2000" dirty="0">
              <a:latin typeface="Verdana" pitchFamily="34" charset="0"/>
              <a:ea typeface="Verdana" pitchFamily="34" charset="0"/>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61489" y="4246240"/>
            <a:ext cx="3919758" cy="2204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3685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60648"/>
            <a:ext cx="7384784" cy="1143000"/>
          </a:xfrm>
        </p:spPr>
        <p:txBody>
          <a:bodyPr/>
          <a:lstStyle/>
          <a:p>
            <a:pPr algn="ctr"/>
            <a:r>
              <a:rPr lang="en-GB" sz="3600" dirty="0" smtClean="0">
                <a:latin typeface="Arial Black" pitchFamily="34" charset="0"/>
              </a:rPr>
              <a:t>DATA INTEGRATION</a:t>
            </a:r>
            <a:endParaRPr lang="en-IN" sz="3600" dirty="0">
              <a:latin typeface="Arial Black" pitchFamily="34" charset="0"/>
            </a:endParaRPr>
          </a:p>
        </p:txBody>
      </p:sp>
      <p:sp>
        <p:nvSpPr>
          <p:cNvPr id="3" name="Content Placeholder 2"/>
          <p:cNvSpPr>
            <a:spLocks noGrp="1"/>
          </p:cNvSpPr>
          <p:nvPr>
            <p:ph idx="1"/>
          </p:nvPr>
        </p:nvSpPr>
        <p:spPr>
          <a:xfrm>
            <a:off x="683568" y="1628800"/>
            <a:ext cx="7704856" cy="4536504"/>
          </a:xfrm>
        </p:spPr>
        <p:txBody>
          <a:bodyPr>
            <a:normAutofit fontScale="92500"/>
          </a:bodyPr>
          <a:lstStyle/>
          <a:p>
            <a:pPr marL="68580" indent="0">
              <a:buNone/>
            </a:pPr>
            <a:r>
              <a:rPr lang="en-GB" dirty="0" smtClean="0">
                <a:latin typeface="Verdana" pitchFamily="34" charset="0"/>
                <a:ea typeface="Verdana" pitchFamily="34" charset="0"/>
              </a:rPr>
              <a:t>We merged Election Results Data with </a:t>
            </a:r>
            <a:r>
              <a:rPr lang="en-GB" dirty="0">
                <a:latin typeface="Verdana" pitchFamily="34" charset="0"/>
                <a:ea typeface="Verdana" pitchFamily="34" charset="0"/>
              </a:rPr>
              <a:t>Party Alliance </a:t>
            </a:r>
            <a:r>
              <a:rPr lang="en-GB" dirty="0" smtClean="0">
                <a:latin typeface="Verdana" pitchFamily="34" charset="0"/>
                <a:ea typeface="Verdana" pitchFamily="34" charset="0"/>
              </a:rPr>
              <a:t>Data to create a comprehensive dataset. This integration offers a detailed view of which alliances are leading or trailing in different constituencies, enabling an in-depth analysis of political power distribution and voter preferences. </a:t>
            </a:r>
          </a:p>
          <a:p>
            <a:pPr marL="68580" indent="0">
              <a:buNone/>
            </a:pPr>
            <a:endParaRPr lang="en-GB" dirty="0" smtClean="0">
              <a:latin typeface="Verdana" pitchFamily="34" charset="0"/>
              <a:ea typeface="Verdana" pitchFamily="34" charset="0"/>
            </a:endParaRPr>
          </a:p>
          <a:p>
            <a:pPr marL="68580" indent="0">
              <a:buNone/>
            </a:pPr>
            <a:r>
              <a:rPr lang="en-GB" dirty="0" smtClean="0">
                <a:latin typeface="Verdana" pitchFamily="34" charset="0"/>
                <a:ea typeface="Verdana" pitchFamily="34" charset="0"/>
              </a:rPr>
              <a:t>This comprehensive approach provides valuable insights into the dynamics between political alliances and their influence on election outcomes. </a:t>
            </a:r>
            <a:endParaRPr lang="en-GB" dirty="0">
              <a:latin typeface="Verdana" pitchFamily="34" charset="0"/>
              <a:ea typeface="Verdana" pitchFamily="34" charset="0"/>
            </a:endParaRPr>
          </a:p>
          <a:p>
            <a:pPr marL="68580" indent="0">
              <a:buNone/>
            </a:pPr>
            <a:endParaRPr lang="en-GB" sz="1800" dirty="0">
              <a:latin typeface="Verdana" pitchFamily="34" charset="0"/>
              <a:ea typeface="Verdana" pitchFamily="34" charset="0"/>
            </a:endParaRPr>
          </a:p>
          <a:p>
            <a:pPr marL="68580" indent="0">
              <a:buNone/>
            </a:pPr>
            <a:r>
              <a:rPr lang="en-GB" dirty="0" smtClean="0"/>
              <a:t> </a:t>
            </a:r>
            <a:endParaRPr lang="en-IN" dirty="0"/>
          </a:p>
        </p:txBody>
      </p:sp>
    </p:spTree>
    <p:extLst>
      <p:ext uri="{BB962C8B-B14F-4D97-AF65-F5344CB8AC3E}">
        <p14:creationId xmlns:p14="http://schemas.microsoft.com/office/powerpoint/2010/main" val="3604705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4664"/>
            <a:ext cx="7024744" cy="1143000"/>
          </a:xfrm>
        </p:spPr>
        <p:txBody>
          <a:bodyPr/>
          <a:lstStyle/>
          <a:p>
            <a:pPr algn="ctr"/>
            <a:r>
              <a:rPr lang="en-GB" sz="3600" dirty="0" smtClean="0">
                <a:latin typeface="Arial Black" pitchFamily="34" charset="0"/>
              </a:rPr>
              <a:t>DATA CLEANING</a:t>
            </a:r>
            <a:endParaRPr lang="en-IN" sz="3600" dirty="0">
              <a:latin typeface="Arial Black" pitchFamily="34" charset="0"/>
            </a:endParaRPr>
          </a:p>
        </p:txBody>
      </p:sp>
      <p:sp>
        <p:nvSpPr>
          <p:cNvPr id="3" name="Content Placeholder 2"/>
          <p:cNvSpPr>
            <a:spLocks noGrp="1"/>
          </p:cNvSpPr>
          <p:nvPr>
            <p:ph idx="1"/>
          </p:nvPr>
        </p:nvSpPr>
        <p:spPr>
          <a:xfrm>
            <a:off x="683568" y="2060848"/>
            <a:ext cx="7776864" cy="4248472"/>
          </a:xfrm>
        </p:spPr>
        <p:txBody>
          <a:bodyPr>
            <a:normAutofit lnSpcReduction="10000"/>
          </a:bodyPr>
          <a:lstStyle/>
          <a:p>
            <a:pPr marL="68580" indent="0">
              <a:buNone/>
            </a:pPr>
            <a:r>
              <a:rPr lang="en-GB" sz="2200" dirty="0">
                <a:latin typeface="Verdana" pitchFamily="34" charset="0"/>
                <a:ea typeface="Verdana" pitchFamily="34" charset="0"/>
              </a:rPr>
              <a:t>Data cleaning, also known as data cleansing, is the crucial process of identifying and correcting or removing errors, inconsistencies, and inaccuracies in datasets. Its main purpose is to ensure that data is accurate, complete, and reliable for analysis and decision-making.</a:t>
            </a:r>
          </a:p>
          <a:p>
            <a:pPr marL="68580" indent="0">
              <a:buNone/>
            </a:pPr>
            <a:r>
              <a:rPr lang="en-GB" sz="2200" dirty="0">
                <a:latin typeface="Verdana" pitchFamily="34" charset="0"/>
                <a:ea typeface="Verdana" pitchFamily="34" charset="0"/>
              </a:rPr>
              <a:t>This important process involves various tasks, such as:</a:t>
            </a:r>
          </a:p>
          <a:p>
            <a:r>
              <a:rPr lang="en-GB" sz="2200" dirty="0">
                <a:latin typeface="Verdana" pitchFamily="34" charset="0"/>
                <a:ea typeface="Verdana" pitchFamily="34" charset="0"/>
              </a:rPr>
              <a:t>removing duplicate records</a:t>
            </a:r>
          </a:p>
          <a:p>
            <a:r>
              <a:rPr lang="en-GB" sz="2200" dirty="0">
                <a:latin typeface="Verdana" pitchFamily="34" charset="0"/>
                <a:ea typeface="Verdana" pitchFamily="34" charset="0"/>
              </a:rPr>
              <a:t>handling missing values</a:t>
            </a:r>
          </a:p>
          <a:p>
            <a:r>
              <a:rPr lang="en-GB" sz="2200" dirty="0">
                <a:latin typeface="Verdana" pitchFamily="34" charset="0"/>
                <a:ea typeface="Verdana" pitchFamily="34" charset="0"/>
              </a:rPr>
              <a:t>correcting formatting errors</a:t>
            </a:r>
          </a:p>
          <a:p>
            <a:r>
              <a:rPr lang="en-GB" sz="2200" dirty="0">
                <a:latin typeface="Verdana" pitchFamily="34" charset="0"/>
                <a:ea typeface="Verdana" pitchFamily="34" charset="0"/>
              </a:rPr>
              <a:t>resolving inconsistencies</a:t>
            </a:r>
          </a:p>
          <a:p>
            <a:pPr marL="68580" indent="0">
              <a:buNone/>
            </a:pPr>
            <a:endParaRPr lang="en-IN"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8184" y="620688"/>
            <a:ext cx="2448272" cy="1378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0997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88640"/>
            <a:ext cx="7024744" cy="1143000"/>
          </a:xfrm>
        </p:spPr>
        <p:txBody>
          <a:bodyPr/>
          <a:lstStyle/>
          <a:p>
            <a:pPr algn="ctr"/>
            <a:r>
              <a:rPr lang="en-GB" sz="3600" dirty="0" smtClean="0">
                <a:latin typeface="Arial Black" pitchFamily="34" charset="0"/>
              </a:rPr>
              <a:t>DASHBOARD OVERVIEW</a:t>
            </a:r>
            <a:endParaRPr lang="en-IN" sz="3600" dirty="0">
              <a:latin typeface="Arial Black" pitchFamily="34" charset="0"/>
            </a:endParaRPr>
          </a:p>
        </p:txBody>
      </p:sp>
      <p:sp>
        <p:nvSpPr>
          <p:cNvPr id="3" name="Content Placeholder 2"/>
          <p:cNvSpPr>
            <a:spLocks noGrp="1"/>
          </p:cNvSpPr>
          <p:nvPr>
            <p:ph idx="1"/>
          </p:nvPr>
        </p:nvSpPr>
        <p:spPr>
          <a:xfrm>
            <a:off x="611560" y="1556792"/>
            <a:ext cx="7848872" cy="4536504"/>
          </a:xfrm>
        </p:spPr>
        <p:txBody>
          <a:bodyPr/>
          <a:lstStyle/>
          <a:p>
            <a:r>
              <a:rPr lang="en-GB" sz="2000" b="1" dirty="0" smtClean="0">
                <a:latin typeface="Verdana" pitchFamily="34" charset="0"/>
                <a:ea typeface="Verdana" pitchFamily="34" charset="0"/>
              </a:rPr>
              <a:t>Interactive Dashboard</a:t>
            </a:r>
            <a:r>
              <a:rPr lang="en-GB" sz="2000" dirty="0" smtClean="0">
                <a:latin typeface="Verdana" pitchFamily="34" charset="0"/>
                <a:ea typeface="Verdana" pitchFamily="34" charset="0"/>
              </a:rPr>
              <a:t> – Created in POWER BI for analyzing election data 2024.</a:t>
            </a:r>
          </a:p>
          <a:p>
            <a:r>
              <a:rPr lang="en-GB" sz="2000" b="1" dirty="0" smtClean="0">
                <a:latin typeface="Verdana" pitchFamily="34" charset="0"/>
                <a:ea typeface="Verdana" pitchFamily="34" charset="0"/>
              </a:rPr>
              <a:t>Filters</a:t>
            </a:r>
            <a:r>
              <a:rPr lang="en-GB" sz="2000" dirty="0" smtClean="0">
                <a:latin typeface="Verdana" pitchFamily="34" charset="0"/>
                <a:ea typeface="Verdana" pitchFamily="34" charset="0"/>
              </a:rPr>
              <a:t> – Explore data by state, constituency, party, alliance and status.</a:t>
            </a:r>
          </a:p>
          <a:p>
            <a:r>
              <a:rPr lang="en-GB" sz="2000" b="1" dirty="0" smtClean="0">
                <a:latin typeface="Verdana" pitchFamily="34" charset="0"/>
                <a:ea typeface="Verdana" pitchFamily="34" charset="0"/>
              </a:rPr>
              <a:t>KPIs</a:t>
            </a:r>
            <a:r>
              <a:rPr lang="en-GB" sz="2000" dirty="0" smtClean="0">
                <a:latin typeface="Verdana" pitchFamily="34" charset="0"/>
                <a:ea typeface="Verdana" pitchFamily="34" charset="0"/>
              </a:rPr>
              <a:t> – Includes total seats won, margin and constituencies won by alliances.</a:t>
            </a:r>
          </a:p>
          <a:p>
            <a:r>
              <a:rPr lang="en-GB" sz="2000" b="1" dirty="0" smtClean="0">
                <a:latin typeface="Verdana" pitchFamily="34" charset="0"/>
                <a:ea typeface="Verdana" pitchFamily="34" charset="0"/>
              </a:rPr>
              <a:t>Visualisations</a:t>
            </a:r>
            <a:r>
              <a:rPr lang="en-GB" sz="2000" dirty="0" smtClean="0">
                <a:latin typeface="Verdana" pitchFamily="34" charset="0"/>
                <a:ea typeface="Verdana" pitchFamily="34" charset="0"/>
              </a:rPr>
              <a:t> – Summarizes overall results, state wise performance, constituency analysis, party and alliance comparisons and trends.</a:t>
            </a:r>
            <a:endParaRPr lang="en-IN" sz="2000" dirty="0">
              <a:latin typeface="Verdana" pitchFamily="34" charset="0"/>
              <a:ea typeface="Verdana" pitchFamily="34" charset="0"/>
            </a:endParaRPr>
          </a:p>
        </p:txBody>
      </p:sp>
    </p:spTree>
    <p:extLst>
      <p:ext uri="{BB962C8B-B14F-4D97-AF65-F5344CB8AC3E}">
        <p14:creationId xmlns:p14="http://schemas.microsoft.com/office/powerpoint/2010/main" val="3672783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88640"/>
            <a:ext cx="7024744" cy="1143000"/>
          </a:xfrm>
        </p:spPr>
        <p:txBody>
          <a:bodyPr/>
          <a:lstStyle/>
          <a:p>
            <a:pPr algn="ctr"/>
            <a:r>
              <a:rPr lang="en-GB" sz="3600" dirty="0" smtClean="0">
                <a:latin typeface="Arial Black" pitchFamily="34" charset="0"/>
              </a:rPr>
              <a:t>POWER BI DASHBOARD</a:t>
            </a:r>
            <a:endParaRPr lang="en-IN" sz="3600" dirty="0">
              <a:latin typeface="Arial Black"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68760"/>
            <a:ext cx="8208912"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79543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387</TotalTime>
  <Words>728</Words>
  <Application>Microsoft Office PowerPoint</Application>
  <PresentationFormat>On-screen Show (4:3)</PresentationFormat>
  <Paragraphs>78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Austin</vt:lpstr>
      <vt:lpstr>Analysis of 2024 Election Data using Power BI</vt:lpstr>
      <vt:lpstr>INDEX</vt:lpstr>
      <vt:lpstr>OBJECTIVE</vt:lpstr>
      <vt:lpstr>DATA DESCRIPTION</vt:lpstr>
      <vt:lpstr>DATA DESCRIPTION</vt:lpstr>
      <vt:lpstr>DATA INTEGRATION</vt:lpstr>
      <vt:lpstr>DATA CLEANING</vt:lpstr>
      <vt:lpstr>DASHBOARD OVERVIEW</vt:lpstr>
      <vt:lpstr>POWER BI DASHBOARD</vt:lpstr>
      <vt:lpstr>INSIGHTS</vt:lpstr>
      <vt:lpstr>INSIGHTS</vt:lpstr>
      <vt:lpstr>RECOMMENDATIONS</vt:lpstr>
      <vt:lpstr>RECOMMENDATIONS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32</cp:revision>
  <dcterms:created xsi:type="dcterms:W3CDTF">2024-07-15T15:08:37Z</dcterms:created>
  <dcterms:modified xsi:type="dcterms:W3CDTF">2024-07-17T06:07:19Z</dcterms:modified>
</cp:coreProperties>
</file>