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9" r:id="rId4"/>
    <p:sldId id="260" r:id="rId5"/>
    <p:sldId id="261" r:id="rId6"/>
    <p:sldId id="262" r:id="rId7"/>
    <p:sldId id="263" r:id="rId8"/>
    <p:sldId id="265" r:id="rId9"/>
    <p:sldId id="266" r:id="rId10"/>
    <p:sldId id="267" r:id="rId11"/>
    <p:sldId id="271" r:id="rId12"/>
    <p:sldId id="272" r:id="rId13"/>
    <p:sldId id="273" r:id="rId14"/>
    <p:sldId id="274"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E447A3-07C4-4753-B2DB-B5D9BC85C84B}" type="datetimeFigureOut">
              <a:rPr lang="en-IN" smtClean="0"/>
              <a:t>14-05-2024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31CEC-01FC-438D-9014-CA0CCF943E2B}" type="slidenum">
              <a:rPr lang="en-IN" smtClean="0"/>
              <a:t>‹#›</a:t>
            </a:fld>
            <a:endParaRPr lang="en-IN"/>
          </a:p>
        </p:txBody>
      </p:sp>
    </p:spTree>
    <p:extLst>
      <p:ext uri="{BB962C8B-B14F-4D97-AF65-F5344CB8AC3E}">
        <p14:creationId xmlns:p14="http://schemas.microsoft.com/office/powerpoint/2010/main" val="6777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B31CEC-01FC-438D-9014-CA0CCF943E2B}" type="slidenum">
              <a:rPr lang="en-IN" smtClean="0"/>
              <a:t>11</a:t>
            </a:fld>
            <a:endParaRPr lang="en-IN"/>
          </a:p>
        </p:txBody>
      </p:sp>
    </p:spTree>
    <p:extLst>
      <p:ext uri="{BB962C8B-B14F-4D97-AF65-F5344CB8AC3E}">
        <p14:creationId xmlns:p14="http://schemas.microsoft.com/office/powerpoint/2010/main" val="186956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1EFFF7-79C9-4981-B031-87A063AECBA8}" type="slidenum">
              <a:rPr lang="en-IN" smtClean="0"/>
              <a:t>‹#›</a:t>
            </a:fld>
            <a:endParaRPr lang="en-IN"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1EFFF7-79C9-4981-B031-87A063AECBA8}"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1EFFF7-79C9-4981-B031-87A063AECBA8}"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1EFFF7-79C9-4981-B031-87A063AECBA8}"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1EFFF7-79C9-4981-B031-87A063AECBA8}"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1EFFF7-79C9-4981-B031-87A063AECBA8}"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A1EFFF7-79C9-4981-B031-87A063AECBA8}" type="slidenum">
              <a:rPr lang="en-IN" smtClean="0"/>
              <a:t>‹#›</a:t>
            </a:fld>
            <a:endParaRPr lang="en-IN"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A1EFFF7-79C9-4981-B031-87A063AECBA8}"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A1EFFF7-79C9-4981-B031-87A063AECBA8}"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1EFFF7-79C9-4981-B031-87A063AECBA8}"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6F41C-6A2E-4DE4-A419-3B259232A204}" type="datetimeFigureOut">
              <a:rPr lang="en-IN" smtClean="0"/>
              <a:t>14-05-2024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1EFFF7-79C9-4981-B031-87A063AECBA8}" type="slidenum">
              <a:rPr lang="en-IN" smtClean="0"/>
              <a:t>‹#›</a:t>
            </a:fld>
            <a:endParaRPr lang="en-IN"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946F41C-6A2E-4DE4-A419-3B259232A204}" type="datetimeFigureOut">
              <a:rPr lang="en-IN" smtClean="0"/>
              <a:t>14-05-2024</a:t>
            </a:fld>
            <a:endParaRPr lang="en-IN"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A1EFFF7-79C9-4981-B031-87A063AECBA8}"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40152" y="5229200"/>
            <a:ext cx="2160240" cy="360040"/>
          </a:xfrm>
        </p:spPr>
        <p:txBody>
          <a:bodyPr>
            <a:normAutofit fontScale="92500" lnSpcReduction="20000"/>
          </a:bodyPr>
          <a:lstStyle/>
          <a:p>
            <a:endParaRPr lang="en-IN" dirty="0"/>
          </a:p>
        </p:txBody>
      </p:sp>
      <p:sp>
        <p:nvSpPr>
          <p:cNvPr id="2" name="Title 1"/>
          <p:cNvSpPr>
            <a:spLocks noGrp="1"/>
          </p:cNvSpPr>
          <p:nvPr>
            <p:ph type="ctrTitle"/>
          </p:nvPr>
        </p:nvSpPr>
        <p:spPr>
          <a:xfrm>
            <a:off x="611560" y="1556792"/>
            <a:ext cx="7175351" cy="1793167"/>
          </a:xfrm>
        </p:spPr>
        <p:txBody>
          <a:bodyPr/>
          <a:lstStyle/>
          <a:p>
            <a:pPr marL="182880" indent="0" algn="ctr">
              <a:buNone/>
            </a:pPr>
            <a:r>
              <a:rPr lang="en-GB" sz="4800" dirty="0" smtClean="0">
                <a:latin typeface="Arial Black" pitchFamily="34" charset="0"/>
              </a:rPr>
              <a:t>OTP VERIFICATION SYSTEM</a:t>
            </a:r>
            <a:endParaRPr lang="en-IN" sz="4800" dirty="0">
              <a:latin typeface="Arial Black"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120" y="3789040"/>
            <a:ext cx="4469838" cy="297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72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678179"/>
            <a:ext cx="5966666" cy="2423346"/>
          </a:xfrm>
        </p:spPr>
        <p:txBody>
          <a:bodyPr/>
          <a:lstStyle/>
          <a:p>
            <a:pPr marL="0" indent="0" algn="ctr">
              <a:buNone/>
            </a:pPr>
            <a:r>
              <a:rPr lang="en-GB" sz="3200" dirty="0" smtClean="0">
                <a:latin typeface="Arial Black" pitchFamily="34" charset="0"/>
              </a:rPr>
              <a:t>CODE</a:t>
            </a:r>
            <a:endParaRPr lang="en-IN" sz="3200" dirty="0">
              <a:latin typeface="Arial Black" pitchFamily="34" charset="0"/>
            </a:endParaRPr>
          </a:p>
        </p:txBody>
      </p:sp>
      <p:sp>
        <p:nvSpPr>
          <p:cNvPr id="3" name="Text Placeholder 2"/>
          <p:cNvSpPr>
            <a:spLocks noGrp="1"/>
          </p:cNvSpPr>
          <p:nvPr>
            <p:ph type="body" idx="1"/>
          </p:nvPr>
        </p:nvSpPr>
        <p:spPr/>
        <p:txBody>
          <a:bodyPr/>
          <a:lstStyle/>
          <a:p>
            <a:endParaRPr lang="en-IN"/>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1"/>
            <a:ext cx="8496944" cy="583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80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611560"/>
            <a:ext cx="5966666" cy="2423346"/>
          </a:xfrm>
        </p:spPr>
        <p:txBody>
          <a:bodyPr/>
          <a:lstStyle/>
          <a:p>
            <a:pPr marL="0" indent="0" algn="ctr">
              <a:buNone/>
            </a:pPr>
            <a:r>
              <a:rPr lang="en-GB" sz="3200" dirty="0">
                <a:latin typeface="Arial Black" pitchFamily="34" charset="0"/>
              </a:rPr>
              <a:t>CODE</a:t>
            </a:r>
            <a:endParaRPr lang="en-IN" sz="3200" dirty="0">
              <a:latin typeface="Arial Black" pitchFamily="34" charset="0"/>
            </a:endParaRPr>
          </a:p>
        </p:txBody>
      </p:sp>
      <p:sp>
        <p:nvSpPr>
          <p:cNvPr id="3" name="Text Placeholder 2"/>
          <p:cNvSpPr>
            <a:spLocks noGrp="1"/>
          </p:cNvSpPr>
          <p:nvPr>
            <p:ph type="body" idx="1"/>
          </p:nvPr>
        </p:nvSpPr>
        <p:spPr/>
        <p:txBody>
          <a:bodyPr/>
          <a:lstStyle/>
          <a:p>
            <a:endParaRPr lang="en-I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8555"/>
            <a:ext cx="8839200"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05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600125"/>
            <a:ext cx="5966666" cy="2423346"/>
          </a:xfrm>
        </p:spPr>
        <p:txBody>
          <a:bodyPr/>
          <a:lstStyle/>
          <a:p>
            <a:pPr marL="0" indent="0" algn="ctr">
              <a:buNone/>
            </a:pPr>
            <a:r>
              <a:rPr lang="en-GB" sz="3200" dirty="0">
                <a:latin typeface="Arial Black" pitchFamily="34" charset="0"/>
              </a:rPr>
              <a:t>CODE</a:t>
            </a:r>
            <a:endParaRPr lang="en-IN" sz="3200" dirty="0">
              <a:latin typeface="Arial Black" pitchFamily="34" charset="0"/>
            </a:endParaRPr>
          </a:p>
        </p:txBody>
      </p:sp>
      <p:sp>
        <p:nvSpPr>
          <p:cNvPr id="3" name="Text Placeholder 2"/>
          <p:cNvSpPr>
            <a:spLocks noGrp="1"/>
          </p:cNvSpPr>
          <p:nvPr>
            <p:ph type="body"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03447"/>
            <a:ext cx="8640959" cy="585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72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611560"/>
            <a:ext cx="5966666" cy="2423346"/>
          </a:xfrm>
        </p:spPr>
        <p:txBody>
          <a:bodyPr/>
          <a:lstStyle/>
          <a:p>
            <a:pPr marL="0" indent="0" algn="ctr">
              <a:buNone/>
            </a:pPr>
            <a:r>
              <a:rPr lang="en-GB" sz="3200" dirty="0" smtClean="0">
                <a:latin typeface="Arial Black" pitchFamily="34" charset="0"/>
              </a:rPr>
              <a:t>CODE</a:t>
            </a:r>
            <a:endParaRPr lang="en-IN" sz="3200" dirty="0">
              <a:latin typeface="Arial Black" pitchFamily="34" charset="0"/>
            </a:endParaRPr>
          </a:p>
        </p:txBody>
      </p:sp>
      <p:sp>
        <p:nvSpPr>
          <p:cNvPr id="3" name="Text Placeholder 2"/>
          <p:cNvSpPr>
            <a:spLocks noGrp="1"/>
          </p:cNvSpPr>
          <p:nvPr>
            <p:ph type="body"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052736"/>
            <a:ext cx="847725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23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395536"/>
            <a:ext cx="5966666" cy="2423346"/>
          </a:xfrm>
        </p:spPr>
        <p:txBody>
          <a:bodyPr/>
          <a:lstStyle/>
          <a:p>
            <a:pPr marL="0" indent="0" algn="ctr">
              <a:buNone/>
            </a:pPr>
            <a:r>
              <a:rPr lang="en-GB" sz="3200" dirty="0" smtClean="0">
                <a:latin typeface="Arial Black" pitchFamily="34" charset="0"/>
              </a:rPr>
              <a:t>CODE</a:t>
            </a:r>
            <a:endParaRPr lang="en-IN" sz="3200" dirty="0">
              <a:latin typeface="Arial Black" pitchFamily="34" charset="0"/>
            </a:endParaRPr>
          </a:p>
        </p:txBody>
      </p:sp>
      <p:sp>
        <p:nvSpPr>
          <p:cNvPr id="3" name="Text Placeholder 2"/>
          <p:cNvSpPr>
            <a:spLocks noGrp="1"/>
          </p:cNvSpPr>
          <p:nvPr>
            <p:ph type="body"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48" y="1700808"/>
            <a:ext cx="7792033"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36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91480"/>
            <a:ext cx="7532317" cy="2192456"/>
          </a:xfrm>
        </p:spPr>
        <p:txBody>
          <a:bodyPr/>
          <a:lstStyle/>
          <a:p>
            <a:pPr marL="0" indent="0" algn="ctr">
              <a:buNone/>
            </a:pPr>
            <a:r>
              <a:rPr lang="en-GB" sz="3200" dirty="0" smtClean="0">
                <a:latin typeface="Arial Black" pitchFamily="34" charset="0"/>
              </a:rPr>
              <a:t>OUTPUT OF VERIFICATION USING OTP</a:t>
            </a:r>
            <a:endParaRPr lang="en-IN" sz="3200" dirty="0">
              <a:latin typeface="Arial Black" pitchFamily="34" charset="0"/>
            </a:endParaRPr>
          </a:p>
        </p:txBody>
      </p:sp>
      <p:sp>
        <p:nvSpPr>
          <p:cNvPr id="3" name="Text Placeholder 2"/>
          <p:cNvSpPr>
            <a:spLocks noGrp="1"/>
          </p:cNvSpPr>
          <p:nvPr>
            <p:ph type="body" idx="1"/>
          </p:nvPr>
        </p:nvSpPr>
        <p:spPr>
          <a:xfrm>
            <a:off x="251520" y="1268760"/>
            <a:ext cx="8892480" cy="5472608"/>
          </a:xfrm>
        </p:spPr>
        <p:txBody>
          <a:bodyPr>
            <a:normAutofit/>
          </a:bodyPr>
          <a:lstStyle/>
          <a:p>
            <a:pPr algn="l"/>
            <a:endParaRPr lang="en-GB" dirty="0" smtClean="0"/>
          </a:p>
          <a:p>
            <a:pPr algn="l"/>
            <a:r>
              <a:rPr lang="en-GB" dirty="0" smtClean="0"/>
              <a:t>                              </a:t>
            </a:r>
            <a:r>
              <a:rPr lang="en-GB" sz="1400" dirty="0" smtClean="0">
                <a:latin typeface="Verdana" pitchFamily="34" charset="0"/>
                <a:ea typeface="Verdana" pitchFamily="34" charset="0"/>
              </a:rPr>
              <a:t>On running the OTP                                          On entering the  </a:t>
            </a:r>
          </a:p>
          <a:p>
            <a:pPr algn="l"/>
            <a:r>
              <a:rPr lang="en-GB" sz="1400" dirty="0" smtClean="0">
                <a:latin typeface="Verdana" pitchFamily="34" charset="0"/>
                <a:ea typeface="Verdana" pitchFamily="34" charset="0"/>
              </a:rPr>
              <a:t>                                    VERIFICATION pro</a:t>
            </a:r>
            <a:r>
              <a:rPr lang="en-GB" sz="1600" dirty="0" smtClean="0">
                <a:latin typeface="Verdana" pitchFamily="34" charset="0"/>
                <a:ea typeface="Verdana" pitchFamily="34" charset="0"/>
              </a:rPr>
              <a:t>gram,                               correct OTP it</a:t>
            </a:r>
          </a:p>
          <a:p>
            <a:pPr algn="l"/>
            <a:r>
              <a:rPr lang="en-GB" sz="1600" dirty="0" smtClean="0">
                <a:latin typeface="Verdana" pitchFamily="34" charset="0"/>
                <a:ea typeface="Verdana" pitchFamily="34" charset="0"/>
              </a:rPr>
              <a:t>                                displays a window to                                shows </a:t>
            </a:r>
            <a:r>
              <a:rPr lang="en-GB" sz="1600" b="1" dirty="0" smtClean="0">
                <a:latin typeface="Verdana" pitchFamily="34" charset="0"/>
                <a:ea typeface="Verdana" pitchFamily="34" charset="0"/>
              </a:rPr>
              <a:t>OTP </a:t>
            </a:r>
          </a:p>
          <a:p>
            <a:pPr algn="l"/>
            <a:r>
              <a:rPr lang="en-GB" sz="1600" b="1" dirty="0" smtClean="0">
                <a:latin typeface="Verdana" pitchFamily="34" charset="0"/>
                <a:ea typeface="Verdana" pitchFamily="34" charset="0"/>
              </a:rPr>
              <a:t>                                </a:t>
            </a:r>
            <a:r>
              <a:rPr lang="en-GB" sz="1600" b="1" dirty="0" smtClean="0">
                <a:latin typeface="Verdana" pitchFamily="34" charset="0"/>
                <a:ea typeface="Verdana" pitchFamily="34" charset="0"/>
              </a:rPr>
              <a:t>Enter your Email.                                     Verified</a:t>
            </a:r>
            <a:r>
              <a:rPr lang="en-GB" sz="1600" dirty="0" smtClean="0">
                <a:latin typeface="Verdana" pitchFamily="34" charset="0"/>
                <a:ea typeface="Verdana" pitchFamily="34" charset="0"/>
              </a:rPr>
              <a:t>.</a:t>
            </a:r>
            <a:endParaRPr lang="en-GB" sz="1600" dirty="0" smtClean="0">
              <a:latin typeface="Verdana" pitchFamily="34" charset="0"/>
              <a:ea typeface="Verdana" pitchFamily="34" charset="0"/>
            </a:endParaRPr>
          </a:p>
          <a:p>
            <a:endParaRPr lang="en-GB" dirty="0" smtClean="0"/>
          </a:p>
          <a:p>
            <a:endParaRPr lang="en-GB" dirty="0" smtClean="0"/>
          </a:p>
          <a:p>
            <a:endParaRPr lang="en-GB" dirty="0" smtClean="0"/>
          </a:p>
          <a:p>
            <a:pPr algn="l"/>
            <a:r>
              <a:rPr lang="en-GB" dirty="0" smtClean="0"/>
              <a:t>                              </a:t>
            </a:r>
            <a:r>
              <a:rPr lang="en-GB" sz="1400" dirty="0" smtClean="0">
                <a:latin typeface="Verdana" pitchFamily="34" charset="0"/>
                <a:ea typeface="Verdana" pitchFamily="34" charset="0"/>
              </a:rPr>
              <a:t>Hit </a:t>
            </a:r>
            <a:r>
              <a:rPr lang="en-GB" sz="1400" b="1" dirty="0" smtClean="0">
                <a:latin typeface="Verdana" pitchFamily="34" charset="0"/>
                <a:ea typeface="Verdana" pitchFamily="34" charset="0"/>
              </a:rPr>
              <a:t>send OTP </a:t>
            </a:r>
            <a:r>
              <a:rPr lang="en-GB" sz="1400" dirty="0" smtClean="0">
                <a:latin typeface="Verdana" pitchFamily="34" charset="0"/>
                <a:ea typeface="Verdana" pitchFamily="34" charset="0"/>
              </a:rPr>
              <a:t>button                                       If you enter the </a:t>
            </a:r>
          </a:p>
          <a:p>
            <a:pPr algn="l"/>
            <a:r>
              <a:rPr lang="en-GB" sz="1400" b="1" dirty="0" smtClean="0">
                <a:latin typeface="Verdana" pitchFamily="34" charset="0"/>
                <a:ea typeface="Verdana" pitchFamily="34" charset="0"/>
              </a:rPr>
              <a:t>                                      </a:t>
            </a:r>
            <a:r>
              <a:rPr lang="en-GB" sz="1400" dirty="0" smtClean="0">
                <a:latin typeface="Verdana" pitchFamily="34" charset="0"/>
                <a:ea typeface="Verdana" pitchFamily="34" charset="0"/>
              </a:rPr>
              <a:t>and check for OTP sent                                    wrong OTP, the  </a:t>
            </a:r>
          </a:p>
          <a:p>
            <a:pPr algn="l"/>
            <a:r>
              <a:rPr lang="en-GB" sz="1400" b="1" dirty="0" smtClean="0">
                <a:latin typeface="Verdana" pitchFamily="34" charset="0"/>
                <a:ea typeface="Verdana" pitchFamily="34" charset="0"/>
              </a:rPr>
              <a:t>                                      </a:t>
            </a:r>
            <a:r>
              <a:rPr lang="en-GB" sz="1400" dirty="0" smtClean="0">
                <a:latin typeface="Verdana" pitchFamily="34" charset="0"/>
                <a:ea typeface="Verdana" pitchFamily="34" charset="0"/>
              </a:rPr>
              <a:t>to mail.                                                          program displays a</a:t>
            </a:r>
          </a:p>
          <a:p>
            <a:pPr algn="l"/>
            <a:r>
              <a:rPr lang="en-GB" sz="1400" b="1" dirty="0" smtClean="0">
                <a:latin typeface="Verdana" pitchFamily="34" charset="0"/>
                <a:ea typeface="Verdana" pitchFamily="34" charset="0"/>
              </a:rPr>
              <a:t>                                                                                                             </a:t>
            </a:r>
            <a:r>
              <a:rPr lang="en-GB" sz="1400" dirty="0" smtClean="0">
                <a:latin typeface="Verdana" pitchFamily="34" charset="0"/>
                <a:ea typeface="Verdana" pitchFamily="34" charset="0"/>
              </a:rPr>
              <a:t>message box </a:t>
            </a:r>
          </a:p>
          <a:p>
            <a:pPr algn="l"/>
            <a:r>
              <a:rPr lang="en-GB" sz="1400" dirty="0" smtClean="0">
                <a:latin typeface="Verdana" pitchFamily="34" charset="0"/>
                <a:ea typeface="Verdana" pitchFamily="34" charset="0"/>
              </a:rPr>
              <a:t>                                                                                                          saying </a:t>
            </a:r>
            <a:r>
              <a:rPr lang="en-GB" sz="1400" b="1" dirty="0" smtClean="0">
                <a:latin typeface="Verdana" pitchFamily="34" charset="0"/>
                <a:ea typeface="Verdana" pitchFamily="34" charset="0"/>
              </a:rPr>
              <a:t>Please </a:t>
            </a:r>
          </a:p>
          <a:p>
            <a:pPr algn="l"/>
            <a:r>
              <a:rPr lang="en-GB" sz="1400" b="1" dirty="0">
                <a:latin typeface="Verdana" pitchFamily="34" charset="0"/>
                <a:ea typeface="Verdana" pitchFamily="34" charset="0"/>
              </a:rPr>
              <a:t> </a:t>
            </a:r>
            <a:r>
              <a:rPr lang="en-GB" sz="1400" b="1" dirty="0" smtClean="0">
                <a:latin typeface="Verdana" pitchFamily="34" charset="0"/>
                <a:ea typeface="Verdana" pitchFamily="34" charset="0"/>
              </a:rPr>
              <a:t>                                                                                                            check your OTP</a:t>
            </a:r>
          </a:p>
          <a:p>
            <a:pPr algn="l"/>
            <a:r>
              <a:rPr lang="en-GB" sz="1400" b="1" dirty="0" smtClean="0">
                <a:latin typeface="Verdana" pitchFamily="34" charset="0"/>
                <a:ea typeface="Verdana" pitchFamily="34" charset="0"/>
              </a:rPr>
              <a:t>                                                                                                              again.</a:t>
            </a:r>
          </a:p>
          <a:p>
            <a:pPr algn="l"/>
            <a:r>
              <a:rPr lang="en-GB" sz="1400" b="1" dirty="0" smtClean="0">
                <a:latin typeface="Verdana" pitchFamily="34" charset="0"/>
                <a:ea typeface="Verdana" pitchFamily="34" charset="0"/>
              </a:rPr>
              <a:t>                                                                                                            </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18" y="1747179"/>
            <a:ext cx="2051451" cy="16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71" y="4329100"/>
            <a:ext cx="1948143"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741" y="1740607"/>
            <a:ext cx="2042232" cy="139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637" y="4437112"/>
            <a:ext cx="1815606" cy="162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62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539552"/>
            <a:ext cx="5966666" cy="2423346"/>
          </a:xfrm>
        </p:spPr>
        <p:txBody>
          <a:bodyPr/>
          <a:lstStyle/>
          <a:p>
            <a:pPr marL="0" indent="0" algn="ctr">
              <a:buNone/>
            </a:pPr>
            <a:r>
              <a:rPr lang="en-GB" sz="3200" dirty="0" smtClean="0">
                <a:latin typeface="Arial Black" pitchFamily="34" charset="0"/>
              </a:rPr>
              <a:t>CONCLUSION</a:t>
            </a:r>
            <a:endParaRPr lang="en-IN" sz="3200" dirty="0">
              <a:latin typeface="Arial Black" pitchFamily="34" charset="0"/>
            </a:endParaRPr>
          </a:p>
        </p:txBody>
      </p:sp>
      <p:sp>
        <p:nvSpPr>
          <p:cNvPr id="3" name="Text Placeholder 2"/>
          <p:cNvSpPr>
            <a:spLocks noGrp="1"/>
          </p:cNvSpPr>
          <p:nvPr>
            <p:ph type="body" idx="1"/>
          </p:nvPr>
        </p:nvSpPr>
        <p:spPr>
          <a:xfrm>
            <a:off x="467544" y="1196752"/>
            <a:ext cx="8424936" cy="5472608"/>
          </a:xfrm>
        </p:spPr>
        <p:txBody>
          <a:bodyPr/>
          <a:lstStyle/>
          <a:p>
            <a:pPr marL="285750" indent="-285750" algn="l">
              <a:buFont typeface="Wingdings" pitchFamily="2" charset="2"/>
              <a:buChar char="q"/>
            </a:pPr>
            <a:r>
              <a:rPr lang="en-IN" sz="1800" dirty="0" smtClean="0">
                <a:latin typeface="Verdana" pitchFamily="34" charset="0"/>
                <a:ea typeface="Verdana" pitchFamily="34" charset="0"/>
              </a:rPr>
              <a:t>This </a:t>
            </a:r>
            <a:r>
              <a:rPr lang="en-IN" sz="1800" dirty="0">
                <a:latin typeface="Verdana" pitchFamily="34" charset="0"/>
                <a:ea typeface="Verdana" pitchFamily="34" charset="0"/>
              </a:rPr>
              <a:t>project provides a simple implementation of OTP verification using Python and email. </a:t>
            </a:r>
            <a:endParaRPr lang="en-IN" sz="1800" dirty="0" smtClean="0">
              <a:latin typeface="Verdana" pitchFamily="34" charset="0"/>
              <a:ea typeface="Verdana" pitchFamily="34" charset="0"/>
            </a:endParaRPr>
          </a:p>
          <a:p>
            <a:pPr marL="285750" indent="-285750" algn="l">
              <a:buFont typeface="Wingdings" pitchFamily="2" charset="2"/>
              <a:buChar char="q"/>
            </a:pPr>
            <a:r>
              <a:rPr lang="en-IN" sz="1800" dirty="0" smtClean="0">
                <a:latin typeface="Verdana" pitchFamily="34" charset="0"/>
                <a:ea typeface="Verdana" pitchFamily="34" charset="0"/>
              </a:rPr>
              <a:t>We </a:t>
            </a:r>
            <a:r>
              <a:rPr lang="en-IN" sz="1800" dirty="0">
                <a:latin typeface="Verdana" pitchFamily="34" charset="0"/>
                <a:ea typeface="Verdana" pitchFamily="34" charset="0"/>
              </a:rPr>
              <a:t>can integrate this code into </a:t>
            </a:r>
            <a:r>
              <a:rPr lang="en-IN" sz="1800" dirty="0" smtClean="0">
                <a:latin typeface="Verdana" pitchFamily="34" charset="0"/>
                <a:ea typeface="Verdana" pitchFamily="34" charset="0"/>
              </a:rPr>
              <a:t>our </a:t>
            </a:r>
            <a:r>
              <a:rPr lang="en-IN" sz="1800" dirty="0">
                <a:latin typeface="Verdana" pitchFamily="34" charset="0"/>
                <a:ea typeface="Verdana" pitchFamily="34" charset="0"/>
              </a:rPr>
              <a:t>applications to add an extra layer of security to user </a:t>
            </a:r>
            <a:r>
              <a:rPr lang="en-IN" sz="1800" dirty="0" smtClean="0">
                <a:latin typeface="Verdana" pitchFamily="34" charset="0"/>
                <a:ea typeface="Verdana" pitchFamily="34" charset="0"/>
              </a:rPr>
              <a:t>authentication. </a:t>
            </a:r>
          </a:p>
          <a:p>
            <a:pPr marL="285750" indent="-285750" algn="l">
              <a:buFont typeface="Wingdings" pitchFamily="2" charset="2"/>
              <a:buChar char="q"/>
            </a:pPr>
            <a:r>
              <a:rPr lang="en-GB" sz="1800" dirty="0" smtClean="0">
                <a:latin typeface="Verdana" pitchFamily="34" charset="0"/>
                <a:ea typeface="Verdana" pitchFamily="34" charset="0"/>
              </a:rPr>
              <a:t>Developed </a:t>
            </a:r>
            <a:r>
              <a:rPr lang="en-GB" sz="1800" dirty="0">
                <a:latin typeface="Verdana" pitchFamily="34" charset="0"/>
                <a:ea typeface="Verdana" pitchFamily="34" charset="0"/>
              </a:rPr>
              <a:t>an OTP VERIFICATION SYSTEM using python and tkinter GUI for secure authentication. </a:t>
            </a:r>
            <a:endParaRPr lang="en-GB" sz="1800" dirty="0" smtClean="0">
              <a:latin typeface="Verdana" pitchFamily="34" charset="0"/>
              <a:ea typeface="Verdana" pitchFamily="34" charset="0"/>
            </a:endParaRPr>
          </a:p>
          <a:p>
            <a:pPr marL="285750" indent="-285750" algn="l">
              <a:buFont typeface="Wingdings" pitchFamily="2" charset="2"/>
              <a:buChar char="q"/>
            </a:pPr>
            <a:r>
              <a:rPr lang="en-GB" sz="1800" dirty="0">
                <a:latin typeface="Verdana" pitchFamily="34" charset="0"/>
                <a:ea typeface="Verdana" pitchFamily="34" charset="0"/>
              </a:rPr>
              <a:t>One-time passwords (OTPs) are a highly effective method of providing an extra layer of security to online authentication processes. </a:t>
            </a:r>
            <a:endParaRPr lang="en-GB" sz="1800" dirty="0" smtClean="0">
              <a:latin typeface="Verdana" pitchFamily="34" charset="0"/>
              <a:ea typeface="Verdana" pitchFamily="34" charset="0"/>
            </a:endParaRPr>
          </a:p>
          <a:p>
            <a:pPr marL="285750" indent="-285750" algn="l">
              <a:buFont typeface="Wingdings" pitchFamily="2" charset="2"/>
              <a:buChar char="q"/>
            </a:pPr>
            <a:r>
              <a:rPr lang="en-GB" sz="1800" dirty="0" smtClean="0">
                <a:latin typeface="Verdana" pitchFamily="34" charset="0"/>
                <a:ea typeface="Verdana" pitchFamily="34" charset="0"/>
              </a:rPr>
              <a:t>By </a:t>
            </a:r>
            <a:r>
              <a:rPr lang="en-GB" sz="1800" dirty="0">
                <a:latin typeface="Verdana" pitchFamily="34" charset="0"/>
                <a:ea typeface="Verdana" pitchFamily="34" charset="0"/>
              </a:rPr>
              <a:t>requiring an OTP in addition to a traditional password, businesses can significantly reduce the risk of unauthorized access, data breaches, and account hijacking</a:t>
            </a:r>
            <a:r>
              <a:rPr lang="en-GB" sz="1800" dirty="0" smtClean="0">
                <a:latin typeface="Verdana" pitchFamily="34" charset="0"/>
                <a:ea typeface="Verdana" pitchFamily="34" charset="0"/>
              </a:rPr>
              <a:t>.</a:t>
            </a:r>
            <a:endParaRPr lang="pa-IN" sz="1800" dirty="0">
              <a:latin typeface="Verdana" pitchFamily="34" charset="0"/>
              <a:ea typeface="Verdana" pitchFamily="34" charset="0"/>
            </a:endParaRPr>
          </a:p>
          <a:p>
            <a:pPr algn="l"/>
            <a:r>
              <a:rPr lang="en-IN" sz="1800" dirty="0"/>
              <a:t/>
            </a:r>
            <a:br>
              <a:rPr lang="en-IN" sz="1800" dirty="0"/>
            </a:br>
            <a:endParaRPr lang="en-IN" sz="1800" dirty="0">
              <a:latin typeface="Verdana" pitchFamily="34" charset="0"/>
              <a:ea typeface="Verdana"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755798"/>
            <a:ext cx="3600400" cy="196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52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65" y="476672"/>
            <a:ext cx="8691366"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44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467544"/>
            <a:ext cx="6552728" cy="2520280"/>
          </a:xfrm>
        </p:spPr>
        <p:txBody>
          <a:bodyPr/>
          <a:lstStyle/>
          <a:p>
            <a:pPr marL="0" indent="0" algn="ctr">
              <a:buNone/>
            </a:pPr>
            <a:r>
              <a:rPr lang="en-GB" sz="3200" dirty="0" smtClean="0">
                <a:latin typeface="Arial Black" pitchFamily="34" charset="0"/>
              </a:rPr>
              <a:t>CONTENTS</a:t>
            </a:r>
            <a:endParaRPr lang="en-IN" sz="3200" dirty="0">
              <a:latin typeface="Arial Black" pitchFamily="34" charset="0"/>
            </a:endParaRPr>
          </a:p>
        </p:txBody>
      </p:sp>
      <p:sp>
        <p:nvSpPr>
          <p:cNvPr id="3" name="Text Placeholder 2"/>
          <p:cNvSpPr>
            <a:spLocks noGrp="1"/>
          </p:cNvSpPr>
          <p:nvPr>
            <p:ph type="body" idx="1"/>
          </p:nvPr>
        </p:nvSpPr>
        <p:spPr>
          <a:xfrm>
            <a:off x="467544" y="1268760"/>
            <a:ext cx="8208912" cy="5328592"/>
          </a:xfrm>
        </p:spPr>
        <p:txBody>
          <a:bodyPr>
            <a:normAutofit/>
          </a:bodyPr>
          <a:lstStyle/>
          <a:p>
            <a:pPr marL="342900" indent="-342900" algn="l">
              <a:buFont typeface="Wingdings" pitchFamily="2" charset="2"/>
              <a:buChar char="q"/>
            </a:pPr>
            <a:r>
              <a:rPr lang="en-GB" sz="2400" dirty="0" smtClean="0">
                <a:latin typeface="Verdana" pitchFamily="34" charset="0"/>
                <a:ea typeface="Verdana" pitchFamily="34" charset="0"/>
              </a:rPr>
              <a:t>Objective</a:t>
            </a:r>
          </a:p>
          <a:p>
            <a:pPr marL="342900" indent="-342900" algn="l">
              <a:buFont typeface="Wingdings" pitchFamily="2" charset="2"/>
              <a:buChar char="q"/>
            </a:pPr>
            <a:r>
              <a:rPr lang="en-GB" sz="2400" dirty="0" smtClean="0">
                <a:latin typeface="Verdana" pitchFamily="34" charset="0"/>
                <a:ea typeface="Verdana" pitchFamily="34" charset="0"/>
              </a:rPr>
              <a:t>Problem Statement</a:t>
            </a:r>
          </a:p>
          <a:p>
            <a:pPr marL="342900" indent="-342900" algn="l">
              <a:buFont typeface="Wingdings" pitchFamily="2" charset="2"/>
              <a:buChar char="q"/>
            </a:pPr>
            <a:r>
              <a:rPr lang="en-GB" sz="2400" dirty="0" smtClean="0">
                <a:latin typeface="Verdana" pitchFamily="34" charset="0"/>
                <a:ea typeface="Verdana" pitchFamily="34" charset="0"/>
              </a:rPr>
              <a:t>What is One Time Password(OTP)</a:t>
            </a:r>
          </a:p>
          <a:p>
            <a:pPr marL="342900" indent="-342900" algn="l">
              <a:buFont typeface="Wingdings" pitchFamily="2" charset="2"/>
              <a:buChar char="q"/>
            </a:pPr>
            <a:r>
              <a:rPr lang="en-GB" sz="2400" dirty="0" smtClean="0">
                <a:latin typeface="Verdana" pitchFamily="34" charset="0"/>
                <a:ea typeface="Verdana" pitchFamily="34" charset="0"/>
              </a:rPr>
              <a:t>Benefits of OTP</a:t>
            </a:r>
          </a:p>
          <a:p>
            <a:pPr marL="342900" indent="-342900" algn="l">
              <a:buFont typeface="Wingdings" pitchFamily="2" charset="2"/>
              <a:buChar char="q"/>
            </a:pPr>
            <a:r>
              <a:rPr lang="en-GB" sz="2400" dirty="0" smtClean="0">
                <a:latin typeface="Verdana" pitchFamily="34" charset="0"/>
                <a:ea typeface="Verdana" pitchFamily="34" charset="0"/>
              </a:rPr>
              <a:t>Code</a:t>
            </a:r>
          </a:p>
          <a:p>
            <a:pPr marL="342900" indent="-342900" algn="l">
              <a:buFont typeface="Wingdings" pitchFamily="2" charset="2"/>
              <a:buChar char="q"/>
            </a:pPr>
            <a:r>
              <a:rPr lang="en-GB" sz="2400" dirty="0" smtClean="0">
                <a:latin typeface="Verdana" pitchFamily="34" charset="0"/>
                <a:ea typeface="Verdana" pitchFamily="34" charset="0"/>
              </a:rPr>
              <a:t>Code explanation and design steps</a:t>
            </a:r>
          </a:p>
          <a:p>
            <a:pPr marL="342900" indent="-342900" algn="l">
              <a:buFont typeface="Wingdings" pitchFamily="2" charset="2"/>
              <a:buChar char="q"/>
            </a:pPr>
            <a:r>
              <a:rPr lang="en-GB" sz="2400" dirty="0" smtClean="0">
                <a:latin typeface="Verdana" pitchFamily="34" charset="0"/>
                <a:ea typeface="Verdana" pitchFamily="34" charset="0"/>
              </a:rPr>
              <a:t>Output of verification using OTP</a:t>
            </a:r>
          </a:p>
          <a:p>
            <a:pPr marL="342900" indent="-342900" algn="l">
              <a:buFont typeface="Wingdings" pitchFamily="2" charset="2"/>
              <a:buChar char="q"/>
            </a:pPr>
            <a:r>
              <a:rPr lang="en-GB" sz="2400" dirty="0" smtClean="0">
                <a:latin typeface="Verdana" pitchFamily="34" charset="0"/>
                <a:ea typeface="Verdana" pitchFamily="34" charset="0"/>
              </a:rPr>
              <a:t>Conclusion</a:t>
            </a:r>
          </a:p>
          <a:p>
            <a:pPr marL="342900" indent="-342900" algn="l">
              <a:buFont typeface="Wingdings" pitchFamily="2" charset="2"/>
              <a:buChar char="q"/>
            </a:pPr>
            <a:endParaRPr lang="en-GB" sz="2400" dirty="0" smtClean="0">
              <a:latin typeface="Verdana" pitchFamily="34" charset="0"/>
              <a:ea typeface="Verdana" pitchFamily="34" charset="0"/>
            </a:endParaRPr>
          </a:p>
          <a:p>
            <a:pPr marL="342900" indent="-342900" algn="l">
              <a:buFont typeface="Wingdings" pitchFamily="2" charset="2"/>
              <a:buChar char="q"/>
            </a:pPr>
            <a:endParaRPr lang="en-GB" sz="2400" dirty="0" smtClean="0">
              <a:latin typeface="Verdana" pitchFamily="34" charset="0"/>
              <a:ea typeface="Verdana" pitchFamily="34" charset="0"/>
            </a:endParaRPr>
          </a:p>
          <a:p>
            <a:pPr marL="342900" indent="-342900" algn="l">
              <a:buFont typeface="Wingdings" pitchFamily="2" charset="2"/>
              <a:buChar char="q"/>
            </a:pPr>
            <a:endParaRPr lang="en-GB" sz="2400" dirty="0" smtClean="0">
              <a:latin typeface="Verdana" pitchFamily="34" charset="0"/>
              <a:ea typeface="Verdana" pitchFamily="34" charset="0"/>
            </a:endParaRPr>
          </a:p>
        </p:txBody>
      </p:sp>
    </p:spTree>
    <p:extLst>
      <p:ext uri="{BB962C8B-B14F-4D97-AF65-F5344CB8AC3E}">
        <p14:creationId xmlns:p14="http://schemas.microsoft.com/office/powerpoint/2010/main" val="297941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043608"/>
            <a:ext cx="9036496" cy="2912482"/>
          </a:xfrm>
        </p:spPr>
        <p:txBody>
          <a:bodyPr/>
          <a:lstStyle/>
          <a:p>
            <a:pPr marL="0" indent="0" algn="l">
              <a:buNone/>
            </a:pPr>
            <a:r>
              <a:rPr lang="en-GB" sz="2400" u="sng" dirty="0" smtClean="0">
                <a:latin typeface="Arial Black" pitchFamily="34" charset="0"/>
              </a:rPr>
              <a:t>OBJECTIVE :</a:t>
            </a:r>
            <a:r>
              <a:rPr lang="en-GB" sz="2800" u="sng" dirty="0" smtClean="0">
                <a:latin typeface="Arial Black" pitchFamily="34" charset="0"/>
              </a:rPr>
              <a:t> </a:t>
            </a:r>
            <a:r>
              <a:rPr lang="en-GB" sz="1600" u="sng" dirty="0" smtClean="0">
                <a:latin typeface="Verdana" pitchFamily="34" charset="0"/>
                <a:ea typeface="Verdana" pitchFamily="34" charset="0"/>
              </a:rPr>
              <a:t>To build an “OTP Verification System”  with python   </a:t>
            </a:r>
            <a:endParaRPr lang="en-IN" sz="1600" u="sng" dirty="0">
              <a:latin typeface="Verdana" pitchFamily="34" charset="0"/>
              <a:ea typeface="Verdana" pitchFamily="34" charset="0"/>
            </a:endParaRPr>
          </a:p>
        </p:txBody>
      </p:sp>
      <p:sp>
        <p:nvSpPr>
          <p:cNvPr id="3" name="Text Placeholder 2"/>
          <p:cNvSpPr>
            <a:spLocks noGrp="1"/>
          </p:cNvSpPr>
          <p:nvPr>
            <p:ph type="body" idx="1"/>
          </p:nvPr>
        </p:nvSpPr>
        <p:spPr>
          <a:xfrm>
            <a:off x="179512" y="1052736"/>
            <a:ext cx="8640960" cy="5544616"/>
          </a:xfrm>
        </p:spPr>
        <p:txBody>
          <a:bodyPr>
            <a:normAutofit/>
          </a:bodyPr>
          <a:lstStyle/>
          <a:p>
            <a:pPr algn="l"/>
            <a:r>
              <a:rPr lang="en-GB" dirty="0" smtClean="0">
                <a:latin typeface="Verdana" pitchFamily="34" charset="0"/>
                <a:ea typeface="Verdana" pitchFamily="34" charset="0"/>
              </a:rPr>
              <a:t>Purpose:</a:t>
            </a:r>
          </a:p>
          <a:p>
            <a:pPr marL="285750" indent="-285750" algn="l">
              <a:buFont typeface="Wingdings" pitchFamily="2" charset="2"/>
              <a:buChar char="q"/>
            </a:pPr>
            <a:r>
              <a:rPr lang="en-GB" sz="1800" dirty="0" smtClean="0">
                <a:latin typeface="Verdana" pitchFamily="34" charset="0"/>
                <a:ea typeface="Verdana" pitchFamily="34" charset="0"/>
              </a:rPr>
              <a:t>A </a:t>
            </a:r>
            <a:r>
              <a:rPr lang="en-GB" sz="1800" dirty="0">
                <a:latin typeface="Verdana" pitchFamily="34" charset="0"/>
                <a:ea typeface="Verdana" pitchFamily="34" charset="0"/>
              </a:rPr>
              <a:t>one-time password (OTP) is an automatically generated numeric or alphanumeric string of characters that authenticates a user for a single transaction or </a:t>
            </a:r>
            <a:r>
              <a:rPr lang="en-GB" sz="1800" dirty="0" smtClean="0">
                <a:latin typeface="Verdana" pitchFamily="34" charset="0"/>
                <a:ea typeface="Verdana" pitchFamily="34" charset="0"/>
              </a:rPr>
              <a:t>login</a:t>
            </a:r>
            <a:r>
              <a:rPr lang="en-GB" sz="1800" dirty="0">
                <a:latin typeface="Verdana" pitchFamily="34" charset="0"/>
                <a:ea typeface="Verdana" pitchFamily="34" charset="0"/>
              </a:rPr>
              <a:t> </a:t>
            </a:r>
            <a:r>
              <a:rPr lang="en-GB" sz="1800" dirty="0" smtClean="0">
                <a:latin typeface="Verdana" pitchFamily="34" charset="0"/>
                <a:ea typeface="Verdana" pitchFamily="34" charset="0"/>
              </a:rPr>
              <a:t>session.</a:t>
            </a:r>
          </a:p>
          <a:p>
            <a:pPr marL="285750" indent="-285750" algn="l">
              <a:buFont typeface="Wingdings" pitchFamily="2" charset="2"/>
              <a:buChar char="q"/>
            </a:pPr>
            <a:r>
              <a:rPr lang="en-GB" sz="1800" dirty="0" smtClean="0">
                <a:latin typeface="Verdana" pitchFamily="34" charset="0"/>
                <a:ea typeface="Verdana" pitchFamily="34" charset="0"/>
              </a:rPr>
              <a:t>IDE : </a:t>
            </a:r>
            <a:r>
              <a:rPr lang="en-GB" sz="1800" dirty="0" smtClean="0">
                <a:latin typeface="Arial Black" pitchFamily="34" charset="0"/>
                <a:ea typeface="Verdana" pitchFamily="34" charset="0"/>
              </a:rPr>
              <a:t>Jupyter Notebook</a:t>
            </a:r>
          </a:p>
          <a:p>
            <a:pPr marL="285750" indent="-285750" algn="l">
              <a:buFont typeface="Wingdings" pitchFamily="2" charset="2"/>
              <a:buChar char="q"/>
            </a:pPr>
            <a:r>
              <a:rPr lang="en-GB" sz="1800" dirty="0" smtClean="0">
                <a:latin typeface="Verdana" pitchFamily="34" charset="0"/>
                <a:ea typeface="Verdana" pitchFamily="34" charset="0"/>
              </a:rPr>
              <a:t>Importing necessary libraries, modules:</a:t>
            </a:r>
          </a:p>
          <a:p>
            <a:pPr marL="342900" indent="-342900" algn="l">
              <a:buFont typeface="+mj-lt"/>
              <a:buAutoNum type="arabicPeriod"/>
            </a:pPr>
            <a:r>
              <a:rPr lang="en-GB" sz="1800" dirty="0" smtClean="0">
                <a:latin typeface="Verdana" pitchFamily="34" charset="0"/>
                <a:ea typeface="Verdana" pitchFamily="34" charset="0"/>
              </a:rPr>
              <a:t>Random : </a:t>
            </a:r>
            <a:r>
              <a:rPr lang="en-GB" sz="1800" dirty="0">
                <a:latin typeface="Verdana" pitchFamily="34" charset="0"/>
                <a:ea typeface="Verdana" pitchFamily="34" charset="0"/>
              </a:rPr>
              <a:t>Import </a:t>
            </a:r>
            <a:r>
              <a:rPr lang="en-GB" sz="1800" dirty="0" smtClean="0">
                <a:latin typeface="Verdana" pitchFamily="34" charset="0"/>
                <a:ea typeface="Verdana" pitchFamily="34" charset="0"/>
              </a:rPr>
              <a:t>’random’ modules </a:t>
            </a:r>
            <a:r>
              <a:rPr lang="en-GB" sz="1800" dirty="0">
                <a:latin typeface="Verdana" pitchFamily="34" charset="0"/>
                <a:ea typeface="Verdana" pitchFamily="34" charset="0"/>
              </a:rPr>
              <a:t>to generate random numbers for the </a:t>
            </a:r>
            <a:r>
              <a:rPr lang="en-GB" sz="1800" dirty="0" smtClean="0">
                <a:latin typeface="Verdana" pitchFamily="34" charset="0"/>
                <a:ea typeface="Verdana" pitchFamily="34" charset="0"/>
              </a:rPr>
              <a:t>OTP.</a:t>
            </a:r>
            <a:endParaRPr lang="en-GB" sz="1800" dirty="0">
              <a:latin typeface="Verdana" pitchFamily="34" charset="0"/>
              <a:ea typeface="Verdana" pitchFamily="34" charset="0"/>
            </a:endParaRPr>
          </a:p>
          <a:p>
            <a:pPr marL="342900" indent="-342900" algn="l">
              <a:buFont typeface="+mj-lt"/>
              <a:buAutoNum type="arabicPeriod"/>
            </a:pPr>
            <a:r>
              <a:rPr lang="en-GB" sz="1800" dirty="0" smtClean="0">
                <a:latin typeface="Verdana" pitchFamily="34" charset="0"/>
                <a:ea typeface="Verdana" pitchFamily="34" charset="0"/>
              </a:rPr>
              <a:t>SMTP (smtplib) : </a:t>
            </a:r>
            <a:r>
              <a:rPr lang="en-GB" sz="1800" dirty="0">
                <a:latin typeface="Verdana" pitchFamily="34" charset="0"/>
                <a:ea typeface="Verdana" pitchFamily="34" charset="0"/>
              </a:rPr>
              <a:t>Simple Mail Transfer Protocol (SMTP) is a protocol, which handles sending e-mail and routing e-mail between mail servers. </a:t>
            </a:r>
          </a:p>
          <a:p>
            <a:pPr marL="342900" indent="-342900" algn="l">
              <a:buFont typeface="+mj-lt"/>
              <a:buAutoNum type="arabicPeriod"/>
            </a:pPr>
            <a:r>
              <a:rPr lang="en-GB" sz="1800" dirty="0" smtClean="0">
                <a:latin typeface="Verdana" pitchFamily="34" charset="0"/>
                <a:ea typeface="Verdana" pitchFamily="34" charset="0"/>
              </a:rPr>
              <a:t>tkinter : Import tkinter as tk for </a:t>
            </a:r>
            <a:r>
              <a:rPr lang="en-GB" sz="1800" dirty="0">
                <a:latin typeface="Verdana" pitchFamily="34" charset="0"/>
                <a:ea typeface="Verdana" pitchFamily="34" charset="0"/>
              </a:rPr>
              <a:t>creating the </a:t>
            </a:r>
            <a:r>
              <a:rPr lang="en-GB" sz="1800" dirty="0" smtClean="0">
                <a:latin typeface="Verdana" pitchFamily="34" charset="0"/>
                <a:ea typeface="Verdana" pitchFamily="34" charset="0"/>
              </a:rPr>
              <a:t>Graphical User Interface(GUI) </a:t>
            </a:r>
            <a:r>
              <a:rPr lang="en-GB" sz="1800" dirty="0">
                <a:latin typeface="Verdana" pitchFamily="34" charset="0"/>
                <a:ea typeface="Verdana" pitchFamily="34" charset="0"/>
              </a:rPr>
              <a:t>for </a:t>
            </a:r>
            <a:r>
              <a:rPr lang="en-GB" sz="1800" dirty="0" smtClean="0">
                <a:latin typeface="Verdana" pitchFamily="34" charset="0"/>
                <a:ea typeface="Verdana" pitchFamily="34" charset="0"/>
              </a:rPr>
              <a:t>this </a:t>
            </a:r>
            <a:r>
              <a:rPr lang="en-GB" sz="1800" dirty="0">
                <a:latin typeface="Verdana" pitchFamily="34" charset="0"/>
                <a:ea typeface="Verdana" pitchFamily="34" charset="0"/>
              </a:rPr>
              <a:t>project</a:t>
            </a:r>
            <a:r>
              <a:rPr lang="en-GB" sz="1800" dirty="0" smtClean="0">
                <a:latin typeface="Verdana" pitchFamily="34" charset="0"/>
                <a:ea typeface="Verdana" pitchFamily="34" charset="0"/>
              </a:rPr>
              <a:t>.</a:t>
            </a:r>
            <a:endParaRPr lang="en-GB" sz="1800" dirty="0">
              <a:latin typeface="Verdana" pitchFamily="34" charset="0"/>
              <a:ea typeface="Verdana" pitchFamily="34" charset="0"/>
            </a:endParaRPr>
          </a:p>
          <a:p>
            <a:pPr algn="l"/>
            <a:endParaRPr lang="en-GB" sz="1800" dirty="0">
              <a:latin typeface="Verdana" pitchFamily="34" charset="0"/>
              <a:ea typeface="Verdana" pitchFamily="34" charset="0"/>
            </a:endParaRPr>
          </a:p>
          <a:p>
            <a:pPr algn="l"/>
            <a:endParaRPr lang="en-GB" sz="1800" dirty="0" smtClean="0">
              <a:latin typeface="Verdana" pitchFamily="34" charset="0"/>
              <a:ea typeface="Verdana" pitchFamily="34" charset="0"/>
            </a:endParaRPr>
          </a:p>
          <a:p>
            <a:pPr algn="l"/>
            <a:endParaRPr lang="en-GB" dirty="0" smtClean="0">
              <a:latin typeface="Verdana" pitchFamily="34" charset="0"/>
              <a:ea typeface="Verdana" pitchFamily="34" charset="0"/>
            </a:endParaRPr>
          </a:p>
          <a:p>
            <a:pPr algn="l"/>
            <a:endParaRPr lang="en-GB" dirty="0" smtClean="0">
              <a:latin typeface="Verdana" pitchFamily="34" charset="0"/>
              <a:ea typeface="Verdana" pitchFamily="34" charset="0"/>
            </a:endParaRPr>
          </a:p>
          <a:p>
            <a:pPr algn="l"/>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8762" y="5085184"/>
            <a:ext cx="2895644"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87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395536"/>
            <a:ext cx="5966666" cy="2423346"/>
          </a:xfrm>
        </p:spPr>
        <p:txBody>
          <a:bodyPr/>
          <a:lstStyle/>
          <a:p>
            <a:pPr marL="0" indent="0" algn="ctr">
              <a:buNone/>
            </a:pPr>
            <a:r>
              <a:rPr lang="en-GB" sz="3200" dirty="0" smtClean="0">
                <a:latin typeface="Arial Black" pitchFamily="34" charset="0"/>
              </a:rPr>
              <a:t>PROBLEM STATEMENT</a:t>
            </a:r>
            <a:endParaRPr lang="en-IN" sz="3200" dirty="0">
              <a:latin typeface="Arial Black" pitchFamily="34" charset="0"/>
            </a:endParaRPr>
          </a:p>
        </p:txBody>
      </p:sp>
      <p:sp>
        <p:nvSpPr>
          <p:cNvPr id="3" name="Text Placeholder 2"/>
          <p:cNvSpPr>
            <a:spLocks noGrp="1"/>
          </p:cNvSpPr>
          <p:nvPr>
            <p:ph type="body" idx="1"/>
          </p:nvPr>
        </p:nvSpPr>
        <p:spPr>
          <a:xfrm>
            <a:off x="467544" y="1268760"/>
            <a:ext cx="8136904" cy="4320480"/>
          </a:xfrm>
        </p:spPr>
        <p:txBody>
          <a:bodyPr>
            <a:normAutofit/>
          </a:bodyPr>
          <a:lstStyle/>
          <a:p>
            <a:pPr algn="l"/>
            <a:r>
              <a:rPr lang="en-GB" dirty="0">
                <a:latin typeface="Verdana" pitchFamily="34" charset="0"/>
                <a:ea typeface="Verdana" pitchFamily="34" charset="0"/>
              </a:rPr>
              <a:t>The system should generate a 6-digit OTP and send it to the user's email address for verification. Upon receiving the OTP, the user should enter it into the system for validation. If the entered OTP matches the generated OTP, access should be granted; otherwise, access should be denied.</a:t>
            </a:r>
            <a:endParaRPr lang="en-IN" dirty="0">
              <a:latin typeface="Verdana" pitchFamily="34" charset="0"/>
              <a:ea typeface="Verdana"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12976"/>
            <a:ext cx="6048672" cy="314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94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755576"/>
            <a:ext cx="7244285" cy="2751170"/>
          </a:xfrm>
        </p:spPr>
        <p:txBody>
          <a:bodyPr/>
          <a:lstStyle/>
          <a:p>
            <a:pPr marL="0" indent="0" algn="ctr">
              <a:buNone/>
            </a:pPr>
            <a:r>
              <a:rPr lang="en-GB" sz="3200" dirty="0" smtClean="0">
                <a:latin typeface="Arial Black" pitchFamily="34" charset="0"/>
              </a:rPr>
              <a:t>ONE TIME PASSWORD(OTP)</a:t>
            </a:r>
            <a:endParaRPr lang="en-IN" sz="3200" dirty="0">
              <a:latin typeface="Arial Black" pitchFamily="34" charset="0"/>
            </a:endParaRPr>
          </a:p>
        </p:txBody>
      </p:sp>
      <p:sp>
        <p:nvSpPr>
          <p:cNvPr id="3" name="Text Placeholder 2"/>
          <p:cNvSpPr>
            <a:spLocks noGrp="1"/>
          </p:cNvSpPr>
          <p:nvPr>
            <p:ph type="body" idx="1"/>
          </p:nvPr>
        </p:nvSpPr>
        <p:spPr>
          <a:xfrm>
            <a:off x="539552" y="1268760"/>
            <a:ext cx="8208912" cy="5256584"/>
          </a:xfrm>
        </p:spPr>
        <p:txBody>
          <a:bodyPr>
            <a:normAutofit/>
          </a:bodyPr>
          <a:lstStyle/>
          <a:p>
            <a:pPr algn="l"/>
            <a:r>
              <a:rPr lang="en-GB" sz="1800" dirty="0">
                <a:latin typeface="Verdana" pitchFamily="34" charset="0"/>
                <a:ea typeface="Verdana" pitchFamily="34" charset="0"/>
              </a:rPr>
              <a:t>A one-time password (OTP), also known as a one-time PIN, one-time authorization code (OTAC) or dynamic password, is a password that is valid for only one login session or transaction, on a computer system or other digital device</a:t>
            </a:r>
            <a:r>
              <a:rPr lang="en-GB" sz="1800" dirty="0" smtClean="0">
                <a:latin typeface="Verdana" pitchFamily="34" charset="0"/>
                <a:ea typeface="Verdana" pitchFamily="34" charset="0"/>
              </a:rPr>
              <a:t>.</a:t>
            </a:r>
          </a:p>
          <a:p>
            <a:pPr algn="l"/>
            <a:endParaRPr lang="en-GB" sz="1800" dirty="0">
              <a:latin typeface="Verdana" pitchFamily="34" charset="0"/>
              <a:ea typeface="Verdana" pitchFamily="34" charset="0"/>
            </a:endParaRPr>
          </a:p>
          <a:p>
            <a:pPr marL="285750" indent="-285750" algn="l">
              <a:buFont typeface="Wingdings" pitchFamily="2" charset="2"/>
              <a:buChar char="q"/>
            </a:pPr>
            <a:r>
              <a:rPr lang="en-GB" sz="1800" dirty="0" smtClean="0">
                <a:latin typeface="Verdana" pitchFamily="34" charset="0"/>
                <a:ea typeface="Verdana" pitchFamily="34" charset="0"/>
              </a:rPr>
              <a:t>Key features of one-time passwords(OTPs</a:t>
            </a:r>
            <a:r>
              <a:rPr lang="en-GB" sz="1800" dirty="0" smtClean="0">
                <a:latin typeface="Verdana" pitchFamily="34" charset="0"/>
                <a:ea typeface="Verdana" pitchFamily="34" charset="0"/>
              </a:rPr>
              <a:t>) are - </a:t>
            </a:r>
            <a:endParaRPr lang="en-GB" sz="1800" dirty="0" smtClean="0">
              <a:latin typeface="Verdana" pitchFamily="34" charset="0"/>
              <a:ea typeface="Verdana" pitchFamily="34" charset="0"/>
            </a:endParaRPr>
          </a:p>
          <a:p>
            <a:pPr marL="285750" indent="-285750" algn="l">
              <a:buFont typeface="Wingdings" pitchFamily="2" charset="2"/>
              <a:buChar char="q"/>
            </a:pPr>
            <a:endParaRPr lang="en-IN" sz="1800" dirty="0">
              <a:latin typeface="Verdana" pitchFamily="34" charset="0"/>
              <a:ea typeface="Verdana"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73016"/>
            <a:ext cx="7200800" cy="26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31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395536"/>
            <a:ext cx="5966666" cy="2423346"/>
          </a:xfrm>
        </p:spPr>
        <p:txBody>
          <a:bodyPr/>
          <a:lstStyle/>
          <a:p>
            <a:pPr marL="0" indent="0" algn="ctr">
              <a:buNone/>
            </a:pPr>
            <a:r>
              <a:rPr lang="en-GB" sz="3200" dirty="0" smtClean="0">
                <a:latin typeface="Arial Black" pitchFamily="34" charset="0"/>
              </a:rPr>
              <a:t>BENEFITS OF OTP</a:t>
            </a:r>
            <a:endParaRPr lang="en-IN" sz="3200" dirty="0">
              <a:latin typeface="Arial Black" pitchFamily="34" charset="0"/>
            </a:endParaRPr>
          </a:p>
        </p:txBody>
      </p:sp>
      <p:sp>
        <p:nvSpPr>
          <p:cNvPr id="3" name="Text Placeholder 2"/>
          <p:cNvSpPr>
            <a:spLocks noGrp="1"/>
          </p:cNvSpPr>
          <p:nvPr>
            <p:ph type="body" idx="1"/>
          </p:nvPr>
        </p:nvSpPr>
        <p:spPr>
          <a:xfrm>
            <a:off x="755576" y="1268760"/>
            <a:ext cx="7992888" cy="5328592"/>
          </a:xfrm>
        </p:spPr>
        <p:txBody>
          <a:bodyPr/>
          <a:lstStyle/>
          <a:p>
            <a:pPr marL="342900" indent="-342900" algn="l">
              <a:buFont typeface="Wingdings" pitchFamily="2" charset="2"/>
              <a:buChar char="q"/>
            </a:pPr>
            <a:r>
              <a:rPr lang="en-GB" sz="1800" b="1" dirty="0" smtClean="0">
                <a:latin typeface="Verdana" pitchFamily="34" charset="0"/>
                <a:ea typeface="Verdana" pitchFamily="34" charset="0"/>
              </a:rPr>
              <a:t>Enhanced security - </a:t>
            </a:r>
            <a:r>
              <a:rPr lang="en-GB" sz="1800" dirty="0" smtClean="0">
                <a:latin typeface="Verdana" pitchFamily="34" charset="0"/>
                <a:ea typeface="Verdana" pitchFamily="34" charset="0"/>
              </a:rPr>
              <a:t>OTP </a:t>
            </a:r>
            <a:r>
              <a:rPr lang="en-GB" sz="1800" dirty="0">
                <a:latin typeface="Verdana" pitchFamily="34" charset="0"/>
                <a:ea typeface="Verdana" pitchFamily="34" charset="0"/>
              </a:rPr>
              <a:t>adds an extra layer of security to traditional passwords and password-based authentication. </a:t>
            </a:r>
            <a:endParaRPr lang="en-GB" sz="1800" dirty="0" smtClean="0">
              <a:latin typeface="Verdana" pitchFamily="34" charset="0"/>
              <a:ea typeface="Verdana" pitchFamily="34" charset="0"/>
            </a:endParaRPr>
          </a:p>
          <a:p>
            <a:pPr marL="342900" indent="-342900" algn="l">
              <a:buFont typeface="Wingdings" pitchFamily="2" charset="2"/>
              <a:buChar char="q"/>
            </a:pPr>
            <a:endParaRPr lang="en-GB" sz="1800" dirty="0">
              <a:latin typeface="Verdana" pitchFamily="34" charset="0"/>
              <a:ea typeface="Verdana" pitchFamily="34" charset="0"/>
            </a:endParaRPr>
          </a:p>
          <a:p>
            <a:pPr marL="342900" indent="-342900" algn="l">
              <a:buFont typeface="Wingdings" pitchFamily="2" charset="2"/>
              <a:buChar char="q"/>
            </a:pPr>
            <a:r>
              <a:rPr lang="en-GB" sz="1800" b="1" dirty="0" smtClean="0">
                <a:latin typeface="Verdana" pitchFamily="34" charset="0"/>
                <a:ea typeface="Verdana" pitchFamily="34" charset="0"/>
              </a:rPr>
              <a:t>Convenient to use</a:t>
            </a:r>
            <a:r>
              <a:rPr lang="en-GB" sz="1800" dirty="0" smtClean="0">
                <a:latin typeface="Verdana" pitchFamily="34" charset="0"/>
                <a:ea typeface="Verdana" pitchFamily="34" charset="0"/>
              </a:rPr>
              <a:t> </a:t>
            </a:r>
            <a:r>
              <a:rPr lang="en-GB" sz="1800" b="1" dirty="0" smtClean="0">
                <a:latin typeface="Verdana" pitchFamily="34" charset="0"/>
                <a:ea typeface="Verdana" pitchFamily="34" charset="0"/>
              </a:rPr>
              <a:t>-</a:t>
            </a:r>
            <a:r>
              <a:rPr lang="en-GB" sz="1800" dirty="0" smtClean="0">
                <a:latin typeface="Verdana" pitchFamily="34" charset="0"/>
                <a:ea typeface="Verdana" pitchFamily="34" charset="0"/>
              </a:rPr>
              <a:t> The </a:t>
            </a:r>
            <a:r>
              <a:rPr lang="en-GB" sz="1800" dirty="0">
                <a:latin typeface="Verdana" pitchFamily="34" charset="0"/>
                <a:ea typeface="Verdana" pitchFamily="34" charset="0"/>
              </a:rPr>
              <a:t>majority of people own a mobile phone, and SMS functionality is available on all devices. Because SMS is so </a:t>
            </a:r>
            <a:r>
              <a:rPr lang="en-GB" sz="1800" dirty="0" smtClean="0">
                <a:latin typeface="Verdana" pitchFamily="34" charset="0"/>
                <a:ea typeface="Verdana" pitchFamily="34" charset="0"/>
              </a:rPr>
              <a:t>common</a:t>
            </a:r>
            <a:r>
              <a:rPr lang="en-GB" sz="1800" dirty="0">
                <a:latin typeface="Verdana" pitchFamily="34" charset="0"/>
                <a:ea typeface="Verdana" pitchFamily="34" charset="0"/>
              </a:rPr>
              <a:t>, one-time passwords are simple to </a:t>
            </a:r>
            <a:r>
              <a:rPr lang="en-GB" sz="1800" dirty="0" smtClean="0">
                <a:latin typeface="Verdana" pitchFamily="34" charset="0"/>
                <a:ea typeface="Verdana" pitchFamily="34" charset="0"/>
              </a:rPr>
              <a:t>use.</a:t>
            </a:r>
          </a:p>
          <a:p>
            <a:pPr marL="342900" indent="-342900" algn="l">
              <a:buFont typeface="Wingdings" pitchFamily="2" charset="2"/>
              <a:buChar char="q"/>
            </a:pPr>
            <a:endParaRPr lang="en-GB" sz="1800" dirty="0">
              <a:latin typeface="Verdana" pitchFamily="34" charset="0"/>
              <a:ea typeface="Verdana" pitchFamily="34" charset="0"/>
            </a:endParaRPr>
          </a:p>
          <a:p>
            <a:pPr marL="342900" indent="-342900" algn="l">
              <a:buFont typeface="Wingdings" pitchFamily="2" charset="2"/>
              <a:buChar char="q"/>
            </a:pPr>
            <a:r>
              <a:rPr lang="en-IN" sz="1800" b="1" dirty="0">
                <a:latin typeface="Verdana" pitchFamily="34" charset="0"/>
                <a:ea typeface="Verdana" pitchFamily="34" charset="0"/>
              </a:rPr>
              <a:t>Protection Against Phishing </a:t>
            </a:r>
            <a:r>
              <a:rPr lang="en-IN" sz="1800" b="1" dirty="0" smtClean="0">
                <a:latin typeface="Verdana" pitchFamily="34" charset="0"/>
                <a:ea typeface="Verdana" pitchFamily="34" charset="0"/>
              </a:rPr>
              <a:t>Attacks - </a:t>
            </a:r>
            <a:r>
              <a:rPr lang="en-GB" sz="1800" dirty="0" smtClean="0">
                <a:latin typeface="Verdana" pitchFamily="34" charset="0"/>
                <a:ea typeface="Verdana" pitchFamily="34" charset="0"/>
              </a:rPr>
              <a:t>OTP </a:t>
            </a:r>
            <a:r>
              <a:rPr lang="en-GB" sz="1800" dirty="0">
                <a:latin typeface="Verdana" pitchFamily="34" charset="0"/>
                <a:ea typeface="Verdana" pitchFamily="34" charset="0"/>
              </a:rPr>
              <a:t>verification provides an effective defense against phishing attacks, as even if users unknowingly provide their login details, the one-time code required for verification remains secure on their mobile device or email.</a:t>
            </a:r>
            <a:endParaRPr lang="en-IN" sz="1800" b="1" dirty="0">
              <a:latin typeface="Verdana" pitchFamily="34" charset="0"/>
              <a:ea typeface="Verdana" pitchFamily="34" charset="0"/>
            </a:endParaRPr>
          </a:p>
          <a:p>
            <a:pPr marL="342900" indent="-342900" algn="l">
              <a:buFont typeface="Wingdings" pitchFamily="2" charset="2"/>
              <a:buChar char="q"/>
            </a:pPr>
            <a:endParaRPr lang="en-IN" sz="1800" dirty="0">
              <a:latin typeface="Verdana" pitchFamily="34" charset="0"/>
              <a:ea typeface="Verdana"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211" y="5010407"/>
            <a:ext cx="2185789" cy="181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46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6512511" cy="1143000"/>
          </a:xfrm>
        </p:spPr>
        <p:txBody>
          <a:bodyPr/>
          <a:lstStyle/>
          <a:p>
            <a:pPr marL="0" indent="0" algn="ctr">
              <a:buNone/>
            </a:pPr>
            <a:r>
              <a:rPr lang="en-GB" sz="3200" dirty="0" smtClean="0">
                <a:latin typeface="Arial Black" pitchFamily="34" charset="0"/>
              </a:rPr>
              <a:t>BENEFITS OF OTP</a:t>
            </a:r>
            <a:endParaRPr lang="en-IN" sz="3200" dirty="0">
              <a:latin typeface="Arial Black"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95363"/>
            <a:ext cx="8656319" cy="565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92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035496"/>
            <a:ext cx="5966666" cy="2423346"/>
          </a:xfrm>
        </p:spPr>
        <p:txBody>
          <a:bodyPr/>
          <a:lstStyle/>
          <a:p>
            <a:pPr marL="0" indent="0" algn="ctr">
              <a:buNone/>
            </a:pPr>
            <a:r>
              <a:rPr lang="en-GB" sz="3200" dirty="0" smtClean="0">
                <a:latin typeface="Arial Black" pitchFamily="34" charset="0"/>
              </a:rPr>
              <a:t>CODE EXPLANATION AND DESIGN STEPS</a:t>
            </a:r>
            <a:endParaRPr lang="en-IN" sz="3200" dirty="0">
              <a:latin typeface="Arial Black" pitchFamily="34" charset="0"/>
            </a:endParaRPr>
          </a:p>
        </p:txBody>
      </p:sp>
      <p:sp>
        <p:nvSpPr>
          <p:cNvPr id="3" name="Text Placeholder 2"/>
          <p:cNvSpPr>
            <a:spLocks noGrp="1"/>
          </p:cNvSpPr>
          <p:nvPr>
            <p:ph type="body" idx="1"/>
          </p:nvPr>
        </p:nvSpPr>
        <p:spPr>
          <a:xfrm>
            <a:off x="323528" y="1484784"/>
            <a:ext cx="8568952" cy="5112568"/>
          </a:xfrm>
        </p:spPr>
        <p:txBody>
          <a:bodyPr>
            <a:normAutofit/>
          </a:bodyPr>
          <a:lstStyle/>
          <a:p>
            <a:pPr algn="l"/>
            <a:r>
              <a:rPr lang="en-GB" sz="1800" b="1" dirty="0">
                <a:latin typeface="Verdana" pitchFamily="34" charset="0"/>
                <a:ea typeface="Verdana" pitchFamily="34" charset="0"/>
              </a:rPr>
              <a:t>Step 1:</a:t>
            </a:r>
            <a:r>
              <a:rPr lang="en-GB" sz="1800" dirty="0">
                <a:latin typeface="Verdana" pitchFamily="34" charset="0"/>
                <a:ea typeface="Verdana" pitchFamily="34" charset="0"/>
              </a:rPr>
              <a:t> Open Jupyter Notebook in the Anaconda prompt and start writing the code in its </a:t>
            </a:r>
            <a:r>
              <a:rPr lang="en-GB" sz="1800" dirty="0" smtClean="0">
                <a:latin typeface="Verdana" pitchFamily="34" charset="0"/>
                <a:ea typeface="Verdana" pitchFamily="34" charset="0"/>
              </a:rPr>
              <a:t>cell.</a:t>
            </a:r>
          </a:p>
          <a:p>
            <a:pPr algn="l"/>
            <a:r>
              <a:rPr lang="en-GB" sz="1800" b="1" dirty="0">
                <a:latin typeface="Verdana" pitchFamily="34" charset="0"/>
                <a:ea typeface="Verdana" pitchFamily="34" charset="0"/>
              </a:rPr>
              <a:t>Step 2:</a:t>
            </a:r>
            <a:r>
              <a:rPr lang="en-GB" sz="1800" dirty="0">
                <a:latin typeface="Verdana" pitchFamily="34" charset="0"/>
                <a:ea typeface="Verdana" pitchFamily="34" charset="0"/>
              </a:rPr>
              <a:t> </a:t>
            </a:r>
            <a:r>
              <a:rPr lang="en-GB" sz="1800" dirty="0" smtClean="0">
                <a:latin typeface="Verdana" pitchFamily="34" charset="0"/>
                <a:ea typeface="Verdana" pitchFamily="34" charset="0"/>
              </a:rPr>
              <a:t>In code, </a:t>
            </a:r>
            <a:r>
              <a:rPr lang="en-GB" sz="1800" b="1" dirty="0" smtClean="0">
                <a:latin typeface="Verdana" pitchFamily="34" charset="0"/>
                <a:ea typeface="Verdana" pitchFamily="34" charset="0"/>
              </a:rPr>
              <a:t>from </a:t>
            </a:r>
            <a:r>
              <a:rPr lang="en-GB" sz="1800" b="1" dirty="0">
                <a:latin typeface="Verdana" pitchFamily="34" charset="0"/>
                <a:ea typeface="Verdana" pitchFamily="34" charset="0"/>
              </a:rPr>
              <a:t>tkinter import </a:t>
            </a:r>
            <a:r>
              <a:rPr lang="en-GB" sz="1800" b="1" dirty="0" smtClean="0">
                <a:latin typeface="Verdana" pitchFamily="34" charset="0"/>
                <a:ea typeface="Verdana" pitchFamily="34" charset="0"/>
              </a:rPr>
              <a:t>*</a:t>
            </a:r>
            <a:r>
              <a:rPr lang="en-GB" sz="1800" dirty="0" smtClean="0">
                <a:latin typeface="Verdana" pitchFamily="34" charset="0"/>
                <a:ea typeface="Verdana" pitchFamily="34" charset="0"/>
              </a:rPr>
              <a:t> </a:t>
            </a:r>
            <a:r>
              <a:rPr lang="en-GB" sz="1800" dirty="0">
                <a:latin typeface="Verdana" pitchFamily="34" charset="0"/>
                <a:ea typeface="Verdana" pitchFamily="34" charset="0"/>
              </a:rPr>
              <a:t>represents all the functions and built-in modules in the tkinter library. </a:t>
            </a:r>
            <a:endParaRPr lang="en-GB" sz="1800" dirty="0" smtClean="0">
              <a:latin typeface="Verdana" pitchFamily="34" charset="0"/>
              <a:ea typeface="Verdana" pitchFamily="34" charset="0"/>
            </a:endParaRPr>
          </a:p>
          <a:p>
            <a:pPr algn="l"/>
            <a:r>
              <a:rPr lang="en-GB" sz="1800" b="1" dirty="0" smtClean="0">
                <a:latin typeface="Verdana" pitchFamily="34" charset="0"/>
                <a:ea typeface="Verdana" pitchFamily="34" charset="0"/>
              </a:rPr>
              <a:t>Step 3: </a:t>
            </a:r>
            <a:r>
              <a:rPr lang="en-GB" sz="1800" dirty="0">
                <a:latin typeface="Verdana" pitchFamily="34" charset="0"/>
                <a:ea typeface="Verdana" pitchFamily="34" charset="0"/>
              </a:rPr>
              <a:t>Import </a:t>
            </a:r>
            <a:r>
              <a:rPr lang="en-GB" sz="1800" b="1" dirty="0" smtClean="0">
                <a:latin typeface="Verdana" pitchFamily="34" charset="0"/>
                <a:ea typeface="Verdana" pitchFamily="34" charset="0"/>
              </a:rPr>
              <a:t>random</a:t>
            </a:r>
            <a:r>
              <a:rPr lang="en-GB" sz="1800" dirty="0">
                <a:latin typeface="Verdana" pitchFamily="34" charset="0"/>
                <a:ea typeface="Verdana" pitchFamily="34" charset="0"/>
              </a:rPr>
              <a:t> modules to generate random numbers for the </a:t>
            </a:r>
            <a:r>
              <a:rPr lang="en-GB" sz="1800" dirty="0" smtClean="0">
                <a:latin typeface="Verdana" pitchFamily="34" charset="0"/>
                <a:ea typeface="Verdana" pitchFamily="34" charset="0"/>
              </a:rPr>
              <a:t>OTP.</a:t>
            </a:r>
          </a:p>
          <a:p>
            <a:pPr algn="l"/>
            <a:r>
              <a:rPr lang="en-GB" sz="1800" b="1" dirty="0" smtClean="0">
                <a:latin typeface="Verdana" pitchFamily="34" charset="0"/>
                <a:ea typeface="Verdana" pitchFamily="34" charset="0"/>
              </a:rPr>
              <a:t>Step 4: </a:t>
            </a:r>
            <a:r>
              <a:rPr lang="en-GB" sz="1800" dirty="0" smtClean="0">
                <a:latin typeface="Verdana" pitchFamily="34" charset="0"/>
                <a:ea typeface="Verdana" pitchFamily="34" charset="0"/>
              </a:rPr>
              <a:t>Import </a:t>
            </a:r>
            <a:r>
              <a:rPr lang="en-GB" sz="1800" b="1" dirty="0" smtClean="0">
                <a:latin typeface="Verdana" pitchFamily="34" charset="0"/>
                <a:ea typeface="Verdana" pitchFamily="34" charset="0"/>
              </a:rPr>
              <a:t>smtplib </a:t>
            </a:r>
            <a:r>
              <a:rPr lang="en-GB" sz="1800" dirty="0">
                <a:latin typeface="Verdana" pitchFamily="34" charset="0"/>
                <a:ea typeface="Verdana" pitchFamily="34" charset="0"/>
              </a:rPr>
              <a:t>Simple Mail Transfer Protocol (SMTP) is a protocol, which handles sending e-mail and routing e-mail between mail servers. </a:t>
            </a:r>
          </a:p>
          <a:p>
            <a:pPr algn="l"/>
            <a:r>
              <a:rPr lang="en-GB" sz="1800" b="1" dirty="0" smtClean="0">
                <a:latin typeface="Verdana" pitchFamily="34" charset="0"/>
                <a:ea typeface="Verdana" pitchFamily="34" charset="0"/>
              </a:rPr>
              <a:t>Step 5: </a:t>
            </a:r>
            <a:r>
              <a:rPr lang="en-GB" sz="1800" dirty="0" smtClean="0">
                <a:latin typeface="Verdana" pitchFamily="34" charset="0"/>
                <a:ea typeface="Verdana" pitchFamily="34" charset="0"/>
              </a:rPr>
              <a:t>Import </a:t>
            </a:r>
            <a:r>
              <a:rPr lang="en-GB" sz="1800" b="1" dirty="0" smtClean="0">
                <a:latin typeface="Verdana" pitchFamily="34" charset="0"/>
                <a:ea typeface="Verdana" pitchFamily="34" charset="0"/>
              </a:rPr>
              <a:t>tkinter</a:t>
            </a:r>
            <a:r>
              <a:rPr lang="en-GB" sz="1800" dirty="0" smtClean="0">
                <a:latin typeface="Verdana" pitchFamily="34" charset="0"/>
                <a:ea typeface="Verdana" pitchFamily="34" charset="0"/>
              </a:rPr>
              <a:t> as tk </a:t>
            </a:r>
            <a:r>
              <a:rPr lang="en-GB" sz="1800" dirty="0">
                <a:latin typeface="Verdana" pitchFamily="34" charset="0"/>
                <a:ea typeface="Verdana" pitchFamily="34" charset="0"/>
              </a:rPr>
              <a:t>Import tkinter as tk for creating the Graphical User Interface(GUI) for this project.</a:t>
            </a:r>
          </a:p>
          <a:p>
            <a:pPr algn="l"/>
            <a:r>
              <a:rPr lang="en-GB" sz="1800" b="1" dirty="0" smtClean="0">
                <a:latin typeface="Verdana" pitchFamily="34" charset="0"/>
                <a:ea typeface="Verdana" pitchFamily="34" charset="0"/>
              </a:rPr>
              <a:t>Step 6</a:t>
            </a:r>
            <a:r>
              <a:rPr lang="en-GB" sz="1800" b="1" dirty="0">
                <a:latin typeface="Verdana" pitchFamily="34" charset="0"/>
                <a:ea typeface="Verdana" pitchFamily="34" charset="0"/>
              </a:rPr>
              <a:t>: </a:t>
            </a:r>
            <a:r>
              <a:rPr lang="en-GB" sz="1800" b="1" dirty="0" smtClean="0">
                <a:latin typeface="Verdana" pitchFamily="34" charset="0"/>
                <a:ea typeface="Verdana" pitchFamily="34" charset="0"/>
              </a:rPr>
              <a:t>from </a:t>
            </a:r>
            <a:r>
              <a:rPr lang="en-GB" sz="1800" b="1" dirty="0">
                <a:latin typeface="Verdana" pitchFamily="34" charset="0"/>
                <a:ea typeface="Verdana" pitchFamily="34" charset="0"/>
              </a:rPr>
              <a:t>tkinter import </a:t>
            </a:r>
            <a:r>
              <a:rPr lang="en-GB" sz="1800" b="1" dirty="0" smtClean="0">
                <a:latin typeface="Verdana" pitchFamily="34" charset="0"/>
                <a:ea typeface="Verdana" pitchFamily="34" charset="0"/>
              </a:rPr>
              <a:t>messagebox </a:t>
            </a:r>
            <a:r>
              <a:rPr lang="en-GB" sz="1800" dirty="0" smtClean="0">
                <a:latin typeface="Verdana" pitchFamily="34" charset="0"/>
                <a:ea typeface="Verdana" pitchFamily="34" charset="0"/>
              </a:rPr>
              <a:t>Tkinter </a:t>
            </a:r>
            <a:r>
              <a:rPr lang="en-GB" sz="1800" dirty="0">
                <a:latin typeface="Verdana" pitchFamily="34" charset="0"/>
                <a:ea typeface="Verdana" pitchFamily="34" charset="0"/>
              </a:rPr>
              <a:t>Messagebox is a </a:t>
            </a:r>
            <a:r>
              <a:rPr lang="en-GB" sz="1800" dirty="0" smtClean="0">
                <a:latin typeface="Verdana" pitchFamily="34" charset="0"/>
                <a:ea typeface="Verdana" pitchFamily="34" charset="0"/>
              </a:rPr>
              <a:t>module which </a:t>
            </a:r>
            <a:r>
              <a:rPr lang="en-GB" sz="1800" dirty="0">
                <a:latin typeface="Verdana" pitchFamily="34" charset="0"/>
                <a:ea typeface="Verdana" pitchFamily="34" charset="0"/>
              </a:rPr>
              <a:t>provides a different set of dialogues that are used to display message boxes, showing errors or warnings, widgets to select files or change </a:t>
            </a:r>
            <a:r>
              <a:rPr lang="en-GB" sz="1800" dirty="0" smtClean="0">
                <a:latin typeface="Verdana" pitchFamily="34" charset="0"/>
                <a:ea typeface="Verdana" pitchFamily="34" charset="0"/>
              </a:rPr>
              <a:t>colors.</a:t>
            </a:r>
          </a:p>
          <a:p>
            <a:r>
              <a:rPr lang="en-GB" sz="1800" dirty="0"/>
              <a:t> </a:t>
            </a:r>
          </a:p>
          <a:p>
            <a:pPr algn="l"/>
            <a:endParaRPr lang="en-IN" sz="1800" dirty="0">
              <a:latin typeface="Verdana" pitchFamily="34" charset="0"/>
              <a:ea typeface="Verdana" pitchFamily="34" charset="0"/>
            </a:endParaRPr>
          </a:p>
        </p:txBody>
      </p:sp>
    </p:spTree>
    <p:extLst>
      <p:ext uri="{BB962C8B-B14F-4D97-AF65-F5344CB8AC3E}">
        <p14:creationId xmlns:p14="http://schemas.microsoft.com/office/powerpoint/2010/main" val="421865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91680"/>
            <a:ext cx="7632848" cy="4032448"/>
          </a:xfrm>
        </p:spPr>
        <p:txBody>
          <a:bodyPr/>
          <a:lstStyle/>
          <a:p>
            <a:pPr marL="0" indent="0" algn="ctr">
              <a:buNone/>
            </a:pPr>
            <a:r>
              <a:rPr lang="en-GB" sz="3200" dirty="0">
                <a:latin typeface="Arial Black" pitchFamily="34" charset="0"/>
              </a:rPr>
              <a:t>CODE EXPLANATION AND DESIGN STEPS</a:t>
            </a:r>
            <a:endParaRPr lang="en-IN" sz="3200" dirty="0"/>
          </a:p>
        </p:txBody>
      </p:sp>
      <p:sp>
        <p:nvSpPr>
          <p:cNvPr id="3" name="Text Placeholder 2"/>
          <p:cNvSpPr>
            <a:spLocks noGrp="1"/>
          </p:cNvSpPr>
          <p:nvPr>
            <p:ph type="body" idx="1"/>
          </p:nvPr>
        </p:nvSpPr>
        <p:spPr>
          <a:xfrm>
            <a:off x="539552" y="1412776"/>
            <a:ext cx="8136904" cy="5184576"/>
          </a:xfrm>
        </p:spPr>
        <p:txBody>
          <a:bodyPr/>
          <a:lstStyle/>
          <a:p>
            <a:pPr algn="l"/>
            <a:r>
              <a:rPr lang="en-GB" sz="1800" b="1" dirty="0">
                <a:latin typeface="Verdana" pitchFamily="34" charset="0"/>
                <a:ea typeface="Verdana" pitchFamily="34" charset="0"/>
              </a:rPr>
              <a:t>Step 7: </a:t>
            </a:r>
            <a:r>
              <a:rPr lang="en-GB" sz="1800" dirty="0">
                <a:latin typeface="Verdana" pitchFamily="34" charset="0"/>
                <a:ea typeface="Verdana" pitchFamily="34" charset="0"/>
              </a:rPr>
              <a:t>Use this function </a:t>
            </a:r>
            <a:r>
              <a:rPr lang="en-GB" sz="1800" b="1" dirty="0">
                <a:latin typeface="Verdana" pitchFamily="34" charset="0"/>
                <a:ea typeface="Verdana" pitchFamily="34" charset="0"/>
              </a:rPr>
              <a:t>generate_otp</a:t>
            </a:r>
            <a:r>
              <a:rPr lang="en-GB" sz="1800" dirty="0">
                <a:latin typeface="Verdana" pitchFamily="34" charset="0"/>
                <a:ea typeface="Verdana" pitchFamily="34" charset="0"/>
              </a:rPr>
              <a:t> which takes a parameter called </a:t>
            </a:r>
            <a:r>
              <a:rPr lang="en-GB" sz="1800" b="1" dirty="0">
                <a:latin typeface="Verdana" pitchFamily="34" charset="0"/>
                <a:ea typeface="Verdana" pitchFamily="34" charset="0"/>
              </a:rPr>
              <a:t>length</a:t>
            </a:r>
            <a:r>
              <a:rPr lang="en-GB" sz="1800" dirty="0">
                <a:latin typeface="Verdana" pitchFamily="34" charset="0"/>
                <a:ea typeface="Verdana" pitchFamily="34" charset="0"/>
              </a:rPr>
              <a:t> which specifies the desired length of OTP.</a:t>
            </a:r>
          </a:p>
          <a:p>
            <a:pPr algn="l"/>
            <a:r>
              <a:rPr lang="en-GB" sz="1800" b="1" dirty="0">
                <a:latin typeface="Verdana" pitchFamily="34" charset="0"/>
                <a:ea typeface="Verdana" pitchFamily="34" charset="0"/>
              </a:rPr>
              <a:t>Step 8: send_otp() </a:t>
            </a:r>
            <a:r>
              <a:rPr lang="en-GB" sz="1800" dirty="0">
                <a:latin typeface="Verdana" pitchFamily="34" charset="0"/>
                <a:ea typeface="Verdana" pitchFamily="34" charset="0"/>
              </a:rPr>
              <a:t>function</a:t>
            </a:r>
            <a:r>
              <a:rPr lang="en-GB" sz="1800" b="1" dirty="0">
                <a:latin typeface="Verdana" pitchFamily="34" charset="0"/>
                <a:ea typeface="Verdana" pitchFamily="34" charset="0"/>
              </a:rPr>
              <a:t> </a:t>
            </a:r>
            <a:r>
              <a:rPr lang="en-GB" sz="1800" dirty="0">
                <a:latin typeface="Verdana" pitchFamily="34" charset="0"/>
                <a:ea typeface="Verdana" pitchFamily="34" charset="0"/>
              </a:rPr>
              <a:t>used to send OTP to specified recipient.</a:t>
            </a:r>
          </a:p>
          <a:p>
            <a:pPr algn="l"/>
            <a:r>
              <a:rPr lang="en-GB" sz="1800" b="1" dirty="0">
                <a:latin typeface="Verdana" pitchFamily="34" charset="0"/>
                <a:ea typeface="Verdana" pitchFamily="34" charset="0"/>
              </a:rPr>
              <a:t>Step 9: verify_otp() </a:t>
            </a:r>
            <a:r>
              <a:rPr lang="en-GB" sz="1800" dirty="0">
                <a:latin typeface="Verdana" pitchFamily="34" charset="0"/>
                <a:ea typeface="Verdana" pitchFamily="34" charset="0"/>
              </a:rPr>
              <a:t>function will verify whether the user input and generated OTP are matched or not.</a:t>
            </a:r>
          </a:p>
          <a:p>
            <a:pPr algn="l"/>
            <a:r>
              <a:rPr lang="en-GB" sz="1800" b="1" dirty="0">
                <a:latin typeface="Verdana" pitchFamily="34" charset="0"/>
                <a:ea typeface="Verdana" pitchFamily="34" charset="0"/>
              </a:rPr>
              <a:t>Step 10: resend_otp() </a:t>
            </a:r>
            <a:r>
              <a:rPr lang="en-GB" sz="1800" dirty="0">
                <a:latin typeface="Verdana" pitchFamily="34" charset="0"/>
                <a:ea typeface="Verdana" pitchFamily="34" charset="0"/>
              </a:rPr>
              <a:t>function will send the OTP again if OTP does not match</a:t>
            </a:r>
            <a:r>
              <a:rPr lang="en-GB" sz="1800" dirty="0" smtClean="0">
                <a:latin typeface="Verdana" pitchFamily="34" charset="0"/>
                <a:ea typeface="Verdana" pitchFamily="34" charset="0"/>
              </a:rPr>
              <a:t>.</a:t>
            </a:r>
          </a:p>
          <a:p>
            <a:pPr algn="l"/>
            <a:r>
              <a:rPr lang="en-GB" sz="1800" b="1" dirty="0" smtClean="0">
                <a:latin typeface="Verdana" pitchFamily="34" charset="0"/>
                <a:ea typeface="Verdana" pitchFamily="34" charset="0"/>
              </a:rPr>
              <a:t>Step 11: </a:t>
            </a:r>
            <a:r>
              <a:rPr lang="en-GB" sz="1800" dirty="0" smtClean="0">
                <a:latin typeface="Verdana" pitchFamily="34" charset="0"/>
                <a:ea typeface="Verdana" pitchFamily="34" charset="0"/>
              </a:rPr>
              <a:t>Create window </a:t>
            </a:r>
            <a:r>
              <a:rPr lang="en-GB" sz="1800" b="1" dirty="0" smtClean="0">
                <a:latin typeface="Verdana" pitchFamily="34" charset="0"/>
                <a:ea typeface="Verdana" pitchFamily="34" charset="0"/>
              </a:rPr>
              <a:t>tk() </a:t>
            </a:r>
            <a:r>
              <a:rPr lang="en-GB" sz="1800" dirty="0" smtClean="0">
                <a:latin typeface="Verdana" pitchFamily="34" charset="0"/>
                <a:ea typeface="Verdana" pitchFamily="34" charset="0"/>
              </a:rPr>
              <a:t>which contains all GUI elements.</a:t>
            </a:r>
          </a:p>
          <a:p>
            <a:pPr algn="l"/>
            <a:r>
              <a:rPr lang="en-GB" sz="1800" b="1" dirty="0" smtClean="0">
                <a:latin typeface="Verdana" pitchFamily="34" charset="0"/>
                <a:ea typeface="Verdana" pitchFamily="34" charset="0"/>
              </a:rPr>
              <a:t>Step 12: </a:t>
            </a:r>
            <a:r>
              <a:rPr lang="en-GB" sz="1800" dirty="0" smtClean="0">
                <a:latin typeface="Verdana" pitchFamily="34" charset="0"/>
                <a:ea typeface="Verdana" pitchFamily="34" charset="0"/>
              </a:rPr>
              <a:t>Widgets are added in between to design interface(like buttons,labels,entry fields).</a:t>
            </a:r>
            <a:endParaRPr lang="en-GB" sz="1800" b="1" dirty="0" smtClean="0">
              <a:latin typeface="Verdana" pitchFamily="34" charset="0"/>
              <a:ea typeface="Verdana" pitchFamily="34" charset="0"/>
            </a:endParaRPr>
          </a:p>
          <a:p>
            <a:pPr algn="l"/>
            <a:r>
              <a:rPr lang="en-GB" sz="1800" b="1" dirty="0" smtClean="0">
                <a:latin typeface="Verdana" pitchFamily="34" charset="0"/>
                <a:ea typeface="Verdana" pitchFamily="34" charset="0"/>
              </a:rPr>
              <a:t>Step 13: mainloop() </a:t>
            </a:r>
            <a:r>
              <a:rPr lang="en-GB" sz="1800" dirty="0" smtClean="0">
                <a:latin typeface="Verdana" pitchFamily="34" charset="0"/>
                <a:ea typeface="Verdana" pitchFamily="34" charset="0"/>
              </a:rPr>
              <a:t>to run the                                     application of the window created.</a:t>
            </a:r>
            <a:endParaRPr lang="en-GB" sz="1800" dirty="0">
              <a:latin typeface="Verdana" pitchFamily="34" charset="0"/>
              <a:ea typeface="Verdana" pitchFamily="34" charset="0"/>
            </a:endParaRPr>
          </a:p>
          <a:p>
            <a:pPr algn="l"/>
            <a:endParaRPr lang="en-IN"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4869160"/>
            <a:ext cx="3766413" cy="181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2084671"/>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455</TotalTime>
  <Words>341</Words>
  <Application>Microsoft Office PowerPoint</Application>
  <PresentationFormat>On-screen Show (4:3)</PresentationFormat>
  <Paragraphs>81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Slipstream</vt:lpstr>
      <vt:lpstr>OTP VERIFICATION SYSTEM</vt:lpstr>
      <vt:lpstr>CONTENTS</vt:lpstr>
      <vt:lpstr>OBJECTIVE : To build an “OTP Verification System”  with python   </vt:lpstr>
      <vt:lpstr>PROBLEM STATEMENT</vt:lpstr>
      <vt:lpstr>ONE TIME PASSWORD(OTP)</vt:lpstr>
      <vt:lpstr>BENEFITS OF OTP</vt:lpstr>
      <vt:lpstr>BENEFITS OF OTP</vt:lpstr>
      <vt:lpstr>CODE EXPLANATION AND DESIGN STEPS</vt:lpstr>
      <vt:lpstr>CODE EXPLANATION AND DESIGN STEPS</vt:lpstr>
      <vt:lpstr>CODE</vt:lpstr>
      <vt:lpstr>CODE</vt:lpstr>
      <vt:lpstr>CODE</vt:lpstr>
      <vt:lpstr>CODE</vt:lpstr>
      <vt:lpstr>CODE</vt:lpstr>
      <vt:lpstr>OUTPUT OF VERIFICATION USING OTP</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OTP VERIFICATION SYSTEM</dc:title>
  <dc:creator>Windows User</dc:creator>
  <cp:lastModifiedBy>Windows User</cp:lastModifiedBy>
  <cp:revision>49</cp:revision>
  <dcterms:created xsi:type="dcterms:W3CDTF">2024-05-14T06:41:58Z</dcterms:created>
  <dcterms:modified xsi:type="dcterms:W3CDTF">2024-05-14T14:20:08Z</dcterms:modified>
</cp:coreProperties>
</file>