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3030202020304" pitchFamily="34" charset="0"/>
      <p:regular r:id="rId14"/>
    </p:embeddedFont>
    <p:embeddedFont>
      <p:font typeface="DM Sans" pitchFamily="2" charset="77"/>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81" autoAdjust="0"/>
    <p:restoredTop sz="95594" autoAdjust="0"/>
  </p:normalViewPr>
  <p:slideViewPr>
    <p:cSldViewPr>
      <p:cViewPr>
        <p:scale>
          <a:sx n="81" d="100"/>
          <a:sy n="81" d="100"/>
        </p:scale>
        <p:origin x="344"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1489" y="2630060"/>
            <a:ext cx="5482998" cy="4270400"/>
          </a:xfrm>
          <a:prstGeom prst="rect">
            <a:avLst/>
          </a:prstGeom>
        </p:spPr>
        <p:txBody>
          <a:bodyPr lIns="0" tIns="0" rIns="0" bIns="0" rtlCol="0" anchor="t">
            <a:spAutoFit/>
          </a:bodyPr>
          <a:lstStyle/>
          <a:p>
            <a:pPr algn="ctr">
              <a:lnSpc>
                <a:spcPts val="11059"/>
              </a:lnSpc>
            </a:pPr>
            <a:r>
              <a:rPr lang="en-US" sz="9600" spc="-105" dirty="0">
                <a:solidFill>
                  <a:srgbClr val="FFFFFF"/>
                </a:solidFill>
                <a:latin typeface="+mj-lt"/>
              </a:rPr>
              <a:t>Social Buzz Company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9" name="Rounded Rectangle 18">
            <a:extLst>
              <a:ext uri="{FF2B5EF4-FFF2-40B4-BE49-F238E27FC236}">
                <a16:creationId xmlns:a16="http://schemas.microsoft.com/office/drawing/2014/main" id="{37833748-E387-85D5-21EE-E59756A27B70}"/>
              </a:ext>
            </a:extLst>
          </p:cNvPr>
          <p:cNvSpPr/>
          <p:nvPr/>
        </p:nvSpPr>
        <p:spPr>
          <a:xfrm>
            <a:off x="5867400" y="1749819"/>
            <a:ext cx="8915400" cy="5769760"/>
          </a:xfrm>
          <a:prstGeom prst="roundRect">
            <a:avLst/>
          </a:pr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A100FF"/>
                </a:solidFill>
              </a:ln>
              <a:solidFill>
                <a:srgbClr val="A100FF"/>
              </a:solidFill>
            </a:endParaRPr>
          </a:p>
        </p:txBody>
      </p:sp>
      <p:sp>
        <p:nvSpPr>
          <p:cNvPr id="18" name="TextBox 17">
            <a:extLst>
              <a:ext uri="{FF2B5EF4-FFF2-40B4-BE49-F238E27FC236}">
                <a16:creationId xmlns:a16="http://schemas.microsoft.com/office/drawing/2014/main" id="{20BA3B28-27FB-D09F-666B-6ED118DB45A1}"/>
              </a:ext>
            </a:extLst>
          </p:cNvPr>
          <p:cNvSpPr txBox="1"/>
          <p:nvPr/>
        </p:nvSpPr>
        <p:spPr>
          <a:xfrm>
            <a:off x="7315200" y="2455697"/>
            <a:ext cx="6172200" cy="4401205"/>
          </a:xfrm>
          <a:prstGeom prst="rect">
            <a:avLst/>
          </a:prstGeom>
          <a:noFill/>
        </p:spPr>
        <p:txBody>
          <a:bodyPr wrap="square">
            <a:spAutoFit/>
          </a:bodyPr>
          <a:lstStyle/>
          <a:p>
            <a:pPr algn="ctr"/>
            <a:r>
              <a:rPr lang="en-US" sz="2800" dirty="0">
                <a:latin typeface="+mj-lt"/>
              </a:rPr>
              <a:t>T</a:t>
            </a:r>
            <a:r>
              <a:rPr lang="en-US" sz="2800" b="0" i="0" dirty="0">
                <a:effectLst/>
                <a:latin typeface="+mj-lt"/>
              </a:rPr>
              <a:t>he previously mentioned insights can inform content creators and analysts about the trends and preferences of the audience. It may be valuable to explore and create more content related to animals, considering the varying emotional responses observed, and to pay attention to the specific characteristics of content that receive high engagement in January and May.</a:t>
            </a:r>
            <a:endParaRPr lang="en-US" sz="28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14489" y="1510788"/>
            <a:ext cx="10237108" cy="6789742"/>
            <a:chOff x="0" y="0"/>
            <a:chExt cx="11564591" cy="5371247"/>
          </a:xfrm>
        </p:grpSpPr>
        <p:sp>
          <p:nvSpPr>
            <p:cNvPr id="3" name="TextBox 3"/>
            <p:cNvSpPr txBox="1"/>
            <p:nvPr/>
          </p:nvSpPr>
          <p:spPr>
            <a:xfrm>
              <a:off x="0" y="0"/>
              <a:ext cx="11564591" cy="973907"/>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Today's agenda</a:t>
              </a:r>
            </a:p>
          </p:txBody>
        </p:sp>
        <p:sp>
          <p:nvSpPr>
            <p:cNvPr id="4" name="TextBox 4"/>
            <p:cNvSpPr txBox="1"/>
            <p:nvPr/>
          </p:nvSpPr>
          <p:spPr>
            <a:xfrm>
              <a:off x="0" y="2298166"/>
              <a:ext cx="11564591" cy="3073081"/>
            </a:xfrm>
            <a:prstGeom prst="rect">
              <a:avLst/>
            </a:prstGeom>
          </p:spPr>
          <p:txBody>
            <a:bodyPr wrap="square" lIns="0" tIns="0" rIns="0" bIns="0" rtlCol="0" anchor="t">
              <a:spAutoFit/>
            </a:bodyPr>
            <a:lstStyle/>
            <a:p>
              <a:pPr>
                <a:lnSpc>
                  <a:spcPts val="2660"/>
                </a:lnSpc>
              </a:pPr>
              <a:r>
                <a:rPr lang="en-US" sz="4800" spc="-19" dirty="0">
                  <a:solidFill>
                    <a:srgbClr val="000000"/>
                  </a:solidFill>
                </a:rPr>
                <a:t>Project recap</a:t>
              </a:r>
            </a:p>
            <a:p>
              <a:pPr>
                <a:lnSpc>
                  <a:spcPts val="2660"/>
                </a:lnSpc>
              </a:pPr>
              <a:endParaRPr lang="en-US" sz="4800" spc="-19" dirty="0">
                <a:solidFill>
                  <a:srgbClr val="000000"/>
                </a:solidFill>
              </a:endParaRPr>
            </a:p>
            <a:p>
              <a:pPr>
                <a:lnSpc>
                  <a:spcPts val="2660"/>
                </a:lnSpc>
              </a:pPr>
              <a:r>
                <a:rPr lang="en-US" sz="4800" spc="-19" dirty="0">
                  <a:solidFill>
                    <a:srgbClr val="000000"/>
                  </a:solidFill>
                </a:rPr>
                <a:t>Problem</a:t>
              </a:r>
            </a:p>
            <a:p>
              <a:pPr>
                <a:lnSpc>
                  <a:spcPts val="2660"/>
                </a:lnSpc>
              </a:pPr>
              <a:endParaRPr lang="en-US" sz="4800" spc="-19" dirty="0">
                <a:solidFill>
                  <a:srgbClr val="000000"/>
                </a:solidFill>
              </a:endParaRPr>
            </a:p>
            <a:p>
              <a:pPr>
                <a:lnSpc>
                  <a:spcPts val="2660"/>
                </a:lnSpc>
              </a:pPr>
              <a:r>
                <a:rPr lang="en-US" sz="4800" spc="-19" dirty="0">
                  <a:solidFill>
                    <a:srgbClr val="000000"/>
                  </a:solidFill>
                </a:rPr>
                <a:t>The Analytics team</a:t>
              </a:r>
            </a:p>
            <a:p>
              <a:pPr>
                <a:lnSpc>
                  <a:spcPts val="2660"/>
                </a:lnSpc>
              </a:pPr>
              <a:endParaRPr lang="en-US" sz="4800" spc="-19" dirty="0">
                <a:solidFill>
                  <a:srgbClr val="000000"/>
                </a:solidFill>
              </a:endParaRPr>
            </a:p>
            <a:p>
              <a:pPr>
                <a:lnSpc>
                  <a:spcPts val="2660"/>
                </a:lnSpc>
              </a:pPr>
              <a:r>
                <a:rPr lang="en-US" sz="4800" spc="-19" dirty="0">
                  <a:solidFill>
                    <a:srgbClr val="000000"/>
                  </a:solidFill>
                </a:rPr>
                <a:t>Process</a:t>
              </a:r>
            </a:p>
            <a:p>
              <a:pPr>
                <a:lnSpc>
                  <a:spcPts val="2660"/>
                </a:lnSpc>
              </a:pPr>
              <a:endParaRPr lang="en-US" sz="4800" spc="-19" dirty="0">
                <a:solidFill>
                  <a:srgbClr val="000000"/>
                </a:solidFill>
              </a:endParaRPr>
            </a:p>
            <a:p>
              <a:pPr>
                <a:lnSpc>
                  <a:spcPts val="2660"/>
                </a:lnSpc>
              </a:pPr>
              <a:r>
                <a:rPr lang="en-US" sz="4800" spc="-19" dirty="0">
                  <a:solidFill>
                    <a:srgbClr val="000000"/>
                  </a:solidFill>
                </a:rPr>
                <a:t>Insights</a:t>
              </a:r>
            </a:p>
            <a:p>
              <a:pPr>
                <a:lnSpc>
                  <a:spcPts val="2660"/>
                </a:lnSpc>
              </a:pPr>
              <a:endParaRPr lang="en-US" sz="4800" spc="-19" dirty="0">
                <a:solidFill>
                  <a:srgbClr val="000000"/>
                </a:solidFill>
              </a:endParaRPr>
            </a:p>
            <a:p>
              <a:pPr>
                <a:lnSpc>
                  <a:spcPts val="2660"/>
                </a:lnSpc>
              </a:pPr>
              <a:r>
                <a:rPr lang="en-US" sz="4800" spc="-19" dirty="0">
                  <a:solidFill>
                    <a:srgbClr val="000000"/>
                  </a:solidFill>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mj-lt"/>
              </a:rPr>
              <a:t>Project Recap</a:t>
            </a:r>
          </a:p>
        </p:txBody>
      </p:sp>
      <p:sp>
        <p:nvSpPr>
          <p:cNvPr id="34" name="Rectangle 33">
            <a:extLst>
              <a:ext uri="{FF2B5EF4-FFF2-40B4-BE49-F238E27FC236}">
                <a16:creationId xmlns:a16="http://schemas.microsoft.com/office/drawing/2014/main" id="{95B06D12-6388-F492-F003-0BC20BC3B88B}"/>
              </a:ext>
            </a:extLst>
          </p:cNvPr>
          <p:cNvSpPr/>
          <p:nvPr/>
        </p:nvSpPr>
        <p:spPr>
          <a:xfrm>
            <a:off x="8780549" y="1950120"/>
            <a:ext cx="7165032" cy="62758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mj-lt"/>
              </a:rPr>
              <a:t>Social Buzz, founded in 2008 by two former engineers from a major social media conglomerate, has rapidly grown to over 500 million monthly active users. Focused on content, the platform emphasizes user reactions, with over 100 ways to engage beyond traditional likes and comments.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350431" y="720369"/>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150522" y="1454169"/>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2" name="Rectangle 21">
            <a:extLst>
              <a:ext uri="{FF2B5EF4-FFF2-40B4-BE49-F238E27FC236}">
                <a16:creationId xmlns:a16="http://schemas.microsoft.com/office/drawing/2014/main" id="{97514BED-F866-F190-3DFD-19CA8F23D4D5}"/>
              </a:ext>
            </a:extLst>
          </p:cNvPr>
          <p:cNvSpPr/>
          <p:nvPr/>
        </p:nvSpPr>
        <p:spPr>
          <a:xfrm>
            <a:off x="2503377" y="3754016"/>
            <a:ext cx="7123677" cy="62758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14350" indent="-514350" algn="l">
              <a:buFont typeface="+mj-lt"/>
              <a:buAutoNum type="arabicPeriod"/>
            </a:pPr>
            <a:r>
              <a:rPr lang="en-US" sz="2800" b="0" i="0" dirty="0">
                <a:solidFill>
                  <a:schemeClr val="tx1"/>
                </a:solidFill>
                <a:effectLst/>
                <a:latin typeface="+mj-lt"/>
              </a:rPr>
              <a:t> Operates with anonymity, emphasizing user reactions on content</a:t>
            </a:r>
          </a:p>
          <a:p>
            <a:pPr marL="514350" indent="-514350" algn="l">
              <a:buFont typeface="+mj-lt"/>
              <a:buAutoNum type="arabicPeriod"/>
            </a:pPr>
            <a:r>
              <a:rPr lang="en-US" sz="2800" b="0" i="0" dirty="0">
                <a:solidFill>
                  <a:schemeClr val="tx1"/>
                </a:solidFill>
                <a:effectLst/>
                <a:latin typeface="+mj-lt"/>
              </a:rPr>
              <a:t> Faces challenges in handling vast amounts of unstructured data from 100,000 daily posts</a:t>
            </a:r>
          </a:p>
          <a:p>
            <a:pPr marL="514350" indent="-514350" algn="l">
              <a:buFont typeface="+mj-lt"/>
              <a:buAutoNum type="arabicPeriod"/>
            </a:pPr>
            <a:r>
              <a:rPr lang="en-US" sz="2800" b="0" i="0" dirty="0">
                <a:solidFill>
                  <a:schemeClr val="tx1"/>
                </a:solidFill>
                <a:effectLst/>
                <a:latin typeface="+mj-lt"/>
              </a:rPr>
              <a:t> Employs 200 technical staff out of a total of 250 employees</a:t>
            </a:r>
          </a:p>
          <a:p>
            <a:pPr marL="514350" indent="-514350" algn="l">
              <a:buFont typeface="+mj-lt"/>
              <a:buAutoNum type="arabicPeriod"/>
            </a:pPr>
            <a:r>
              <a:rPr lang="en-US" sz="2800" b="0" i="0" dirty="0">
                <a:solidFill>
                  <a:schemeClr val="tx1"/>
                </a:solidFill>
                <a:effectLst/>
                <a:latin typeface="+mj-lt"/>
              </a:rPr>
              <a:t> Seeks external expertise for:</a:t>
            </a:r>
          </a:p>
          <a:p>
            <a:pPr marL="1485900" lvl="2" indent="-571500">
              <a:buFont typeface="Arial" panose="020B0604020202020204" pitchFamily="34" charset="0"/>
              <a:buChar char="•"/>
            </a:pPr>
            <a:r>
              <a:rPr lang="en-US" sz="2800" b="0" i="0" dirty="0">
                <a:solidFill>
                  <a:schemeClr val="tx1"/>
                </a:solidFill>
                <a:effectLst/>
                <a:latin typeface="+mj-lt"/>
              </a:rPr>
              <a:t>Preparation for an upcoming IPO</a:t>
            </a:r>
          </a:p>
          <a:p>
            <a:pPr marL="1485900" lvl="2" indent="-571500">
              <a:buFont typeface="Arial" panose="020B0604020202020204" pitchFamily="34" charset="0"/>
              <a:buChar char="•"/>
            </a:pPr>
            <a:r>
              <a:rPr lang="en-US" sz="2800" b="0" i="0" dirty="0">
                <a:solidFill>
                  <a:schemeClr val="tx1"/>
                </a:solidFill>
                <a:effectLst/>
                <a:latin typeface="+mj-lt"/>
              </a:rPr>
              <a:t>Efficient management of the current scale</a:t>
            </a:r>
          </a:p>
          <a:p>
            <a:pPr marL="1485900" lvl="2" indent="-571500">
              <a:buFont typeface="Arial" panose="020B0604020202020204" pitchFamily="34" charset="0"/>
              <a:buChar char="•"/>
            </a:pPr>
            <a:r>
              <a:rPr lang="en-US" sz="2800" b="0" i="0" dirty="0">
                <a:solidFill>
                  <a:schemeClr val="tx1"/>
                </a:solidFill>
                <a:effectLst/>
                <a:latin typeface="+mj-lt"/>
              </a:rPr>
              <a:t>Learning data best practices from experienced firms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mj-lt"/>
              </a:rPr>
              <a:t>The Analytics team</a:t>
            </a:r>
          </a:p>
        </p:txBody>
      </p:sp>
      <p:sp>
        <p:nvSpPr>
          <p:cNvPr id="32" name="TextBox 31">
            <a:extLst>
              <a:ext uri="{FF2B5EF4-FFF2-40B4-BE49-F238E27FC236}">
                <a16:creationId xmlns:a16="http://schemas.microsoft.com/office/drawing/2014/main" id="{0132FEF1-C7C6-B8F7-032C-7C2AB5F4EB18}"/>
              </a:ext>
            </a:extLst>
          </p:cNvPr>
          <p:cNvSpPr txBox="1"/>
          <p:nvPr/>
        </p:nvSpPr>
        <p:spPr>
          <a:xfrm>
            <a:off x="14249400" y="7421293"/>
            <a:ext cx="3200400" cy="1077218"/>
          </a:xfrm>
          <a:prstGeom prst="rect">
            <a:avLst/>
          </a:prstGeom>
          <a:noFill/>
        </p:spPr>
        <p:txBody>
          <a:bodyPr wrap="square" rtlCol="0">
            <a:spAutoFit/>
          </a:bodyPr>
          <a:lstStyle/>
          <a:p>
            <a:pPr algn="ctr"/>
            <a:r>
              <a:rPr lang="en-US" sz="3600" dirty="0"/>
              <a:t>Priya Kundu</a:t>
            </a:r>
          </a:p>
          <a:p>
            <a:pPr algn="ctr"/>
            <a:r>
              <a:rPr lang="en-US" sz="2800" i="1" dirty="0"/>
              <a:t>Data Analyst</a:t>
            </a:r>
          </a:p>
        </p:txBody>
      </p:sp>
      <p:sp>
        <p:nvSpPr>
          <p:cNvPr id="33" name="TextBox 32">
            <a:extLst>
              <a:ext uri="{FF2B5EF4-FFF2-40B4-BE49-F238E27FC236}">
                <a16:creationId xmlns:a16="http://schemas.microsoft.com/office/drawing/2014/main" id="{C11D1B21-F45D-4161-94D1-D04BAB7DD749}"/>
              </a:ext>
            </a:extLst>
          </p:cNvPr>
          <p:cNvSpPr txBox="1"/>
          <p:nvPr/>
        </p:nvSpPr>
        <p:spPr>
          <a:xfrm>
            <a:off x="14249399" y="4463449"/>
            <a:ext cx="3724069" cy="1077218"/>
          </a:xfrm>
          <a:prstGeom prst="rect">
            <a:avLst/>
          </a:prstGeom>
          <a:noFill/>
        </p:spPr>
        <p:txBody>
          <a:bodyPr wrap="square" rtlCol="0">
            <a:spAutoFit/>
          </a:bodyPr>
          <a:lstStyle/>
          <a:p>
            <a:pPr algn="ctr"/>
            <a:r>
              <a:rPr lang="en-US" sz="3600" dirty="0"/>
              <a:t>Marcus </a:t>
            </a:r>
            <a:r>
              <a:rPr lang="en-US" sz="3600" dirty="0" err="1"/>
              <a:t>Rompton</a:t>
            </a:r>
            <a:endParaRPr lang="en-US" sz="3600" dirty="0"/>
          </a:p>
          <a:p>
            <a:pPr algn="ctr"/>
            <a:r>
              <a:rPr lang="en-US" sz="2800" i="1" dirty="0"/>
              <a:t>Senior Principle</a:t>
            </a:r>
          </a:p>
        </p:txBody>
      </p:sp>
      <p:sp>
        <p:nvSpPr>
          <p:cNvPr id="34" name="TextBox 33">
            <a:extLst>
              <a:ext uri="{FF2B5EF4-FFF2-40B4-BE49-F238E27FC236}">
                <a16:creationId xmlns:a16="http://schemas.microsoft.com/office/drawing/2014/main" id="{B3785D8B-8992-DD8B-447C-95AAFA6803C9}"/>
              </a:ext>
            </a:extLst>
          </p:cNvPr>
          <p:cNvSpPr txBox="1"/>
          <p:nvPr/>
        </p:nvSpPr>
        <p:spPr>
          <a:xfrm>
            <a:off x="14057207" y="1512233"/>
            <a:ext cx="3724070" cy="1077218"/>
          </a:xfrm>
          <a:prstGeom prst="rect">
            <a:avLst/>
          </a:prstGeom>
          <a:noFill/>
        </p:spPr>
        <p:txBody>
          <a:bodyPr wrap="square" rtlCol="0">
            <a:spAutoFit/>
          </a:bodyPr>
          <a:lstStyle/>
          <a:p>
            <a:pPr algn="ctr"/>
            <a:r>
              <a:rPr lang="en-US" sz="3600" dirty="0"/>
              <a:t>Andrew Fleming</a:t>
            </a:r>
          </a:p>
          <a:p>
            <a:pPr algn="ctr"/>
            <a:r>
              <a:rPr lang="en-US" sz="2800" i="1" dirty="0"/>
              <a:t>Chief Technical Architect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Rounded Rectangle 39">
            <a:extLst>
              <a:ext uri="{FF2B5EF4-FFF2-40B4-BE49-F238E27FC236}">
                <a16:creationId xmlns:a16="http://schemas.microsoft.com/office/drawing/2014/main" id="{BC94D3DD-9658-49B3-B382-9A82E69DD367}"/>
              </a:ext>
            </a:extLst>
          </p:cNvPr>
          <p:cNvSpPr/>
          <p:nvPr/>
        </p:nvSpPr>
        <p:spPr>
          <a:xfrm>
            <a:off x="3902488" y="1349099"/>
            <a:ext cx="4721453" cy="9914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Data Understanding</a:t>
            </a:r>
          </a:p>
        </p:txBody>
      </p:sp>
      <p:sp>
        <p:nvSpPr>
          <p:cNvPr id="41" name="Rounded Rectangle 40">
            <a:extLst>
              <a:ext uri="{FF2B5EF4-FFF2-40B4-BE49-F238E27FC236}">
                <a16:creationId xmlns:a16="http://schemas.microsoft.com/office/drawing/2014/main" id="{0A580CE9-E34B-6C09-2E6E-EFABA0683365}"/>
              </a:ext>
            </a:extLst>
          </p:cNvPr>
          <p:cNvSpPr/>
          <p:nvPr/>
        </p:nvSpPr>
        <p:spPr>
          <a:xfrm>
            <a:off x="5864639" y="2963378"/>
            <a:ext cx="4721453" cy="9914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Data Cleaning</a:t>
            </a:r>
          </a:p>
        </p:txBody>
      </p:sp>
      <p:sp>
        <p:nvSpPr>
          <p:cNvPr id="42" name="Rounded Rectangle 41">
            <a:extLst>
              <a:ext uri="{FF2B5EF4-FFF2-40B4-BE49-F238E27FC236}">
                <a16:creationId xmlns:a16="http://schemas.microsoft.com/office/drawing/2014/main" id="{5DD47B5C-3FEB-2A43-B728-991B4E944999}"/>
              </a:ext>
            </a:extLst>
          </p:cNvPr>
          <p:cNvSpPr/>
          <p:nvPr/>
        </p:nvSpPr>
        <p:spPr>
          <a:xfrm>
            <a:off x="7756891" y="4587251"/>
            <a:ext cx="4721453" cy="9914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Data Modeling</a:t>
            </a:r>
          </a:p>
        </p:txBody>
      </p:sp>
      <p:sp>
        <p:nvSpPr>
          <p:cNvPr id="43" name="Rounded Rectangle 42">
            <a:extLst>
              <a:ext uri="{FF2B5EF4-FFF2-40B4-BE49-F238E27FC236}">
                <a16:creationId xmlns:a16="http://schemas.microsoft.com/office/drawing/2014/main" id="{89F51CDE-D6D6-497A-230E-10317158D6A6}"/>
              </a:ext>
            </a:extLst>
          </p:cNvPr>
          <p:cNvSpPr/>
          <p:nvPr/>
        </p:nvSpPr>
        <p:spPr>
          <a:xfrm>
            <a:off x="9595954" y="6185323"/>
            <a:ext cx="4721453" cy="9914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Data Analysis</a:t>
            </a:r>
          </a:p>
        </p:txBody>
      </p:sp>
      <p:sp>
        <p:nvSpPr>
          <p:cNvPr id="44" name="Rounded Rectangle 43">
            <a:extLst>
              <a:ext uri="{FF2B5EF4-FFF2-40B4-BE49-F238E27FC236}">
                <a16:creationId xmlns:a16="http://schemas.microsoft.com/office/drawing/2014/main" id="{F6AC2B4E-77C2-2AE8-7424-235405BC20A5}"/>
              </a:ext>
            </a:extLst>
          </p:cNvPr>
          <p:cNvSpPr/>
          <p:nvPr/>
        </p:nvSpPr>
        <p:spPr>
          <a:xfrm>
            <a:off x="11481674" y="7803277"/>
            <a:ext cx="4721453" cy="9914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Drawing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1EDF5743-4CC3-93B9-D9B1-95D22639753E}"/>
              </a:ext>
            </a:extLst>
          </p:cNvPr>
          <p:cNvSpPr txBox="1"/>
          <p:nvPr/>
        </p:nvSpPr>
        <p:spPr>
          <a:xfrm>
            <a:off x="1343859" y="3970061"/>
            <a:ext cx="4538818" cy="1754326"/>
          </a:xfrm>
          <a:prstGeom prst="rect">
            <a:avLst/>
          </a:prstGeom>
          <a:noFill/>
        </p:spPr>
        <p:txBody>
          <a:bodyPr wrap="square">
            <a:spAutoFit/>
          </a:bodyPr>
          <a:lstStyle/>
          <a:p>
            <a:pPr algn="ctr"/>
            <a:r>
              <a:rPr lang="en-US" sz="3600" b="0" i="0" dirty="0">
                <a:solidFill>
                  <a:srgbClr val="000000"/>
                </a:solidFill>
                <a:effectLst/>
                <a:latin typeface="DM Sans" panose="020F0502020204030204" pitchFamily="34" charset="0"/>
              </a:rPr>
              <a:t>How many unique categories are there?</a:t>
            </a:r>
          </a:p>
        </p:txBody>
      </p:sp>
      <p:sp>
        <p:nvSpPr>
          <p:cNvPr id="16" name="TextBox 15">
            <a:extLst>
              <a:ext uri="{FF2B5EF4-FFF2-40B4-BE49-F238E27FC236}">
                <a16:creationId xmlns:a16="http://schemas.microsoft.com/office/drawing/2014/main" id="{5C76B037-25ED-7F16-FEAA-A9296FFE4017}"/>
              </a:ext>
            </a:extLst>
          </p:cNvPr>
          <p:cNvSpPr txBox="1"/>
          <p:nvPr/>
        </p:nvSpPr>
        <p:spPr>
          <a:xfrm>
            <a:off x="6488883" y="3989338"/>
            <a:ext cx="4538818" cy="2308324"/>
          </a:xfrm>
          <a:prstGeom prst="rect">
            <a:avLst/>
          </a:prstGeom>
          <a:noFill/>
        </p:spPr>
        <p:txBody>
          <a:bodyPr wrap="square">
            <a:spAutoFit/>
          </a:bodyPr>
          <a:lstStyle/>
          <a:p>
            <a:pPr algn="ctr"/>
            <a:r>
              <a:rPr lang="en-US" sz="3600" b="0" i="0" dirty="0">
                <a:solidFill>
                  <a:srgbClr val="000000"/>
                </a:solidFill>
                <a:effectLst/>
                <a:latin typeface="DM Sans" pitchFamily="2" charset="77"/>
              </a:rPr>
              <a:t>How many reactions are there to the most popular category?</a:t>
            </a:r>
          </a:p>
        </p:txBody>
      </p:sp>
      <p:sp>
        <p:nvSpPr>
          <p:cNvPr id="17" name="TextBox 16">
            <a:extLst>
              <a:ext uri="{FF2B5EF4-FFF2-40B4-BE49-F238E27FC236}">
                <a16:creationId xmlns:a16="http://schemas.microsoft.com/office/drawing/2014/main" id="{7F2007EA-0DBA-C89D-BDDA-C336BE4E5F27}"/>
              </a:ext>
            </a:extLst>
          </p:cNvPr>
          <p:cNvSpPr txBox="1"/>
          <p:nvPr/>
        </p:nvSpPr>
        <p:spPr>
          <a:xfrm>
            <a:off x="11887042" y="3969564"/>
            <a:ext cx="4538818" cy="1754326"/>
          </a:xfrm>
          <a:prstGeom prst="rect">
            <a:avLst/>
          </a:prstGeom>
          <a:noFill/>
        </p:spPr>
        <p:txBody>
          <a:bodyPr wrap="square">
            <a:spAutoFit/>
          </a:bodyPr>
          <a:lstStyle/>
          <a:p>
            <a:pPr algn="ctr"/>
            <a:r>
              <a:rPr lang="en-US" sz="3600" b="0" i="0" dirty="0">
                <a:solidFill>
                  <a:srgbClr val="000000"/>
                </a:solidFill>
                <a:effectLst/>
                <a:latin typeface="DM Sans" pitchFamily="2" charset="77"/>
              </a:rPr>
              <a:t>What was the month with the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8E6CFA48-2C84-65F3-B1DC-3C296C55D695}"/>
              </a:ext>
            </a:extLst>
          </p:cNvPr>
          <p:cNvPicPr>
            <a:picLocks noChangeAspect="1"/>
          </p:cNvPicPr>
          <p:nvPr/>
        </p:nvPicPr>
        <p:blipFill>
          <a:blip r:embed="rId7"/>
          <a:stretch>
            <a:fillRect/>
          </a:stretch>
        </p:blipFill>
        <p:spPr>
          <a:xfrm>
            <a:off x="2929574" y="1756594"/>
            <a:ext cx="6908800" cy="3454400"/>
          </a:xfrm>
          <a:prstGeom prst="rect">
            <a:avLst/>
          </a:prstGeom>
        </p:spPr>
      </p:pic>
      <p:pic>
        <p:nvPicPr>
          <p:cNvPr id="28" name="Picture 27">
            <a:extLst>
              <a:ext uri="{FF2B5EF4-FFF2-40B4-BE49-F238E27FC236}">
                <a16:creationId xmlns:a16="http://schemas.microsoft.com/office/drawing/2014/main" id="{36F7C968-EB27-7A98-1C50-EC526FC2A589}"/>
              </a:ext>
            </a:extLst>
          </p:cNvPr>
          <p:cNvPicPr>
            <a:picLocks noChangeAspect="1"/>
          </p:cNvPicPr>
          <p:nvPr/>
        </p:nvPicPr>
        <p:blipFill>
          <a:blip r:embed="rId8"/>
          <a:stretch>
            <a:fillRect/>
          </a:stretch>
        </p:blipFill>
        <p:spPr>
          <a:xfrm>
            <a:off x="10596555" y="1756594"/>
            <a:ext cx="6426200" cy="4432300"/>
          </a:xfrm>
          <a:prstGeom prst="rect">
            <a:avLst/>
          </a:prstGeom>
        </p:spPr>
      </p:pic>
      <p:sp>
        <p:nvSpPr>
          <p:cNvPr id="30" name="TextBox 29">
            <a:extLst>
              <a:ext uri="{FF2B5EF4-FFF2-40B4-BE49-F238E27FC236}">
                <a16:creationId xmlns:a16="http://schemas.microsoft.com/office/drawing/2014/main" id="{83682ABB-FD6D-1492-1BDC-6C10FD823757}"/>
              </a:ext>
            </a:extLst>
          </p:cNvPr>
          <p:cNvSpPr txBox="1"/>
          <p:nvPr/>
        </p:nvSpPr>
        <p:spPr>
          <a:xfrm>
            <a:off x="10712333" y="6188894"/>
            <a:ext cx="6426201" cy="3170099"/>
          </a:xfrm>
          <a:prstGeom prst="rect">
            <a:avLst/>
          </a:prstGeom>
          <a:noFill/>
        </p:spPr>
        <p:txBody>
          <a:bodyPr wrap="square">
            <a:spAutoFit/>
          </a:bodyPr>
          <a:lstStyle/>
          <a:p>
            <a:pPr algn="l"/>
            <a:r>
              <a:rPr lang="en-US" sz="2000" b="1" i="0" dirty="0">
                <a:effectLst/>
                <a:latin typeface="+mj-lt"/>
              </a:rPr>
              <a:t>Frequent Reactions to Animal Category:</a:t>
            </a:r>
            <a:endParaRPr lang="en-US" sz="2000" b="0" i="0" dirty="0">
              <a:effectLst/>
              <a:latin typeface="+mj-lt"/>
            </a:endParaRPr>
          </a:p>
          <a:p>
            <a:pPr marL="800100" lvl="1" indent="-342900" algn="l">
              <a:buFont typeface="Arial" panose="020B0604020202020204" pitchFamily="34" charset="0"/>
              <a:buChar char="•"/>
            </a:pPr>
            <a:r>
              <a:rPr lang="en-US" sz="2000" b="0" i="0" dirty="0">
                <a:effectLst/>
                <a:latin typeface="+mj-lt"/>
              </a:rPr>
              <a:t>The reactions "Scared," "Disgusted," and "Cherished" are the most frequent in response to content in the "Animal" category.</a:t>
            </a:r>
          </a:p>
          <a:p>
            <a:pPr marL="800100" lvl="1" indent="-342900" algn="l">
              <a:buFont typeface="Arial" panose="020B0604020202020204" pitchFamily="34" charset="0"/>
              <a:buChar char="•"/>
            </a:pPr>
            <a:r>
              <a:rPr lang="en-US" sz="2000" b="0" i="0" dirty="0">
                <a:effectLst/>
                <a:latin typeface="+mj-lt"/>
              </a:rPr>
              <a:t>This suggests a diverse range of emotional responses to animal-related content, including fear, disgust, and positive emotions like cherishing. It could be that the "Animal" category includes a variety of content, some of which might be thrilling or scary, while others may be heartwarming.</a:t>
            </a:r>
          </a:p>
        </p:txBody>
      </p:sp>
      <p:sp>
        <p:nvSpPr>
          <p:cNvPr id="32" name="TextBox 31">
            <a:extLst>
              <a:ext uri="{FF2B5EF4-FFF2-40B4-BE49-F238E27FC236}">
                <a16:creationId xmlns:a16="http://schemas.microsoft.com/office/drawing/2014/main" id="{0B7C7F39-12C9-AB85-9FC9-87790550AC90}"/>
              </a:ext>
            </a:extLst>
          </p:cNvPr>
          <p:cNvSpPr txBox="1"/>
          <p:nvPr/>
        </p:nvSpPr>
        <p:spPr>
          <a:xfrm>
            <a:off x="3399759" y="5290455"/>
            <a:ext cx="6737467" cy="1631216"/>
          </a:xfrm>
          <a:prstGeom prst="rect">
            <a:avLst/>
          </a:prstGeom>
          <a:noFill/>
        </p:spPr>
        <p:txBody>
          <a:bodyPr wrap="square">
            <a:spAutoFit/>
          </a:bodyPr>
          <a:lstStyle/>
          <a:p>
            <a:pPr algn="l"/>
            <a:r>
              <a:rPr lang="en-US" sz="2000" b="1" i="0" dirty="0">
                <a:effectLst/>
                <a:latin typeface="+mj-lt"/>
              </a:rPr>
              <a:t>Most Reactions to Animal Category:</a:t>
            </a:r>
            <a:endParaRPr lang="en-US" sz="2000" b="0" i="0" dirty="0">
              <a:effectLst/>
              <a:latin typeface="+mj-lt"/>
            </a:endParaRPr>
          </a:p>
          <a:p>
            <a:pPr marL="800100" lvl="1" indent="-342900" algn="l">
              <a:buFont typeface="Arial" panose="020B0604020202020204" pitchFamily="34" charset="0"/>
              <a:buChar char="•"/>
            </a:pPr>
            <a:r>
              <a:rPr lang="en-US" sz="2000" b="0" i="0" dirty="0">
                <a:effectLst/>
                <a:latin typeface="+mj-lt"/>
              </a:rPr>
              <a:t>The "Animal" category has the most reactions.</a:t>
            </a:r>
          </a:p>
          <a:p>
            <a:pPr marL="800100" lvl="1" indent="-342900" algn="l">
              <a:buFont typeface="Arial" panose="020B0604020202020204" pitchFamily="34" charset="0"/>
              <a:buChar char="•"/>
            </a:pPr>
            <a:r>
              <a:rPr lang="en-US" sz="2000" b="0" i="0" dirty="0">
                <a:effectLst/>
                <a:latin typeface="+mj-lt"/>
              </a:rPr>
              <a:t>This could indicate that content related to animals is more engaging or elicits stronger emotional responses from the audience compared to other categories.</a:t>
            </a:r>
          </a:p>
        </p:txBody>
      </p:sp>
      <p:cxnSp>
        <p:nvCxnSpPr>
          <p:cNvPr id="34" name="Straight Connector 33">
            <a:extLst>
              <a:ext uri="{FF2B5EF4-FFF2-40B4-BE49-F238E27FC236}">
                <a16:creationId xmlns:a16="http://schemas.microsoft.com/office/drawing/2014/main" id="{EB2CEB0D-D782-3193-274F-A9841536BA87}"/>
              </a:ext>
            </a:extLst>
          </p:cNvPr>
          <p:cNvCxnSpPr/>
          <p:nvPr/>
        </p:nvCxnSpPr>
        <p:spPr>
          <a:xfrm>
            <a:off x="10351324" y="2572777"/>
            <a:ext cx="0" cy="6201549"/>
          </a:xfrm>
          <a:prstGeom prst="line">
            <a:avLst/>
          </a:prstGeom>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77989C7B-A6CA-A7D1-3EAF-4B77C86BC966}"/>
              </a:ext>
            </a:extLst>
          </p:cNvPr>
          <p:cNvPicPr>
            <a:picLocks noChangeAspect="1"/>
          </p:cNvPicPr>
          <p:nvPr/>
        </p:nvPicPr>
        <p:blipFill>
          <a:blip r:embed="rId7"/>
          <a:stretch>
            <a:fillRect/>
          </a:stretch>
        </p:blipFill>
        <p:spPr>
          <a:xfrm>
            <a:off x="3733800" y="1418771"/>
            <a:ext cx="7277507" cy="7168235"/>
          </a:xfrm>
          <a:prstGeom prst="rect">
            <a:avLst/>
          </a:prstGeom>
        </p:spPr>
      </p:pic>
      <p:sp>
        <p:nvSpPr>
          <p:cNvPr id="29" name="TextBox 28">
            <a:extLst>
              <a:ext uri="{FF2B5EF4-FFF2-40B4-BE49-F238E27FC236}">
                <a16:creationId xmlns:a16="http://schemas.microsoft.com/office/drawing/2014/main" id="{58D824EC-BEA3-F653-5B6E-DBD285C3A777}"/>
              </a:ext>
            </a:extLst>
          </p:cNvPr>
          <p:cNvSpPr txBox="1"/>
          <p:nvPr/>
        </p:nvSpPr>
        <p:spPr>
          <a:xfrm>
            <a:off x="11114930" y="3233173"/>
            <a:ext cx="6539472" cy="3539430"/>
          </a:xfrm>
          <a:prstGeom prst="rect">
            <a:avLst/>
          </a:prstGeom>
          <a:noFill/>
        </p:spPr>
        <p:txBody>
          <a:bodyPr wrap="square">
            <a:spAutoFit/>
          </a:bodyPr>
          <a:lstStyle/>
          <a:p>
            <a:pPr algn="l"/>
            <a:r>
              <a:rPr lang="en-US" sz="2800" b="1" i="0" dirty="0">
                <a:effectLst/>
                <a:latin typeface="+mj-lt"/>
              </a:rPr>
              <a:t>Posts in January and May:</a:t>
            </a:r>
            <a:endParaRPr lang="en-US" sz="2800" b="0" i="0" dirty="0">
              <a:effectLst/>
              <a:latin typeface="+mj-lt"/>
            </a:endParaRPr>
          </a:p>
          <a:p>
            <a:pPr marL="914400" lvl="1" indent="-457200" algn="l">
              <a:buFont typeface="Arial" panose="020B0604020202020204" pitchFamily="34" charset="0"/>
              <a:buChar char="•"/>
            </a:pPr>
            <a:r>
              <a:rPr lang="en-US" sz="2800" b="0" i="0" dirty="0">
                <a:effectLst/>
                <a:latin typeface="+mj-lt"/>
              </a:rPr>
              <a:t>There is a higher frequency of posts in January and May.</a:t>
            </a:r>
          </a:p>
          <a:p>
            <a:pPr marL="914400" lvl="1" indent="-457200" algn="l">
              <a:buFont typeface="Arial" panose="020B0604020202020204" pitchFamily="34" charset="0"/>
              <a:buChar char="•"/>
            </a:pPr>
            <a:r>
              <a:rPr lang="en-US" sz="2800" b="0" i="0" dirty="0">
                <a:effectLst/>
                <a:latin typeface="+mj-lt"/>
              </a:rPr>
              <a:t>This might suggest that there are certain events, seasons, or trends that are more prominent in these months, leading to an increased level of content creation.</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450</Words>
  <Application>Microsoft Macintosh PowerPoint</Application>
  <PresentationFormat>Custom</PresentationFormat>
  <Paragraphs>80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Graphik Regular</vt:lpstr>
      <vt:lpstr>Calibri</vt:lpstr>
      <vt:lpstr>DM Sans</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Priya Kundu</cp:lastModifiedBy>
  <cp:revision>10</cp:revision>
  <dcterms:created xsi:type="dcterms:W3CDTF">2006-08-16T00:00:00Z</dcterms:created>
  <dcterms:modified xsi:type="dcterms:W3CDTF">2024-01-15T15:52:54Z</dcterms:modified>
  <dc:identifier>DAEhDyfaYKE</dc:identifier>
</cp:coreProperties>
</file>