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notesMasters/notesMaster1.xml" Type="http://schemas.openxmlformats.org/officeDocument/2006/relationships/notesMaster"/><Relationship Id="rId22" Target="theme/theme2.xml" Type="http://schemas.openxmlformats.org/officeDocument/2006/relationships/theme"/><Relationship Id="rId23" Target="notesSlides/notesSlide1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10464" y="2074213"/>
            <a:ext cx="1844349" cy="1589956"/>
            <a:chOff x="0" y="0"/>
            <a:chExt cx="2459132" cy="2119942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2459101" cy="2119884"/>
            </a:xfrm>
            <a:custGeom>
              <a:avLst/>
              <a:gdLst/>
              <a:ahLst/>
              <a:cxnLst/>
              <a:rect r="r" b="b" t="t" l="l"/>
              <a:pathLst>
                <a:path h="2119884" w="2459101">
                  <a:moveTo>
                    <a:pt x="0" y="1059942"/>
                  </a:moveTo>
                  <a:lnTo>
                    <a:pt x="529971" y="0"/>
                  </a:lnTo>
                  <a:lnTo>
                    <a:pt x="1929130" y="0"/>
                  </a:lnTo>
                  <a:lnTo>
                    <a:pt x="2459101" y="1059942"/>
                  </a:lnTo>
                  <a:lnTo>
                    <a:pt x="1929130" y="2119884"/>
                  </a:lnTo>
                  <a:lnTo>
                    <a:pt x="529971" y="2119884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5632546" y="1791930"/>
            <a:ext cx="2499243" cy="2154520"/>
            <a:chOff x="0" y="0"/>
            <a:chExt cx="3332324" cy="287269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332353" cy="2872740"/>
            </a:xfrm>
            <a:custGeom>
              <a:avLst/>
              <a:gdLst/>
              <a:ahLst/>
              <a:cxnLst/>
              <a:rect r="r" b="b" t="t" l="l"/>
              <a:pathLst>
                <a:path h="2872740" w="3332353">
                  <a:moveTo>
                    <a:pt x="0" y="1436370"/>
                  </a:moveTo>
                  <a:lnTo>
                    <a:pt x="718185" y="0"/>
                  </a:lnTo>
                  <a:lnTo>
                    <a:pt x="2614168" y="0"/>
                  </a:lnTo>
                  <a:lnTo>
                    <a:pt x="3332353" y="1436370"/>
                  </a:lnTo>
                  <a:lnTo>
                    <a:pt x="2614168" y="2872740"/>
                  </a:lnTo>
                  <a:lnTo>
                    <a:pt x="718185" y="2872740"/>
                  </a:lnTo>
                  <a:close/>
                </a:path>
              </a:pathLst>
            </a:custGeom>
            <a:solidFill>
              <a:srgbClr val="42D0A2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5707491" y="7849774"/>
            <a:ext cx="1077391" cy="928786"/>
            <a:chOff x="0" y="0"/>
            <a:chExt cx="1436522" cy="1238382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436497" cy="1238377"/>
            </a:xfrm>
            <a:custGeom>
              <a:avLst/>
              <a:gdLst/>
              <a:ahLst/>
              <a:cxnLst/>
              <a:rect r="r" b="b" t="t" l="l"/>
              <a:pathLst>
                <a:path h="1238377" w="1436497">
                  <a:moveTo>
                    <a:pt x="0" y="619252"/>
                  </a:moveTo>
                  <a:lnTo>
                    <a:pt x="309626" y="0"/>
                  </a:lnTo>
                  <a:lnTo>
                    <a:pt x="1126871" y="0"/>
                  </a:lnTo>
                  <a:lnTo>
                    <a:pt x="1436497" y="619252"/>
                  </a:lnTo>
                  <a:lnTo>
                    <a:pt x="1126871" y="1238377"/>
                  </a:lnTo>
                  <a:lnTo>
                    <a:pt x="309626" y="1238377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2756757" y="1651959"/>
            <a:ext cx="977420" cy="842604"/>
            <a:chOff x="0" y="0"/>
            <a:chExt cx="1303226" cy="1123472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303274" cy="1123442"/>
            </a:xfrm>
            <a:custGeom>
              <a:avLst/>
              <a:gdLst/>
              <a:ahLst/>
              <a:cxnLst/>
              <a:rect r="r" b="b" t="t" l="l"/>
              <a:pathLst>
                <a:path h="1123442" w="1303274">
                  <a:moveTo>
                    <a:pt x="0" y="561721"/>
                  </a:moveTo>
                  <a:lnTo>
                    <a:pt x="280924" y="0"/>
                  </a:lnTo>
                  <a:lnTo>
                    <a:pt x="1022350" y="0"/>
                  </a:lnTo>
                  <a:lnTo>
                    <a:pt x="1303274" y="561721"/>
                  </a:lnTo>
                  <a:lnTo>
                    <a:pt x="1022350" y="1123442"/>
                  </a:lnTo>
                  <a:lnTo>
                    <a:pt x="280924" y="1123442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483714" y="3121550"/>
            <a:ext cx="5523506" cy="7569687"/>
          </a:xfrm>
          <a:custGeom>
            <a:avLst/>
            <a:gdLst/>
            <a:ahLst/>
            <a:cxnLst/>
            <a:rect r="r" b="b" t="t" l="l"/>
            <a:pathLst>
              <a:path h="7569687" w="5523506">
                <a:moveTo>
                  <a:pt x="0" y="0"/>
                </a:moveTo>
                <a:lnTo>
                  <a:pt x="5523506" y="0"/>
                </a:lnTo>
                <a:lnTo>
                  <a:pt x="5523506" y="7569687"/>
                </a:lnTo>
                <a:lnTo>
                  <a:pt x="0" y="75696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484839" y="5042555"/>
            <a:ext cx="9657655" cy="2343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3"/>
              </a:lnSpc>
            </a:pPr>
            <a:r>
              <a:rPr lang="en-US" b="true" sz="3119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Name:</a:t>
            </a:r>
            <a:r>
              <a:rPr lang="en-US" sz="31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Priya Kumari </a:t>
            </a:r>
          </a:p>
          <a:p>
            <a:pPr algn="just">
              <a:lnSpc>
                <a:spcPts val="3743"/>
              </a:lnSpc>
            </a:pPr>
            <a:r>
              <a:rPr lang="en-US" b="true" sz="3119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Department:</a:t>
            </a:r>
            <a:r>
              <a:rPr lang="en-US" sz="31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B.Sc. Botany Honours </a:t>
            </a:r>
          </a:p>
          <a:p>
            <a:pPr algn="just">
              <a:lnSpc>
                <a:spcPts val="3743"/>
              </a:lnSpc>
            </a:pPr>
            <a:r>
              <a:rPr lang="en-US" b="true" sz="3119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College Name:</a:t>
            </a:r>
            <a:r>
              <a:rPr lang="en-US" sz="31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Marwari College, Ranchi </a:t>
            </a:r>
          </a:p>
          <a:p>
            <a:pPr algn="just">
              <a:lnSpc>
                <a:spcPts val="3743"/>
              </a:lnSpc>
            </a:pPr>
            <a:r>
              <a:rPr lang="en-US" b="true" sz="3119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Internship ID:</a:t>
            </a:r>
            <a:r>
              <a:rPr lang="en-US" sz="31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INTERNSHIP_17546440516895be537820f</a:t>
            </a:r>
          </a:p>
          <a:p>
            <a:pPr algn="just">
              <a:lnSpc>
                <a:spcPts val="3743"/>
              </a:lnSpc>
            </a:pPr>
            <a:r>
              <a:rPr lang="en-US" b="true" sz="3119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Apply ID:</a:t>
            </a:r>
            <a:r>
              <a:rPr lang="en-US" sz="3119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APPLY_17549023086899af2411eb5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827294" y="1302304"/>
            <a:ext cx="5324795" cy="2628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2"/>
              </a:lnSpc>
            </a:pPr>
            <a:r>
              <a:rPr lang="en-US" b="true" sz="3493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-</a:t>
            </a:r>
            <a:r>
              <a:rPr lang="en-US" sz="3493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Netflix Dataset Analysis — Content Trends &amp; Strategic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039186" y="2549833"/>
            <a:ext cx="479624" cy="479623"/>
            <a:chOff x="0" y="0"/>
            <a:chExt cx="639498" cy="6394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9445" cy="639445"/>
            </a:xfrm>
            <a:custGeom>
              <a:avLst/>
              <a:gdLst/>
              <a:ahLst/>
              <a:cxnLst/>
              <a:rect r="r" b="b" t="t" l="l"/>
              <a:pathLst>
                <a:path h="639445" w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158645" y="1665251"/>
            <a:ext cx="11944587" cy="8450795"/>
          </a:xfrm>
          <a:custGeom>
            <a:avLst/>
            <a:gdLst/>
            <a:ahLst/>
            <a:cxnLst/>
            <a:rect r="r" b="b" t="t" l="l"/>
            <a:pathLst>
              <a:path h="8450795" w="11944587">
                <a:moveTo>
                  <a:pt x="0" y="0"/>
                </a:moveTo>
                <a:lnTo>
                  <a:pt x="11944587" y="0"/>
                </a:lnTo>
                <a:lnTo>
                  <a:pt x="11944587" y="8450795"/>
                </a:lnTo>
                <a:lnTo>
                  <a:pt x="0" y="84507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105376" y="592079"/>
            <a:ext cx="16155219" cy="12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Getting started with Basics of Python Certificate 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039186" y="2549833"/>
            <a:ext cx="479624" cy="479623"/>
            <a:chOff x="0" y="0"/>
            <a:chExt cx="639498" cy="6394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9445" cy="639445"/>
            </a:xfrm>
            <a:custGeom>
              <a:avLst/>
              <a:gdLst/>
              <a:ahLst/>
              <a:cxnLst/>
              <a:rect r="r" b="b" t="t" l="l"/>
              <a:pathLst>
                <a:path h="639445" w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354453" y="1664027"/>
            <a:ext cx="11939271" cy="8447035"/>
          </a:xfrm>
          <a:custGeom>
            <a:avLst/>
            <a:gdLst/>
            <a:ahLst/>
            <a:cxnLst/>
            <a:rect r="r" b="b" t="t" l="l"/>
            <a:pathLst>
              <a:path h="8447035" w="11939271">
                <a:moveTo>
                  <a:pt x="0" y="0"/>
                </a:moveTo>
                <a:lnTo>
                  <a:pt x="11939271" y="0"/>
                </a:lnTo>
                <a:lnTo>
                  <a:pt x="11939271" y="8447035"/>
                </a:lnTo>
                <a:lnTo>
                  <a:pt x="0" y="84470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105376" y="592079"/>
            <a:ext cx="16155219" cy="1275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Data Visualization Certificate 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20004" y="5201332"/>
            <a:ext cx="687402" cy="592588"/>
            <a:chOff x="0" y="0"/>
            <a:chExt cx="916536" cy="79011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6559" cy="790067"/>
            </a:xfrm>
            <a:custGeom>
              <a:avLst/>
              <a:gdLst/>
              <a:ahLst/>
              <a:cxnLst/>
              <a:rect r="r" b="b" t="t" l="l"/>
              <a:pathLst>
                <a:path h="790067" w="916559">
                  <a:moveTo>
                    <a:pt x="0" y="395097"/>
                  </a:moveTo>
                  <a:lnTo>
                    <a:pt x="197485" y="0"/>
                  </a:lnTo>
                  <a:lnTo>
                    <a:pt x="718947" y="0"/>
                  </a:lnTo>
                  <a:lnTo>
                    <a:pt x="916559" y="395097"/>
                  </a:lnTo>
                  <a:lnTo>
                    <a:pt x="718947" y="790067"/>
                  </a:lnTo>
                  <a:lnTo>
                    <a:pt x="197485" y="790067"/>
                  </a:lnTo>
                  <a:close/>
                </a:path>
              </a:pathLst>
            </a:custGeom>
            <a:solidFill>
              <a:srgbClr val="5FCBEF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6670005" y="3592083"/>
            <a:ext cx="537586" cy="463437"/>
            <a:chOff x="0" y="0"/>
            <a:chExt cx="716782" cy="617916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716788" cy="617855"/>
            </a:xfrm>
            <a:custGeom>
              <a:avLst/>
              <a:gdLst/>
              <a:ahLst/>
              <a:cxnLst/>
              <a:rect r="r" b="b" t="t" l="l"/>
              <a:pathLst>
                <a:path h="617855" w="716788">
                  <a:moveTo>
                    <a:pt x="0" y="308991"/>
                  </a:moveTo>
                  <a:lnTo>
                    <a:pt x="154432" y="0"/>
                  </a:lnTo>
                  <a:lnTo>
                    <a:pt x="562356" y="0"/>
                  </a:lnTo>
                  <a:lnTo>
                    <a:pt x="716788" y="308991"/>
                  </a:lnTo>
                  <a:lnTo>
                    <a:pt x="562356" y="617855"/>
                  </a:lnTo>
                  <a:lnTo>
                    <a:pt x="154432" y="61785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6323974" y="3303303"/>
            <a:ext cx="346032" cy="298304"/>
            <a:chOff x="0" y="0"/>
            <a:chExt cx="461376" cy="39773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61391" cy="397764"/>
            </a:xfrm>
            <a:custGeom>
              <a:avLst/>
              <a:gdLst/>
              <a:ahLst/>
              <a:cxnLst/>
              <a:rect r="r" b="b" t="t" l="l"/>
              <a:pathLst>
                <a:path h="397764" w="461391">
                  <a:moveTo>
                    <a:pt x="0" y="198882"/>
                  </a:moveTo>
                  <a:lnTo>
                    <a:pt x="99441" y="0"/>
                  </a:lnTo>
                  <a:lnTo>
                    <a:pt x="361950" y="0"/>
                  </a:lnTo>
                  <a:lnTo>
                    <a:pt x="461391" y="198882"/>
                  </a:lnTo>
                  <a:lnTo>
                    <a:pt x="361950" y="397764"/>
                  </a:lnTo>
                  <a:lnTo>
                    <a:pt x="99441" y="397764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648000" y="971550"/>
            <a:ext cx="17010000" cy="1050171"/>
            <a:chOff x="0" y="0"/>
            <a:chExt cx="22680000" cy="140022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2680000" cy="1400228"/>
            </a:xfrm>
            <a:custGeom>
              <a:avLst/>
              <a:gdLst/>
              <a:ahLst/>
              <a:cxnLst/>
              <a:rect r="r" b="b" t="t" l="l"/>
              <a:pathLst>
                <a:path h="1400228" w="22680000">
                  <a:moveTo>
                    <a:pt x="0" y="0"/>
                  </a:moveTo>
                  <a:lnTo>
                    <a:pt x="22680000" y="0"/>
                  </a:lnTo>
                  <a:lnTo>
                    <a:pt x="22680000" y="1400228"/>
                  </a:lnTo>
                  <a:lnTo>
                    <a:pt x="0" y="140022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9525"/>
              <a:ext cx="22680000" cy="140975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7776"/>
                </a:lnSpc>
              </a:pPr>
              <a:r>
                <a:rPr lang="en-US" sz="6480" b="true">
                  <a:solidFill>
                    <a:srgbClr val="000000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Thank you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5683238" y="6999083"/>
            <a:ext cx="3026662" cy="15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2978484" y="6999083"/>
            <a:ext cx="3026662" cy="1581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9"/>
              </a:lnSpc>
            </a:pPr>
            <a:r>
              <a:rPr lang="en-US" sz="240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</a:p>
        </p:txBody>
      </p:sp>
      <p:grpSp>
        <p:nvGrpSpPr>
          <p:cNvPr name="Group 40" id="40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1888111" y="2772387"/>
            <a:ext cx="12113639" cy="11805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by Priya Kumari AICTE Internship 2025 Netflix Dataset 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223343" y="861821"/>
            <a:ext cx="10310526" cy="1103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648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 STATEMENT</a:t>
            </a:r>
          </a:p>
        </p:txBody>
      </p: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1993526" y="4396251"/>
            <a:ext cx="4141137" cy="4896614"/>
            <a:chOff x="0" y="0"/>
            <a:chExt cx="5521516" cy="6528818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5521579" cy="6528816"/>
            </a:xfrm>
            <a:custGeom>
              <a:avLst/>
              <a:gdLst/>
              <a:ahLst/>
              <a:cxnLst/>
              <a:rect r="r" b="b" t="t" l="l"/>
              <a:pathLst>
                <a:path h="6528816" w="5521579">
                  <a:moveTo>
                    <a:pt x="0" y="0"/>
                  </a:moveTo>
                  <a:lnTo>
                    <a:pt x="5521579" y="0"/>
                  </a:lnTo>
                  <a:lnTo>
                    <a:pt x="5521579" y="6528816"/>
                  </a:lnTo>
                  <a:lnTo>
                    <a:pt x="0" y="65288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1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2518486" r="-135857" b="0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1028700" y="2748210"/>
            <a:ext cx="11748660" cy="538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Netflix, one of the leading streaming platforms, faces strong competition from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global and regional OTT providers. To remain competitive, Netflix must analyze its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content catalog to understand distribution trends of Movies vs TV Shows, genre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performance, and country contributions. This project aims to uncover insights from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dataset to guide strategic content decisions.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082038" y="1244015"/>
            <a:ext cx="9231284" cy="1971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6"/>
              </a:lnSpc>
            </a:pPr>
            <a:r>
              <a:rPr lang="en-US" sz="648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Description</a:t>
            </a:r>
          </a:p>
          <a:p>
            <a:pPr algn="l">
              <a:lnSpc>
                <a:spcPts val="7776"/>
              </a:lnSpc>
            </a:pPr>
          </a:p>
        </p:txBody>
      </p: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grpSp>
        <p:nvGrpSpPr>
          <p:cNvPr name="Group 36" id="36"/>
          <p:cNvGrpSpPr>
            <a:grpSpLocks noChangeAspect="true"/>
          </p:cNvGrpSpPr>
          <p:nvPr/>
        </p:nvGrpSpPr>
        <p:grpSpPr>
          <a:xfrm rot="0">
            <a:off x="701038" y="9615692"/>
            <a:ext cx="5559380" cy="444138"/>
            <a:chOff x="0" y="0"/>
            <a:chExt cx="7412506" cy="592184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7412482" cy="592201"/>
            </a:xfrm>
            <a:custGeom>
              <a:avLst/>
              <a:gdLst/>
              <a:ahLst/>
              <a:cxnLst/>
              <a:rect r="r" b="b" t="t" l="l"/>
              <a:pathLst>
                <a:path h="592201" w="7412482">
                  <a:moveTo>
                    <a:pt x="0" y="0"/>
                  </a:moveTo>
                  <a:lnTo>
                    <a:pt x="7412482" y="0"/>
                  </a:lnTo>
                  <a:lnTo>
                    <a:pt x="7412482" y="592201"/>
                  </a:lnTo>
                  <a:lnTo>
                    <a:pt x="0" y="592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2"/>
              </a:stretch>
            </a:blipFill>
          </p:spPr>
        </p:sp>
      </p:grpSp>
      <p:sp>
        <p:nvSpPr>
          <p:cNvPr name="TextBox 38" id="38"/>
          <p:cNvSpPr txBox="true"/>
          <p:nvPr/>
        </p:nvSpPr>
        <p:spPr>
          <a:xfrm rot="0">
            <a:off x="939712" y="2676903"/>
            <a:ext cx="11944438" cy="6581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project utilizes a Netflix dataset consisting of 7,789 records and 11 columns. It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details like title, director, cast, country, release date, rating, duration, and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category (genre). The analysis focuses on identifying content trends across years,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countries, and genres to provide recommendations for Netflix’s strategic planning.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Exploratory Data Analysis (EDA) was performed using Python (pandas, matplotlib)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 generate visual insights and summary tables.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021452" y="1351121"/>
            <a:ext cx="14886225" cy="1122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34" id="34"/>
          <p:cNvGrpSpPr>
            <a:grpSpLocks noChangeAspect="true"/>
          </p:cNvGrpSpPr>
          <p:nvPr/>
        </p:nvGrpSpPr>
        <p:grpSpPr>
          <a:xfrm rot="0">
            <a:off x="1082038" y="9265206"/>
            <a:ext cx="3271838" cy="728662"/>
            <a:chOff x="0" y="0"/>
            <a:chExt cx="4362450" cy="97155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6" id="36"/>
          <p:cNvSpPr txBox="true"/>
          <p:nvPr/>
        </p:nvSpPr>
        <p:spPr>
          <a:xfrm rot="0">
            <a:off x="1082038" y="2748210"/>
            <a:ext cx="11964614" cy="3580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Netflix Content Strategy Team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OTT Market Analysts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Data Science &amp; Business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Intelligence Teams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- Academic and Research Institutions analyzing streaming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trends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044238" y="664894"/>
            <a:ext cx="542925" cy="542925"/>
            <a:chOff x="0" y="0"/>
            <a:chExt cx="723900" cy="7239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0" y="361950"/>
                  </a:moveTo>
                  <a:cubicBezTo>
                    <a:pt x="0" y="162052"/>
                    <a:pt x="162052" y="0"/>
                    <a:pt x="361950" y="0"/>
                  </a:cubicBezTo>
                  <a:cubicBezTo>
                    <a:pt x="561848" y="0"/>
                    <a:pt x="723900" y="162052"/>
                    <a:pt x="723900" y="361950"/>
                  </a:cubicBezTo>
                  <a:cubicBezTo>
                    <a:pt x="723900" y="561848"/>
                    <a:pt x="561848" y="723900"/>
                    <a:pt x="361950" y="723900"/>
                  </a:cubicBezTo>
                  <a:cubicBezTo>
                    <a:pt x="162052" y="723900"/>
                    <a:pt x="0" y="561848"/>
                    <a:pt x="0" y="361950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6510869" y="8408991"/>
            <a:ext cx="981340" cy="981340"/>
            <a:chOff x="0" y="0"/>
            <a:chExt cx="1308454" cy="13084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08354" cy="1308354"/>
            </a:xfrm>
            <a:custGeom>
              <a:avLst/>
              <a:gdLst/>
              <a:ahLst/>
              <a:cxnLst/>
              <a:rect r="r" b="b" t="t" l="l"/>
              <a:pathLst>
                <a:path h="1308354" w="1308354">
                  <a:moveTo>
                    <a:pt x="0" y="654177"/>
                  </a:moveTo>
                  <a:cubicBezTo>
                    <a:pt x="0" y="292862"/>
                    <a:pt x="292862" y="0"/>
                    <a:pt x="654177" y="0"/>
                  </a:cubicBezTo>
                  <a:cubicBezTo>
                    <a:pt x="1015492" y="0"/>
                    <a:pt x="1308354" y="292862"/>
                    <a:pt x="1308354" y="654177"/>
                  </a:cubicBezTo>
                  <a:cubicBezTo>
                    <a:pt x="1308354" y="1015492"/>
                    <a:pt x="1015492" y="1308354"/>
                    <a:pt x="654177" y="1308354"/>
                  </a:cubicBezTo>
                  <a:cubicBezTo>
                    <a:pt x="292862" y="1308354"/>
                    <a:pt x="0" y="1015492"/>
                    <a:pt x="0" y="654177"/>
                  </a:cubicBez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6025686" y="9198658"/>
            <a:ext cx="376728" cy="376728"/>
            <a:chOff x="0" y="0"/>
            <a:chExt cx="502304" cy="50230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02285" cy="502285"/>
            </a:xfrm>
            <a:custGeom>
              <a:avLst/>
              <a:gdLst/>
              <a:ahLst/>
              <a:cxnLst/>
              <a:rect r="r" b="b" t="t" l="l"/>
              <a:pathLst>
                <a:path h="502285" w="502285">
                  <a:moveTo>
                    <a:pt x="0" y="251206"/>
                  </a:moveTo>
                  <a:cubicBezTo>
                    <a:pt x="0" y="112395"/>
                    <a:pt x="112395" y="0"/>
                    <a:pt x="251206" y="0"/>
                  </a:cubicBezTo>
                  <a:cubicBezTo>
                    <a:pt x="390017" y="0"/>
                    <a:pt x="502285" y="112395"/>
                    <a:pt x="502285" y="251206"/>
                  </a:cubicBezTo>
                  <a:cubicBezTo>
                    <a:pt x="502285" y="390017"/>
                    <a:pt x="389890" y="502285"/>
                    <a:pt x="251206" y="502285"/>
                  </a:cubicBezTo>
                  <a:cubicBezTo>
                    <a:pt x="112522" y="502285"/>
                    <a:pt x="0" y="389890"/>
                    <a:pt x="0" y="251206"/>
                  </a:cubicBez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701038" y="9615692"/>
            <a:ext cx="5559380" cy="444138"/>
            <a:chOff x="0" y="0"/>
            <a:chExt cx="7412506" cy="592184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7412482" cy="592201"/>
            </a:xfrm>
            <a:custGeom>
              <a:avLst/>
              <a:gdLst/>
              <a:ahLst/>
              <a:cxnLst/>
              <a:rect r="r" b="b" t="t" l="l"/>
              <a:pathLst>
                <a:path h="592201" w="7412482">
                  <a:moveTo>
                    <a:pt x="0" y="0"/>
                  </a:moveTo>
                  <a:lnTo>
                    <a:pt x="7412482" y="0"/>
                  </a:lnTo>
                  <a:lnTo>
                    <a:pt x="7412482" y="592201"/>
                  </a:lnTo>
                  <a:lnTo>
                    <a:pt x="0" y="5922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2"/>
              </a:stretch>
            </a:blipFill>
          </p:spPr>
        </p:sp>
      </p:grpSp>
      <p:grpSp>
        <p:nvGrpSpPr>
          <p:cNvPr name="Group 37" id="37"/>
          <p:cNvGrpSpPr>
            <a:grpSpLocks noChangeAspect="true"/>
          </p:cNvGrpSpPr>
          <p:nvPr/>
        </p:nvGrpSpPr>
        <p:grpSpPr>
          <a:xfrm rot="0">
            <a:off x="76200" y="5730240"/>
            <a:ext cx="2590800" cy="4515036"/>
            <a:chOff x="0" y="0"/>
            <a:chExt cx="3454400" cy="6020048"/>
          </a:xfrm>
        </p:grpSpPr>
        <p:sp>
          <p:nvSpPr>
            <p:cNvPr name="Freeform 38" id="38"/>
            <p:cNvSpPr/>
            <p:nvPr/>
          </p:nvSpPr>
          <p:spPr>
            <a:xfrm flipH="true" flipV="false" rot="0">
              <a:off x="0" y="0"/>
              <a:ext cx="3454400" cy="6020054"/>
            </a:xfrm>
            <a:custGeom>
              <a:avLst/>
              <a:gdLst/>
              <a:ahLst/>
              <a:cxnLst/>
              <a:rect r="r" b="b" t="t" l="l"/>
              <a:pathLst>
                <a:path h="6020054" w="3454400">
                  <a:moveTo>
                    <a:pt x="3454400" y="0"/>
                  </a:moveTo>
                  <a:lnTo>
                    <a:pt x="0" y="0"/>
                  </a:lnTo>
                  <a:lnTo>
                    <a:pt x="0" y="6020054"/>
                  </a:lnTo>
                  <a:lnTo>
                    <a:pt x="3454400" y="6020054"/>
                  </a:lnTo>
                  <a:lnTo>
                    <a:pt x="3454400" y="0"/>
                  </a:lnTo>
                  <a:close/>
                </a:path>
              </a:pathLst>
            </a:custGeom>
            <a:blipFill>
              <a:blip r:embed="rId4"/>
              <a:stretch>
                <a:fillRect l="-5923" t="0" r="-5923" b="0"/>
              </a:stretch>
            </a:blipFill>
          </p:spPr>
        </p:sp>
      </p:grpSp>
      <p:sp>
        <p:nvSpPr>
          <p:cNvPr name="TextBox 39" id="39"/>
          <p:cNvSpPr txBox="true"/>
          <p:nvPr/>
        </p:nvSpPr>
        <p:spPr>
          <a:xfrm rot="0">
            <a:off x="1082038" y="672520"/>
            <a:ext cx="7776557" cy="11993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Technology Used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813100" y="2155081"/>
            <a:ext cx="13744399" cy="41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Python (Pandas, Matplotlib)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Jupyter Notebook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Data Cleaning and EDA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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 Tools (Matplotlib, Power BI optional)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GitHub for version control and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 sharing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039186" y="2549833"/>
            <a:ext cx="479624" cy="479623"/>
            <a:chOff x="0" y="0"/>
            <a:chExt cx="639498" cy="6394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9445" cy="639445"/>
            </a:xfrm>
            <a:custGeom>
              <a:avLst/>
              <a:gdLst/>
              <a:ahLst/>
              <a:cxnLst/>
              <a:rect r="r" b="b" t="t" l="l"/>
              <a:pathLst>
                <a:path h="639445" w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1148742" y="-100432"/>
            <a:ext cx="13152909" cy="9808312"/>
          </a:xfrm>
          <a:custGeom>
            <a:avLst/>
            <a:gdLst/>
            <a:ahLst/>
            <a:cxnLst/>
            <a:rect r="r" b="b" t="t" l="l"/>
            <a:pathLst>
              <a:path h="9808312" w="13152909">
                <a:moveTo>
                  <a:pt x="0" y="0"/>
                </a:moveTo>
                <a:lnTo>
                  <a:pt x="13152909" y="0"/>
                </a:lnTo>
                <a:lnTo>
                  <a:pt x="13152909" y="9808312"/>
                </a:lnTo>
                <a:lnTo>
                  <a:pt x="0" y="98083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763" t="-13535" r="-5454" b="-110533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039186" y="2549833"/>
            <a:ext cx="479624" cy="479623"/>
            <a:chOff x="0" y="0"/>
            <a:chExt cx="639498" cy="6394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9445" cy="639445"/>
            </a:xfrm>
            <a:custGeom>
              <a:avLst/>
              <a:gdLst/>
              <a:ahLst/>
              <a:cxnLst/>
              <a:rect r="r" b="b" t="t" l="l"/>
              <a:pathLst>
                <a:path h="639445" w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448023" y="584733"/>
            <a:ext cx="12845702" cy="8983626"/>
          </a:xfrm>
          <a:custGeom>
            <a:avLst/>
            <a:gdLst/>
            <a:ahLst/>
            <a:cxnLst/>
            <a:rect r="r" b="b" t="t" l="l"/>
            <a:pathLst>
              <a:path h="8983626" w="12845702">
                <a:moveTo>
                  <a:pt x="0" y="0"/>
                </a:moveTo>
                <a:lnTo>
                  <a:pt x="12845702" y="0"/>
                </a:lnTo>
                <a:lnTo>
                  <a:pt x="12845702" y="8983626"/>
                </a:lnTo>
                <a:lnTo>
                  <a:pt x="0" y="89836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463" t="-14314" r="-11770" b="-130707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0039186" y="2549833"/>
            <a:ext cx="479624" cy="479623"/>
            <a:chOff x="0" y="0"/>
            <a:chExt cx="639498" cy="63949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39445" cy="639445"/>
            </a:xfrm>
            <a:custGeom>
              <a:avLst/>
              <a:gdLst/>
              <a:ahLst/>
              <a:cxnLst/>
              <a:rect r="r" b="b" t="t" l="l"/>
              <a:pathLst>
                <a:path h="639445" w="639445">
                  <a:moveTo>
                    <a:pt x="0" y="0"/>
                  </a:moveTo>
                  <a:lnTo>
                    <a:pt x="639445" y="0"/>
                  </a:lnTo>
                  <a:lnTo>
                    <a:pt x="639445" y="639445"/>
                  </a:lnTo>
                  <a:lnTo>
                    <a:pt x="0" y="639445"/>
                  </a:lnTo>
                  <a:close/>
                </a:path>
              </a:pathLst>
            </a:custGeom>
            <a:solidFill>
              <a:srgbClr val="2E83C3"/>
            </a:solidFill>
          </p:spPr>
        </p:sp>
      </p:grpSp>
      <p:grpSp>
        <p:nvGrpSpPr>
          <p:cNvPr name="Group 33" id="33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5" id="35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Freeform 37" id="37"/>
          <p:cNvSpPr/>
          <p:nvPr/>
        </p:nvSpPr>
        <p:spPr>
          <a:xfrm flipH="false" flipV="false" rot="0">
            <a:off x="780054" y="474507"/>
            <a:ext cx="12769373" cy="9367695"/>
          </a:xfrm>
          <a:custGeom>
            <a:avLst/>
            <a:gdLst/>
            <a:ahLst/>
            <a:cxnLst/>
            <a:rect r="r" b="b" t="t" l="l"/>
            <a:pathLst>
              <a:path h="9367695" w="12769373">
                <a:moveTo>
                  <a:pt x="0" y="0"/>
                </a:moveTo>
                <a:lnTo>
                  <a:pt x="12769373" y="0"/>
                </a:lnTo>
                <a:lnTo>
                  <a:pt x="12769373" y="9367696"/>
                </a:lnTo>
                <a:lnTo>
                  <a:pt x="0" y="936769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262" t="-14518" r="-6816" b="-114908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791364">
            <a:off x="9738483" y="5143500"/>
            <a:ext cx="10464870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8776573">
            <a:off x="10406482" y="7904560"/>
            <a:ext cx="8608175" cy="0"/>
          </a:xfrm>
          <a:prstGeom prst="line">
            <a:avLst/>
          </a:prstGeom>
          <a:ln cap="rnd" w="9525">
            <a:solidFill>
              <a:srgbClr val="5FCBE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3772214" y="-12700"/>
            <a:ext cx="4511024" cy="10299701"/>
            <a:chOff x="0" y="0"/>
            <a:chExt cx="6014698" cy="1373293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472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6014720">
                  <a:moveTo>
                    <a:pt x="4091051" y="0"/>
                  </a:moveTo>
                  <a:lnTo>
                    <a:pt x="6014720" y="0"/>
                  </a:lnTo>
                  <a:lnTo>
                    <a:pt x="6014720" y="13732890"/>
                  </a:lnTo>
                  <a:lnTo>
                    <a:pt x="0" y="13732890"/>
                  </a:lnTo>
                  <a:lnTo>
                    <a:pt x="4091051" y="0"/>
                  </a:lnTo>
                  <a:close/>
                </a:path>
              </a:pathLst>
            </a:custGeom>
            <a:solidFill>
              <a:srgbClr val="5FCBEF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5163" y="-12700"/>
            <a:ext cx="3882837" cy="10299701"/>
            <a:chOff x="0" y="0"/>
            <a:chExt cx="5177116" cy="137329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7155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177155">
                  <a:moveTo>
                    <a:pt x="0" y="0"/>
                  </a:moveTo>
                  <a:lnTo>
                    <a:pt x="5177155" y="0"/>
                  </a:lnTo>
                  <a:lnTo>
                    <a:pt x="5177155" y="13732890"/>
                  </a:lnTo>
                  <a:lnTo>
                    <a:pt x="2418969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398499" y="4572000"/>
            <a:ext cx="4889501" cy="5715000"/>
            <a:chOff x="0" y="0"/>
            <a:chExt cx="6519334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9291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9291">
                  <a:moveTo>
                    <a:pt x="0" y="7620000"/>
                  </a:moveTo>
                  <a:lnTo>
                    <a:pt x="6519291" y="0"/>
                  </a:lnTo>
                  <a:lnTo>
                    <a:pt x="6519291" y="7620000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1750" y="-12700"/>
            <a:ext cx="4281489" cy="10299701"/>
            <a:chOff x="0" y="0"/>
            <a:chExt cx="5708652" cy="137329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650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5708650">
                  <a:moveTo>
                    <a:pt x="0" y="0"/>
                  </a:moveTo>
                  <a:lnTo>
                    <a:pt x="5708650" y="0"/>
                  </a:lnTo>
                  <a:lnTo>
                    <a:pt x="5708650" y="13732890"/>
                  </a:lnTo>
                  <a:lnTo>
                    <a:pt x="4941443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24706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8095" y="-12700"/>
            <a:ext cx="1935141" cy="10299701"/>
            <a:chOff x="0" y="0"/>
            <a:chExt cx="2580188" cy="1373293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80259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580259">
                  <a:moveTo>
                    <a:pt x="2039493" y="0"/>
                  </a:moveTo>
                  <a:lnTo>
                    <a:pt x="2580259" y="0"/>
                  </a:lnTo>
                  <a:lnTo>
                    <a:pt x="2580259" y="13732890"/>
                  </a:lnTo>
                  <a:lnTo>
                    <a:pt x="0" y="13732890"/>
                  </a:lnTo>
                  <a:lnTo>
                    <a:pt x="2039493" y="0"/>
                  </a:lnTo>
                  <a:close/>
                </a:path>
              </a:pathLst>
            </a:custGeom>
            <a:solidFill>
              <a:srgbClr val="2E83C3">
                <a:alpha val="4862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8499" y="-12700"/>
            <a:ext cx="1874737" cy="10299701"/>
            <a:chOff x="0" y="0"/>
            <a:chExt cx="2499650" cy="137329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499614" cy="13732890"/>
            </a:xfrm>
            <a:custGeom>
              <a:avLst/>
              <a:gdLst/>
              <a:ahLst/>
              <a:cxnLst/>
              <a:rect r="r" b="b" t="t" l="l"/>
              <a:pathLst>
                <a:path h="13732890" w="2499614">
                  <a:moveTo>
                    <a:pt x="0" y="0"/>
                  </a:moveTo>
                  <a:lnTo>
                    <a:pt x="2499614" y="0"/>
                  </a:lnTo>
                  <a:lnTo>
                    <a:pt x="2499614" y="13732890"/>
                  </a:lnTo>
                  <a:lnTo>
                    <a:pt x="2218817" y="13732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7499" y="5384800"/>
            <a:ext cx="2725738" cy="4902200"/>
            <a:chOff x="0" y="0"/>
            <a:chExt cx="3634318" cy="65362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4359" cy="6536309"/>
            </a:xfrm>
            <a:custGeom>
              <a:avLst/>
              <a:gdLst/>
              <a:ahLst/>
              <a:cxnLst/>
              <a:rect r="r" b="b" t="t" l="l"/>
              <a:pathLst>
                <a:path h="6536309" w="3634359">
                  <a:moveTo>
                    <a:pt x="0" y="6536309"/>
                  </a:moveTo>
                  <a:lnTo>
                    <a:pt x="3634359" y="0"/>
                  </a:lnTo>
                  <a:lnTo>
                    <a:pt x="3634359" y="6536309"/>
                  </a:lnTo>
                  <a:close/>
                </a:path>
              </a:pathLst>
            </a:custGeom>
            <a:solidFill>
              <a:srgbClr val="17B0E4">
                <a:alpha val="43529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9800"/>
            <a:ext cx="673100" cy="4267200"/>
            <a:chOff x="0" y="0"/>
            <a:chExt cx="897466" cy="568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7509" cy="5689600"/>
            </a:xfrm>
            <a:custGeom>
              <a:avLst/>
              <a:gdLst/>
              <a:ahLst/>
              <a:cxnLst/>
              <a:rect r="r" b="b" t="t" l="l"/>
              <a:pathLst>
                <a:path h="5689600" w="897509">
                  <a:moveTo>
                    <a:pt x="0" y="5689600"/>
                  </a:moveTo>
                  <a:lnTo>
                    <a:pt x="0" y="0"/>
                  </a:lnTo>
                  <a:lnTo>
                    <a:pt x="897509" y="5689600"/>
                  </a:lnTo>
                  <a:close/>
                </a:path>
              </a:pathLst>
            </a:custGeom>
            <a:solidFill>
              <a:srgbClr val="5FCBEF">
                <a:alpha val="4862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990594" y="9568359"/>
            <a:ext cx="4114800" cy="547688"/>
            <a:chOff x="0" y="0"/>
            <a:chExt cx="5486400" cy="7302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>
                  <a:solidFill>
                    <a:srgbClr val="2E83C3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10/1/2025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168289" y="9568359"/>
            <a:ext cx="6172200" cy="547688"/>
            <a:chOff x="0" y="0"/>
            <a:chExt cx="8229600" cy="7302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229600" cy="730250"/>
            </a:xfrm>
            <a:custGeom>
              <a:avLst/>
              <a:gdLst/>
              <a:ahLst/>
              <a:cxnLst/>
              <a:rect r="r" b="b" t="t" l="l"/>
              <a:pathLst>
                <a:path h="730250" w="8229600">
                  <a:moveTo>
                    <a:pt x="0" y="0"/>
                  </a:moveTo>
                  <a:lnTo>
                    <a:pt x="8229600" y="0"/>
                  </a:lnTo>
                  <a:lnTo>
                    <a:pt x="82296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9525"/>
              <a:ext cx="82296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980"/>
                </a:lnSpc>
              </a:pPr>
              <a:r>
                <a:rPr lang="en-US" sz="1650" b="true">
                  <a:solidFill>
                    <a:srgbClr val="2E83C3"/>
                  </a:solidFill>
                  <a:latin typeface="Trebuchet MS Bold"/>
                  <a:ea typeface="Trebuchet MS Bold"/>
                  <a:cs typeface="Trebuchet MS Bold"/>
                  <a:sym typeface="Trebuchet MS Bold"/>
                </a:rPr>
                <a:t>Annual Review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208007" y="9568359"/>
            <a:ext cx="4114800" cy="547688"/>
            <a:chOff x="0" y="0"/>
            <a:chExt cx="5486400" cy="7302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486400" cy="730250"/>
            </a:xfrm>
            <a:custGeom>
              <a:avLst/>
              <a:gdLst/>
              <a:ahLst/>
              <a:cxnLst/>
              <a:rect r="r" b="b" t="t" l="l"/>
              <a:pathLst>
                <a:path h="73025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730250"/>
                  </a:lnTo>
                  <a:lnTo>
                    <a:pt x="0" y="7302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"/>
              <a:ext cx="5486400" cy="73977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r">
                <a:lnSpc>
                  <a:spcPts val="1980"/>
                </a:lnSpc>
              </a:pPr>
              <a:r>
                <a:rPr lang="en-US" sz="1650">
                  <a:solidFill>
                    <a:srgbClr val="2E946B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‹#›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4031686" y="8045980"/>
            <a:ext cx="685800" cy="685800"/>
            <a:chOff x="0" y="0"/>
            <a:chExt cx="914400" cy="914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0" y="0"/>
                  </a:moveTo>
                  <a:lnTo>
                    <a:pt x="914400" y="0"/>
                  </a:lnTo>
                  <a:lnTo>
                    <a:pt x="914400" y="914400"/>
                  </a:lnTo>
                  <a:lnTo>
                    <a:pt x="0" y="914400"/>
                  </a:lnTo>
                  <a:close/>
                </a:path>
              </a:pathLst>
            </a:custGeom>
            <a:solidFill>
              <a:srgbClr val="42B051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14031686" y="8846607"/>
            <a:ext cx="269965" cy="269966"/>
            <a:chOff x="0" y="0"/>
            <a:chExt cx="359954" cy="359954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59918" cy="359918"/>
            </a:xfrm>
            <a:custGeom>
              <a:avLst/>
              <a:gdLst/>
              <a:ahLst/>
              <a:cxnLst/>
              <a:rect r="r" b="b" t="t" l="l"/>
              <a:pathLst>
                <a:path h="359918" w="359918">
                  <a:moveTo>
                    <a:pt x="0" y="0"/>
                  </a:moveTo>
                  <a:lnTo>
                    <a:pt x="359918" y="0"/>
                  </a:lnTo>
                  <a:lnTo>
                    <a:pt x="359918" y="359918"/>
                  </a:lnTo>
                  <a:lnTo>
                    <a:pt x="0" y="359918"/>
                  </a:lnTo>
                  <a:close/>
                </a:path>
              </a:pathLst>
            </a:custGeom>
            <a:solidFill>
              <a:srgbClr val="2E946B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013936" y="9707880"/>
            <a:ext cx="3214688" cy="289560"/>
            <a:chOff x="0" y="0"/>
            <a:chExt cx="4286250" cy="38608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286250" cy="386080"/>
            </a:xfrm>
            <a:custGeom>
              <a:avLst/>
              <a:gdLst/>
              <a:ahLst/>
              <a:cxnLst/>
              <a:rect r="r" b="b" t="t" l="l"/>
              <a:pathLst>
                <a:path h="38608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386080"/>
                  </a:lnTo>
                  <a:lnTo>
                    <a:pt x="0" y="3860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2518486" r="-135857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105376" y="582554"/>
            <a:ext cx="8990172" cy="1245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GitHub repository 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990594" y="2435277"/>
            <a:ext cx="15417904" cy="1985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79"/>
              </a:lnSpc>
            </a:pPr>
            <a:r>
              <a:rPr lang="en-US" sz="6483">
                <a:solidFill>
                  <a:srgbClr val="404040"/>
                </a:solidFill>
                <a:latin typeface="Trebuchet MS"/>
                <a:ea typeface="Trebuchet MS"/>
                <a:cs typeface="Trebuchet MS"/>
                <a:sym typeface="Trebuchet MS"/>
              </a:rPr>
              <a:t>https://github.com/priyaky/VOIS_AICTE_Oct2025_MajorProject_PriyaKumari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DAG13bRgvGY</dc:identifier>
  <dcterms:modified xsi:type="dcterms:W3CDTF">2011-08-01T06:04:30Z</dcterms:modified>
  <cp:revision>1</cp:revision>
  <dc:title>[Your Name]_Netflix Data Analysis Project PPT.pptx</dc:title>
</cp:coreProperties>
</file>