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77" r:id="rId12"/>
    <p:sldId id="267" r:id="rId13"/>
    <p:sldId id="268" r:id="rId14"/>
    <p:sldId id="269" r:id="rId15"/>
    <p:sldId id="270" r:id="rId16"/>
    <p:sldId id="274" r:id="rId17"/>
    <p:sldId id="271" r:id="rId18"/>
    <p:sldId id="273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8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FC25246-EAF0-4DD8-9F1F-A18917B0361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522B70E-10E4-4DBE-AD2F-53D8F133E11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0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5246-EAF0-4DD8-9F1F-A18917B0361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B70E-10E4-4DBE-AD2F-53D8F133E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24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5246-EAF0-4DD8-9F1F-A18917B0361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B70E-10E4-4DBE-AD2F-53D8F133E11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218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5246-EAF0-4DD8-9F1F-A18917B0361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B70E-10E4-4DBE-AD2F-53D8F133E11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787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5246-EAF0-4DD8-9F1F-A18917B0361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B70E-10E4-4DBE-AD2F-53D8F133E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17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5246-EAF0-4DD8-9F1F-A18917B0361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B70E-10E4-4DBE-AD2F-53D8F133E11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84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5246-EAF0-4DD8-9F1F-A18917B0361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B70E-10E4-4DBE-AD2F-53D8F133E11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146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5246-EAF0-4DD8-9F1F-A18917B0361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B70E-10E4-4DBE-AD2F-53D8F133E11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609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5246-EAF0-4DD8-9F1F-A18917B0361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B70E-10E4-4DBE-AD2F-53D8F133E11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20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5246-EAF0-4DD8-9F1F-A18917B0361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B70E-10E4-4DBE-AD2F-53D8F133E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93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5246-EAF0-4DD8-9F1F-A18917B0361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B70E-10E4-4DBE-AD2F-53D8F133E11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24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5246-EAF0-4DD8-9F1F-A18917B0361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B70E-10E4-4DBE-AD2F-53D8F133E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34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5246-EAF0-4DD8-9F1F-A18917B0361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B70E-10E4-4DBE-AD2F-53D8F133E118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31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5246-EAF0-4DD8-9F1F-A18917B0361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B70E-10E4-4DBE-AD2F-53D8F133E11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40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5246-EAF0-4DD8-9F1F-A18917B0361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B70E-10E4-4DBE-AD2F-53D8F133E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27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5246-EAF0-4DD8-9F1F-A18917B0361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B70E-10E4-4DBE-AD2F-53D8F133E11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81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5246-EAF0-4DD8-9F1F-A18917B0361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B70E-10E4-4DBE-AD2F-53D8F133E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75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C25246-EAF0-4DD8-9F1F-A18917B0361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22B70E-10E4-4DBE-AD2F-53D8F133E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83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-means_clustering" TargetMode="External"/><Relationship Id="rId2" Type="http://schemas.openxmlformats.org/officeDocument/2006/relationships/hyperlink" Target="https://ieeexplore.ieee.org/document/927700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Naive_Bayes_classifi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A2EA-1C59-4BEA-B335-6EDD2A939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635" y="1563757"/>
            <a:ext cx="7553739" cy="1974573"/>
          </a:xfrm>
        </p:spPr>
        <p:txBody>
          <a:bodyPr/>
          <a:lstStyle/>
          <a:p>
            <a:pPr algn="ctr"/>
            <a:r>
              <a:rPr lang="en-US" sz="3200" b="1" dirty="0"/>
              <a:t>Basketball Players Performance Analytic as Experiential Learning Approach in Teaching Undergraduate Data Science Course</a:t>
            </a:r>
            <a:endParaRPr lang="en-IN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04E25-255A-458A-B3E4-F8FFEEBF8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595582"/>
            <a:ext cx="2934269" cy="964244"/>
          </a:xfrm>
        </p:spPr>
        <p:txBody>
          <a:bodyPr>
            <a:normAutofit/>
          </a:bodyPr>
          <a:lstStyle/>
          <a:p>
            <a:r>
              <a:rPr lang="en-IN" dirty="0"/>
              <a:t>PRIYAL BABEL</a:t>
            </a:r>
          </a:p>
          <a:p>
            <a:r>
              <a:rPr lang="en-IN" dirty="0"/>
              <a:t>1911041</a:t>
            </a:r>
          </a:p>
        </p:txBody>
      </p:sp>
      <p:pic>
        <p:nvPicPr>
          <p:cNvPr id="1028" name="Picture 4" descr="Get ready for what will be the most challenging college basketball season  in recent memory - CBSSports.com">
            <a:extLst>
              <a:ext uri="{FF2B5EF4-FFF2-40B4-BE49-F238E27FC236}">
                <a16:creationId xmlns:a16="http://schemas.microsoft.com/office/drawing/2014/main" id="{AD93F3BC-5F04-4A21-959F-B7E57C89D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346" y="4190160"/>
            <a:ext cx="3881500" cy="218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806FAC1F-598C-47DD-B0F8-054739EAA05E}"/>
              </a:ext>
            </a:extLst>
          </p:cNvPr>
          <p:cNvSpPr txBox="1">
            <a:spLocks/>
          </p:cNvSpPr>
          <p:nvPr/>
        </p:nvSpPr>
        <p:spPr>
          <a:xfrm>
            <a:off x="2511188" y="3513754"/>
            <a:ext cx="5404158" cy="17559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By</a:t>
            </a:r>
          </a:p>
          <a:p>
            <a:pPr algn="l"/>
            <a:r>
              <a:rPr lang="en-IN" sz="1800" dirty="0"/>
              <a:t>-</a:t>
            </a:r>
            <a:r>
              <a:rPr lang="en-IN" sz="1800" dirty="0" err="1"/>
              <a:t>Nurfadhlina</a:t>
            </a:r>
            <a:r>
              <a:rPr lang="en-IN" sz="1800" dirty="0"/>
              <a:t> </a:t>
            </a:r>
            <a:r>
              <a:rPr lang="en-IN" sz="1800" dirty="0" err="1"/>
              <a:t>Mohd</a:t>
            </a:r>
            <a:r>
              <a:rPr lang="en-IN" sz="1800" dirty="0"/>
              <a:t> </a:t>
            </a:r>
            <a:r>
              <a:rPr lang="en-IN" sz="1800" dirty="0" err="1"/>
              <a:t>Sharef</a:t>
            </a:r>
            <a:r>
              <a:rPr lang="en-IN" sz="1800" dirty="0"/>
              <a:t>     - Muhammad bin Nor Azmi</a:t>
            </a:r>
          </a:p>
          <a:p>
            <a:pPr algn="l"/>
            <a:r>
              <a:rPr lang="en-IN" sz="1800" dirty="0"/>
              <a:t>-Aida Mustapha                      - </a:t>
            </a:r>
            <a:r>
              <a:rPr lang="en-IN" sz="1800" dirty="0" err="1"/>
              <a:t>Rosdiadee</a:t>
            </a:r>
            <a:r>
              <a:rPr lang="en-IN" sz="1800" dirty="0"/>
              <a:t> </a:t>
            </a:r>
            <a:r>
              <a:rPr lang="en-IN" sz="1800" dirty="0" err="1"/>
              <a:t>Nordin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39367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4CA3F-2D24-4789-91E8-B86A3B07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Attack Profiling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36B82-66C9-4C12-9350-A76A6ADBF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925956" cy="3318936"/>
          </a:xfrm>
        </p:spPr>
        <p:txBody>
          <a:bodyPr/>
          <a:lstStyle/>
          <a:p>
            <a:r>
              <a:rPr lang="en-IN" dirty="0"/>
              <a:t>Types of players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Offensive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Defensive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K-Means algorithm is used to perform the analysis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0B4EA-1898-41E4-81AF-25A6831AA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158" y="2615976"/>
            <a:ext cx="4286848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49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5F12-A8FB-4835-86FC-774D6EEB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K-Means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86D2D-817A-4EA2-92D6-576CFFA05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To process the learning data, the K-means algorithm in data mining starts with a first group of randomly selected centroids, which are used as the beginning points for every cluster, and then performs iterative (repetitive) calculations to optimize the positions of the centroids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It halts creating and optimizing clusters when either: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centroids have stabilized — there is no change in their values because the clustering has been successful.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defined number of iterations has been achieved.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4848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76EC-9A75-4886-9F90-A3F85205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Performance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97F16-E8C8-4692-8A1E-481289A52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Conducted via a clustering experiment using the k-Means algorithm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Class 0 belongs to the weaker player of the team.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Class 1 belongs to the team’s top players.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Class 2 belongs to the team’s modest personnel.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Class 3 belongs to the second echelon of the team. </a:t>
            </a: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Class 4 belong to the team’s bench players, with a small number of appearances and average data.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173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6FE2-9E26-4838-827D-7CDF783D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Player Rating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D205B-E636-4AF3-A687-61F7AEF2A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Prediction algorithms used: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Decision Trees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K-Nearest Neighbor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Support Vector Machine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Random Forest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Deep Learning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Neural Networks.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A4122-03C8-4132-8DD3-B1760D0ED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665" y="2999807"/>
            <a:ext cx="4782217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16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0085306-0E8F-4F4E-B83B-BAD0449E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Attributes Affecting Player Rating and Team Factor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3880BC-1364-41F6-A58C-D55124288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1167079" y="2928119"/>
            <a:ext cx="5087060" cy="27054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1FB6A4-22B2-4E17-8894-C13D8F588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37593"/>
            <a:ext cx="4620270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57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90CE-199E-4E08-9DFF-8CF110D7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Game Outcome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975C8-C7A0-4116-A9E1-F8CD39FB8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Uses seven classification algorithms</a:t>
            </a:r>
          </a:p>
          <a:p>
            <a:r>
              <a:rPr lang="en-IN" dirty="0"/>
              <a:t>Naïve Bayes shows highest accuracy.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63D5A-22B9-456B-8992-B408715A4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816" y="2737218"/>
            <a:ext cx="4591691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04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6FAB809-9BEF-4A0B-8B53-2765D1D23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45" y="744998"/>
            <a:ext cx="5039622" cy="5367999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0836AFF-9D71-4AC4-A8C7-A3B88FDC8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034" y="982131"/>
            <a:ext cx="4580099" cy="4893735"/>
          </a:xfrm>
        </p:spPr>
        <p:txBody>
          <a:bodyPr/>
          <a:lstStyle/>
          <a:p>
            <a:r>
              <a:rPr lang="en-IN" dirty="0"/>
              <a:t>Naïve Bayes Algorithm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K-Means Algorithm</a:t>
            </a:r>
          </a:p>
        </p:txBody>
      </p:sp>
    </p:spTree>
    <p:extLst>
      <p:ext uri="{BB962C8B-B14F-4D97-AF65-F5344CB8AC3E}">
        <p14:creationId xmlns:p14="http://schemas.microsoft.com/office/powerpoint/2010/main" val="2028072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CF2B-E030-45AB-90C5-1AAD6D6C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BE745-04A8-49A6-A1DE-AA2F986A9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Various Machine Learning algorithms can be used to predict the game results.</a:t>
            </a:r>
          </a:p>
          <a:p>
            <a:r>
              <a:rPr lang="en-IN" dirty="0"/>
              <a:t>Accuracy of the model depends on the characteristic of the analytic.</a:t>
            </a:r>
          </a:p>
          <a:p>
            <a:r>
              <a:rPr lang="en-US" dirty="0"/>
              <a:t>Coaches can make informed decisions not only in strategizing for the upcoming game but even while the game is still 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3091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5FD7-7A88-49EE-9968-19E7D0208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Strategy of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B5C08-D7D6-477B-B620-2C788BBC2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NBA dataset from Kaggle to do analysis on player performance, predict player rating etc.</a:t>
            </a:r>
          </a:p>
          <a:p>
            <a:r>
              <a:rPr lang="en-IN" dirty="0"/>
              <a:t>K-means algorithm for clustering and descriptive analytic.</a:t>
            </a:r>
          </a:p>
          <a:p>
            <a:r>
              <a:rPr lang="en-IN" dirty="0"/>
              <a:t>Naïve Bayes for game outcome prediction. </a:t>
            </a:r>
          </a:p>
          <a:p>
            <a:r>
              <a:rPr lang="en-IN" dirty="0"/>
              <a:t>Jupyter notebook or colab using libraries such as matplotlib, NumPy, pandas etc. </a:t>
            </a:r>
          </a:p>
        </p:txBody>
      </p:sp>
    </p:spTree>
    <p:extLst>
      <p:ext uri="{BB962C8B-B14F-4D97-AF65-F5344CB8AC3E}">
        <p14:creationId xmlns:p14="http://schemas.microsoft.com/office/powerpoint/2010/main" val="3984112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B5B2-DD3E-4391-9F3B-1ED8F7EF3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C5C39-55A1-4148-A5A6-06CAC4F8D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https://ieeexplore.ieee.org/document/9277009</a:t>
            </a:r>
            <a:endParaRPr lang="en-IN" dirty="0"/>
          </a:p>
          <a:p>
            <a:r>
              <a:rPr lang="en-IN" dirty="0">
                <a:hlinkClick r:id="rId3"/>
              </a:rPr>
              <a:t>https://en.wikipedia.org/wiki/K-means_clustering</a:t>
            </a:r>
            <a:endParaRPr lang="en-IN" dirty="0"/>
          </a:p>
          <a:p>
            <a:r>
              <a:rPr lang="en-IN" dirty="0">
                <a:hlinkClick r:id="rId4"/>
              </a:rPr>
              <a:t>https://en.wikipedia.org/wiki/Naive_Bayes_classifier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314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2027-EB05-4435-AA25-D241352A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660F-5C15-41FE-8D45-5DDBA48B5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has been rapid growth in sports analytic.</a:t>
            </a:r>
          </a:p>
          <a:p>
            <a:r>
              <a:rPr lang="en-IN" dirty="0"/>
              <a:t>Benefits of data analytics in basketball: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Predict game result or outcomes.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Evaluate player’s performance.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Provides solution for supporting the basketball coaches in making decisions.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442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1C94D-D663-437B-927F-5D402059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Steps in Data Analytic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59729-A20F-4CF1-9964-E2DE377A5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 Retrieval</a:t>
            </a:r>
          </a:p>
          <a:p>
            <a:r>
              <a:rPr lang="en-IN" dirty="0"/>
              <a:t>Data pre-processing</a:t>
            </a:r>
          </a:p>
          <a:p>
            <a:r>
              <a:rPr lang="en-IN" dirty="0"/>
              <a:t>Exploratory data analysis</a:t>
            </a:r>
          </a:p>
          <a:p>
            <a:r>
              <a:rPr lang="en-IN" dirty="0"/>
              <a:t>Machine learning models development, evaluation and testing</a:t>
            </a:r>
          </a:p>
          <a:p>
            <a:r>
              <a:rPr lang="en-IN" dirty="0"/>
              <a:t>Visualization and communication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894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D075-6E31-4D9E-87EE-49214AF2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Choice of 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307AE-C3EA-4811-8D2C-2CB8EFD91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Depends on the goal and characteristic of the analytic. </a:t>
            </a:r>
          </a:p>
          <a:p>
            <a:r>
              <a:rPr lang="en-IN" dirty="0"/>
              <a:t>For example,</a:t>
            </a:r>
          </a:p>
          <a:p>
            <a:pPr lvl="1"/>
            <a:r>
              <a:rPr lang="en-US" dirty="0"/>
              <a:t>For descriptive analytic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/>
              <a:t>Apriori and k-means algorithms </a:t>
            </a:r>
          </a:p>
          <a:p>
            <a:pPr lvl="1"/>
            <a:r>
              <a:rPr lang="en-IN" dirty="0"/>
              <a:t>For predictive analytic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Decision Tree, Random Forest and Regression algorithms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635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E6E3-2423-4AD0-BD58-E895B482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Experiential Learning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4432A-621A-4595-9465-144486DAE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Expected outcome of project:</a:t>
            </a:r>
          </a:p>
          <a:p>
            <a:r>
              <a:rPr lang="en-US" dirty="0"/>
              <a:t>Understanding data mining tasks based on a focused domain scenario.</a:t>
            </a:r>
          </a:p>
          <a:p>
            <a:r>
              <a:rPr lang="en-US" dirty="0"/>
              <a:t> Developing skills for exploring, analyzing, visualizing data by applying suitable tools. </a:t>
            </a:r>
          </a:p>
          <a:p>
            <a:r>
              <a:rPr lang="en-US" dirty="0"/>
              <a:t>Planning and managing data mining projects by utilizing elevator pitch technique, and project reporting through an online blog.</a:t>
            </a:r>
          </a:p>
          <a:p>
            <a:r>
              <a:rPr lang="en-US" dirty="0"/>
              <a:t>Developing teamwork skills through management, development, implementation, and reporting of the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249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694B-E7B3-4912-9AD6-FB049489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Basketball Players Performance Analytic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B0B35-9E37-486D-B958-B12D5152B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Expectations of the analytic: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Set of players that is either offensive of defensive-oriented.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Prediction/probability of winning/losing based on a different set of players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Association rules on winning or losing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Clustering players based on their strengths or weaknesses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970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F62E-CF10-4713-B69A-0BD4B0192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Exploratory Basketball Games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5C49B9-07D8-47D7-B772-8C6BB41BA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82177"/>
            <a:ext cx="4312149" cy="25581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F9D502-F539-4078-821E-6CD691A79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375" y="3128560"/>
            <a:ext cx="4555524" cy="276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0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EC8C-5CF7-4763-B50F-98D55A2A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Models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ADFA6-1908-4690-A58E-409C80D27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Two data mining methodologies have been used:</a:t>
            </a:r>
          </a:p>
          <a:p>
            <a:r>
              <a:rPr lang="en-IN" dirty="0"/>
              <a:t>Clustering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3- and 2-point shooting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Attack profiling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Team performance analysis.</a:t>
            </a:r>
            <a:endParaRPr lang="en-IN" dirty="0"/>
          </a:p>
          <a:p>
            <a:r>
              <a:rPr lang="en-IN" dirty="0"/>
              <a:t>Classification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Game match outcome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Player rating or performance prediction.</a:t>
            </a:r>
            <a:endParaRPr lang="en-IN" dirty="0"/>
          </a:p>
        </p:txBody>
      </p:sp>
      <p:pic>
        <p:nvPicPr>
          <p:cNvPr id="1028" name="Picture 4" descr="How to Shoot a Three Pointer: 12 Steps (with Pictures) - wikiHow">
            <a:extLst>
              <a:ext uri="{FF2B5EF4-FFF2-40B4-BE49-F238E27FC236}">
                <a16:creationId xmlns:a16="http://schemas.microsoft.com/office/drawing/2014/main" id="{3B6CBAB7-5D6A-4BCA-87D6-5470852B7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936" y="2596321"/>
            <a:ext cx="4320209" cy="324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634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EAC6-76FE-40CB-B6FD-8DCA8EDA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Shooting Performance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B5C8F9-3A89-4511-AEF2-FCCE8162A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33" y="2579783"/>
            <a:ext cx="4334079" cy="32960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AF5ACF-7CA6-417E-83BC-9282E9B461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30"/>
          <a:stretch/>
        </p:blipFill>
        <p:spPr>
          <a:xfrm>
            <a:off x="6308034" y="2579783"/>
            <a:ext cx="4420217" cy="347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65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2113</TotalTime>
  <Words>646</Words>
  <Application>Microsoft Office PowerPoint</Application>
  <PresentationFormat>Widescreen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charter</vt:lpstr>
      <vt:lpstr>Garamond</vt:lpstr>
      <vt:lpstr>Wingdings</vt:lpstr>
      <vt:lpstr>Organic</vt:lpstr>
      <vt:lpstr>Basketball Players Performance Analytic as Experiential Learning Approach in Teaching Undergraduate Data Science Course</vt:lpstr>
      <vt:lpstr>INTRODUCTION</vt:lpstr>
      <vt:lpstr>Steps in Data Analytic</vt:lpstr>
      <vt:lpstr>Choice of Machine Learning model</vt:lpstr>
      <vt:lpstr>Experiential Learning implementation</vt:lpstr>
      <vt:lpstr>Basketball Players Performance Analytic</vt:lpstr>
      <vt:lpstr>Exploratory Basketball Games Data Analysis</vt:lpstr>
      <vt:lpstr>Machine Learning Models Development</vt:lpstr>
      <vt:lpstr>Shooting Performance Analysis</vt:lpstr>
      <vt:lpstr>Attack Profiling Analysis</vt:lpstr>
      <vt:lpstr>K-Means Analysis</vt:lpstr>
      <vt:lpstr>Team Performance Analysis </vt:lpstr>
      <vt:lpstr>Player Rating Prediction</vt:lpstr>
      <vt:lpstr>Attributes Affecting Player Rating and Team Factor</vt:lpstr>
      <vt:lpstr>Game Outcome Prediction</vt:lpstr>
      <vt:lpstr>PowerPoint Presentation</vt:lpstr>
      <vt:lpstr>Conclusion</vt:lpstr>
      <vt:lpstr>Strategy of Implementation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Players Performance Analytic as Experiential Learning Approach in Teaching Undergraduate Data Science Course</dc:title>
  <dc:creator>1911041_SY_PRIYAL PRADEEP BABEL</dc:creator>
  <cp:lastModifiedBy>1911041_SY_PRIYAL PRADEEP BABEL</cp:lastModifiedBy>
  <cp:revision>39</cp:revision>
  <dcterms:created xsi:type="dcterms:W3CDTF">2021-03-26T14:38:57Z</dcterms:created>
  <dcterms:modified xsi:type="dcterms:W3CDTF">2021-04-06T12:10:04Z</dcterms:modified>
</cp:coreProperties>
</file>