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88" r:id="rId6"/>
    <p:sldId id="277" r:id="rId7"/>
    <p:sldId id="276" r:id="rId8"/>
    <p:sldId id="283" r:id="rId9"/>
    <p:sldId id="296" r:id="rId10"/>
    <p:sldId id="292" r:id="rId11"/>
    <p:sldId id="295" r:id="rId12"/>
    <p:sldId id="282" r:id="rId13"/>
    <p:sldId id="297" r:id="rId14"/>
    <p:sldId id="298" r:id="rId15"/>
    <p:sldId id="293" r:id="rId16"/>
    <p:sldId id="294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58" d="100"/>
          <a:sy n="58" d="100"/>
        </p:scale>
        <p:origin x="988" y="7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5/30/2021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5/30/2021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17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5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52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750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426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5/30/2021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94" y="3958045"/>
            <a:ext cx="11116492" cy="2215991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CREDIT CARD LEAD PREDICTION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Submitted by:  Priyal Agarwal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59958" y="1271626"/>
            <a:ext cx="2607364" cy="2512072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92897" y="67865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48823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Attempt 2 : XG Boost Classifier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931" descr="Icon of line chart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2948116" y="612998"/>
            <a:ext cx="365760" cy="512868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531012" y="3073921"/>
            <a:ext cx="6108778" cy="29578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(light)"/>
              </a:rPr>
              <a:t>Base model selected is XG Boost </a:t>
            </a:r>
            <a:r>
              <a:rPr lang="en-US" b="1" dirty="0" err="1">
                <a:latin typeface="Calibri(light)"/>
              </a:rPr>
              <a:t>Classifer</a:t>
            </a:r>
            <a:r>
              <a:rPr lang="en-US" b="1" dirty="0">
                <a:latin typeface="Calibri(light)"/>
              </a:rPr>
              <a:t> selected to boost accuracy in imbalanced class classification program.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(light)"/>
              </a:rPr>
              <a:t>Plotted AOC/ROC line that shows good match between test and predicted values.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(light)"/>
              </a:rPr>
              <a:t>Max ROC score is 0.87, Overall model fit is good.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alibri(light)"/>
              </a:rPr>
              <a:t>However, XG boost AUC score with test data dropped to ~ 0.86 due to overfitting issues.</a:t>
            </a:r>
          </a:p>
        </p:txBody>
      </p:sp>
      <p:sp>
        <p:nvSpPr>
          <p:cNvPr id="12" name="Rectangle: Rounded Corners 1">
            <a:extLst>
              <a:ext uri="{FF2B5EF4-FFF2-40B4-BE49-F238E27FC236}">
                <a16:creationId xmlns:a16="http://schemas.microsoft.com/office/drawing/2014/main" id="{1659579B-5EB8-4DFB-93CB-189EFF374D29}"/>
              </a:ext>
            </a:extLst>
          </p:cNvPr>
          <p:cNvSpPr/>
          <p:nvPr/>
        </p:nvSpPr>
        <p:spPr>
          <a:xfrm>
            <a:off x="5628938" y="2400315"/>
            <a:ext cx="2060835" cy="50417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Result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ED50B2-AEC0-431A-B723-233F93A7C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095" y="1374212"/>
            <a:ext cx="5783858" cy="6743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864B8C-FCB5-4BC2-AF88-ADB50E581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33" y="1374212"/>
            <a:ext cx="4293014" cy="22756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F04334-7296-4F7F-8335-78B722D0C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210" y="3871204"/>
            <a:ext cx="4168259" cy="26379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3642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48823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Attempt 3 : LGBM Model with Stratification Folds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931" descr="Icon of line chart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1860232" y="611712"/>
            <a:ext cx="365760" cy="512868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504915" y="2666194"/>
            <a:ext cx="6108778" cy="29578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(light)"/>
              </a:rPr>
              <a:t>Base model selected is LGBM classifier model along with stratified cross-validation of 10 folds 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(light)"/>
              </a:rPr>
              <a:t>This was done to remove any overfitting issues in the model.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(light)"/>
              </a:rPr>
              <a:t>Plotted AOC/ROC line that shows good match between test and predicted values.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Calibri(light)"/>
              </a:rPr>
              <a:t>Max ROC score is 0.874</a:t>
            </a:r>
          </a:p>
        </p:txBody>
      </p:sp>
      <p:sp>
        <p:nvSpPr>
          <p:cNvPr id="12" name="Rectangle: Rounded Corners 1">
            <a:extLst>
              <a:ext uri="{FF2B5EF4-FFF2-40B4-BE49-F238E27FC236}">
                <a16:creationId xmlns:a16="http://schemas.microsoft.com/office/drawing/2014/main" id="{1659579B-5EB8-4DFB-93CB-189EFF374D29}"/>
              </a:ext>
            </a:extLst>
          </p:cNvPr>
          <p:cNvSpPr/>
          <p:nvPr/>
        </p:nvSpPr>
        <p:spPr>
          <a:xfrm>
            <a:off x="5504915" y="2149743"/>
            <a:ext cx="2060835" cy="50417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Result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8ECFAA-E7E5-4C34-BB71-3804F681D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039" y="1263243"/>
            <a:ext cx="9496425" cy="476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C12723-91A3-4DB9-A7A3-1607A8F18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07" y="2084740"/>
            <a:ext cx="3099178" cy="17478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FCF180-459F-40DE-9715-44984A7749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307" y="3979324"/>
            <a:ext cx="3178445" cy="17478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D49A5CF-D54E-4DC8-995C-4F6E00EAB63D}"/>
              </a:ext>
            </a:extLst>
          </p:cNvPr>
          <p:cNvSpPr/>
          <p:nvPr/>
        </p:nvSpPr>
        <p:spPr>
          <a:xfrm>
            <a:off x="578307" y="6176908"/>
            <a:ext cx="10903323" cy="4762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lt1"/>
                </a:solidFill>
                <a:latin typeface="+mj-lt"/>
              </a:rPr>
              <a:t>Final model is selected as </a:t>
            </a:r>
            <a:r>
              <a:rPr lang="en-US" sz="1600" b="1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</a:rPr>
              <a:t>LGBM model </a:t>
            </a:r>
            <a:r>
              <a:rPr lang="en-US" sz="1600" b="1" dirty="0">
                <a:solidFill>
                  <a:schemeClr val="lt1"/>
                </a:solidFill>
                <a:latin typeface="+mj-lt"/>
              </a:rPr>
              <a:t>as it is most consistent model with highest AUC score in test data</a:t>
            </a:r>
          </a:p>
        </p:txBody>
      </p:sp>
    </p:spTree>
    <p:extLst>
      <p:ext uri="{BB962C8B-B14F-4D97-AF65-F5344CB8AC3E}">
        <p14:creationId xmlns:p14="http://schemas.microsoft.com/office/powerpoint/2010/main" val="3287676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Final Model - Prediction</a:t>
            </a:r>
            <a:b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6C92B12-5658-4B9B-932E-60345F83D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05" y="1053251"/>
            <a:ext cx="8610944" cy="1304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D7B64C-F458-4BB4-83DE-3A2303A38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16" y="3991774"/>
            <a:ext cx="3256747" cy="16883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81E17D7-EF73-4AA9-B19F-F0AB0294619B}"/>
              </a:ext>
            </a:extLst>
          </p:cNvPr>
          <p:cNvSpPr/>
          <p:nvPr/>
        </p:nvSpPr>
        <p:spPr>
          <a:xfrm>
            <a:off x="5750382" y="3332576"/>
            <a:ext cx="6159497" cy="29578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(light)"/>
              </a:rPr>
              <a:t>Predictions were made using various models against test data – RandomForest , XG Boost and LGBM.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(light)"/>
              </a:rPr>
              <a:t>Following AUC score was observed: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(light)"/>
              </a:rPr>
              <a:t>RandomForest – 0.854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(light)"/>
              </a:rPr>
              <a:t>XG Boost – 0.86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(light)"/>
              </a:rPr>
              <a:t>LGBM – 0.87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(light)"/>
              </a:rPr>
              <a:t>Final predictions with LGBM is chosen and model saved to </a:t>
            </a:r>
            <a:r>
              <a:rPr lang="en-US" b="1" dirty="0" err="1">
                <a:latin typeface="Calibri(light)"/>
              </a:rPr>
              <a:t>pkl</a:t>
            </a:r>
            <a:r>
              <a:rPr lang="en-US" b="1" dirty="0">
                <a:latin typeface="Calibri(light)"/>
              </a:rPr>
              <a:t> file </a:t>
            </a:r>
            <a:r>
              <a:rPr lang="en-US" dirty="0">
                <a:latin typeface="Calibri(light)"/>
              </a:rPr>
              <a:t>and </a:t>
            </a:r>
            <a:r>
              <a:rPr lang="en-US" b="1" dirty="0">
                <a:latin typeface="Calibri(light)"/>
              </a:rPr>
              <a:t>predictions saved to csv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38DB84-83EE-4E21-8D13-C6ED85FEA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053" y="2647950"/>
            <a:ext cx="3800475" cy="781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Rectangle: Rounded Corners 1">
            <a:extLst>
              <a:ext uri="{FF2B5EF4-FFF2-40B4-BE49-F238E27FC236}">
                <a16:creationId xmlns:a16="http://schemas.microsoft.com/office/drawing/2014/main" id="{DAB2442E-407C-4F55-A8B2-018ED4E2BC8C}"/>
              </a:ext>
            </a:extLst>
          </p:cNvPr>
          <p:cNvSpPr/>
          <p:nvPr/>
        </p:nvSpPr>
        <p:spPr>
          <a:xfrm>
            <a:off x="5750382" y="2828406"/>
            <a:ext cx="2060835" cy="50417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Result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911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126" y="-139884"/>
            <a:ext cx="11155680" cy="1325563"/>
          </a:xfrm>
        </p:spPr>
        <p:txBody>
          <a:bodyPr>
            <a:noAutofit/>
          </a:bodyPr>
          <a:lstStyle/>
          <a:p>
            <a:pPr algn="ctr"/>
            <a:r>
              <a:rPr lang="en-IN" sz="36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US" sz="3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026" y="650412"/>
            <a:ext cx="11721947" cy="568469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latin typeface="Calibri(light)"/>
              </a:rPr>
              <a:t>Data contained both </a:t>
            </a:r>
            <a:r>
              <a:rPr lang="en-US" sz="1600" b="1" dirty="0">
                <a:latin typeface="Calibri(light)"/>
              </a:rPr>
              <a:t>categorical and numerical data</a:t>
            </a:r>
            <a:r>
              <a:rPr lang="en-US" sz="1600" dirty="0">
                <a:latin typeface="Calibri(light)"/>
              </a:rPr>
              <a:t>. Converted categories to numerical for EDA analysis.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alibri(light)"/>
              </a:rPr>
              <a:t>Also conducted </a:t>
            </a:r>
            <a:r>
              <a:rPr lang="en-US" sz="1600" b="1" dirty="0">
                <a:latin typeface="Calibri(light)"/>
              </a:rPr>
              <a:t>visual analysis </a:t>
            </a:r>
            <a:r>
              <a:rPr lang="en-US" sz="1600" dirty="0">
                <a:latin typeface="Calibri(light)"/>
              </a:rPr>
              <a:t>to observe following:</a:t>
            </a:r>
          </a:p>
          <a:p>
            <a:pPr lvl="1">
              <a:lnSpc>
                <a:spcPct val="100000"/>
              </a:lnSpc>
            </a:pPr>
            <a:r>
              <a:rPr lang="en-US" sz="1600" dirty="0" err="1">
                <a:latin typeface="Calibri(light)"/>
              </a:rPr>
              <a:t>IndentActive</a:t>
            </a:r>
            <a:r>
              <a:rPr lang="en-US" sz="1600" dirty="0">
                <a:latin typeface="Calibri(light)"/>
              </a:rPr>
              <a:t> customers are more in </a:t>
            </a:r>
            <a:r>
              <a:rPr lang="en-US" sz="1600" dirty="0" err="1">
                <a:latin typeface="Calibri(light)"/>
              </a:rPr>
              <a:t>salaried,self_employed</a:t>
            </a:r>
            <a:r>
              <a:rPr lang="en-US" sz="1600" dirty="0">
                <a:latin typeface="Calibri(light)"/>
              </a:rPr>
              <a:t> and others as compared to entrepreneur in last 3 months.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Calibri(light)"/>
              </a:rPr>
              <a:t>Data is skewed towards left in </a:t>
            </a:r>
            <a:r>
              <a:rPr lang="en-US" sz="1600" dirty="0" err="1">
                <a:latin typeface="Calibri(light)"/>
              </a:rPr>
              <a:t>Avg_Account_Balance</a:t>
            </a:r>
            <a:endParaRPr lang="en-US" sz="1600" dirty="0">
              <a:latin typeface="Calibri(light)"/>
            </a:endParaRP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Calibri(light)"/>
              </a:rPr>
              <a:t>Target Variable is imbalanced and needed to be corrected for proper modelling.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alibri(light)"/>
              </a:rPr>
              <a:t>Dataset was balanced by </a:t>
            </a:r>
            <a:r>
              <a:rPr lang="en-US" sz="1600" b="1" dirty="0">
                <a:latin typeface="Calibri(light)"/>
              </a:rPr>
              <a:t>using under sampling technique.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latin typeface="Calibri(light)"/>
              </a:rPr>
              <a:t>Random Forest Classifier: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Calibri(light)"/>
              </a:rPr>
              <a:t>Found RandomForest model had the highest AUC score(0.91) among various base models.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Calibri(light)"/>
              </a:rPr>
              <a:t>However, as the predicted probability was mean in RF model upto 2 decimal places the resultant AUC score with test data was found to be ~ 0.85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latin typeface="Calibri(light)"/>
              </a:rPr>
              <a:t>XG Boost Classifier: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Calibri(light)"/>
              </a:rPr>
              <a:t>To further boost the accuracy XG Boost method was used and AUC score of 0.87 was found with the training data.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Calibri(light)"/>
              </a:rPr>
              <a:t>However, XG boost AUC score with test data dropped to ~ 0.86 due to overfitting issues.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latin typeface="Calibri(light)"/>
              </a:rPr>
              <a:t>LGBM Classifier with stratified cross-validation: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Calibri(light)"/>
              </a:rPr>
              <a:t>To solve overfitting issues, LGBM model with 10-fold cross-validation was used and AUC score 0.874 with training data.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Calibri(light)"/>
              </a:rPr>
              <a:t>Model performed very well with test data and provided AUC score of ~0.871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latin typeface="Calibri(light)"/>
              </a:rPr>
              <a:t>Hence, final model is selected as LGBM model as it is most consistent model with highest AUC score</a:t>
            </a:r>
            <a:r>
              <a:rPr lang="en-US" sz="1600" dirty="0">
                <a:latin typeface="Calibri(light)"/>
              </a:rPr>
              <a:t>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383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0" y="365125"/>
            <a:ext cx="10165080" cy="1325563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Project Introduction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546" y="1690688"/>
            <a:ext cx="11222182" cy="448627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Happy Customer Bank is a mid-sized private bank that deals in all kinds of banking products, like Savings accounts, Current accounts, investment products, credit products, among other offerings.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bank also cross-sells products to its existing customers and to do so they use different kinds of communication like tele-calling, e-mails, recommendations on net banking, mobile banking, etc. 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 this case, the Happy Customer Bank wants to cross sell its credit cards to its existing customers. The bank has identified a set of customers that are eligible for taking these credit cards.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Bank wants to identify customers that could show higher intent towards a recommended credit card, given: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Customer details (gender, age, region etc.)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Details of his/her relationship with the bank 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Channel_Code,Vintage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'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Avg_Asset_Value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etc.)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Building a model that's capable of identifying customers who are interested for the credit card 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06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60659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Mathematical/ Analytical Modelling of the Problem/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 Steps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16660" y="2914551"/>
            <a:ext cx="4336734" cy="2144876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564264" y="3050630"/>
            <a:ext cx="4753531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886388" y="3050629"/>
            <a:ext cx="4421321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171917" y="3050631"/>
            <a:ext cx="417988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337774" y="3050631"/>
            <a:ext cx="4179884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987858" y="3134058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FEATURES CHECK</a:t>
            </a: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531372" y="2926804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NULL VALUE CHECK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9527061" y="2985889"/>
            <a:ext cx="1750857" cy="2510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CHECK DATATYPES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7438514" y="3085058"/>
            <a:ext cx="170292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STATISTICS CHECK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779872" y="3800495"/>
            <a:ext cx="1998425" cy="98488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defTabSz="622300">
              <a:spcBef>
                <a:spcPct val="0"/>
              </a:spcBef>
              <a:spcAft>
                <a:spcPct val="35000"/>
              </a:spcAft>
            </a:pPr>
            <a:r>
              <a:rPr lang="en-IN" sz="1600" dirty="0">
                <a:solidFill>
                  <a:srgbClr val="FFFF00"/>
                </a:solidFill>
                <a:latin typeface="Segoe UI Light (Body)"/>
                <a:cs typeface="Calibri Light" panose="020F0302020204030204" pitchFamily="34" charset="0"/>
              </a:rPr>
              <a:t>The  data is provided from Analytics Vidhya platform contest named JOB-A-THON.</a:t>
            </a:r>
            <a:endParaRPr lang="en-US" sz="1600" dirty="0">
              <a:solidFill>
                <a:srgbClr val="FFFF00"/>
              </a:solidFill>
              <a:latin typeface="Segoe UI Light (Body)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2925563" y="3473354"/>
            <a:ext cx="1986072" cy="263200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lvl="0" indent="-285750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Extract feature information about dataset such as number of rows ,columns and data types of the different features. </a:t>
            </a:r>
          </a:p>
          <a:p>
            <a:pPr marL="285750" lvl="0" indent="-285750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FFFF00"/>
                </a:solidFill>
              </a:rPr>
              <a:t>In this dataset, we have 351037 rows with 12 features.</a:t>
            </a:r>
          </a:p>
          <a:p>
            <a:pPr algn="ctr">
              <a:lnSpc>
                <a:spcPts val="1900"/>
              </a:lnSpc>
            </a:pPr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084545" y="3676686"/>
            <a:ext cx="2008648" cy="215443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Check for the null values present in our dataset.</a:t>
            </a:r>
          </a:p>
          <a:p>
            <a:pPr lvl="0"/>
            <a:endParaRPr lang="en-US" sz="2000" dirty="0"/>
          </a:p>
          <a:p>
            <a:pPr marL="285750" indent="-285750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FFFF00"/>
                </a:solidFill>
              </a:rPr>
              <a:t>Null values are present in our dataset in ‘</a:t>
            </a:r>
            <a:r>
              <a:rPr lang="en-US" sz="1600" b="1" dirty="0" err="1">
                <a:solidFill>
                  <a:srgbClr val="FFFF00"/>
                </a:solidFill>
              </a:rPr>
              <a:t>Credit_Product</a:t>
            </a:r>
            <a:r>
              <a:rPr lang="en-US" sz="1600" b="1" dirty="0">
                <a:solidFill>
                  <a:srgbClr val="FFFF00"/>
                </a:solidFill>
              </a:rPr>
              <a:t>’ feature.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5692" y="3625224"/>
            <a:ext cx="1702928" cy="17055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This part tells about the statistics i.e. mean, median, max value ,min values ,75% and it also gives some sort of outliers’ analysis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417876" y="3393234"/>
            <a:ext cx="2019682" cy="25258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Check for the datatypes of features present in our dataset.</a:t>
            </a:r>
          </a:p>
          <a:p>
            <a:pPr marL="285750" indent="-285750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FFFF00"/>
                </a:solidFill>
              </a:rPr>
              <a:t>There are 6 categorical features that needs to be converted in numerical datatype by using Label Encoder.</a:t>
            </a:r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1542701" y="2403567"/>
            <a:ext cx="482041" cy="503060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7969367" y="2472676"/>
            <a:ext cx="535577" cy="505344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8" name="Rectangle 37" descr="Exclamation mark">
            <a:extLst>
              <a:ext uri="{FF2B5EF4-FFF2-40B4-BE49-F238E27FC236}">
                <a16:creationId xmlns:a16="http://schemas.microsoft.com/office/drawing/2014/main" id="{841C9E31-45C7-454D-9BFC-55CFA77CC605}"/>
              </a:ext>
            </a:extLst>
          </p:cNvPr>
          <p:cNvSpPr/>
          <p:nvPr/>
        </p:nvSpPr>
        <p:spPr>
          <a:xfrm>
            <a:off x="5635997" y="2236007"/>
            <a:ext cx="749882" cy="749882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9" name="Rectangle 38" descr="Connections">
            <a:extLst>
              <a:ext uri="{FF2B5EF4-FFF2-40B4-BE49-F238E27FC236}">
                <a16:creationId xmlns:a16="http://schemas.microsoft.com/office/drawing/2014/main" id="{4066A73E-9CEC-45EB-9299-4F6933BC9DFE}"/>
              </a:ext>
            </a:extLst>
          </p:cNvPr>
          <p:cNvSpPr/>
          <p:nvPr/>
        </p:nvSpPr>
        <p:spPr>
          <a:xfrm>
            <a:off x="9961942" y="2281545"/>
            <a:ext cx="749882" cy="749882"/>
          </a:xfrm>
          <a:prstGeom prst="rect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AA82C3A-2FF7-4242-BF8C-FAD795F28C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5850" y="2172397"/>
            <a:ext cx="734229" cy="73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8281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Pre-processing Steps</a:t>
            </a: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774826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Steps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1538"/>
            <a:ext cx="4662714" cy="91037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4. Using </a:t>
            </a:r>
            <a:r>
              <a:rPr lang="en-US" sz="1600" b="1" dirty="0" err="1"/>
              <a:t>undersampled</a:t>
            </a:r>
            <a:r>
              <a:rPr lang="en-US" sz="1600" b="1" dirty="0"/>
              <a:t> dataset</a:t>
            </a:r>
          </a:p>
          <a:p>
            <a:pPr algn="ctr"/>
            <a:r>
              <a:rPr lang="en-US" sz="1600" b="1" dirty="0"/>
              <a:t> for further modelling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86503" y="3255961"/>
            <a:ext cx="4376897" cy="91916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5. Dropping target variable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4662713" cy="91779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6. Using Standard Scaler to </a:t>
            </a:r>
          </a:p>
          <a:p>
            <a:pPr algn="ctr"/>
            <a:r>
              <a:rPr lang="en-US" sz="1600" b="1" dirty="0"/>
              <a:t>standardize the value of x .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2" y="1514475"/>
            <a:ext cx="4410074" cy="939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1. Separate minority and </a:t>
            </a:r>
          </a:p>
          <a:p>
            <a:pPr algn="ctr"/>
            <a:r>
              <a:rPr lang="en-US" sz="1600" b="1" dirty="0"/>
              <a:t>Majority classes</a:t>
            </a:r>
          </a:p>
          <a:p>
            <a:pPr algn="ctr"/>
            <a:endParaRPr lang="en-US" sz="1600" b="1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3232389"/>
            <a:ext cx="4337928" cy="94273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2. </a:t>
            </a:r>
            <a:r>
              <a:rPr lang="en-US" sz="1600" b="1" dirty="0" err="1"/>
              <a:t>Undersample</a:t>
            </a:r>
            <a:r>
              <a:rPr lang="en-US" sz="1600" b="1" dirty="0"/>
              <a:t> majority class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2" y="5055576"/>
            <a:ext cx="4521198" cy="93104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3. Combining minority class </a:t>
            </a:r>
          </a:p>
          <a:p>
            <a:pPr algn="ctr"/>
            <a:r>
              <a:rPr lang="en-US" sz="1600" b="1" dirty="0"/>
              <a:t>with oversampled majority class</a:t>
            </a:r>
          </a:p>
          <a:p>
            <a:pPr algn="ctr"/>
            <a:endParaRPr lang="en-US" sz="1600" b="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50432" y="504457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4678576" y="5344858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7798202" y="353972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3" name="Group 42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7127700" y="5310680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44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Visualizations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88143" y="1021498"/>
            <a:ext cx="9632405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Univariate Analysis: </a:t>
            </a:r>
          </a:p>
        </p:txBody>
      </p:sp>
      <p:sp>
        <p:nvSpPr>
          <p:cNvPr id="16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88143" y="1772063"/>
            <a:ext cx="4590143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Countplot for ‘Gender’ variable</a:t>
            </a:r>
          </a:p>
        </p:txBody>
      </p:sp>
      <p:sp>
        <p:nvSpPr>
          <p:cNvPr id="18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6361611" y="1772062"/>
            <a:ext cx="4558938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Countplot for ‘</a:t>
            </a:r>
            <a:r>
              <a:rPr lang="en-US" b="1" dirty="0" err="1">
                <a:latin typeface="+mj-lt"/>
              </a:rPr>
              <a:t>Is_Lead</a:t>
            </a:r>
            <a:r>
              <a:rPr lang="en-US" b="1" dirty="0">
                <a:latin typeface="+mj-lt"/>
              </a:rPr>
              <a:t>’ (Target )</a:t>
            </a:r>
            <a:r>
              <a:rPr lang="en-US" b="1" dirty="0"/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143" y="2610755"/>
            <a:ext cx="4590143" cy="27058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611" y="2620755"/>
            <a:ext cx="4558937" cy="26958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5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88143" y="5576246"/>
            <a:ext cx="4590143" cy="8114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Observation: 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More Male customers are present in the dataset.</a:t>
            </a:r>
          </a:p>
        </p:txBody>
      </p:sp>
      <p:sp>
        <p:nvSpPr>
          <p:cNvPr id="27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6361611" y="5586246"/>
            <a:ext cx="4558938" cy="8014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Observation: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 shows that data is highly imbalanced and needs to be corrected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Visualizations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88143" y="1021498"/>
            <a:ext cx="9632405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Bivariate Analysis: </a:t>
            </a:r>
          </a:p>
        </p:txBody>
      </p:sp>
      <p:sp>
        <p:nvSpPr>
          <p:cNvPr id="16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88143" y="1768007"/>
            <a:ext cx="4786086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Checking occupation with customers interest </a:t>
            </a:r>
          </a:p>
        </p:txBody>
      </p:sp>
      <p:sp>
        <p:nvSpPr>
          <p:cNvPr id="18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6426926" y="1772062"/>
            <a:ext cx="4493623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Checking </a:t>
            </a:r>
            <a:r>
              <a:rPr lang="en-US" b="1" dirty="0" err="1">
                <a:latin typeface="+mj-lt"/>
              </a:rPr>
              <a:t>Activness</a:t>
            </a:r>
            <a:r>
              <a:rPr lang="en-US" b="1" dirty="0">
                <a:latin typeface="+mj-lt"/>
              </a:rPr>
              <a:t> of customer in last 3 months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88143" y="5571589"/>
            <a:ext cx="4786085" cy="9337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Observation: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 employed customers are less likely to get the credit card. Whereas entrepreneurs (though limited) are most likely to get credit card.</a:t>
            </a:r>
          </a:p>
        </p:txBody>
      </p:sp>
      <p:sp>
        <p:nvSpPr>
          <p:cNvPr id="27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6426926" y="5586246"/>
            <a:ext cx="4493623" cy="91905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Observation: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Active customers are more in salaried,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self_employed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and others as compared to entrepreneur in last 3 months.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142" y="2584838"/>
            <a:ext cx="4786087" cy="27562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926" y="2584838"/>
            <a:ext cx="4493623" cy="27562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465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365125"/>
            <a:ext cx="11155680" cy="1325563"/>
          </a:xfrm>
        </p:spPr>
        <p:txBody>
          <a:bodyPr>
            <a:noAutofit/>
          </a:bodyPr>
          <a:lstStyle/>
          <a:p>
            <a:pPr algn="ctr"/>
            <a:r>
              <a:rPr lang="en-IN" b="1" u="sng" dirty="0">
                <a:latin typeface="Calibri" panose="020F0502020204030204" pitchFamily="34" charset="0"/>
                <a:cs typeface="Calibri" panose="020F0502020204030204" pitchFamily="34" charset="0"/>
              </a:rPr>
              <a:t>Modelling Parts</a:t>
            </a:r>
            <a:endParaRPr lang="en-US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460941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Imbalanced dataset is </a:t>
            </a: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normalized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for final modeling 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After splitting the data for input and output </a:t>
            </a: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Standard Scaler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is applied to data.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After </a:t>
            </a: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train test split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applied all the classification algorithms to find the best scoring one.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As this is a </a:t>
            </a:r>
            <a:r>
              <a:rPr lang="en-US" sz="2400" b="1" dirty="0">
                <a:highlight>
                  <a:srgbClr val="C0C0C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Classification Problem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so we have used </a:t>
            </a:r>
            <a:r>
              <a:rPr lang="en-US" sz="2400" b="1" dirty="0">
                <a:highlight>
                  <a:srgbClr val="C0C0C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F1 score, Accuracy Score, Confusion Matrix and ROC curve 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for evaluation of final model.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We have used </a:t>
            </a:r>
            <a:r>
              <a:rPr lang="en-US" sz="2400" b="1" dirty="0">
                <a:highlight>
                  <a:srgbClr val="C0C0C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ROC score 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and </a:t>
            </a:r>
            <a:r>
              <a:rPr lang="en-US" sz="2400" b="1" dirty="0">
                <a:highlight>
                  <a:srgbClr val="C0C0C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ROC_AUC curve </a:t>
            </a: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to finalize testing dataset prediction results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On the basis of AUC score , finalized </a:t>
            </a:r>
            <a:r>
              <a:rPr lang="en-US" sz="2400" b="1" dirty="0">
                <a:highlight>
                  <a:srgbClr val="C0C0C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Random Forest Algorithm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for initial predictions.</a:t>
            </a:r>
          </a:p>
          <a:p>
            <a:pPr>
              <a:lnSpc>
                <a:spcPct val="150000"/>
              </a:lnSpc>
            </a:pPr>
            <a:endParaRPr lang="en-US" sz="2400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6058233" y="24485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16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26673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Algorithms Used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0B44800-745E-4B72-B903-85203630B0B6}"/>
              </a:ext>
            </a:extLst>
          </p:cNvPr>
          <p:cNvGrpSpPr/>
          <p:nvPr/>
        </p:nvGrpSpPr>
        <p:grpSpPr>
          <a:xfrm>
            <a:off x="493600" y="1011172"/>
            <a:ext cx="11349533" cy="4772684"/>
            <a:chOff x="493600" y="1011171"/>
            <a:chExt cx="11334665" cy="5559997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3C1CAF08-13B9-48BA-A271-8CE5B568A664}"/>
                </a:ext>
              </a:extLst>
            </p:cNvPr>
            <p:cNvSpPr/>
            <p:nvPr/>
          </p:nvSpPr>
          <p:spPr>
            <a:xfrm>
              <a:off x="493601" y="1015689"/>
              <a:ext cx="5035278" cy="66479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Logistic Regression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1B1E083-D07C-4934-9782-F7CCA3539ACF}"/>
                </a:ext>
              </a:extLst>
            </p:cNvPr>
            <p:cNvSpPr/>
            <p:nvPr/>
          </p:nvSpPr>
          <p:spPr>
            <a:xfrm>
              <a:off x="6707686" y="1011171"/>
              <a:ext cx="4967514" cy="66479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Random Forest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1A2EAE-EBE4-4CB7-9D0A-105837E80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6221776" y="1076897"/>
              <a:ext cx="49222" cy="549427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: Rounded Corners 1">
              <a:extLst>
                <a:ext uri="{FF2B5EF4-FFF2-40B4-BE49-F238E27FC236}">
                  <a16:creationId xmlns:a16="http://schemas.microsoft.com/office/drawing/2014/main" id="{3C1CAF08-13B9-48BA-A271-8CE5B568A664}"/>
                </a:ext>
              </a:extLst>
            </p:cNvPr>
            <p:cNvSpPr/>
            <p:nvPr/>
          </p:nvSpPr>
          <p:spPr>
            <a:xfrm>
              <a:off x="561365" y="3715017"/>
              <a:ext cx="4967514" cy="66479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Decision Tree Classifier</a:t>
              </a:r>
            </a:p>
          </p:txBody>
        </p:sp>
        <p:sp>
          <p:nvSpPr>
            <p:cNvPr id="22" name="Rectangle: Rounded Corners 1">
              <a:extLst>
                <a:ext uri="{FF2B5EF4-FFF2-40B4-BE49-F238E27FC236}">
                  <a16:creationId xmlns:a16="http://schemas.microsoft.com/office/drawing/2014/main" id="{3C1CAF08-13B9-48BA-A271-8CE5B568A664}"/>
                </a:ext>
              </a:extLst>
            </p:cNvPr>
            <p:cNvSpPr/>
            <p:nvPr/>
          </p:nvSpPr>
          <p:spPr>
            <a:xfrm>
              <a:off x="6707686" y="3715017"/>
              <a:ext cx="4967514" cy="66479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GausianNB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600" y="1882523"/>
              <a:ext cx="5541439" cy="159219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0617" y="4620111"/>
              <a:ext cx="5257648" cy="163699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600" y="4620111"/>
              <a:ext cx="5541439" cy="163699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AD76253-9D3F-481E-AE7E-17CAEBB164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7159" y="1810286"/>
            <a:ext cx="5165974" cy="11844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Rectangle: Rounded Corners 1">
            <a:extLst>
              <a:ext uri="{FF2B5EF4-FFF2-40B4-BE49-F238E27FC236}">
                <a16:creationId xmlns:a16="http://schemas.microsoft.com/office/drawing/2014/main" id="{33F2994F-47A2-45CD-9EC8-A359C1321150}"/>
              </a:ext>
            </a:extLst>
          </p:cNvPr>
          <p:cNvSpPr/>
          <p:nvPr/>
        </p:nvSpPr>
        <p:spPr>
          <a:xfrm>
            <a:off x="406943" y="5842950"/>
            <a:ext cx="11214001" cy="81130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Observation: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On the basis of AUC score , finalized </a:t>
            </a:r>
            <a:r>
              <a:rPr lang="en-US" b="1" dirty="0">
                <a:solidFill>
                  <a:srgbClr val="FFFF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Random Forest Algorithm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for initial predictions.</a:t>
            </a:r>
          </a:p>
          <a:p>
            <a:pPr algn="ctr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541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Attempt 1 : Random Forest Classifier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931" descr="Icon of line chart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2948116" y="612998"/>
            <a:ext cx="365760" cy="512868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468634" y="2933731"/>
            <a:ext cx="6220262" cy="33733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(light)"/>
              </a:rPr>
              <a:t>Base model selected is Random Forest (selected on basis of AUC score) which provides max ROC score of 0.91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(light)"/>
              </a:rPr>
              <a:t>Plotted AOC/ROC line that shows good match between test and predicted values.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(light)"/>
              </a:rPr>
              <a:t> Also plotted confusion matrix, Overall model fit is good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alibri(light)"/>
              </a:rPr>
              <a:t>However, as the predicted probability was </a:t>
            </a:r>
            <a:r>
              <a:rPr lang="en-US" b="1" dirty="0" err="1">
                <a:solidFill>
                  <a:srgbClr val="FF0000"/>
                </a:solidFill>
                <a:latin typeface="Calibri(light)"/>
              </a:rPr>
              <a:t>meaned</a:t>
            </a:r>
            <a:r>
              <a:rPr lang="en-US" b="1" dirty="0">
                <a:solidFill>
                  <a:srgbClr val="FF0000"/>
                </a:solidFill>
                <a:latin typeface="Calibri(light)"/>
              </a:rPr>
              <a:t> in RF model upto 2 decimal places the resultant AUC score with test data was found to be ~ 0.85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2C62F3-B126-4CAD-8382-DEC47CF05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91" y="1502581"/>
            <a:ext cx="3942913" cy="21387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382B1E-8A56-4BFE-A09D-0EE7022F76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03" y="3881919"/>
            <a:ext cx="4087626" cy="24652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01ED06-B652-48C0-98A6-EE787ABE3A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8634" y="1512218"/>
            <a:ext cx="5895975" cy="514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Rectangle: Rounded Corners 1">
            <a:extLst>
              <a:ext uri="{FF2B5EF4-FFF2-40B4-BE49-F238E27FC236}">
                <a16:creationId xmlns:a16="http://schemas.microsoft.com/office/drawing/2014/main" id="{1659579B-5EB8-4DFB-93CB-189EFF374D29}"/>
              </a:ext>
            </a:extLst>
          </p:cNvPr>
          <p:cNvSpPr/>
          <p:nvPr/>
        </p:nvSpPr>
        <p:spPr>
          <a:xfrm>
            <a:off x="5628938" y="2400315"/>
            <a:ext cx="2060835" cy="50417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Result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16c05727-aa75-4e4a-9b5f-8a80a1165891"/>
    <ds:schemaRef ds:uri="http://schemas.microsoft.com/office/2006/documentManagement/types"/>
    <ds:schemaRef ds:uri="http://purl.org/dc/elements/1.1/"/>
    <ds:schemaRef ds:uri="http://purl.org/dc/terms/"/>
    <ds:schemaRef ds:uri="71af3243-3dd4-4a8d-8c0d-dd76da1f02a5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1215</Words>
  <Application>Microsoft Office PowerPoint</Application>
  <PresentationFormat>Widescreen</PresentationFormat>
  <Paragraphs>133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Calibri(light)</vt:lpstr>
      <vt:lpstr>Century Gothic</vt:lpstr>
      <vt:lpstr>Segoe UI Light</vt:lpstr>
      <vt:lpstr>Segoe UI Light (Body)</vt:lpstr>
      <vt:lpstr>Wingdings</vt:lpstr>
      <vt:lpstr>Office Theme</vt:lpstr>
      <vt:lpstr>CREDIT CARD LEAD PREDICTION Submitted by:  Priyal Agarwal</vt:lpstr>
      <vt:lpstr>                    Project Introduction:</vt:lpstr>
      <vt:lpstr>Project analysis slide 3</vt:lpstr>
      <vt:lpstr>Project analysis slide 2</vt:lpstr>
      <vt:lpstr>Project analysis slide 8</vt:lpstr>
      <vt:lpstr>Project analysis slide 8</vt:lpstr>
      <vt:lpstr>Modelling Parts</vt:lpstr>
      <vt:lpstr>Project analysis slide 8</vt:lpstr>
      <vt:lpstr>Project analysis slide 10</vt:lpstr>
      <vt:lpstr>Project analysis slide 10</vt:lpstr>
      <vt:lpstr>Project analysis slide 10</vt:lpstr>
      <vt:lpstr>Project analysis slide 10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2021-05-16T18:37:52Z</dcterms:created>
  <dcterms:modified xsi:type="dcterms:W3CDTF">2021-05-30T14:04:03Z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8018b01-d6ca-4215-a70f-0f507ff65fa4_Enabled">
    <vt:lpwstr>True</vt:lpwstr>
  </property>
  <property fmtid="{D5CDD505-2E9C-101B-9397-08002B2CF9AE}" pid="4" name="MSIP_Label_d8018b01-d6ca-4215-a70f-0f507ff65fa4_SiteId">
    <vt:lpwstr>4273e6e9-aed1-40ab-83a3-85e0d43de705</vt:lpwstr>
  </property>
  <property fmtid="{D5CDD505-2E9C-101B-9397-08002B2CF9AE}" pid="5" name="MSIP_Label_d8018b01-d6ca-4215-a70f-0f507ff65fa4_Owner">
    <vt:lpwstr>12174@cairnindia.com</vt:lpwstr>
  </property>
  <property fmtid="{D5CDD505-2E9C-101B-9397-08002B2CF9AE}" pid="6" name="MSIP_Label_d8018b01-d6ca-4215-a70f-0f507ff65fa4_SetDate">
    <vt:lpwstr>2021-05-30T13:53:28.1327238Z</vt:lpwstr>
  </property>
  <property fmtid="{D5CDD505-2E9C-101B-9397-08002B2CF9AE}" pid="7" name="MSIP_Label_d8018b01-d6ca-4215-a70f-0f507ff65fa4_Name">
    <vt:lpwstr>Internal (C3)</vt:lpwstr>
  </property>
  <property fmtid="{D5CDD505-2E9C-101B-9397-08002B2CF9AE}" pid="8" name="MSIP_Label_d8018b01-d6ca-4215-a70f-0f507ff65fa4_Application">
    <vt:lpwstr>Microsoft Azure Information Protection</vt:lpwstr>
  </property>
  <property fmtid="{D5CDD505-2E9C-101B-9397-08002B2CF9AE}" pid="9" name="MSIP_Label_d8018b01-d6ca-4215-a70f-0f507ff65fa4_ActionId">
    <vt:lpwstr>2297ad0b-3535-4753-b1f8-8c5eba15ca57</vt:lpwstr>
  </property>
  <property fmtid="{D5CDD505-2E9C-101B-9397-08002B2CF9AE}" pid="10" name="MSIP_Label_d8018b01-d6ca-4215-a70f-0f507ff65fa4_Extended_MSFT_Method">
    <vt:lpwstr>Automatic</vt:lpwstr>
  </property>
  <property fmtid="{D5CDD505-2E9C-101B-9397-08002B2CF9AE}" pid="11" name="MSIP_Label_1a837f0f-bc33-47ca-8126-9d7bb0fbe56f_Enabled">
    <vt:lpwstr>True</vt:lpwstr>
  </property>
  <property fmtid="{D5CDD505-2E9C-101B-9397-08002B2CF9AE}" pid="12" name="MSIP_Label_1a837f0f-bc33-47ca-8126-9d7bb0fbe56f_SiteId">
    <vt:lpwstr>4273e6e9-aed1-40ab-83a3-85e0d43de705</vt:lpwstr>
  </property>
  <property fmtid="{D5CDD505-2E9C-101B-9397-08002B2CF9AE}" pid="13" name="MSIP_Label_1a837f0f-bc33-47ca-8126-9d7bb0fbe56f_Owner">
    <vt:lpwstr>12174@cairnindia.com</vt:lpwstr>
  </property>
  <property fmtid="{D5CDD505-2E9C-101B-9397-08002B2CF9AE}" pid="14" name="MSIP_Label_1a837f0f-bc33-47ca-8126-9d7bb0fbe56f_SetDate">
    <vt:lpwstr>2021-05-30T13:53:28.1327238Z</vt:lpwstr>
  </property>
  <property fmtid="{D5CDD505-2E9C-101B-9397-08002B2CF9AE}" pid="15" name="MSIP_Label_1a837f0f-bc33-47ca-8126-9d7bb0fbe56f_Name">
    <vt:lpwstr>All Employees and Partners</vt:lpwstr>
  </property>
  <property fmtid="{D5CDD505-2E9C-101B-9397-08002B2CF9AE}" pid="16" name="MSIP_Label_1a837f0f-bc33-47ca-8126-9d7bb0fbe56f_Application">
    <vt:lpwstr>Microsoft Azure Information Protection</vt:lpwstr>
  </property>
  <property fmtid="{D5CDD505-2E9C-101B-9397-08002B2CF9AE}" pid="17" name="MSIP_Label_1a837f0f-bc33-47ca-8126-9d7bb0fbe56f_ActionId">
    <vt:lpwstr>2297ad0b-3535-4753-b1f8-8c5eba15ca57</vt:lpwstr>
  </property>
  <property fmtid="{D5CDD505-2E9C-101B-9397-08002B2CF9AE}" pid="18" name="MSIP_Label_1a837f0f-bc33-47ca-8126-9d7bb0fbe56f_Parent">
    <vt:lpwstr>d8018b01-d6ca-4215-a70f-0f507ff65fa4</vt:lpwstr>
  </property>
  <property fmtid="{D5CDD505-2E9C-101B-9397-08002B2CF9AE}" pid="19" name="MSIP_Label_1a837f0f-bc33-47ca-8126-9d7bb0fbe56f_Extended_MSFT_Method">
    <vt:lpwstr>Automatic</vt:lpwstr>
  </property>
  <property fmtid="{D5CDD505-2E9C-101B-9397-08002B2CF9AE}" pid="20" name="Sensitivity">
    <vt:lpwstr>Internal (C3) All Employees and Partners</vt:lpwstr>
  </property>
</Properties>
</file>