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64" r:id="rId2"/>
    <p:sldId id="256" r:id="rId3"/>
    <p:sldId id="257" r:id="rId4"/>
    <p:sldId id="265" r:id="rId5"/>
    <p:sldId id="258" r:id="rId6"/>
    <p:sldId id="259" r:id="rId7"/>
    <p:sldId id="260" r:id="rId8"/>
    <p:sldId id="266" r:id="rId9"/>
    <p:sldId id="261" r:id="rId10"/>
    <p:sldId id="262" r:id="rId11"/>
    <p:sldId id="267" r:id="rId12"/>
    <p:sldId id="26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p:cViewPr varScale="1">
        <p:scale>
          <a:sx n="73" d="100"/>
          <a:sy n="73"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B4666-D25F-4B9C-BBA2-C5EF9B3B9F89}" type="datetimeFigureOut">
              <a:rPr lang="en-US" smtClean="0"/>
              <a:t>3/3/2021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B2206-C2AA-4185-A142-F1C88EFBA76C}" type="slidenum">
              <a:rPr lang="en-US" smtClean="0"/>
              <a:t>‹#›</a:t>
            </a:fld>
            <a:endParaRPr lang="en-US"/>
          </a:p>
        </p:txBody>
      </p:sp>
    </p:spTree>
    <p:extLst>
      <p:ext uri="{BB962C8B-B14F-4D97-AF65-F5344CB8AC3E}">
        <p14:creationId xmlns:p14="http://schemas.microsoft.com/office/powerpoint/2010/main" val="348227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B2206-C2AA-4185-A142-F1C88EFBA76C}" type="slidenum">
              <a:rPr lang="en-US" smtClean="0"/>
              <a:t>6</a:t>
            </a:fld>
            <a:endParaRPr lang="en-US"/>
          </a:p>
        </p:txBody>
      </p:sp>
    </p:spTree>
    <p:extLst>
      <p:ext uri="{BB962C8B-B14F-4D97-AF65-F5344CB8AC3E}">
        <p14:creationId xmlns:p14="http://schemas.microsoft.com/office/powerpoint/2010/main" val="368392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B2206-C2AA-4185-A142-F1C88EFBA76C}" type="slidenum">
              <a:rPr lang="en-US" smtClean="0"/>
              <a:t>11</a:t>
            </a:fld>
            <a:endParaRPr lang="en-US"/>
          </a:p>
        </p:txBody>
      </p:sp>
    </p:spTree>
    <p:extLst>
      <p:ext uri="{BB962C8B-B14F-4D97-AF65-F5344CB8AC3E}">
        <p14:creationId xmlns:p14="http://schemas.microsoft.com/office/powerpoint/2010/main" val="126575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96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392019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18436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21205-46B4-4543-980A-9FC07CD519F6}"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213008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021205-46B4-4543-980A-9FC07CD519F6}" type="datetimeFigureOut">
              <a:rPr lang="en-US" smtClean="0"/>
              <a:pPr/>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11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021205-46B4-4543-980A-9FC07CD519F6}"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377411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021205-46B4-4543-980A-9FC07CD519F6}" type="datetimeFigureOut">
              <a:rPr lang="en-US" smtClean="0"/>
              <a:pPr/>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2121071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21205-46B4-4543-980A-9FC07CD519F6}" type="datetimeFigureOut">
              <a:rPr lang="en-US" smtClean="0"/>
              <a:pPr/>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335154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021205-46B4-4543-980A-9FC07CD519F6}" type="datetimeFigureOut">
              <a:rPr lang="en-US" smtClean="0"/>
              <a:pPr/>
              <a:t>3/3/2021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54894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021205-46B4-4543-980A-9FC07CD519F6}" type="datetimeFigureOut">
              <a:rPr lang="en-US" smtClean="0"/>
              <a:pPr/>
              <a:t>3/3/2021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E58ECF-E6AB-4241-8163-D5E2FDF510C1}" type="slidenum">
              <a:rPr lang="en-US" smtClean="0"/>
              <a:pPr/>
              <a:t>‹#›</a:t>
            </a:fld>
            <a:endParaRPr lang="en-US"/>
          </a:p>
        </p:txBody>
      </p:sp>
    </p:spTree>
    <p:extLst>
      <p:ext uri="{BB962C8B-B14F-4D97-AF65-F5344CB8AC3E}">
        <p14:creationId xmlns:p14="http://schemas.microsoft.com/office/powerpoint/2010/main" val="1674057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021205-46B4-4543-980A-9FC07CD519F6}" type="datetimeFigureOut">
              <a:rPr lang="en-US" smtClean="0"/>
              <a:pPr/>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extLst>
      <p:ext uri="{BB962C8B-B14F-4D97-AF65-F5344CB8AC3E}">
        <p14:creationId xmlns:p14="http://schemas.microsoft.com/office/powerpoint/2010/main" val="251590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021205-46B4-4543-980A-9FC07CD519F6}" type="datetimeFigureOut">
              <a:rPr lang="en-US" smtClean="0"/>
              <a:pPr/>
              <a:t>3/3/2021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4E58ECF-E6AB-4241-8163-D5E2FDF510C1}"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MSIPCMContentMarking" descr="{&quot;HashCode&quot;:1799294324,&quot;Placement&quot;:&quot;Footer&quot;}">
            <a:extLst>
              <a:ext uri="{FF2B5EF4-FFF2-40B4-BE49-F238E27FC236}">
                <a16:creationId xmlns:a16="http://schemas.microsoft.com/office/drawing/2014/main" id="{04D11139-E553-416A-A6D6-2DA4C664F65C}"/>
              </a:ext>
            </a:extLst>
          </p:cNvPr>
          <p:cNvSpPr txBox="1"/>
          <p:nvPr userDrawn="1"/>
        </p:nvSpPr>
        <p:spPr>
          <a:xfrm>
            <a:off x="4095019" y="6664017"/>
            <a:ext cx="953961" cy="193983"/>
          </a:xfrm>
          <a:prstGeom prst="rect">
            <a:avLst/>
          </a:prstGeom>
          <a:noFill/>
        </p:spPr>
        <p:txBody>
          <a:bodyPr vert="horz" wrap="square" lIns="0" tIns="0" rIns="0" bIns="0" rtlCol="0" anchor="ctr" anchorCtr="1">
            <a:spAutoFit/>
          </a:bodyPr>
          <a:lstStyle/>
          <a:p>
            <a:pPr algn="ctr">
              <a:spcBef>
                <a:spcPts val="0"/>
              </a:spcBef>
              <a:spcAft>
                <a:spcPts val="0"/>
              </a:spcAft>
            </a:pPr>
            <a:r>
              <a:rPr lang="en-US" sz="600">
                <a:solidFill>
                  <a:srgbClr val="737373"/>
                </a:solidFill>
                <a:latin typeface="Calibri" panose="020F0502020204030204" pitchFamily="34" charset="0"/>
              </a:rPr>
              <a:t>Sensitivity: Internal (C3)</a:t>
            </a:r>
          </a:p>
        </p:txBody>
      </p:sp>
    </p:spTree>
    <p:extLst>
      <p:ext uri="{BB962C8B-B14F-4D97-AF65-F5344CB8AC3E}">
        <p14:creationId xmlns:p14="http://schemas.microsoft.com/office/powerpoint/2010/main" val="39075153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7.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0"/>
            <a:ext cx="3744415" cy="3203215"/>
          </a:xfrm>
          <a:prstGeom prst="rect">
            <a:avLst/>
          </a:prstGeom>
          <a:noFill/>
          <a:ln>
            <a:noFill/>
          </a:ln>
        </p:spPr>
      </p:pic>
      <p:sp>
        <p:nvSpPr>
          <p:cNvPr id="4" name="Rectangle 3"/>
          <p:cNvSpPr/>
          <p:nvPr/>
        </p:nvSpPr>
        <p:spPr>
          <a:xfrm flipH="1">
            <a:off x="1691680" y="4221088"/>
            <a:ext cx="6048672" cy="954107"/>
          </a:xfrm>
          <a:prstGeom prst="rect">
            <a:avLst/>
          </a:prstGeom>
        </p:spPr>
        <p:txBody>
          <a:bodyPr wrap="square">
            <a:spAutoFit/>
          </a:bodyPr>
          <a:lstStyle/>
          <a:p>
            <a:pPr algn="ctr"/>
            <a:r>
              <a:rPr lang="en-IN" sz="2800" dirty="0">
                <a:solidFill>
                  <a:schemeClr val="bg1">
                    <a:lumMod val="50000"/>
                  </a:schemeClr>
                </a:solidFill>
                <a:latin typeface="Arial Black" panose="020B0A04020102020204" pitchFamily="34" charset="0"/>
              </a:rPr>
              <a:t>Submitted by:</a:t>
            </a:r>
          </a:p>
          <a:p>
            <a:pPr algn="ctr"/>
            <a:r>
              <a:rPr lang="en-IN" sz="2800" dirty="0">
                <a:solidFill>
                  <a:schemeClr val="bg1">
                    <a:lumMod val="50000"/>
                  </a:schemeClr>
                </a:solidFill>
                <a:latin typeface="Arial Black" panose="020B0A04020102020204" pitchFamily="34" charset="0"/>
              </a:rPr>
              <a:t>PRIYAL  AGARWAL</a:t>
            </a:r>
            <a:endParaRPr lang="en-US" sz="2800" dirty="0">
              <a:solidFill>
                <a:schemeClr val="bg1">
                  <a:lumMod val="50000"/>
                </a:schemeClr>
              </a:solidFill>
              <a:latin typeface="Arial Black" panose="020B0A04020102020204" pitchFamily="34" charset="0"/>
            </a:endParaRPr>
          </a:p>
        </p:txBody>
      </p:sp>
      <p:sp>
        <p:nvSpPr>
          <p:cNvPr id="5" name="Rectangle 4"/>
          <p:cNvSpPr/>
          <p:nvPr/>
        </p:nvSpPr>
        <p:spPr>
          <a:xfrm>
            <a:off x="1691680" y="2780929"/>
            <a:ext cx="6480720" cy="584775"/>
          </a:xfrm>
          <a:prstGeom prst="rect">
            <a:avLst/>
          </a:prstGeom>
        </p:spPr>
        <p:txBody>
          <a:bodyPr wrap="square">
            <a:spAutoFit/>
          </a:bodyPr>
          <a:lstStyle/>
          <a:p>
            <a:r>
              <a:rPr lang="en-IN" sz="3200" b="1" u="sng" dirty="0" smtClean="0">
                <a:latin typeface="Arial Black" panose="020B0A04020102020204" pitchFamily="34" charset="0"/>
              </a:rPr>
              <a:t>Housing </a:t>
            </a:r>
            <a:r>
              <a:rPr lang="en-IN" sz="3200" b="1" dirty="0" smtClean="0">
                <a:latin typeface="Arial Black" panose="020B0A04020102020204" pitchFamily="34" charset="0"/>
              </a:rPr>
              <a:t>: </a:t>
            </a:r>
            <a:r>
              <a:rPr lang="en-IN" sz="3200" b="1" u="sng" dirty="0" smtClean="0">
                <a:latin typeface="Arial Black" panose="020B0A04020102020204" pitchFamily="34" charset="0"/>
              </a:rPr>
              <a:t>Price Predictions</a:t>
            </a:r>
            <a:endParaRPr lang="en-US" sz="3200" b="1" u="sng" dirty="0">
              <a:latin typeface="Arial Black" panose="020B0A04020102020204" pitchFamily="34" charset="0"/>
            </a:endParaRPr>
          </a:p>
        </p:txBody>
      </p:sp>
    </p:spTree>
    <p:extLst>
      <p:ext uri="{BB962C8B-B14F-4D97-AF65-F5344CB8AC3E}">
        <p14:creationId xmlns:p14="http://schemas.microsoft.com/office/powerpoint/2010/main" val="1317062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2776"/>
          </a:xfrm>
        </p:spPr>
        <p:txBody>
          <a:bodyPr>
            <a:normAutofit/>
          </a:bodyPr>
          <a:lstStyle/>
          <a:p>
            <a:pPr algn="ctr"/>
            <a:r>
              <a:rPr lang="en-US" b="1">
                <a:latin typeface="Arial Black" panose="020B0A04020102020204" pitchFamily="34" charset="0"/>
              </a:rPr>
              <a:t>Finalized Model</a:t>
            </a:r>
            <a:endParaRPr lang="en-US" b="1" dirty="0">
              <a:latin typeface="Arial Black" panose="020B0A04020102020204" pitchFamily="34" charset="0"/>
            </a:endParaRPr>
          </a:p>
        </p:txBody>
      </p:sp>
      <p:sp>
        <p:nvSpPr>
          <p:cNvPr id="3" name="Content Placeholder 2"/>
          <p:cNvSpPr>
            <a:spLocks noGrp="1"/>
          </p:cNvSpPr>
          <p:nvPr>
            <p:ph idx="1"/>
          </p:nvPr>
        </p:nvSpPr>
        <p:spPr>
          <a:xfrm>
            <a:off x="203765" y="1916832"/>
            <a:ext cx="4824536" cy="4104456"/>
          </a:xfrm>
        </p:spPr>
        <p:txBody>
          <a:bodyPr>
            <a:normAutofit/>
          </a:bodyPr>
          <a:lstStyle/>
          <a:p>
            <a:pPr>
              <a:buFont typeface="Wingdings" panose="05000000000000000000" pitchFamily="2" charset="2"/>
              <a:buChar char="§"/>
            </a:pPr>
            <a:r>
              <a:rPr lang="en-IN" sz="1800" dirty="0"/>
              <a:t>After applying all the above </a:t>
            </a:r>
            <a:r>
              <a:rPr lang="en-IN" sz="1800" dirty="0" smtClean="0"/>
              <a:t>regression </a:t>
            </a:r>
            <a:r>
              <a:rPr lang="en-IN" sz="1800" dirty="0"/>
              <a:t>algorithms on the dataset, we see that </a:t>
            </a:r>
            <a:r>
              <a:rPr lang="en-IN" sz="1800" b="1" dirty="0" smtClean="0"/>
              <a:t>Ridge </a:t>
            </a:r>
            <a:r>
              <a:rPr lang="en-IN" sz="1800" b="1" dirty="0" err="1"/>
              <a:t>R</a:t>
            </a:r>
            <a:r>
              <a:rPr lang="en-IN" sz="1800" b="1" dirty="0" err="1" smtClean="0"/>
              <a:t>egressor</a:t>
            </a:r>
            <a:r>
              <a:rPr lang="en-IN" sz="1800" dirty="0" smtClean="0"/>
              <a:t> </a:t>
            </a:r>
            <a:r>
              <a:rPr lang="en-IN" sz="1800" dirty="0"/>
              <a:t>has </a:t>
            </a:r>
            <a:r>
              <a:rPr lang="en-IN" sz="1800" b="1" dirty="0" smtClean="0"/>
              <a:t>maximum R2 score and less RMSE </a:t>
            </a:r>
            <a:r>
              <a:rPr lang="en-IN" sz="1800" dirty="0" smtClean="0"/>
              <a:t>as </a:t>
            </a:r>
            <a:r>
              <a:rPr lang="en-IN" sz="1800" dirty="0"/>
              <a:t>compared to other models. </a:t>
            </a:r>
            <a:endParaRPr lang="en-US" sz="1800" dirty="0"/>
          </a:p>
          <a:p>
            <a:pPr>
              <a:buFont typeface="Wingdings" panose="05000000000000000000" pitchFamily="2" charset="2"/>
              <a:buChar char="§"/>
            </a:pPr>
            <a:r>
              <a:rPr lang="en-US" sz="1800" dirty="0"/>
              <a:t>Before selecting final model, cross  validation done to avoid under fitting and over fitting of the model. </a:t>
            </a:r>
            <a:endParaRPr lang="en-US" sz="1800" dirty="0" smtClean="0"/>
          </a:p>
          <a:p>
            <a:pPr>
              <a:buFont typeface="Wingdings" panose="05000000000000000000" pitchFamily="2" charset="2"/>
              <a:buChar char="§"/>
            </a:pPr>
            <a:r>
              <a:rPr lang="en-US" sz="1800" b="1" dirty="0" smtClean="0"/>
              <a:t>Ridge Regressor is selected as final model</a:t>
            </a:r>
            <a:endParaRPr lang="en-US" sz="1800" b="1" dirty="0"/>
          </a:p>
          <a:p>
            <a:pPr>
              <a:buFont typeface="Wingdings" panose="05000000000000000000" pitchFamily="2" charset="2"/>
              <a:buChar char="§"/>
            </a:pPr>
            <a:r>
              <a:rPr lang="en-US" sz="1800" dirty="0" smtClean="0"/>
              <a:t>Compared predicted vs test result using scatter plot and found close relation between predicted and test values.</a:t>
            </a:r>
            <a:endParaRPr lang="en-US" sz="1800" dirty="0"/>
          </a:p>
          <a:p>
            <a:pPr>
              <a:buFont typeface="Wingdings" panose="05000000000000000000" pitchFamily="2" charset="2"/>
              <a:buChar char="§"/>
            </a:pPr>
            <a:r>
              <a:rPr lang="en-US" sz="1800" dirty="0" smtClean="0"/>
              <a:t>Saved final model as </a:t>
            </a:r>
            <a:r>
              <a:rPr lang="en-US" sz="1800" dirty="0" err="1" smtClean="0"/>
              <a:t>joblib</a:t>
            </a:r>
            <a:r>
              <a:rPr lang="en-US" sz="1800" dirty="0" smtClean="0"/>
              <a:t> </a:t>
            </a:r>
            <a:r>
              <a:rPr lang="en-US" sz="1800" dirty="0" err="1" smtClean="0"/>
              <a:t>pickl</a:t>
            </a:r>
            <a:r>
              <a:rPr lang="en-US" sz="1800" dirty="0" smtClean="0"/>
              <a:t> file.</a:t>
            </a:r>
            <a:endParaRPr lang="en-US" sz="1800" dirty="0"/>
          </a:p>
          <a:p>
            <a:endParaRPr lang="en-US" dirty="0"/>
          </a:p>
          <a:p>
            <a:endParaRPr lang="en-US" dirty="0"/>
          </a:p>
        </p:txBody>
      </p:sp>
      <p:sp>
        <p:nvSpPr>
          <p:cNvPr id="20" name="Rectangle 19">
            <a:extLst>
              <a:ext uri="{FF2B5EF4-FFF2-40B4-BE49-F238E27FC236}">
                <a16:creationId xmlns:a16="http://schemas.microsoft.com/office/drawing/2014/main" id="{61C275A7-1D2B-42B8-BBA4-3FF657AA5AEF}"/>
              </a:ext>
            </a:extLst>
          </p:cNvPr>
          <p:cNvSpPr/>
          <p:nvPr/>
        </p:nvSpPr>
        <p:spPr>
          <a:xfrm>
            <a:off x="5148065" y="3933056"/>
            <a:ext cx="3903046" cy="288032"/>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RMSE </a:t>
            </a:r>
            <a:r>
              <a:rPr lang="en-US" sz="1600" b="1" dirty="0">
                <a:solidFill>
                  <a:schemeClr val="tx1"/>
                </a:solidFill>
              </a:rPr>
              <a:t>vs </a:t>
            </a:r>
            <a:r>
              <a:rPr lang="en-US" sz="1600" b="1" dirty="0" smtClean="0">
                <a:solidFill>
                  <a:schemeClr val="tx1"/>
                </a:solidFill>
              </a:rPr>
              <a:t>Score</a:t>
            </a:r>
            <a:endParaRPr lang="en-US" sz="1600" b="1" dirty="0">
              <a:solidFill>
                <a:schemeClr val="tx1"/>
              </a:solidFill>
            </a:endParaRPr>
          </a:p>
        </p:txBody>
      </p:sp>
      <p:sp>
        <p:nvSpPr>
          <p:cNvPr id="21" name="Rectangle 20">
            <a:extLst>
              <a:ext uri="{FF2B5EF4-FFF2-40B4-BE49-F238E27FC236}">
                <a16:creationId xmlns:a16="http://schemas.microsoft.com/office/drawing/2014/main" id="{C407211A-C97F-47C3-876C-B237640ABB2D}"/>
              </a:ext>
            </a:extLst>
          </p:cNvPr>
          <p:cNvSpPr/>
          <p:nvPr/>
        </p:nvSpPr>
        <p:spPr>
          <a:xfrm>
            <a:off x="5148065" y="1785524"/>
            <a:ext cx="3792768" cy="33674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Model Summary</a:t>
            </a:r>
          </a:p>
        </p:txBody>
      </p:sp>
      <p:pic>
        <p:nvPicPr>
          <p:cNvPr id="4" name="Picture 3"/>
          <p:cNvPicPr>
            <a:picLocks noChangeAspect="1"/>
          </p:cNvPicPr>
          <p:nvPr/>
        </p:nvPicPr>
        <p:blipFill>
          <a:blip r:embed="rId2"/>
          <a:stretch>
            <a:fillRect/>
          </a:stretch>
        </p:blipFill>
        <p:spPr>
          <a:xfrm>
            <a:off x="5028301" y="4221088"/>
            <a:ext cx="4047961" cy="2075524"/>
          </a:xfrm>
          <a:prstGeom prst="rect">
            <a:avLst/>
          </a:prstGeom>
        </p:spPr>
      </p:pic>
      <p:pic>
        <p:nvPicPr>
          <p:cNvPr id="8" name="Picture 7"/>
          <p:cNvPicPr>
            <a:picLocks noChangeAspect="1"/>
          </p:cNvPicPr>
          <p:nvPr/>
        </p:nvPicPr>
        <p:blipFill>
          <a:blip r:embed="rId3"/>
          <a:stretch>
            <a:fillRect/>
          </a:stretch>
        </p:blipFill>
        <p:spPr>
          <a:xfrm>
            <a:off x="5258343" y="2146938"/>
            <a:ext cx="3682490" cy="1786118"/>
          </a:xfrm>
          <a:prstGeom prst="rect">
            <a:avLst/>
          </a:prstGeom>
        </p:spPr>
      </p:pic>
      <p:sp>
        <p:nvSpPr>
          <p:cNvPr id="7" name="Oval 6">
            <a:extLst>
              <a:ext uri="{FF2B5EF4-FFF2-40B4-BE49-F238E27FC236}">
                <a16:creationId xmlns:a16="http://schemas.microsoft.com/office/drawing/2014/main" id="{0434B940-6F29-4243-A10F-60D3112E4C28}"/>
              </a:ext>
            </a:extLst>
          </p:cNvPr>
          <p:cNvSpPr/>
          <p:nvPr/>
        </p:nvSpPr>
        <p:spPr>
          <a:xfrm>
            <a:off x="7020272" y="4275094"/>
            <a:ext cx="417700" cy="468052"/>
          </a:xfrm>
          <a:prstGeom prst="ellipse">
            <a:avLst/>
          </a:prstGeom>
          <a:solidFill>
            <a:srgbClr val="FFFF00">
              <a:alpha val="18000"/>
            </a:srgbClr>
          </a:solidFill>
          <a:ln w="19050">
            <a:solidFill>
              <a:srgbClr val="FF0000"/>
            </a:solidFill>
            <a:prstDash val="sysDash"/>
            <a:extLst>
              <a:ext uri="{C807C97D-BFC1-408E-A445-0C87EB9F89A2}">
                <ask:lineSketchStyleProps xmlns:ask="http://schemas.microsoft.com/office/drawing/2018/sketchyshapes" xmln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2776"/>
          </a:xfrm>
        </p:spPr>
        <p:txBody>
          <a:bodyPr>
            <a:normAutofit/>
          </a:bodyPr>
          <a:lstStyle/>
          <a:p>
            <a:pPr algn="ctr"/>
            <a:r>
              <a:rPr lang="en-US" b="1">
                <a:latin typeface="Arial Black" panose="020B0A04020102020204" pitchFamily="34" charset="0"/>
              </a:rPr>
              <a:t>Finalized Model</a:t>
            </a:r>
            <a:endParaRPr lang="en-US" b="1" dirty="0">
              <a:latin typeface="Arial Black" panose="020B0A04020102020204" pitchFamily="34" charset="0"/>
            </a:endParaRPr>
          </a:p>
        </p:txBody>
      </p:sp>
      <p:sp>
        <p:nvSpPr>
          <p:cNvPr id="13" name="Rectangle 12">
            <a:extLst>
              <a:ext uri="{FF2B5EF4-FFF2-40B4-BE49-F238E27FC236}">
                <a16:creationId xmlns:a16="http://schemas.microsoft.com/office/drawing/2014/main" id="{BE5ED132-7027-41C7-A75F-513C829120CB}"/>
              </a:ext>
            </a:extLst>
          </p:cNvPr>
          <p:cNvSpPr/>
          <p:nvPr/>
        </p:nvSpPr>
        <p:spPr>
          <a:xfrm>
            <a:off x="310668" y="1921545"/>
            <a:ext cx="3829283" cy="3367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Plotting important coefficients</a:t>
            </a:r>
            <a:endParaRPr lang="en-US" sz="1600" b="1" dirty="0">
              <a:solidFill>
                <a:schemeClr val="tx1"/>
              </a:solidFill>
            </a:endParaRPr>
          </a:p>
        </p:txBody>
      </p:sp>
      <p:sp>
        <p:nvSpPr>
          <p:cNvPr id="14" name="Rectangle 13">
            <a:extLst>
              <a:ext uri="{FF2B5EF4-FFF2-40B4-BE49-F238E27FC236}">
                <a16:creationId xmlns:a16="http://schemas.microsoft.com/office/drawing/2014/main" id="{BE8C6323-E1DB-4340-9E22-535E1825531D}"/>
              </a:ext>
            </a:extLst>
          </p:cNvPr>
          <p:cNvSpPr/>
          <p:nvPr/>
        </p:nvSpPr>
        <p:spPr>
          <a:xfrm>
            <a:off x="4355974" y="1921545"/>
            <a:ext cx="4330825" cy="336745"/>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Final Model </a:t>
            </a:r>
            <a:r>
              <a:rPr lang="en-US" sz="1600" b="1" dirty="0" smtClean="0">
                <a:solidFill>
                  <a:schemeClr val="tx1"/>
                </a:solidFill>
              </a:rPr>
              <a:t>– Regression  </a:t>
            </a:r>
            <a:r>
              <a:rPr lang="en-US" sz="1600" b="1" dirty="0">
                <a:solidFill>
                  <a:schemeClr val="tx1"/>
                </a:solidFill>
              </a:rPr>
              <a:t>Report</a:t>
            </a:r>
          </a:p>
        </p:txBody>
      </p:sp>
      <p:pic>
        <p:nvPicPr>
          <p:cNvPr id="3" name="Picture 2"/>
          <p:cNvPicPr>
            <a:picLocks noChangeAspect="1"/>
          </p:cNvPicPr>
          <p:nvPr/>
        </p:nvPicPr>
        <p:blipFill>
          <a:blip r:embed="rId3"/>
          <a:stretch>
            <a:fillRect/>
          </a:stretch>
        </p:blipFill>
        <p:spPr>
          <a:xfrm>
            <a:off x="4355974" y="2262660"/>
            <a:ext cx="4392488" cy="3902644"/>
          </a:xfrm>
          <a:prstGeom prst="rect">
            <a:avLst/>
          </a:prstGeom>
        </p:spPr>
      </p:pic>
      <p:pic>
        <p:nvPicPr>
          <p:cNvPr id="4" name="Picture 3"/>
          <p:cNvPicPr>
            <a:picLocks noChangeAspect="1"/>
          </p:cNvPicPr>
          <p:nvPr/>
        </p:nvPicPr>
        <p:blipFill rotWithShape="1">
          <a:blip r:embed="rId4"/>
          <a:srcRect l="4547" r="4339"/>
          <a:stretch/>
        </p:blipFill>
        <p:spPr>
          <a:xfrm>
            <a:off x="310669" y="2258290"/>
            <a:ext cx="3829282" cy="1746774"/>
          </a:xfrm>
          <a:prstGeom prst="rect">
            <a:avLst/>
          </a:prstGeom>
        </p:spPr>
      </p:pic>
      <p:sp>
        <p:nvSpPr>
          <p:cNvPr id="8" name="Rectangle 7">
            <a:extLst>
              <a:ext uri="{FF2B5EF4-FFF2-40B4-BE49-F238E27FC236}">
                <a16:creationId xmlns:a16="http://schemas.microsoft.com/office/drawing/2014/main" id="{BE5ED132-7027-41C7-A75F-513C829120CB}"/>
              </a:ext>
            </a:extLst>
          </p:cNvPr>
          <p:cNvSpPr/>
          <p:nvPr/>
        </p:nvSpPr>
        <p:spPr>
          <a:xfrm>
            <a:off x="310668" y="4045609"/>
            <a:ext cx="3829283" cy="336745"/>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Test results vs Predicted Values </a:t>
            </a:r>
            <a:endParaRPr lang="en-US" sz="1600" b="1" dirty="0">
              <a:solidFill>
                <a:schemeClr val="tx1"/>
              </a:solidFill>
            </a:endParaRPr>
          </a:p>
        </p:txBody>
      </p:sp>
      <p:pic>
        <p:nvPicPr>
          <p:cNvPr id="5" name="Picture 4"/>
          <p:cNvPicPr>
            <a:picLocks noChangeAspect="1"/>
          </p:cNvPicPr>
          <p:nvPr/>
        </p:nvPicPr>
        <p:blipFill rotWithShape="1">
          <a:blip r:embed="rId5"/>
          <a:srcRect r="1880"/>
          <a:stretch/>
        </p:blipFill>
        <p:spPr>
          <a:xfrm>
            <a:off x="310669" y="4422899"/>
            <a:ext cx="3829282" cy="1886421"/>
          </a:xfrm>
          <a:prstGeom prst="rect">
            <a:avLst/>
          </a:prstGeom>
        </p:spPr>
      </p:pic>
    </p:spTree>
    <p:extLst>
      <p:ext uri="{BB962C8B-B14F-4D97-AF65-F5344CB8AC3E}">
        <p14:creationId xmlns:p14="http://schemas.microsoft.com/office/powerpoint/2010/main" val="747298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Important Variables affecting Sale Price</a:t>
            </a:r>
            <a:endParaRPr lang="en-US" dirty="0"/>
          </a:p>
        </p:txBody>
      </p:sp>
      <p:sp>
        <p:nvSpPr>
          <p:cNvPr id="9" name="Rectangle 8"/>
          <p:cNvSpPr/>
          <p:nvPr/>
        </p:nvSpPr>
        <p:spPr>
          <a:xfrm>
            <a:off x="251520" y="2014159"/>
            <a:ext cx="4147904" cy="646331"/>
          </a:xfrm>
          <a:prstGeom prst="rect">
            <a:avLst/>
          </a:prstGeom>
        </p:spPr>
        <p:txBody>
          <a:bodyPr wrap="square">
            <a:spAutoFit/>
          </a:bodyPr>
          <a:lstStyle/>
          <a:p>
            <a:r>
              <a:rPr lang="en-US" b="1" dirty="0" smtClean="0">
                <a:solidFill>
                  <a:schemeClr val="bg2">
                    <a:lumMod val="50000"/>
                  </a:schemeClr>
                </a:solidFill>
                <a:cs typeface="Arial" panose="020B0604020202020204" pitchFamily="34" charset="0"/>
              </a:rPr>
              <a:t>Which </a:t>
            </a:r>
            <a:r>
              <a:rPr lang="en-US" b="1" dirty="0">
                <a:solidFill>
                  <a:schemeClr val="bg2">
                    <a:lumMod val="50000"/>
                  </a:schemeClr>
                </a:solidFill>
                <a:cs typeface="Arial" panose="020B0604020202020204" pitchFamily="34" charset="0"/>
              </a:rPr>
              <a:t>variables are important to predict the </a:t>
            </a:r>
            <a:r>
              <a:rPr lang="en-US" b="1" dirty="0" smtClean="0">
                <a:solidFill>
                  <a:schemeClr val="bg2">
                    <a:lumMod val="50000"/>
                  </a:schemeClr>
                </a:solidFill>
                <a:cs typeface="Arial" panose="020B0604020202020204" pitchFamily="34" charset="0"/>
              </a:rPr>
              <a:t>price </a:t>
            </a:r>
            <a:r>
              <a:rPr lang="en-US" b="1" dirty="0">
                <a:solidFill>
                  <a:schemeClr val="bg2">
                    <a:lumMod val="50000"/>
                  </a:schemeClr>
                </a:solidFill>
                <a:cs typeface="Arial" panose="020B0604020202020204" pitchFamily="34" charset="0"/>
              </a:rPr>
              <a:t>of variable? </a:t>
            </a:r>
          </a:p>
        </p:txBody>
      </p:sp>
      <p:sp>
        <p:nvSpPr>
          <p:cNvPr id="10" name="Rectangle 9"/>
          <p:cNvSpPr/>
          <p:nvPr/>
        </p:nvSpPr>
        <p:spPr>
          <a:xfrm>
            <a:off x="4565639" y="2014159"/>
            <a:ext cx="4572000" cy="646331"/>
          </a:xfrm>
          <a:prstGeom prst="rect">
            <a:avLst/>
          </a:prstGeom>
        </p:spPr>
        <p:txBody>
          <a:bodyPr wrap="square">
            <a:spAutoFit/>
          </a:bodyPr>
          <a:lstStyle/>
          <a:p>
            <a:pPr lvl="1"/>
            <a:r>
              <a:rPr lang="en-US" b="1" dirty="0">
                <a:solidFill>
                  <a:schemeClr val="bg2">
                    <a:lumMod val="50000"/>
                  </a:schemeClr>
                </a:solidFill>
              </a:rPr>
              <a:t>How do these variables describe the price of the house? </a:t>
            </a:r>
          </a:p>
        </p:txBody>
      </p:sp>
      <p:grpSp>
        <p:nvGrpSpPr>
          <p:cNvPr id="2" name="Group 1"/>
          <p:cNvGrpSpPr/>
          <p:nvPr/>
        </p:nvGrpSpPr>
        <p:grpSpPr>
          <a:xfrm>
            <a:off x="1027692" y="2931848"/>
            <a:ext cx="2889768" cy="2950209"/>
            <a:chOff x="3127116" y="1953895"/>
            <a:chExt cx="2889768" cy="2950209"/>
          </a:xfrm>
        </p:grpSpPr>
        <p:grpSp>
          <p:nvGrpSpPr>
            <p:cNvPr id="11" name="Group 10"/>
            <p:cNvGrpSpPr/>
            <p:nvPr/>
          </p:nvGrpSpPr>
          <p:grpSpPr>
            <a:xfrm>
              <a:off x="4004938" y="2905632"/>
              <a:ext cx="1209700" cy="1046439"/>
              <a:chOff x="1956916" y="951737"/>
              <a:chExt cx="1209700" cy="1046439"/>
            </a:xfrm>
          </p:grpSpPr>
          <p:sp>
            <p:nvSpPr>
              <p:cNvPr id="38" name="Hexagon 37"/>
              <p:cNvSpPr/>
              <p:nvPr/>
            </p:nvSpPr>
            <p:spPr>
              <a:xfrm>
                <a:off x="1956916" y="951737"/>
                <a:ext cx="1209700" cy="1046439"/>
              </a:xfrm>
              <a:prstGeom prst="hexagon">
                <a:avLst>
                  <a:gd name="adj" fmla="val 28570"/>
                  <a:gd name="vf" fmla="val 115470"/>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39" name="Hexagon 4"/>
              <p:cNvSpPr txBox="1"/>
              <p:nvPr/>
            </p:nvSpPr>
            <p:spPr>
              <a:xfrm>
                <a:off x="2157380" y="1125147"/>
                <a:ext cx="808772" cy="6996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a:solidFill>
                      <a:schemeClr val="tx1"/>
                    </a:solidFill>
                    <a:latin typeface="Calibri" panose="020F0502020204030204"/>
                    <a:ea typeface="+mn-ea"/>
                    <a:cs typeface="+mn-cs"/>
                  </a:rPr>
                  <a:t>Sale Price</a:t>
                </a:r>
              </a:p>
            </p:txBody>
          </p:sp>
        </p:grpSp>
        <p:sp>
          <p:nvSpPr>
            <p:cNvPr id="15" name="Hexagon 14"/>
            <p:cNvSpPr/>
            <p:nvPr/>
          </p:nvSpPr>
          <p:spPr>
            <a:xfrm>
              <a:off x="4762443" y="2404982"/>
              <a:ext cx="456416" cy="393262"/>
            </a:xfrm>
            <a:prstGeom prst="hexagon">
              <a:avLst>
                <a:gd name="adj" fmla="val 28900"/>
                <a:gd name="vf" fmla="val 115470"/>
              </a:avLst>
            </a:prstGeom>
            <a:solidFill>
              <a:srgbClr val="A5A5A5">
                <a:tint val="40000"/>
                <a:hueOff val="0"/>
                <a:satOff val="0"/>
                <a:lumOff val="0"/>
                <a:alphaOff val="0"/>
              </a:srgb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grpSp>
          <p:nvGrpSpPr>
            <p:cNvPr id="16" name="Group 15"/>
            <p:cNvGrpSpPr/>
            <p:nvPr/>
          </p:nvGrpSpPr>
          <p:grpSpPr>
            <a:xfrm>
              <a:off x="4116369" y="1953895"/>
              <a:ext cx="991340" cy="857626"/>
              <a:chOff x="2068347" y="0"/>
              <a:chExt cx="991340" cy="857626"/>
            </a:xfrm>
          </p:grpSpPr>
          <p:sp>
            <p:nvSpPr>
              <p:cNvPr id="36" name="Hexagon 35"/>
              <p:cNvSpPr/>
              <p:nvPr/>
            </p:nvSpPr>
            <p:spPr>
              <a:xfrm>
                <a:off x="2068347" y="0"/>
                <a:ext cx="991340" cy="857626"/>
              </a:xfrm>
              <a:prstGeom prst="hexagon">
                <a:avLst>
                  <a:gd name="adj" fmla="val 28570"/>
                  <a:gd name="vf" fmla="val 115470"/>
                </a:avLst>
              </a:prstGeom>
              <a:gradFill rotWithShape="0">
                <a:gsLst>
                  <a:gs pos="0">
                    <a:srgbClr val="A5A5A5">
                      <a:hueOff val="2710599"/>
                      <a:satOff val="100000"/>
                      <a:lumOff val="-14706"/>
                      <a:alphaOff val="0"/>
                      <a:satMod val="103000"/>
                      <a:lumMod val="102000"/>
                      <a:tint val="94000"/>
                    </a:srgbClr>
                  </a:gs>
                  <a:gs pos="50000">
                    <a:srgbClr val="A5A5A5">
                      <a:hueOff val="2710599"/>
                      <a:satOff val="100000"/>
                      <a:lumOff val="-14706"/>
                      <a:alphaOff val="0"/>
                      <a:satMod val="110000"/>
                      <a:lumMod val="100000"/>
                      <a:shade val="100000"/>
                    </a:srgbClr>
                  </a:gs>
                  <a:gs pos="100000">
                    <a:srgbClr val="A5A5A5">
                      <a:hueOff val="2710599"/>
                      <a:satOff val="100000"/>
                      <a:lumOff val="-14706"/>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37" name="Hexagon 7"/>
              <p:cNvSpPr txBox="1"/>
              <p:nvPr/>
            </p:nvSpPr>
            <p:spPr>
              <a:xfrm>
                <a:off x="2232633" y="142127"/>
                <a:ext cx="662768" cy="573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latin typeface="Calibri" panose="020F0502020204030204"/>
                    <a:ea typeface="+mn-ea"/>
                    <a:cs typeface="+mn-cs"/>
                  </a:rPr>
                  <a:t>Ground Living Area</a:t>
                </a:r>
              </a:p>
            </p:txBody>
          </p:sp>
        </p:grpSp>
        <p:sp>
          <p:nvSpPr>
            <p:cNvPr id="17" name="Hexagon 16"/>
            <p:cNvSpPr/>
            <p:nvPr/>
          </p:nvSpPr>
          <p:spPr>
            <a:xfrm>
              <a:off x="5295116" y="3140174"/>
              <a:ext cx="456416" cy="393262"/>
            </a:xfrm>
            <a:prstGeom prst="hexagon">
              <a:avLst>
                <a:gd name="adj" fmla="val 28900"/>
                <a:gd name="vf" fmla="val 115470"/>
              </a:avLst>
            </a:prstGeom>
            <a:solidFill>
              <a:srgbClr val="A5A5A5">
                <a:tint val="40000"/>
                <a:hueOff val="0"/>
                <a:satOff val="0"/>
                <a:lumOff val="0"/>
                <a:alphaOff val="0"/>
              </a:srgb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grpSp>
          <p:nvGrpSpPr>
            <p:cNvPr id="18" name="Group 17"/>
            <p:cNvGrpSpPr/>
            <p:nvPr/>
          </p:nvGrpSpPr>
          <p:grpSpPr>
            <a:xfrm>
              <a:off x="5025544" y="2481392"/>
              <a:ext cx="991340" cy="857626"/>
              <a:chOff x="2977522" y="527497"/>
              <a:chExt cx="991340" cy="857626"/>
            </a:xfrm>
          </p:grpSpPr>
          <p:sp>
            <p:nvSpPr>
              <p:cNvPr id="34" name="Hexagon 33"/>
              <p:cNvSpPr/>
              <p:nvPr/>
            </p:nvSpPr>
            <p:spPr>
              <a:xfrm>
                <a:off x="2977522" y="527497"/>
                <a:ext cx="991340" cy="857626"/>
              </a:xfrm>
              <a:prstGeom prst="hexagon">
                <a:avLst>
                  <a:gd name="adj" fmla="val 28570"/>
                  <a:gd name="vf" fmla="val 115470"/>
                </a:avLst>
              </a:prstGeom>
              <a:solidFill>
                <a:schemeClr val="bg2">
                  <a:lumMod val="9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35" name="Hexagon 10"/>
              <p:cNvSpPr txBox="1"/>
              <p:nvPr/>
            </p:nvSpPr>
            <p:spPr>
              <a:xfrm>
                <a:off x="3141808" y="669624"/>
                <a:ext cx="662768" cy="573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latin typeface="Calibri" panose="020F0502020204030204"/>
                    <a:ea typeface="+mn-ea"/>
                    <a:cs typeface="+mn-cs"/>
                  </a:rPr>
                  <a:t>Full </a:t>
                </a:r>
                <a:r>
                  <a:rPr lang="en-US" sz="1400" b="1" kern="1200" dirty="0" smtClean="0">
                    <a:solidFill>
                      <a:schemeClr val="tx1"/>
                    </a:solidFill>
                    <a:latin typeface="Calibri" panose="020F0502020204030204"/>
                    <a:ea typeface="+mn-ea"/>
                    <a:cs typeface="+mn-cs"/>
                  </a:rPr>
                  <a:t>Bath, Garage</a:t>
                </a:r>
                <a:endParaRPr lang="en-US" sz="1400" b="1" kern="1200" dirty="0">
                  <a:solidFill>
                    <a:schemeClr val="tx1"/>
                  </a:solidFill>
                  <a:latin typeface="Calibri" panose="020F0502020204030204"/>
                  <a:ea typeface="+mn-ea"/>
                  <a:cs typeface="+mn-cs"/>
                </a:endParaRPr>
              </a:p>
            </p:txBody>
          </p:sp>
        </p:grpSp>
        <p:sp>
          <p:nvSpPr>
            <p:cNvPr id="19" name="Hexagon 18"/>
            <p:cNvSpPr/>
            <p:nvPr/>
          </p:nvSpPr>
          <p:spPr>
            <a:xfrm>
              <a:off x="4925087" y="3970068"/>
              <a:ext cx="456416" cy="393262"/>
            </a:xfrm>
            <a:prstGeom prst="hexagon">
              <a:avLst>
                <a:gd name="adj" fmla="val 28900"/>
                <a:gd name="vf" fmla="val 115470"/>
              </a:avLst>
            </a:prstGeom>
            <a:solidFill>
              <a:srgbClr val="A5A5A5">
                <a:tint val="40000"/>
                <a:hueOff val="0"/>
                <a:satOff val="0"/>
                <a:lumOff val="0"/>
                <a:alphaOff val="0"/>
              </a:srgb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grpSp>
          <p:nvGrpSpPr>
            <p:cNvPr id="20" name="Group 19"/>
            <p:cNvGrpSpPr/>
            <p:nvPr/>
          </p:nvGrpSpPr>
          <p:grpSpPr>
            <a:xfrm>
              <a:off x="5025544" y="3518391"/>
              <a:ext cx="991340" cy="857626"/>
              <a:chOff x="2977522" y="1564496"/>
              <a:chExt cx="991340" cy="857626"/>
            </a:xfrm>
          </p:grpSpPr>
          <p:sp>
            <p:nvSpPr>
              <p:cNvPr id="32" name="Hexagon 31"/>
              <p:cNvSpPr/>
              <p:nvPr/>
            </p:nvSpPr>
            <p:spPr>
              <a:xfrm>
                <a:off x="2977522" y="1564496"/>
                <a:ext cx="991340" cy="857626"/>
              </a:xfrm>
              <a:prstGeom prst="hexagon">
                <a:avLst>
                  <a:gd name="adj" fmla="val 28570"/>
                  <a:gd name="vf" fmla="val 115470"/>
                </a:avLst>
              </a:prstGeom>
              <a:solidFill>
                <a:schemeClr val="bg2">
                  <a:lumMod val="9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33" name="Hexagon 13"/>
              <p:cNvSpPr txBox="1"/>
              <p:nvPr/>
            </p:nvSpPr>
            <p:spPr>
              <a:xfrm>
                <a:off x="3141808" y="1706623"/>
                <a:ext cx="662768" cy="573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Calibri" panose="020F0502020204030204"/>
                    <a:ea typeface="+mn-ea"/>
                    <a:cs typeface="+mn-cs"/>
                  </a:rPr>
                  <a:t>Basement , Lot </a:t>
                </a:r>
                <a:endParaRPr lang="en-US" sz="1400" b="1" kern="1200" dirty="0">
                  <a:solidFill>
                    <a:schemeClr val="tx1"/>
                  </a:solidFill>
                  <a:latin typeface="Calibri" panose="020F0502020204030204"/>
                  <a:ea typeface="+mn-ea"/>
                  <a:cs typeface="+mn-cs"/>
                </a:endParaRPr>
              </a:p>
            </p:txBody>
          </p:sp>
        </p:grpSp>
        <p:sp>
          <p:nvSpPr>
            <p:cNvPr id="21" name="Hexagon 20"/>
            <p:cNvSpPr/>
            <p:nvPr/>
          </p:nvSpPr>
          <p:spPr>
            <a:xfrm>
              <a:off x="4007189" y="4056214"/>
              <a:ext cx="456416" cy="393262"/>
            </a:xfrm>
            <a:prstGeom prst="hexagon">
              <a:avLst>
                <a:gd name="adj" fmla="val 28900"/>
                <a:gd name="vf" fmla="val 115470"/>
              </a:avLst>
            </a:prstGeom>
            <a:solidFill>
              <a:srgbClr val="A5A5A5">
                <a:tint val="40000"/>
                <a:hueOff val="0"/>
                <a:satOff val="0"/>
                <a:lumOff val="0"/>
                <a:alphaOff val="0"/>
              </a:srgb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grpSp>
          <p:nvGrpSpPr>
            <p:cNvPr id="22" name="Group 21"/>
            <p:cNvGrpSpPr/>
            <p:nvPr/>
          </p:nvGrpSpPr>
          <p:grpSpPr>
            <a:xfrm>
              <a:off x="4116369" y="4046478"/>
              <a:ext cx="991340" cy="857626"/>
              <a:chOff x="2068347" y="2092583"/>
              <a:chExt cx="991340" cy="857626"/>
            </a:xfrm>
          </p:grpSpPr>
          <p:sp>
            <p:nvSpPr>
              <p:cNvPr id="30" name="Hexagon 29"/>
              <p:cNvSpPr/>
              <p:nvPr/>
            </p:nvSpPr>
            <p:spPr>
              <a:xfrm>
                <a:off x="2068347" y="2092583"/>
                <a:ext cx="991340" cy="857626"/>
              </a:xfrm>
              <a:prstGeom prst="hexagon">
                <a:avLst>
                  <a:gd name="adj" fmla="val 28570"/>
                  <a:gd name="vf" fmla="val 115470"/>
                </a:avLst>
              </a:prstGeom>
              <a:solidFill>
                <a:schemeClr val="bg2">
                  <a:lumMod val="90000"/>
                </a:schemeClr>
              </a:soli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31" name="Hexagon 16"/>
              <p:cNvSpPr txBox="1"/>
              <p:nvPr/>
            </p:nvSpPr>
            <p:spPr>
              <a:xfrm>
                <a:off x="2232633" y="2234710"/>
                <a:ext cx="662768" cy="573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latin typeface="Calibri" panose="020F0502020204030204"/>
                    <a:ea typeface="+mn-ea"/>
                    <a:cs typeface="+mn-cs"/>
                  </a:rPr>
                  <a:t>Neighborhood</a:t>
                </a:r>
              </a:p>
            </p:txBody>
          </p:sp>
        </p:grpSp>
        <p:sp>
          <p:nvSpPr>
            <p:cNvPr id="23" name="Hexagon 22"/>
            <p:cNvSpPr/>
            <p:nvPr/>
          </p:nvSpPr>
          <p:spPr>
            <a:xfrm>
              <a:off x="3465793" y="3321317"/>
              <a:ext cx="456416" cy="393262"/>
            </a:xfrm>
            <a:prstGeom prst="hexagon">
              <a:avLst>
                <a:gd name="adj" fmla="val 28900"/>
                <a:gd name="vf" fmla="val 115470"/>
              </a:avLst>
            </a:prstGeom>
            <a:solidFill>
              <a:srgbClr val="A5A5A5">
                <a:tint val="40000"/>
                <a:hueOff val="0"/>
                <a:satOff val="0"/>
                <a:lumOff val="0"/>
                <a:alphaOff val="0"/>
              </a:srgbClr>
            </a:solidFill>
            <a:ln>
              <a:noFill/>
            </a:ln>
            <a:effectLst/>
          </p:spPr>
          <p:style>
            <a:lnRef idx="0">
              <a:scrgbClr r="0" g="0" b="0"/>
            </a:lnRef>
            <a:fillRef idx="1">
              <a:scrgbClr r="0" g="0" b="0"/>
            </a:fillRef>
            <a:effectRef idx="2">
              <a:scrgbClr r="0" g="0" b="0"/>
            </a:effectRef>
            <a:fontRef idx="minor">
              <a:schemeClr val="dk1">
                <a:hueOff val="0"/>
                <a:satOff val="0"/>
                <a:lumOff val="0"/>
                <a:alphaOff val="0"/>
              </a:schemeClr>
            </a:fontRef>
          </p:style>
        </p:sp>
        <p:grpSp>
          <p:nvGrpSpPr>
            <p:cNvPr id="24" name="Group 23"/>
            <p:cNvGrpSpPr/>
            <p:nvPr/>
          </p:nvGrpSpPr>
          <p:grpSpPr>
            <a:xfrm>
              <a:off x="3202974" y="3518981"/>
              <a:ext cx="991340" cy="857626"/>
              <a:chOff x="1154952" y="1565086"/>
              <a:chExt cx="991340" cy="857626"/>
            </a:xfrm>
          </p:grpSpPr>
          <p:sp>
            <p:nvSpPr>
              <p:cNvPr id="28" name="Hexagon 27"/>
              <p:cNvSpPr/>
              <p:nvPr/>
            </p:nvSpPr>
            <p:spPr>
              <a:xfrm>
                <a:off x="1154952" y="1565086"/>
                <a:ext cx="991340" cy="857626"/>
              </a:xfrm>
              <a:prstGeom prst="hexagon">
                <a:avLst>
                  <a:gd name="adj" fmla="val 28570"/>
                  <a:gd name="vf" fmla="val 115470"/>
                </a:avLst>
              </a:prstGeom>
              <a:gradFill rotWithShape="0">
                <a:gsLst>
                  <a:gs pos="0">
                    <a:srgbClr val="A5A5A5">
                      <a:hueOff val="2710599"/>
                      <a:satOff val="100000"/>
                      <a:lumOff val="-14706"/>
                      <a:alphaOff val="0"/>
                      <a:satMod val="103000"/>
                      <a:lumMod val="102000"/>
                      <a:tint val="94000"/>
                    </a:srgbClr>
                  </a:gs>
                  <a:gs pos="50000">
                    <a:srgbClr val="A5A5A5">
                      <a:hueOff val="2710599"/>
                      <a:satOff val="100000"/>
                      <a:lumOff val="-14706"/>
                      <a:alphaOff val="0"/>
                      <a:satMod val="110000"/>
                      <a:lumMod val="100000"/>
                      <a:shade val="100000"/>
                    </a:srgbClr>
                  </a:gs>
                  <a:gs pos="100000">
                    <a:srgbClr val="A5A5A5">
                      <a:hueOff val="2710599"/>
                      <a:satOff val="100000"/>
                      <a:lumOff val="-14706"/>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29" name="Hexagon 19"/>
              <p:cNvSpPr txBox="1"/>
              <p:nvPr/>
            </p:nvSpPr>
            <p:spPr>
              <a:xfrm>
                <a:off x="1319238" y="1707213"/>
                <a:ext cx="662768" cy="573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a:solidFill>
                      <a:schemeClr val="tx1"/>
                    </a:solidFill>
                    <a:latin typeface="Calibri" panose="020F0502020204030204"/>
                    <a:ea typeface="+mn-ea"/>
                    <a:cs typeface="+mn-cs"/>
                  </a:rPr>
                  <a:t>Overall Quality</a:t>
                </a:r>
              </a:p>
            </p:txBody>
          </p:sp>
        </p:grpSp>
        <p:grpSp>
          <p:nvGrpSpPr>
            <p:cNvPr id="25" name="Group 24"/>
            <p:cNvGrpSpPr/>
            <p:nvPr/>
          </p:nvGrpSpPr>
          <p:grpSpPr>
            <a:xfrm>
              <a:off x="3127116" y="2445607"/>
              <a:ext cx="991340" cy="857626"/>
              <a:chOff x="1079094" y="491712"/>
              <a:chExt cx="991340" cy="857626"/>
            </a:xfrm>
          </p:grpSpPr>
          <p:sp>
            <p:nvSpPr>
              <p:cNvPr id="26" name="Hexagon 25"/>
              <p:cNvSpPr/>
              <p:nvPr/>
            </p:nvSpPr>
            <p:spPr>
              <a:xfrm>
                <a:off x="1079094" y="491712"/>
                <a:ext cx="991340" cy="857626"/>
              </a:xfrm>
              <a:prstGeom prst="hexagon">
                <a:avLst>
                  <a:gd name="adj" fmla="val 28570"/>
                  <a:gd name="vf" fmla="val 115470"/>
                </a:avLst>
              </a:prstGeom>
              <a:gradFill rotWithShape="0">
                <a:gsLst>
                  <a:gs pos="0">
                    <a:srgbClr val="A5A5A5">
                      <a:hueOff val="2710599"/>
                      <a:satOff val="100000"/>
                      <a:lumOff val="-14706"/>
                      <a:alphaOff val="0"/>
                      <a:satMod val="103000"/>
                      <a:lumMod val="102000"/>
                      <a:tint val="94000"/>
                    </a:srgbClr>
                  </a:gs>
                  <a:gs pos="50000">
                    <a:srgbClr val="A5A5A5">
                      <a:hueOff val="2710599"/>
                      <a:satOff val="100000"/>
                      <a:lumOff val="-14706"/>
                      <a:alphaOff val="0"/>
                      <a:satMod val="110000"/>
                      <a:lumMod val="100000"/>
                      <a:shade val="100000"/>
                    </a:srgbClr>
                  </a:gs>
                  <a:gs pos="100000">
                    <a:srgbClr val="A5A5A5">
                      <a:hueOff val="2710599"/>
                      <a:satOff val="100000"/>
                      <a:lumOff val="-14706"/>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p:spPr>
            <p:style>
              <a:lnRef idx="0">
                <a:scrgbClr r="0" g="0" b="0"/>
              </a:lnRef>
              <a:fillRef idx="3">
                <a:scrgbClr r="0" g="0" b="0"/>
              </a:fillRef>
              <a:effectRef idx="3">
                <a:scrgbClr r="0" g="0" b="0"/>
              </a:effectRef>
              <a:fontRef idx="minor">
                <a:schemeClr val="lt1"/>
              </a:fontRef>
            </p:style>
          </p:sp>
          <p:sp>
            <p:nvSpPr>
              <p:cNvPr id="27" name="Hexagon 21"/>
              <p:cNvSpPr txBox="1"/>
              <p:nvPr/>
            </p:nvSpPr>
            <p:spPr>
              <a:xfrm>
                <a:off x="1243380" y="633839"/>
                <a:ext cx="662768" cy="5733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solidFill>
                    <a:latin typeface="Calibri" panose="020F0502020204030204"/>
                    <a:ea typeface="+mn-ea"/>
                    <a:cs typeface="+mn-cs"/>
                  </a:rPr>
                  <a:t>1</a:t>
                </a:r>
                <a:r>
                  <a:rPr lang="en-US" sz="1400" b="1" kern="1200" baseline="30000" dirty="0" smtClean="0">
                    <a:solidFill>
                      <a:schemeClr val="tx1"/>
                    </a:solidFill>
                    <a:latin typeface="Calibri" panose="020F0502020204030204"/>
                    <a:ea typeface="+mn-ea"/>
                    <a:cs typeface="+mn-cs"/>
                  </a:rPr>
                  <a:t>st</a:t>
                </a:r>
                <a:r>
                  <a:rPr lang="en-US" sz="1400" b="1" kern="1200" dirty="0" smtClean="0">
                    <a:solidFill>
                      <a:schemeClr val="tx1"/>
                    </a:solidFill>
                    <a:latin typeface="Calibri" panose="020F0502020204030204"/>
                    <a:ea typeface="+mn-ea"/>
                    <a:cs typeface="+mn-cs"/>
                  </a:rPr>
                  <a:t> Floor Area</a:t>
                </a:r>
                <a:endParaRPr lang="en-US" sz="1400" b="1" kern="1200" dirty="0">
                  <a:solidFill>
                    <a:schemeClr val="tx1"/>
                  </a:solidFill>
                  <a:latin typeface="Calibri" panose="020F0502020204030204"/>
                  <a:ea typeface="+mn-ea"/>
                  <a:cs typeface="+mn-cs"/>
                </a:endParaRPr>
              </a:p>
            </p:txBody>
          </p:sp>
        </p:grpSp>
      </p:grpSp>
      <p:grpSp>
        <p:nvGrpSpPr>
          <p:cNvPr id="6" name="Group 5"/>
          <p:cNvGrpSpPr/>
          <p:nvPr/>
        </p:nvGrpSpPr>
        <p:grpSpPr>
          <a:xfrm>
            <a:off x="5011873" y="2733585"/>
            <a:ext cx="3875796" cy="1976287"/>
            <a:chOff x="5011873" y="2733585"/>
            <a:chExt cx="3875796" cy="1976287"/>
          </a:xfrm>
        </p:grpSpPr>
        <p:sp>
          <p:nvSpPr>
            <p:cNvPr id="12" name="Rectangle 11"/>
            <p:cNvSpPr/>
            <p:nvPr/>
          </p:nvSpPr>
          <p:spPr>
            <a:xfrm>
              <a:off x="5011873" y="3257082"/>
              <a:ext cx="1872208" cy="1190582"/>
            </a:xfrm>
            <a:prstGeom prst="rect">
              <a:avLst/>
            </a:prstGeom>
          </p:spPr>
          <p:txBody>
            <a:bodyPr wrap="square">
              <a:spAutoFit/>
            </a:bodyPr>
            <a:lstStyle/>
            <a:p>
              <a:pPr algn="ctr">
                <a:lnSpc>
                  <a:spcPct val="107000"/>
                </a:lnSpc>
                <a:spcAft>
                  <a:spcPts val="800"/>
                </a:spcAft>
              </a:pPr>
              <a:r>
                <a:rPr lang="en-IN"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Ground Living Area </a:t>
              </a:r>
              <a:r>
                <a:rPr lang="en-IN" sz="12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endParaRPr lang="en-US"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Overall Quality </a:t>
              </a:r>
              <a:endParaRPr lang="en-US"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IN" sz="12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st</a:t>
              </a:r>
              <a:r>
                <a:rPr lang="en-IN"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floor Area </a:t>
              </a:r>
              <a:endParaRPr lang="en-US"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endParaRPr lang="en-US" sz="12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7151093" y="2914509"/>
              <a:ext cx="1736576" cy="1795363"/>
            </a:xfrm>
            <a:prstGeom prst="rect">
              <a:avLst/>
            </a:prstGeom>
          </p:spPr>
          <p:txBody>
            <a:bodyPr wrap="square">
              <a:spAutoFit/>
            </a:bodyPr>
            <a:lstStyle/>
            <a:p>
              <a:pPr algn="ctr">
                <a:spcAft>
                  <a:spcPts val="800"/>
                </a:spcAft>
              </a:pPr>
              <a:r>
                <a:rPr lang="en-IN"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 </a:t>
              </a:r>
              <a:endParaRPr lang="en-US"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N"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Total Basement Area </a:t>
              </a:r>
              <a:endParaRPr lang="en-US"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en-IN"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Lot Area  </a:t>
              </a:r>
              <a:r>
                <a:rPr lang="en-IN" sz="1200" b="1" dirty="0" smtClean="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1200" b="1" dirty="0" smtClean="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Basement </a:t>
              </a:r>
              <a:r>
                <a:rPr lang="en-IN"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Quality </a:t>
              </a:r>
            </a:p>
            <a:p>
              <a:pPr algn="ctr">
                <a:spcAft>
                  <a:spcPts val="800"/>
                </a:spcAft>
              </a:pPr>
              <a:r>
                <a:rPr lang="en-IN"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Garage Cars </a:t>
              </a:r>
              <a:r>
                <a:rPr lang="en-IN" sz="1200" b="1" dirty="0" smtClean="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 Full Bath, </a:t>
              </a:r>
              <a:r>
                <a:rPr lang="en-IN" sz="1200" b="1" dirty="0" err="1" smtClean="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rPr>
                <a:t>Neighborhood</a:t>
              </a:r>
              <a:endParaRPr lang="en-US"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endParaRPr lang="en-US" sz="1200" b="1" dirty="0">
                <a:solidFill>
                  <a:schemeClr val="bg2">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256588" y="2733585"/>
              <a:ext cx="1454456" cy="457947"/>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smtClean="0">
                  <a:solidFill>
                    <a:schemeClr val="tx1"/>
                  </a:solidFill>
                </a:rPr>
                <a:t>Highly Affecting Variable</a:t>
              </a:r>
              <a:endParaRPr lang="en-US" sz="1200" b="1" dirty="0">
                <a:solidFill>
                  <a:schemeClr val="tx1"/>
                </a:solidFill>
              </a:endParaRPr>
            </a:p>
          </p:txBody>
        </p:sp>
        <p:sp>
          <p:nvSpPr>
            <p:cNvPr id="40" name="Rectangle 39"/>
            <p:cNvSpPr/>
            <p:nvPr/>
          </p:nvSpPr>
          <p:spPr>
            <a:xfrm>
              <a:off x="7189427" y="2733586"/>
              <a:ext cx="1454456" cy="4579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Low Affecting Variable</a:t>
              </a:r>
              <a:endParaRPr lang="en-US" sz="1200" b="1" dirty="0"/>
            </a:p>
          </p:txBody>
        </p:sp>
      </p:grpSp>
      <p:grpSp>
        <p:nvGrpSpPr>
          <p:cNvPr id="4" name="Group 3"/>
          <p:cNvGrpSpPr/>
          <p:nvPr/>
        </p:nvGrpSpPr>
        <p:grpSpPr>
          <a:xfrm>
            <a:off x="4399424" y="4692532"/>
            <a:ext cx="4283799" cy="1296826"/>
            <a:chOff x="3944965" y="4558820"/>
            <a:chExt cx="4283799" cy="1296826"/>
          </a:xfrm>
        </p:grpSpPr>
        <p:pic>
          <p:nvPicPr>
            <p:cNvPr id="41" name="Picture 40"/>
            <p:cNvPicPr/>
            <p:nvPr/>
          </p:nvPicPr>
          <p:blipFill rotWithShape="1">
            <a:blip r:embed="rId2">
              <a:extLst>
                <a:ext uri="{28A0092B-C50C-407E-A947-70E740481C1C}">
                  <a14:useLocalDpi xmlns:a14="http://schemas.microsoft.com/office/drawing/2010/main" val="0"/>
                </a:ext>
              </a:extLst>
            </a:blip>
            <a:srcRect l="2574" t="90345" r="21309" b="5357"/>
            <a:stretch/>
          </p:blipFill>
          <p:spPr bwMode="auto">
            <a:xfrm>
              <a:off x="3944965" y="5661249"/>
              <a:ext cx="4283799" cy="194397"/>
            </a:xfrm>
            <a:prstGeom prst="rect">
              <a:avLst/>
            </a:prstGeom>
            <a:noFill/>
            <a:ln w="9525" cap="flat" cmpd="sng" algn="ctr">
              <a:solidFill>
                <a:sysClr val="window" lastClr="FFFFFF"/>
              </a:solidFill>
              <a:prstDash val="solid"/>
              <a:round/>
              <a:headEnd type="none" w="med" len="med"/>
              <a:tailEnd type="none" w="med" len="med"/>
            </a:ln>
            <a:extLst>
              <a:ext uri="{53640926-AAD7-44D8-BBD7-CCE9431645EC}">
                <a14:shadowObscured xmlns:a14="http://schemas.microsoft.com/office/drawing/2010/main"/>
              </a:ext>
            </a:extLst>
          </p:spPr>
        </p:pic>
        <p:pic>
          <p:nvPicPr>
            <p:cNvPr id="42" name="Picture 41"/>
            <p:cNvPicPr/>
            <p:nvPr/>
          </p:nvPicPr>
          <p:blipFill rotWithShape="1">
            <a:blip r:embed="rId2">
              <a:extLst>
                <a:ext uri="{28A0092B-C50C-407E-A947-70E740481C1C}">
                  <a14:useLocalDpi xmlns:a14="http://schemas.microsoft.com/office/drawing/2010/main" val="0"/>
                </a:ext>
              </a:extLst>
            </a:blip>
            <a:srcRect l="3057" t="41565" r="19313" b="31943"/>
            <a:stretch/>
          </p:blipFill>
          <p:spPr bwMode="auto">
            <a:xfrm>
              <a:off x="4113310" y="4558820"/>
              <a:ext cx="4115454" cy="1085850"/>
            </a:xfrm>
            <a:prstGeom prst="rect">
              <a:avLst/>
            </a:prstGeom>
            <a:noFill/>
            <a:ln w="9525" cap="flat" cmpd="sng" algn="ctr">
              <a:solidFill>
                <a:sysClr val="window" lastClr="FFFFFF"/>
              </a:solidFill>
              <a:prstDash val="solid"/>
              <a:round/>
              <a:headEnd type="none" w="med" len="med"/>
              <a:tailEnd type="none" w="med" len="med"/>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631287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3199" y="286603"/>
            <a:ext cx="5063240" cy="1450757"/>
          </a:xfrm>
        </p:spPr>
        <p:txBody>
          <a:bodyPr>
            <a:normAutofit/>
          </a:bodyPr>
          <a:lstStyle/>
          <a:p>
            <a:r>
              <a:rPr lang="en-US" b="1" u="sng" dirty="0">
                <a:solidFill>
                  <a:schemeClr val="accent2"/>
                </a:solidFill>
                <a:latin typeface="Arial Black" panose="020B0A04020102020204" pitchFamily="34" charset="0"/>
              </a:rPr>
              <a:t>Conclusion</a:t>
            </a:r>
            <a:r>
              <a:rPr lang="en-US" b="1" dirty="0">
                <a:solidFill>
                  <a:schemeClr val="accent2"/>
                </a:solidFill>
              </a:rPr>
              <a:t> </a:t>
            </a:r>
            <a:endParaRPr lang="en-US" dirty="0">
              <a:solidFill>
                <a:schemeClr val="accent2"/>
              </a:solidFill>
            </a:endParaRPr>
          </a:p>
        </p:txBody>
      </p:sp>
      <p:sp>
        <p:nvSpPr>
          <p:cNvPr id="3" name="Content Placeholder 2"/>
          <p:cNvSpPr>
            <a:spLocks noGrp="1"/>
          </p:cNvSpPr>
          <p:nvPr>
            <p:ph idx="1"/>
          </p:nvPr>
        </p:nvSpPr>
        <p:spPr>
          <a:xfrm>
            <a:off x="467544" y="1916832"/>
            <a:ext cx="5472608" cy="4536504"/>
          </a:xfrm>
        </p:spPr>
        <p:txBody>
          <a:bodyPr>
            <a:normAutofit lnSpcReduction="10000"/>
          </a:bodyPr>
          <a:lstStyle/>
          <a:p>
            <a:pPr>
              <a:buFont typeface="Wingdings" panose="05000000000000000000" pitchFamily="2" charset="2"/>
              <a:buChar char="§"/>
            </a:pPr>
            <a:r>
              <a:rPr lang="en-US" dirty="0" smtClean="0"/>
              <a:t> Taken </a:t>
            </a:r>
            <a:r>
              <a:rPr lang="en-US" dirty="0"/>
              <a:t>output variable as </a:t>
            </a:r>
            <a:r>
              <a:rPr lang="en-US" dirty="0" smtClean="0"/>
              <a:t>‘</a:t>
            </a:r>
            <a:r>
              <a:rPr lang="en-US" dirty="0" err="1" smtClean="0"/>
              <a:t>SalePrice</a:t>
            </a:r>
            <a:r>
              <a:rPr lang="en-US" dirty="0" smtClean="0"/>
              <a:t>‘.</a:t>
            </a:r>
            <a:endParaRPr lang="en-US" dirty="0"/>
          </a:p>
          <a:p>
            <a:pPr>
              <a:buFont typeface="Wingdings" panose="05000000000000000000" pitchFamily="2" charset="2"/>
              <a:buChar char="§"/>
            </a:pPr>
            <a:r>
              <a:rPr lang="en-US" dirty="0" smtClean="0"/>
              <a:t> Found </a:t>
            </a:r>
            <a:r>
              <a:rPr lang="en-US" dirty="0"/>
              <a:t>best model as </a:t>
            </a:r>
            <a:r>
              <a:rPr lang="en-US" dirty="0" smtClean="0"/>
              <a:t>Ridge Regressor which provides  </a:t>
            </a:r>
            <a:r>
              <a:rPr lang="en-US" b="1" dirty="0" smtClean="0"/>
              <a:t>lowest RMSE score of 0.873</a:t>
            </a:r>
            <a:r>
              <a:rPr lang="en-US" dirty="0" smtClean="0"/>
              <a:t>.</a:t>
            </a:r>
            <a:endParaRPr lang="en-US" dirty="0"/>
          </a:p>
          <a:p>
            <a:pPr>
              <a:buFont typeface="Wingdings" panose="05000000000000000000" pitchFamily="2" charset="2"/>
              <a:buChar char="§"/>
            </a:pPr>
            <a:r>
              <a:rPr lang="en-US" dirty="0" smtClean="0"/>
              <a:t> </a:t>
            </a:r>
            <a:r>
              <a:rPr lang="en-US" dirty="0"/>
              <a:t>Fine tuning done on the model and found best </a:t>
            </a:r>
            <a:r>
              <a:rPr lang="en-US" dirty="0" smtClean="0"/>
              <a:t>parameters (alpha=100</a:t>
            </a:r>
            <a:r>
              <a:rPr lang="en-US" dirty="0"/>
              <a:t>) for the prediction.</a:t>
            </a:r>
          </a:p>
          <a:p>
            <a:pPr>
              <a:buFont typeface="Wingdings" panose="05000000000000000000" pitchFamily="2" charset="2"/>
              <a:buChar char="§"/>
            </a:pPr>
            <a:r>
              <a:rPr lang="en-US" dirty="0" smtClean="0"/>
              <a:t> Plotted </a:t>
            </a:r>
            <a:r>
              <a:rPr lang="en-US" b="1" dirty="0" smtClean="0"/>
              <a:t>Regression curve</a:t>
            </a:r>
            <a:r>
              <a:rPr lang="en-US" dirty="0" smtClean="0"/>
              <a:t>(scatter plot) </a:t>
            </a:r>
            <a:r>
              <a:rPr lang="en-US" dirty="0"/>
              <a:t>and found linear line that shows close match between test and predicted values.</a:t>
            </a:r>
          </a:p>
          <a:p>
            <a:pPr>
              <a:buFont typeface="Wingdings" panose="05000000000000000000" pitchFamily="2" charset="2"/>
              <a:buChar char="§"/>
            </a:pPr>
            <a:r>
              <a:rPr lang="en-US" dirty="0" smtClean="0"/>
              <a:t> Also </a:t>
            </a:r>
            <a:r>
              <a:rPr lang="en-US" dirty="0"/>
              <a:t>plotted distplot that shows normal distribution of the predicted values.</a:t>
            </a:r>
          </a:p>
          <a:p>
            <a:pPr>
              <a:buFont typeface="Wingdings" panose="05000000000000000000" pitchFamily="2" charset="2"/>
              <a:buChar char="§"/>
            </a:pPr>
            <a:r>
              <a:rPr lang="en-US" dirty="0" smtClean="0"/>
              <a:t> Overall </a:t>
            </a:r>
            <a:r>
              <a:rPr lang="en-US" dirty="0"/>
              <a:t>model fit is </a:t>
            </a:r>
            <a:r>
              <a:rPr lang="en-US" dirty="0" smtClean="0"/>
              <a:t>good.</a:t>
            </a:r>
            <a:endParaRPr lang="en-US" dirty="0"/>
          </a:p>
          <a:p>
            <a:pPr>
              <a:buFont typeface="Wingdings" panose="05000000000000000000" pitchFamily="2" charset="2"/>
              <a:buChar char="§"/>
            </a:pPr>
            <a:r>
              <a:rPr lang="en-IN" dirty="0" smtClean="0"/>
              <a:t> By </a:t>
            </a:r>
            <a:r>
              <a:rPr lang="en-IN" dirty="0"/>
              <a:t>removing some more outliers, present in dataset the results might improve</a:t>
            </a:r>
            <a:r>
              <a:rPr lang="en-IN" dirty="0" smtClean="0"/>
              <a:t>.</a:t>
            </a:r>
            <a:endParaRPr lang="en-US" sz="1600" dirty="0">
              <a:solidFill>
                <a:schemeClr val="bg1"/>
              </a:solidFill>
              <a:highlight>
                <a:srgbClr val="FF0000"/>
              </a:highlight>
            </a:endParaRPr>
          </a:p>
          <a:p>
            <a:pPr>
              <a:buFont typeface="Wingdings" panose="05000000000000000000" pitchFamily="2" charset="2"/>
              <a:buChar char="§"/>
            </a:pPr>
            <a:endParaRPr lang="en-US" sz="1600" dirty="0">
              <a:solidFill>
                <a:schemeClr val="bg1"/>
              </a:solidFill>
              <a:highlight>
                <a:srgbClr val="FF0000"/>
              </a:highlight>
            </a:endParaRPr>
          </a:p>
        </p:txBody>
      </p:sp>
      <p:sp>
        <p:nvSpPr>
          <p:cNvPr id="15"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2">
            <a:extLst>
              <a:ext uri="{FF2B5EF4-FFF2-40B4-BE49-F238E27FC236}">
                <a16:creationId xmlns:a16="http://schemas.microsoft.com/office/drawing/2014/main"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06" y="605896"/>
            <a:ext cx="2982047" cy="5646208"/>
          </a:xfrm>
        </p:spPr>
        <p:txBody>
          <a:bodyPr anchor="ctr">
            <a:normAutofit/>
          </a:bodyPr>
          <a:lstStyle/>
          <a:p>
            <a:r>
              <a:rPr lang="en-US" sz="3600" b="1" dirty="0" smtClean="0">
                <a:solidFill>
                  <a:srgbClr val="FFFFFF"/>
                </a:solidFill>
                <a:latin typeface="+mn-lt"/>
              </a:rPr>
              <a:t>Project Introduction :</a:t>
            </a:r>
            <a:r>
              <a:rPr lang="en-US" sz="3100" b="1" dirty="0" smtClean="0">
                <a:solidFill>
                  <a:srgbClr val="FFFFFF"/>
                </a:solidFill>
                <a:latin typeface="+mn-lt"/>
              </a:rPr>
              <a:t/>
            </a:r>
            <a:br>
              <a:rPr lang="en-US" sz="3100" b="1" dirty="0" smtClean="0">
                <a:solidFill>
                  <a:srgbClr val="FFFFFF"/>
                </a:solidFill>
                <a:latin typeface="+mn-lt"/>
              </a:rPr>
            </a:br>
            <a:r>
              <a:rPr lang="en-US" sz="2400" b="1" dirty="0" smtClean="0">
                <a:solidFill>
                  <a:srgbClr val="FFFFFF"/>
                </a:solidFill>
                <a:latin typeface="+mn-lt"/>
              </a:rPr>
              <a:t>Housing :Price Predictions</a:t>
            </a:r>
            <a:endParaRPr lang="en-US" sz="3100" dirty="0">
              <a:solidFill>
                <a:srgbClr val="FFFFFF"/>
              </a:solidFill>
              <a:latin typeface="+mn-lt"/>
            </a:endParaRPr>
          </a:p>
        </p:txBody>
      </p:sp>
      <p:sp>
        <p:nvSpPr>
          <p:cNvPr id="29" name="Rectangle 24">
            <a:extLst>
              <a:ext uri="{FF2B5EF4-FFF2-40B4-BE49-F238E27FC236}">
                <a16:creationId xmlns:a16="http://schemas.microsoft.com/office/drawing/2014/main"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491880" y="605896"/>
            <a:ext cx="4874879" cy="5646208"/>
          </a:xfrm>
        </p:spPr>
        <p:txBody>
          <a:bodyPr anchor="ctr">
            <a:normAutofit fontScale="92500"/>
          </a:bodyPr>
          <a:lstStyle/>
          <a:p>
            <a:pPr>
              <a:buFont typeface="Wingdings" panose="05000000000000000000" pitchFamily="2" charset="2"/>
              <a:buChar char="§"/>
            </a:pPr>
            <a:r>
              <a:rPr lang="en-US" sz="1900" dirty="0" smtClean="0">
                <a:latin typeface="Arial" panose="020B0604020202020204" pitchFamily="34" charset="0"/>
                <a:cs typeface="Arial" panose="020B0604020202020204" pitchFamily="34" charset="0"/>
              </a:rPr>
              <a:t>A </a:t>
            </a:r>
            <a:r>
              <a:rPr lang="en-US" sz="1900" dirty="0">
                <a:latin typeface="Arial" panose="020B0604020202020204" pitchFamily="34" charset="0"/>
                <a:cs typeface="Arial" panose="020B0604020202020204" pitchFamily="34" charset="0"/>
              </a:rPr>
              <a:t>US-based housing company named </a:t>
            </a:r>
            <a:r>
              <a:rPr lang="en-US" sz="1900" b="1" dirty="0">
                <a:latin typeface="Arial" panose="020B0604020202020204" pitchFamily="34" charset="0"/>
                <a:cs typeface="Arial" panose="020B0604020202020204" pitchFamily="34" charset="0"/>
              </a:rPr>
              <a:t>Surprise Housing </a:t>
            </a:r>
            <a:r>
              <a:rPr lang="en-US" sz="1900" dirty="0">
                <a:latin typeface="Arial" panose="020B0604020202020204" pitchFamily="34" charset="0"/>
                <a:cs typeface="Arial" panose="020B0604020202020204" pitchFamily="34" charset="0"/>
              </a:rPr>
              <a:t>has decided to enter the Australian market. The company uses data analytics to purchase houses at a price below their actual values and flip them at a higher price. </a:t>
            </a:r>
          </a:p>
          <a:p>
            <a:pPr>
              <a:buFont typeface="Wingdings" panose="05000000000000000000" pitchFamily="2" charset="2"/>
              <a:buChar char="§"/>
            </a:pPr>
            <a:r>
              <a:rPr lang="en-US" sz="1900" dirty="0" smtClean="0">
                <a:latin typeface="Arial" panose="020B0604020202020204" pitchFamily="34" charset="0"/>
                <a:cs typeface="Arial" panose="020B0604020202020204" pitchFamily="34" charset="0"/>
              </a:rPr>
              <a:t>For </a:t>
            </a:r>
            <a:r>
              <a:rPr lang="en-US" sz="1900" dirty="0">
                <a:latin typeface="Arial" panose="020B0604020202020204" pitchFamily="34" charset="0"/>
                <a:cs typeface="Arial" panose="020B0604020202020204" pitchFamily="34" charset="0"/>
              </a:rPr>
              <a:t>the same purpose, the company has collected a data set from the sale of houses in Australia. </a:t>
            </a:r>
          </a:p>
          <a:p>
            <a:pPr>
              <a:buFont typeface="Wingdings" panose="05000000000000000000" pitchFamily="2" charset="2"/>
              <a:buChar char="§"/>
            </a:pPr>
            <a:r>
              <a:rPr lang="en-US" sz="1900" dirty="0">
                <a:latin typeface="Arial" panose="020B0604020202020204" pitchFamily="34" charset="0"/>
                <a:cs typeface="Arial" panose="020B0604020202020204" pitchFamily="34" charset="0"/>
              </a:rPr>
              <a:t> The company is looking at prospective properties to buy houses to enter the market. </a:t>
            </a:r>
          </a:p>
          <a:p>
            <a:pPr>
              <a:buFont typeface="Wingdings" panose="05000000000000000000" pitchFamily="2" charset="2"/>
              <a:buChar char="§"/>
            </a:pPr>
            <a:r>
              <a:rPr lang="en-US" sz="1900" dirty="0" smtClean="0">
                <a:latin typeface="Arial" panose="020B0604020202020204" pitchFamily="34" charset="0"/>
                <a:cs typeface="Arial" panose="020B0604020202020204" pitchFamily="34" charset="0"/>
              </a:rPr>
              <a:t>Building </a:t>
            </a:r>
            <a:r>
              <a:rPr lang="en-US" sz="1900" dirty="0">
                <a:latin typeface="Arial" panose="020B0604020202020204" pitchFamily="34" charset="0"/>
                <a:cs typeface="Arial" panose="020B0604020202020204" pitchFamily="34" charset="0"/>
              </a:rPr>
              <a:t>a model using Machine Learning in order to predict the actual value of the prospective properties and decide whether to invest in them or not. For this company wants to know: </a:t>
            </a:r>
          </a:p>
          <a:p>
            <a:pPr marL="635508" lvl="1" indent="-342900">
              <a:buFont typeface="+mj-lt"/>
              <a:buAutoNum type="arabicPeriod"/>
            </a:pPr>
            <a:r>
              <a:rPr lang="en-US" sz="1700" dirty="0" smtClean="0">
                <a:latin typeface="Arial" panose="020B0604020202020204" pitchFamily="34" charset="0"/>
                <a:cs typeface="Arial" panose="020B0604020202020204" pitchFamily="34" charset="0"/>
              </a:rPr>
              <a:t>  Which </a:t>
            </a:r>
            <a:r>
              <a:rPr lang="en-US" sz="1700" dirty="0">
                <a:latin typeface="Arial" panose="020B0604020202020204" pitchFamily="34" charset="0"/>
                <a:cs typeface="Arial" panose="020B0604020202020204" pitchFamily="34" charset="0"/>
              </a:rPr>
              <a:t>variables are important to predict the </a:t>
            </a:r>
            <a:r>
              <a:rPr lang="en-US" sz="1700" dirty="0" smtClean="0">
                <a:latin typeface="Arial" panose="020B0604020202020204" pitchFamily="34" charset="0"/>
                <a:cs typeface="Arial" panose="020B0604020202020204" pitchFamily="34" charset="0"/>
              </a:rPr>
              <a:t>                                                      price </a:t>
            </a:r>
            <a:r>
              <a:rPr lang="en-US" sz="1700" dirty="0">
                <a:latin typeface="Arial" panose="020B0604020202020204" pitchFamily="34" charset="0"/>
                <a:cs typeface="Arial" panose="020B0604020202020204" pitchFamily="34" charset="0"/>
              </a:rPr>
              <a:t>of variable? </a:t>
            </a:r>
          </a:p>
          <a:p>
            <a:pPr marL="635508" lvl="1" indent="-342900">
              <a:buFont typeface="+mj-lt"/>
              <a:buAutoNum type="arabicPeriod"/>
            </a:pPr>
            <a:r>
              <a:rPr lang="en-US" sz="1700" dirty="0" smtClean="0">
                <a:latin typeface="Arial" panose="020B0604020202020204" pitchFamily="34" charset="0"/>
                <a:cs typeface="Arial" panose="020B0604020202020204" pitchFamily="34" charset="0"/>
              </a:rPr>
              <a:t>  How </a:t>
            </a:r>
            <a:r>
              <a:rPr lang="en-US" sz="1700" dirty="0">
                <a:latin typeface="Arial" panose="020B0604020202020204" pitchFamily="34" charset="0"/>
                <a:cs typeface="Arial" panose="020B0604020202020204" pitchFamily="34" charset="0"/>
              </a:rPr>
              <a:t>do these variables describe the price of the house? </a:t>
            </a:r>
          </a:p>
          <a:p>
            <a:endParaRPr lang="en-US" sz="17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A4892B-FCD6-4E00-806D-60F0E0CEE65C}"/>
              </a:ext>
            </a:extLst>
          </p:cNvPr>
          <p:cNvSpPr txBox="1">
            <a:spLocks/>
          </p:cNvSpPr>
          <p:nvPr/>
        </p:nvSpPr>
        <p:spPr>
          <a:xfrm>
            <a:off x="800100" y="227556"/>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b="1" kern="1200" spc="-50" baseline="0" dirty="0">
                <a:solidFill>
                  <a:schemeClr val="tx1">
                    <a:lumMod val="75000"/>
                    <a:lumOff val="25000"/>
                  </a:schemeClr>
                </a:solidFill>
                <a:latin typeface="Arial Black" panose="020B0A04020102020204" pitchFamily="34" charset="0"/>
              </a:rPr>
              <a:t>Problem Statement</a:t>
            </a:r>
            <a:endParaRPr lang="en-US" kern="1200" spc="-50" baseline="0" dirty="0">
              <a:solidFill>
                <a:schemeClr val="tx1">
                  <a:lumMod val="75000"/>
                  <a:lumOff val="25000"/>
                </a:schemeClr>
              </a:solidFill>
              <a:latin typeface="Arial Black" panose="020B0A04020102020204" pitchFamily="34" charset="0"/>
            </a:endParaRPr>
          </a:p>
        </p:txBody>
      </p:sp>
      <p:sp>
        <p:nvSpPr>
          <p:cNvPr id="3" name="Content Placeholder 2"/>
          <p:cNvSpPr>
            <a:spLocks noGrp="1"/>
          </p:cNvSpPr>
          <p:nvPr>
            <p:ph idx="1"/>
          </p:nvPr>
        </p:nvSpPr>
        <p:spPr>
          <a:xfrm>
            <a:off x="539552" y="1881705"/>
            <a:ext cx="4841240" cy="4023360"/>
          </a:xfrm>
        </p:spPr>
        <p:txBody>
          <a:bodyPr vert="horz" lIns="0" tIns="45720" rIns="0" bIns="45720" rtlCol="0">
            <a:normAutofit/>
          </a:bodyPr>
          <a:lstStyle/>
          <a:p>
            <a:endParaRPr lang="en-US" dirty="0"/>
          </a:p>
          <a:p>
            <a:pPr>
              <a:buFont typeface="Wingdings" panose="05000000000000000000" pitchFamily="2" charset="2"/>
              <a:buChar char="§"/>
            </a:pPr>
            <a:r>
              <a:rPr lang="en-US" dirty="0" smtClean="0"/>
              <a:t>Build a </a:t>
            </a:r>
            <a:r>
              <a:rPr lang="en-US" dirty="0"/>
              <a:t>model </a:t>
            </a:r>
            <a:r>
              <a:rPr lang="en-US" dirty="0" smtClean="0"/>
              <a:t>to predict the </a:t>
            </a:r>
            <a:r>
              <a:rPr lang="en-US" dirty="0"/>
              <a:t>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US" sz="1900" dirty="0"/>
          </a:p>
          <a:p>
            <a:pPr marL="0" indent="0">
              <a:buFont typeface="Calibri" panose="020F0502020204030204" pitchFamily="34" charset="0"/>
              <a:buNone/>
            </a:pPr>
            <a:endParaRPr lang="en-US" sz="1900" dirty="0"/>
          </a:p>
        </p:txBody>
      </p:sp>
      <p:pic>
        <p:nvPicPr>
          <p:cNvPr id="9" name="Picture 8">
            <a:extLst>
              <a:ext uri="{FF2B5EF4-FFF2-40B4-BE49-F238E27FC236}">
                <a16:creationId xmlns:a16="http://schemas.microsoft.com/office/drawing/2014/main" id="{E40CF12C-B3E2-4151-8CE9-434F0748BC70}"/>
              </a:ext>
            </a:extLst>
          </p:cNvPr>
          <p:cNvPicPr>
            <a:picLocks noChangeAspect="1"/>
          </p:cNvPicPr>
          <p:nvPr/>
        </p:nvPicPr>
        <p:blipFill rotWithShape="1">
          <a:blip r:embed="rId2"/>
          <a:srcRect l="5705" r="8325" b="5662"/>
          <a:stretch/>
        </p:blipFill>
        <p:spPr>
          <a:xfrm>
            <a:off x="5376056" y="2276872"/>
            <a:ext cx="3582433" cy="2624050"/>
          </a:xfrm>
          <a:prstGeom prst="rect">
            <a:avLst/>
          </a:prstGeom>
        </p:spPr>
      </p:pic>
      <p:sp>
        <p:nvSpPr>
          <p:cNvPr id="2" name="Rectangle 1"/>
          <p:cNvSpPr/>
          <p:nvPr/>
        </p:nvSpPr>
        <p:spPr>
          <a:xfrm>
            <a:off x="5408700" y="2636912"/>
            <a:ext cx="2331651"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0"/>
                <a:solidFill>
                  <a:schemeClr val="tx1"/>
                </a:solidFill>
                <a:effectLst>
                  <a:outerShdw blurRad="38100" dist="25400" dir="5400000" algn="ctr" rotWithShape="0">
                    <a:srgbClr val="6E747A">
                      <a:alpha val="43000"/>
                    </a:srgbClr>
                  </a:outerShdw>
                </a:effectLst>
                <a:latin typeface="Arial Black" panose="020B0A04020102020204" pitchFamily="34" charset="0"/>
              </a:rPr>
              <a:t>House Price Predictions</a:t>
            </a:r>
            <a:endParaRPr lang="en-US" sz="2000" b="1" dirty="0">
              <a:ln w="0"/>
              <a:solidFill>
                <a:schemeClr val="tx1"/>
              </a:solidFill>
              <a:effectLst>
                <a:outerShdw blurRad="38100" dist="25400" dir="5400000" algn="ctr" rotWithShape="0">
                  <a:srgbClr val="6E747A">
                    <a:alpha val="43000"/>
                  </a:srgbClr>
                </a:outerShdw>
              </a:effectLst>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IN" sz="4100" dirty="0">
                <a:latin typeface="Arial Black" panose="020B0A04020102020204" pitchFamily="34" charset="0"/>
              </a:rPr>
              <a:t>Mathematical/ Analytical Modelling of the Problem</a:t>
            </a:r>
            <a:endParaRPr lang="en-US" sz="41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26BFAF77-FD6C-4551-872D-AAC53FC1870D}"/>
              </a:ext>
            </a:extLst>
          </p:cNvPr>
          <p:cNvSpPr/>
          <p:nvPr/>
        </p:nvSpPr>
        <p:spPr>
          <a:xfrm>
            <a:off x="823227" y="1926135"/>
            <a:ext cx="7543800" cy="1862905"/>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2" name="Rectangle 21" descr="Bank">
            <a:extLst>
              <a:ext uri="{FF2B5EF4-FFF2-40B4-BE49-F238E27FC236}">
                <a16:creationId xmlns:a16="http://schemas.microsoft.com/office/drawing/2014/main" id="{E6229C25-4DDF-480D-9EDF-9C0D21EACF4F}"/>
              </a:ext>
            </a:extLst>
          </p:cNvPr>
          <p:cNvSpPr/>
          <p:nvPr/>
        </p:nvSpPr>
        <p:spPr>
          <a:xfrm>
            <a:off x="1241973" y="2237599"/>
            <a:ext cx="761357" cy="761357"/>
          </a:xfrm>
          <a:prstGeom prst="rect">
            <a:avLst/>
          </a:prstGeom>
          <a:blipFill>
            <a:blip r:embed="rId2">
              <a:extLst>
                <a:ext uri="{96DAC541-7B7A-43D3-8B79-37D633B846F1}">
                  <asvg:svgBlip xmlns:asvg="http://schemas.microsoft.com/office/drawing/2016/SVG/main" xmlns=""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23" name="Group 22">
            <a:extLst>
              <a:ext uri="{FF2B5EF4-FFF2-40B4-BE49-F238E27FC236}">
                <a16:creationId xmlns:a16="http://schemas.microsoft.com/office/drawing/2014/main" id="{04D2A0A8-6C9A-4F32-8CB0-01FD1D2C1C76}"/>
              </a:ext>
            </a:extLst>
          </p:cNvPr>
          <p:cNvGrpSpPr/>
          <p:nvPr/>
        </p:nvGrpSpPr>
        <p:grpSpPr>
          <a:xfrm>
            <a:off x="2267746" y="1926135"/>
            <a:ext cx="6071479" cy="1521218"/>
            <a:chOff x="1598849" y="366776"/>
            <a:chExt cx="5916678" cy="1730659"/>
          </a:xfrm>
        </p:grpSpPr>
        <p:sp>
          <p:nvSpPr>
            <p:cNvPr id="36" name="Rectangle 35">
              <a:extLst>
                <a:ext uri="{FF2B5EF4-FFF2-40B4-BE49-F238E27FC236}">
                  <a16:creationId xmlns:a16="http://schemas.microsoft.com/office/drawing/2014/main" id="{F7A2B72B-68D0-44A3-AA1A-5F06C8AD9EF7}"/>
                </a:ext>
              </a:extLst>
            </p:cNvPr>
            <p:cNvSpPr/>
            <p:nvPr/>
          </p:nvSpPr>
          <p:spPr>
            <a:xfrm>
              <a:off x="1598849" y="366776"/>
              <a:ext cx="3394710" cy="138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TextBox 36">
              <a:extLst>
                <a:ext uri="{FF2B5EF4-FFF2-40B4-BE49-F238E27FC236}">
                  <a16:creationId xmlns:a16="http://schemas.microsoft.com/office/drawing/2014/main" id="{90E9BA9E-59C8-4530-B665-E9B16ED5BCE4}"/>
                </a:ext>
              </a:extLst>
            </p:cNvPr>
            <p:cNvSpPr txBox="1"/>
            <p:nvPr/>
          </p:nvSpPr>
          <p:spPr>
            <a:xfrm>
              <a:off x="1616830" y="522562"/>
              <a:ext cx="5898697" cy="15748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504" tIns="146504" rIns="146504" bIns="146504" numCol="1" spcCol="1270" anchor="ctr" anchorCtr="0">
              <a:noAutofit/>
            </a:bodyPr>
            <a:lstStyle/>
            <a:p>
              <a:pPr marL="0" lvl="0" indent="0" algn="l" defTabSz="622300">
                <a:lnSpc>
                  <a:spcPct val="100000"/>
                </a:lnSpc>
                <a:spcBef>
                  <a:spcPct val="0"/>
                </a:spcBef>
                <a:spcAft>
                  <a:spcPct val="35000"/>
                </a:spcAft>
                <a:buNone/>
              </a:pPr>
              <a:r>
                <a:rPr lang="en-IN" sz="2000" kern="1200" dirty="0" smtClean="0"/>
                <a:t>In the provided </a:t>
              </a:r>
              <a:r>
                <a:rPr lang="en-IN" sz="2000" b="1" i="1" kern="1200" dirty="0" smtClean="0"/>
                <a:t>dataset</a:t>
              </a:r>
              <a:r>
                <a:rPr lang="en-IN" sz="2000" kern="1200" dirty="0" smtClean="0"/>
                <a:t>, our target variable “</a:t>
              </a:r>
              <a:r>
                <a:rPr lang="en-IN" sz="2000" kern="1200" dirty="0" err="1" smtClean="0"/>
                <a:t>SalePrice</a:t>
              </a:r>
              <a:r>
                <a:rPr lang="en-IN" sz="2000" kern="1200" dirty="0" smtClean="0"/>
                <a:t>" is a </a:t>
              </a:r>
              <a:r>
                <a:rPr lang="en-IN" sz="2000" b="1" i="1" kern="1200" dirty="0" smtClean="0"/>
                <a:t>numerical</a:t>
              </a:r>
              <a:r>
                <a:rPr lang="en-IN" sz="2000" kern="1200" dirty="0" smtClean="0"/>
                <a:t> feature. Therefore, we will be handling this modelling problem as regression. </a:t>
              </a:r>
              <a:endParaRPr lang="en-US" sz="2000" kern="1200" dirty="0"/>
            </a:p>
          </p:txBody>
        </p:sp>
      </p:grpSp>
      <p:sp>
        <p:nvSpPr>
          <p:cNvPr id="34" name="Rectangle 33">
            <a:extLst>
              <a:ext uri="{FF2B5EF4-FFF2-40B4-BE49-F238E27FC236}">
                <a16:creationId xmlns:a16="http://schemas.microsoft.com/office/drawing/2014/main" id="{D70DA790-16C2-41F3-8690-539105EB5225}"/>
              </a:ext>
            </a:extLst>
          </p:cNvPr>
          <p:cNvSpPr/>
          <p:nvPr/>
        </p:nvSpPr>
        <p:spPr>
          <a:xfrm>
            <a:off x="5816519" y="2760256"/>
            <a:ext cx="2550240" cy="138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Rectangle: Rounded Corners 26">
            <a:extLst>
              <a:ext uri="{FF2B5EF4-FFF2-40B4-BE49-F238E27FC236}">
                <a16:creationId xmlns:a16="http://schemas.microsoft.com/office/drawing/2014/main" id="{F22D6202-D12F-4E32-AB9D-C8DB6204D21A}"/>
              </a:ext>
            </a:extLst>
          </p:cNvPr>
          <p:cNvSpPr/>
          <p:nvPr/>
        </p:nvSpPr>
        <p:spPr>
          <a:xfrm>
            <a:off x="822960" y="4144542"/>
            <a:ext cx="7543800" cy="166824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9" name="Rectangle 28" descr="Database">
            <a:extLst>
              <a:ext uri="{FF2B5EF4-FFF2-40B4-BE49-F238E27FC236}">
                <a16:creationId xmlns:a16="http://schemas.microsoft.com/office/drawing/2014/main" id="{06BA9121-509B-4BF4-AEDF-0E22AE2CA4BB}"/>
              </a:ext>
            </a:extLst>
          </p:cNvPr>
          <p:cNvSpPr/>
          <p:nvPr/>
        </p:nvSpPr>
        <p:spPr>
          <a:xfrm>
            <a:off x="1241706" y="4739962"/>
            <a:ext cx="761357" cy="761357"/>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a:ln>
            <a:noFill/>
          </a:ln>
        </p:spPr>
        <p:style>
          <a:lnRef idx="2">
            <a:scrgbClr r="0" g="0" b="0"/>
          </a:lnRef>
          <a:fillRef idx="1">
            <a:scrgbClr r="0" g="0" b="0"/>
          </a:fillRef>
          <a:effectRef idx="0">
            <a:schemeClr val="accent2">
              <a:hueOff val="39038"/>
              <a:satOff val="-26876"/>
              <a:lumOff val="-6863"/>
              <a:alphaOff val="0"/>
            </a:schemeClr>
          </a:effectRef>
          <a:fontRef idx="minor">
            <a:schemeClr val="lt1"/>
          </a:fontRef>
        </p:style>
      </p:sp>
      <p:grpSp>
        <p:nvGrpSpPr>
          <p:cNvPr id="31" name="Group 30">
            <a:extLst>
              <a:ext uri="{FF2B5EF4-FFF2-40B4-BE49-F238E27FC236}">
                <a16:creationId xmlns:a16="http://schemas.microsoft.com/office/drawing/2014/main" id="{F8D89BA1-C6A5-41D9-A1BF-1C5FF84AC3E7}"/>
              </a:ext>
            </a:extLst>
          </p:cNvPr>
          <p:cNvGrpSpPr/>
          <p:nvPr/>
        </p:nvGrpSpPr>
        <p:grpSpPr>
          <a:xfrm>
            <a:off x="2375823" y="4144541"/>
            <a:ext cx="5944950" cy="1384285"/>
            <a:chOff x="1598849" y="2035018"/>
            <a:chExt cx="5944950" cy="1384285"/>
          </a:xfrm>
        </p:grpSpPr>
        <p:sp>
          <p:nvSpPr>
            <p:cNvPr id="32" name="Rectangle 31">
              <a:extLst>
                <a:ext uri="{FF2B5EF4-FFF2-40B4-BE49-F238E27FC236}">
                  <a16:creationId xmlns:a16="http://schemas.microsoft.com/office/drawing/2014/main" id="{4CC8F022-291E-400D-B868-020641F6A415}"/>
                </a:ext>
              </a:extLst>
            </p:cNvPr>
            <p:cNvSpPr/>
            <p:nvPr/>
          </p:nvSpPr>
          <p:spPr>
            <a:xfrm>
              <a:off x="1598849" y="2035018"/>
              <a:ext cx="5944950" cy="13842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3" name="TextBox 32">
              <a:extLst>
                <a:ext uri="{FF2B5EF4-FFF2-40B4-BE49-F238E27FC236}">
                  <a16:creationId xmlns:a16="http://schemas.microsoft.com/office/drawing/2014/main" id="{F4752E75-5833-4ED6-A9B6-32DF4A3BC750}"/>
                </a:ext>
              </a:extLst>
            </p:cNvPr>
            <p:cNvSpPr txBox="1"/>
            <p:nvPr/>
          </p:nvSpPr>
          <p:spPr>
            <a:xfrm>
              <a:off x="1598849" y="2035018"/>
              <a:ext cx="5944950" cy="13842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6504" tIns="146504" rIns="146504" bIns="146504" numCol="1" spcCol="1270" anchor="ctr" anchorCtr="0">
              <a:noAutofit/>
            </a:bodyPr>
            <a:lstStyle/>
            <a:p>
              <a:pPr marL="0" lvl="0" indent="0" algn="l" defTabSz="622300">
                <a:lnSpc>
                  <a:spcPct val="100000"/>
                </a:lnSpc>
                <a:spcBef>
                  <a:spcPct val="0"/>
                </a:spcBef>
                <a:spcAft>
                  <a:spcPct val="35000"/>
                </a:spcAft>
                <a:buNone/>
              </a:pPr>
              <a:r>
                <a:rPr lang="en-IN" sz="2000" kern="1200" dirty="0"/>
                <a:t>Data Source :The sample data is provided from </a:t>
              </a:r>
              <a:r>
                <a:rPr lang="en-IN" sz="2000" kern="1200" dirty="0" err="1"/>
                <a:t>FlipRobo’s</a:t>
              </a:r>
              <a:r>
                <a:rPr lang="en-IN" sz="2000" kern="1200" dirty="0"/>
                <a:t> client database.</a:t>
              </a:r>
              <a:endParaRPr lang="en-US" sz="2000" kern="1200" dirty="0"/>
            </a:p>
          </p:txBody>
        </p:sp>
      </p:grpSp>
    </p:spTree>
    <p:extLst>
      <p:ext uri="{BB962C8B-B14F-4D97-AF65-F5344CB8AC3E}">
        <p14:creationId xmlns:p14="http://schemas.microsoft.com/office/powerpoint/2010/main" val="2579504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925504" cy="1450757"/>
          </a:xfrm>
        </p:spPr>
        <p:txBody>
          <a:bodyPr>
            <a:normAutofit/>
          </a:bodyPr>
          <a:lstStyle/>
          <a:p>
            <a:r>
              <a:rPr lang="en-US" sz="4400" b="1" dirty="0">
                <a:latin typeface="Arial Black" panose="020B0A04020102020204" pitchFamily="34" charset="0"/>
              </a:rPr>
              <a:t>Exploratory Data Analysis Steps</a:t>
            </a:r>
          </a:p>
        </p:txBody>
      </p:sp>
      <p:sp>
        <p:nvSpPr>
          <p:cNvPr id="11" name="Rectangle 10" descr="Database">
            <a:extLst>
              <a:ext uri="{FF2B5EF4-FFF2-40B4-BE49-F238E27FC236}">
                <a16:creationId xmlns:a16="http://schemas.microsoft.com/office/drawing/2014/main" id="{7B74625C-0E58-493A-B12B-DDA765042E88}"/>
              </a:ext>
            </a:extLst>
          </p:cNvPr>
          <p:cNvSpPr/>
          <p:nvPr/>
        </p:nvSpPr>
        <p:spPr>
          <a:xfrm>
            <a:off x="913110" y="2277232"/>
            <a:ext cx="749882" cy="749882"/>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3" name="Group 12">
            <a:extLst>
              <a:ext uri="{FF2B5EF4-FFF2-40B4-BE49-F238E27FC236}">
                <a16:creationId xmlns:a16="http://schemas.microsoft.com/office/drawing/2014/main" id="{46A0D94B-F3C6-4A38-A1E4-C6A9D86BFDDB}"/>
              </a:ext>
            </a:extLst>
          </p:cNvPr>
          <p:cNvGrpSpPr/>
          <p:nvPr/>
        </p:nvGrpSpPr>
        <p:grpSpPr>
          <a:xfrm>
            <a:off x="437610" y="3566986"/>
            <a:ext cx="2129346" cy="2199969"/>
            <a:chOff x="-37832" y="1735975"/>
            <a:chExt cx="1869645" cy="1619709"/>
          </a:xfrm>
        </p:grpSpPr>
        <p:sp>
          <p:nvSpPr>
            <p:cNvPr id="26" name="Rectangle 25">
              <a:extLst>
                <a:ext uri="{FF2B5EF4-FFF2-40B4-BE49-F238E27FC236}">
                  <a16:creationId xmlns:a16="http://schemas.microsoft.com/office/drawing/2014/main" id="{13DE1E81-07B7-48F7-8BEC-B571B5ECF7E9}"/>
                </a:ext>
              </a:extLst>
            </p:cNvPr>
            <p:cNvSpPr/>
            <p:nvPr/>
          </p:nvSpPr>
          <p:spPr>
            <a:xfrm>
              <a:off x="1655" y="1735975"/>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a:extLst>
                <a:ext uri="{FF2B5EF4-FFF2-40B4-BE49-F238E27FC236}">
                  <a16:creationId xmlns:a16="http://schemas.microsoft.com/office/drawing/2014/main" id="{AEA24EEE-EC30-4C28-A3FD-FB33A46FDFC9}"/>
                </a:ext>
              </a:extLst>
            </p:cNvPr>
            <p:cNvSpPr txBox="1"/>
            <p:nvPr/>
          </p:nvSpPr>
          <p:spPr>
            <a:xfrm>
              <a:off x="-37832" y="1860161"/>
              <a:ext cx="1869645" cy="14955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90000"/>
                </a:lnSpc>
                <a:spcBef>
                  <a:spcPct val="0"/>
                </a:spcBef>
                <a:spcAft>
                  <a:spcPct val="35000"/>
                </a:spcAft>
                <a:buFont typeface="Wingdings" panose="05000000000000000000" pitchFamily="2" charset="2"/>
                <a:buChar char="q"/>
              </a:pPr>
              <a:r>
                <a:rPr lang="en-US" sz="1400" dirty="0"/>
                <a:t>Extract feature information about dataset such as number of rows ,columns and data types of the different features. </a:t>
              </a:r>
            </a:p>
            <a:p>
              <a:pPr marL="285750" lvl="0" indent="-285750" defTabSz="488950">
                <a:lnSpc>
                  <a:spcPct val="90000"/>
                </a:lnSpc>
                <a:spcBef>
                  <a:spcPct val="0"/>
                </a:spcBef>
                <a:spcAft>
                  <a:spcPct val="35000"/>
                </a:spcAft>
                <a:buFont typeface="Wingdings" panose="05000000000000000000" pitchFamily="2" charset="2"/>
                <a:buChar char="q"/>
              </a:pPr>
              <a:r>
                <a:rPr lang="en-US" sz="1400" b="1" kern="1200" dirty="0">
                  <a:highlight>
                    <a:srgbClr val="FFFF00"/>
                  </a:highlight>
                </a:rPr>
                <a:t>In this dataset, we have  </a:t>
              </a:r>
              <a:r>
                <a:rPr lang="en-US" sz="1400" b="1" kern="1200" dirty="0" smtClean="0">
                  <a:highlight>
                    <a:srgbClr val="FFFF00"/>
                  </a:highlight>
                </a:rPr>
                <a:t>1460 </a:t>
              </a:r>
              <a:r>
                <a:rPr lang="en-US" sz="1400" b="1" kern="1200" dirty="0">
                  <a:highlight>
                    <a:srgbClr val="FFFF00"/>
                  </a:highlight>
                </a:rPr>
                <a:t>rows with </a:t>
              </a:r>
              <a:r>
                <a:rPr lang="en-US" sz="1400" b="1" dirty="0" smtClean="0">
                  <a:highlight>
                    <a:srgbClr val="FFFF00"/>
                  </a:highlight>
                </a:rPr>
                <a:t>81</a:t>
              </a:r>
              <a:r>
                <a:rPr lang="en-US" sz="1400" b="1" kern="1200" dirty="0" smtClean="0">
                  <a:highlight>
                    <a:srgbClr val="FFFF00"/>
                  </a:highlight>
                </a:rPr>
                <a:t> </a:t>
              </a:r>
              <a:r>
                <a:rPr lang="en-US" sz="1400" b="1" kern="1200" dirty="0">
                  <a:highlight>
                    <a:srgbClr val="FFFF00"/>
                  </a:highlight>
                </a:rPr>
                <a:t>features.</a:t>
              </a:r>
            </a:p>
          </p:txBody>
        </p:sp>
      </p:grpSp>
      <p:sp>
        <p:nvSpPr>
          <p:cNvPr id="14" name="Rectangle 13" descr="Exclamation mark">
            <a:extLst>
              <a:ext uri="{FF2B5EF4-FFF2-40B4-BE49-F238E27FC236}">
                <a16:creationId xmlns:a16="http://schemas.microsoft.com/office/drawing/2014/main" id="{841C9E31-45C7-454D-9BFC-55CFA77CC605}"/>
              </a:ext>
            </a:extLst>
          </p:cNvPr>
          <p:cNvSpPr/>
          <p:nvPr/>
        </p:nvSpPr>
        <p:spPr>
          <a:xfrm>
            <a:off x="3218045" y="2133167"/>
            <a:ext cx="749882" cy="749882"/>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4" name="Rectangle 23">
            <a:extLst>
              <a:ext uri="{FF2B5EF4-FFF2-40B4-BE49-F238E27FC236}">
                <a16:creationId xmlns:a16="http://schemas.microsoft.com/office/drawing/2014/main" id="{CDED85C0-50D0-43AD-9CE1-64C6252964E2}"/>
              </a:ext>
            </a:extLst>
          </p:cNvPr>
          <p:cNvSpPr/>
          <p:nvPr/>
        </p:nvSpPr>
        <p:spPr>
          <a:xfrm>
            <a:off x="2787817" y="3974952"/>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Rectangle 15" descr="Connections">
            <a:extLst>
              <a:ext uri="{FF2B5EF4-FFF2-40B4-BE49-F238E27FC236}">
                <a16:creationId xmlns:a16="http://schemas.microsoft.com/office/drawing/2014/main" id="{4066A73E-9CEC-45EB-9299-4F6933BC9DFE}"/>
              </a:ext>
            </a:extLst>
          </p:cNvPr>
          <p:cNvSpPr/>
          <p:nvPr/>
        </p:nvSpPr>
        <p:spPr>
          <a:xfrm>
            <a:off x="5176073" y="2133167"/>
            <a:ext cx="749882" cy="749882"/>
          </a:xfrm>
          <a:prstGeom prst="rect">
            <a:avLst/>
          </a:prstGeom>
          <a:blipFill>
            <a:blip r:embed="rId6">
              <a:extLst>
                <a:ext uri="{96DAC541-7B7A-43D3-8B79-37D633B846F1}">
                  <asvg:svgBlip xmlns:asvg="http://schemas.microsoft.com/office/drawing/2016/SVG/main" xmlns="" r:embed="rId7"/>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8" name="Rectangle 17" descr="Calculator">
            <a:extLst>
              <a:ext uri="{FF2B5EF4-FFF2-40B4-BE49-F238E27FC236}">
                <a16:creationId xmlns:a16="http://schemas.microsoft.com/office/drawing/2014/main" id="{EE4E4E6C-E02D-4BB0-B09F-A85253A3C201}"/>
              </a:ext>
            </a:extLst>
          </p:cNvPr>
          <p:cNvSpPr/>
          <p:nvPr/>
        </p:nvSpPr>
        <p:spPr>
          <a:xfrm>
            <a:off x="7134100" y="2133167"/>
            <a:ext cx="749882" cy="749882"/>
          </a:xfrm>
          <a:prstGeom prst="rect">
            <a:avLst/>
          </a:prstGeom>
          <a: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grpSp>
        <p:nvGrpSpPr>
          <p:cNvPr id="19" name="Group 18">
            <a:extLst>
              <a:ext uri="{FF2B5EF4-FFF2-40B4-BE49-F238E27FC236}">
                <a16:creationId xmlns:a16="http://schemas.microsoft.com/office/drawing/2014/main" id="{97F76B53-AA92-4E0C-8CCB-D469275C7433}"/>
              </a:ext>
            </a:extLst>
          </p:cNvPr>
          <p:cNvGrpSpPr/>
          <p:nvPr/>
        </p:nvGrpSpPr>
        <p:grpSpPr>
          <a:xfrm>
            <a:off x="7082057" y="3747672"/>
            <a:ext cx="1887443" cy="1452897"/>
            <a:chOff x="5875736" y="1735975"/>
            <a:chExt cx="1887443" cy="1452897"/>
          </a:xfrm>
        </p:grpSpPr>
        <p:sp>
          <p:nvSpPr>
            <p:cNvPr id="20" name="Rectangle 19">
              <a:extLst>
                <a:ext uri="{FF2B5EF4-FFF2-40B4-BE49-F238E27FC236}">
                  <a16:creationId xmlns:a16="http://schemas.microsoft.com/office/drawing/2014/main" id="{55D73418-A174-4958-8BCD-8BA42131FBB8}"/>
                </a:ext>
              </a:extLst>
            </p:cNvPr>
            <p:cNvSpPr/>
            <p:nvPr/>
          </p:nvSpPr>
          <p:spPr>
            <a:xfrm>
              <a:off x="5875737" y="1735975"/>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34F7A0FF-EB48-4C36-A2B9-C26330270BEE}"/>
                </a:ext>
              </a:extLst>
            </p:cNvPr>
            <p:cNvSpPr txBox="1"/>
            <p:nvPr/>
          </p:nvSpPr>
          <p:spPr>
            <a:xfrm>
              <a:off x="5875736" y="1735975"/>
              <a:ext cx="1887443" cy="14528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0" indent="-171450" defTabSz="488950">
                <a:lnSpc>
                  <a:spcPct val="90000"/>
                </a:lnSpc>
                <a:spcBef>
                  <a:spcPct val="0"/>
                </a:spcBef>
                <a:spcAft>
                  <a:spcPct val="35000"/>
                </a:spcAft>
                <a:buFont typeface="Wingdings" panose="05000000000000000000" pitchFamily="2" charset="2"/>
                <a:buChar char="q"/>
              </a:pPr>
              <a:r>
                <a:rPr lang="en-US" sz="1400" dirty="0" smtClean="0"/>
                <a:t>This part </a:t>
              </a:r>
              <a:r>
                <a:rPr lang="en-US" sz="1400" dirty="0"/>
                <a:t>tells about the statistics i.e. mean, median, max value ,min values ,75% and it also gives some sort of outliers’ analysis .</a:t>
              </a:r>
            </a:p>
            <a:p>
              <a:pPr marL="171450" lvl="0" indent="-171450" defTabSz="488950">
                <a:lnSpc>
                  <a:spcPct val="90000"/>
                </a:lnSpc>
                <a:spcBef>
                  <a:spcPct val="0"/>
                </a:spcBef>
                <a:spcAft>
                  <a:spcPct val="35000"/>
                </a:spcAft>
                <a:buFont typeface="Wingdings" panose="05000000000000000000" pitchFamily="2" charset="2"/>
                <a:buChar char="q"/>
              </a:pPr>
              <a:r>
                <a:rPr lang="en-US" sz="1400" b="1" dirty="0">
                  <a:highlight>
                    <a:srgbClr val="FFFF00"/>
                  </a:highlight>
                </a:rPr>
                <a:t>Few outliers were present </a:t>
              </a:r>
              <a:r>
                <a:rPr lang="en-US" sz="1400" b="1" dirty="0" smtClean="0">
                  <a:highlight>
                    <a:srgbClr val="FFFF00"/>
                  </a:highlight>
                </a:rPr>
                <a:t>in </a:t>
              </a:r>
              <a:r>
                <a:rPr lang="en-US" sz="1400" b="1" dirty="0">
                  <a:highlight>
                    <a:srgbClr val="FFFF00"/>
                  </a:highlight>
                </a:rPr>
                <a:t>the data.</a:t>
              </a:r>
            </a:p>
            <a:p>
              <a:pPr marL="171450" lvl="0" indent="-171450" defTabSz="488950">
                <a:lnSpc>
                  <a:spcPct val="90000"/>
                </a:lnSpc>
                <a:spcBef>
                  <a:spcPct val="0"/>
                </a:spcBef>
                <a:spcAft>
                  <a:spcPct val="35000"/>
                </a:spcAft>
                <a:buFont typeface="Wingdings" panose="05000000000000000000" pitchFamily="2" charset="2"/>
                <a:buChar char="q"/>
              </a:pPr>
              <a:endParaRPr lang="en-US" sz="1200" kern="1200" dirty="0"/>
            </a:p>
          </p:txBody>
        </p:sp>
      </p:grpSp>
      <p:sp>
        <p:nvSpPr>
          <p:cNvPr id="8" name="TextBox 7">
            <a:extLst>
              <a:ext uri="{FF2B5EF4-FFF2-40B4-BE49-F238E27FC236}">
                <a16:creationId xmlns:a16="http://schemas.microsoft.com/office/drawing/2014/main" id="{2E9F0AE0-358A-459D-8830-4B0692B57FC9}"/>
              </a:ext>
            </a:extLst>
          </p:cNvPr>
          <p:cNvSpPr txBox="1"/>
          <p:nvPr/>
        </p:nvSpPr>
        <p:spPr>
          <a:xfrm>
            <a:off x="366848" y="3059668"/>
            <a:ext cx="2129347" cy="369332"/>
          </a:xfrm>
          <a:prstGeom prst="rect">
            <a:avLst/>
          </a:prstGeom>
          <a:noFill/>
        </p:spPr>
        <p:txBody>
          <a:bodyPr wrap="square" rtlCol="0">
            <a:spAutoFit/>
          </a:bodyPr>
          <a:lstStyle/>
          <a:p>
            <a:r>
              <a:rPr lang="en-US" b="1" dirty="0"/>
              <a:t>Data Features Check</a:t>
            </a:r>
          </a:p>
        </p:txBody>
      </p:sp>
      <p:sp>
        <p:nvSpPr>
          <p:cNvPr id="28" name="TextBox 27">
            <a:extLst>
              <a:ext uri="{FF2B5EF4-FFF2-40B4-BE49-F238E27FC236}">
                <a16:creationId xmlns:a16="http://schemas.microsoft.com/office/drawing/2014/main" id="{749AA8EC-4E16-4F5D-91ED-42C9ABD17A85}"/>
              </a:ext>
            </a:extLst>
          </p:cNvPr>
          <p:cNvSpPr txBox="1"/>
          <p:nvPr/>
        </p:nvSpPr>
        <p:spPr>
          <a:xfrm>
            <a:off x="2582667" y="3059668"/>
            <a:ext cx="2129347" cy="369332"/>
          </a:xfrm>
          <a:prstGeom prst="rect">
            <a:avLst/>
          </a:prstGeom>
          <a:noFill/>
        </p:spPr>
        <p:txBody>
          <a:bodyPr wrap="square" rtlCol="0">
            <a:spAutoFit/>
          </a:bodyPr>
          <a:lstStyle/>
          <a:p>
            <a:r>
              <a:rPr lang="en-US" b="1" dirty="0"/>
              <a:t>Null Value Check</a:t>
            </a:r>
          </a:p>
        </p:txBody>
      </p:sp>
      <p:sp>
        <p:nvSpPr>
          <p:cNvPr id="29" name="TextBox 28">
            <a:extLst>
              <a:ext uri="{FF2B5EF4-FFF2-40B4-BE49-F238E27FC236}">
                <a16:creationId xmlns:a16="http://schemas.microsoft.com/office/drawing/2014/main" id="{7663511C-026C-40ED-A6BD-CC43F5534D7A}"/>
              </a:ext>
            </a:extLst>
          </p:cNvPr>
          <p:cNvSpPr txBox="1"/>
          <p:nvPr/>
        </p:nvSpPr>
        <p:spPr>
          <a:xfrm>
            <a:off x="2768947" y="3747672"/>
            <a:ext cx="1897877" cy="19733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a:buFont typeface="Wingdings" panose="05000000000000000000" pitchFamily="2" charset="2"/>
              <a:buChar char="q"/>
            </a:pPr>
            <a:r>
              <a:rPr lang="en-US" sz="1500" dirty="0"/>
              <a:t>Check for the null values present in our dataset via heatmap.</a:t>
            </a:r>
          </a:p>
          <a:p>
            <a:pPr marL="285750" lvl="0" indent="-285750">
              <a:buFont typeface="Wingdings" panose="05000000000000000000" pitchFamily="2" charset="2"/>
              <a:buChar char="q"/>
            </a:pPr>
            <a:endParaRPr lang="en-US" sz="1500" dirty="0"/>
          </a:p>
          <a:p>
            <a:pPr marL="285750" indent="-285750" defTabSz="488950">
              <a:lnSpc>
                <a:spcPct val="90000"/>
              </a:lnSpc>
              <a:spcBef>
                <a:spcPct val="0"/>
              </a:spcBef>
              <a:spcAft>
                <a:spcPct val="35000"/>
              </a:spcAft>
              <a:buFont typeface="Wingdings" panose="05000000000000000000" pitchFamily="2" charset="2"/>
              <a:buChar char="q"/>
            </a:pPr>
            <a:r>
              <a:rPr lang="en-US" sz="1400" b="1" dirty="0" smtClean="0">
                <a:highlight>
                  <a:srgbClr val="FFFF00"/>
                </a:highlight>
              </a:rPr>
              <a:t>Null values </a:t>
            </a:r>
            <a:r>
              <a:rPr lang="en-US" sz="1400" b="1" dirty="0">
                <a:highlight>
                  <a:srgbClr val="FFFF00"/>
                </a:highlight>
              </a:rPr>
              <a:t>are present in our dataset</a:t>
            </a:r>
            <a:r>
              <a:rPr lang="en-US" sz="1400" b="1" dirty="0" smtClean="0">
                <a:highlight>
                  <a:srgbClr val="FFFF00"/>
                </a:highlight>
              </a:rPr>
              <a:t>.</a:t>
            </a:r>
          </a:p>
          <a:p>
            <a:pPr marL="285750" indent="-285750" defTabSz="488950">
              <a:lnSpc>
                <a:spcPct val="90000"/>
              </a:lnSpc>
              <a:spcBef>
                <a:spcPct val="0"/>
              </a:spcBef>
              <a:spcAft>
                <a:spcPct val="35000"/>
              </a:spcAft>
              <a:buFont typeface="Wingdings" panose="05000000000000000000" pitchFamily="2" charset="2"/>
              <a:buChar char="q"/>
            </a:pPr>
            <a:r>
              <a:rPr lang="en-US" sz="1400" b="1" dirty="0" smtClean="0">
                <a:highlight>
                  <a:srgbClr val="FFFF00"/>
                </a:highlight>
              </a:rPr>
              <a:t>Imputing it by filling mean, median and mode accordingly. </a:t>
            </a:r>
            <a:endParaRPr lang="en-US" sz="1400" b="1" dirty="0">
              <a:highlight>
                <a:srgbClr val="FFFF00"/>
              </a:highlight>
            </a:endParaRPr>
          </a:p>
        </p:txBody>
      </p:sp>
      <p:sp>
        <p:nvSpPr>
          <p:cNvPr id="30" name="TextBox 29">
            <a:extLst>
              <a:ext uri="{FF2B5EF4-FFF2-40B4-BE49-F238E27FC236}">
                <a16:creationId xmlns:a16="http://schemas.microsoft.com/office/drawing/2014/main" id="{EA7E5B70-4273-47D4-A22A-59080C7AFD3A}"/>
              </a:ext>
            </a:extLst>
          </p:cNvPr>
          <p:cNvSpPr txBox="1"/>
          <p:nvPr/>
        </p:nvSpPr>
        <p:spPr>
          <a:xfrm>
            <a:off x="4785712" y="3027114"/>
            <a:ext cx="2129347" cy="369332"/>
          </a:xfrm>
          <a:prstGeom prst="rect">
            <a:avLst/>
          </a:prstGeom>
          <a:noFill/>
        </p:spPr>
        <p:txBody>
          <a:bodyPr wrap="square" rtlCol="0">
            <a:spAutoFit/>
          </a:bodyPr>
          <a:lstStyle/>
          <a:p>
            <a:r>
              <a:rPr lang="en-US" b="1" dirty="0"/>
              <a:t>Correlation Check</a:t>
            </a:r>
          </a:p>
        </p:txBody>
      </p:sp>
      <p:sp>
        <p:nvSpPr>
          <p:cNvPr id="31" name="TextBox 30">
            <a:extLst>
              <a:ext uri="{FF2B5EF4-FFF2-40B4-BE49-F238E27FC236}">
                <a16:creationId xmlns:a16="http://schemas.microsoft.com/office/drawing/2014/main" id="{4650E49E-2A79-4E68-BDA1-9907CBF6141E}"/>
              </a:ext>
            </a:extLst>
          </p:cNvPr>
          <p:cNvSpPr txBox="1"/>
          <p:nvPr/>
        </p:nvSpPr>
        <p:spPr>
          <a:xfrm>
            <a:off x="4819290" y="3729182"/>
            <a:ext cx="1897877" cy="197339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a:buFont typeface="Wingdings" panose="05000000000000000000" pitchFamily="2" charset="2"/>
              <a:buChar char="q"/>
            </a:pPr>
            <a:r>
              <a:rPr lang="en-US" sz="1300" dirty="0"/>
              <a:t>Then using visualization checked the correlation of features with each other and output features. </a:t>
            </a:r>
          </a:p>
          <a:p>
            <a:pPr marL="285750" lvl="0" indent="-285750">
              <a:buFont typeface="Wingdings" panose="05000000000000000000" pitchFamily="2" charset="2"/>
              <a:buChar char="q"/>
            </a:pPr>
            <a:endParaRPr lang="en-US" sz="1300" dirty="0"/>
          </a:p>
          <a:p>
            <a:pPr marL="285750" indent="-285750" defTabSz="488950">
              <a:lnSpc>
                <a:spcPct val="90000"/>
              </a:lnSpc>
              <a:spcBef>
                <a:spcPct val="0"/>
              </a:spcBef>
              <a:spcAft>
                <a:spcPct val="35000"/>
              </a:spcAft>
              <a:buFont typeface="Wingdings" panose="05000000000000000000" pitchFamily="2" charset="2"/>
              <a:buChar char="q"/>
            </a:pPr>
            <a:r>
              <a:rPr lang="en-US" sz="1300" b="1" dirty="0">
                <a:highlight>
                  <a:srgbClr val="FFFF00"/>
                </a:highlight>
              </a:rPr>
              <a:t>Few columns were highly correlated with each other ~90</a:t>
            </a:r>
            <a:r>
              <a:rPr lang="en-US" sz="1300" b="1" dirty="0" smtClean="0">
                <a:highlight>
                  <a:srgbClr val="FFFF00"/>
                </a:highlight>
              </a:rPr>
              <a:t>%.</a:t>
            </a:r>
            <a:endParaRPr lang="en-US" sz="1300" b="1" dirty="0">
              <a:highlight>
                <a:srgbClr val="FFFF00"/>
              </a:highlight>
            </a:endParaRPr>
          </a:p>
        </p:txBody>
      </p:sp>
      <p:sp>
        <p:nvSpPr>
          <p:cNvPr id="32" name="TextBox 31">
            <a:extLst>
              <a:ext uri="{FF2B5EF4-FFF2-40B4-BE49-F238E27FC236}">
                <a16:creationId xmlns:a16="http://schemas.microsoft.com/office/drawing/2014/main" id="{B54D0CB9-3DC4-412C-BDEA-F62FF95E4192}"/>
              </a:ext>
            </a:extLst>
          </p:cNvPr>
          <p:cNvSpPr txBox="1"/>
          <p:nvPr/>
        </p:nvSpPr>
        <p:spPr>
          <a:xfrm>
            <a:off x="6986702" y="3059668"/>
            <a:ext cx="2129347" cy="369332"/>
          </a:xfrm>
          <a:prstGeom prst="rect">
            <a:avLst/>
          </a:prstGeom>
          <a:noFill/>
        </p:spPr>
        <p:txBody>
          <a:bodyPr wrap="square" rtlCol="0">
            <a:spAutoFit/>
          </a:bodyPr>
          <a:lstStyle/>
          <a:p>
            <a:r>
              <a:rPr lang="en-US" b="1" dirty="0"/>
              <a:t>Statistics Check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b="1">
                <a:latin typeface="Arial Black" panose="020B0A04020102020204" pitchFamily="34" charset="0"/>
              </a:rPr>
              <a:t>Data Preprocessing Steps</a:t>
            </a:r>
            <a:endParaRPr lang="en-US">
              <a:latin typeface="Arial Black" panose="020B0A04020102020204" pitchFamily="34" charset="0"/>
            </a:endParaRPr>
          </a:p>
        </p:txBody>
      </p:sp>
      <p:grpSp>
        <p:nvGrpSpPr>
          <p:cNvPr id="12" name="Group 11">
            <a:extLst>
              <a:ext uri="{FF2B5EF4-FFF2-40B4-BE49-F238E27FC236}">
                <a16:creationId xmlns:a16="http://schemas.microsoft.com/office/drawing/2014/main" id="{BF9C4916-F58B-4701-9CB5-ED65EDBD8431}"/>
              </a:ext>
            </a:extLst>
          </p:cNvPr>
          <p:cNvGrpSpPr/>
          <p:nvPr/>
        </p:nvGrpSpPr>
        <p:grpSpPr>
          <a:xfrm>
            <a:off x="437610" y="3566985"/>
            <a:ext cx="2694230" cy="2199970"/>
            <a:chOff x="-37832" y="1735975"/>
            <a:chExt cx="1869645" cy="1619710"/>
          </a:xfrm>
        </p:grpSpPr>
        <p:sp>
          <p:nvSpPr>
            <p:cNvPr id="14" name="Rectangle 13">
              <a:extLst>
                <a:ext uri="{FF2B5EF4-FFF2-40B4-BE49-F238E27FC236}">
                  <a16:creationId xmlns:a16="http://schemas.microsoft.com/office/drawing/2014/main" id="{07A912D5-20E2-4D31-B875-435B90662BB8}"/>
                </a:ext>
              </a:extLst>
            </p:cNvPr>
            <p:cNvSpPr/>
            <p:nvPr/>
          </p:nvSpPr>
          <p:spPr>
            <a:xfrm>
              <a:off x="1655" y="1735975"/>
              <a:ext cx="1666406" cy="14528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90182041-B3CA-4CC1-935F-07B22C75C0CF}"/>
                </a:ext>
              </a:extLst>
            </p:cNvPr>
            <p:cNvSpPr txBox="1"/>
            <p:nvPr/>
          </p:nvSpPr>
          <p:spPr>
            <a:xfrm>
              <a:off x="-37832" y="1860162"/>
              <a:ext cx="1869645" cy="149552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90000"/>
                </a:lnSpc>
                <a:spcBef>
                  <a:spcPct val="0"/>
                </a:spcBef>
                <a:spcAft>
                  <a:spcPct val="35000"/>
                </a:spcAft>
                <a:buFont typeface="Wingdings" panose="05000000000000000000" pitchFamily="2" charset="2"/>
                <a:buChar char="q"/>
              </a:pPr>
              <a:r>
                <a:rPr lang="en-US" sz="1600" dirty="0"/>
                <a:t>Now we dropped some features which are less important or not affecting the outcome variable</a:t>
              </a:r>
            </a:p>
            <a:p>
              <a:pPr marL="285750" indent="-285750">
                <a:buFont typeface="Wingdings" panose="05000000000000000000" pitchFamily="2" charset="2"/>
                <a:buChar char="q"/>
              </a:pPr>
              <a:r>
                <a:rPr lang="en-US" sz="1600" i="1" dirty="0">
                  <a:highlight>
                    <a:srgbClr val="FFFF00"/>
                  </a:highlight>
                </a:rPr>
                <a:t>For further processing,  also dropped some less important features that has values which might not be realistic</a:t>
              </a:r>
              <a:r>
                <a:rPr lang="en-US" sz="1600" dirty="0">
                  <a:highlight>
                    <a:srgbClr val="FFFF00"/>
                  </a:highlight>
                </a:rPr>
                <a:t>.</a:t>
              </a:r>
            </a:p>
          </p:txBody>
        </p:sp>
      </p:grpSp>
      <p:sp>
        <p:nvSpPr>
          <p:cNvPr id="18" name="TextBox 17">
            <a:extLst>
              <a:ext uri="{FF2B5EF4-FFF2-40B4-BE49-F238E27FC236}">
                <a16:creationId xmlns:a16="http://schemas.microsoft.com/office/drawing/2014/main" id="{75D7812C-56A3-424A-962F-392CD41489AC}"/>
              </a:ext>
            </a:extLst>
          </p:cNvPr>
          <p:cNvSpPr txBox="1"/>
          <p:nvPr/>
        </p:nvSpPr>
        <p:spPr>
          <a:xfrm>
            <a:off x="366848" y="3059668"/>
            <a:ext cx="2476960" cy="369332"/>
          </a:xfrm>
          <a:prstGeom prst="rect">
            <a:avLst/>
          </a:prstGeom>
          <a:noFill/>
        </p:spPr>
        <p:txBody>
          <a:bodyPr wrap="square" rtlCol="0">
            <a:spAutoFit/>
          </a:bodyPr>
          <a:lstStyle/>
          <a:p>
            <a:r>
              <a:rPr lang="en-US" b="1" dirty="0"/>
              <a:t>Data Cleaning/Dropping</a:t>
            </a:r>
          </a:p>
        </p:txBody>
      </p:sp>
      <p:sp>
        <p:nvSpPr>
          <p:cNvPr id="19" name="Rectangle 18" descr="Mop and bucket">
            <a:extLst>
              <a:ext uri="{FF2B5EF4-FFF2-40B4-BE49-F238E27FC236}">
                <a16:creationId xmlns:a16="http://schemas.microsoft.com/office/drawing/2014/main" id="{56ABAB14-8D19-4F76-AC13-B6740047C442}"/>
              </a:ext>
            </a:extLst>
          </p:cNvPr>
          <p:cNvSpPr/>
          <p:nvPr/>
        </p:nvSpPr>
        <p:spPr>
          <a:xfrm>
            <a:off x="1119556" y="2044022"/>
            <a:ext cx="971544" cy="9715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2808B777-E785-4D29-9A92-034B19936123}"/>
              </a:ext>
            </a:extLst>
          </p:cNvPr>
          <p:cNvSpPr txBox="1"/>
          <p:nvPr/>
        </p:nvSpPr>
        <p:spPr>
          <a:xfrm>
            <a:off x="3239851" y="3062539"/>
            <a:ext cx="2664298" cy="369332"/>
          </a:xfrm>
          <a:prstGeom prst="rect">
            <a:avLst/>
          </a:prstGeom>
          <a:noFill/>
        </p:spPr>
        <p:txBody>
          <a:bodyPr wrap="square" rtlCol="0">
            <a:spAutoFit/>
          </a:bodyPr>
          <a:lstStyle/>
          <a:p>
            <a:r>
              <a:rPr lang="en-US" b="1" dirty="0"/>
              <a:t>Checking Data-Skewness </a:t>
            </a:r>
          </a:p>
        </p:txBody>
      </p:sp>
      <p:pic>
        <p:nvPicPr>
          <p:cNvPr id="4" name="Picture 3">
            <a:extLst>
              <a:ext uri="{FF2B5EF4-FFF2-40B4-BE49-F238E27FC236}">
                <a16:creationId xmlns:a16="http://schemas.microsoft.com/office/drawing/2014/main" id="{0AA82C3A-2FF7-4242-BF8C-FAD795F28C5E}"/>
              </a:ext>
            </a:extLst>
          </p:cNvPr>
          <p:cNvPicPr>
            <a:picLocks noChangeAspect="1"/>
          </p:cNvPicPr>
          <p:nvPr/>
        </p:nvPicPr>
        <p:blipFill>
          <a:blip r:embed="rId5"/>
          <a:stretch>
            <a:fillRect/>
          </a:stretch>
        </p:blipFill>
        <p:spPr>
          <a:xfrm>
            <a:off x="4107137" y="2123940"/>
            <a:ext cx="975445" cy="975445"/>
          </a:xfrm>
          <a:prstGeom prst="rect">
            <a:avLst/>
          </a:prstGeom>
        </p:spPr>
      </p:pic>
      <p:sp>
        <p:nvSpPr>
          <p:cNvPr id="22" name="TextBox 21">
            <a:extLst>
              <a:ext uri="{FF2B5EF4-FFF2-40B4-BE49-F238E27FC236}">
                <a16:creationId xmlns:a16="http://schemas.microsoft.com/office/drawing/2014/main" id="{8E2FB67B-5F65-45D4-9303-CED5C10936B9}"/>
              </a:ext>
            </a:extLst>
          </p:cNvPr>
          <p:cNvSpPr txBox="1"/>
          <p:nvPr/>
        </p:nvSpPr>
        <p:spPr>
          <a:xfrm>
            <a:off x="3362069" y="3735661"/>
            <a:ext cx="2694230" cy="20312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90000"/>
              </a:lnSpc>
              <a:spcBef>
                <a:spcPct val="0"/>
              </a:spcBef>
              <a:spcAft>
                <a:spcPct val="35000"/>
              </a:spcAft>
              <a:buFont typeface="Wingdings" panose="05000000000000000000" pitchFamily="2" charset="2"/>
              <a:buChar char="q"/>
            </a:pPr>
            <a:r>
              <a:rPr lang="en-US" sz="1600" dirty="0"/>
              <a:t>Now, we checked for  the distribution of  data with the help of hist plot ,whether it is left skewed or right skewed</a:t>
            </a:r>
          </a:p>
          <a:p>
            <a:pPr marL="285750" indent="-285750" defTabSz="488950">
              <a:lnSpc>
                <a:spcPct val="90000"/>
              </a:lnSpc>
              <a:spcBef>
                <a:spcPct val="0"/>
              </a:spcBef>
              <a:spcAft>
                <a:spcPct val="35000"/>
              </a:spcAft>
              <a:buFont typeface="Wingdings" panose="05000000000000000000" pitchFamily="2" charset="2"/>
              <a:buChar char="q"/>
            </a:pPr>
            <a:r>
              <a:rPr lang="en-US" sz="1600" i="1" dirty="0">
                <a:highlight>
                  <a:srgbClr val="FFFF00"/>
                </a:highlight>
              </a:rPr>
              <a:t>Observed that many features are right skewed , so further treated it via </a:t>
            </a:r>
            <a:r>
              <a:rPr lang="en-US" sz="1600" b="1" i="1" dirty="0" smtClean="0">
                <a:highlight>
                  <a:srgbClr val="FFFF00"/>
                </a:highlight>
              </a:rPr>
              <a:t>box-cox transform </a:t>
            </a:r>
            <a:r>
              <a:rPr lang="en-US" sz="1600" b="1" i="1" dirty="0">
                <a:highlight>
                  <a:srgbClr val="FFFF00"/>
                </a:highlight>
              </a:rPr>
              <a:t>method</a:t>
            </a:r>
            <a:r>
              <a:rPr lang="en-US" sz="1600" i="1" dirty="0">
                <a:highlight>
                  <a:srgbClr val="FFFF00"/>
                </a:highlight>
              </a:rPr>
              <a:t>.</a:t>
            </a:r>
            <a:endParaRPr lang="en-US" sz="1600" dirty="0">
              <a:highlight>
                <a:srgbClr val="FFFF00"/>
              </a:highlight>
            </a:endParaRPr>
          </a:p>
        </p:txBody>
      </p:sp>
      <p:sp>
        <p:nvSpPr>
          <p:cNvPr id="23" name="TextBox 22">
            <a:extLst>
              <a:ext uri="{FF2B5EF4-FFF2-40B4-BE49-F238E27FC236}">
                <a16:creationId xmlns:a16="http://schemas.microsoft.com/office/drawing/2014/main" id="{12D76B4E-1A53-4F4D-88B9-C19EF2A6538A}"/>
              </a:ext>
            </a:extLst>
          </p:cNvPr>
          <p:cNvSpPr txBox="1"/>
          <p:nvPr/>
        </p:nvSpPr>
        <p:spPr>
          <a:xfrm>
            <a:off x="6071373" y="3059668"/>
            <a:ext cx="2664298" cy="369332"/>
          </a:xfrm>
          <a:prstGeom prst="rect">
            <a:avLst/>
          </a:prstGeom>
          <a:noFill/>
        </p:spPr>
        <p:txBody>
          <a:bodyPr wrap="square" rtlCol="0">
            <a:spAutoFit/>
          </a:bodyPr>
          <a:lstStyle/>
          <a:p>
            <a:pPr algn="ctr"/>
            <a:r>
              <a:rPr lang="en-US" b="1" dirty="0"/>
              <a:t>Removing Outliers</a:t>
            </a:r>
          </a:p>
        </p:txBody>
      </p:sp>
      <p:sp>
        <p:nvSpPr>
          <p:cNvPr id="25" name="TextBox 24">
            <a:extLst>
              <a:ext uri="{FF2B5EF4-FFF2-40B4-BE49-F238E27FC236}">
                <a16:creationId xmlns:a16="http://schemas.microsoft.com/office/drawing/2014/main" id="{1CF849B1-A83C-49B7-9AC4-352E863B8EB3}"/>
              </a:ext>
            </a:extLst>
          </p:cNvPr>
          <p:cNvSpPr txBox="1"/>
          <p:nvPr/>
        </p:nvSpPr>
        <p:spPr>
          <a:xfrm>
            <a:off x="6193591" y="3732790"/>
            <a:ext cx="2694230" cy="203129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a:buFont typeface="Wingdings" panose="05000000000000000000" pitchFamily="2" charset="2"/>
              <a:buChar char="q"/>
            </a:pPr>
            <a:r>
              <a:rPr lang="en-US" sz="1600" dirty="0"/>
              <a:t>Checking for outliers </a:t>
            </a:r>
            <a:r>
              <a:rPr lang="en-US" sz="1600" dirty="0" smtClean="0"/>
              <a:t>by </a:t>
            </a:r>
            <a:r>
              <a:rPr lang="en-US" sz="1600" dirty="0"/>
              <a:t>considering threshold value=3.</a:t>
            </a:r>
            <a:r>
              <a:rPr lang="en-US" sz="1600" b="1" dirty="0"/>
              <a:t> </a:t>
            </a:r>
            <a:endParaRPr lang="en-US" sz="1600" dirty="0"/>
          </a:p>
          <a:p>
            <a:pPr marL="285750" indent="-285750">
              <a:buFont typeface="Wingdings" panose="05000000000000000000" pitchFamily="2" charset="2"/>
              <a:buChar char="q"/>
            </a:pPr>
            <a:r>
              <a:rPr lang="en-US" sz="1600" i="1" dirty="0">
                <a:highlight>
                  <a:srgbClr val="FFFF00"/>
                </a:highlight>
              </a:rPr>
              <a:t>Observed that we cannot remove all the outliers because more than 2</a:t>
            </a:r>
            <a:r>
              <a:rPr lang="en-US" sz="1600" i="1" dirty="0" smtClean="0">
                <a:highlight>
                  <a:srgbClr val="FFFF00"/>
                </a:highlight>
              </a:rPr>
              <a:t>0</a:t>
            </a:r>
            <a:r>
              <a:rPr lang="en-US" sz="1600" i="1" dirty="0">
                <a:highlight>
                  <a:srgbClr val="FFFF00"/>
                </a:highlight>
              </a:rPr>
              <a:t>% of data is removed using this method.</a:t>
            </a:r>
            <a:endParaRPr lang="en-US" sz="1600" dirty="0">
              <a:highlight>
                <a:srgbClr val="FFFF00"/>
              </a:highlight>
            </a:endParaRPr>
          </a:p>
        </p:txBody>
      </p:sp>
      <p:sp>
        <p:nvSpPr>
          <p:cNvPr id="26" name="Rectangle 25" descr="Target">
            <a:extLst>
              <a:ext uri="{FF2B5EF4-FFF2-40B4-BE49-F238E27FC236}">
                <a16:creationId xmlns:a16="http://schemas.microsoft.com/office/drawing/2014/main" id="{EA076C7C-DD28-4780-8322-C20BB6685D4A}"/>
              </a:ext>
            </a:extLst>
          </p:cNvPr>
          <p:cNvSpPr/>
          <p:nvPr/>
        </p:nvSpPr>
        <p:spPr>
          <a:xfrm>
            <a:off x="6876538" y="2125890"/>
            <a:ext cx="971544" cy="971544"/>
          </a:xfrm>
          <a:prstGeom prst="rect">
            <a:avLst/>
          </a:prstGeom>
          <a:blipFill>
            <a:blip r:embed="rId6">
              <a:extLst>
                <a:ext uri="{96DAC541-7B7A-43D3-8B79-37D633B846F1}">
                  <asvg:svgBlip xmlns:asvg="http://schemas.microsoft.com/office/drawing/2016/SVG/main" xmlns="" r:embed="rId7"/>
                </a:ext>
              </a:extLst>
            </a:blip>
            <a:srcRect/>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b="1" dirty="0">
                <a:latin typeface="Arial Black" panose="020B0A04020102020204" pitchFamily="34" charset="0"/>
              </a:rPr>
              <a:t>Visualization</a:t>
            </a:r>
            <a:endParaRPr lang="en-US" dirty="0">
              <a:latin typeface="Arial Black" panose="020B0A04020102020204" pitchFamily="34" charset="0"/>
            </a:endParaRPr>
          </a:p>
        </p:txBody>
      </p:sp>
      <p:sp>
        <p:nvSpPr>
          <p:cNvPr id="3" name="Content Placeholder 2"/>
          <p:cNvSpPr>
            <a:spLocks noGrp="1"/>
          </p:cNvSpPr>
          <p:nvPr>
            <p:ph idx="1"/>
          </p:nvPr>
        </p:nvSpPr>
        <p:spPr>
          <a:xfrm>
            <a:off x="395536" y="2025392"/>
            <a:ext cx="4680520" cy="1907663"/>
          </a:xfr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indent="-285750" defTabSz="488950">
              <a:spcBef>
                <a:spcPct val="0"/>
              </a:spcBef>
              <a:spcAft>
                <a:spcPct val="35000"/>
              </a:spcAft>
              <a:buFont typeface="Wingdings" panose="05000000000000000000" pitchFamily="2" charset="2"/>
              <a:buChar char="q"/>
            </a:pPr>
            <a:r>
              <a:rPr lang="en-US" sz="1800" dirty="0">
                <a:solidFill>
                  <a:schemeClr val="tx1">
                    <a:hueOff val="0"/>
                    <a:satOff val="0"/>
                    <a:lumOff val="0"/>
                    <a:alphaOff val="0"/>
                  </a:schemeClr>
                </a:solidFill>
              </a:rPr>
              <a:t>We see </a:t>
            </a:r>
            <a:r>
              <a:rPr lang="en-US" sz="1800" dirty="0" smtClean="0">
                <a:solidFill>
                  <a:schemeClr val="tx1">
                    <a:hueOff val="0"/>
                    <a:satOff val="0"/>
                    <a:lumOff val="0"/>
                    <a:alphaOff val="0"/>
                  </a:schemeClr>
                </a:solidFill>
              </a:rPr>
              <a:t>the </a:t>
            </a:r>
            <a:r>
              <a:rPr lang="en-US" sz="1800" dirty="0" smtClean="0"/>
              <a:t>target variable</a:t>
            </a:r>
            <a:r>
              <a:rPr lang="en-US" sz="1800" b="1" dirty="0" smtClean="0">
                <a:highlight>
                  <a:srgbClr val="FFFF00"/>
                </a:highlight>
              </a:rPr>
              <a:t>(</a:t>
            </a:r>
            <a:r>
              <a:rPr lang="en-US" sz="1800" b="1" dirty="0" err="1" smtClean="0">
                <a:highlight>
                  <a:srgbClr val="FFFF00"/>
                </a:highlight>
              </a:rPr>
              <a:t>SalePrice</a:t>
            </a:r>
            <a:r>
              <a:rPr lang="en-US" sz="1800" b="1" dirty="0" smtClean="0">
                <a:highlight>
                  <a:srgbClr val="FFFF00"/>
                </a:highlight>
              </a:rPr>
              <a:t>)</a:t>
            </a:r>
            <a:r>
              <a:rPr lang="en-US" sz="1800" dirty="0" smtClean="0"/>
              <a:t> before and after log transform with the help of</a:t>
            </a:r>
            <a:r>
              <a:rPr lang="en-US" sz="1800" dirty="0" smtClean="0">
                <a:solidFill>
                  <a:schemeClr val="tx1">
                    <a:hueOff val="0"/>
                    <a:satOff val="0"/>
                    <a:lumOff val="0"/>
                    <a:alphaOff val="0"/>
                  </a:schemeClr>
                </a:solidFill>
              </a:rPr>
              <a:t> </a:t>
            </a:r>
            <a:r>
              <a:rPr lang="en-US" sz="1800" b="1" dirty="0" err="1" smtClean="0">
                <a:highlight>
                  <a:srgbClr val="FFFF00"/>
                </a:highlight>
              </a:rPr>
              <a:t>distplot</a:t>
            </a:r>
            <a:r>
              <a:rPr lang="en-US" sz="1800" b="1" dirty="0" smtClean="0">
                <a:highlight>
                  <a:srgbClr val="FFFF00"/>
                </a:highlight>
              </a:rPr>
              <a:t>.</a:t>
            </a:r>
            <a:r>
              <a:rPr lang="en-US" sz="1800" b="1" dirty="0" smtClean="0">
                <a:solidFill>
                  <a:schemeClr val="tx1">
                    <a:hueOff val="0"/>
                    <a:satOff val="0"/>
                    <a:lumOff val="0"/>
                    <a:alphaOff val="0"/>
                  </a:schemeClr>
                </a:solidFill>
                <a:highlight>
                  <a:srgbClr val="FFFF00"/>
                </a:highlight>
              </a:rPr>
              <a:t> </a:t>
            </a:r>
            <a:endParaRPr lang="en-US" sz="1800" b="1" dirty="0">
              <a:solidFill>
                <a:schemeClr val="tx1">
                  <a:hueOff val="0"/>
                  <a:satOff val="0"/>
                  <a:lumOff val="0"/>
                  <a:alphaOff val="0"/>
                </a:schemeClr>
              </a:solidFill>
              <a:highlight>
                <a:srgbClr val="FFFF00"/>
              </a:highlight>
            </a:endParaRPr>
          </a:p>
          <a:p>
            <a:pPr marL="285750" indent="-285750" defTabSz="488950">
              <a:spcBef>
                <a:spcPct val="0"/>
              </a:spcBef>
              <a:spcAft>
                <a:spcPct val="35000"/>
              </a:spcAft>
              <a:buFont typeface="Wingdings" panose="05000000000000000000" pitchFamily="2" charset="2"/>
              <a:buChar char="q"/>
            </a:pPr>
            <a:r>
              <a:rPr lang="en-US" sz="1800" dirty="0">
                <a:solidFill>
                  <a:schemeClr val="tx1">
                    <a:hueOff val="0"/>
                    <a:satOff val="0"/>
                    <a:lumOff val="0"/>
                    <a:alphaOff val="0"/>
                  </a:schemeClr>
                </a:solidFill>
              </a:rPr>
              <a:t>Then we visualize by plotting </a:t>
            </a:r>
            <a:r>
              <a:rPr lang="en-US" sz="1800" b="1" dirty="0">
                <a:solidFill>
                  <a:schemeClr val="tx1">
                    <a:hueOff val="0"/>
                    <a:satOff val="0"/>
                    <a:lumOff val="0"/>
                    <a:alphaOff val="0"/>
                  </a:schemeClr>
                </a:solidFill>
                <a:highlight>
                  <a:srgbClr val="FFFF00"/>
                </a:highlight>
              </a:rPr>
              <a:t>different variables </a:t>
            </a:r>
            <a:r>
              <a:rPr lang="en-US" sz="1800" dirty="0">
                <a:solidFill>
                  <a:schemeClr val="tx1">
                    <a:hueOff val="0"/>
                    <a:satOff val="0"/>
                    <a:lumOff val="0"/>
                    <a:alphaOff val="0"/>
                  </a:schemeClr>
                </a:solidFill>
              </a:rPr>
              <a:t>with our </a:t>
            </a:r>
            <a:r>
              <a:rPr lang="en-US" sz="1800" b="1" dirty="0">
                <a:solidFill>
                  <a:schemeClr val="tx1">
                    <a:hueOff val="0"/>
                    <a:satOff val="0"/>
                    <a:lumOff val="0"/>
                    <a:alphaOff val="0"/>
                  </a:schemeClr>
                </a:solidFill>
                <a:highlight>
                  <a:srgbClr val="FFFF00"/>
                </a:highlight>
              </a:rPr>
              <a:t>target </a:t>
            </a:r>
            <a:r>
              <a:rPr lang="en-US" sz="1800" b="1" dirty="0" smtClean="0">
                <a:solidFill>
                  <a:schemeClr val="tx1">
                    <a:hueOff val="0"/>
                    <a:satOff val="0"/>
                    <a:lumOff val="0"/>
                    <a:alphaOff val="0"/>
                  </a:schemeClr>
                </a:solidFill>
                <a:highlight>
                  <a:srgbClr val="FFFF00"/>
                </a:highlight>
              </a:rPr>
              <a:t>variable(</a:t>
            </a:r>
            <a:r>
              <a:rPr lang="en-US" sz="1800" b="1" dirty="0" err="1" smtClean="0">
                <a:solidFill>
                  <a:schemeClr val="tx1">
                    <a:hueOff val="0"/>
                    <a:satOff val="0"/>
                    <a:lumOff val="0"/>
                    <a:alphaOff val="0"/>
                  </a:schemeClr>
                </a:solidFill>
                <a:highlight>
                  <a:srgbClr val="FFFF00"/>
                </a:highlight>
              </a:rPr>
              <a:t>SalePrice</a:t>
            </a:r>
            <a:r>
              <a:rPr lang="en-US" sz="1800" b="1" dirty="0" smtClean="0">
                <a:solidFill>
                  <a:schemeClr val="tx1">
                    <a:hueOff val="0"/>
                    <a:satOff val="0"/>
                    <a:lumOff val="0"/>
                    <a:alphaOff val="0"/>
                  </a:schemeClr>
                </a:solidFill>
                <a:highlight>
                  <a:srgbClr val="FFFF00"/>
                </a:highlight>
              </a:rPr>
              <a:t>)  </a:t>
            </a:r>
            <a:r>
              <a:rPr lang="en-US" sz="1800" dirty="0" smtClean="0">
                <a:solidFill>
                  <a:schemeClr val="tx1">
                    <a:hueOff val="0"/>
                    <a:satOff val="0"/>
                    <a:lumOff val="0"/>
                    <a:alphaOff val="0"/>
                  </a:schemeClr>
                </a:solidFill>
              </a:rPr>
              <a:t>to </a:t>
            </a:r>
            <a:r>
              <a:rPr lang="en-US" sz="1800" dirty="0">
                <a:solidFill>
                  <a:schemeClr val="tx1">
                    <a:hueOff val="0"/>
                    <a:satOff val="0"/>
                    <a:lumOff val="0"/>
                    <a:alphaOff val="0"/>
                  </a:schemeClr>
                </a:solidFill>
              </a:rPr>
              <a:t>understand the relationship between different features. </a:t>
            </a:r>
          </a:p>
        </p:txBody>
      </p:sp>
      <p:sp>
        <p:nvSpPr>
          <p:cNvPr id="47" name="Rectangle 46">
            <a:extLst>
              <a:ext uri="{FF2B5EF4-FFF2-40B4-BE49-F238E27FC236}">
                <a16:creationId xmlns:a16="http://schemas.microsoft.com/office/drawing/2014/main" id="{6F340616-0245-4767-9CC0-F8B95233CCF6}"/>
              </a:ext>
            </a:extLst>
          </p:cNvPr>
          <p:cNvSpPr/>
          <p:nvPr/>
        </p:nvSpPr>
        <p:spPr>
          <a:xfrm>
            <a:off x="113066" y="4077072"/>
            <a:ext cx="4176463" cy="288032"/>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Bi-Variate </a:t>
            </a:r>
            <a:r>
              <a:rPr lang="en-US" sz="1600" b="1" dirty="0" smtClean="0">
                <a:solidFill>
                  <a:schemeClr val="tx1"/>
                </a:solidFill>
              </a:rPr>
              <a:t>Analysis(Numerical Feature)</a:t>
            </a:r>
            <a:endParaRPr lang="en-US" sz="1600" b="1" dirty="0">
              <a:solidFill>
                <a:schemeClr val="tx1"/>
              </a:solidFill>
            </a:endParaRPr>
          </a:p>
        </p:txBody>
      </p:sp>
      <p:sp>
        <p:nvSpPr>
          <p:cNvPr id="49" name="Rectangle 48">
            <a:extLst>
              <a:ext uri="{FF2B5EF4-FFF2-40B4-BE49-F238E27FC236}">
                <a16:creationId xmlns:a16="http://schemas.microsoft.com/office/drawing/2014/main" id="{47F64E4E-DD43-4A85-8E29-3E1266B48C9D}"/>
              </a:ext>
            </a:extLst>
          </p:cNvPr>
          <p:cNvSpPr/>
          <p:nvPr/>
        </p:nvSpPr>
        <p:spPr>
          <a:xfrm>
            <a:off x="4499992" y="4067417"/>
            <a:ext cx="4176463" cy="2880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Bi-Variate </a:t>
            </a:r>
            <a:r>
              <a:rPr lang="en-US" sz="1600" b="1" dirty="0" smtClean="0">
                <a:solidFill>
                  <a:schemeClr val="tx1"/>
                </a:solidFill>
              </a:rPr>
              <a:t>Analysis(Categorical </a:t>
            </a:r>
            <a:r>
              <a:rPr lang="en-US" sz="1600" b="1" dirty="0">
                <a:solidFill>
                  <a:schemeClr val="tx1"/>
                </a:solidFill>
              </a:rPr>
              <a:t>Feature)</a:t>
            </a:r>
          </a:p>
        </p:txBody>
      </p:sp>
      <p:pic>
        <p:nvPicPr>
          <p:cNvPr id="4" name="Picture 3"/>
          <p:cNvPicPr>
            <a:picLocks noChangeAspect="1"/>
          </p:cNvPicPr>
          <p:nvPr/>
        </p:nvPicPr>
        <p:blipFill rotWithShape="1">
          <a:blip r:embed="rId2"/>
          <a:srcRect l="3284" t="386" r="12322" b="6223"/>
          <a:stretch/>
        </p:blipFill>
        <p:spPr>
          <a:xfrm>
            <a:off x="49085" y="4365104"/>
            <a:ext cx="4240444" cy="1944216"/>
          </a:xfrm>
          <a:prstGeom prst="rect">
            <a:avLst/>
          </a:prstGeom>
        </p:spPr>
      </p:pic>
      <p:pic>
        <p:nvPicPr>
          <p:cNvPr id="6" name="Picture 5"/>
          <p:cNvPicPr>
            <a:picLocks noChangeAspect="1"/>
          </p:cNvPicPr>
          <p:nvPr/>
        </p:nvPicPr>
        <p:blipFill rotWithShape="1">
          <a:blip r:embed="rId3"/>
          <a:srcRect l="2103" t="3172" b="3292"/>
          <a:stretch/>
        </p:blipFill>
        <p:spPr>
          <a:xfrm>
            <a:off x="4105526" y="4396047"/>
            <a:ext cx="4714946" cy="1913273"/>
          </a:xfrm>
          <a:prstGeom prst="rect">
            <a:avLst/>
          </a:prstGeom>
        </p:spPr>
      </p:pic>
      <p:pic>
        <p:nvPicPr>
          <p:cNvPr id="7" name="Picture 6"/>
          <p:cNvPicPr>
            <a:picLocks noChangeAspect="1"/>
          </p:cNvPicPr>
          <p:nvPr/>
        </p:nvPicPr>
        <p:blipFill rotWithShape="1">
          <a:blip r:embed="rId4"/>
          <a:srcRect l="4189" t="2954" r="2106" b="-1"/>
          <a:stretch/>
        </p:blipFill>
        <p:spPr>
          <a:xfrm>
            <a:off x="4959438" y="1796183"/>
            <a:ext cx="1961429" cy="2228042"/>
          </a:xfrm>
          <a:prstGeom prst="rect">
            <a:avLst/>
          </a:prstGeom>
        </p:spPr>
      </p:pic>
      <p:pic>
        <p:nvPicPr>
          <p:cNvPr id="8" name="Picture 7"/>
          <p:cNvPicPr>
            <a:picLocks noChangeAspect="1"/>
          </p:cNvPicPr>
          <p:nvPr/>
        </p:nvPicPr>
        <p:blipFill rotWithShape="1">
          <a:blip r:embed="rId5"/>
          <a:srcRect l="1715" r="6342" b="3341"/>
          <a:stretch/>
        </p:blipFill>
        <p:spPr>
          <a:xfrm>
            <a:off x="6804248" y="1786656"/>
            <a:ext cx="2088232" cy="22375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b="1" dirty="0">
                <a:latin typeface="Arial Black" panose="020B0A04020102020204" pitchFamily="34" charset="0"/>
              </a:rPr>
              <a:t>Visualization</a:t>
            </a:r>
            <a:endParaRPr lang="en-US" dirty="0">
              <a:latin typeface="Arial Black" panose="020B0A04020102020204" pitchFamily="34" charset="0"/>
            </a:endParaRPr>
          </a:p>
        </p:txBody>
      </p:sp>
      <p:sp>
        <p:nvSpPr>
          <p:cNvPr id="3" name="Content Placeholder 2"/>
          <p:cNvSpPr>
            <a:spLocks noGrp="1"/>
          </p:cNvSpPr>
          <p:nvPr>
            <p:ph idx="1"/>
          </p:nvPr>
        </p:nvSpPr>
        <p:spPr>
          <a:xfrm>
            <a:off x="6084168" y="2177997"/>
            <a:ext cx="2411747" cy="3699275"/>
          </a:xfr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285750" indent="-285750" defTabSz="488950">
              <a:spcBef>
                <a:spcPct val="0"/>
              </a:spcBef>
              <a:spcAft>
                <a:spcPct val="35000"/>
              </a:spcAft>
              <a:buFont typeface="Wingdings" panose="05000000000000000000" pitchFamily="2" charset="2"/>
              <a:buChar char="q"/>
            </a:pPr>
            <a:endParaRPr lang="en-US" sz="1800" dirty="0">
              <a:solidFill>
                <a:schemeClr val="tx1">
                  <a:hueOff val="0"/>
                  <a:satOff val="0"/>
                  <a:lumOff val="0"/>
                  <a:alphaOff val="0"/>
                </a:schemeClr>
              </a:solidFill>
            </a:endParaRPr>
          </a:p>
          <a:p>
            <a:pPr marL="285750" indent="-285750" defTabSz="488950">
              <a:spcBef>
                <a:spcPct val="0"/>
              </a:spcBef>
              <a:spcAft>
                <a:spcPct val="35000"/>
              </a:spcAft>
              <a:buFont typeface="Wingdings" panose="05000000000000000000" pitchFamily="2" charset="2"/>
              <a:buChar char="q"/>
            </a:pPr>
            <a:endParaRPr lang="en-US" sz="1800" dirty="0">
              <a:solidFill>
                <a:schemeClr val="tx1">
                  <a:hueOff val="0"/>
                  <a:satOff val="0"/>
                  <a:lumOff val="0"/>
                  <a:alphaOff val="0"/>
                </a:schemeClr>
              </a:solidFill>
            </a:endParaRPr>
          </a:p>
          <a:p>
            <a:pPr marL="285750" indent="-285750" defTabSz="488950">
              <a:spcBef>
                <a:spcPct val="0"/>
              </a:spcBef>
              <a:spcAft>
                <a:spcPct val="35000"/>
              </a:spcAft>
              <a:buFont typeface="Wingdings" panose="05000000000000000000" pitchFamily="2" charset="2"/>
              <a:buChar char="q"/>
            </a:pPr>
            <a:endParaRPr lang="en-US" sz="1800" dirty="0">
              <a:solidFill>
                <a:schemeClr val="tx1">
                  <a:hueOff val="0"/>
                  <a:satOff val="0"/>
                  <a:lumOff val="0"/>
                  <a:alphaOff val="0"/>
                </a:schemeClr>
              </a:solidFill>
            </a:endParaRPr>
          </a:p>
          <a:p>
            <a:pPr marL="285750" indent="-285750" defTabSz="488950">
              <a:spcBef>
                <a:spcPct val="0"/>
              </a:spcBef>
              <a:spcAft>
                <a:spcPct val="35000"/>
              </a:spcAft>
              <a:buFont typeface="Wingdings" panose="05000000000000000000" pitchFamily="2" charset="2"/>
              <a:buChar char="q"/>
            </a:pPr>
            <a:r>
              <a:rPr lang="en-US" sz="1800" dirty="0">
                <a:solidFill>
                  <a:schemeClr val="tx1">
                    <a:hueOff val="0"/>
                    <a:satOff val="0"/>
                    <a:lumOff val="0"/>
                    <a:alphaOff val="0"/>
                  </a:schemeClr>
                </a:solidFill>
              </a:rPr>
              <a:t>We plotted </a:t>
            </a:r>
            <a:r>
              <a:rPr lang="en-US" sz="1800" dirty="0" smtClean="0">
                <a:solidFill>
                  <a:schemeClr val="tx1">
                    <a:hueOff val="0"/>
                    <a:satOff val="0"/>
                    <a:lumOff val="0"/>
                    <a:alphaOff val="0"/>
                  </a:schemeClr>
                </a:solidFill>
              </a:rPr>
              <a:t>distplot </a:t>
            </a:r>
            <a:r>
              <a:rPr lang="en-US" sz="1800" dirty="0">
                <a:solidFill>
                  <a:schemeClr val="tx1">
                    <a:hueOff val="0"/>
                    <a:satOff val="0"/>
                    <a:lumOff val="0"/>
                    <a:alphaOff val="0"/>
                  </a:schemeClr>
                </a:solidFill>
              </a:rPr>
              <a:t>for more information regarding to all numerical  features.</a:t>
            </a:r>
          </a:p>
        </p:txBody>
      </p:sp>
      <p:sp>
        <p:nvSpPr>
          <p:cNvPr id="9" name="Rectangle 8">
            <a:extLst>
              <a:ext uri="{FF2B5EF4-FFF2-40B4-BE49-F238E27FC236}">
                <a16:creationId xmlns:a16="http://schemas.microsoft.com/office/drawing/2014/main" id="{8536C1DE-7D8A-4996-AAF5-D14883157C9B}"/>
              </a:ext>
            </a:extLst>
          </p:cNvPr>
          <p:cNvSpPr/>
          <p:nvPr/>
        </p:nvSpPr>
        <p:spPr>
          <a:xfrm>
            <a:off x="460375" y="1916832"/>
            <a:ext cx="5263753" cy="423531"/>
          </a:xfrm>
          <a:prstGeom prst="rect">
            <a:avLst/>
          </a:prstGeom>
          <a:solidFill>
            <a:schemeClr val="bg2">
              <a:lumMod val="9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DIST PLOT </a:t>
            </a:r>
            <a:r>
              <a:rPr lang="en-US" sz="1600" b="1" dirty="0">
                <a:solidFill>
                  <a:schemeClr val="tx1"/>
                </a:solidFill>
              </a:rPr>
              <a:t>For Data Distribution</a:t>
            </a:r>
          </a:p>
        </p:txBody>
      </p:sp>
      <p:sp>
        <p:nvSpPr>
          <p:cNvPr id="4" name="AutoShape 2" descr="data:image/png;base64,iVBORw0KGgoAAAANSUhEUgAAA10AAAhdCAYAAABtfEKlAAAABHNCSVQICAgIfAhkiAAAAAlwSFlzAAALEgAACxIB0t1+/AAAADh0RVh0U29mdHdhcmUAbWF0cGxvdGxpYiB2ZXJzaW9uMy4yLjIsIGh0dHA6Ly9tYXRwbG90bGliLm9yZy+WH4yJAAAgAElEQVR4nOzdeVwU9f8H8Nfuwi6goFyepBYGAnKIiaIEX1ALNevrkZqCCqIpeJNofc08Usi8wDD7ingg+bUL/amQZ6aJpmVEmnlQeYItC3Ite8/vj3VHBhZYYJHr/Xw8fODOfGbmM8N82HnP5+IxDMOAEEIIIYQQQkij4Dd1BgghhBBCCCGkNaOgixBCCCGEEEIaEQVdhBBCCCGEENKIKOgihBBCCCGEkEZEQRchhBBCCCGENCIKugghhBBCCCGkEVHQVY0ff/wRzs7OuHnzZp22Cw0Nxfz582tMc//+fTg7O+O7775rSBaNpqCgAB9++CHGjx+Pvn37IigoqM77kEgk2Lp1K+7fv89ZrjtXff/y8vIAAMuWLcPYsWMNOs6DBw+wZMkS/Otf/4K7uzsCAgIwZ84cXL58mU2zdetWvcebPn16nc+LNExbKkeZmZlYuHAhAgMD4enpiddeew379u2DWq022jHGjh2LZcuWsZ8NudednZ2xb98+g/Z/+vRpTJo0CS+99BK8vb0xatQorFixAmVlZWyaoKAgvcc8dOiQ0c6TtK2yc+nSJYSGhsLX1xd9+/bF0KFDERcXh9LSUk66goICrF69GkOHDoW7uzv8/PwwY8YMnDx50uh5qnif9+3bF8HBwUhMTIRCoTD6sSprbr+fptSWysE333zD+Zvat29fvPrqq9i+fbvRvkf27dsHZ2dno+zrWdJ9123evFnv+rp8zxni0qVLmDNnDnx9feHm5gZfX1/MmjULR48ehUajqfd+TYyWw1bGzc0NBw4cQI8ePZo6K43u0aNHSE9Ph4eHB/r06YOCgoI670MikeCTTz6Bj48PHBwcqqxfunQpvL29OctsbGzqdIyioiJMnDgR9vb2WLx4MTp16oQHDx7g9OnT+OWXXzBgwAA2raWlJZKSkjjbW1pa1ul4pOHaUjk6cOAAZDIZFixYgK5du+Lnn39GXFwc7t+/zwmUjM1Y9/qRI0cQHR2NiRMnYs6cOeDxeLhx4wYOHjyIkpIStGvXjk372muvITQ0lLN9W/gdP0ttqewUFRXB1dUVkydPho2NDW7fvo2EhAT89ddf+OyzzwAASqUS06ZNQ3l5OWbPno0ePXogLy8P58+fx4ULFzBs2DCj50t3nysUCvz4449ITExEaWkpli5davRjEf3aUjnQ2bNnD8zMzCCXy/HTTz8hPj4eADB79uwmzlnTOXLkCAAgPT0dixYtatRj7d69G3FxcRg2bBjef/992NvbQywW4+TJk3jnnXdgY2MDX1/feu2bgq5KGIaBQqFA+/bt4eXl1dTZeSacnZ2RmZkJAPjoo49w7Ngxox/j+eefb9D1lMvlOHbsGPLz83Ho0CHY2tqy68aNG4fKc3wLBII28/trjtpiOfrggw84LxIGDhwImUyG3bt3Y/HixRAKhY1y3Ibe60qlEnw+H/v27UNAQABWr17NrvP398fMmTOrlK9OnTq1md/rs9YWy87w4cMxfPhw9vPAgQNhamqK999/H48fP0bHjh1x6dIl3Lx5E19++SU8PDzYtG+88UaV+9NYKt7nPj4+yMvLw//+9z/ExMSAx+PVa58ymQxmZmbGzGar1BbLgY67uzv7kmvgwIG4efMmTp48+cyCruZ2j167dg1///03fH19ceHCBWRnZ3P+Bhj7WOvXr0dUVBTmzZvHWTdy5EiEhobC3Ny82u1ru3YtsnnhN998g759+6K4uJiz/NatW5wA4syZMwgLC4Ovry+8vb0xYcIE/PDDD5xttm7dioEDB+Knn37CuHHj4O7ujoyMDL1V2snJyRg3bhz69++PwYMHY/bs2bhz547ePB44cABBQUHw8PDArFmz8OjRo1rP68svv8SoUaPQt29fBAYGYseOHXW9NPXC5xt2G3z55ZcYOXIkPDw8MHDgQISEhODWrVu4f/8+Ro8eDQCYOnUqWzVeX7oq9uzsbISGhsLDwwNJSUkoLi6GqakpOnToUGWb+n4BtmVUjoxLX82ti4sL5HI5Hj9+zC4LCgrCRx99hN27d8Pf3x8DBgzAokWLqvwebt68iUmTJsHd3R0jRozAqVOnjJJPXbObAwcOYNiwYfDw8MA///yDkpIS2NnZ6d2GyhcXlZ3G17FjRwDalwIA2Gttb29fJW3F+zMvLw8LFiyAr68vPDw8MGzYMGzZsoVdr2vOfv78eYwePRpeXl546623cOvWrVrz5ObmBqlUisLCQgDAhQsX8Oabb8Ld3R2DBw/GypUrOU1xdb/Dc+fOYfbs2ejXrx/7UuPBgwdYvHgxBg4cCE9PT4wePRqHDx/mHK+8vBwrVqxA//794e/vj4SEhAY1bTI2KgfPRrt27aBSqTjL5HI51q9fj4CAAPTt2xevv/46vv/+e04ahUKB1atX46WXXoKPjw/WrVtXZT813aPXr1/HtGnT4OnpiQEDBiA6Ohr5+fmc7QsKCrB06VL2Pg4NDcVvv/3GSaP7zvvvf/8LPz8/9O/fH3FxcWAYBt9//z1GjRqFfv36ITIyEkVFRVXO/8iRIxCJRIiLi4NIJGJrvSpTKpX48MMP4ePjg5deeglr1qxhmwPfu3cPzs7OOHPmDGcbtVqNIUOGsM0W9+3bBxsbG8yZM0fvMfr164c+ffpwzi0uLg6JiYnw9/dH//799W6n0yJruoYNG4YVK1bgxIkTGDduHLs8PT0ddnZ2GDhwIABte93AwECEh4eDz+fj7NmzmDlzJvbt28e5MDKZDMuWLUNERAR69eqFTp06QSwWVzluXl4eQkJC0K1bN5SWluJ///sfJk2ahOPHj3Oa8/zyyy/466+/sGzZMsjlcmzYsAGRkZH4+uuvqz2npKQkbN68GREREfDx8cG1a9cQHx8Pc3NzhISEVLudRqOp9Y8wj8eDQCCoMU1tLl++jJUrV2L+/Pnw8vJCaWkpsrKyUFJSgp49e2LDhg145513sGLFCri5uenNZ8XCzufzaw32Fi9ejMmTJyMqKgpWVlYoKiqCQqFATEwMwsPD4erqWuM+Kv9xEQgE9PBYAZWjpxqrHGVlZcHKyopTMwsAGRkZcHZ2xpo1a5CXl4e4uDhs2rQJK1euBKC9ljNmzIC1tTU2btwImUyGdevWQSqVwsnJqcpx6nqvX7lyBXfv3sU777wDc3NzWFpawtXVFUePHoWrqyuGDx+Ozp07V7s9wzCcYxrjb0xLQmXnKWOWHbVaDbVajZycHHz66ad45ZVX2CDLxcUFfD4f7733HqKiouDl5QUTk6qPMDExMZDL5VizZg0sLS1x7949/Pnnn5w0ubm5WL9+PebMmQORSIT169dj0aJFOHz4cI3l5sGDB+yLv1u3bmHmzJkYPHgwtm7ditzcXGzcuBH37t3Dzp07Odv95z//wdixYzFt2jSIRCJIJBJMnDgR5ubmWLp0Kbp27YqbN28iNzeXs92GDRvwyiuvICEhARcuXEBiYiJ69+6NkSNH1notnwUqB08ZsxzonpcUCgUuX76MjIwMzJgxg5Nm/vz5yM7Oxrx589CjRw9kZGRgzpw5+Prrr+Hi4gJAe/98+eWXWLRoERwdHfHll1/i22+/1XvMyvdoQUEBQkND4ejoiI0bN6KsrAwbN25EWFgYvv76a7blRlRUFO7evYuYmBhYW1tj586dmDp1Kg4ePIiePXuy+z969Cg8PDywbt06XLt2DVu2bIFGo8FPP/2EBQsWQCaTYc2aNdi4cSOntQXDMMjIyIC/vz+6dOmCgIAAZGRkYNmyZVWe/5KTk+Hl5YWPP/4Yt2/fxubNmyEUCrF06VI899xz8PDwQEZGBv71r3+x21y6dAn5+fkYNWoUAO2z7qBBg/T+banOkSNH0Lt3b3zwwQe1971jWqjZs2cz4eHhnGWvvPIKs2rVKr3p1Wo1o1QqmfDwcGbZsmXs8oSEBMbJyYk5ceIEJ/3FixcZJycn5saNG3r3p1KpmPLycsbLy4tJS0tjl4eEhDCurq7MgwcP2GU//fQT4+TkxHz//fcMwzDMvXv3GCcnJ+b06dMMwzBMSUkJ4+XlxWzdupVzjC1btjCDBw9mVCpVtddh6dKljJOTU43/QkJCqt2+sri4OCYwMLDK8qSkJGbMmDHVbnfjxg3GycmJuXjxIme57lwr/4uOjuacQ8V9f/3114yTkxOze/fuKsdZt24d4+zszDg5OTH9+vVj5s6dy5w/f56TRvc7rfyvcjpC5UjH2OWIYRjm1q1bjLu7O5OQkMBZHhgYyAwdOpRRKpXssg8//JAZPHgw+3nfvn2Mq6srk5ubW+X8ly5dyi4z5F53cnJiUlJS2M8hISGMu7s7IxaLOfl6+PAh8/rrr7P7CAoKYtatW8f8888/VfJf+Xgvv/xyna5Na0BlR8uYZefVV19ltwkPD2ekUilnfXJyMuPm5sY4OTkx7u7uTHh4OJOens5J4+XlxZw6darG/Lq4uDB//fUXu+zEiROMk5MTc/v2bXZZYGAgExsbyyiVSkYqlTKnT59mvL29mXnz5jEMwzALFy5khg8fzrk2R48eZZycnJgrV64wDPP0d7h27VpOHjZs2MB4enoyjx490ptH3e9nyZIlnOWvv/46s3DhwmrPrSlQOdAyRjnQPftU/jd37lzO90VmZibj5OTE/Pjjj5ztJ0+ezN6fBQUFjLu7O/PZZ5+x69VqNVvGdKq7Rz/++GOmf//+TElJCbssKyuLcXJyYg4fPswwDMN8//33VfJRVlbGDBw4kHn//ffZZYGBgcywYcM412/cuHGMi4sLc/fuXXbZRx99xPj6+nLycfnyZcbJyYk5evQowzAMk5GRwTg5OTEXLlzgpHNycmJeffVVRq1Ws8u2bdvGeHh4MIWFhQzDMMyuXbuY/v37M3K5nE3z/vvvM6NGjWI/u7u7Mxs2bODsW6PRMEqlkv1X8RiBgYHMkCFDGJlMxhiiRdZ0Adq2lcuWLUNhYSGsra1x/fp1/P3331i7di2bJi8vD5s3b0ZmZibEYjHb7rvygA48Hg/+/v61HjMrKwvx8fH4/fffOc2F/vrrL046V1dXdOvWjf3cv39/2NraIjs7W+9xfvnlF0ilUgQHB3PeHg8aNAjbtm1DXl4eunfvrjdPc+fOxZQpU2rMd8UO8PXl4uKCjz/+GOvWrcPw4cPh6elZpz4q7777LueNlq7pSE0qvo2ouJ/Jkyfj5MmTuHz5Ms6dO4cTJ07ggw8+wFtvvcWms7S0xK5duzjbPv/88wbnt62gcqRl7HJUVFSEefPmwdnZGW+//XaV9QMHDuS8SevduzckEgmUSiVMTU3x22+/wc3NDV26dGHT6M6/svrc625ublWaEnbt2hXffPMNLl26hLNnz+LHH3/E7t278X//939IS0vj5OX111/H1KlT2c+mpqY1Hq81orKjZcyys3XrVpSUlODmzZtITEzEggUL8Nlnn7G1T2FhYRg5ciROnjyJS5cuITMzEz/88AN+//13REdHAwD69OmDTZs24fHjxxg0aBDnOuh0794dvXr1Yj87OjoC0A4qpfs/AOzatYtTtgIDA7FixQoAQHZ2Nl599VVOzcWrr74KExMT/Pzzz+jXrx+7vPJ32cWLF/Hyyy+jU6dONV6PIUOGcD737t0bDx8+rHGbZ43KgZYxy0FqaipEIhHUajU7qMz777+P2NhYANqRcu3t7eHt7c3Jp6+vL7755hsA2ubpcrkcQ4cOZdfz+XwMHTq0ysBLQNV7NDs7G0OGDEH79u3ZZZ6enujevTt+/vlnvPbaa8jOzoatrS18fHzYNBYWFggMDMTPP//M2Z+Pjw+nrPTs2RNFRUV47rnnOMsKCgqgUCjY58sjR46w+9Tls127djh69CgGDRrEOcbQoUM5tV+vvPIKtmzZglu3bmHAgAEYMWIE4uLicPbsWQwbNgwqlQrHjx+vMihU5druY8eOYcGCBezn8PBwzmA6gwYNgkgkqnJN9WmxQVdQUBBMTExw/PhxTJw4Eenp6ejSpQv7YK/RaDBnzhyUlZVh/vz56NmzJ8zNzZGQkACJRMLZV4cOHWoNIB4+fIjw8HB4eHhg1apV6NSpE0xNTfH2229XGUJW34ORra2t3mpyAGz7cF31ZmW5ubnVFvRu3bpxHob0MUaTusGDByM2NhYpKSnYu3cvLCws8MYbb2DJkiWwsLCodfuePXvC3d29TsfUdx11+5oxYwZmzJiBgoICzJgxA5s3b8akSZPYcxUIBHU+XltE5UjLmOVILpcjMjISCoUCn376qd5rYmVlxflsamrKdhw3NTWFWCzW20dM3zWpz71eXd8tgUAAX19fdmSmH374AbNmzUJycjLee+89zvZtvXxR2dEyZtl58cUXAWgfxh0dHRESEoKLFy9yRgrr3LkzpkyZgilTpkAqlWL+/PnYuXMnwsPDYW1tjS1btmDz5s2IjY1FcXEx+vTpg2XLlnH2UXl0T91LA7lczlmue7kgFArRvXt3zgOoWCyuUo4EAgE6duxYpV9K5d/H48ePDSo/+v5OVM5jU6NyoGXMcuDi4sIGaF5eXrCyssK8efMQFhYGJycnFBYWQiwW6+3KoQtsdH2vKl+D6p6rKi8Xi8VseazIzs6Ovb/FYnG117hyGdB3L+srhwzDQKlUQigUQqVS4dtvv8WQIUOgVCrZ/p1+fn44fvw4VqxYwXnhVzkvuu9Q3e+7c+fO6N+/PzIyMjBs2DBcuHABhYWFnN93p06d2OmMdHx9ffHVV18BgN6+XtV9n+rTYoOudu3aISAgAOnp6Zg4cSIyMjIQHBzM3tR37tzB77//jh07dnDeaMhksnod79y5c5DJZNi2bRsbZKhUKr2d/ir/IdEt09cBGAA7MMRnn32m9wau6a31e++9h7S0tBrz7uPjg5SUlBrTGGLMmDEYM2YMCgoKcPz4ccTGxqJdu3Z45513GrxvfQz5A2VjY4OxY8fiww8/hEQiqdPNT6gc6RirHKnVakRHR+P27dvYv39/ve9He3v7Kv1QAP3XpD4M/fL38/NDnz599OalraOyo9VY30Gurq4AUGXux4osLCwwefJknDt3Dnfv3oW1tTU6d+6MuLg4aDQaZGdnY+vWrZgzZw6+++47WFtb1ykPNb1csLe3r3Kd1Wo1Hj9+XGWwp8rlrWPHjtU++Lc0VA60GvNZTFf7mpOTAycnJ3To0AGdO3dGYmJitdvovnskEgmnZVF13yGV71F99zegDeZ0wV51aSQSid4Bz+oqMzMThYWFOHHiBE6cOFFl/Q8//MDWgOmOW5Fu+qOKv++RI0diw4YNkMlkSE9Ph6urK6fWe8CAAfjhhx+gVqvZALZDhw7s3wF9LwXqUrHRYoMuQPs2YtGiRTh9+jTu3bvHiVZ1b4MqXqAHDx7gl19+0dsRvTYymQx8Pp/TJCgjI6NKB3YA+P333/Hw4UO2Wvvnn3+GRCKpdojLfv36wczMDP/884/eJnU1eVbNCyuysbHBpEmTcOLECdy+fRtA9W8KjamgoEDv2/87d+5AKBTSPFz1ROXIeOVo1apVOHfuHHbt2oUXXnihTnmoyN3dHYcPH0ZeXh779lR3/o1FIpFUedCQy+XIy8ur1++6LaCy03jfQVeuXAEAdt7Hx48fw9LSsspABLpR6yrfu3w+H15eXpg7dy4mTZqEhw8f1jnoqomnpydOnjyJxYsXs3k6fvw4VCpVrSOY+fr6IiUlBfn5+a3iRSGVg8Z9FtON3Ni1a1cA2vtn165dsLCw4DSHrcjJyQkikQinTp1i02g0GoNHwfX09MT+/ftRWlrK1vBmZ2fjwYMH7P3t6emJrVu34vLly+w8qeXl5Thz5gxnCoj6Onr0KDp27IiEhIQq6xYtWoQjR45wgq5Tp04hOjqabWJ4/PhxmJmZcWrsgoODsXbtWpw4cQInT57ErFmzOPsNCQnBoUOHsH37dkRFRTX4HCpr0UFXQEAAzMzMsGLFCjg4OHAK0gsvvIAuXbrgo48+woIFC1BWVoaEhIRa21BXZ9CgQVCr1Xj33Xcxfvx43Lp1C8nJyVWqTAHA2toab7/9NubNm8eOmOPm5lZtW2UrKyvMnTsXa9euxYMHDzBgwABoNBr8/fff7ISM1XFwcNA7GXFd6Ua0+euvv1BeXs5+9vHxgY2NDRISElBUVAQfHx9YW1vj999/x6VLl9h29N26dYOZmRkOHjwIS0tLmJiYGL35UVpaGg4fPox///vfcHZ2hkqlQmZmJj7//HO89dZbBrepJVxUjoxTjrZv344DBw7g7bffBp/PR1ZWFruud+/enKZJtRk7diw+/fRTzJo1C/PmzYNMJkN8fLxRHxormzFjBl544QUEBgaia9euEIvFSE1NRXFxMSZOnNhox23JqOwYp+wsWbIEvXr1gouLC8zNzXHt2jUkJSWhX79+7Ah4Fy9exKZNmzB27Fi4u7uDz+fjypUr2LFjBwIDA+Hg4ICSkhLMmDEDb7zxBp5//nkoFAokJyfD3t6+2ofT+pozZw7GjBmDqKgovPXWW8jLy8OGDRvg5+fH6c+lz/Tp03Hw4EFMmTIFs2fPRpcuXfDnn39CKpVi5syZRs3ns0DlwHjPYgDw22+/wczMDCqVCn/++ScSEhLQt29f9O3bF4C2r5+fnx/Cw8Mxc+ZM9O7dG6Wlpfjjjz8gl8sRHR0Na2trTJgwAVu3boWJiQl69+6NL7/8ElKp1KA8hIWFYf/+/YiIiEBERASkUik2btwIJycnvPLKKwCAl19+Gf369cOiRYsQHR2Njh07Ijk5mR19tyHkcjlOnjyJ1157jf0bUNHIkSPx9ddfo7y8nJ03q6ysDAsWLMCbb76J27dvY9u2bZgyZQqnpk/XB+2jjz5CcXExRowYwdmvm5sbYmJiEBcXhz/++AMjRoxAp06dUFJSgp9++glisdigLjXVadFBl5mZGYKCgnD48OEq0apQKMTWrVuxevVqzJ8/H126dMHs2bPZCRbrytnZGbGxsfjkk09w4sQJ9OnTB/Hx8Xpnxvb29oavry/WrVuHgoIC+Pj4YM2aNTXuf+bMmejUqRP27NmDXbt2QSQSoVevXs9saNiKnQQrft67dy8GDhwId3d37N69G0ePHkVZWRm6deuGefPmYdq0aQAAkUiENWvWIDExEaGhoVAqlbhx44ZR8xgQEID79+/jiy++QG5uLgQCAXr06IHly5djwoQJRj1WW0LlyDjOnz8PQNs05bPPPuOs05UjQ5mbmyMpKQkrV67EokWL0L17dyxbtgzbtm0zap4rioiIwNGjR7FhwwZIJBLY2NjA1dUVn3/+eaNNRNnSUdkxDg8PD6SlpSE5ORkajQYODg4IDQ3F9OnT2bfWnp6eGDp0KDIyMpCUlAS1Wg0HBwfMmTOHHdRFJBLByckJe/fuRV5eHszMzODl5YWdO3cafbLXF198ETt27MCmTZswd+5ctG/fHqNGjcKSJUtq3dbGxgb79+9nB6dSKBTo2bOn3kF3WgIqB8ale64SCATo0qULgoKCMH/+fLZ2j8fj4ZNPPsH27duxZ88e5ObmokOHDujTpw9nUIiYmBioVCokJiaCz+fj9ddfR1hYGOLi4mrNg42NDfbu3Yu4uDhER0fD1NQUAQEBePfddzm1ltu2bUNcXBzWrVsHuVwODw8P7NmzhzNcfH2cOXMGpaWleOONN/Suf/3115GSkoLvvvuO/d2Eh4fj3r17iI6Ohkajwfjx47F48eIq244aNQrLly+Hl5eX3kB5+vTpcHFxwa5du7B69WqUlJTAysoKffv2RVxcXIPuBR7DNNJU7oQQQgghhBBCUPPstIQQQgghhBBCGoSCLkIIIYQQQghpRBR0EUIIIYQQQkgjoqCLEEIIIYQQQhpRix690JgkklJoNNoxRaytLVBYaNiwmsT49F1/e3uag6ulqVim6orKoH7Gui5Unlqe2soTlZnGYeh1pTLV8hj6HdXaylZLOZ/WWKYo6NLDxERQeyLSaOj6E7oH9KPrQqpD90bjoOva/Bw4cAD79u3DgwcPAGiH74+MjERAQECjHK+13QOt7XxaEgq6CCGEEEJIi9CpUydER0ejV69eYBgGhw4dQlRUFA4dOmT0SbAJMSYKugghhBBCSIsQGBjI+bxw4UJ8/vnnyM7OpqCLNGsUdBFCCCGEkBZHrVbj22+/RXl5OTw9PZs6O4TUiIIuQgghhBDSYty4cQOTJk2CXC6HhYUFEhMT8cILL9RpH7a27Q1O29oGdWht59NSUNBFCCGEEEJajOeffx4HDx5ESUkJjh07hqVLlyI1NbVOgZehoxfa21tCLC5pSHablZZyPq0xMKR5ugghhBBCSIshFArRs2dP9O3bF9HR0XB2dkZKSkpTZ4uQGlHQZWQqDVAmV0GlaeqckNYgNTUVQUFBcHd3x4QJE5CdnV1j+oyMDAQHB8Pd3R2jR4/G2bNnOesZhkF8fDz8/Pzg4eGB6dOn486dO3r39fjxY/j7+8PZ2RllZWVGOydDlEgVKJOr2H9Ungipma7MUFkhbRHDMFAoFE2dDaOjZ8rWhYIuI5MrVbh8/RHkSlVTZ4W0cOnp6YiNjUVUVBTS0tLg7OyMiIgIFBQU6E1/5coVREdHY/z48Th48CCGDh2KyMhI5OTksGl27NiBlJQUrFy5El988QXMzc0RERGh98tqxYoVcHJyarTzq0m5TFuOdP+oPBFSM12ZobJCWrvNmzfj0qVLuH//Pm7evMl+fu2115o6a0ZHz5StCwVdhDRTu3btwsSJEzFu3Dj07t0bq1atgkgkQlpamt70e/fuhb+/PyIiIuDo6IiFCxfC1dUVqampALRvAvfu3YvIyEgMGzYMffr0wfr165GXl4fTp09z9vXVV18hPz8fM2bMaPTzJIQQQgxVWFiIZcuWITg4GNOmTcOvv/6KpKQk+Pr6NnXWCKkRDaRBSDOkUChw7do1zJkzh9ys+ycAACAASURBVF3G5/MxePBgZGVl6d0mKyurSpDk5+eHM2fOAADu378PsViMIUOGsOstLS3h6emJrKwsBAcHAwDu3r2LLVu2YP/+/Xj48KGRz4wQQgipv9WrVzd1FgipFwq6CGmGCgsLoVarYWdnx1lua2tbbR+s/Px82NraVkkvFosBgP2pb5+6dSqVCu+88w4WLFiA5557rkFBV12G463snwIpLNubsZ8tLESwt7Go9/5ak9Y4ohMhhBDS2lHQRQhhbd++HTY2NnjzzTcbvC9Dh+PVSyBASamM/SiVyiFWqxucp5bOWEP9UuBGCCGEPFvUp4uQZsja2hoCgQD5+fmc5RKJBPb29nq3sbOzg0QiqTa97mdN+/zxxx/x/fffw9XVFa6urpg+fToAYMCAAdi+fXuDz4sQQgghpC2ioIuQZkgoFMLNzQ2ZmZnsMo1GgwsXLsDLy0vvNl5eXjh//jxnWWZmJpvewcEB9vb2nH2Wlpbi119/ZdOsW7cOhw4dwsGDB3Hw4EF8+OGHAID//e9/mDBhglHPkRBCCCGkraDmhYQ0U2FhYVi6dCnc3Nzg4eGBPXv2QCaTYcyYMQCAmJgYdO7cGdHR0QCAqVOnIjQ0FMnJyQgICEB6ejquXr2KtWvXAgB4PB6mTp2Kbdu2oUePHnBwcEB8fDy6dOmCoKAgAMBzzz3HyUNhYSEAwNHREe3atXtWp04IIYQQ0qpQ0EVIMzVy5EgUFBQgISEBYrEYLi4uSEpKgo2NDQAgNzcXfP7Tympvb29s2LABW7ZswaZNm9CrVy8kJibC0dGRTTNz5kyUl5djxYoVKC4uRv/+/bFjxw4IhcJnfn6ENEepqanYuXMnW+aWL18ODw+PatNnZGQgPj4eDx48QK9evbBkyRL4+/tz0ty+fRsff/wxLl++DIZh4OTkhE8//ZQty4QQQlo/HsMw9ezp3rpU7PTfkM7qZXLtRHYDXDqjnYhi2vrQd/2p43/L05CBNBiBAN//fJf9TOVJiwbSaFzp6emIiYnBqlWr4OnpiT179uDYsWP49ttv9QZIV65cQUhICBYvXozAwEAcPnwYSUlJOHToEPuy4+7du3jzzTcxfvx4jB49Gubm5rh58yYGDRoES0vDfw+1lSddmaGyYlyGljkqUy2Pod9Rxvq7Wx+N8UzZlOdTF62xTFGfLkIIIQTGn5AcADZv3gx/f38sWbIEffr0Qc+ePTF8+PA6BVyEEEJaPnodRgghpM1rjAnJNRoNzpw5g4iICISFheGPP/5Az549ERUVhZdffrlO+att3jvd3HY0p53xtcY37oSQZ4+CLkIIIW1eY0xILpFIIJVKkZSUhIULFyImJganTp3C22+/ja+++gqurq4G56/WplBP5rajOe2Mi5oXEkKMhZoXEkIIIY1Ao9EAAIYOHYpp06bBxcUFc+fOxUsvvYQDBw40ce4IIYQ8SxR0NYJyuQoff34F/zt1q6mzQgghxACNMSG5tbU1TExM8MILL3DSODo6Ijc314i5J4QQ0txR0NUIbt8vwt1HpTh++R7+zitu6uwQQgipRWNMSK7bZ+XmiX///Te6du1q5DMghBDSnFHQ1QhyC6SwsRLB1ISPzN/ymjo7hBBCDBAWFoYDBw4gLS0NOTk5WLlyZZUJyTdu3Mimnzp1Ks6dO4fk5GTk5ORg69atuHr1KqZMmcKmCQ8Px9GjR/HVV1/hzp07SE5Oxo8//oiJEyc+8/MjhBDSdGggjUZQUCzDgD6dUVymwNW/Cpo6O4QQQgzQGBOSBwcHo7i4GNu3b8eaNWvg6OiI7du312kQDUIIIS0fBV1GJpWpoFBqYG9tjs425vjtTwnyi8ph18G8qbNGCCGkFiEhIQgJCdG7LiUlpcqyESNGYMSIETXuc8KECZgwYYJR8kcIIaRlouaFRiYplgEAOrQXQqXWjlxFtV2EEEIIIYS0XRR0GZmkqBwAYGNlhg7thGhvboqb9x5DpWnijBFCCCGEEEKaBAVdRlZUpgCgreni8Xjobt8ON+4+hlypauKcEUIIIYQQQpoCBV1GVipVggegnZkpAMChU3s8LpVDSVVdhBBCjIxhGITHnUbamdtNnRVCCCE1oKDLyEqkCoiEAvD5PADaoIthgNz8sibOGSGEkNampFwJADhy/q8mzgkhhJCaUNBlZCVSJcyEAvZzd/v2AIB74lKUyVXUt4sQQojR/FOo7Ufcob2wiXNCCCGkJhR0GVmJVAkz0dOR+G2sRBDweXiYX4bL1x9R3y5CCCFG86hACkA7eBMhhJDmi4IuIystV8LM9GlNF4/Hg6WFKTuUPCGEEGIsJVJt80KLJ/2ICSGENE8UdBlZuVwFYYWgCwDaWwghKaKgixBCiHGpNdo26wzDNHFOCCGE1ISCLiNiGAZSmRIiU+5ltTQ3RUGRjL4UCSGEGJVKrf1e0Wjo+4UQQpozCrqMSKZQQ8OgSk2XpYUpFCoNZAp1E+WMEEJIa6RSazg/CSGENE8UdBlRmUzbtl5YuabLQtvWvkSqeOZ5IoQQ0nrpgi2FkoIuQghpzijoMiKpTDsyodCkUp8uc+1QvroOz4QQQogx6JoXKqmmixBCmjWDg67U1FQEBQXB3d0dEyZMQHZ2do3pMzIyEBwcDHd3d4wePRpnz57lrGcYBvHx8fDz84OHhwemT5+OO3fucNJ8+umnmDRpEjw9PTFw4EC9x/njjz8wefJkuLu7IyAgAElJSYaektGVPQm6RJUH0jA34awnhBBCjEH9JNhSKqn5OiGENGcGBV3p6emIjY1FVFQU0tLS4OzsjIiICBQUFOhNf+XKFURHR2P8+PE4ePAghg4disjISOTk5LBpduzYgZSUFKxcuRJffPEFzM3NERERAYXiaRM8pVKJ4OBgvPXWW3qPU1paihkzZqBbt2745ptvEBMTg61bt+Krr76qyzUwGramq1LzQoGADwszE3Y9IYQQYgxsTZeKaroIIaQ5Myjo2rVrFyZOnIhx48ahd+/eWLVqFUQiEdLS0vSm37t3L/z9/REREQFHR0csXLgQrq6uSE1NBaCt5dq7dy8iIyMxbNgw9OnTB+vXr0deXh5Onz7N7mf+/PmYPn06nJyc9B7n//7v/6BSqRAbG4sXX3wRo0aNQmhoKHbv3l3Hy2AcMoU2qDI1qXpZrdoJUS6noIsQQojxsH26KOgihJBmrdagS6FQ4Nq1axgyZMjTjfh8DB48GFlZWXq3ycrK4qQHAD8/Pzb9/fv3IRaLOWksLS3h6elZ7T6rO46Pjw9MTZ9OCunn54dbt26htLTU4P0Yi/xJ8w4Tgf6gS0pBF6mjpmjWGxUVhcDAQLi7u8PPzw9LlizBo0ePjH5uhJCG0wVdShU1LySEkObMpLYEhYWFUKvVsLOz4yy3tbWt8rCmk5+fD1tb2yrpxWIxALA/9e1Tt84Q+fn56NGjB2eZbp/5+flo3769wfuyteWmtbe3NHhbHYGp9nJad7CAqakJLNubsT+tLc3w4J9SWFiIYG9jUed9tzX1uf6tja5Z76pVq+Dp6Yk9e/YgIiIC3377LWxsbKqk1zXrXbx4MQIDA3H48GFERkbi0KFDcHR0BPC0WW9cXBwcHBwQHx+PiIgIHD16FEKhdsAXHx8fREREoFOnTvjnn3/w0UcfYeHChdi/f/8zPX9CSO10zQtVaobmgiSEkGas1qCrrZBIStnJJe3tLSEWl9R9H4VS8HhAebkcSqUKJaUy9qelhSmkMhVKS2XgqemNZE30Xf+2GIRVbNYLAKtWrcKZM2eQlpaGGTNmVElfsVkvACxcuBCZmZlITU3FihUrqjTrBYD169dj8ODBOH36NIKDgwEA06ZNY/fZvXt3zJw5E/PmzYNGowGfTwOeEtKcqDRPmxXSBMmEENJ81Rp0WVtbQyAQID8/n7NcIpHA3t5e7zZ2dnaQSCTVptf9rFwjJpFI0LdvX4Mzr+84unxWrkV7FmQKFUSmAvB4vCrrrNoJwUA7V5eluWnVjQmpQNesd86cOewyQ5r1Vg7G/Pz8cObMGQC1N+vVBV0VPX78GIcPH0b//v3rHHBVrj2ui38KpLBsb8Z+phrip9riCwhSPVWFvlwUcxFCSPNVa9AlFArh5uaGzMxMBAUFAQA0Gg0uXLjAeSNekZeXF86fP4/Q0FB2WWZmJry8vAAADg4OsLe3R2ZmJpydnQFoRyL89ddfERISYnDmvby8EB8fD6VSyfbryszMxIsvvlinpoXGIlOoYSYU6F1n1U7bdKuoVIFutu2eZbZIC9TUzXo//vhjpKamory8HP369cP27dvrfA4Va4/rTCBASamM/SiVyiGmGuJ618Lr2w9pHVQVypiGmhcSQkizZdCr67CwMBw4cABpaWnIycnBypUrIZPJMGbMGABATEwMNm7cyKafOnUqzp07h+TkZOTk5GDr1q24evUqpkyZAgDg8XiYOnUqtm3bhlOnTuHGjRuIiYlBly5d2MAOAB4+fIjr16/j4cOH0Gg0uH79Oq5fv84OKz969GiYmJjgP//5D27duoX09HTs3bu32mCwsckVaoiqCbo6tH8SdJUp9K4npDmZMWMG0tLSkJycDB6Ph3fffbeps0QI0UOtpuaFhBDSEhjUp2vkyJEoKChAQkICxGIxXFxckJSUxHbmz83N5TQ98vb2xoYNG7BlyxZs2rQJvXr1QmJiItuZHwBmzpyJ8vJyrFixAsXFxejfvz927NjBduYHgISEBM6w9P/+978BAKdOnYKDgwMsLS2xc+dOrF69GmPHjoW1tTWioqLw5ptvNuyq1JNMoa4yMbKOlYWupkv+LLNEWqimbtZrY2MDGxsbPP/883B0dERAQACys7Ph4eHR4HMjhBiPUvU00KKBNAghpPkyeCCNkJCQapv+paSkVFk2YsQIjBgxotr98Xg8LFiwAAsWLKg2TVxcHOLi4mrMV58+ffD555/XmOZZkSlU1dZ0WVpomz8WS6mmi9SuOTXr1T3IVZy4nBDSPKg5A2k0YUYIeUY+++wzHD9+HH/++SfMzMzQv39/vPPOO+jVq1dTZ42QGtHohUYkV6hh1V6od51AwIeZUIBial5IDBQWFoalS5fCzc0NHh4e2LNnT5VmvZ07d0Z0dDQAbbPe0NBQJCcnIyAgAOnp6bh69SrWrl0LgNust0ePHuyQ8RWb9f7222/45ZdfMGDAAFhZWeHevXtISEhAz549qZaLkGZIVbF5IdV0kTbg0qVLmDJlCtzd3aFWq7Fp0yaEh4cjPT0dZmZmte+AkCZCQZcRyRRqdKqmpgvAk6BL+QxzRFqypmjWa2ZmhlOnTiExMRFSqRT29vZ4+eWXsXnzZk7TX0JI86BSMxCa8qFQaijoIm3Czp07OZ/j4uLg6+uL33//Hd7e3k2UK0JqR0GXEWmHjK/+kpqLTGggDVInz7pZ74svvog9e/bUL7OEkGdOpdZAaCKAQqmhPl2kTSop0Y7o2qFDhybOCSE1o6DLiGTK6kcvBLRBV2EJDaRBCCHEODQaBmZCAUrLqU8XaXsYhkFsbCx8fHw4rToMUZe5JJtqmg3myZyVxp6rkqYNaRoUdBmJRsNAodRUO3ohoA267uSVgGEYvRMoE0IIIXWh0jAQPvneoeaFpK1ZvXo1bt68if3799d5W0PnkjTW/Ij1IZWrUFIqM+pclU15PnXRGgNDg+bpIrWTKbSFobrJkQHAQmQCtYZBaTn16yKEENJwGg0DUxPtVzkFXaQtWbNmDU6fPo09e/agc+fOTZ0dQmpFQZeRyJXaoKummi4zkXYd9esihBBiDGo1A6GJ9ruFoeaFpA1gGAarV6/G8ePHsWfPHjz33HNNnSVCDELNC41EplABAERCQbWdmS1E2stdVKqAg/75bQkhhBCDMAwDDUM1XaRtWbVqFY4cOYJt27ahXbt2EIvFAABLS0saMp40axR0GYmueaHIVMAGYJWZ64KuMhpMgxBCSMPogiwhBV2kDdH13woNDeUsj42NxdixY5siS4QYhJoXGkmZTBt0CWsZSAPQ1nQRQghpflJTUxEUFAR3d3dMmDAB2dnZNabPyMhAcHAw3N3dMXr0aJw9e7batDNnzoSzszO+++47o+RVrdYGWaa6gTQMGBSAkJbuxo0bev9RwEWaOwq6jKS0XBtImZhWf0lNBDwITfgopKCLEEKanfT0dMTGxiIqKgppaWlwdnZGREQECgoK9Ka/cuUKoqOjMX78eBw8eBBDhw5FZGQkcnJyqqTdt2+f0efRUmu4NV1U0UUIIc0XBV1G8nQgjeovKY/Hg2U7IQpKZM8qW4QQQgy0a9cuTJw4EePGjUPv3r2xatUqiEQipKWl6U2/d+9e+Pv7IyIiAo6Ojli4cCFcXV2RmprKSXf79m3897//xbp164yaXzbooiHjCSGk2aOgy0jYgTRqaF4IAFbthCih0QsJIaRZUSgUuHbtGoYMGcIu4/P5GDx4MLKysvRuk5WVxUkPAH5+fpz0CoUC0dHRePfdd9GpUyej5llTqaaLmhcSQkjzRQNpGIlcN5BGDfN0AYClhSnyJNJnkSVCCCEGKiwshFqthp2dHWe5ra0t7ty5o3eb/Px82NraVkmvG00NADZv3owXX3wRI0aMaFD+bG3bV1nGF5YDADpYaUdsE4lMYWEhgr2NRYOORbha4ySthJBnj4IuI9E1L6xpIA1AW9N1697jZ5ElQgghTejixYs4duwYDh061OB9SSSlVWqy8ou0QZfqSUsLabkCUqkcYrW6wccjWvb2lhCLSwxKRwghNaGgy0hkCjVMBDzwebwa01laCFEuV0OhVNcaoBFCCHk2rK2tIRAIkJ+fz1kukUhgb69/YkU7OztIJJJq01++fBkPHz7EwIEDOWkiIyMxePBg7Ny5s0F51gVhpiY0eiEhhDR3FHQZiVyhhomg9i5yVu2EAICiMgXsO5o3drYIIYQYQCgUws3NDZmZmQgKCgIAaDQaXLhwAdOmTdO7jZeXF86fP8+ZLygzMxNeXl4AgMmTJ+PVV1/lbDN69GgsX74cAQEBDc7z04E0aPRCQghp7ijoMhK5Ug1Tk9qDLksLUwDauboo6CKEkOYjLCwMS5cuhZubGzw8PLBnzx7IZDKMGTMGABATE4POnTsjOjoaADB16lSEhoYiOTkZAQEBSE9Px9WrV7F27VoA2v5dlft8AUC3bt3g4ODQ4Pyq2ZoumhyZEEKaOwq6jESuMCzo6vCkpquwVN7YWSKEEFIHI0eOREFBARISEiAWi+Hi4oKkpCTY2NgAAHJzc8HnP/077+3tjQ0bNmDLli3YtGkTevXqhcTERDg6Oj6T/OomRxZS80JCCGn2KOgyEpnSsOaF1k9GmZIU0VxdhBDS3ISEhCAkJETvupSUlCrLRowYUaeRCW/cuFHvvFWmq9kSUk0XIYQ0ezRPl5EYWtNlLjKBmVBAQRchhJAG0TUvNDGhPl2EENLcUdBlJHKlGqYG1HQBgI2VGTvULyGEEFIfarUGACDg8yDg86h5ISGENGMUdBmJTKFm3zbWxsZKBEkx1XQRQgipP12QJeDzIBDwqHkhIYQ0YxR0GYmijjVdFHQRQghpCDUbdPEh4POpeSEhhDRjFHQZAcMwBvfpAgAbSxHK5WpIZcpGzhkhhJDWShd08XXNCynqIoSQZouCLiOQK9VgAJgIeAalt3kygmE+DaZBCCGknjjNC6lPFyGENGsUdBmBXKEGAINruuw6aIOuR4U0mAYhFf2VW4zlST/iXNaDps4KIc2emtOni081XYQQ0oxR0GUEsidBlyHzdAFAZxsL8ADk5pc1Yq5Ia5CamoqgoCC4u7tjwoQJyM7OrjF9RkYGgoOD4e7ujtGjR+Ps2bOc9QzDID4+Hn5+fvDw8MD06dNx584ddv39+/fx3nvvISgoCB4eHhg2bBg++eQTKJXPpils+oU7eJhfhrTvb4OhB0hCasQGXQIe+Hwe9ekihJBmjIIuI5DVsaZLaCqAbQczPJRQ0EWql56ejtjYWERFRSEtLQ3Ozs6IiIhAQUGB3vRXrlxBdHQ0xo8fj4MHD2Lo0KGIjIxETk4Om2bHjh1ISUnBypUr8cUXX8Dc3BwRERFQKBQAgD///BMMw2D16tU4evQo3n33XXz++eeIj49v9PNVazT47U8JzIQCFJUqUFSqaPRjEtKSqTXaIeP51LyQEEKaPQq6jECmUAEwPOji8XnobGOBB1TTRWqwa9cuTJw4EePGjUPv3r2xatUqiEQipKWl6U2/d+9e+Pv7IyIiAo6Ojli4cCFcXV2RmpoKQFvLtXfvXkRGRmLYsGHo06cP1q9fj7y8PJw+fRoA4O/vj9jYWPj5+eG5557D0KFDER4ejhMnTjT6+eZJpFCoNBj20nMAAPFjan5LSE3UNGQ8IYS0GBR0GUFdmxfKldr0jwqk7JtKQipSKBS4du0ahgwZwi7j8/kYPHgwsrKy9G6TlZXFSQ8Afn5+bPr79+9DLBZz0lhaWsLT07PafQJASUkJOnTo0JDTMcjdf0oBAD59OkFkKkBhqbzRj0lIS8YZMp7HA1V0EUJI82XS1BloDXRBlKE1XQDQsb0QKjWDfwrL0dW2XWNljbRQhYWFUKvVsLOz4yy3tbXl9MGqKD8/H7a2tlXSi8ViAGB/6tunbl1ld+/exb59+/Dee+/V+RxsbdvXKX2p/AF4PKCvc2d0trGAVKaGZXvtoDMWFiLY21jUOQ+tkb29ZVNngTQTmopDxgv4UD75LiKEENL8UNBlBGyfLgNrugDA2lIEAPg7r4SCLtIsPXr0CBERERg1ahTGjRtX5+0lktI69TG5m1uEDu2EeFxYhi62Fvj9rwKUlGqnVZBK5RCr6YHS3t4SYnGJUfZDWj51pSHj5dS8kBBCmi1qXmgEMrm2T5dJXWq6LEUQmQpw+0FRY2WLtGDW1tYQCATIz8/nLJdIJLC3t9e7jZ2dHSQSSbXpdT8N2eejR48wdepUeHl5YeXKlQ05FYNJimSwfTKdQidrC5SVK2lgAEJqoFZTny5CCGkpKOgyApmy7jVdfB4PPbtYIoeCLqKHUCiEm5sbMjMz2WUajQYXLlyAl5eX3m28vLxw/vx5zrLMzEw2vYODA+zt7Tn7LC0txa+//srZpy7gcnNzQ2xsLPj8Z/NnQlIsg+2TicOtrczA4OkgNYSQqnRBloDPA5/PB3URJoSQ5ouCLiOQKdQweTJPSl08380K9/8powdLoldYWBgOHDiAtLQ05OTkYOXKlZDJZBgzZgwAICYmBhs3bmTTT506FefOnUNycjJycnKwdetWXL16FVOmTAEA8Hg8TJ06Fdu2bcOpU6dw48YNxMTEoEuXLggKCgKgDbhCQ0PRtWtXLF26FAUFBRCLxdX2+TIWDcOgoFgOuw7mAJ42vy2TUdkgpDpq9dMh4034PJrbjhBCmjHq02UEMoUaZsK6X8oXullBwzDIeVgMt142jZAz0pKNHDkSBQUFSEhIgFgshouLC5KSkmBjo71XcnNzObVQ3t7e2LBhA7Zs2YJNmzahV69eSExMhKOjI5tm5syZKC8vx4oVK1BcXIz+/ftjx44dEAqFAIDz58/jzp07uHPnDvz9/Tn5uXHjRqOda1GpAmoNwzYvtLbU/pRS0EVItSr36aLmhYQQ0nxR0GUEcoUKIlNBnbd7oZsV+Dwe/rhTSEEX0SskJAQhISF616WkpFRZNmLECIwYMaLa/fF4PCxYsAALFizQu37s2LEYO3Zs/TLbAPlF2jm5njYv1NZ0UdBFSPU0DAM+jwceT9vSgvpAEkJI80XNC41AplBDJKx70GUmNMHzXS3xx93CRsgVIS2HpFg7SqGupqu9uSn4fB6kcgq6CKmOWs2wzdoFAj6ooouQ5k2lAcrkKqio/2WbREGXEWibF9Y96AKAPj2t8VduCQpK5FQISZtVXKoAoJ2/DtDWyFmITCCVKZsyW4Q0a2oNA4HgSdBFzQsJafbkShUuX38EuZJeKLZFFHQZQblcVa+gi8fnoVdXK2g0DDIu3qFCSNqsYqkSAr420NKxMDOh5oWE1ECtYSDgVQi6qHkhIYQ0WxR0GUF5PQfSkCvVKCyRQcDnIa9A2gg5I6RlKJYqYNVOCB7v6QigFmYm1LyQkBpoNBWaF/J5oJiLEEKaLwq6jEBWz5ouADAR8NGjiyUFXaRNKy5TwNLClLNM27xQRcNgE1INTvNCAZ/KCiGENGMUdBlBuUIFM1H9B4Ls7dABBUUylNNbfdJGlUgVsLIQcpaZiUyg1jBQqelBkhB91BoNBHzq00UIIS2BwUFXamoqgoKC4O7ujgkTJiA7O7vG9BkZGQgODoa7uztGjx6Ns2fPctYzDIP4+Hj4+fnBw8MD06dPx507dzhpHj9+jOjoaHh7e2PAgAH4z3/+A6n0aY3Q/fv34ezsXOVfVlaWoafVYGqNBgqlpt41XQDQu3sHMAByHhQZL2OEtCDFZUpYteMGXeZPyhS9jCBEP42GYYMuGjKeEEKaN4OCrvT0dMTGxiIqKgppaWlwdnZGREQECgoK9Ka/cuUKoqOjMX78eBw8eBBDhw5FZGQkcnJy2DQ7duxASkoKVq5ciS+++ALm5uaIiIiAQqFg07zzzju4ffs2du3ahU8//RSXL1/GypUrqxwvJSUFP/zwA/vPzc2tjpeh/mQKNQDAvB59unR6drUCn8/DzXuPjZUtQloMhmG0fboq1XSZP6k9LldQ0EWIPmoNw06QLhDwqU8XIYQ0YwYFXbt27cLEiRMxbtw49O7dG6tWrYJIJEJaWpre9Hv37oW/vz8iIiLg6OiIhQsXwtXVFampqQC0D1l79+5FZGQkhg0bhj59+mD9+vXIy8vD6dOnAQA5OTk4d+4c1q5dC09PT7z00ktYvnw5Dh8+jPz8fM7xOnbsCHt7e/afqalplTw1Ft1beDNR/Wu6TE34sO9ohlv3qaaLxFUIyQAAIABJREFUtD0yhRpKlQaW7bjl1vxJmZLJ1U2RLUKaPbWGgUmF5oUMRV2EtBpFpXI8LpU3dTaIEdVaPaNQKHDt2jXMmTOHXcbn8zF48OBqm/FlZWVhxowZnGV+fn44c+YMAG2zQLFYjCFDhrDrLS0t4enpiaysLAQHB+OXX35Bx44d0bdvXzbN4MGDwePxkJ2djaCgIHb5rFmzoFAo0KtXL8yaNQv/+te/DDr5imxt23M+29tbGrRdmUr7JWdlaQY+jwdTUxNYtjer8SeAKst6drHC5d8fwaydCJaV3vi3RYZef9LylUi1tdtV+nQ9qT2m5oWE6MeZHJnPAwNQvy5CWgENw2DRJ+dhKuDjreEvNnV2iJHUGnQVFhZCrVbDzs6Os9zW1rZKHyyd/Px82NraVkkvFosBgP2pb5+6dfr2YWJigg4dOrA1XRYWFli2bBm8vb3B4/Fw7NgxzJ49G5999hkCAgJqOzUOiaSUbQ9vb28JsbjEoO0e5mlrp/gMg5IyOZRKFUpKZTX+BFBlmXV7IRgAmb/ch7eTfZ3y3trou/4UhLVexVLtBMiV+3SJhALwoJ2SgRBSlYbhBl0AqF8XIa3AnTztM5BSrWG7sZCWr/4dkZoBGxsbhIWFsZ89PDwgFouRlJRU56CrvsqfNH0yEwpQ0oBR3+06msNUwMfNe4/bfNBF2pbiMv01XXweDyKhADKq6SJEL07zQgGfXUZIa3b58mXs3LkTV69ehVgsxvbt2xEYGNjU2TKqR4VPHygLimVNmBNiTLX26bK2toZAIKjSj0oikcDeXn9wYGdnB4lEUm163c+a9qlvHyqVCkVFRVVqyCry9PTE3bt3azsto2H7dDVgIA1A+5aye6d2+DvPsBo2QlqL4ifNCyvP0wVoB9Og5oWE6KdWa6imi7Q5UqkUzs7O+OCDD5o6K41GUvQ00JLK6Duwtag16BIKhXBzc0NmZia7TKPR4MKFC/Dy8tK7jZeXF86fP89ZlpmZyaZ3cHCAvb09Z5+lpaX49ddf2TT9+vXD48ePce3aNTbNxYsXwTAMPDw8qs3v9evXqw0GG4NuZLWGDKSh81wnS9x5VEJt8kmbUqKr6WpXtS+jmVBATSsIqUbFIeN1P6mmi7R2AQEBWLRoEYYPH97UWWk04scydjApqUzZxLkhxmJQ9UxYWBiWLl0KNzc3eHh4YM+ePZDJZBgzZgwAICYmBp07d0Z0dDQAYOrUqQgNDUVycjICAgKQnp6Oq1evYu3atQAAHo+HqVOnYtu2bejRowccHBwQHx+PLl26sANkODo64uWXX8by5cuxatUqKJVKrFmzBq+99hpb05WWlgZTU1O4uLgAAE6cOIGvv/4asbGxxr1KNZBVaF7YUD27WOLcrw9xXyyFbQcRRKYmMKHpq0krVyxVwkJkAhNB1ZvdXGSC4rIGtNslpBVTaxiYPvmSYIMutaYps0RIi1F5ALWaGKtfOVMghWV7M1hYiGBvY1FtujK5Ct3s2+NRgRRKDWpNX1fUT75pGBR0jRw5EgUFBUhISIBYLIaLiwuSkpJgY2MDAMjNzWXnCgEAb29vbNiwAVu2bMGmTZvQq1cvJCYmwtHRkU0zc+ZMlJeXY8WKFSguLkb//v2xY8cOCIVP33Zv2LABa9aswbRp08Dn8/Hqq69i+fLlnLxt27YNDx8+hEAggKOjI+Lj4/HKK6806KLURblcBR4AoWnDg64uttoCdfN+IUwe8jDApTNMRC262x0htSouU8BSTy0XoB02vlyhBkO1v4RUUXmeLoBGLyTEUBUHUKtJXQZXq41Urh1ATSqVQ6yuvhWH5HE52luYokM7IR6X1J6+Lox5Po2pNQaGBj/Rh4SEICQkRO+6lJSUKstGjBiBESNGVLs/Ho+HBQsWYMGCBdWm+X/27jwuqnL/A/hnZmDY90VE3IBERQRx37KwxVJbrv40S01TK5css1tmaWKZdVNTzNIyTc26ek2911zSNLPCXFI0FRcwUUSRfZlh9vP7Y5wTAwMyOAMMfN6vFy/gzDPnPDOcL3O+59l8fX2xePHiKh9/8sknxda2+lKm0cHVRQapRHLX+wr2d4dUKkFWrgKtgmt+B4bIkZUoNfCxMJ4LMI6VNBgEqDR6eLrW3fp71HRt3LgRX375pXiD8e233662S/vu3buxbNkyXL9+HW3atME///lP3HvvvQAArVaLpUuX4tChQ7h27Rq8vLzQr18/vPrqqzbpBl++e6FUbOli0kXk6EqUWjQP8IBOZ0BuESfSaCzYee0uqdT6u55Ew0QmlcDb3Rk5BWU22R+RIyhWaqtp6TLGlmmGQyJ72rVrFxYuXIipU6di27ZtiIqKwsSJE5Gfn2+x/IkTJzBz5kwMHz4c27dvx8CBAzFlyhSkp6cDAFQqFc6dO4fJkydj69atWL58OdLS0jB16lSb1FfPMV1EjVJpmRZe7s5wd3WGRstxzY0Fk667VKbWiReGtuDtIcetQiZd1HQUKzSVpos3MY2VNC2gTGRPa9euxciRIzFs2DBERkYiMTERLi4u2LZtm8Xy69evx7333ouJEyciIiICr7zyCjp27IiNGzcCALy8vLB27Vo8+uijCA8PR1xcHObMmYNTp04hOzv7ruurNwiQyThlPFFjotHqodbqbyddTlBrOU6zseCAobukUGnh7uoEW33OeXvIkZlTwGl/qUnQGwwoLdNanLkQKN/SxdmbyL40Gg3Onj2LyZMni9ukUin69OmDlJQUi89JSUnBhAkTzLb169cPBw8erPI4paWlkMlk8PKybryCxUH/EsDdTY6gIC/ILhmXWJHLnRvlWIj6xPezYVEoFGZLA2VmZiI1NRWBgYF1Onu1vZSWGT/vvNzlKCnTQqPjuObGgknXXVKodPD1dIHOYJs7ET4echgMAkqUvMikxq/09nnuXcWYLtOUuWzpInsrKCiAXq+vtA5kQEAAMjIyLD4nNzcXAQEBlcrn5ORYLK9Wq7Fo0SIMHToU7u7WzURmadC/RquHVqNDTk6J2OKlUKodYpC8o6jppANMzOrOmTNnMHbsWPH39957DwAwbdo0vPTSS/VVLZsxJV0ersbuhYIAjmtuJJh03SWFSovQQA+b7c90x7+YF5nUBBQr/76jZ4mLswwSCeOBHJ9Wq8WMGTMAAHPmzLHJPvV6AU4Vp4y30Q1AooaqZ8+euHDhQn1Xw24UtxdD9nB1goer8TJdqdIB3vVZK7IFJl13SVGmg7urbcd0AUARJw6gJqC4moWRAeMsp65yGVt+ye78/Pwgk8mQm5trtj0vL6/KLkuBgYHIy8u7Y3mtVotXXnkFmZmZWL9+PTw9bTM7rU5vgFPFKePZNZ3IoSlvJ13urk5iF3sukNw4cCKNu6DTG6DW6m2adLk4y+Du6oRS3tmnJuBOSRdgnDaesxeSvcnlckRHRyM5OVncZjAYcPjwYcTFxVl8TlxcHH777TezbcnJyWblTQlXRkYGvvrqK/j6+tqszrpyE2lIOXshUaNgSrDcy7d0qXVVltcZjIsp69jI3eAx6boLCvFuhG372QZ4u/LOPjUJphbdqmYvBIyTaXBMF9WF8ePHY9OmTdi2bRvS09Mxb948qFQqcT3I119/3WztyLFjx+KXX37BmjVrkJ6ejuXLl+PMmTN45plnABgTrunTp+PMmTNYtGgR9Ho9cnJykJOTA43m7s9pvd4AJ1nF7oVMuogcmSnBcndxFq8vTa1flqi1OhxLzYZaW3UZahjYvfAuKMTBjrZ9G/19XHH5epFN90mOyZYLtQKAIAhISkrCf/7zHxQXFyM+Ph6JiYlo3bq1WOazzz7Dzz//jNTUVLi6uuLIkSN2e33FSg2cZFJxwgxL3OQy5Jeo7VYHIpNHH30U+fn5SEpKEmNu9erV8Pf3BwDcuHEDUunf9yrj4+OxaNEiLF26FEuWLEGbNm2wYsUKREREAACys7Nx4MABAMDjjz9udqz169ejZ8+eta6rIAjQ6QU43W7pcuLiyESNgkKlgwSAq4tM7EmlYPfCRoFJ111QlGsCtqUAb1ecTstl3/wmzrRQa2JiImJjY7Fu3TpMnDgRe/bsES8CyzMt1Prqq6/i/vvvx44dOzBlyhT897//FS8Cv/jiC2zYsAEffPABwsLCsGzZMkycOBE7d+6EXG5sbdJqtRg0aBDi4uKqXJ/IVooVGvh4OEMikVRZxtXFCSXZJRAEodpyRLYwevRojB492uJjGzZsqLTtkUcewSOPPGKxfFhYmN0G/JtatExjuUzJoIFTSxM5tDKVca4AqUQiXl9W19JFjoPdC++CouzvJmBbCvBxhSAAhaW8u9+U2XqhVkEQsH79ekyZMgUPPPAA2rdvj3/961+4efOmeDceAKZPn45x48ahXbt2dn+NxQpNteO5AOO08Tq9UG2fdqKmxtSi5SQujsyWLqLGQKnWihNoyJ1kkEklTLoaCSZdd8FeLV3+Pq4AgNwilU33S47DtFBr3759xW01Wai1fHnAuFCrqXxmZiZycnLMynh5eSE2NrbKfdpbsUJT7XguwDiRBgAUlXJcF5GJaW1IcfZCThlP1CgoVDp4lJsrQO4s403HRoLdC+9C+bUUbCnA+3bSVVhm0/2S47DHQq2m75b2WdVirncjIODO02KXqrSIauNfaWHRW/lKeHka4yDA13hzQ+rsxAVIwUVYyUhXsaXrdtLFbulEjk2pNl+KyMVZyjFdjQSTrrugKNPeHuzoBJ0NP+h8vVwgkbClixxbXl5ptReABkFAYYkGcpkEOTkl5g/KZCgpNZ7/gt545z7jeiFCfFzsVl9HEBTkVfm9quV+yLHpb8eFaUyX6TtnLyRybEqVDs0D3MXf5c4ylLF7YaPA7oV3QaHSioMdbUkmlcDTzRl5TLqaLHss1Gr6bs0+7UlRpoVBEO44psv1dt92rtVF9DedKemSmrd0MekicmxKlRbuLn+3icidpChj98JGgUnXXSgt08LDzbaTaJh4ujmzpasJs8dCrWFhYQgKCjLbZ2lpKU6dOlXlPu3JlET53CHpcnGWQiqViGt6EVH57oXmY7rYvZDIsSk5pqvRYvfCu1BUqoHvHS4Ya8vL3RnXcxR22Tc5hvHjx+ONN95AdHQ0OnfujHXr1lVaqLVZs2aYOXMmAONCrWPGjMGaNWswYMAA7Nq1C2fOnMGCBQsAABKJBGPHjsWnn36KVq1aiVPGh4SEICEhQTxuVlYWioqKkJWVBYPBgNTUVABARESEOK28LRTXYGFkU7293Z3Z0kVUjqmlyzSmS8qWLiKHp9UZoNEZ4FZuTJfcWcrZCxsJJl13oUihQVjwnScLqA1PN2coVDooVTqbz45IjsHWC7UCwKRJk1BWVoa5c+eiuLgYXbt2xRdffGGWTCUlJZlNS//EE08AAPbv34+wsDCbvb4i5e2kqwY3Lrzc5WzpIiqn4jpdphYvUzJGRI7H1I3QvHuhDCqNHgaDIN5cIcfEq/m7UKTQINpuLV3G/eYWlaGVKwe9N1W2XKgVMLYavfzyy3j55ZerLPPBBx/ggw8+sL6yVipWGGdjqlHS5SFnSxdRORVbupycTEkXW7qIHJVplkIPs9kLZQCMsxp62mlIC9UNjumqJa1OjzK1rkYXjLVhCqwcThtPjVSxQgOZVFKjJRe83Z1RrGTSRWQiLo58u7VbKpFAKpGwpYvIgSnKjC1d5ZMrubMxxpWcNt7hMemqpaIaTgJQW17upqSLk2lQ41Ss0MDL3RmSGsz+6eVubOkyCLyLTwSUWxxZ9vfHuEwmgVbHpIvIUZWaWrrczCfSAP5eG5YcF5OuWrJ30iV3lsHd1Qm32NJFjVSxUlPjlmJvdzn0BoGDiYluM3UjlMn+vmkhk7Kli8iRKcoqdy+UO5lauvj55+iYdNVScentpMvTPkkXAAT6uLJ7ITVa+cVq+HnWbLFjLw/jXb+iUrU9q0TkMPR6Cy1dUrZ0ETVkijIt/riQg/xiy72YxKTLQksXp413fJxIo5b+bumq2UVjbQT4uOF6Tqnd9k9UnwpKVLgnzKdGZU3TyhcpNGhxl+s46/QG/HTyOg6evI6b+UoEeLsiIT4MD3VvyZmhyGGILV1S85YuLVu6iBqs3b9n4Oxf+diw5wJmj+la6fFSlQ4SCeDmUn4iDeONFQXHdDk8tnTVkinpMo29sodAX1fkFqm42CU1OmqNHgqVDv7eNbtp4Xe7XN5dLhheotRg0bcn8e2Pl+Dm4oQHurWEv7crNv+UhqVbTqNQoYFCrRO/2GhADZVGpwfwd9cjwDh9vI4nLVGDJAgCTqXlAgAuZxWhtKxyEqVQaeHh6gxpubHOzk63W7rYvdDhsaWrlgpL1fB0c4aTTAq1nT7kfD1dYDAIyC9RIdDHzS7HIKoP+SXG5Mnfy7VG5f28XCGVSJBTVPvutmVqHRZvSkFWrhJjHo4CIEAikSDE3w2+nnIcTb2FT747jX6dm4vP6d6hGZxc+G+SGh5TN0JT1yPAuEAyW7qIGqa8YhUKSzVo1cwTV7NLkXGzBNFt/c3KKMq0lWb0dZJJIJNK2NLVCLClq5Zyi1QI9KnZBWNt+d/ef04Bx3VR45JfbBybVdOWLplUggAfl1rP5qk3GPDJ1j9xPUeBaf+IQY+OzcRZEyUSCdq39sNDPVvhclYxLmcV1+oYRHVJozUmV85O5mO62NJF1DBdyzYOF4lsYexWfz1XUamMokxrNp4LMH5Gubs6saWrEWDSVUt1kXSF+LsDAK7lVA5MIkdmGkTs513zGArydavVxDI6A7DlYDpSMwrw1AP3ICLMB5Z67D7QvSWCfF1x5Fw27yhSg6fR3u5e6FxhIg22dBE1SDfzlQCAYD83eLo5Iyu38pj9UpUOHq6Vh624uzqJk2yQ42LSVQsGQUBeURn8fdygUOssXsDZgreHHH5eLki/XmSfAxDVk/wSY0tXTWcvBGqfdJ25nIsfjl5DZAsfyKQSHEvNFtc4Kk8mlaBf5+YwGAQcOXcLAtcEowZMozPc7nbEli4iR3AjXwkvd2fInWUICXCvsqXL061yl3bTWpXk2Jh01UJRqQY6vQAfT3mVF3C20qa5Ny5nMemixiW/WAVvD7lZ16g7CfJ1Q4lSizIrps3V6gz49/5L8HJ3Ro+OwXcs7+UuR+w9gci8VYqr2Zw5lBoujVYvDrA3kcmkbOkiaqCy85Vo5mfswdQ8wB1ZuYpKN/cUVbR0ebnLxQncyHEx6aoF0wxqAVZ0jaqtNs29kFesRkEJ1yeixiO3SGV1/AT5GieTsaa1a/fvGbhVUIaeHZuZrWdUnY6t/eDn5YKjqdlWJXhEdUmj05t1LQS4ThdRQ3YzX4kgP+PnWEiAB8rUerNrO73BgDK1rtKYLgDwdndGsZJJl6Nj0lULphnU6iLpCg/1BgCcv1pg92MR1ZWb+UpxzGJNmcpn5dVsjGN2vhLfH85AfFQQQgM9anwcqVSC3p1CoFLr8b9f/7KqjkR1RaMzwKViS5dUAp2O3WKJGhqFSosSpRbNbiddpu/Zt8d5AYCizHiTr+LshQDg5SFHmVovjuUs7/vkK9hyMB2XORSlwWPSVQu5t++0+/vYb2Fkk1bNvODrKcex1Ft2PxZRXVBrjHf3QvytWwaheYA7nGQScQao6giCgA17L8DZSYJ/3BtudR0DfVzRvrUffj19A5cyC61+PpG9abQGyy1d+soXZURUv27mmSbRcDf7frPc7NSmMVs+FsY6e99eE7biuK7sfCV+OHIVSpUO2w5dtn3FyaaYdNXCjXwl/LxcIK9wl9EepBIJ+sY0x6m0XGRZGHRJ5GiyC4wfPiEBNW99AgAnmRQtAj1xNbvkjmWPnMvGuSsFGDYgwuIHWE3E3RMIPy8XrNtzATqOk6EGxtKYLmcnKdQaPSeBIWpgTDMXNrt9s9HHUw65s9SspatQYexq6OMhr/R8L3fjtqIKXQyPnTfekG/fyhdXbpYg9y7WsiT7Y9JVC5m3FAgL8qyz4z3QrSXcXZ3w5c5U6O04aQdRXTB9+FjbvRAAWjbzxNVbpdVeVCpUWvx7/yW0be6N++Ja1Lqezk5SjBx4D7JyFfjPT+m13g+RPWh0BrhUaOlydpLCIPy9hhcRNQw385XG9SZvD0uRSiQI9nU3S7qKSk0tXZWTLu/bSVfFlq5zV/IRFuyJqFa+AICzf+Xbpf5kG0y6rKTTG3AzX4Fm/m52myq+Ih8POZ5+MAp/3SjGpgO8+CPHZupmYerTbo3WzbxQotSisNTygGKdAfjmx0soLdPi/xIiUabV31WcRrf1xwNdw7Dv+DXs/yOz9jsisjGNVg+5c8WWLuPvZRpOAEPUkNzMUyLQ1w2ychM6hfi7mXUvNM1OaLGly8PZrAxgvB69nFWMyBY+8PaQw9tdjgtX2R2+IWPSZaXsgjLo9ALK1Dq7ThVfUefIALRv7Ysfj1/DwZTr4ARV5Kiy8hQI8HatdMFYExEtjBPLpGZYvpv35+VcHD5zEx3a+ONmnuKul3SQSCUY2q8tYsIDsHHfRez6/Wqt90VkS2qtHnKnyi1dADjrJlEDcz1XgRYVJnRq5u+O3MIysQdTYYkaLnIZXOWVJ9LwdKvc0pVxswQanQERLbwhkUgQ2dIH568WsHtxA8aky0rXc4yD+P287D+JBmC86DMtwNwtKhjhod7494+XkFukvPOTiRqgy1nFaNPcq1bPbdXMCz6ecqRcyq30mFqjx79/vAgvd2fERgbcbTWN+9Tq8ceFW+gc6Y/WIV7YcjANa3elQm1hBimiuqRQ6eBeYT0fUxKmZNJF1GBodXpkFygrJV3NA9yhNwjIzje2duUWqRDkY3lWbGcnKTxcncxaui5lGmcrDA/1AQDcE+aDwlINbhVwXFdDxaTLShnZJZBKJRabf+1BrdWLd+ulUgmGJ0RCpzdwlhpySEUKDXKLVIi4/SFhLalEgrjIQPz5V77ZekSCIGDdnvPILVShd3RIjdfkqimZVIr+sc3xcI+W+PX0Dby37jiu3Cy26TGIakoQBCjKtPCssJ6P8+0xXio1bwoQ1SWdAVCodRZ7Id3IU0IQgBZB5klXq2bGm48ZN42TQ+UUlonrUVoS4O2K3EKV+PvFa4Vo5ucG79vXo/eEGcd1XbjGLoYNFZMuK128WojWzbzM+uXWpWb+7ohu649jqbdwgWt3kYO5nGW6M+dd6310jQqCWqPHkXPZ4rZdv2fg93PZGNy3DUICrJ+goyakEgmG9G2LV0fGobRMi/fW/YHNP6Wx1YvqnEqjh94gVEq65OxeSFQv1FodjqVmQ62tHHvXb888bamlS+4kxZWbJRAE4Y5JVzN/d3H2X4NBwMVrheIEGgAQ7OcGHw8513VtwJh0WaFMrcNfN0rQrmXt7tLbSkxEAPy9XbD+hwtQcZYqciDp14shk0rQJqR23QsBILqNsavffw6m4XR6Hjb8cAHf/XwZPToE48HuLW1Y28okUgnahHpj9thu6BXdDHuOXMWcL4/gzOU8ux6XqLzSMi0AVG7puj2RBrsXEjUc13MUkEklaFZhxl6ZVIqWzTxx5WYx8opU0OgMlcqU18zfDbmFKuj0BmTmlEKp1iGqpZ/4uEQiQVQrX1y4WshxXQ0Uky4rpF0vgkEQEBnme+fCduQkk+Kx/m1xI0+JH49zYD85jjOX8xAe6l2rSTRMJBIJJg3pCKlEgqX/OYWDKdfxUPeWmDTUuM2eTN19z/6Vh8gwHzzUvSUkkGDJ5lNY+p9TuJHHtfTI/qpKulxux1XFaaWJqP5cuVmM0EAPi93e2zTzxtXsUly+YeyuXt0NydBADxgEAVm5CnGWwvItXcbf/VBQosatQo7raoiYdFnhVFounJ2kaHsXXaNspVN4AEID3bEzOQOZtyf3IGrIsvOVuHqrFF3uCbrrfYUGeuD953vhlf+LxcLne+GpgfdAJq37f2chAe6Y/Ww3PNG/LS5eK8ScL49i3Z7zKKhiSnsiW1BU2dIlhaebM/KKVZaeRkR1TKc3IP16MdpVcbP+npY+UGv12PHbFTjJpNWuARvZwtjL6lJmEU5eykGIvzv8vc0n3mh/Ownj1PENE5OuGtJo9TiaegtxkYHi3cT6JJFI0Ds6BC5yGRZvSsEfF25Bp2dXQ2q4fjp5HVKJBL2im9lkf87OTogI84GHuxwKtU6c5bOuGQQB3h5yDO3bBpEtvHEoJQtvrkzGpgOXUFiqrvsKUaNnuovt7115Fl1/b1fk8i43UZ25eK0Q7351DN/uu4Tthy6bXYtdvFYItVaP9q39LD43NjIQrnIZrucqEN8uUFz2wZIAb1cE+rhi26HLuHC1ED06BFcqE+LvDh8POc5YWCTZNNlHiZI3BetLjZOujRs3IiEhATExMRgxYgROnz5dbfndu3dj0KBBiImJwdChQ3Ho0CGzxwVBwLJly9CvXz907twZ48aNQ0ZGhlmZwsJCzJw5E/Hx8ejevTveeustKJXmU6WfP38eTz/9NGJiYjBgwACsXr26pi/JKgdOXEdpmRYJ8S3ssv/a8HBzxtR/xMDdxQkrtp3BS0t/wZJNKdh79CryeaezUWiocWet7Hwlfjp5HT07NoOvp22WWzANXC7/VZdr51Xk5uKEXtEheKxfG8RGBmLvsWt4/bPDWPW/s/jzch60Ok644QjqI+aslZmjgLuLk8WlSwJ8XNm1iJoEa2PVHo6cy8aif5+EIAhoEeSB/X9kYvG/U6BUGVujf/3zBlycZYgJ97f4fBdnGV54LBpdo4IwfEBEtceSSCQY2DUMSrUOLnIZErqGWSzTvX0wUi7loKDE/KZfaZkG+45dxc1cdoOvLzVKunbt2oWFCxdi6tSp2LZtG6KiojBx4kTk51teoPTEiROYOXMmhg8fju3bt2PgwIGYMmUK0tPTxTJffPEFNmzYgHnz5mHz5s1wc3PDxIkTodH8nYG/9tprSEuix3ieAAAgAElEQVRLw9q1a/HZZ5/h2LFjmDdvnvh4aWkpJkyYgNDQUGzduhWvv/46li9fji1bttTy7ajMIAj4/exNbD2UjtiIALRrWb/juSpqEeyJ15+Jx6THotGjYzPkl6jx7wNpeO3TZCz8+g8cOJGJ/GLjwEuDQYBWp0eZWofSMi0KStTIuFmC0+l5+P3cTVy4WoAihaZOBmAaDAJUGh0MHOxZpYYad9YqKFHj4/+cgtxJimEDwmu1D9N6deW/6qNVqyZ8PF0w9pH2eP/5Xrg3tjnOXM7Dx5tPYdrSX/DRtyex5WA6fvvzBi5eK8SNPAWKFRqUqXXQaPXQGwwcAF2P6ivmrJVbWIaWwZ6QWBjD2CbECzmFKmTn23YtR0EQoNMboNMboNLokFekQk5hGUrLtOxlQXXO2litLUEQLP5PVmv1+O7ndKz631mEN/fGzFFdcG9cKMYOikLa9SK8//UJbP/lMo6cy8Z9XUKrHcccGxmIqU/GILCamQtNHuzeEpOf6IR3xnWHt7vlpYseuD2h1Lo955FfrMLFa4VY/8MFvPX57/jfr1fw6rJDeHfdcRxMuV7lTKcGgwCFSsubhTYmEWrwCf9///d/6Ny5M+bMmQMAMBgMGDBgAMaNG4cJEyZUKv/KK69ApVJh5cqV4rYRI0agU6dOmDt3LgRBQP/+/fHcc8/hueeeAwCUlJSgT58++OijjzBo0CCkp6fj0UcfxXfffYdOnToBAA4dOoQXXngBv/zyCwIDA/HNN99g2bJl+PXXX+HsbOzbvmjRIhw8eBDff/+9VW9EQYECBoMAvcGAvcczcf1WKdRaA3KLyqAo0yIsyBPjB3eEk0wCgwD8mZ6LDm39kfpXPjq0Nd7BMP18p+/2Kit3lgEGATmFKhw4cQ05hWXIqcUiee6uzgjydYOLsxTOTlJIUPmDXYB1F4aCYOyiWarSQaHSolSpgSAAEhhb7Lzd5fB0d4azkxQP9GyNFn7m/3wCAqru59xYNdS4qylTTF28Wojtv/2FkQmRaN2sZrMWCjIZjvyZJf5uOs/Lq49tNX1ebLsgmLJCrd6Ay9eLkHGzFOlZhcgpKIP+DhmjTCqBVCq5/V0KmUwCJ4kEznIZIAiQSiWQwFhGKjF9h/FLKoFE8vdjLnIZHunZyqyFsSnGU03UR8zVlCmeACArVwGZTIpm5f5PmmKmTXNvLPtPClzlTmgR4A6pTArZ7fNFgABBMN5MFATjBSUEAYbbPwsw/q82wPiDXi+gTKNDmVoPtUZX7Xnr7uIET3dnyKRSCLffO71egLOTFHJnGQRBgN5gPK7cWSZ+vugNAvR6A3QGAQaDAIMB4kWueC7fPrfF8/r2uS2RAFJIYOEjymbkchk0GvMLz0AfNzzSq5XZNsZU3bI2Vi0xxZQgCNiRnIHcojJotXpodMabwkq1DmUqHSRSwFXuBFe5DK5yJ0gAZBcqodUa0K19MP5xbzi0egGn0nIRGxmIzFsl2PxTOopK1QgP9cb4RzuIw1LKNHqxnJv8zkNValLeUpnDZ25i2y9/r+fq7CRF+9b+cHGWIsjPHScv3sLNPCVkMimCfF3h4uwk3lApU+lQptaJV3kymQRucie4ujjBTS6Dm1wGubMTbDlvVZd7gtCpQmtgY4wppzsV0Gg0OHv2LCZPnixuk0ql6NOnD1JSUiw+JyUlpdJJ369fPxw8eBAAkJmZiZycHPTt21d83MvLC7GxsUhJScGgQYNw8uRJ+Pr6ihd+ANCnTx9IJBKcPn0aCQkJSElJQY8ePcSEy3ScL774AqWlpfD0rPkfzM/v7/UTRj/S8Y7lW91e3DU87O9+uqaf7/TdnmUBIKy5D7p0sM24GaofDTnuasoUU70DPNG7S+VuEHcyuL95V4uK53l9bavp88pre4fHqf7VV8zVVPnPqKouRkwx8/mbD9Z4v0SOpjaxakn5mBr/WKdqStZMWHMf8Xuv2Ko/80zlrN2vNWWGDIjEkAGRVZYfPrCdVXUg27hj98KCggLo9fpKd7gDAgKQk5Nj8Tm5ubkICAiosrzpe3X7tLQPJycn+Pj4IDc3t8oypn2ayhA5ooYcd0SNUX3FHBFZpzaxStQQcPZCIiIiIiIiO7pj0uXn5weZTFbpLndeXh6CgiyvtxMYGIi8vLwqy5u+V7dPS/vQ6XQoKioS725YKmPapzVjT4gamoYcd0SNUX3FHBFZpzaxStQQ3DHpksvliI6ORnJysrjNYDDg8OHDiIuLs/icuLg4/Pbbb2bbkpOTxfJhYWEICgoy22dpaSlOnTollunSpQsKCwtx9uxZsczvv/8OQRDQuXNn8ThHjx6FVqs1O84999xj1XguooamIccdUWNUXzFHRNapTawSNQSyeTWYC9rT0xNLly5F8+bNIZfLsWzZMpw/fx4LFiyAm5sbXn/9dZw+fRp9+vQBAAQHB2Pp0qVwc3ODt7c3Nm7ciN27d+P999+Hv78/JBIJdDodVq1ahYiICGi1Wrz33nvQaDR4++23IZPJ4O/vj1OnTmHnzp3o2LEjMjMz8c4776B///544oknAABt2rTBN998g0uXLqFNmzY4cuQIlixZgpdeegnR0dF2feOI7K2hxh1RY1UfMUdE1rtTrBI1SEINbdiwQbjvvvuE6OhoYfjw4cKpU6fEx0aPHi288cYbZuV37dolPPTQQ0J0dLQwePBg4eDBg2aPGwwGYenSpUKfPn2ETp06Cc8++6zw119/mZUpKCgQXn31VSEuLk6Ij48X3nzzTUGhUJiVSU1NFUaNGiV06tRJ6N+/v/D555/X9CURNXgNNe6IGqv6iDkisl51sUrUENVonS4iIiIiIiKqHc5eSEREREREZEdMuoiIiIiIiOyISRcREREREZEdMekiIiIiIiKyIyZd5WzcuBEJCQmIiYnBiBEjcPr06fqukkNavnw5oqKizL4GDRokPq5Wq5GYmIiePXuiS5cueOmllyotMJqVlYXnn38esbGx6N27N/71r39Br9eblTly5AiefPJJdOrUCQ8++CC2b99eJ6+P7Kexx+CqVaswbNgwdOnSBb1798a0adNw5coVszKMD7JGY48ZW6urzydyfI0ltu50zlMdqu/pExuKnTt3CtHR0cKWLVuES5cuCW+//bbQvXt3IS8vr76r5nCSkpKExx57TLh165b4Vf59nDt3rjBgwAAhOTlZ+PPPP4URI0YITz/9tPi4TqcThgwZIowbN044d+6ccPDgQaFnz57C0qVLxTJXr14VYmNjhYULFwppaWnChg0bhA4dOgi//fZbnb5Wsp2mEIPPPfec8N133wkXL14UUlNThUmTJgn333+/UFZWJpZhfFBNNYWYsbW6+Hwix9eYYutO5zzVHSZdtw0fPlyYP3+++Lterxf69esnrF69uh5r5ZiSkpKEJ5980uJjxcXFQnR0tLBnzx5xW1pamtCuXTvh9OnTgiAIwsGDB4UOHToIOTk5YplvvvlG6Natm6DRaARBEIR//etfwpAhQ8z2/corrwjPP/+8rV8O1ZGmGIN5eXlCu3bthD/++EMQBMYHWacpxszdqovPJ3J8jSm2qjvnqW6xeyEAjUaDs2fPom/fvuI2qVSKPn36ICUlpR5r5rguX76Mfv36YeDAgfjnP/+JmzdvAgDOnDkDrVZr9l5HREQgNDRUfK9TUlLQvn17BAYGimX69euH4uJiXL58WSxTfh+mMvx7OaamGoMlJSUAAB8fHwCMD6q5phoztmDvzydybI0xtqo656luMekCUFBQAL1eb/ZPFAACAgKQk5NTT7VyXJ07d8bChQuxevVqzJs3D9euXcMzzzwDpVKJ3NxcuLq6wtPT0+w5AQEByM3NBQDk5uYiICDA7HHT3+ZOZQoLC6HVau310shOmmIMCoKAhQsXokePHoiIiAAAxgfVWFOMGVuoi88ncmyNLbaqO+epbjnVdwWo8RkwYID4c/v27REbG4v7778fP/zwA5yceMoRAcD8+fNx8eJFfPvtt/VdFaImg59P1NRUd84/+eST9VizpoctXQD8/Pwgk8kq3aXKy8tDUFBQPdWq8fD29kabNm2QkZGBwMBAqFQqlJaWmpXJy8sT7yoFBgZWmi3K9Le5UxlfX184Ozvb66WQnTS1GHz33Xdx4MABrFu3Ds2aNRO3Mz6opppazNiLPT6fyLE19tgqf85T3WLSBUAulyM6OhrJycniNoPBgMOHDyMuLq4ea9Y4KBQKXLt2DUFBQejUqROcnZ3N3uvLly8jKytLfK/j4uJw/vx55Ofni2WSk5Ph7e2N8PBwscxvv/1mdpzk5GT+vRxUU4lBQRAwf/587N27F+vWrUPLli3NHmd8UE01lZixN3t8PpFja+yxVf6cp7olmzdv3rz6rkRD4OnpiaVLl6J58+aQy+VYtmwZzp8/jwULFsDNza2+q+dQPvzwQ8jlcgiCgLS0NMybNw/5+fmYN28efHx8kJ2djY0bN6J9+/YoLCzEO++8g7CwMEyePBkA0LJlS+zduxfJycmIiopCamoq3n33XYwaNUoc2NqqVSusXLkSxcXFCAkJwe7du7F27VrMmTOn0oUsOYamEIOJiYnYsWMHkpKSEBwcDKVSCaVSCZlMBicnJ7i4uDA+qMaaQszYWl18PpHja0yxVd0572ivxdFJBEEQ6rsSDcXXX3+NL7/8Ejk5OejQoQPmzJmDzp0713e1HM6MGTNw7NgxFBYWwt/fH926dcOMGTPEiz21Wo0PPvgAO3fuhEajQf/+/fHOO++Ydc24fv065s2bh6NHj8LNzQ1PPvkkXnvtNchkMrHMkSNHsHDhQqSlpSEkJARTp05l/2QH19hjMCoqyuL2hQsX4h//+AcAxgdZp7HHjK3V1ecTOb7GElt3Ouep7jDpIiIiIiIisiOO6SIiIiIiIrIjJl1ERERERER2xKSLiIiIiIjIjph0ERERERER2RGTLiIiIiIiIjti0kVERERERGRHTLqIiIiIiIjsiEkXERERERGRHTHpIiIiIiIisiMmXURERERERHbEpIuIiIiIiMiOmHQRERERERHZEZMuIiIiIiIiO2LSRUREREREZEdMuoiIiIiIiOyISRcREREREZEdMekiIiIiIiKyIyZdREREREREdsSki4iIiIiIyI6aRNJ15MgRREVF4eLFi1Y9b8yYMZg+fXq1ZTIzMxEVFYWffvrpbqpoM1u3bkVUVJT41alTJzz88MNYuXIl9Hp9ndRh165d2Lp1a6Xts2bNMqub6eutt96q9d8IAI4fP47x48ejV69eiIuLw0MPPYRZs2bh5s2bYpkxY8ZYPPann34qllmxYgXGjRuH+Ph4REVFITMzs3ZvQCPHeGI83SmeLl++jMTERDzyyCOIjY3FwIED8d5776G4uLj2b0QjwNhp+LFTU8uXL0fPnj3F3y39bRMSEsz236tXL0yaNAnnz5+3+rWcPn0ay5cvv2M9mgrGUsOJpX/84x8Wn1OT97oiS3/XW7duYdKkSejatSuioqJw5MgRLF++3Ow9iY2NxdChQ7Fp0ybrXhgAjUaD5cuXIzU11Wy7Pc4DJ5vtqQGLjo7Gpk2b0KpVq/quSp1Zt24dXF1doVarcfz4cSxbtgwA8OKLL9r92Hv27EFBQYHFQAwPD8fChQvNtgUEBMDPz69Wf6Pjx49j7NixeOCBB7BgwQK4uroiLS0N33//Pa5fv46QkBCxbM+ePfHqq6+aPb958+biz5s2bULr1q3Rs2dPHDhwwKp6NCWMJ8YTUH08JScn48SJExg1ahSioqJw7do1LF26FCkpKdi8eTOk0iZxv68Sxk7Djx1bGzJkCMaMGQPAePG4atUqTJgwAbt27YKPj0+N93P69Gl88skneOmll2xeR0fEWGo4sWRvK1euxPnz57FkyRL4+PggMjISR48ehZeXF1avXg0AKCsrw4EDBzB37ly4u7tj6NChNd6/VqvFJ598ghYtWqBDhw72ehkAGnnSJQgCNBoNPD09ERcXV9/VqVMxMTHw8PAAYLw4unjxIn788cc6Cc7quLm5Vfm3qM3f6Ntvv0VERASWLVsGiUQCAOjbty+effZZCIJgVtbX17faYxw8eBBSqRQ//fQTky4LGE+Mp/Kqi6fBgwfjmWeeEffRs2dPhISEYMKECTh+/Dh69Ohhdd0cGWPHsWLHloKDg82OEx4ejsGDByMlJQUDBgyw+/EbG8ZSw4sle7t8+TJiY2MrxYtMJjM7B3r37o2TJ0/ixx9/tCrpqkv1frtx69at6NSpU6VuJ5cuXUJUVBSSk5MBGC+Ix48fj969eyM+Ph4jRozAr7/+avYcUzP78ePHMWzYMMTExGD37t0WmyvXrFmDYcOGoWvXrujTpw9efPFFZGRkWKzjpk2bkJCQgM6dO+P5559Hdnb2HV/Xf/7zHwwePBidOnXC/fffjy+++MLat8amPDw8oNPpzLatWrUKDz74IGJiYtCnTx9MmDABOTk5AP5u4j18+DAmT54sdjP69ddfodfr8eGHH6Jnz57o378/1q5dK+5z1qxZ+OGHH3D06FGx2ddSl4iKLP2NoqKisG7dOixZsgS9evVC7969kZiYCI1GI5YpKSmBv7+/eHFXnqVt1WkMd98ZT3WD8VQ9Pz+/SuU7duwIwHi3vyFi7NSNhh47VXUpqq4blbWvHzDeXTc5efIkXnzxRfTr1w9xcXF4/PHH8b///U98fOvWrXj33XcBQHwtptYzk3PnzmHEiBGIjY3FE088gePHj991XWuLsVQ3GnosVZSeno4ZM2ZgwIABiI2NxeDBg/HVV1/BYDBU+RxTffft24eoqCgkJCRY9Z4olUrMnz8fDz/8MGJjY5GQkIDExESUlpaKZeLj4wEAb775pvj6yg8vKSsrw9y5c9G1a1fce++9SEpKqrbO1an3lq4HHngAc+fOxb59+zBs2DBx+65duxAYGCj2Vc7MzMT999+P5557DlKpFIcOHcKkSZPw9ddfo2vXruLzVCoVZs2ahYkTJ6JNmzYIDg4WT7jybt68idGjRyM0NBSlpaX497//jaeeegp79+6Fl5eXWO7kyZP466+/MGvWLKjVaixatAhTpkzBd999V+VrWr16NT7++GNMnDgRPXr0wNmzZ7Fs2TK4ublh9OjRVT7PYDDc8Q8pkUggk8mqLWPal06ng0ajwbFjx7B7925MmDBBfHz79u1YuXIlXnvtNdxzzz0oLCzE77//jrKyMrP9zJ07FyNHjsQzzzyD1atXY/r06Rg6dCgEQcDixYtx8OBBfPDBB4iPj0dsbCymTJmCrKwslJSU4J133gEAsy5JACr9k3Byqvo0XLt2LXr16oWPPvoIFy5cwJIlSxAaGopJkyYBMF7IrVy5EitWrMBjjz2Gli1bVrkvQRCsOrYjYjz9jfFUWX3G08mTJwEAbdq0qbJMfWLs/I2xYzvl4yQnJwcfffQRfH19zVp7s7KyEB8fj1GjRkEul+PEiROYPXs2pFIphgwZgvvuuw/PPfcc1qxZI45Z8fT0FJ+vUqnwxhtvYNy4cQgMDMSKFSswbdo0/PTTT3Bzc7P5a7oTxtLfmmosAajUO+LWrVto27Ythg4dCg8PD6SmpmL58uVQq9V44YUXLL7mTZs2ITExEV5eXnj11Vchl8stHlelUmH//v04duwY3n//ffFxlUoFvV6PGTNmwN/fHzdu3MDKlSvx8ssv48svvwRg7Lb57LPPYvLkybjvvvsAGFuoTTcIFy1ahIceeghJSUk4fPgwVqxYgcjISDz66KOW/1DVqPcrTm9vb/Tv3x+7du2qFJwPP/yweCKWP6kNBgN69uyJtLQ0bNmyxWJwPvDAA+I2S8E5e/Zs8We9Xo++ffuid+/e2L9/P5544gnxsfz8fGzatAmhoaEAgNDQUDz99NM4dOgQ7r333kr7LS0txYoVKzB58mRMmzYNgLF7TllZGT777DOMGjWqyuCaPXs2tm3bVu371aNHD2zYsKHaMgDQrVs3s98feughsybo06dPo1+/fnjmmWfMylT0+OOPY+LEiQCMQTZ48GD89ddfWL9+PQCgT58+2L17N/bu3YvY2Fi0atUKvr6+EATBYtP/2bNnER0dbbZt7969Vb6OFi1a4IMPPgAA9O/fHydOnMC+ffvEi8SJEyfixIkTSEpKQlJSEoKCgpCQkIDx48ejbdu2lY5T8dhnz55tVIkX48m8Townc/UVT2VlZVi0aBF69OiBTp06VVm/+sTYMa9TU42dmlz8WmPt2rVmrQbe3t5Yvnw5vL29xW2DBw8WfxYEAd27d0d2djY2b96MIUOGwN/fHy1atABguduwSqXC7Nmz0bt3bwDGC8YnnngCx44ds3hu2BtjybxOTTGWTB5++GHx5969e4vnqCAI6Nq1K1QqFTZv3lxl0hUXFwdPT0+L3dkLCwsrHXfMmDFmf2t/f38kJiaKv+t0OoSFheHpp59GVlYWQkNDERMTAwBo1aqVxdfXrVs3zJo1C4Dx7/7LL79g3759jpl0AcCjjz6KWbNmoaCgAH5+fkhNTcWVK1ewYMECsczNmzfx8ccfIzk5GTk5OWIGbWoWNJFIJDX6J5OSkoJly5bh3LlzKCwsFLf/9ddfZuU6duwoBiYAdO3aFQEBATh9+rTF45w8eRJKpRKDBg0yy/x79eqFTz/9FDdv3hT/eVY0bdo0s2CxxNQ14U42btwIFxcX6PV6pKWlISkpCXPmzBEHDnfo0AFbtmxBUlIS7rvvPkRHR1v8p9GrVy/xZ9OA1fLbpFIpWrZsWaOmeQCIiIjAhx9+aLatefPmZjOjlde3b1+z3yMjI3HmzBnxd09PT6xbtw4pKSk4ePAgjh07hi1btmDHjh34+uuvzQKyV69eeO2118z215gSLhPGkxHjqbL6iCdBEPDWW28hPz8fn3/+eY1eV31h7Bg15dixdffXxx57DGPHjgUAFBUV4fvvv8e0adPw9ddfo3379uL25cuXY//+/cjOzhZnpGvWrFmNjuHs7Gw2g2FERAQA1Pi9sAfGklFTjSUAYquYiVqtxqpVq7Bjxw7cuHHDrIutTqez+nrMy8tLvKGh0Whw9uxZJCUlwdfXV0yOAWML4FdffYWMjAwolUpx+5UrV8zOg6pY+tzMysqyqq4mDeKKMyEhAU5OTti7dy9GjhyJXbt2ISQkRLzTYTAYMHnyZCgUCkyfPh2tW7eGm5sbkpKSkJeXZ7YvHx+fSs2PFWVlZeG5555D586dkZiYiODgYDg7O+OFF14wG98AWJ7NKCAgwOJdFgAoKCgAYH7nqrwbN25UGZyhoaGVmmwrqum4ig4dOoiBHBcXB29vb7z00ksYP3482rVrh2HDhkGhUGDTpk1YsWIFfH198dRTT2H69OlmQVr+bpzpfS2/DTD+w6/4vlXF1dVVvKtQE5aOpVarzbZJJBJ06dIFXbp0AQCkpqbimWeewaeffooVK1aI5Xx8fKw6tqNiPBkxniqrj3j66KOPsG/fPqxdu7ba7ooNAWPHiLFjO4GBgWbH6du3L86dO4dPP/0USUlJAIxjZk6dOoUpU6YgIiICnp6e+Pbbb7F///4aHcPDw8NsTLLp/akY23WJsWTUlGOpYjL50UcfYcuWLZg6dSqio6Ph5eWF/fv347PPPoNarbY66ZLJZGbH7dq1K/R6PRYvXozRo0fD19cX+/btwxtvvIFRo0ZhxowZ8PX1RU5ODqZOnVrj+KjJ52ZNNYiky8PDAwMGDMCuXbswcuRI7N69G4MGDRJPxIyMDJw7dw5ffPGF2V0IlUpVq+P98ssvUKlU+PTTT+Hu7g7AmGUXFRVVKlsx+E3bgoKCLO7bNAXsqlWrLAZ2xS465dmyGboi052v9PR0tGvXDlKpFOPGjcO4ceNw48YN7NixAx9//DFCQkIwatQoq/ffkHTo0AF9+/ZFWlpafVelXjCejBhPtnE38fTVV19hzZo1WLJkSaWuMQ0RY8eoKceOi4sLAPOJLgBY/JvUhkQiQXh4OC5dugTAmBgdPHgQc+fONXu933zzjU2OV18YS0ZNOZYq2rNnD0aPHi12ZweAn3/+2abHCA8Ph1arxdWrV+Hr64s9e/YgNjYW8+bNE8scPXrUpse0RoNIugDjHYQZM2bgwIEDuHbtmtkdBVNGWf5Ox/Xr13Hy5Em0a9fO6mOpVCpIpVKzrHr37t0WBwKeO3dO7PcJAH/88Qfy8vLQuXNni/vu0qULXF1dcevWLXFAXk3Zshm6ItMMP+XXpTJp3rw5nn/+eXz33XdIT0+v1f7Lu5u7ANbKy8ur9E9QEARcvXoVgYGBdVKHhojxxHiqDVvG0//+9z988MEHmDVrVq36vtcXxk7Tjp2AgAA4OzubHV+hUODkyZM16op0J4IgID09XWz90Gg0MBgMZudUaWlppWVLnJ2dARjPQVNi2NAxlpp2LFWkVqvN/t56vR47d+6826qZMd3MML0nKpWqUivpjh07zH4vH1v21mCSrgEDBsDV1RVz585FWFiY2ckfHh6OkJAQfPjhh3j55ZehUCiQlJSE4ODgWh2rV69e0Ov1ePPNNzF8+HBcunQJa9asqdSECBinPn7hhRfw0ksvibPcREdHV9m/2NvbG9OmTcOCBQtw/fp1dO/eHQaDAVeuXMGRI0fMuudUFBYWhrCwsFq9por+/PNPuLq6QqfT4fLly0hKSkKnTp3EQexz586Fj48PYmNj4eXlhSNHjiAjIwP//Oc/7/rYbdu2xf79+/Hjjz+iWbNmCA4OrnHfdGu99dZbEAQBDz30EFq1aoWioiJs3boV58+fFxcOrKmjR48iPz8fZ8+eBQAcOnQI/v7+iIyMRGRkpD2qbzeMJ8ZTbdgqno4ePYrZs2ejb9++iIuLQ0pKivhYSEjIHbvb1CfGTtOOHalUioSEBHz11VcIDQ2Ft7c31qxZA1dX11rV4datW+L5b0fmxrUAACAASURBVBrTdfHiRbz88ssAjONSYmJisGLFCnh6ekIqleLzzz+Hp6en2bTW4eHhAIwzrfXq1Quenp7itoaKsdS0Y6miPn36YOPGjeLEHBs3bqxxF0ZL9Hq9GFtarRZnz57FZ599hoEDB4qtln369MH8+fPx2WefITY2Fj///DMOHz5sth+5XI6wsDDs3r0b99xzD1xcXBAVFVXrelWnwSRdrq6uSEhIwI4dO/D888+bPSaXy7F8+XLMnz8f06dPR0hICF588UUcPXrUbI2GmoqKisLChQvxySefYN++fWjfvj2WLVuGGTNmVCobHx+P3r174/3330d+fj569OghrpdRlUmTJiE4OBjr1q3D2rVr4eLigjZt2tTp3d5nn30WgLHPa0hICBISEjB9+nTxLlBcXBw2b96MTZs2Qa1Wo1WrVnj33XfNZgeqraeffhqpqamYPXs2ioqKMG3aNLz00kt3vd+qjrVt2zasWLECOTk58Pb2RmRkJL788kv069fPqn0tX77crNnZNOONPetvL4wn22I8WRdPR44cgVarxa+//lpp3Z2GHk+MHdtyxNiZO3cu5syZg8TERPj4+ODFF1/EyZMna/U3/v777/H9998DMCZY4eHhSEpKMnt9ixcvxty5c/HGG2/A19cXzzzzDFQqFb7++muxTLdu3TBhwgSsX78eS5YsQffu3WvVJa0uMZZsyxFjqbw5c+bgnXfewfz58+Hq6oonnngCDz74IObMmVOrOpWUlGDkyJEAjK1VoaGheOqppzB58mSxzFNPPYXMzEysX78earUaffv2xeLFizFixAizfSUmJuLDDz/E+PHjodFoajye0loSoeJE+kRERERERGQz0jsXISIiIiIiotpi0kVERERERGRHTLqIiIiIiIjsiEkXERERERGRHTWY2QvrW15eKQyG6ucU8fNzR0GBso5q5Nhs/V4FBXnZbF9UN2oSU0Djj6uG+PoYT46npvFUUUM8/+pKXb52xpTjsSammnIc2Yq172FjjCm2dFnByUlW31VwGHyvqKYa+7nS2F8fNWxN+fxryq+dbIvn0t3je8iki4iIiIiIyK6YdBEREREREdkRky4iIiIiIiI7YtJFRERERERkR0y6iIiIiIiI7IhJlxVKlBoo1DroDPVdE2oqNm7ciISEBMTExGDEiBE4ffp0teV3796NQYMGISYmBkOHDsWhQ4fEx7RaLT766CMMHToUcXFx6N+/P958803k5OSY7aOwsBAzZ85EfHw8unfvjrfeegtKpf2mymVcEdmPKb5MX4wzIuvxc4psgUmXFcpUOhxLzYZaq6vvqlATsGvXLixcuBBTp07Ftm3bEBUVhYkTJyI/P99i+RMnTmDmzJkYPnw4tm/fjoEDB2LKlClIT08HAKhUKpw7dw6TJ0/G1q1bsXz5cqSlpWHq1Klm+3nttdeQlpaGtWvX4rPPPsOxY8cwb948u71OxhWR/Zjiy/TFOCOyHj+nyBaYdBE1UGvXrsXIkSMxbNgwREZGIjExES4uLti2bZvF8uvXr8e9996LiRMnIiIiAq+88go6duyIjRs3AgC8vLywdu1aPProowgPD0dcXBzmzJmDU6dOITs7GwCQnp6OX375BQsWLEBsbCy6deuGt99+Gzt27EBubm6dvXYiIiKixoRJF1EDpNFocPbsWfTt21fcJpVK0adPH6SkpFh8TkpKill5AOjXr1+V5QGgtLQUMpkMXl7Gld9PnjwJX19fdOrUSSzTp08fSCSSO3ZtJKLKNm3ahKFDhyI+Ph7x8fEYOXIkfv755/quFhER1TGn+q4AEVVWUFAAvV6PwMBAs+0BAQHIyMiw+Jzc3FwEBARUKl9xzJaJWq3GokWLMHToULi7u1e5DycnJ/j4+Fjd0hUQ4FmjcrfylfDydIW7uwuC/N2tOoajCAryqu8qUD0JDg7GzJkz0aZNGwiCgP/+97+YOnUq/vvf/yIiIqK+q0dERHWESRdRE6TVajFjxgwAwJw5c+xyjLy8UhgMwp0LymQoKVVBqVQjR6+3S13qU1CQF3JySuq7GmaYBNad+++/3+z3V155Bd988w1Onz7NpIuIqAlh0kXUAPn5+UEmk1VqXcrLy0NQUJDF5wQGBiIvL++O5bVaLV555RVkZmZi/fr18PT0rHYfOp0ORUVFlVrdiMg6er0ee/bsQVlZGWJjY616bk1bjisytSSbNOYWZUt4g8GxHDt2DF9++SXOnDmDnJwcrFy50uzGxZgxY3D06FGz54wcORLz58+v66oSWY1JF1EDJJfLER0djeTkZCQkJAAADAYDDh8+jGeffdbic+Li4vDbb79hzJgx4rbk5GTExcWJv5sSroyMDKxfvx6+vr5m++jSpQsKCwtx9uxZREdHAwB+//13CIKAzp072/plEjUJFy5cwFNPPQW1Wg13d3esWLEC4eHhVu2jxi3HFd1uSTZprC3KltRlKzOTO9tQKpWIiorCsGHDMG3aNItlRo0aZTbrrpubW11Vj+iuMOkiaqDGjx+PN954A9HR0ejcuTPWrVsHlUqFJ598EgDw+uuvo1mzZpg5cyYAYOzYsRgzZgzWrFmDAQMGYNeuXThz5gwWLFgAwJhwTZ8+HefOncOqVaug1+vF8V4+Pj6Qy+WIiIhA//798fbbbyMxMRFarRbvvvsuhgwZwpYuolpq27Yttm/fjpKSEvzwww944403sHHjRqsTL6LGbsCAARgwYEC1Zdzc3Krs8UHUkDHpImqgHn30UeTn5yMpKQk5OTno0KEDVq9eDX9/fwDAjRs3IJX+PQFpfHw8Fi1ahKVLl2LJkiVo06YNVqxYIY4byc7OxoEDBwAAjz/+uNmx1q9fj549ewIAFi1ahHfffRfPPvsspFIpHn74Ybz99tt18ZKJGiW5XI7WrVsDADp16oQ///wTGzZswDvvvFPPNSNyPNu2bcPWrVsRFBSEgQMHYvLkyXB1db3zE4nqGZMuogZs9OjRGD16tMXHNmzYUGnbI488gkceecRi+bCwMFy4cOGOx/T19cXixYutqygR1ZggCNBoNPVdDSKHM2TIEISGhiI4OBjnz5/H4sWLceXKFSxbtszqfVkzTrIpzLJbF5p6N1wmXURERHby8ccfo2/fvggNDYVSqcTOnTtx9OhRvPjii/VdNSKHM3LkSPHnqKgoBAcHY9y4cbh+/TpatGhh1b6sGifZyGfZrQvWjrFsjAkaky4iIiI7KSgowKxZs3Dr1i14eXkhKioKq1evRu/eveu7akQOzzQL6NWrV61OuojqGpMuIiIiO+FU1kT2k5qaCgCcWIMcApMuIiIiIqp3CoUCV69eFX/PzMxEamoqAgMDUVZWhh07dmDAgAHw9fXFhQsXsHDhQvTq1QuRkZH1WGuimmHSRURERET17syZMxg7dqz4+3vvvQcAmDZtGoYPH47Dhw9j/fr1UCqVaN68OQYNGsTxkeQwmHQRERERUb3r2bNntbPsfv3113VYGyLbkt65CBEREREREdUWky4iIiIiIiI7YtJFRERERERkR0y6iIiIiIiI7IhJFxERERERkR0x6SIiIiIiIrIjJl1ERERERER2xKSLiIiIiIjIjph0ERERERER2RGTLiIiIiIiIjti0kVERERERGRHTLqIiIiIiIjsiEkXERERERGRHTHpIiIiIiIisiMmXURERERERHbEpIuIiIiIiMiOmHQRERERERHZEZMuIiIiIiIiO2LSRUREREREZEc2Tbo2btyIhIQExMTEYMSIETh9+nS15Xfv3o1BgwYhJiYGQ4cOxaFDh8weFwQBy5YtQ79+/dC5c2eMGzcOGRkZ4uOZmZmYPXs2EhIS0LlzZzzwwAP45JNPoNVqbfmyiOqNrWNq7969eO6559CzZ09ERUXh4sWLlfaRkJCAqKgos6/PP//cpq+LiIiIqCmxWdK1a9cuLFy4EFOnTsW2bdsQFRWFiRMnIj8/32L5EydOYObMmRg+fDi2b9+OgQMHYsqUKUhPTxfLfPHFF9iwYQPmzZuHzZs3w83NDRMnToRGowEAXL58GYIgYP78+di5cyfefPNNfPPNN1i2bJmtXhZRvbFHTCmVSsTHx+O1116r9tivvvoqfv311/9n787Dmyrz/vG/sydtuqZlsyhYtIXShUUqpcIIOCzKc7E4Mv5YFKmjIiIKg47jQBG1yCCyuD4wMoKdcfkqzvgMKM4gg1JGcaAgWEBAWUtJ0zVJs5/fH2lCQ9M2aZOmCe/XdfVqc3Kfc+4TcnPO517dPzNnzgzotRERERFdSwIWdG3evBnTp0/HtGnT0K9fPyxfvhwKhQLbtm3zmn7Lli0YOXIkCgoKkJqaioULF2LAgAEoLi4G4Gzl2rJlC+bNm4exY8ciPT0dq1atwqVLl7Br1y4AwMiRI1FUVIT8/Hz07t0bY8aMwQMPPIAvvvgiUJdFFDKBLlMAMHnyZMyfPx/Dhw9v9dzR0dFITk52/0RFRQX02oiIiIiuJdJAHMRiseDo0aN45JFH3NvEYjHy8vJQWlrqdZ/S0lLMnTvXY1t+fj52794NwNl1UKvVYsSIEe73Y2JikJ2djdLSUowfP97rcevr6xEXF9fBKyIKrWCUKX+8+eab2LBhA3r27In/+Z//wezZsyGV+vffhUaj9ind5SojYtRKREUpkJwYmcFdcnJMqLNAREREIRSQoKu6uhp2ux1JSUke2zUajccYrKYqKyuh0WiapddqtQDg/u3tmK73rnb27Fm8++67eOaZZ/y+Bl8eEK+Fh8NA4oNm+wWjTPlq1qxZGDBgAOLi4nDgwAG88sorqKysxJIlS/w6jk6nh8MhtJ1QIkG93gSj0Qyt3e7XOcJBcnIMtNr6UGfDA8smERFR5wpI0NUVVFRUoKCgAHfeeSemTZvm9/4+PSBG+MNhIAX6QZMPiZ1nzpw57r/T09Mhl8tRWFiIJ554AjKZLIQ5IyIiIgpPARnTlZCQAIlEgsrKSo/tOp0OycnJXvdJSkqCTqdrMb3rty/HrKiowOzZs5GTk4PCwsKOXApRlxCMMtVe2dnZsFqtKC8v79BxiIiIiK5VAQm65HI5MjIyUFJS4t7mcDiwb98+5OTkeN0nJycHe/fu9dhWUlLiTp+SkoLk5GSPY+r1ehw6dMjjmK6AKyMjA0VFRRCLufQYhb9glKn2Kisrg0QiQWJiYoeOQ0RERHStClj3wjlz5uCpp55CRkYGsrKy8M4778BkMmHKlCkAgCVLlqB79+5YtGgRAGD27NmYNWsW3n77bYwaNQrbt2/HkSNH8MILLwAARCIRZs+ejddffx3XX389UlJSsG7dOvTo0QOjR48G4Ay4Zs2ahV69euGpp57ymEq7o7X7RKEW6DIFADU1NSgvL8fly5cBAD/99BPsdjt69uyJ+Ph4HDx4EIcOHcKtt96K6OhoHDx4EEVFRZg8eTLUat8mxiAiIiIiTwELuiZOnIiqqiqsX78eWq0W/fv3x6ZNm9y14+Xl5R6tUIMHD8bq1auxdu1arFmzBn369MFrr72G1NRUd5oHH3wQDQ0NWLp0Kerq6jBkyBBs3LgRcrkcALB3716cOXMGZ86cwciRIz3yc/z48UBdGlFIBKNM7dq1C7/73e/crxcsWAAAKCoqwtSpUyGXy7F9+3b3IuMpKSmYM2cO7r///s65aCIiIqIIJBIEwYfpxSKfLxNpCBIJ/v3fs7ilf3dEKyJmDpKg4EQa5OvshZFerjh7IQWCz7OBXsVVvlwitZx505llj2Uq/PhTpiL9PtUZ/C2PkVim+M0hIiIiv9kcgNlq89imkEkh5dBqIqJmGHQRERGR38xWG/aXVXhsu6V/d0jZEkBE1Azro4iIiIiIiIKI1VFERERB8tZbb2Hnzp04ffo0lEolhgwZgsWLF6NPnz6hzhoREXUitnQREREFybfffosZM2bggw8+wObNm2GxWPDAAw/AZDKFOmtERNSJGHQREREFyZ/+9CdMnToVN910E9LT07Fy5UpcuHABP/zwQ6izRtTl7N+/Hw8//DDy8/ORlpaGL7/80uN9s9mM5cuXIzc3F4MGDcJjjz0GnU4XotwS+YfdC4mIiDpJfb1zyuS4uDi/9tNo2rc4+eUqI2LUSvfrqCgFkhOj2nWsqwlXHTvQxw+ESJx2OpIZjUakpaVh2rRpmD9/frP3X3zxRfz73//G2rVrERMTgxUrVmDBggUoLi4OQW6J/MOgi4iIqBMIgoCioiIMGzbMY9FyX7R3nS5IJKjXX+nKaDSaobXb/T+OF0azzePYgT5+R3GdrvAzatQojBo1yut79fX1+Oijj/Dyyy9j+PDhAJxB2MSJE/H9998jMzOzM7NK5Dd2LyQiIuoEzz33HE6cOIHVq1eHOitEYefIkSOwWq0YMWKEe1tqaip69eqF0tLSEOaMyDds6SIiIgqyFStWYNeuXXj33XfRvXv3UGeHKOxUVlZCqVRCrfbsaqvRaFBZWen38fzpsuvqptvVus+Gm2u9RZhBFxERUZAIgoAVK1bgiy++wNatW9G7d+9QZ4mI4GeX3cZuul2p+2y48be7byQGaAy6iIiIgmT58uX4v//7P7z++uuIjo6GVqsFAMTExECpVLaxNxG5JCUlwWQyQa/Xe7R26XQ6JCUlhTBnRL7hmC4iIqIg+etf/4r6+nrMmjUL+fn57p/t27cH9byCIODk+VrY7I6gnoeoswwcOBAymQwlJSXubadPn8bFixeRk5MTwpwR+YYtXUREREFy/PjxkJy39GQlNnz0PUYNug43dG/fdPNEnc1gMODs2bPu1+fPn0dZWRmSkpKQnJyMadOmoaioCLGxsVCr1Xj++ecxdOhQzlxIYYFBFxERUYT55ocKAMChHysZdFHYOHLkCGbPnu1+/fzzzwMA5s+fj8ceewzPPPMMxGIxFixYAIvFgttuuw3Lli0LVXaJ/MKgi4iIKMKc1xoAADV6M0wWO5RySYhzRNS23NzcVluHFQoFli1bxkCLwhLHdBEREUUQu8OBiiojrm9s4aqpN4c4R0RExKCLiIgoglTWmmB3CMi8UQMAMJisIc4REREx6CIiIoogVXXOlq1+18UBAAwmWyizQ0REYNBFREQUUWr0zqCrW4IK6igZjGzpIiIKOQZdREREEcQVdMWrFUiMUcLQwJYuIqJQY9BFREQUQWrqLVDIJVAppIiNlsNksYc6S0RE1zwGXURERBGk1mBGXLQcAKCOksNsZdBFRBRqDLqIiIgiiMFkQ7RSBgCIiZLBzJYuIqKQY9BFREQUQYwmK6KVUgBAtEoGq90Bu8MR4lwREV3bGHQRdWHFxcUYPXo0MjMzcc899+Dw4cOtpt+xYwfGjx+PzMxMTJo0CXv27PF4f+fOnXjggQeQm5uLtLQ0nDhxotkxampqsGjRIgwePBi33HILfv/738NoNAb0uogoeAwmG6Iag64YlbPFy2xh0EVEFEoMuoi6qO3bt6OoqAiPPvootm3bhrS0NBQUFKCqqspr+gMHDmDRokW4++678cknn2DMmDGYN28eTp065U5jNBoxePBgLF68uMXzLl68GCdPnsTmzZvxxhtvYP/+/SgsLAz05RFRkBibdC9URznHdpmtnMGQiCiUGHT56O9f/4QDxy+HOht0Ddm8eTOmT5+OadOmoV+/fli+fDkUCgW2bdvmNf2WLVswcuRIFBQUIDU1FQsXLsSAAQNQXFzsTjN58mTMnz8fw4cP93qMU6dO4auvvsILL7yA7OxsDB06FM8++yw+/fRTVFZWBuU6iShwHIIAg8nqbulSRzmDL85gSEQUWtJQZyAc2OwOfPL1TwCA2ePTQpwbuhZYLBYcPXoUjzzyiHubWCxGXl4eSktLve5TWlqKuXPnemzLz8/H7t27fT7vwYMHER8fj4EDB7q35eXlQSQS4fDhwxg9erTPx9Jo1D6lu1xlRIxaiagoBZITo3w+fjhJTo4JdRboGmEy2yEIuNLSpXK1dLF7IRFRKDHo8kFFdYP7b7udNy4KvurqatjtdiQlJXls12g0OHPmjNd9KisrodFomqXXarU+n9fbMaRSKeLi4vxu6dLp9HA4hLYTSiSo15tgNJqhtUdebXxycgy02vpQZ8MDg8DIZTRZAeDKmK4o15gudi8kIgoldi/0wcVKg/tvg4k3LiIi6ppc9yhXS1e0eyKNyKvQICIKJwy6fFBnsLj/5o2LOkNCQgIkEkmz1iWdTofk5GSv+yQlJUGn0/mc3tdj2Gw21NbWNmt1I6Kux9XS5ZoyXioRQyYVw8QFkomIQopBlw8MjTcxALxxUaeQy+XIyMhASUmJe5vD4cC+ffuQk5PjdZ+cnBzs3bvXY1tJSUmL6b0ZNGgQampqcPToUfe2//znPxAEAVlZWX5eBRF1NldLl6t7IQAoZBJWGBIRhRiDLh8Ym3QpNLFfPHWSOXPm4P3338e2bdtw6tQpFBYWwmQyYcqUKQCAJUuW4OWXX3annz17Nr766iu8/fbbOHXqFDZs2IAjR45gxowZ7jQ1NTUoKytzTyP/008/oaysDDU1NQCA1NRU3HbbbXj22Wdx+PBh/Pe//8WKFStw1113saWLKAwYzZ7dCwFAIZfAzApDIqKQ4kQaPjCYrFCrZNA3WDntLnWaiRMnoqqqCuvXr4dWq0X//v2xadMmJCYmAgDKy8shFl+pNxk8eDBWr16NtWvXYs2aNejTpw9ee+01pKamutPs2rULv/vd79yvFyxYAAAoKirC1KlTAQCrV6/GihUrcN9990EsFmPcuHF49tlnO+OSiaiDDFdNpAEAcqkYFs5eSEQUUgy6fGA02RCvVsBis7OLBnWqmTNnYubMmV7f27p1a7NtEyZMwIQJE1o83tSpU93BVUvi4+M9WtCC6avDFyGV8b8hokAxmmwQi0RQyiXubQqZBPoGayt7ERFRsPFpxwcGkw3RSimilTJ20SAKkAazDZu3HwMAzBp3c4hzQxQZDCYbopRSiEQi9za5jC1dREShxjFdPjCarIhSSqFSSmG18cZFFAgnL9S6/246QygRtZ/RZHXPXOgil0lgsdkhCD6sm0dEREHBoMsHJosdKoUUUQoZawuJAqSy1uT+u97Irk9EgeBs6ZJ5bJPLJBAEwGZn0EVEFCoMunxgttqhkEmgUkhhtbF7IVEg6JoEXVx0nCgwvLV0KaTOWz27xxP5x+EQ8MX+czhTXhfqrFAEYNDlA1fQFaWUwsLuhUQBoaszQROrgFgkci/oSkQd4xrT1ZRc5pxUwxLgoMvhELDrwAXs/b6cXRcpIu07egl//deP+MvOY6HOCkUATqTRBocgwGJ1QC4TO4Mudi8kCoiaejM0sUo4BM+18Iio/Ywmm8caXYBzIg0AAb9/Hf2pCucv6wEAN6XEo1uCKqDHJwq1n8vrAQAXKw2sWKAOY0tXG1w1gwq5s3shByMTBYa+wYqYKDni1Qo0cNFxog4TBAFGLy1dCldLV4C7x584V+P++5LOENBjE3UFFyqdlQpGkw0NZt6nqGMCGnQVFxdj9OjRyMzMxD333IPDhw+3mn7Hjh0YP348MjMzMWnSJOzZs8fjfUEQsG7dOuTn5yMrKwv3338/zpw545HmjTfewK9//WtkZ2cjNzc3kJcDADA31gw6uxfKIAhgF0OiAKhvsEIdJUOUihPUEAWCyWKHQxC8tHQ5gy5zgMvZz5fq0D1BhXi1HNomYzSJIkVFdQNiopzliWOPqaMCFnRt374dRUVFePTRR7Ft2zakpaWhoKAAVVVVXtMfOHAAixYtwt13341PPvkEY8aMwbx583Dq1Cl3mo0bN2Lr1q0oLCzEBx98AJVKhYKCAlgsV6aXtlqtGD9+PO69995AXYoH18Bj10QaAFjbQdRBgiBAb7RCrZIhSinlAH+iADA0jo1sPqbL1b0wsOWsssaE2Ghna3Wtnss+UGRxOATU6i1I7RUHgEEXdVzAgq7Nmzdj+vTpmDZtGvr164fly5dDoVBg27ZtXtNv2bIFI0eOREFBAVJTU7Fw4UIMGDAAxcXFAJwPZVu2bMG8efMwduxYpKenY9WqVbh06RJ27drlPs6CBQtw//334+abg7O4qsVyJehy3cgYdBF1TIPZBocgQK2SIVrJli6iQHCNjbx69kKZRAyRKLBBV4PZ1thFWIY4tRz6BitsdpZjihz1DVY4BAF9e8YAAIwNnPCJOiYgE2lYLBYcPXoUjzzyiHubWCxGXl4eSktLve5TWlqKuXPnemzLz8/H7t27AQDnz5+HVqvFiBEj3O/HxMQgOzsbpaWlGD9+fCCy7qbRqL1u1zWuH5ScpEad3gwAEERiJCfHBPT8kYifEbVE33jzUqtk0JvsHCtJFACumvir1+kSiUSQSyUB7V6orWkAAMREyeFoLLt6rrdHEaS28ZmvV1I05FIxjKxwpw4KSNBVXV0Nu92OpKQkj+0ajabZGCyXyspKaDSaZum1Wi0AuH97O6brvUDS6fRwOJo/9FVcds5cYzKaoWqsPayubYBWWx/wPESS5OSYgH5GDOAii76hsUZeJUOUyQZBcI5HUV/1sEhEvnMtvXB1Sxfg7GIYyJauy9XOoEsdJYO9sYWL3a8oktQ0Bl1xagXUUXKYLewGTx3DKePbYG4ye6Fc4XwgZPdCoo4xmq88HLoG/bNcEXXMlZYub0GXJKCzF2prG1u6VDL35FJcb48iSZ3B+X2OjZYjWiXj2GPqsICM6UpISIBEIkFlZaXHdp1Oh+TkZK/7JCUlQafTtZje9dufYwZD04k0OKaLKDAazM5ypVJI3eWKteQUqfbv34+HH34Y+fn5SEtLw5dffhmU81wZ09W8xVguFQd07KS2ugFRSinkMgmiFCzDFHlcE9OolVKoGXRRAAQk6JLL5cjIyEBJSYl7m8PhwL59+5CTk+N1n5ycHOzdu9djW0lJiTt9SkoKkpOTtZcbYgAAIABJREFUPY6p1+tx6NChFo8ZDJYmU8Zz9kKiwHDViEcppIhWyTy2EUUao9GItLQ0LFu2LKjnMZisEItEUMolzd5TyCQBfWjU1pqQFKcEAIjFIqgUEi5yThHFYLJBJAKUisagi90LqYMC1r1wzpw5eOqpp5CRkYGsrCy88847MJlMmDJlCgBgyZIl6N69OxYtWgQAmD17NmbNmoW3334bo0aNwvbt23HkyBG88MILAJwDf2fPno3XX38d119/PVJSUrBu3Tr06NEDo0ePdp/34sWLqK2txcWLF+FwOFBWVgYASE1NhVwu7/B1uQqZXCaBTCqGWCRy19ITUfs0bemKVjoat/GBjSLTqFGjMGrUqKCfx7Uwskgkavaec0xX4Fq6avVmJMQq3a+jlTJ3ywBRMG3YsAGvvvqqx7a+ffvis88+C+h5DCYropUyiEWixu6FnJ2TOiZgQdfEiRNRVVWF9evXQ6vVon///ti0aRMSExMBAOXl5RCLrzSsDR48GKtXr8batWuxZs0a9OnTB6+99hpSU1PdaR588EE0NDRg6dKlqKurw5AhQ7Bx40aPYGr9+vUe09JPnjwZAPCvf/0LKSkpHb6upt0LRSIR5DIxHw6JOshobqxBlF/ptstacqKOcT4ker+tu8Z0BWqW0FqDBTf0iHW/jlJKuVYXdZr09HRs2rTJ/Voiad6621GGBqv7/qRWyWCx2t0zdRK1R0An0pg5cyZmzpzp9b2tW7c22zZhwgRMmDChxeOJRCI8/vjjePzxx1tMs3LlSqxcudL/zPrIbLVDLBJBKnHWHMqkYjRY+HBI1BENJhtUcmeNvGt6awZdRC1raVmTpmwOIC5G4THb6+UqI2LUSsREKyAIgFgq7fBssDa7A/oGKzTxKsSona1d8TFKlOuMUKnkSNZEd+j4gcSZbyOTRCIJ+vh+o8nmHh+pjpJBgLNHRgxn2aV24uyFbTBb7VDIxRCJRBDgrC1kSxdRxxjNNncNolIugUgEroFC1IqWljVpqrquAdFKmedyHRIJ6vUmwOHsGqWrNiBK2rz7oT+q680QBEAlEzuPDUAmEcFqc0BXbYTY0TW6YQV66ZK2zkWd5/Tp08jPz4dCocDgwYOxaNEi9OjRw69jtFWRYbY5kBCrRHJyjHvssQMi/lt3wLX+2THoaoPFaodcdqXZWi4Vw9TCmC6bAzBbbVDIpJAGZIoSosjUYLa5J6YRiURQyDgIn6ijDCYbkuNVXt9z3ccCUblRZ3B2I4yJlrvX/nKV5zqjBclxyhb3JeqorKwsFBUVoW/fvtBqtXjttdcwY8YMfPrpp4iKivL5OG1VZNTWm5EYo4BWWw91Y9BVWW3kOq3t5G8lSCQGaAy62mC2OqC4KuhqqaXLbLVhf1kFbunfHVIFP1qiljQNugBnueLshUQd07Q71NVc97FAVG7UGpyLxsZGy1FZ41yvyzVtvCsgIwqWppPSpKenIzs7G7fffjs+//xz9+RtgdB0jKRa5ZxLwNDA+xS1HyODNpgtdo+gSyaToJqDhYk6xGi2QdNk5jO5TIIGTsdLEcpgMODs2bPu1+fPn0dZWRmSkpICNi5FEAT37IXeyGXO7hcBCboa74GxUVeCLqXCeZ9k0EWdLTY2Fn369MGZM2cCdkyHuzw5KzFc3Qu5Fh11BIOuNpit9mYtXSaOPSHqkGYtXZwVlCLYkSNHMHv2bPfr559/HgAwf/58PPbYYwE5h8ninFmtpZYuV/fCBnPHa+pr3N0Lr5yrafdCos5kMBhw7ty5gE6sYTLbIMC5MDIAd/dCLotAHcGgqw0Wq91joUnntLsOWG12yKTO7YIgoPiLEyg5cgkZfRNxS//uocouUVhoMNvc3ZEAQC6VcCINili5ubk4fvx4UM/hehjsjJauOr0FKoUUcqlnhaRYLEIde4JQkL300ku4/fbb0atXL1y+fBkbNmyARCLBxIkTA3YOfWM5cbV0qZRSiAAY2b2QOoDTPbTBfNVEGqrGLhS1TbpQ7Dt6CbsOXIBELMKBE1p3dwuijiouLsbo0aORmZmJe+65B4cPH241/Y4dOzB+/HhkZmZi0qRJ2LNnj8f7giBg3bp1yM/PR1ZWFu6///5mXTJGjx6NtLQ0j5///d//Ddg1CYIAo9kGlZItXUSB4gqmWlqnSyYRB2yW0FqDGXHRco9tIpEIKrmELV0UdJcuXcKTTz6J8ePHY+HChUhISMAHH3yAhISEgJ3DNXYrWuUsT2KRCDKZmJWD1CFs6WqDyWKHUn7lY1LJXYOFrUiKU8Fqs+PjPadxQ48YzL2rP5Zu+hbfll3GDd0jb9YV6lzbt29HUVERli9fjuzsbLzzzjsoKCjAZ5995l50vKkDBw5g0aJFePLJJ3H77bfj008/xbx58/C3v/3Nvej4xo0bsXXrVqxcuRIpKSlYt24dCgoK8I9//MNj0fEnn3wSU6dOdb+Ojg7cujsmix2CAI+WLpnUuRSDIAgQiTo2nTXRtchwVc381UQikbNFOSATaViaBV2As4thPcd0UZC98sorQT/HlUqMK+WJs+xSR7Glqw0Wqx0KedOWLueDomv2pu+Oa1FVZ8a0UTciIUaJ5Hglys5UhSSvFFk2b96M6dOnY9q0aejXrx+WL18OhUKBbdu2eU2/ZcsWjBw5EgUFBUhNTcXChQsxYMAAFBcXA3C2MG3ZsgXz5s3D2LFjkZ6ejlWrVuHSpUvYtWuXx7Gio6ORnJzs/vFnGt62uFq0XK3GgLOly2YXYLV1jfV9iMKNa/bPllq6AGc5C0xLlwVxau9BVy2DLooABi/liUEXdRSDrjaYrHYoW+le+PXhciTFKTGgj7PloXtCFM5V6GG2ciY2aj+LxYKjR49ixIgR7m1isRh5eXkoLS31uk9paalHegDIz893pz9//jy0Wq1HmpiYGGRnZzc75ptvvonc3FxMnjwZb7/9Nmy2wN1oXA99TWvkXWND2HWDqH2utHS1FnRJ0BCwli5Fs+0qhQT1Ro55ofDnKk+uWQuBwFVa0LWL3Qtb4XAIsFgdHi1dSrkUIhFQXWdGRXUDjp2pxl0j+qLBYodDALolqHDkpyr8XF6HtOsD17+Yri3V1dWw2+1ISkry2K7RaFqcFreyshIajaZZeq1WCwDu396O6XoPAGbNmoUBAwYgLi4OBw4cwCuvvILKykosWbLEr2vQaNRet2sbB9r36BaD5OQYXK4yIi7G+QCnjFJE5IKIkXhN1LV46w51Nbm04w+NJosNZou9xZYufYMVNrsDUgnrdCl8ucd0eYw9lnCdLuoQBl2tcLVWNZ0yXiwWISlOifIqI746fBECgKybNNhfVoHsm5ORHK8CABw9U43UlARIed+hMDNnzhz33+np6ZDL5SgsLMQTTzwBmazlB7qr6XR6OBxCs+3lFXUAAIvJ4lydXiKBvbFb4fnyWigjrMwkJ8c4r7MLYRAYeQwmK8Qikcdsu1dTyCQdXmfItQ5XS2O6XGkSm6zDRxRuDCYr5FKxe5ZqwFl+tNWcKI3aL8IebwLL4gq6rrqJdU+MwsVKA745WoEemiiPm4tCLkH3BBUOntDCbGUzNLVPQkICJBIJKisrPbbrdLoW1yJJSkqCTqdrMb3rtz/HBIDs7GxYrVaUl5f7fR3euGrko65ap6vpe0TkH0ODFWqVtNWJaAIxS2itD0EXx3VRuDOYbB5dCwFnS5fRbINDaF6ZSOQLBl2tMDUGXU3HdAHAdclqXKw0QFdnwk3XxTXbr3f3GFTVmSCwYFI7yeVyZGRkoKSkxL3N4XBg3759yMnJ8bpPTk4O9u7d67GtpKTEnT4lJQXJyckex9Tr9Th06FCLxwSAsrIySCQSrzMmtofroe/qdboAwBiAhVuJrkX1DVaoo5oHQk3JZRIYTdYO3ZtqG7sHx3oLuuTNl1QhCkeGBmuz8ZEKmRiC4Fw4mag9GHS1wmxxBl3yq4KuWwd0h0QsQnK8Cjf0aN5NJ6W7Gg1mO2q4SCR1wJw5c/D+++9j27ZtOHXqFAoLC2EymTBlyhQAwJIlS/Dyyy+708+ePRtfffUV3n77bZw6dQobNmzAkSNHMGPGDADOKaNnz56N119/Hf/6179w/PhxLFmyBD169MDo0aMBAAcPHsSf//xnHDt2DOfOncPf//53FBUVYfLkyVCrvY/R8pfRPXth85auQAzyJ7oW6Y1WqFWtd/+VyyRwCM5lG9rL3dKl9jaRxpXuhUThzGCyNRsf6aoc7GgXXbp2cUxXK1w3pqv7yCfFq7DyoeGQSMUo/VHbbL/ruzkfTs9W1CMlKXDrG9G1ZeLEiaiqqsL69euh1WrRv39/bNq0yd3iVF5eDrH4Sr3J4MGDsXr1aqxduxZr1qxBnz598Nprr7nX6AKABx98EA0NDVi6dCnq6uowZMgQbNy40b1Gl1wux/bt2/Hqq6/CarUiJSUFc+bMwf333x+w6zKabZCIRZA1GfAob/ybM0MRtY++wYoeia0v7aBorNwwmKwelR7+qDVYIBIBMSoZGq6apVfZOLtvjd7crmMTdRVGk9U9Rt/FNdTEYLIiGSpvuxG1ikFXK8wtjOkCAE2cEoYWHhB7JUdDJALOVdQDGT2CmkeKbDNnzsTMmTO9vrd169Zm2yZMmIAJEya0eDyRSITHH38cjz/+uNf3MzIy8MEHH7Qvsz5qMNsRpfQceyKRiCGTiDmmi6id6hus6BfVRkuXqxuvyQY07xnvk1q9GbFRcojFzceOScRiRCm5VheFP4PJhj7NWrrE7veI2oPdC1vh6l549ZiutsikEsSrFThToQ9GtojCmrGFWnaVQsqWLqJ2EAShcSKN1oMu10y8HXlodK7R1fLYsbhoOerYtZ7CnMFkRbTq6jFdjeWH08ZTOzHoaoWrpUveyhS8LdHEKXG2op6TaRBdxWCyeX04VCklbOkiaocGsx12h+DDmC7XLKHtf2isqTcjPqb5eC6XmCg5agzsXkjhy2qzw2J1NB/TJWvSUkzUDgy6WmFqZ0sXACTFKmE02VBZawp0tojCmqHB6nUBV7Z0EbWPvsHZsuTLRBpAx1q6agwWxHuZRMMlNlrunuGQKBwZ3AuNe7Z0yZuMiSRqDwZdrWhtTFdbNHHOtbt+Kq8LaJ6Iwp23bhtAY9DFmxmR3+obuzvFtDWmq4Pr4dnsDtQbLIhXt9G90GBhLw8KW+6g66pKDKlEDJlUzDFd1G4MulphttghwpXBk/6Ij1FAKhHh9EUGXURN6RtsULfU0sWbGZHf9EZn0KVWtb5Ol0wihljU/pr6OoMFAtBqS1dMtBwWmwMN5vZPS08USq4xW1ev0wU415fkmC5qLwZdrTBb7ZDLJR6zrPlKIhYh9bo4fH9aF4ScEYUnu8OBBrOtWQ0i4LyZsXshkf/0jQ+B6jZaukQiEaKUMtQb2/fQ6Fp7srWgyzXJRi3HdVGYcgVV3rrrRimlbOmidmPQ1QqTxe51PJdILILBbIOjjd4TGX0TUa4zQlvTEKQcEoUXYwt95YErLV3slkTkH1cQ5a0F+Wpxajlq27mOlmv9rfiYllvUXF0cuUAyhas6o/O7GxvV/HsepWQ3eGo/Bl2tMFvtXsdzma127C+rgM3haHX/jL4aAMChk5VByR9RuNG3VoOokMLuEGCxtV6uiMhTrcEMmVQMlaLt8cdx0XLUtDMgcgddbUyk4UzLoIvCU53RNUbSW9Alg76BLV3UPgy6WmG22N3rMrRHd00UeiVF4+vvLwUwV0Thq6UBygCgamz9Yn95Iv9U15uRoFb41BU+Tq1wB0/+qtGbIRJ5bwFwH9/VvbCd5yAKtXqDBSqFFDIv4/mjlVIYzbxHUfsw6GpFSy1d/uyfkhyNsxX1nMWQCFcCKm9Txrse5GrZLYnIL22tndVUbOPsgo62+sd7UV1vRly0HGJxy8GdSiGFXCZGVT2DLgpPdUYLYlsYHxndOCaS3eCpPRh0tcJotkHZgaALAG7sFQuFTIKd+88FKFdE4cs1a5ray5Txse4acgZdRP6o1puR4GPQFRcthyBcGbfij8oaE5LiVK2mEYlESIpTcY1KClv1Ritior235sZEy2Hl7JzUTgy6WtFgsnmtkfeHXCbBbTm98G1ZBS5UGgOUM6Lw5OoL7617YSxnPSPymyAIqK63IKGVcVZNxaldY678L2eVtQ1Iile2mS4pTonKWk4gReHJ2dLlPeiKi25/+SFi0NUKg8nqdZ0Gf+Vn94RYJMKnJT8FIFdE4cvQYIVI5OyCdDXXrGfsXkjkO4PJBpvd4XNLl3uii3r/ypnN7kBVvbnNli6gMeiqYUsXhad6Q8vdCzlmkTqCQVcLHIIAo9nmdWprf8VEyZF2fTz2l1Xg/GV9AHJHFJ70JiuiFFKIvQz4l0rEUKtk7F5I5IfqxrFTvncvdKar8bNFuarOBEEAkuN8aelSwWi2cWptCjsOh4D6BqvXmQuBJpUWrBykdmDQ1QKT2Q5BAKIUHete6JJ5owYquRR//dePHIBJ16w6g8V90/ImLlrOli4iP1TXO1uUfJ5II0oGEZyTb/hD2zhGKynet5YuABzXRWFHb7JCENDifYpjj6kjGHS1wFVDF4iWLgBQyCWYmNcHZWeq8d1xrttF16YavbnVNX7i1HKO6SLyg7uly8cxXRKJGImxClyu8W/Mla4xgPKppSueQReFp/rGSr+YFroXKuUSKGQSjumidmHQ1QLXekJRHZxIo6lhA7ohIUaBv3xxHEYTF9eja0+t3oJ4dRstXaxBJPJZZa0JErEI8TEtl6ur9UiMwiWdfxM7aWsaIBaJkBDbdnDnGvd1uZqTaVB4cS3qHddCS5dIJEKcWs6gi9qFQVcL9K1Mbd1eEokYwwd2R53Rgv/371MBOy5ROBAEoe2WrmgFag0WdsEl8lFFlRFJcUpIxL7fznskRqOi2uhXObugNaB7osqn86hVMsRFy3FByzHMFF50dc7WWU1syy268awcpHZi0NWCOldth49dNnyVFKfCLwZfh90HL6DsTE1Aj03UlTlnWRNaLVPxaucaKAa2BBP5pKK6Ad0To/zap3uiCg1mO+qMvk90ce6yHr27qX1O37ubGucYdFGY0dWaIBK1PkYyTq1gSxe1C4OuFrhmdmqpibkj7hh2PdQqGbZ8XgarjQvs0bVB2ziGpLUxId0aHx4vVXFNO6K2OBwCKqqM6J7gX9DVQ9NYznQGn9IbTFbo6kx+BV0p3dS4WGmAze7wK29EoaSrMyEhRgGppOXHY02cEro6MxzskUF+YtDVglq9BXKZGEq5JODHVsgkyB3QHRVVDdj21U+w8Z5E1wB30NXK7Gc9G4OuCgZdRG2qqDbCYnP4FQwBQI/GIK3CxzFXrqVOru8e4/M5eierYbMLLMsUVi7XNLS5Fl33BJVz3bo6ThRD/mHQ1YIavRnx0QqIvKwnFAjXJUcj5+YkfLH/HC5VsQsGRT5fgi5NnBISsQgXK32rgSe6lp1zB0P+BV2JcUoo5BKcraj3Kf3ZxvP4272w6b5EXZ0gCCivNKBXUnSr6Xq4Kwe7zkQxNgdgMNtgMNtYkd+FMehqQVWd2efFJtvrzrw+EATg/0rOBPU8RF3BxUoD4tVyKFppPZZKxOjdTY3TF+s6MWdE4enkhVrIpeI2HxKvJhaJcGPPWJy64Fs5+/F8LRJiFH51t++ZFIVopRQ//FzlV96IQqXOYIHBZEMvTevddXtonOWtK00UY7basL+sAvvLKmC2ckx0V8WgqwWXqozo2UbB66jEWCXSb4jH/h8qfK5xJApXZyv0PnVPSr0uDj9dquN4R6I2HD9bg9Tr4lodf9KSftfF4dxlPQym1ifTcDgEHDtTjf43JPjV80MiFiOjbyK+P13FsS8UFn6+5HwOa6tFNy5ajoQYhTs9ka8YdHlRb7RA32B112YEU2aqBiqlFB98eZLTZFPEMllsKNcZfQq6slI1sFgdOHyKNeRELamsbcC5y3pk9E1s1/5ZqRo4BAHfn9K1mu742WroG6zI7pfk9zmyU5NQZ7DgDB9OKQycvFALiViEPj1j20zbt2csTl6o7RLPbWcr6vHdsctc/zUMBDToKi4uxujRo5GZmYl77rkHhw8fbjX9jh07MH78eGRmZmLSpEnYs2ePx/uCIGDdunXIz89HVlYW7r//fpw549kVr6amBosWLcLgwYNxyy234Pe//z2Mxo4N3HXdIK7zs8tGeyhkEky49Qb88HM1vth/Lujno/ASKWXqh5+r4RAE9L8hoc20/W9IQGKsAp98dRpVdaYucVMj6ih/y3JbSr6/BAAYmpbcrv379oxFYqwCX39f3mq6L0svQqWQICtV4/c5MlM1kErE+Opw6+cgao9Al6lDJ3Xo2ysWClnbE6hl9E1EZa0JF/1cZDyQjCYbXv34exRu3o93dhzDtj2n8cPPVbxndmEBC7q2b9+OoqIiPProo9i2bRvS0tJQUFCAqirvtdUHDhzAokWLcPfdd+OTTz7BmDFjMG/ePJw6dWXR4I0bN2Lr1q0oLCzEBx98AJVKhYKCAlgsVxalW7x4MU6ePInNmzfjjTfewP79+1FYWNihazl8WgepRIx+KXEdOo6vRub0wpCbk/HerpP46z9/5PoPBCCyylTJkUuIVkpxkw9lSioR477x6bhUZcTi10vwyJp/Y/Hre7Hs7W+x9v8dwnu7TuLfpRdQdqYa57V6XK42okZvhtFkhdXm4A2Huhx/y3JbquvN+OK7c8hK1aCbn9PFu4jFIowenIIffq7GkZ+8t3YdP1uN745dxujBKT49iF5NrZIhP7MHvjp00e8u9IIg4EKlETv3n8MbnxzBKx8ewv9+ehS7DlxARZV/CztT5Al0mTp1oRbntXoMS+/mU/qcfkmQiEX498EL7TpfR13Q6vH8lu9Q+mMlpoy8Eb/9/wahpyYK3x3TYuPff2iz2zCFhjRQB9q8eTOmT5+OadOmAQCWL1+O3bt3Y9u2bZg7d26z9Fu2bMHIkSNRUFAAAFi4cCFKSkpQXFyMpUuXQhAEbNmyBfPmzcPYsWMBAKtWrUJeXh527dqF8ePH49SpU/jqq6/w0UcfYeDAgQCAZ599Fg899BCWLFmCpCT/u0NYbXZ8fbgcOf007brJtIdEIsaMcWmIVsnxxXfn8MV359A9MQo9E6OgiVUiNloGhVwKpVzinMZe5vw7SilFlFIKifhK7Ny0y33T3veu25PrPtX0hiUIgOBKITRJ2/imO2Xje833vfLC9bfBJqCqytAsrYtDEOBwCHAIAqQSMWQSMWQy5+/4GAXEQZo1MpxESpk6frYaB05o8T8j+vg89qR/Hw1+N2sIjp2tga62AUaTDfUNVpwpr8cPP1XBZm/5gUskAuRSCSRiEQQIcAgABOdDpljkLG9yqRiyJj9SsRgikTONSCSCTCKGQi6BQiZpLHfO3wqZ80cqEUEsFkEiFkMiEUEqdr0WXSljAGx2B6Iq9NBVGWC1OWC1OWB3CJBJnXmQyyTu37Imr2VSccBmTpVKRIhWygJyLGoff8tyWz788iRsdgHTR/frUL7GDknB3u/L8erH3+Ou4X2Qfn0ClAoJjCYbjp2txo7/nEX3BBUm3npDu88xeeSNOHRKh5f+chCT8vrgppQ4xETJIBaJ3N9xs9WOBrMNBpMVFyoNOHOpHsfP1qDW4KwMUikkUMqlMJps+M/RCgCAJlaJjL4JSL0uDklxKsREyZzlWeIsO4IgAFIpdLUm5/2tyf3LeW9r8rrpvU2AewyapLFci0Wev6OU0k57PiDvAlmmBEHA5h3HEBslw4jMnj7tkxCjQN7AHth14AI0cUpk9E1ElELq8f92a89jgnDlWcr1DOZ+nmr8jl6dxiEI0NWacOSnKvy79AJUCil+e28O0q5PgMFsw+2Dr8OxMzX47wktCt/+FmOH9saNvWIRGyWHVOK8V3let++fT9tprnrdtMw1JrCKRKhqXEJCJIK7PIlEIsSp5dfEc19Agi6LxYKjR4/ikUcecW8Ti8XIy8tDaWmp131KS0ubFYz8/Hzs3r0bAHD+/HlotVqMGDHC/X5MTAyys7NRWlqK8ePH4+DBg4iPj3c/HAJAXl4eRCIRDh8+jNGjR/t8DWKx8x9bKhXjzrw+yB/Yw73NRRCLEKWUQSoRB/S33SHgxLkaTBudit7do+GAc12UWr0FP16ogclybU0ocPugFEy49fpQZyOkIqlMJcap8Ktf9MO43N7NyhTQpFzJJDA3znXrEIDKWhNuy+mFsp+cNZf9+yai7KcqZPVLQk29Gbo6E06crYbd4UDPJDUsVjscAmC22Bsn4XA+eEkkYjgcDohEIlhtDjgcDtgdzgoWm0OA1WqHa/1Wh8N557Da7ag1mGG1CbBY7bBY7fDx/tTliETAvMmZuKGH72ssUeC0pyx707Ts/E9+X0wZeSO6J7bdyuUqXy5Sidh9LKVCiqdnDsGHu0/i6+/Lm3U1zM3ojqkjb0S0ynvQ7rqHXb2taV7j1Qo8e99QfPjlSewuvYDdpW23DMSrFcjN6IHe3dQwW22IVsrcgVRKNzXOVejx4/kanLpQi2Nna9o8XqDFRMvxh9lDO/285BToMuVwCLilfzcMuTm5xe960+c/134zfpkGu0PAlwcv4MtObPGSSET45S29MXF4H6gb8yuViBGtkmNIejfcMaw3Pv/mbKfnqyOGD+yBKbfdGOpsBF1Agq7q6mrY7fZmteAajabZeBGXyspKaDSaZum1Wi0AuH97O6brPW/HkEqliIuLQ2VlpV/XkJBwZfzW/ZMGtpjuzttSAQA3piQE9Tdd2yKpTGk0agzo1/q4E1e5aur6Xs6uiE3LhOvv3o2Vkb8Yem0H59T1tacse9P0HqXR+Lcul7fydeVYwFOzh/l1vKZSerbdZVijUeP3ff1vJW9JTnrADkVhKBhlqmByVpvpvZWj383J9fl8wda0LA4tacdDAAAgAElEQVTPTglhTqglnL2QiIiIiIgoiAISdCUkJEAikTSrCdfpdEhO9l7DnZSUBJ1O12J61+/WjuntGDabDbW1te0ae0LUVbBMEUWG9pRlImoZyxSFq4AEXXK5HBkZGSgpKXFvczgc2LdvH3Jycrzuk5OTg71793psKykpcadPSUlBcnKyxzH1ej0OHTrkTjNo0CDU1NTg6NGj7jT/+c9/IAgCsrLabiom6qpYpogiQ3vKMhG1jGWKwpWksKNzQTdSq9VYu3YtevbsCblcjnXr1uHYsWN44YUXoFKpsGTJEhw+fBh5eXkAgG7dumHt2rVQqVSIjY1FcXExduzYgRdffBGJiYkQiUSw2Wx46623kJqaCqvViueffx4WiwXPPvssJBIJEhMTcejQIfzjH//AgAEDcP78eSxbtgy33XYbJk+eHIjLIgoZlimiyNBWWSYi/7BMUTgK2JTxEydORFVVFdavXw+tVov+/ftj06ZNSExMBACUl5dD3GRq88GDB2P16tVYu3Yt1qxZgz59+uC1115DauqVgYoPPvggGhoasHTpUtTV1WHIkCHYuHEj5HK5O83q1auxYsUK3HfffRCLxRg3bhyeffbZQF0WUciwTBFFhrbKMhH5h2WKwpFI4AqDREREREREQcPZC4mIiIiIiIKIQRcREREREVEQMegiIiIiIiIKIgZdREREREREQcSgywfFxcUYPXo0MjMzcc899+Dw4cOhzlLQbdiwAWlpaR4/48ePd79vNpuxfPly5ObmYtCgQXjssceaLap78eJF/OY3v0F2djaGDx+OVatWwW63e6T55ptvMGXKFAwcOBB33HEHPvnkk065Pgq9cClX+/fvx8MPP4z8/HykpaXhyy+/9HifZYFCyd9ytGPHDowfPx6ZmZmYNGkS9uzZ00k5DZy33noL06ZNw6BBgzB8+HDMnz8fP//8c6v7fPzxx83uaZmZmZ2TYQpb4XKf6qraU1YjGYOuNmzfvh1FRUV49NFHsW3bNqSlpaGgoABVVVWhzlrQpaen4+uvv3b//OUvf3G/9+KLL+LLL7/E2rVrsXXrVly+fBkLFixwv2+32/HQQw/BarXivffew8qVK/Hxxx/j1Vdfdac5d+4cHnroIeTm5uJvf/sb7rvvPjzzzDMeCx5SZAqncmU0GpGWloZly5Z5fZ9lgULF33J04MABLFq0CHfffTc++eQTjBkzBvPmzcOpU6c6Oecd8+2332LGjBn44IMPsHnzZlgsFjzwwAMwmUyt7hcfH+9xT7u6AoWoqXC6T3VV7S2rEUugVt19993Cc889535tt9uF/Px8YdOmTSHMVfCtX79emDJlitf36urqhIyMDOGzzz5zbzt58qRw8803C4cPHxYEQRB2794t9O/fX9Bqte40f/nLX4ShQ4cKFotFEARBWLVqlXDXXXd5HHvhwoXCb37zm0BfDnUx4Vqubr75ZmHXrl3u1ywLFEr+lqPHH39ceOihhzy2/epXvxKWL18e1HwGm06nE26++Wbhv//9b4tpPvroI2HYsGGdmCsKd+F6n+rKfCmrkYwtXa2wWCw4evQoRowY4d4mFouRl5eH0tLSEOasc5w+fRr5+fkYM2YMfvvb3+LSpUsAgCNHjsBqtXp8LqmpqejVq5f7cyktLUV6ejqSkpLcafLz81FXV4fTp0+70zQ9hivNtfDZXssiqVyxLFCotKccRer3rL6+HgAQFxfXajq9Xo9f/OIXGDVqFObNm4eTJ092RvYoDEXSfaor8bWsRioGXa2orq6G3W73eFgCAI1GA61WG6JcdY6srCwUFRVh06ZNKCwsxLlz5zBjxgwYjUZUVlZCqVRCrVZ77KPRaFBZWQkAqKyshEaj8Xjf9Tm2laampgZWqzVYl0YhFknlimWBQqU95cjb9ywcy11TgiCgqKgIw4YNQ2pqaovp+vbtixdeeAFvvPEG/vjHP8LhcODee+9FRUVFJ+aWwkUk3ae6Cl/LaiSThjoD1DWNGjXK/Xd6ejqys7Nx++234/PPP4dUyq8NERGF3nPPPYcTJ07gr3/9a6vpBg0ahEGDBnm8njhxIj788EPMnz8/2Nkkuub5WlYjGVu6WpGQkACJROKujXbR6XRITk4OUa5CIzY2Fn369MGZM2eQlJQEk8kEvV7vkUan07lrhZKSkprN4Ob6HNtKEx8fD5lMFqxLoRCLpHLFskCh0p5y5O17Fo7lzmXFihXYtWsX3nnnHXTv3t2vfWUyGfr3748zZ84EKXcUziLpPtUVdKSsRhIGXa2Qy+XIyMjwmEHM4XBg3759yMnJCWHOOp/BYMC5c+eQnJyMgQMHQiaTeXwup0+fxsWLF92fS05ODo4dO+Yxy09JSQliY2Nx4403utPs3bvX4zwlJSXX3Gd7rYmkcsWyQKHSnnIUKd8zQRDw3HPPYefOnXjnnXfQu3dvv49ht9tx4sQJPkCTV5F0nwqlQJTVSCIpLCwsDHUmujK1Wo21a9eiZ8+ekMvlWLduHY4dO4YXXngBKpUq1NkLmpdeeglyuRyCIODkyZMoLCxEVVUVCgsLERcXh4qKChQXFyM9PR01NTVYtmwZUlJS8MgjjwAAevfujZ07d6KkpARpaWkoKyvDihUrcO+997oHpl5//fV48803UVdXhx49emDHjh3YvHkz/vCHP1zzBTPShVO5MhgMOHXqFCorK/Hee+8hJycHcrkcgLM2lGWBQqWtcrRkyRIcPnwYeXl5AIBu3bph7dq1UKlUiI2NRXFxMXbs2IEXX3wRiYmJIb4a3y1fvhyffvop1q9fj27dusFoNMJoNEIikbi7v1997a+++iosFgtEIhHOnz+Pl156CYcPH8Zzzz2HhISEUF4OdVHhdJ/qqnwpq9cSkSAIQqgz0dW9++67+NOf/gStVov+/fvjD3/4A7KyskKdraB64oknsH//ftTU1CAxMRFDhw7FE0884X4ANJvNWLlyJf7xj3/AYrHgtttuw7JlyzwGnV64cAGFhYX49ttvoVKpMGXKFCxevBgSicSd5ptvvkFRURFOnjyJHj164NFHH8WUKVM6/Xqp84VLufrmm28we/bsZtvnz5+Pxx57jGWBQqq1cjRr1ixcd911WLlypTv9jh07sHbtWly4cAF9+vTBb3/7W48xvOEgLS3N6/aioiJMnToVQPNrf/HFF/HFF19Aq9UiLi4OAwcOxBNPPIH09PROyzeFn3C5T3VVvpTVawmDLiIiIiIioiDimC4iIiIiIqIgYtBFREREREQURAy6iIiIiIiIgohBFxERERERURAx6CIiIiIiIgoiBl1ERERERERBxKCLiIiIiIgoiBh0ERERERERBRGDLiIiIiIioiBi0EVERERERBREDLqIiIiIiIiCiEEXERERERFREDHoIiIiIiIiCiIGXUREREREREHEoIuIiIiIiCiIGHQREREREREFEYMuIiIiIiKiIGLQRUREREREFEQMuoiIiIiIiILomgq6vvnmG6SlpeHEiRN+7Tdr1iwsWLCg1TTnz59HWloavvzyy45kMWA+/vhjpKWluX8GDhyIcePG4c0334Tdbu+UPGzfvh0ff/xxs+2jR4/GSy+95HWf3NxcbNiwwe9z/fe//8WUKVOQmZmJtLQ0AIDRaMTatWsxbtw4ZGVlIS8vDzNnzsSHH37o3s/1nbj6Z8CAAX7nIdxdy+Wj6c/rr78e0HN1tWs3GAxIS0vzKJuzZs3y+O6PHTsWL774IvR6fafkKS0tDe+++26nnCucsEym4Y477gAQmu8Iv5fXFpa3K+XNF94+r6vLzNNPP+1x/EGDBmHatGnYuXOn33nW6XTYsGEDzp8/32Y+uippqDPQmTIyMvD+++/j+uuvD3VWOs0777wDpVIJs9mM7777DuvWrQMAPPzww0E/92effYbq6mpMnTo16OdatmwZEhMT8ac//QlyuRwA8Nhjj6GsrAyPPPIIbrrpJlRVVWH//v3Ys2cPfvWrX3nsv3r1avTu3dv9WiQSBT3PXc21XD6a6tmzZ4hyE1q5ubl48sknYbPZcOTIEaxbtw6XLl3C+vXrQ521axbLJKBQKAAA77//PlJSUkKVLboGsLxdKW+BdOONN6KoqAgAoNfrsW3bNjz++OPYunUrhg4d6vNxdDodXn31VQwbNixs/y+4JoIuQRBgsVigVquRk5MT6ux0qszMTERHRwNwPlSdOHEC//znPzsl6OpMp0+fxj333INhw4YBAH7++Wd8/fXXWLt2LSZMmOBON3HiRAiC0Gz/tLQ03HzzzZ2W366E5SM61NnoEuLj493//kOHDoXRaMS6detQVVWFxMTEdh3TZDI1C2qpbSyTzctkW5+D1WqFWCyGRCIJVtYoQrG8BfceqFKpPD7XvLw8fPPNN9i1a5dfQVck6DLdCz/++GMMHDgQdXV1Htt//PFHpKWloaSkBACwe/duzJkzB8OHD8fgwYNxzz334Ouvv/bYZ8OGDcjNzcV3332HadOmITMzEzt27PDaBPn2229j2rRpGDJkCPLy8vDwww/jzJkzXvP4/vvvY/To0cjKysJvfvMbVFRUtHldH374Ie68804MHDgQt99+OzZu3OjvRxNQ0dHRsNlsHtveeust3HHHHcjMzEReXh7mzp0LrVYL4Eqz7b59+/DII48gJycHv/zlL/H111/DbrfjpZdeQm5uLm677TZs3rzZfcynn34an3/+Ob799lt3s3J7ug26uiL++c9/xsiRI3HLLbfgiSeecH9PXPmz2+144YUXkJaWhqefftr9fnJycrNjhmMrFstHaKSlpeGdd97BmjVrcOutt2L48OFYvnw5LBaLR7oLFy7gySefRG5uLrKzszFp0iR8+umnLR7Xbrdjw4YN+MUvfoGBAwfizjvvbJb+xx9/xNy5czFs2DDk5ORgwoQJKC4u9kjzz3/+E1OnTkVmZiZGjBiBVatWwWq1eqT5/PPP3V1sZ8yYgdOnT/t07RkZGQDg7spRVlaG++67D9nZ2bjllluwaNEiVFZWutO7us/8/e9/x5IlSzB06FB35U51dTWWLl2K/Px8ZGZmYty4cfjzn//c7DNp63PuSlgmO9fV3ZZcXbref/99jB07FllZWbh8+TKAtq/h6aefxtSpU/HPf/4T48ePR2ZmJu69916cPHmy1Tz48m8JAMeOHcPDDz+MoUOHYtCgQbj77ruxd+9e9/s1NTX4wx/+gLy8PGRmZuLXv/41Dh065HGMDz/8EBMnTkRWVhZyc3Mxc+ZM/Pjjj35/bpGC5a1zeRsG4uqSaDAYOnRssVgMpVLp8Sx6+fJl/O53v8OYMWOQlZWFcePG4ZVXXnHfA86fP49JkyYBAGbPnu1+rmyquroaCxYswKBBgzBmzJhm98uuoMu0dI0dOxZLly7FF198gWnTprm3b9++HUlJScjNzQXg/OBvv/12PPDAAxCLxdizZw8efPBBvPvuuxgyZIh7P5PJhKeffhoFBQXo06cPunXr5g4kmrp06RJmzpyJXr16Qa/X47333sOvf/1r7Ny5EzExMe50Bw8exE8//YSnn34aZrMZq1evxrx58/DRRx+1eE2bNm3CK6+8goKCAgwbNgxHjx7FunXroFKpMHPmzBb3czgccDgcrX5eIpHIpxo9h8MBm80Gi8WC/fv3Y8eOHZg7d677/U8++QRvvvkmFi9ejJtuugk1NTX4z3/+g4aGBo/jLF26FNOnT8eMGTOwadMmLFiwAJMmTYIgCHj55Zexe/durFy5EoMHD0Z2djbmzZuHixcvor6+HsuWLQMA9OjRo838erNjxw6kpaVhxYoVuHTpElauXIk1a9agsLDQ3R1g+vTpeOCBBzBu3DgkJiYiMTERUVFRePHFF/Hkk0/illtuabXZ3PU5uYjFYojFXaZOguWjiWCUj6YkEolHYL5582bceuut+OMf/4jjx49jzZo16NWrFx588EEAzi4P06dPh0qlwlNPPYWePXvixIkTKC8vb/G869evx6ZNm/Doo48iMzMTO3fuxOLFiyESiXDXXXcBcHYBTk1NxR//+EfI5XKcPn3a42a3fft2LFq0CNOnT8eTTz6Js2fPYs2aNRAEAU899RQA4OjRo3jiiScwduxYPPPMM/jxxx+xcOHCNj8XwBlIAs6Ki6qqKsyaNQupqal4+eWXYTAY8PLLL2POnDn46KOP3F16AWDVqlW44447sG7dOojFYphMJsyePRs6nQ6PPvoobrzxRpw9e7bZg0tbn3NXwzJ5RTDL5NXlsakDBw7g7NmzWLx4MVQqFWJiYny+hosXL6KoqAiPP/44lEolNmzYgLlz52Lnzp0t3it8+bc8deoU/n/27jw+qur8H/hn9pmskx1CQCAQ1kAMP0BQQbG1aOu3IC51QUHBBRG1qHWvQBW/iCjxq9XiUqCWakWtVFBU6lIRBREBCYuyJiHJZJvMvt7fH5N7yZBJMvuE5PN+vXhpJjP3npnk5N7nnOc855prrsGAAQOwaNEi6PV67N27V/p74HQ6MXv2bDQ3N+P+++9HZmYm1q1bh1mzZmHz5s3IycnB9u3b8fjjj2PBggUoKSmB2WzGrl27YDKZOv38uiv2t1MS1d8iIZ7DbDZj/fr1qKysxEUXXSR9v7GxEXq9Hg8++CDS0tJw9OhRPP/882hsbMTixYuRm5uL5cuX495778Vjjz0mDQq29uijj2LatGm4+uqr8e9//xuLFy9GcXExRo0aFfX3EzahC7ntttuEm266ye+xiy++WFi0aFHA53s8HsHlcgk33XST8MADD0iPl5WVCUVFRcLHH3/s9/xt27YJRUVFwoEDBwIez+12CzabTSgpKRHeffdd6fHrr79eGD58uFBZWSk9tmPHDqGoqEj4/PPPBUEQhBMnTghFRUXCli1bBEEQBJPJJJSUlAjPP/+83zmee+45YeLEiYLb7W73c/jDH/4gFBUVdfjv+uuvb/f1giAI69evD/i6+fPnCy6XS3reokWLhPnz57d7HPEza/0+Dh06JBQVFQkzZ86UHvN4PMLEiROFZcuWSY/deeedAdt54YUXCk899VTA840bN04oKyvze+5FF13k1+Y//elPwsSJE/1eV1RUJKxdu9bvsQ0bNgglJSVCUVGRMGLECOHaa68V3nzzTcHr9bZ5f6f/W7FiRbufSaKwf/jEsn8UFRUJ27Ztk55XVFQkXHvttX6vvf3224Urr7xS+nr58uXC6NGjhZqamoDnOv29NzY2CqNHj27z3ufMmSNcfPHFgiAIQn19vVBUVCTs378/4DG9Xq9wwQUX+P1cBUEQ/vnPfwrFxcVCQ0ODIAiCsGDBAuGSSy7x+51/8cUXhaKiImH9+vXSY9dff730t8HhcAjbt28Xzj//fOHyyy8XvF6v8PTTTwtjxowRTCaT9Jpdu3YJRUVFwoYNG/ze57x58/zatG7dOmHIkCHCvn37Ar4XQQjuc+6K2Cd9Ytkn33rrLUEQ2v6Nv/7664Xi4mLBYDBIjwX7HsT2fvfdd9JzKioqhGHDhgl///vfpccCXVdE7f0s77nnHuH8888XbDZbwNe99dZbwogRI4QjR45Ij7lcLuGiiy6SrouvvPKKMH369A4/r56I/c0nHv0t0H2a+Bqz2dzu53V6nwnU1qFDhwqvvvpqh+1zuVzC+++/L4wcOVJwOByCIAjCgQMH2lyjW7fjueeekx5zOp3C+PHjhaeffrrD88Rbl5npAnzrbR544AE0NjYiIyMD5eXlOHr0KJ544gnpOdXV1Xj22WexdetWGAwGaX1OaWmp37FkMhkmTZrU6Tl37dqFlStXYt++fWhqapIeP3LkiN/zhg8fjvz8fOnrMWPGICsrC7t37w54nu+//x5WqxVTp071G0U455xz8OKLL6K6uhp9+vQJ2Kb58+fjuuuu67DdwebgvvHGG9BoNPB4PPjpp59QVlaGRx99VFrUOGzYMLz99tsoKyvDBRdcgBEjRgQcHTnnnHOk/xcXmbZ+TC6Xo2/fvkFNp4dq/PjxUCpP/aoOGjQI9fX1cLlcUKlU7b7uN7/5Dc4991xs2bIF33zzDb766is8+uij2LZtG1asWOH33GeffdavkEZubm7U30ek2D98YtE/WhswYIDf1+eee67f14MGDcLevXulr7dt24bzzz8/6N+ZQ4cOwWazYerUqX6Piz/fhoYG6PV69O7dG3/84x9xww03YPz48cjKypKee+TIEVRVVQX8/BwOBw4dOoRx48Zhz549uPTSS/1GLi+++GI899xzbdq1efNmv9HD0tJSPPnkk5DJZNi9ezfOPfdcpKSkSN8fPXo0+vTpg++++06anQOACy64wO+427Ztw/DhwzFs2LAOP5fOPueuiH3SJ5Z9sr1zAr4U2Ozs7LDeQ1ZWlt/PoE+fPhgxYgR2796Na665JuD5gvlZbtu2Df/zP//T7lrGr7/+GiNGjEBBQYFfG8eOHSv9vg8bNgxPP/00nnzySfzyl7/E6NGj/WaTeyr2N59E9bdwFRYWSqmKdrsdO3bswLPPPgu9Xi8VWhMEAatXr8Zbb72FiooKOBwO6fUnT57EWWed1el5Wl9DVCoV+vfvj+rq6ii/m8h0qaBrypQpUCqV2Lx5M66++mps3LgRvXr1kqaEvV4vbr/9dlgsFixYsABnnXUWdDodysrKUF9f73es9PT0Tv9IVVVV4aabbsKoUaOwaNEi5ObmQqVS4dZbb22zlqD1DU/rxwJNRwO+qVIA+PWvfx3w+ydPnmz3lzs/P7/TVLxgp3+HDRsmdb6SkhKkpaXhzjvvxOzZs1FUVIQZM2bAYrHgzTffxAsvvAC9Xo/f/e53WLBggV/wlZaWJv2/+Lm2fgzw/ZIHswZDoVC0W7be6/W2CfoCnUdoWfjaUdAFABkZGZgxYwZmzJgBl8uFxx57DO+88w5uueUWDB06VHreoEGDunwhDfYPn1j1j/YE+v1rfUFoampCcXFxUOcDIH0mp39m4tdNTU1SJc7nnnsODz30EOx2O0pLS/HII49g+PDh0ud3yy23BDyHmMpkMBjanKe9ohjnnHMO7r33XiiVSuTn5yM9Pd2vzYMHD27zmuzsbBiNxoDvQ9TU1BRwbeXpOvucuyL2SZ9490lR64ALCO09hPr5BPuz7Oz3vbGxEbt27QqYHiUOaE6cOBFLly7F2rVrsWbNGiQlJeG3v/0t7rvvPiQlJbV77O6O/c0nUf0tXFqt1u8aOXbsWNTX12PZsmWYPn06ZDIZVq9ejWXLlmHu3LkYO3Ys0tLSsGfPHixevDjo60C496Tx1KWCruTkZEyePBkbN27E1VdfjU2bNmHq1KnSL8+xY8ewb98+rFq1ym/kwG63h3W+L7/8Ena7HS+++KL0h8ztdre5iQDQpsOKj7X3x1W8YXn55ZcDdsbTR9Nbe+ihh/Duu+922PZx48Zh7dq1HT4nkMLCQgC+vPOioiLI5XLMmjULs2bNwsmTJ7FhwwY8++yz6NWrV7ujfZHKzMz0W4AvstlsMJlMAT+vaFCpVJg1axbeeecdHD582C/oOhOwf/jEsn+EQ6/Xt3thDUT8TBoaGpCRkSE9Ln6Ger0egK+vPv/883C5XNixYweWL1+OW265BV988YX0nCVLlgScQRLL6ebk5LT52TQ0NARsV3p6ervBY6DjAEBdXV2bm8fTL/Z6vR7Hjx8PeNwzHfukT6L65Om/a6G8h/Y+n0GDBgU8V7A/y87+HqSnp2PkyJF4/PHH23yvdRAwffp0TJ8+HQ0NDdi8eTOWLl2K5ORk3Hvvve0eu7tjf/OJR39Tq9VtijKdXsQkEgMHDkRjYyMaGxuRmZmJDz/8EL/61a9wzz33SM/5+eefo3a+rqJLBV2AL+q/5557sGXLFpw4ccJvFECMdlv/YaqsrMT3338f1iyF3W6HXC73S13btGlTm4X1ALBv3z5UVVVJ08ffffcd6uvr212gd/bZZ0Or1aK2trZNuk1nojl1fDqxKk+gvYh69+6NW265BevXr4/KL3t7I9VjxozBO++8A6vV6jdq95///AeCIESlhKjZbIZSqWyT4iEu3o9VYBdr7B+x7R/hmDBhAtauXYu6uro2I++BDB48GDqdDps2bcL8+fOlxzdt2oT+/fu3mYlSqVSYMGECZs+ejYULF6K5uRkDBgxAXl4eKisrcdVVV7V7rpEjR2LLli1YuHChdGMSzqaUo0ePxrp162A2m6UUw927d6OystJvcXogEyZMwIcffoj9+/efcQMdwWCf7Dp9MpT3UF9fj507d0ppZ1VVVdi3b1+7+0oG+7OcMGECNm3ahHvuuSdgQY4JEybgq6++Qn5+flDXoczMTPzud7/Dxx9/3Gl1xZ6A/S0+/a1Xr15t7gMDVeoM16FDh6DVaqUBRLvd3mbm8fSKvmJmU1fPgOhIlwu6Jk+eDK1Wi8ceewwFBQV+v7ADBw5Er1698L//+7+46667YLFYUFZWFvb6m3POOQcejwcPPvggrrjiChw6dAivvfZamylKwJemduutt+LOO++UKtOMGDGi3ZzgtLQ0zJ8/H0888QQqKysxduxYeL1eHD16FN988w1eeOGFdttVUFAQtY3f9uzZI5XmPHz4MMrKyjBy5EiMHDkSgK8qYXp6OkaPHo3U1FR88803OHbsGO67776Izz1gwAB8+umn+OSTT5CXl4fc3Fzk5eXhxhtvxPr163H99ddj9uzZyMrKwt69e/HnP/8Zl156qTQbF4kjR47g9ttvx4wZM1BaWgqtVovy8nK89NJLGDZsWKc3il0V+0ds+kdrWVlZfuv7OjNr1iy89957uO6663DbbbehV69eOHz4MKxWa8DKe3q9HjfeeCNeeuklKJVKjBw5Eps3b8bnn38urTXcv38/li1bhksuuQR9+/ZFc3MzVq1ahaFDh0oXqQceeAD3338/zGYzJk2aBJVKhRMnTpd6av8AACAASURBVOCTTz5BWVkZdDod5s6di6uuugp33XWX9DN8++23Q/6cZs+ejXXr1mHOnDmYM2cOrFYrnnnmGRQVFeHiiy/u8LXTpk3DG2+8gZtvvhnz58/HgAEDUFFRgaNHj3aLUXv2yej2yUiE8h4yMjJw33334e6774ZWq0VZWRkyMzPbDbqC/VnecccduOKKK3Ddddfhpptugl6vx759+6DX63HFFVdg2rRp+Mc//oGZM2fipptuQt++fdHU1ITdu3cjJycHs2bNQllZGYxGI8aNG4eMjAzs27cP3377LRYuXBjTz+9MwP4Wn/72y1/+EkuWLMFLL72E4uJifPTRR2EH/TabDbt27QJwak3XP//5T1xzzTVSleiJEydi7dq1GDVqFPr164cNGza0qXCbn58PrVaL9957D6mpqVAqlSGl9ncFXS7o0mq1mDJlCjZs2NBmvYJarcbzzz+PxYsXY8GCBejVqxduu+02fPvtt377KgRryJAhWLp0Kf7v//4PH3/8MYYOHYqVK1f6TW+KSktLMWHCBDz55JNoaGjAuHHjsGTJkg6PP3fuXOTm5mL16tV4/fXXodFo0L9/f1x66aUhtzVcN954IwDfOqpevXphypQpWLBggTRyU1JSgrfeegtvvvkmHA4H+vXrhyVLluAXv/hFxOe+9tprUV5ejoceeghGoxHz58/HnXfeiby8PKxbtw7PPvsslixZAovFgt69e+PGG2/EvHnzIj4v4MuNv/LKK/Hf//4X//jHP2C329G7d2/MmDEDc+fO9Ru5OpOwf0SX2D9au+KKK/wWZndGLPksLnx3Op0466yzcOutt7b7GnHN5Lp161BfX49+/frh6aeflkZtc3JykJWVhZdeegm1tbVIS0vD+PHj/YKUSy+9FMnJyXj55Zexfv16qZjNBRdcII0IFhcXY8WKFVixYgXuuOMOjBw5Es8++yyuvPLKoN+f+B7XrFmDp556CgsXLoRKpcLkyZPx4IMPdrouQqPRYPXq1XjmmWdQVlYGs9mMPn364Nprrw2pDV0V+2TXEux7yM/Px2233YZnnnkGlZWVGDlyJJ555pl2y8UH+7McOHAg/v73v+OZZ57Bww8/DMC3Zvj3v/89AF9/WLNmDVauXInnn38e9fX1yMzMxKhRozBlyhQAvn7717/+FR988AEsFgvy8/Nx5513Bvx71dOwv8XHVVddhePHj2Pt2rVwOp347W9/i9tvvx2PPfZYyMc6fPgwrr76agC+3/+CggIsWLAAs2bNkp5zxx13oLGxEStXrgTgC/oeeeQRaa9H8bVLlizBCy+8gJkzZ8LlcuHAgQORvdE4kwliaRciIiKibu6BBx7AwYMH8c477yS6KUTUg3Sd3V+JiIiIiIi6IQZdREREREREMcT0QiIiIiIiohjiTBcREREREVEMnZkl3GKgvt4Mrzf0Sb+MjCQ0Nlpj0KIzQ7zef05OaszPQdEVbJ/q6X0oWNH8nNifzjzhXqOAntnH4v2e2afOPLzvCw37VOQ40xUhpVKR6CYkVE9//xQ5/g4Fh58Thasn/u70xPdM8dFTf7d66vuOJgZdREREREREMcSgi4iIiIiIKIYYdBEREREREcUQgy4iIiIiIqIYYtBFREREREQUQwy6iIiIiIiIYoj7dEXIZHXC4nBLX2tUSigZyhIFrXUfYv8hir7Tr1MA+xpRT+T2Ag4X71kThUFXhGx2N7aX10hfjx2WB6WGHytRsFr3IfYfoug7/ToFsK8R9UQOF+9ZE4nxLRERERERUQwx6CIiIiIiIoohBl1EREREREQxxKCLiIiIiIgohhh0ERERERERxRCDLiIiIiIiohhinUgiIiIKy+n7/gDc+4eIKBAGXURERBSW0/f9Abj3DxFRIByLIiIiIiIiiiEGXURERERERDHEoIuIiIiIiCiGGHQRERERERHFEIMuIiIiIiKiGGLQRUREREREFEMMuoiIiIiIiGKIQRcREREREVEMMegiIiIiIiKKIQZdREREREREMaRMdAOIiIiIiHo6txdwuNx+j2lUSig5RdItMOgiIiIiIkowh8uN7eU1fo+NHZYHpYa3690BY2ciIiIiIqIYYtBFREREREQUQwy6iIiIiIiIYohBFxERERERUQxxZR4REVGMvPzyy9i8eTMOHz4MrVaLMWPG4N5770X//v0T3TQiIoojznQRERHFyLfffovrrrsOb731Fl5//XU4nU7cdNNNsNvtiW4aERHFEWe6iIiIYuTVV1/1+/qpp57ChAkTsG/fPpSWliaoVUREFG+c6SIiIooTk8kEAEhPT09wS4iIKJ4400VERBQHgiBg6dKlGDduHAoLC0N6bVZWStjnrW2wIjVF6/dYUpIGOZlJYR9TJMTw2JHKyUlNdBOIiCRBB11vvPEGXn31VRgMBgwbNgyPPPIIRo0a1e7zN23ahJUrV6KyshL9+/fHfffdh0mTJknfFwQBZWVl+Oc//4nm5maUlpZi0aJFOOuss6Tn/PnPf8bnn3+O8vJyaLVafPPNN23Os3//fixevBh79uxBZmYmZs6ciTlz5gT7tojOaNHul63NnTsXX3zxBV566SVceOGFsXoLRD3G4sWLcfDgQaxbty7k19bXm+H1CuGdWKGAyey/hsxqdcDg8YR3vNbHcbhjduxI5OSkwmAwxfV8REQdCSq9cOPGjVi6dCnuuOMOvPvuuxgyZAjmzJmDhoaGgM/fuXMnFi5ciCuuuALvvfceLrroIsybNw8///yz9JxVq1Zh7dq1ePzxx/HWW29Bp9Nhzpw5cDqd0nNcLhemTp2Ka665JuB5zGYzbr75ZuTn5+Odd97B/fffj+effx5vv/12KJ9B3Li9gMXhhsXhhtub6NbQmS4W/VL0t7/9DYIQ5g0eEbWxZMkSbNmyBatXr0ZeXl6im0NERHEWVND1+uuv4+qrr8aMGTMwaNAgLFq0CBqNBu+++27A569ZswaTJk3CnDlzUFhYiLvvvhvDhw/HG2+8AcA3y7VmzRrMmzcPv/jFLzB06FAsW7YM1dXV2LJli3ScBQsWYNasWSgqKgp4nvfffx9utxtLly7F4MGD8etf/xozZ87EX//61xA/hvhwuNzYXl6D7eU1cLjciW4OneGi3S9FP/30E/7yl7/gySefjMfbIOrWBEHA4sWLsXnzZqxevRp9+/ZNdJOIiCgBOk0vdDqd+PHHH3H77bdLj8nlckycOBG7du0K+Jpdu3bh5ptv9nvsvPPOw2effQYAqKiogMFgwLnnnit9PzU1FaNHj8auXbswderUoBq/a9cujBs3DiqVyu88q1atgtlsRkpK8Dnw4ebLn54rr9aoICh8saxOq0Rqklr6Xuvc966S8x4NTKuIv1j0S/G4CxcuxIMPPojc3NyYtJ2oJ1m0aBH+/e9/48UXX0RycjIMBgMA3zVPq9V28moiIuouOg26Ghsb4fF4kJ2d7fd4VlYWjh07FvA1dXV1yMrKavN88WIj/jfQMcXvBaOurg79+vXze0w8Zl1dXUhBV9j58qflyputDvxw0Pcexg7Lg93ikL7XOve9K+S8R0O88uYZ2PmLRb8EgGeffRaDBw/GJZdcEnEbgx3IqO2mgxGxwH5w5hHXb82cOdPv8aVLl+Lyyy9PRJOIiCgBWL2QiAAA27Ztw0cffYR//etfUTle0AMZrQYuustgRCxEc4CDwVv8HDhwINFNICKiLqDTNV0ZGRlQKBSoq6vze7y+vh45OTkBX5OdnY36+vp2ny/+N5RjBnse8ZinzwAkgkwukwpnWBxuhFt4iuh0seiX27dvR1VVFcaPH4/hw4dj+PDhAIB58+a1SUskIiIiouB1GnSp1WqMGDECW7dulR7zer34+uuvUVJSEvA1JSUl+Oqrr/we27p1q/T8goIC5OTk+B3TbDbjhx9+aPeY7Z3n22+/hcvl8jvP4MGDQ0otjBWzzYV/fXkY737+M77eexJuL0sWUnTEol9ee+21eP/99/Hee+9J/wDgkUcewaJFi2L0ToiIiIL38ssvY8aMGTj77LMxYcIEzJ8/H0ePHk10s4g6FVR64ezZs/GHP/wBI0aMwKhRo7B69WrY7XZMnz4dAHD//fcjLy8PCxcuBADccMMNmDlzJl577TVMnjwZGzduxN69e/HEE08AAGQyGW644Qa8+OKL6NevHwoKCrBy5Ur06tULU6ZMkc5bVVUFo9GIqqoqeL1elJeXAwAKCwuhVqtx2WWX4YUXXsDDDz+MuXPn4tChQ1izZg0efvjhqH5I4ThRa8a7XxyGyeoLCJO0SvTOSXwgSN1HtPtlVlZWmzVfAJCfn4+CgoL4vTEiIqJ2fPvtt7juuutQXFwMj8eDFStW4KabbsLGjRtZnIa6tKCCrksvvRQNDQ0oKyuTNmF95ZVXkJmZCQA4efIk5PJTk2alpaVYvnw5nnvuOaxYsQL9+/fHCy+8gMLCQuk5c+fOhc1mw2OPPYbm5maMGTMGq1atglp9qtpfWVmZX/nradOmAQA+/fRTFBQUIDU1Fa+++ioWL16Myy+/HBkZGbjjjjtw5ZVXRvapROhYtQlf7KpCfk4yxg7LhVwmw9Y91Xhtwz5MHd8PKmVQlfqJOhSLfklERNSVvfrqq35fP/XUU5gwYQL27duH0tLSBLWKqHMygTugAgi/eqGgUODz745LXw8sSMcTr+9Aeooav7/2bOw/4tuotrbRig+/OYHigZk4uygHY4flIVlz5tcxYfVCak+wfap1H+ou/SIWWEijZwu7wi7aXqeA6PU1i8O3/2Qsjh2JeF2bWp+PEuPYsWO4+OKLsXHjxjN+ELG2wYqdB2r9HisdkovcKFX1Pf340Tw2dY53N1H20TfH4fZ6cW5xb2hUCunx3IwknD0kB3t+qsOIAZkJbCERERHRmU8QBCxduhTjxo0LOeAKdyAjlgF9662FpMeiWNX39OOHcmwOZESOeW5R5HJ7saO8FoV90pGeom7z/QvO7gO3R8BPlcYEtI6IiIio+1i8eDEOHjyI5cuXJ7opRJ3iTFcUHa8xweX2YlCftIDfL8hNQY5ei0MnjGBWJxEREVF4lixZgi1btuBvf/sb8vLyEt0cok5xpiuKjlabkJmmQY5e1+5zBuanw2hx4mS9NY4tIyIiIjrzCYKAxYsXY/PmzVi9ejX69u2b6CYRBYVBV5R4vQJqGqwY1j8TMpms3ef1y0uBDMDOg4b4NY6IiIioG1i0aBHef/99PPPMM0hOTobBYIDBYIDdbu/8xUQJxPTCKGk0O+D2COjfO3BqoUinUSIvKwk7Dxhw1QWFHQZoRERERHTKunXrAAAzZ870e3zp0qW4/PLLE9EkoqAw6IoSQ6MNADAgPxXHT3Zc3aV/r1Rs+7EGJ2rN6JfX/aqzEBEREcXCgQMHEt0EorAwvTBKahttSNIqkZHa+W7o/fJSIJMBO07bi4GIiIiIiLofBl1R0mhyICut84ALALRqJQYVpGPHfgOrGBIRERERdXMMuqLA6xXQbHUG3JurPSWDc1DdYEVVnSWGLSMiIiIiokRj0BUFzVYnBAFITw4+6BpdmAUZgO8OsIohEREREVF3xqArCoxmJwAgPUUT9GvSUzS+FEOu6yIiIiIi6tYYdEWB0dISdIUw0wUA/29ILioMFpysZ4ohEREREVF3xaArCoxmB5K0SqiUoX2c44blQiGX4YsfqmLUMiIiIiIiSjQGXVFgtrmQlhTaLBfgSzE8e3A2vtpTDZfbE4OWERERERFRojHoigKzzY1kXXj7TE8u6QOzzcWCGkRERERE3RSDrgi5PV7YHG4ka1VhvX5Y/wzkZujw4bfHuWcXEREREVE3xKArQo3NdgBAii68oEsuk+Gyif1xvMaMnQc520VERERE1N0w6IpQvdEXdIWbXggA54zIQ6/MJLz35RF4vZztIiIiIiLqThh0RahODLrCTC8EAIVcjmnnD0BlnQVb91ZHq2lERERERNQFMOiKUEOzDUBkM10AMHZoLgbmp+GdL36Gw8VKhkRERERE3QWDrgjVG+3QaRRQyCP7KD2CDP9z3gA0mZ3Y9M0JWBxu6Z/bG6XGEhERERFR3EU2PUNoMjmQpAk/tVDkcLnR0GxHv7wUfPTNMeg0cmhUCgDA2GF5UGr4oyIiIiKi8DldHnz6XQXSkzUYOywv0c3pUTjTFaEmswM6jSLk18nkMr/ZLLF+xqjCLDhcHhw83hTllhIRERFRT3ai1gxDkx0/VRphsjoT3ZwehUFXhIxmB3RhzEI5XB5sL6+R/rm9vhzCzDQthvTTo/xYIysZEhEREVHUVDdYpf8/XNWcwJb0PAy6IuD2eGG2usIKujpy7qjesDs9qDCYo3pcIiIiIuq5msxOZKdrAQA1rQIwij0GXREwWV0QgKgHXUP7Z0KnUeCnCmNUj0tEREREPZfJ6kRmmhZJWiWq6xl0xRODrgg0mR0AENaaro4o5DIM6J2GyjoLnCwfT0REREQRsthdcLq8SEtSIS1JLe01S/HBoCsCRrNvAWJSDCoLnpWXCkEAKgyWqB+biIiIiHqW+pYgKyVJhWStUpo8oPhg0BWBJos40xX9oCtbr4VOo8CJWq7rIiIiIqLISJMFWiWStEoYzQ4WbYsjBl0RaG755dXGIOiSyWTom5uCSoMZLu6OTEREREQRMLZMFiRplEjSquAVAKOFZePjhUFXBJosTqToVFDIZTE5ft/cVLg9Ag6e4J5dRERERBQ+o9kJGQCt2jfTBQANJq7rihcGXREwWZxIS1bH7Ph5mTrI5TIcON4Ys3MQERERUfdntDih1Sggl8ugVfuKwJmsrgS3qudg0BWBZqsTqUmxC7qUCjly9TocOM6ZLiIiIqLuzCsI+KnCiOYYpfyZrS5o1b4ZLjHoMjPoihsGXREwWV1ISVLF9By9s5JQVWeJWQckIqLu62S9BWs27oPN4U50U4ioEweONWLr3mps+OooBCH6BS4sdhc0Kl+wJQZfJhvvL+OFQVcETDGe6QKAXllJAID9TDEkIqIQ/WXDPnz+fSW2l9cmuilE1ImdBw0AAI9XQH1z9Mu5W+1uaFS+W3+lQgalQsb0wjhi0BUmj9cLi90d86ArK00LrVqBfUcZdBERUfAamu04Vm0CAFQaLPCwNDRRl3ai1gx9iu++sq7JFvXjW+wuaFrSCmUyGVJ0KpisnOmKFwZdYTLbfKkaqTFOL5TLZRhUkI4DrGBIREQhOFjhu25cdt4AuDxeNDSzShlRV+X2eFFdb0VBTgpUSnnUS7kLggCL3Q11S3ohAKToVFzTFUcMusIkjgykxrB6oWhgfjpqGqxo5mgEEREF6XiNGUqFDOeM7A0AaDTFJl1p39EGrhkjilC90Q6PV0B6ihr6FDWaotxf7U4PvF5BWtMF+IIuk41BV7ww6AqTmAMb6/RCABiYnwYA+LnCGPNzERFR91BRa0Z+VjJyM5OgUshjEnS9/98j2LHfgC93n4z6sYl6kvqWmehkrQqpSWqYoxwMWVqO5xd0JTG9MJ4YdIVJmumKcXohAPTLS4VSIcMhBl1ERBQkQ5MNuZlJkMtkSEtRR70KrsfrxXcHfAU6quutsNg5Yk4UroaWwhlJWiWSNErYHO6oVjA0t/RPcU0X4AvwWEgjfhh0hSmeM11qtQJ9c1Nx4EQT3N6Yn44obpwuD5wuT6KbQdTteAUB9c125KRrAfjSiCxRHjk/Wm2C3enByAGZAIDaxugv/CfqKRpM4kyXEklaJbyCLyUwWsSZM7Xq1K1/SpIKdqcHLt5cxgWDrjCJM12x3qcLABwuD5K0ChyrNsHM/RSoG3nunz/gvue/hMfDP/jUfW3fvh233XYbzjvvPAwZMgT/+c9/Yn5Oo9kJt0dAthR0KWG2R3fk/EStGQAwuG86lAoZ6ppYqIMoXA3NDqToVFAo5EjS+vbQstqjt1bS0lIA7vQ1XQCinspIgTHoCpPJ5kKyVgmFPD4fYY5eB68g4HiNKS7nI4o1l9uD/cebYLa5UBuD0rhEXYXVasWQIUPwxz/+MW7nNLT0qWy9DoAvjcjrFaI6cl5db4VKKUeKToX0FA2azNFfM0bUUzSY7MhI1QDAqaArigVqzIHWdLUEXVzXFR/KRDfgTGWyuuKSWijKzfBdOA9XNWPUwKy4nZcoVo63jJIDQLPFid5ZyQlsDVHsTJ48GZMnT47rOeuMLUFXq/RCwHfjpdNE59Jf3WBFXoYOMpkM6clqVNdbo3Jcop6oodkh9dckja+/WqO4TlJcc9k66ErW+s4T7dRjCizoaZo33ngDU6ZMQXFxMa666irs3r27w+dv2rQJU6dORXFxMS677DJ88cUXft8XBAErV67Eeeedh1GjRmHWrFk4duyY33OampqwcOFClJaWYuzYsXj44YdhtZ76o15RUYEhQ4a0+bdr165g31bYzFZnXIpoiLRqJdKS1ThcyWIadEo0+6XL5cLTTz+Nyy67DCUlJTj//PPx4IMPwmAwxKTt9cZTqUjNFv7BJ4qmupb+FSjoipaT9RbkZiYBANJT1LA63HC6uUaTKBwNzadmurQaBWSy6KYXmm0uaNUKyOUy6TFxRs0SxfNQ+4Ia7tq4cSOWLl2KRYsWYfTo0Vi9ejXmzJmDDz/8EJmZmW2ev3PnTixcuBC///3vceGFF2LDhg2YN28e/vWvf6GwsBAAsGrVKqxduxZPPfUUCgoKsHLlSsyZMwcffPAB1GrfDNK9994Lg8GA119/HS6XCw899BAef/xxLFu2zO98a9euxYABA6Sv9Xp92B9IsJqtLvRqudjES65eh8Mnm+EVBMhlss5fQN1atPul3W7Hvn37cPvtt2Po0KFobm7GE088gTvuuANvvfVW1NsvVmrKStcytYGoE1lZKSE932z3IDNNg/zeetQ2WJGX43u9yyMgNUWLpCQNciK4hjldHtQZ7ZhQnI/UFC1yMpIB1AEyecTHjpacnNREN4EoKDaHG3anB/oUX9All8mg0yijvqZLDLJEyeJgDCuPxkVQQdfrr7+Oq6++GjNmzAAALFq0CJ999hneffdd3HzzzW2ev2bNGkyaNAlz5swBANx9993YunUr3njjDTz22GMQBAFr1qzBvHnz8Itf/AIAsGzZMkycOBFbtmzB1KlT8fPPP+PLL7/E+vXrMXLkSADAI488gltvvRX3338/srOzpfPp9Xrk5ORE9kmEyGR1YnBBelzPmZOhw0+VRlTXW5GfzVSsni7a/TI1NRWvv/6632seffRRXHnllaipqUFeXl5U299kdkCjUqB3VjJO1luiemyi7qa+3gyvN/giGCcNJqQna2AwmACFAg67CxqVAg1GG0xmO6xWBwye8GelKmrNEAQgM1UNk9kOhczXttp6S8THjoacnFTfe4/j+YjCFag4W5JGCUsU13RZ7C4pnVA6hzjTxfTCuOg06HI6nfjxxx9x++23S4/J5XJMnDix3TS+Xbt2tbnpO++88/DZZ58B8KUFGgwGnHvuudL3U1NTMXr0aOzatQtTp07F999/D71eLwVcADBx4kTIZDLs3r0bU6ZMkR6/5ZZb4HQ60b9/f9xyyy244IILgnrzrYUyiuj1CrDYXMjL9r0mNUUrfU+lUkpft/7/aHxvYB8Zvt5bjWqjA6OH9Qr5PcYKLzbxF4t+GYjZbIZCoUBqavR/xg0mBzJSNUhLVuNIFdNmiaLJaHEip6WIhihJq4TVEZ1gyNCyZiwrXQtDo41V0Chutm/fjldffRV79+6FwWDASy+9hAsvvDDRzYqIuA1Rik4FW0ugpdMoo5oFYm4pANeaWqmASimXKhtSbHUadDU2NsLj8fjNLAFAVlZWmzVYorq6OmRlZbV5vrg2RPxvoGOK3wt0DKVSifT0dNTV1QEAkpKS8MADD6C0tBQymQwfffQRbrvtNrz88sshL1oOZRTRZHXCKwCKltK7JvOptSkul1v6uvX/R+N7cghI0anwfXk1Sgvbpo8lQrxGExnY+YtFvzydw+HA8uXLcdlllyEpKfRUoc4GMuwuD7L0OqQmq2F3epCSrOkyaUldFfsBBavJ7MSgAv9Ue51GAXuURs6bzL6bQX2KBoZGm2+tiEzGtSEUc2I10BkzZmD+/PmJbk5UtN77VQy6tGoFDE3RmzG22FzQ57a9LqfoVEwvjJMzunphZmYmZs+eLX09atQoGAwGvPLKKzGtFHWqc8SvkAYAyGQyDMxPwyEW06AYc7lcuOeeewD4UgzD0dlARlOzAzl6LdKS1fB4BTQYrV0iLamriuYAB4O3+LJYLDh+/Lj0dUVFBcrLy5GdnR2T1Hi3xwuzzYX0ZP8Kuzq1Ek3m6FQYbDI5IJNBquIrk8mQrFMyTYliLhHVQGOtWUwv1KlQ2+h7TKdRwu70hJRW3JFAM12AbzNm9tv46LR6YUZGBhQKhTS7JKqvr2/3YpGdnY36+vp2ny/+t6NjBjqG2+2G0WhsM7rf2ujRo/0ubrEgTvfGs2S8aGB+GmobbTBaWHigJ4tFvxS5XC7cfffdqKiowGuvvYaUlNAW8AfL6nAhSeurygkA9iilPRF1NXv37sW0adMwbdo0AMCf/vQnTJs2Df/4xz9icj5xYPD0oEurUcLuiM4GyU1mB9KS1VC0qoSWrFMxvZAoDIHWdGnVvtLulijMQnkFAVa7u82aLsBXNp5BV3x0OtOlVqsxYsQIbN26VVpH5fV68fXXX+PGG28M+JqSkhJ89dVXmDlzpvTY1q1bUVJSAgAoKChATk4Otm7diiFDhgDwrR354YcfcP311wMAzj77bDQ1NeHHH3/EiBEjAADbtm2DIAgYNWpUu+0tLy+PeVGNRM10AcDAfF/xjp8qmjBmSG7cz09dQyz6JXAq4Dp27BjWrFkT00qglpYLgLgWxOFi0EXd0/jx43HgwIG4nU/cpDg9xT/oStIo4RUAh8sb8TkazQ6pjATlCwAAIABJREFU0pooRatCZR2L4tCZIdSKoK1FO1vAAxnUKgUy0pOkNf36NN+aTJc38vOZrE4ILcdsXTMgKUmDTL0OlQZzUOdglkRkgkovnD17Nv7whz9gxIgRGDVqFFavXg273Y7p06cDAO6//37k5eVh4cKFAIAbbrgBM2fOxGuvvYbJkydj48aN2Lt3L5544gkAvjSEG264AS+++CL69esnlYzv1auXdANZWFiI888/H4888ggWLVoEl8uFJUuW4De/+Y000/Xuu+9CpVJh2LBhAICPP/4Y69evx9KlS6P7KZ3GZDuVextvBbkpUCnlOFRhZNDVw0W7X7pcLixYsAD79u3Dyy+/DI/HI633Sk9Pl7ZyiAa3xwuH04MkrRJJLSNvzijcCBIRpEyI9GT/oEir8Y2cR2NdV5PJKe0BJkrWKWFzuOH2sC9T1xdqRVBRLNay19RZkKpTwWp1nFrT7/X1I0ODJeLz1TT40opVcv86BFarAyo5YDQ5Oj0HK4JGLqig69JLL0VDQwPKyspgMBgwbNgwvPLKK9JeQCdPnoRcfipTsbS0FMuXL8dzzz2HFStWoH///njhhRekPboAYO7cubDZbHjsscfQ3NyMMWPGYNWqVX43dsuXL8eSJUtw4403Qi6X41e/+hUeeeQRv7a9+OKLqKqqgkKhQGFhIVauXImLL744og+lM6fSC+M/06VSyjGgVyoOVXBdV08X7X5ZU1ODLVu2AAB++9vf+p1rzZo1GD9+fNTabm256UvSKKWStdxUlSg6mqWgq+1MF3Cq/0WiyezAoNO2TRH7stHsRHoCBiWJzlQmq7PNPaU4SCJmV0VCLJSRrFPBelq6YrJWBYvdBUEQIOMesDEVdCGN66+/Xkr9O93atWvbPHbJJZfgkksuafd4MpkMd911F+666652n6PX6/HMM8+0+/3p06dLo/rxZLK6oNMooVTIEZ3ljaEZVKDHR98eh8PlgUalSEALqKuIZr8sKCiIWwqUraXCWbJWJeWYO5leSBQVYnph2umFNFqCLrszsqDL5fYV6tC3SV/09WWjxQEgNmtBibojk9XVpr9q1b7+ao5C0CWu2UrSKtsEXSk6FdweAU6XFxo17yljqdNCGtRWoBGJeJHJZeiblwKPV0D5sUa4mcVBZyCxrLQvvbBlpovphURRYbQ4kaxVQqX0v8TrpJmuyAY4jC1B3elrulrPdBHFisViQXl5OcrLywGcqgba3vYnZwKTzYm00+4rNSo5ZLJTlQ0jIe7DFbCQBvfYixsGXWEwWV1IS1DqhMPlQZPJd8H74ocqOFzcE4XOPOJIW7JWBZVSAYVcxvRCoihpNjuRflpABABKhQxKhSziNV3iHl0ZqacFXS1BnTjTRhQL8a4GGmuCIMBkdbWpEyCTyaBVK6ISDInHaK9kPBCdKonUsTN6n65EabY6kavXJez8GrUCGakaVNdHZ78VonhrPdMFAGqVPCoV1YgIaLI42qznAsSbOGXEa7qa2pnpUqvkkMtlnOmimIp3NdBYszs9cLm9ATOotGqlVEcgEha7CzKcmu1uTawgzLLxsceZrjAEGpGIt95ZSahttHEdDJ2RxJkuKehSKuDi7zJRVBjNzjbl4kU6jTLiPfEaTWLQ1XZkPkmj5EwXUQjEitgpAYMuRVTWdJltvn0x5fK2hTLElEOznZlTscagK0ReQYDZ6krYmi5R76xkeAUBh6uaE9oOonCII+3JrWe6uECRKGKCIKDZ4gw40wUAOo0CtijMdCkVMmmEvLUkrVIqWU9EnRNnsgItW9GqFVFZ02W2uaS1W6dL5kxX3DDoCpHV7oZXEBK2pkuUm6GDXAYcON6Y0HYQhcNid0OllEOl9FVKUqs400UUDTaHB063t80eXSKdRhmVoEufoglYXjpJo5QKbRBR58SS8IEyqLRqZXSqF9rdAQdJAK7piicGXSFK5B5dramUcuTodThwvCmh7SAKh9XuklILAUCt5JouomjwlWtHh+mFTrc3osI1TWZnm/VcoiStEk1mJwQhERuqEJ15TJb27yt1GgWcbi8czsgGJc02V8DKhYBv0FOtlLN6YRww6AqRuOlkajupG/GUn52ME7VmKb+e6Exhsbv9LgBqlYLVC4mioL2NkUU6ccNVS/g3WI0mR5v1XKIkjRIutzcqGzAT9QTimq72CmkAkZeNt9hcSNG1XzsvWaeSyspT7DDoCpE0DdzONG089c3zbT658+CZuzcF9UxWu1sqLw34ZrpcLi+8HB0nioi4nipQyXjgVPWy5gjWXTWZHdCntnP8lhnsJg4GEgXFZHVCrZRLAVZr2pbNiiPpr4AvdbC9mS7AV0yD6YWxx6ArRNKCxy4w06VP0SAvU4fvDtQmuilEIbHa3f7phSoFBCDiFAqink7cQ6vdma4IR85tDjfsTg8yOkgvBIBGrusiCkqzpf2K2FpN5DNdbo8XNoen3TVdAJCiUzK9MA4YdIVInOnq6Jc3nkoGZePAiaaoVLchihffqFvroMv3pyjSBf5EPZ3R4qssGGgTVCDyma729ugSiTPYTHsnCo7J6kRacuB7SnGmyxRBMQ1xX8z2qheK37OwZHzMMegKUbPViWStEkpF1/joRg/OgSAAOw8wxZDOHL6ZrlZrulqqGHIdCFFkjGYn0pLVASsLApGnK4kzaR2t6QKYXkgUrGars/2ZriikF5o7WDMmStaqWDI+DrpG5HAGMVldSElwufjWCnKS0ScnGZ/tqmS1KDojeAUBNsdpa7rEmS6OtBFFxNhSzr09crnMt/dPpDNd7azpUijkSNYq0Whm9gVRMExWV7vbECkV8oj6KwCYWzKhOsrQSm5JL+R9ZGwx6AqRyepEWoLLxbcmk8kw5ew+OF5jxuGT3CiZuj6bww0BOC29kDNdRNHQUTl3kU6jDDslvbP0QsBXxIMzXUSdEwQBJquzw1mo1CRVREtIxJmujtd0qeDxCnBwv8yYYtAVIpO1/QWPiXLOiF7QqBX4z87KRDeFqFPWltms1umFmpb0Qq7pIoqMb+Pijq9ROo0y7JHzRpMDGrVCWhsWiD5FzUIaREGwOTxwe4QO7ytTdOqI1nSdKknf/jnEyoYsphFbDLpC1OVmuuQyeAGMH56HbftqYGiyJbpJRB0Sg65AhTQ400UUPpfbA4vd3W65eJFOE0l6obPdyoUiznQRBedURewYznRJBeA62KerJejiXl2xxaArBB6vFyZb15rpcrg82F5eg1y9FgqZDO99eSTRTSLqkLgXSOuS8Sol13QRRaqzIhciX3qhK6x98YKZSUtPVqPZ4oTb4w35+EQ9iRhMtbemC2gJuiIspKFRKaBqySgJRAzIuFdXbDHoCkGzxQVBaH8BcSIlaVW4oLQPvv6xGgdPNCW6OUTtCpReKJPJoFbKmV5IFIFg1lsBvr26vF4hrGplTab2N0YW6VM0EBD5hq5E3V2zpfPUv9QkNcxWF7ze8IpcmG2uTrc5EsvJM70wthh0hcBoabmgdYGNkQP51fh+yE7X4rUPyqUbW6KuRhxJO30fIbVKwX1CiCJglGa6Ogm6WvqeMcSgSBCElpmuztILfddIrusi6piYXthRIY2UJBUEhB8QmW0upHSyLEZKL+Q1OKYYdIVATN3oLF8+UTQqBeZeNhz1zXa89P5euNysQkNdz6mZLv+gS6NSwMrUBqKwNUozXZ2kF7bs/WMMsay7xe6G2yMEtaYL4F5dRJ1ploKuDma6dGq/54bKZHUhtZOZLim9kDNdMcWgKwRNQV7QEmlwgR4zfzUEew834Pl39jBdi7ocq8MNhVwGjco/v1ytknOUjSgCTWYHFHJZp6lEYuVBMXsjWA3NdgBARqfphS0zXQy6iDpksrqg0yildc2BiLNgpjDTdc02Z6czXSqlAmqVnOmFMcagKwRGsxMyAGldNL1QNGl0PmZdMhQ/HmnA4r9ux/EaU6KbRCSx2N1I0iohk8n8HteoFRxlI4qA0eyEPkXdpm+dTgq6QpzpamgJojLSOg66knUqKOQyphcSdSKYitjiLJgxzJmuYNZ0Ab5iHpFUSaTOMegKQZPZgdQkFZSKrvmxyeQyWBxuWBxujBmai3uuPht2pwd/WrMDH20/DodbkL7vZlEpShCLzeVXREPkSy/kTBdRuJrMjqDS31VKOXQahRREBauxZaYrM1Xb4fPkMhn0KRo0mXgDR9SRZosTqZ0M5J+a6Qp9UNLl9sLm8HSaXgj41mKGOhBDoWm/aD+1YTQ7u+x6LsBXPv6Hgwbp69FFOfjV+L747+6TePPTn/BzZTOG9tNDLpdh7LA8KDvY3JIoVsy2wPnlGpUCNocbXq8AubzjkXoiaqvJ7ESvzKSgnqtP0UjpgsGqb/alL6YHke2RkaqRUvLD5fYCDtepgRiNSokOsrCIzjgmqwt5nfRZnVYJuUwW1iyUmEIczL1rerIGNQ3WkM9BweOfrxD4RhG7dmrh6bRqJS4aU4DRg7KwY38tvvihKuyyo0TR0F6qg0algADuE0IULmMQe2iJMlI1aGgOcU2XyQ59iiaoQRF9ijriNV0Olxvby2ukf60DMKLuwGhxdli5EPDNHKcmqaRKhyEdP8i9+wDf/nqhVjSl0DDoCkGT2QF9cted6WqPTCbD6EHZ+O2kATheY8a2fTUQwtgUkyga2itfq1H7/hyxmAZR6JwuDyx2d9DZGBmpGjSYQpvpamh2ILOT9VwifaqGa7qIOuBye2C2uTqtBgr4agk0h5FeKM42pwdx75qerIbZ5uKm5jHEoCtIbo8XRosz6AtOVzSppA+KC7PwU4URX/xQlejmUA8kCEK75WvFaoasnkQUuvqWVMHstI7XW4kyUrUwWV1wuoLfWqSh2Y7MoI+vgcPpYQVdonY0tsxCdVaYBgDSklRhpRc2hTDTldbyHG5qHjsMuoLUYHJAEIDsdF2imxKRkkFZKMhJxrufH8axalY1pPhyuDxwe7yBZ7pagi5WMCQKnaGpJejSBxcU6VvKvgebAugVBDSaHMjspFy8SBy9j3RdF1F3FWxhGgBITVaHFQwZLQ7IZB3vAyYSM7mYYhg7DLqCVN9kAwBkpwd3QeuqZDIZzi3ujdQkFV5+/0c4nNxAmeLHbPUFVIHWdKk500UUtnqjeI0KbmBQ3Gsr2GIazRYnPF4h6JkufUpoQR1RTyP2jc72vQN85dxN1nDSC51IS1YHtQ5TrFnAoCt2GHQFqc7ouzBlneFBF+DbD2nm1KGoabDizS2HEt0c6kFMLQFVqq7tqJtGzZkuonDVGe1QKmRBF3sSb/TqgyymUdvoC+ryMkIL6hh0EQUWUtCVrIbD5Ql5oNxodgZdi0CsSsr0wthh0BWkOqMdMllwneNMUNRXj6nj++GzXVXY2arMPFEsibNYgdIL1Uo5ZDLAzEIaRCEzGO3IStNC3snGyCJ9igYyGWBoyeLoTE2jr5R0bpBBV2aaNqTjE/U0DSYHdBqltFl5R9Ja0gObLKENYhhDqLqd1hJ0MSU4dhh0BanOaEdmqqbLbowcjumTBuKsvFT8ddN+jkZSXIjphYEKachkMiRrVTCHsViYqKerN9qQrQ9+zbFKKUd2ulYKpjpT22iDQi4LOttDPH419/0hCiiUNZI5LWs165pCqzjaFMI2EkqFHOnJ6pD376PgdZ8IIsbqjTZkneFFNFqTyWVwuL2YOXUInG4PXnxvL8uEUsyZOpjpAnwjbWK1JSIKnqHJHvKa47zMJNQ0BDvTZUNWuhYKefC3DaEcn6inaTTZg86eymkZUAll5tjp8qDZ6gqqUIcoW6+VivJQ9DHoCpLBGPoFrStzuDzYXl6D4zUmjB+eh58rjVj/+c+JbhZ1c2abE3KZrN10irRkNYwhpk8Q9XQWuwtmmwu5Icx0AUCvjCRUN1qD2rexttGKvIykmB2fqKepMwa/BYM+VQOlQobaEIIuMUALNiUY8AV3TAmOHQZdQbDa3Wg0OdA7K7QLzpliQO80TCrJx0ffnsBXe0/CzQkvihGT1YUUnbLddSec6SIKXaXBAgDIz04O6XV5mUlwOD2dVisTBAG1jbaQbt5aH599msifxe6CyepCr8zg7ivlMhmy00MLiMTiN7khDJbkpOtQ32xn5lOMMOgKQlW974LWJzslwS2JnV9P7I/sdC3+unE/DpxoSHRzqJtqNDmkUtKBpLfsReLlyDhR0KrqWq5ROaEFXeINX00n664aTQ7YnZ6gbxBDPX5H3B4vquosMHGtJ3Uj1fW+PtErhMH83AwdDI0hBF1hzHRl67UQhOC3kqDQMOgKgnhByw/xgnYmUSrluLC0D3QaJf7yrx85vUwx0WhydJjDrk/RwOMVYGLJWqKgVRos0KgVyAoyVUmUl+m7Gauq7zgoOl5jBgCclZca0vHF7JDKlmtoqAxNNrz/36P4ZEcF3vviCL7YVRXWcYi6mpMtfa53CAMZOek6GIy2oNN1axttSNYqA+6L2Z5cae0Yg65YYNAVhAqDGWqVvFut6QpEp1HiojEF8HgFPPPmLtQabbA43Ew3pKhpNDmQ0cGNYWaaLyAzGPkHnyhYlXVm9MlOhizIcvGirDQtkrVKHKtu7vB5x2pMkAEoyA1t4DEjVYO0JBWOnuz4+IE4nB6sev9HON0eXHB2PvrkJOPt//yEH36qC/lYRF1NdYMVCrkM2frg7ytzMnSwOXzFMYJR22gNOSVYKthh5MB7LDDoCkJVnQX5WclB739yJktPUWP2r4ehrsmO5X//Hlv3nITDxX2TKHJOlwdmm6vDmS6xHHUdZ1qJgiIIAioMlpDXcwG+bRoG9E7D4SpTh887XmNCXmYStOrO9xM6/fj9e6fhSHXHxw/kg23HcLLeikmj89EvLxWTSvLROzsZaz46AJuD1yQ6s1U3+AKiUKqB9s31LXE5XhNcf6pptElBVLD0KRqoVXJpnShFF4OuTngFAceqTdIve08wsE86JpX0Rn2zHZ9+VwGnK7Qd0IkCEWevsjuY6RLTo5jeShScmkYbzDYXBvZOC+v1/XunoarOAkcHf+eP1ZhwVq/QUgul4/dKxck6C+zO4AOlhmY7Pvr2OMYMyZGCSaVCjt9dNBiNJgf+vfVoWG0h6iqq6iwhr5EU03uPBjGIYXO4UWe0hzwYI5fLcFZeKo52MvtN4WHQ1YmKWjMsdjeG9NMnuilx1S8vFeeN6g1Dow1/ef9HuNwMvCgytQ2dLxxWqxTITNNI+e5E1LEDxxsBIOxr1IDeqdLgYiB1Rhsamh0YEGZQN6B3GgSg3eMHIm5f8j/nDfA/Vn4azh3ZCx/vOIHaIDd1JupqrHYXqhus6B/iQEaSVom8DF1QfelErW8dZqjnAHx99niNGR4v15ZEG4OuThw43gQAGNI3I8Etib8BvdMwsbgXDhxvwtPrdqGZ1aMoAtUtN0l5neSYF+Sk4ITBHI8mEZ3xDpxoQlqyOuRRc1FhfjpkAMqPNQb8/p7Dvmq2xQMzwzr+oIJ0yGUy6TidOXKyGV//WIOLx/YNuIfR5ZMLIZfL8M//cF9JOjMdOekLmgbkhz6Q0b93WlCzUIerfM8JtfgN4AvUXG4vquo4sBFtDLo6sf94I3L0WmmtSU9T2CcdN/16GI7VmPCn1TukjkwUqkqDBenJaiRpO66k1Dc3BdX11g7TnYjIl/6+/1gjivrqQy6iIUpLVqOwTzp2HjQE/P6en+uRna4NO6hL1qowpJ8eu4IogCEIAv7+8UGkJ6tx6TlnBXxORqoGvz7nLHx30ID97QSKRF1Z+bFGKOQyFOanh/zaAb3T0NDsQH0nxaYOHG9EXmYS0jvYoqWjcwDA4SpjSK9zewGLw+33j4XY/DHo6oDd6caPRxswYkBWopuSUGcX5eAP15bC4xXwxNodWPPhftSxsg2F6MjJ5qBSlIr66uHxCjhU0RSHVhGduX6uNKLJ7MTZg7IjOk5pUQ5O1JqlfX1ENocb5ccaUTwwK+ygDgBKBmejqs6C6k7269r2Yw1+rmrGjMmF0GnaL9rxq3H9kJmmwT8+PQSvl3v60Zll98/1KMxP6/B3vD0jB2S2HKP9QQyny4P9J5ow7KzwMrRyM3TISNUEPTstcrjc2F5eI/377+4qNFscYbWhu2LQ1YFvy2vhdHlxzvC8RDcl4Qbmp2HJzeMxuaQPvtx9En946WssW/c9PvjqCKx2VpKijjVbnDhZbw0qnaKoQA+lQo6dB4MrDe1wekJapE/UXfzn+0po1QqUDI4s6Pp/Q3Mgl8nwyY4Tfo9/teckHC4PJhb3iuz4Q3KhkMuwefuJdp/T0GzH3z85KKW1d0StUuDKCwbheK25w2MSdTUVtWZUGMwYMzQ3rNf3zkpC76wkfP1jTbvP2f1zPRxOD0qLwvu7IJPJcPbgbOw5XA+LPbjy9K1V1Vmw4aujePPTn3DvC1/hibU7uNVDi6CDrjfeeANTpkxBcXExrrrqKuzevbvD52/atAlTp05FcXExLrvsMnzxxRd+3xcEAStXrsR5552HUaNGYdasWTh27Jjfc5qamrBw4UKUlpZi7NixePjhh2G1+o+U7d+/H9deey2Ki4sxefJkvPLKK8G+pQ45XB78e+tRnJWXisEFoU8BdycyuQwWhxuCDJg+uRDTzh+AkQMyUVFrxkvv7MZdZV9i2d934qNvj+NkvSXojfsoconol+H4/pAvdWl0Yeezxhq1AmOH5uLrvdUBZ1QFQcCRk814c8sh3P/nrbh9xeeYt+ILLHzhK/zfO3uw6Ztj2HO4Hkerm3Gy3oLaJhvqjXY0mhxotjhhsbtgc7jhdHng8Xr5+0pxEWpf7cyxahO+2VeDySX5YY2Yt5adrsO5xb3w2feVqGmZjTJanNiw9SiKCtLDrowoykjV4PzR+fjyhyqcrG9bitpqd6Fs/W64PQJuuWx4UNuzjBuWi9KiHLz92c9BpS5S9xPtPhUPG7cdg1olD3swXyaTYfLofPxUacTBE22zQbyCgA+/PY7sdG3YM10AcP6ofLjcXmz5riLo15yss+CTHRX4ZEcFXG4vSofk4NIJZ8FkdWHl27vxwjt70NDcs/fgDOov9caNG7F06VIsWrQIo0ePxurVqzFnzhx8+OGHyMxsu7h2586dWLhwIX7/+9/jwgsvxIYNGzBv3jz861//QmFhIQBg1apVWLt2LZ566ikUFBRg5cqVmDNnDj744AOo1WoAwL333guDwYDXX38dLpcLDz30EB5//HEsW7YMAGA2m3HzzTdjwoQJWLRoEQ4ePIiHHnro/7N352FRle//wN+zMMOw75CiaBigLCKuIGpipWJ+Sk2tr1rmluJamkupIaa4lYJamSapWVm5/FLENrJMTC0Xck1xR4FhZ4DZn98f40yODPsMMzD367q6jDPPOfOcw7mZc8+zwcXFBS+99FKDL0q5VIHtqZdRUCLFhNiOjepW0RLIFCqcf9jfv3OAJ+xFNugS4Inwpzzg6+OM81fzkJmVjz3p17En/Tq8XER4ytcZfj6OaO1hD1cnW7g6CiG04Zn5TFoWc8VlfckVKvxw6i5ae9rXeemFF/u0x9lrYizf8Rd6BHnDzVkItZpBXFyJq3dLkPtwYckgP1e08XJAWx9HZIsluJ0jqXZsSk24HA74fA7cHG3h4awZw+nu9N+/Lo5C2NvyIRLyrWK9PmJc9Y3V2twTS7BxXyac7AUYEtnOKHV8Ibo9zvwrxtqvz6Jv51b482IupHIVxj4XaJTPwKFR7fDXlTxs+PY8pr0YgnY+TlCrGS7cLMCXP19DYakUM0eEwbuOY8c4HA4mDumItV+dxeZ9/+D5qHZ4tlsb2NnWPQFVM4YKqRJSmRI8Hhc2fC5sBTzwedQJyNIZO6aqwxiDpFIBcbEUecUVkFQo4OZqB6ZUwdvNDt6uItjwa3+2YYzhWOYD/HkpF0Mi/eBo17DPUwDoF94aP5y+i22HLuGt0eG68ZZqNcP+Yzdw434pXo8NqtcaYI/z83FERIAnDp24jSdbOSO4veFrql0n8MdTd5BxMQd8HhddAz0R5OcCHpeL7h298WJ0e/xw6g6+P34L/3xagGe7t8HT4a2tcq4EDqvD17wjR45EWFgYlixZAgBQq9Xo168fxo8fj4kTJ1YpP2fOHEilUnzyySe6baNGjUJISAiWLl0Kxhj69OmDCRMmYMKECQCAsrIyREVFYe3atRg0aBCysrIQGxuLvXv3IiQkBADw+++/44033sCxY8fg4eGBL7/8EklJSfjjjz9gY6MZnL9u3TocPXoUhw4dqteFKCoqh1rNIFeosfqrM5CUyzE0uj2iQ5+ocT/G4+HkP/d1P3ds74bLNwur/L+5XzPVe3Tr5APFw65dZRUKXL5diGv3ipEtLkd5pX6ztMCGB3uh5sHV7uEDrEjIhw2PCw6XAx6HAy6Xg84d3KusLeHubj3rpNWVOeKyPrQxdfaaGF//fA0ThnQyOK31ozHUuYMHRAIeVGrgdm4p0s9k4+b9EigejsYVCfnw9XRAUDtXBLdzhVBgg3+y8nX3ZecAT0jKZSgslUEqV0MqV4ADDhQqFVRqBpUayM6TwMfdDiq1GhwOB0qlGio1g1oNFEmkKJHIUVQmQ4WBbhUcALYCPkS2PIiENrAT8mD78F/tlwraP6jav6za51UuOABH8zMH/z3EVvs8+9h2O5EAFZX1n0FUwOMiMsRHrzWE4qlp1TdWDdHGEwB8+fM13LhfggmxHeu0Ds/jn1PAf7H2qGxxOfb8eg05BRVwd7bFyKf98WQtg/0r5aoqXYcMHRvQLOqaknYF5ZUK2An5UKjUUCjVcHUQ4uVnnqoy5vPxYxs6rlSuwt7fsnD+ej54PC58Pe3h5mQLVydbyGRKMMagZoBSqUK5VIkKmQrlUgUqpEpUyhQw9ARkY8OFndAGIiEPIoH2s4oHWyEfAh4PHi5CdA/Sb6mgmGpaxowpxhj+vJSH/JLQw5DNAAAgAElEQVRKKJVqKFQqlFcqUSSRo7hMCqm8+kmdOBzNgsIuDkI42QsgEvDA43HB53IBDqBUqiFVKHFPXI7cwgp0eDg5WXWJfV3j6U6uBNsPX4ZMroSfjyNsBXw8yC9HkUSGbkFeGPm0v8EvS+oSU1qSSgU+/f4icgor4OfjiDbeTmBqNcAAhUqFknIF8gorUCSRwYbPRddAL7g7CyG04Rs8flGZFIf/vIPM6/lg0Iwd83a1g70tH+FPeVT5W9MiY4rVQiaTsY4dO7JffvlFb/v8+fPZjBkzDO7Tr18/tnPnTr1tSUlJbNiwYYwxxu7cucMCAgLYlStX9MqMGTOGJSYmMsYY+/bbb1mPHj30XlcoFHp1efvtt6vU4cSJEywgIICVlZXVdmqENFvmiktCSP00JFYJIdWjmCLNVa1tj0VFRVCpVPDw0B+Q5+7uDrHYcDee/Px8uLu7V1te+29NxzR0DD6fD2dnZ+Tn51dbRntMbRlCWiJzxSUhpH4aEquEkOpRTJHmijouE0IIIYQQQogJ1Zp0ubq6gsfjVWk5KigogKenp8F9PDw8UFBQUG157b81HdPQMZRKJUpKSnTfbhgqoz3m49+AENKSmCsuCSH105BYJYRUj2KKNFe1Jl0CgQDBwcHIyMjQbVOr1Thx4gTCw8MN7hMeHo7jx4/rbcvIyNCV9/X1haenp94xJRIJzp8/ryvTpUsXFBcX4+LFi7oyf/75JxhjCAsL073PqVOnoFAo9N7nqaeegoNDCxyAR8hD5opLQkj9NCRWCSHVo5gizRUvPj4+vrZCDg4O2LBhA5544gkIBAIkJSXhypUrWLFiBUQiEebPn4/MzExERUUBALy8vLBhwwaIRCI4OTlh9+7dSEtLw8qVK+Hm5vZwxjAltmzZAn9/fygUCrz//vuQy+VYvHgxeDwe3NzccP78eaSmpqJTp064d+8e3nvvPfTp0wcvvvgiAKBdu3b48ssvce3aNbRr1w4nT57Ehx9+iJkzZyI4ONikF44QczNHXBJC6q+2WCWE1A/FFGmO6rSgRWxsLAoLC5GcnAyxWIyOHTti27ZturUQHjx4AO4j6wFERERg3bp12LBhAz788EO0a9cOmzdv1q0FBACTJ09GZWUlli5ditLSUnTt2hVbt27VWwto3bp1WL58OV577TVwuVwMHDgQixcv1r3u6OiIzz77DAkJCRg+fDhcXV0xffp0jBw5stEXhhBLZ664JITUT22xSgipH4op0hzVaZ0uQgghhBBCCCENQ7MXEkIIIYQQQogJUdJFCCGEEEIIISZESRchhBBCCCGEmBAlXYQQQgghhBBiQpR0NcLu3bsRExOD0NBQjBo1CpmZmeauUr1s2bIFI0aMQJcuXRAZGYkZM2bg1q1bemVkMhmWLVuGnj17okuXLpg5c2aVBXbv37+PKVOmoHPnzoiMjMSaNWugUqn0ypw8eRLDhg1DSEgInn32WRw4cMDUp0eageYeQ42xceNGBAYG6v03aNAg3evGij3S8tU3jtLS0jBo0CCEhoZi6NCh+P3335uopo1Xl8+tx+3bt69KrIWGhjZNhUmzY03xBFBMNSlGGiQ1NZUFBwez7777jl27do0tXryYde/enRUUFJi7anU2YcIEtnfvXvbvv/+yy5cvs8mTJ7P+/fuzyspKXZmlS5eyfv36sYyMDPbPP/+wUaNGsf/7v//Tva5UKtnzzz/Pxo8fzy5dusSOHj3KevbsyTZs2KArc+fOHda5c2eWmJjIrl+/znbt2sU6duzIjh8/3qTnSyxLS4ihxkhOTmb/+9//WF5enu6/R8/dGLFHWr76xtHff//NOnbsyLZu3cquX7/O1q9fz4KDg9n169ebuOYNU5fPrcft3buX9ejRQy/WxGJxE9aaNBfWFk+MUUw1JUq6Guill15iCQkJup9VKhWLjo5m27ZtM2OtGqegoIAFBASwv//+mzHGWGlpKQsODmZHjhzRlbl+/ToLCAhgmZmZjDHGjh49yjp27KgXbF9++SXr1q0bk8vljDHG1qxZw55//nm995ozZw6bMmWKqU+JWLCWGEP1kZyczIYNG2bwNWPFHmn56htHs2fPZm+88YbetpEjR7Jly5aZtJ6m8vjnliHaB0RCamPt8cQYxZQpUffCBpDL5bh48SJ69+6t28blchEVFYVz586ZsWaNU1ZWBgBwdnYGAFy4cAEKhULvPP39/dGqVSvdeZ47dw5BQUHw8PDQlYmOjkZpaSlu3LihK/PoMbRlmvO1Io3TUmOovm7cuIHo6GgMGDAAb7/9NnJycgAYL/ZIy9aQOGppf48f/9yqjkQiwdNPP41+/fohLi4O169fb4rqkWaE4kmDYsp0KOlqgKKiIqhUKr2HHQBwd3eHWCw2U60ahzGGxMRE9OjRA/7+/gCA/Px82NrawsHBQa+su7s78vPzdWXc3d31Xtdel9rKFBcXQ6FQmOR8iGVriTFUX2FhYUhMTMS2bdsQHx+Pu3fvYsyYMaioqDBa7JGWrSFxZOi+aa5xZ+hzy5D27dtjxYoV+Pjjj7F27Vqo1Wq88soryM3NbcLaEktn7fEEUEyZGt/cFSCWISEhAf/++y+++uorc1eFEKvQr18/3f8HBQWhc+fO6N+/P3744Qfw+fSnmZDa1PVzq0uXLujSpYvez7Gxsfj2228xY8YMU1eTkGaDYsq0qKWrAVxdXcHj8ap8m1xQUABPT08z1arhli9fjvT0dOzYsQPe3t667R4eHpBKpZBIJHrlCwoKdN8EeXh4VJlRTXtdaivj4uICGxsbo58PsXwtLYaMwcnJCe3atcPt27eNFnukZWtIHBm6b5pj3FX3uVUXNjY26NixI27fvm2i2pHmyJrjCaCYagqUdDWAQCBAcHAwMjIydNvUajVOnDiB8PBwM9asfhhjSEhIwI8//ogdO3agTZs2eq+HhITAxsZG7zxv3LiB+/fv684zPDwcV65cQWFhoa5MRkYGnJyc8OSTT+rKHD9+XO/YGRkZzepaEeNqKTFkTOXl5bh79y48PT2NFnukZWtIHDX3v8e1fW7VhUqlwr///tssH4yJ6VhjPAEUU02JFx8fH2/uSjRHDg4O2LBhA5544gkIBAIkJSXhypUrWLFiBUQikbmrVyfLli3DwYMHkZycDC8vL1RUVKCiogI8Hg98Ph9CoRC5ubnYvXs3goKCUFxcjPfeew++vr6YNm0aAKBNmzb48ccfkZGRgcDAQFy+fBnLly/HK6+8ohtc2rZtW3zyyScoLS2Fj48P0tLSkJKSgiVLljQouEnL0BJiqDFWr14NgUAAxhiuX7+O+Ph4FBYWIj4+Hs7OzkaJPdLy1RZH8+fPR2ZmJqKiogAAXl5e2LBhA0QiEZycnLB7926kpaVh5cqVcHNzM/PZ1K62zy0AVc5506ZNkMvl4HA4uHfvHlavXo3MzEwkJCTA1dXVnKdDLIy1xRNAMdWUaOBAA8XGxqKwsBDJyckQi8Xo2LEjtm3b1myCDICuz+64ceP0ticmJmL48OEAgHfeeQdcLhezZs2CXC5Hnz598N577+nK8ng8fPLJJ4iPj8fo0aMhEokwbNgwzJw5U1emTZs22LJlCxITE7Fz5074+Pjg/fff1wUvsU4tIYYaIycnB2+99RaKi4vh5uaGbt264ZtvvtF9YBkj9kjLV1scPXjwAFzuf51aIiIisG7dOmzYsAEffvgh2rVrh82bN9c4aN6S1OVz6/FzLi0txZIlSyAWi+Hs7IyQkBDs2bOHWoRJFdYWTwDFVFPiMMaYuStBCCGEEEIIIS0VjekihBBCCCGEEBOipIsQQgghhBBCTIiSLkIIIYQQQggxIUq6CCGEEEIIIcSEKOkihBBCCCGEEBOipIsQQgghhBBCTIiSLkIIIYQQQggxIUq6CCGEEEIIIcSEKOkihBBCCCGEEBOipIsQQgghhBBCTIiSLkIIIYQQQggxIUq6CCGEEEIIIcSEKOkihBBCCCGEEBOipIsQQgghhBBCTIiSLkIIIYQQQggxIUq6CCGEEEIIIcSEKOkihBBCCCGEEBOipIsQQgghhBBCTIiSLkIIIYQQQggxoRafdJ08eRKBgYH4999/67XfuHHjMGvWrBrL3Lt3D4GBgfj1118bU0WjO3XqFKZNm4bIyEgEBwcjMjISU6ZMQWpqKtRqtbmr12gbN25EYGAg1q9fb+6qWCWKqZYVU3fu3ME777yDfv36ISQkBL169UJcXBwyMjLMXTWrQPHU/OMpPT0dgYGBOH78eJXXDh06hKCgIJw+fbrGY4wbNw6BgYG6/7p3746xY8fi5MmTeuU2btyInj176n6+efMmNm7ciNLSUuOcjBWgmKt/zD1+3z2uoddUa9++fQgMDMS8efMatH9z0eKTruDgYOzZswdt27Y1d1WaxOeff45XX30VPB4PS5Ysweeff44lS5bAwcEB8+bNq/IHvDk6dOgQAODw4cNmrol1ophqOTH1999/Y9iwYbhy5QpmzZqFlJQULFu2DCKRCBMnTkRZWZm5q9jiUTw1/3iKiYnBgAEDkJCQALlcrtsukUiwatUqDBs2DN27d6/1OD179sSePXuwZ88erF27FkKhEFOmTMHt27er3efWrVvYtGkTJV31QDFn/Jhr7DVNTU0FAPzyyy+QSqWNro+l4pu7AqbCGINcLoeDgwPCw8PNXZ0mcfHiRaxZswbTp0/HzJkz9V6LjY3FuHHjIBKJGvUeKpUKKpUKAoGgUcdpqIsXL+LWrVuIjIzEiRMnkJmZibCwsBr3kUqlsLW1baIatlwUUy0rpqRSKd58802Ehobi008/1Xv/gQMHYuTIkeDzG/4Rob1fhEKhMarb4lA8tax4Wrx4MYYMGYJt27YhLi4OAJCcnAyFQoG333672v0e/XxycXHRuxe6deuG7t27448//oCfn59pT8AKUMzVP+bq+vzUmGtaUFCAEydO6J7r0tPTERsbW+M+zfW5zqwtXfv27UNISEiVb2iuXbuGwMBAXfeWo0eP4vXXX0dkZCQiIiIwatQo/PHHH3r7aJs+//rrL4wYMQKhoaFIS0sz2OS5fft2jBgxAl27dkVUVBSmTp1a7TdJe/bsQUxMDMLCwjBlyhTk5ubWel7ffvsthgwZgpCQEPTv3x9bt26t76VpkC+++AJubm6YNm2awde7dOmCoKAg3c8HDhzAK6+8gh49eqB79+4YN24c/vnnH719Fi5ciOHDh+Pnn3/GkCFDEBYWhszMTOTl5WHRokUYMGAAwsLCMHDgQKxfv17vWz4AuH//PiZNmoSwsDDExMRg3759mDVrFsaNG6dX7t9//8WUKVPQpUsXdOnSBbNmzYJYLK5yDocOHYJQKMSqVasgFAp1rV6PCgwMREpKClasWIFevXph6NChAACZTIY1a9boulH973//w2+//aa3b12uiSWjmDKulhxTR44cQW5uLhYtWmTwAbVXr166D+PG3C8KhQKrV6/G008/jZCQEERHR2P69OlVzssSUTwZV0uOp1atWiEuLg5btmzB3bt3cfXqVezevRvz5s2Dm5sbgP+6nn3//feYP38+unXrhqlTp1Z7vWxtbcHj8aBUKg2+fvLkSd3+AwYMQGBgIGJiYqo9XnNAMWdc9Y25mJgYrFq1Cps3b0bfvn3RtWvXOr3P49e0uq6Y2s8Cxphu25EjR6BSqbBkyRJ4e3vrWr0eVV291Go1Pv30Uzz77LMICQnBwIEDsX//fr1963KvNBWztnQ988wzWLp0KX766SeMGDFCt/3w4cPw8PDQ9R+9d+8e+vfvjwkTJoDL5eL333/H5MmT8cUXX+jdEFKpFAsXLsSkSZPQrl07eHl5GXxwz8nJwdixY9GqVStIJBJ8/fXXePnll/Hjjz/C0dFRV+7s2bO4efMmFi5cCJlMhnXr1iEuLg579+6t9py2bduG9evXY9KkSejRowcuXryIpKQkiEQijB07ttr91Gp1rf1qORwOeDxeta+fPn0avXr1qvO30/fu3cOLL76Itm3bQi6XIzU1FWPGjEFqairatGmjK5ednY21a9ciLi4Onp6e8PX1RVFREVxcXLBo0SI4OTnh1q1b2LhxI4qKipCQkABA863StGnTUFZWhpUrV0IoFOKjjz5CYWGhXhP07du38corryAkJARr166FSqVCUlISpk6diu+++w4cDkd3vLS0NPTt2xc+Pj7o168f0tLSsHDhQnC5+t8ffPbZZ+jWrRvWrFmjC+5Zs2YhMzMTM2fORNu2bZGWloZp06Zh79696NixY72uiaWimPoPxVTNMXXq1Cl4eXkhMDCwTufV0Ptly5YtOHjwIObOnQtfX1+IxWL8/vvvzWLsDsXTfyieav+Mev311/H999/j/fffR1lZGTp37oyXXnqpynmtWbMGzz77LJKSkvQ+uxhjugSruLgYn376KTgcDvr27Wvw+gQHB2PBggVYvXo1Nm3aBE9PT7P1QjEWirn/mCPmAM2X2x06dMB7770HlUpV5/0eNXjwYKxZswYVFRWws7MDoLm/jxw5gsGDB+tiRvt+nTp1gr+/P2JjY7F7926UlZXpXffq6rV8+XIcOHAAcXFxCA4OxvHjx/HOO+/AxcUF/fv3B1D3e6VJMDObOnUqmzBhgt625557ji1btsxgeZVKxRQKBZswYQJbuHChbntycjILCAhgP/30k175P//8kwUEBLCrV68aPJ5SqWSVlZUsPDyc7d+/X7d97NixrFOnTiw7O1u37a+//mIBAQHst99+Y4wxdvfuXRYQEMDS09MZY4yVlZWx8PBwtnHjRr332LBhA4uKimJKpbLa67BgwQIWEBBQ439jx46tdn/GGAsNDWXr1q3T26ZWq5lCodD9p1KpDO6rva4DBw7Uq7+2XpcuXarxvRUKBfv+++9ZSEgIk8lkjDHGfv31VxYQEMDOnz+vK5eTk8M6deqkdy7z5s1jzz33nG4/xhi7efMmCwoKYr/++qtu2+nTp1lAQABLTU1ljDGWlpbGAgIC2IkTJ/TqEhAQwF588UW9bRkZGSwgIICdPHlSb/v//d//sZkzZ9brmlg6iikNiqmaY2rChAls1KhRNdahpvOq6/0yZcoUlpiYWO/3sRQUTxoUT7V/RjGm+ZwKDAxknTp1qvI71f4+4uLiqtRv7NixVa5nSEgIO3jwoF655ORk1qNHD93P6enpLCAggN29e7fG829OKOY0zBFz/fv3Z71792ZSqVRvn8fvu8c9fk0LCgpYx44d2aFDh3Rlzpw5wwICAlhmZqZuW3Z2NgsMDGSffvopY4yxzMxMFhAQwL777ju94xuq161bt1hgYCDbt2+fXtm3336bDR8+3GA9q7tXmorZx3TFxsZi4cKFKCoqgqurKy5fvoxbt25hxYoVujI5OTlYv349MjIyIBaLdS0XEREReseq6RuhR507dw5JSUm4dOkSiouLddtv3rypV65Tp05o1aqV7ueuXbvC3d0dmZmZBt/n7NmzqKiowKBBg/S6A/Tq1QsfffQRcnJy0Lp1a4N1mjFjBsaMGVNjve3t7Ws9t0e/PQCAH374AbNnz9b9PGHCBCxYsAAAkJWVhQ8//BBnz55FQUGBrsytW7f0juHt7a1rCdJijGHHjh345ptvcO/ePchkMt1rDx48gJ+fH/755x94enrqjbny9vZGcHCw3rFOnDiBF198EVwuV3fdfH190bp1a1y4cAFPP/00AM23HHZ2drpvL55++mnY29sjNTUVvXr10jvm47+fjIwMeHp6IiIiQu93ExkZiX379ul+rus1sWQUUxoUU7XH1OPnVp3G3C9BQUH4+uuv4e7ujj59+iAwMLDO72sJKJ40KJ5qjydAMw4rPDwcLi4uCAgIMHgNHi3/qF69eulmbysvL8dvv/2GRYsWwdXVFb179za4T0tEMadhjpjT1q2xY3Hd3NzQq1cvHD58GEOGDAGgaa1s27YtQkNDdeW0XQm1Y7hCQ0Ph5+eH1NRUvZZOQ/U6ceIEuFwunn322SrPdampqVCpVODxeHW+V5qC2ZOumJgY8Pl8/Pjjjxg9ejQOHz4MHx8fvf6a06ZNQ3l5OWbNmgU/Pz+IRCIkJyfr/REGAGdn51qb1u/fv48JEyYgLCwMy5Ytg5eXF2xsbPDGG29U6evt7u5eZX93d3eDTdMAUFRUBAC6G+xxDx48qDa4WrVqBR8fnxrrXtuDipeXF3JycvS2RUZG4rvvvgMAvT69EokEEyZMgLu7OxYuXIhWrVpBKBRi8eLFVa6Dh4dHlffasWMH1qxZg8mTJ6N79+5wcnLCP//8g4SEBN2Hm1gshqura5V93dzcUF5ervu5qKgIW7duNdjH+cGDBwAApVKJI0eOoHfv3lAoFFAoFACA6Oho/Pjjj1i6dClsbGyqrXNRURHEYnGVD1MAuqb5+lwTS0YxpUExVXNMeXt716lfe2Pvl7i4OHC5XHz11VdYt24dvL29MXHiRLz22mu1vrcloHjSoHiqOZ4eZWNjU+Pv2dDvDdDcH48+kPbq1Qs3b97EBx98YFVJF8WcRlPHnJaheGqI2NhYLFu2DBKJBHZ2djhy5AiGDx+uVyY1NRWdOnWCo6OjbhxfTEwMdu7cifz8fL26GHquU6lU1XYRFIvF8PLyqvO90hTMnnTZ29ujX79+OHz4MEaPHo20tDQMGjRIdyPdvn0bly5dwtatW/W+RWjolJLHjh2DVCrFRx99pOtnqlQqUVJSUqWsoV9IQUEBPD09DR7b2dkZALBlyxaDgdm+fftq6/XOO+9UGfz3uB49emDXrl3Vvq6d5Uib3WvrpP0j/ugfnnPnziEnJwfbt2+Hv7+/bntdp4g+cuQIBg4ciDfffFO3LSsrS6+Mp6en7g/OowoLC/W+rXB2dsYzzzyDkSNHVimr/UDMyMhAUVERfvrpJ/z0009Vyv3xxx+6FjCg6h8iZ2dneHt7Y/PmzdWeU2OviaWgmNKgmKo5pnr06IG9e/fi2rVreOqpp6qtV2PvF6FQiNmzZ2P27Nm4desWvv76a6xcuRLt27ev0zfQ5kbxpEHxVHM81Ud9Wnr9/f3x559/1vs9mjOKOY2mjjktY/VEePbZZxEfH4+ff/4ZrVu3Rl5eHgYPHqx7PSsrC5cvX9bV83FHjhzRG/Nm6LmOz+fjq6++MlhnNzc3o98rjWX2pAvQfAPw5ptvIj09HXfv3tX7RkD7jdSjN0Z2djbOnj1bbdN9TaRSKbhcrt6gwrS0NIOzA126dAn379/XNSX//fffKCgoqHaK8i5dusDW1hZ5eXnVdh+ojjGakceOHYv/9//+Hz755BNMnz69xrLaG+7R63rmzBlkZ2cjJCSk1vpKpdIqwXrw4EG9n0NDQ7Fp0ya9ad1zc3Nx8eJFvWbdyMhIXL9+HSEhIdUGe2pqKlxcXJCcnFzltTfffBOHDh3SS7oeFxkZiZSUFNjZ2el9gD9+TkDDr4kloZiimKotpgYNGoQPP/wQiYmJ2LJli15LMaCZjSosLMyo90u7du2wYMEC7N69G1lZWc0i6QIongCKp9riyVSuXbtWY2uHNm4f7T7ZElDMNX3MGZuzszOio6ORlpaGVq1awd/fX2+mxNTUVPB4PHz88cdVpn9fsWIFDh06VONEI7169YJKpUJZWVm1LcHGvlcayyKSrn79+sHW1hZLly6Fr6+v3s375JNPwsfHB6tXr8bs2bNRXl6O5ORkeHl5Nei9tL+kRYsW4aWXXsK1a9ewfft2ODk5VSnr6uqKN954AzNnztTNUhMcHFztg4KTkxNmzJiBFStWIDs7G927d4darcatW7dw8uTJGltZfH194evr26Bz0goODsb8+fOxatUqXLlyBYMHD4aXlxfKysrw119/QSwW677FCQ8Ph52dHZYsWYJJkyYhJycHmzZtgre3d53eKyoqCrt27UJYWBjatm2LgwcPVpletV+/fggKCsKcOXPw1ltvwdbWFps2bYK7u7veB9eMGTMwcuRITJkyBSNGjICrqytyc3ORkZGBYcOGITw8HD///DOef/55gyuix8bGYu/evaisrKx2vYnevXsjOjoaEyZMwOTJk9GhQwdIJBJcuXIFMpkMc+fObfQ1sSQUUxRTNcVUz549YWtri/Xr12Py5Ml45ZVXMGbMGLRp0wZFRUX4+eefcfDgQZw8ebLR98v06dMRHByMTp06QSgU4ocffoBKpUK3bt3q+FswP4oniqfa4skYiouLce7cOQD/jenSjuuqjralZM+ePRgyZAhsbW3rNCOppaOYa/qYq41CocCRI0eqbO/Ro0e1+wwePBjvvvsuHBwcqiRQqampiIqKQr9+/arsN2zYMKxevRrZ2dnVdr988skn8fLLL+Ott97CxIkTERoaCplMhmvXrunGABr7Xmksi0i6bG1tERMTg4MHD2LKlCl6rwkEAmzcuBEJCQmYNWsWfHx8MHXqVJw6dUpvjYW6CgwMRGJiIjZt2oSffvoJQUFBSEpK0uuCoBUREYHIyEisXLkShYWF6NGjB5YvX17j8SdPngwvLy/s2LEDKSkpEAqFaNeuXa0LvRnL+PHj0bFjR6SkpCAhIQFlZWVwcnJCSEgIVq1apauHh4cHkpKSsGbNGsTFxcHPzw/Lli3Dtm3b6vQ+06dPR1FREZKSkgBompEXL16st+YIh8PBRx99hKVLl2LRokXw8PDA1KlT8cMPP+h9q9G+fXvs2bMHSUlJWLp0KaRSKby9vREZGQk/Pz8cPXoUEokEL7zwgsG6/O9//8OuXbvw66+/VnudORwONm3ahE8++QQ7duzAgwcP4OzsjKCgIN16LI29JpaEYsp4WmJMaXXt2hX79+/HJ598gvXr16OgoACOjo7o2rUrtm/frpuytzH3S5cuXXD48GF89tlnUKvV6NChA5KTk/XGrlg6iifjacnx1FgnT57E6NGjAQB2dmVb1MUAACAASURBVHZo27YtEhISMGrUqGr3ad26NRYsWIBdu3bhiy++gI+PD9LT041WJ3OhmDOeusZcbcrLy/Um4NDauXNntfsMGDAAS5cuRVFRkd77XLhwAbdu3cKMGTMM7jdkyBCsXbsWqampVX7/j3rvvffQrl07fPvtt0hOToaDgwM6dOigW6rB2PdKY3EYe2SFMkJMrKysDM888wzGjBljcOE8Qkj9UEwRYjwUT4QQU7GIli7Scn311Vfgcrnw8/NDYWEhPv/8c8jl8ipTgRJC6oZiihDjoXgihDQVSrqISQmFQmzduhX3798Hh8NBaGgoUlJSqu2jSwipGcUUIcZD8UQIaSrUvZAQQgghhBBCTIhr7goQQgghhBBCSEtG3QsfKiiQQK2ue6Ofq6sdiooqTFgj87HEc/P0dDR3FUg91TemAMu89+qqOdWd4qn5aUg8Pao53Z+mYsprQDHV/DweUxQjDWeKa9cSY4pauhqIz+eZuwom05LPjVi25nzvNee6k5aP7k+6BqRmdH80HF27uqGkixBCCHlo9+7diImJQWhoKEaNGoXMzMway6elpWHQoEEIDQ3F0KFD8fvvv+u9vnnzZgwePBjh4eHo3r07xo8fj/Pnz5vyFAghhFggSroIIYQQAIcPH0ZiYiKmT5+O/fv3IzAwEJMmTUJhYaHB8mfOnMHcuXPx0ksv4cCBAxgwYADi4uKQlZWlK+Pn54fFixfj4MGD+PLLL+Hr64uJEyeiqKioqU6LEEKIBaCkixBCCAGQkpKC0aNHY8SIEejQoQOWLVsGoVCI/fv3Gyy/c+dO9O3bF5MmTYK/vz/mzJmDTp06Yffu3boyzz//PHr37o02bdrgqaeewsKFC1FWVoZr16411WkRQgixADSRBiGEEKsnl8tx8eJFTJs2TbeNy+UiKioK586dM7jPuXPnMHHiRL1t0dHROHr0aLXvsWfPHjg7OyMgIKBe9XN3d6hXeUNa4sD0+qJrQAgxF0q6CCGEWL2ioiKoVCp4eHjobXd3d8ft27cN7pOfnw93d/cq5cVisd62X3/9FW+99RYqKyvh6emJ7du3w8XFpV71a+zshZ6ejhCLyxq8f0tgymtAyRwhpDbUvdDCKNVAuUyJcpkSSrW5a0MIASguSeP07NkTBw4cwNdff40+ffpgzpw51Y4TI6b1aCxTTJOmor3v6F6zbpR0WRiZQonTl3Nx+nIuZAqluatDCAHFpTVwdXUFj8dDfn6+3vaCggJ4enoa3MfDwwMFBQW1lrezs4Ofnx/Cw8OxcuVKcLlc7Nu3z7gnQOrk0VimmK6ZsWfyZIwhKSkJ0dHRCAsLw/jx46u0IhcXF2Pu3LmIiIhA9+7d8e6776KiQn/9pwMHDmDo0KHo3LkzoqOjsXTpUkgkEuOctIlo7zu616wbJV2EEEKsnkAgQHBwMDIyMnTb1Go1Tpw4gfDwcIP7hIeH4/jx43rbMjIyqi2vxRiDXC5vfKUJMRFTzOS5detW7Nq1C/Hx8fjmm28gEokwadIkvViYN28erl+/jpSUFHz88cc4ffo04uPjda//9ddfWLRoEV5++WUcOnQI69evx8mTJ7FixQqTXQtCjIWSLkKIzp49ezB06FBEREQgIiICo0ePxm+//WbuahHSJF5//XXs2bMH+/fvR1ZWFuLj4yGVSjFs2DAAwPz58/HBBx/oyr/66qs4duwYtm/fjqysLGzcuBEXLlzAmDFjAAAymQwffPABzp07h+zsbFy8eBGLFy9GTk4OBg4caJZzJKQujD2TJ2MMO3fuRFxcHJ555hkEBQVhzZo1yMnJQXp6OgAgKysLx44dw4oVK9C5c2d069ZNt9yCtgX6/PnzaNu2LcaMGYM2bdqge/fuGD58OP7555+muTB1RN0JiSGUdBFCdLy8vDB37lzs27cPe/fuRWRkJKZPn673bSUhLVVsbCwWLFiA5ORkvPDCC7h8+TK2bdsGNzc3AMCDBw/0JsmIiIjAunXrsGfPHrzwwgv44YcfsHnzZvj7+wMAOBwObt26hZkzZ2LgwIF44403UFBQgN27d+vKEGJptDN59u7dW7etLjN5Ploe0MzkqS1/7949iMVivTKOjo7o3LmzrszZs2fh4uKCkJAQXZmoqChwOBxd18bw8HBkZ2fj2LFjYIwhNzcXv/zyC/r06WOckzcS6k5IDKHZCwkhOv3799f7ec6cOfjyyy+RmZlJD4nEKowdOxZjx441+NquXbuqbBs8eDAGDx5ssLxAIMDGjRuNWj9CTM0UM3lq/zV0TO1rho7B5/Ph7Oysa+nq2rUr1qxZg1mzZkEul0OpVCI2NhZvv/12vc/T0DIMxpqFkhVWwNHBFnZ2Qni62VX5uSWiGTxrR0kXIcQglUqFI0eOoLKyEp07d673/g1dV8gS/3BrPzAB1PihaYl1J4SQluL69etITEzE7Nmz0atXL+Tk5GDVqlVYvXo1Fi1aVK9jPb4MgzGXFKiQKVEmkaKiQgaxSlXl55bGFMsxtMTPU0q6LBiHy0G5TAmhDR/8hx1BlWpNs/Wj2wgxpqtXr+Lll1+GTCaDnZ0dNm/ejCeffLLex2nIukKWupaQ9gMTQLUfmpZad0Na4ocZIcQ4TDGTp/bfx1uzCgoKdN0JDR1DqVSipKRE10K2ZcsWdO/eHePHjwcABAUFgcvl4o033sDs2bNhZ2cZrUiMMVy+VYQfT91FhVSBrkFeaO1hb+5qETOjx3YLJlOoqvQJpn7CxNTat2+PAwcO4JtvvsErr7yCBQsW4MaNG+auFiGEkCZgipk8fX194enpqXdMiUSC8+fP68p06dIFxcXFuHjxoq7Mn3/+CcYYwsLCAABSqRRcrv6jK4/HA2MMjDV88XBj+/VMNk5fyYO9iI+ANi749Uw2zvwrrn1H0qJR0kUI0SMQCODn54eQkBDMnTsXgYGBBseyEEIIaZmMPZMnh8PBq6++io8++gi//PILrl69ivnz58PHxwcxMTEAAH9/f/Tp0weLFy9GZmYm/v77byxfvhzPP/+8rqWrf//+OHLkCL799lvcvXsXp0+fxqpVqxAZGQl7e8toSaqUKXH4xG34etpj9sjOiBsWiqgQH1y+XYTCUqm5q0fMiLoXNgPaboYAUM/eWoQ0Gq0pRAgh1iU2NhaFhYVITk6GWCxGx44dq8zk+WiLk3Ymzw0bNuDDDz9Eu3bt9GbyBIDJkyejsrISS5cuRWlpKbp27YqtW7dCIBDoyqxbtw7Lly/Ha6+9Bi6Xi4EDB2Lx4sW614cPH47y8nKkpKTg/fffh5OTE6KjozFv3rwmuCp189eVPMgUKoT6u4PL46JcpsSzPdoi40IOTl7KRZt+DRvvTJo/SrqaAZlChfMPm6U7BxjuT02IMaxfvx69e/dGq1atUFFRgdTUVJw6dQpTp041d9UIIYQ0IWPO5AloWrtmz56N2bNnV1vGxcVFrwXNkHHjxmHcuHE1ljGnzKwCuDoK4eFsq3t+6xzgCW9XEc5fz8fgXn40Lt9KUdJl4SplSuQVVZi7GsRKFBUVYeHChcjLy4OjoyMCAwOxbds2REZGmrtqhBBCiEVjjOHKnSKE+ruDw+HovfaEhz3OXcvHsfPZ6NO5NfhCegS3NvQbt2AyhQpHTt5B2a8KxES0hq8XNUkT00pISDB3FQghhJBm6X5BJcqlSrR7wqnKaz5uIgCAuJjGdVkraty0YBeyClBWoQAA/HOjoJbShBBCCCHEXK5nFwMAWnlWndTD1dEWHIAm07BilHRZsAtZBbAT8vFcz7YQF0tRKaNp4gkhhBBCLFFOYQU4ALzdqq4XZsPnwtNVhMJSWdNXjFgESrosFGMMt3LK4O0mQpCfKwAgr6jSzLUihBBCCCGG5BVVwsHOBnye4cdrHzc7lJTTbMDWipIuC1UhU6K0XA4PZxFae9iDywHyS6hJmhBCCCHEEomLKuBkJ6j2dU9XEcoq5FDR+j9WiZIuC1VcpvkmxNVJCD6fC1dHIfUDJoQQQgixQIwx5BVVwsm++qTLw0UExmhcl7WipMtClZRr+vy6OGiC19lBiFJqkiaEEEIIsTjFEjnkSjWc7G2qLePubAsAKKCeS1aJki4LVSKRw86WD1uBZlZ/JzsblEuVUChVZq4ZIYQQQgh5VE6hZk3Vmlq6XByEAIBiCU2mYY0o6bJQkkqF7hsRAHB8GMT5tL4DIYQQQohFERdrJjtzrGFMlzYho6TLOlHSZaHKKxVwdRTqftYOzNQGNSGEEEIIsQyFpVJwOICdkF9tGRs+F0IbHkokNFzEGlHSZYEYYyiXKuHq+F9Ll/bbETFNG08IIYQQYlEKS2VwtheAy+XUWM7Olk8tXVaKki4LJJWroFIzuDr919Jlw+dCJORRSxchhBBCiIUpKpPqxmzVRJN0yVEuU0KpboKKEYtBSZcFKq9UAIBe90IAcBAJaCVzQgghhBALU1gmq1vSJeSjuEyG05dzIVMom6BmxFJQ0mWBJFJNELo9lnTZ2/JRQk3ShBBCCCEWgzGGwlIZXBzr1tIlqVTQAslWiJIuC6Rr6XKy1duubZJmjAKVEEIIIcQSVMqUkClUdU66AKBSSq1c1oaSLgtUXqmADY8L0WMz4Njb2kCpUkOmoLW6CCGEEEIsgXboh2sduhdqn+0q5ZR0WRtKuixQpUyp+ybkUdpt5fTtCCGEEEKIRSgs0yRdLo7Vr9GlZSvgAQBkcvoC3doYNenavXs3YmJiEBoailGjRiEzM7PG8mlpaRg0aBBCQ0MxdOhQ/P7773qvM8aQlJSE6OhohIWFYfz48bh9+7bu9Xv37uGdd95BTEwMwsLC8Mwzz2DTpk1QKBTGPK0mVyFTwVbIq7Ld/mHSVUFJFyGEEEKIRdCOt3e2r72ly9ZG8ywnpaTL6hgt6Tp8+DASExMxffp07N+/H4GBgZg0aRIKCwsNlj9z5gzmzp2Ll156CQcOHMCAAQMQFxeHrKwsXZmtW7di165diI+PxzfffAORSIRJkyZBLtcsKnfjxg0wxpCQkIDU1FQsWrQIX375JZKSkox1WmYhlSurdC0EADtbGwBAubR5J5WEEEIIIS1FaYXmudTRzqbWssKHLV1SGipidYyWdKWkpGD06NEYMWIEOnTogGXLlkEoFGL//v0Gy+/cuRN9+/bFpEmT4O/vjzlz5qBTp07YvXs3AE0r186dOxEXF4dnnnkGQUFBWLNmDXJycpCeng4A6Nu3LxITExEdHY02bdpgwIABmDBhAn766SdjnZZZVMqUEAmqJl22Qh64XA61dBFCCCGEWIjScgWEAh4ENlV7KT2Oz+OAz+NCRmO6rI5Rki65XI6LFy+id+/e/x2Yy0VUVBTOnTtncJ9z587plQeA6OhoXfl79+5BLBbrlXF0dETnzp2rPSYAlJWVwdnZuTGnY1ZSuRJKFYPIQPdCLocDZ3sBJV2EEEIIIRaitEIOZ7vax3MBAIfDgb2IT90LrVDV5pQGKCoqgkqlgoeHh952d3d3vTFYj8rPz4e7u3uV8mKxGAB0/xo6pva1x925cwdffPEF3nnnnXqfg7u7Q7338fR0rPc+tckpkQIA3JxFsLHhw9HBVvcvADjZC6BQqmFnJ4Snm53R31/LFOdGCCGEENJSKNWATKFESbkcjva1dy3UchDZ0EQaVsgoSZclyM3NxaRJkzBkyBCMGDGi3vsXFEigrsdCdZ6ejhCLy+r9PrXJzZdo/ocxKBRKlEmkun8BTaBmiyWoqJBBrDJNwJrq3BqDkkBCCCGEWBKZQonTl3NRUi6Hp7Mt6voYaW9rg8JSqWkrRyyOUboXurq6gsfjIT8/X297QUEBPD09De7j4eGBgoKCastr/63LMXNzc/Hqq68iPDwc8fHxjTkVsyst10ySYWgiDQBwtBdQkzQhhBBCiIUoK5ejUqaEUq2uU3l7Oxtac9UKGSXpEggECA4ORkZGhm6bWq3GiRMnEB4ebnCf8PBwHD9+XG9bRkaGrryvry88PT31jimRSHD+/Hm9Y2oTruDgYCQmJoLLtfylx5RqoFymhNJAbGpnwDE0pgvQzIwjlaugqkerHCGEEEJIfTT1MkAAUFxcjLlz5yIiIgLdu3fHu+++i4qKCr0yarUaW7duxXPPPYeQkBD07dsXO3bsMM5JN4CaMZRXKqr9stwQB1sa02WNjJahvP7669izZw/279+PrKwsxMfHQyqVYtiwYQCA+fPn44MPPtCVf/XVV3Hs2DFs374dWVlZ2LhxIy5cuIAxY8YA0Aw0fPXVV/HRRx/hl19+wdWrVzF//nz4+PggJiYGgCbhGjduHJ544gksWLAAhYWFEIvF1Y75shTa5miZouqEGKXlcnA4gLCaGXAcHw7UlDxMzgghhBBCjMkcywABwLx583D9+nWkpKTg448/xunTp6v0YFq5ciX27duHRYsWIS0tDZs2bUJQUJBJrkNdyOQqMPy36HFd2ItsoFCqoVTVrWWMtAxGG9MVGxuLwsJCJCcnQywWo2PHjti2bRvc3NwAAA8ePNBrhYqIiMC6deuwYcMGfPjhh2jXrh02b94Mf39/XZnJkyejsrISS5cuRWlpKbp27YqtW7dCINAkHsePH8ft27dx+/Zt9O3bV68+V69eNdapNanScjlEAj44HI7B17VrQJRVKAB3g0UIIYQQQhrs0WWAAGDZsmU4evQo9u/fj4kTJ1Yp/+gyQAAwZ84cZGRkYPfu3Vi6dGmVZYAAYM2aNYiKikJ6ejoGDRqErKwsHDt2DHv37kVISAgAYPHixXjjjTcwf/58eHh4ICsrC1999RUOHjyIJ598EgDQpk2bprgk1dK2WNnWo6XLXvRw3dVKRZ1nPSTNn1En0hg7dizGjh1r8LVdu3ZV2TZ48GAMHjy42uNxOBzMnj0bs2fPNvj68OHDMXz48IZV1kKVVshrbKLWtnSVUksXIYQQUi+MUdf82miXAZo2bZpuW12WAXo8GYuOjsbRo0cB1L4M0KBBg3D27Fm4uLjoEi4AiIqKAofDQWZmJmJiYpCeng5fX1+kp6dj0qRJ4HA46NOnD+bNmwcHh/rNQm1o1ur6TtrFCivAedigYGjW6er+5dtoejopGafFTBTWUs7DlFrM7IUtRWm5vNrxXMB/LV2l5ZR0EUIIIXV18sIDfPDl3whu54ZO7d3MXR2LZa5lgAwdg8/nw9nZWTep2t27d5GdnY2ff/4Za9euhVwux/vvv48FCxZg8+bN9TrPx2etbsjMzRUyJYpKKwEAaqWqyqzT1f3r8PAL9PyicoubLbohTDHrdUtM4ix/1gkrU1our7GJWtvSVVahaKoqEUIIIc2amjFs+/4CKmUqnL2WDznNHNcsMcagUCiwevVqdO3aFZGRkYiPj8fPP/9cZbbrpiJXaMZlCaoZi2+ItnuhpJKe5awJJV0WRKVWQ1KhgF0NSZdQwAOfx6GWLkIIIaSObj0oQ05BBfp0fgIqNUN2frm5q2SxzLUMkKFjKJVKlJSU6FrIPDw8wOfz4efnpyujnQvg/v379TpPY9Em8EKbuj9S24s0z3nllVUnVCMtFyVdFqSsQqGZAaeG7oWAZg2vMhrTRQghRmfMabIVCgXWrl2LoUOHIjw8HH369MGiRYssfobdluh6dgkA4JlubcDncZBXVGnmGlkucy0D1KVLFxQXF+PixYu6Mn/++ScYYwgLC9OVUSqVuHv3rq7MzZs3AQCtWrVqzGk3mEyhgg2fCx6v7o/Udrbali56lrMmlHRZkBKJJvhqaukCNNOS0kQahBBiXMaeJlsqleLSpUuYNm0a9u3bh40bN+L69euYPn16U54WgSbp8nIVwc3JFu7OtigokZq7ShbNHMsA+fv7o0+fPli8eDEyMzPx999/Y/ny5Xj++ed1LV29e/dGUFAQ3n33XVy5cgWZmZlYvnw5nnvuuSrjxZqKXKGu9bntcTwuBwIbLiTU0mVVaCINC1JSLgMAiAQ1/1pEQj7KyqkfMCGEGJOxp8l2dHRESkqK3j5LlizByJEjkZubC29vb9OfFAFjDNfvFSPsKU03NhcHIbKyS8AYq3Z5FmtnjmWAAGDdunVYvnw5XnvtNXC5XAwcOBCLFy/Wvc7j8fDpp58iISEBr7zyCuzt7RETE4P58+c3wVUxTKZQQWRb/8dpWwGfxnRZGUq6LIi2pasu3QvzSyRNUSVCCLEKppgm2xCJRAIejwdHx5Y3M5elKpbIUSyRI8hPkzC4OAigVDGUS5VweDihAamqqZcBAgAXFxe9FjRDvL296z1ToSnJFSrdxBj1IbThUfdCK0NJlwUpfjg5Rk3rdAGa7oUVUiUUSjVs+NRDlBBCGssU02Q/TiaTYd26dRg6dCjs7OzqVT9DawrVV0ucgrkuHjzsStjW2xF2dkL4eDgAyINSDTg62MLOTghPt/r9PgjRkilU8HAV1Xs/WwEPEpqJ2qpQ0mVBiiUyiIR88GsZjKntflhWIYebk21TVI0QQkgjKBQKvPnmmwA0XQzr6/E1herLFOvoNBfXbmnG5Pl42KOiQgYuNNcxv6gCLvY2qKiQQaxq3BTy1prQkodjuhrUvZCH3EJq6bIm1ExiQYrLZHBxENRaTtv9kCbTIMa2ZcsWjBgxAl26dEFkZCRmzJiBW7dumbtahJicKabJ1lIoFJgzZw7u3buH7du3w8Gh8a1WpO7yiirB43Lg4aJpjdA+IJdLqZWBNJ5cqar3RBrAw5YuqQKMNfzLFNK8UNJlQYolcjjb1550aVu6aK0uYmynTp3CmDFj8M033yAlJQVyuRwTJkyAVEozfZGWzRTTZAP/JVy3b9/G559/DhcXF9OcAKlWXlEFPFxE4HE1k2bwuFyIhDyUS2nmONI4CqUaShXTTQFfH0IBD2o1Q4WM7kNrQd0LLUixRIaANrV/IGtbukoo6SJG9tlnn+n9vGrVKkRGRuLSpUuIiIgwU60IaRqvv/46FixYgODgYISFhWHHjh1Vpsn29vbG3LlzAWimyR43bhy2b9+Ofv364fDhw7hw4QJWrFgBQJNwzZo1C5cuXcKWLVugUql0472cnZ31Zm0jppNXXAkvF/0xN/a2NiinmeNII1U+TJga1tKlHSqigH0DkjbS/FDSZSHUaoYSiRzOdeleSC1dpImUlWnGgDg7O9d734YO/LfEsRGssAKODprxkzUNurfEupO6M/Y02bm5uUhPTwcAvPDCC3rvtXPnTvTs2bOJzsx6McYgLq7EU631v9C0F9mgqJRa8EnjaLuoNmTKeKGN5gv0sgo5fGgiF6tASZeFKKuQQ80YnO2FtZa14XMhsOGilNbqIibEGENiYiJ69Oiht9ZKXTVk4L+lDvavkClRJtE8oFU36N5S624IJYfVM+Y02b6+vrh69apR60fqp6xSgUqZCp6uj7d08XEvT0njaUijVDzsoioS8iGrZzdBW4E26aJnOWtBSZeFKJJoFkZ2dhBArqh9FiUnOwFNpEFMKiEhAf/++y+++uorc1eFEEIaRFxUCQDwqpJ02UClZpDV4fOWkOpI5Zr7RyTgNSLpomc5a0ETaViI4jJN0NWleyEAONoJqHshMZnly5cjPT0dO3bsgLe3t7mrQwghDZJX/DDpemxM138zGNIkBqThpHLN/SMUNGz2QoBauqwJJV0Woljb0lWH7oUA4GhnQ0kXMTrGGBISEvDjjz9ix44daNOmjbmrRAghDZZXVAkOAE8X/TUtRQ8npJLKqKWLNJy2pUv4MIGqDx6PC6ENDxKa0MVqUPdCC5FfIgWPy4FTHaaMBzQtXTful5q4VsTaLFu2DIcOHcJHH30Ee3t73Uxrjo6OsLWlhbgJIc1LXlElXJ2EsOHrPxRrJ6TStlQQ0hCyh0mXbQOSLgBwENlQ90IrQkmXhcgrroS7s61uHZHaONppprtVqdXgcanBkhiHdvzWuHHj9LYnJiZi+PDh5qgSIYQ0iFIN5BRWwN3JFuUyJVhhBbRz+4geTvFdKaeWLtJwuu6FNg1MuuxsqHuhFaGky0KIi6quI1ITR3sBGDR9gV0c6tYlkZDa0ExrhJCWQqZQ4kFBOXy9HHD6ci4cHWzxZCvNzJ18Hgc8LgdSWpiWNIJUrgKfxwG3jl+YP85eREmXNaEmEgvAGENecWWVKW1r4mSnWUiPxnURQgghVUnlSkjlKjjaVV14lsPhwFbA043JIaQhZHIV+LyGP0o7iGxQVknPcdaCki4LUC5VolKmrF9Ll51m7BclXYQQQkhV+SWatfW0n5ePEwn5qKSWLtIIUrkKNvyGP0o7PmzpovXirAMlXRYgr8jwlLY10X6IlFDSRQghhFSRX/ww6RJVbekCQC1dpNGkisYlXQ4iGyiUalovzkpQ0mUB8oorAKBe3Qu13SWoLzAhhBBSVf7DNboMdS8EAFshn2YvJI0ikyth04juhdoZq+kLdOtASZcFyBaXg8vhwLseSZetgAcbPpe6FxJCCCEG5JdUQmjDg6CameVED1u61NS1izSQrJHdC7VJV3GZzFhVIhaMki4LcDunDK087KusI1ITDocDJzsBfTtCCCGEGCAullbbygVo1upiDKiQUmsXaZjGjulydniYdEnoWc4aUNJlZmo1w80HpWj3hGO993WyF6CUFtUjhBBCqsgvqaw56RJqvuikxWlJQzU66bLXLPlTIqGWLmtASZeZ3XhQinKpEiHt3eq9r7O9gLoXEkIIIY9RqtQoKpNVO3MhoOmmDwDllTQ2mjRMY7sXioQ8CPhcaumyEpR0mZFCqcYPp+5AYMNtUNLlZG9DSRchhBDymPwSKRirfhINABA+HOslqaTuhaT+lCo1FCp1oybS4HA4cHYQoJhauqwC39wVsEblUgV+OHkHO49cBQA8H+UHO9vqPxiq42QvQFmFAmrGwOU0bDV0QgghpKXJK9LMClzbmC4AkNDitKQBtMsN8BvR0gUALg5CSrqsBCVdnhgECQAAIABJREFUZnDo+C3kFVfiuR5t0KGVMyICPRt0HCc7AdSMQVKpgFMNXSgIIYQQa6Jd/7Km7oVCgeZhuZxaukgDaJcbqM8kaIa4OAhxN09ijCoRC0fdC5uYTKHC6ct5eLKVE4b2bo9uQV4NbqXSTjVKXQwJIYSQ/+QVV0Jgw9WN2zKEx+XChseFhMZ0GbR7927ExMQgNDQUo0aNQmZmZo3l09LSMGjQIISGhmLo0KH4/fff9V5njCEpKQnR0dEICwvD+PHjcfv2bb0yxcXFmDt3LiIiItC9e3e8++67qKioMPh+Z86cQadOnTB8+PDGnWgDSWWalq7GjOnicDmwF9lQS5eVoKSriV29UwSZQoX2Tzg1+lja1i1KugghhJD/iIsq4eEsAqeWLzWFAh4lXQYcPnwYiYmJmD59Ovbv34/AwEBMmjQJhYWFBsufOXMGc+fOxUsvvYT/z969xzdV3/8Df+V+aZKmTdOWUmqh0AKlF8pNSxEFVEDdVPji3BB1olO8gF/4on7HzxWR4ZwyLk7ncDJhuKlD+E4FZY4xkQIiUGproRegF3pLk6ZNmntyfn+EBELTNim5NX0/H48+Kiefc/I5sZ+c8z6fz+f92bt3L2bPno1ly5ahtrbWXWbbtm3YuXMniouL8dFHH0EkEmHp0qWwWK7cw6xatQo1NTXYvn073n77bZw4cQLFxcU93k+v1+OFF17AjTfeGPBz95VreOH1zOkyW+3oMlhgsthhNFOPa7SjoCvEqho6wWazoJT7vhByb6inixBCCOmpTWv06Tor5HMoe6EX27dvx/33348FCxZg9OjRWLt2LQQCAfbs2eO1/I4dO3DzzTdj6dKlyMjIwIoVKzB+/Hjs2rULgLOXa8eOHVi2bBnmzJmDsWPH4rXXXkNLSwsOHjwIAKitrcXhw4exfv165OXlYfLkyVizZg0+/fRTtLe3e7zfyy+/jLlz52LixInB/SD6cGV44fXdSkuEzpk+6k7TddeJRDYKukLsQnMXhifEXHcjBSjoIoQQQq7lcDBQaU1IiBX2W5Z6unqyWCyoqKjA9OnT3dvYbDYKCwtRWlrqdZ/S0lKP8gBQVFTkLt/Y2AiVSuVRRiqVIi8vz13m9OnTkMvlmDBhgrtMYWEhWCyWx9DGffv2oaqqCk8//fT1n+x1cPd0Xef9XIzImeylvYuCrmhHiTRCxOYATBYrGtr0yB7lf3p4b2KEXHA5tL4DIYQQ4qLpMsFmdyAxzoeeLh4HGh3Np7laR0cH7HY7EhISPLYrFIoec7Bc2tvboVAoepRXqVQA4P7t7Ziu17wdg8vlIjY21t3T1dzcjF//+tfYvn07+PzrSyCmUEh6bFMqpT7vzz3vHGopl4nA43EhlQgH9Dvpcj0sdsav9480g7nuoUJB1wDpDBZ0Xx5/K+Bx0d+DDrPVhsNnmqA3WpGsEAekDiwWC/FSATQ6ejpCCCGEAECLxpl4ITFOhI5+Airq6RpcVq9ejUcffRRjxoy57mOp1Xo4HIz730qlFCqVzuf9VepuAIDFbIXVaoNObxrQb7vNBi6HhZqGDjS36vq9n4xE/n52vh4z2lDQNUBGkw0nKlsBAFPGJYEr6P+jdA0DTJSLYbYEZsJknFQALT2lI4QQMojYHM6HkVfz5QGmL64EXeJ+gy4hnwOrzQGz1e5eLHmoi4uLA4fD6TGPSq1WQ6n0vsRNQkIC1Gp1r+Vdv6/tzVKr1e7hhN6OYbPZ0NnZ6e4h+/bbb3Hy5En89re/BQA4HA4wDIPx48dj586dmDRp0kBP22+BmtPFYrEglwhQ09gJs9Xm0/0kGZwGYTw9eLmepink/Y8z91WcVEBDIwghhAwqZqvzweXVP9cGYQPVqjFCJOD0uTCyi+DyAsk6Aw3Td+Hz+cjOzkZJSYl7m8PhwNGjR5Gfn+91n/z8fBw5csRjW0lJibt8amoqlEqlxzH1ej3OnDnjLjNx4kRotVpUVFS4yxw7dgwMwyA3NxcA8Omnn2Lv3r3un5/85CcYM2YM9u7di/HjxwfmA/CR0WIHl8MCmz2wZX+uFicTUI/rEEDhdAjpDM4GFScRoClAC+HFSZ0rmTMM029qXEIIISRSsdgs97B9l4H0frV0GJAUJ/bpmuhax0tvtCIh9vqzCkeLRx55BM8//zyys7ORm5uL999/HyaTCffeey8A5zC/pKQkrFy5EgCwZMkSPPjgg3jvvfcwc+ZM7Nu3D+Xl5Vi/fj0AZ2/OkiVL8NZbbyEtLQ2pqanYvHkzkpOTMWvWLABARkYGZsyYgTVr1mDt2rWwWq1Yt24d7rrrLndPV2Zmpkc9FQoF+Hx+j+2hYLLYIeQH5jY6TipEIy2QHPUo6AohvdEKsZALbgAH7MZJBbDZGeiMVve6XYQQQshgY7bacaZK5bHN1+H7V2vVGDB6eKxPZYWXhxS6HooSp/nz50Oj0WDLli1QqVQYN24c3n33XcTHOxOBNTc3g82+ci9TUFCA119/HZs2bcLGjRuRnp6O3//+98jIyHCXeeyxx2A0GvHSSy+hq6sLkyZNwrZt2zwSYrz++utYt24dHnroIbDZbNxxxx1Ys2ZN6E7cDyaLrc/Ft/0RJxXAaLbDanMAgoAckkQgCrpCSG+0Qirqf7iDP+KkztbZ0WWmoIsQQsigwzAMaho7cayiFXqjFTckS5CREgs2m+V375fVZoe604TpOcN8em+Bq6eLgq4eFi9ejMWLF3t9befOnT22zZs3D/Pmzev1eCwWC8uXL8fy5ct7LSOXy/HGG2/4XMdnnnkGzzzzjM/lA8lktrv/fq5XnMx5L6fVmyGPoXu5aEVBVwjpDFakJAQmc6FLnNQ5P6xDZ8YNydGX6YWQgbh6kn6gJucTQgKPYRgcrWhFTWMnkuPFMJhtOFreiqp6LWZOHO5371dbhxEMgKR434YKunoqaE4X8Vege7oA53IH6Ul0LxetKOgKEavNAaPZFryeLkobT4iba5I+MLDhSYSQ0Ki91IWaxk5MGBmPh+8ahzNVKtS16HC0ohVfHKvH2HT/1rVs0RgBAMnxvj3g5HHZYLNZ0FESA+Ino8XuXtj4erkeoGu6KDFaNKPnvyHiSlsbqAbqEhvDB5vFQoeeGiohhJDBw2Z34HR1O5RyISZmJoDFYoHFYiF9mAxzp6XB5nDg7U++h9Hse1bDpnZnMoKkON+CLhaLBYmQR3O6iN9MZpt7TuD1kkucQwo1XfQAPZpR0BUiXd3OoEgU4CfubDYLsRI+OujpCCGEkEGkprETRrMNE8coe2QajJMKcNvkEdAbrTh8phkOhunlKJ4aVN1IlIv8utbGiLiUrpv4zZm9MDBBF4fDhljApSWAolxAg65du3Zh1qxZyMnJwaJFi1BWVtZn+f3792Pu3LnIycnB3Xffja+//trjdYZhsHnzZhQVFSE3NxcPP/ww6urqPMq8/fbb+MlPfoK8vDxMmzYtkKcTUJ2XF0YWCwM/zCme1uoiJGiqG7Wob9WFuxqERBWGYVDd2AmFTIhkhfdeKUWsEPfdkoEWjQFV9VqfjtvQpkdqosSvukhEPJrTRfxmsgQukQbgDP47qKcrqgUs6Nq3bx82bNiAp556Cnv27EFWVhaWLl0KjUbjtfypU6ewcuVKLFy4EHv37sXs2bOxbNky1NbWusts27YNO3fuRHFxMT766COIRCIsXboUFsuVL0er1Yq5c+figQceCNSpBIUr6Ort6ZvNAXSbbXD49jDPQ5xU4B6+SAgJnFaNARv+cgq//eA0TJbALNxKCAEa2/To0JmRkSrrs9yUcYkYphDjdFV7v8MMzVY72jQGjBhA0EU9XcQfDgcDszVwPV2Ac/oJzemKbgELurZv3477778fCxYswOjRo7F27VoIBALs2bPHa/kdO3bg5ptvxtKlS5GRkYEVK1Zg/Pjx2LVrFwDnU7AdO3Zg2bJlmDNnDsaOHYvXXnsNLS0tOHjwoPs4zz77LB5++OGwLIznjy69BWw2C/xe0qi5Jv7bHA6/jx0vE0LTZQLj4/ALQohvjpS3uP/7YjP1dhESKCfPqcBmASOH9R10sVgsTB2XBJvdgYoL3h/iujS1d4MBkKr0L+iKEdGcLuIfk8UOAAFbHBlwBv8dejPsA7gPJINDQP5aLBYLKioq8OSTT7q3sdlsFBYWorS01Os+paWlePTRRz22FRUV4dChQwCAxsZGqFQqTJ8+3f26VCpFXl4eSktLMXfu3EBU3U2h8O9Luk1jgFTizDYjFgug7CdTUrfZBomIB5lUBB6PC6lE6LEfc/l4rtcAuP/b27ar900fLoflRAN4Qj7iZEK/zqM3SiWlLCWk9lInbkiSQqs3Q6U1YuwNceGuEiFR4fvzaiTFiyHwIRFBrISPkSkynKvXIntk79kM61qcD0ZGJPnf09VttMLhYMBms/rfgQx5rpEPgRxeKBXx4HAw6OgyI0Hu25IHZHAJSNDV0dEBu92OhIQEj+0KhaLHHCyX9vZ2KBSKHuVVKud6HK7f3o7pei2Q1Go9HP6M7eNwoNM7x94aDGao7PY+i2s6TRDw2NDpTbBabdDpTR77Gcw2j9cAuP/b2zbXvjYHwGKcT0UqatqRNSLW31PvQamUQqWKrKf6FASSUGMYBheau3BTdjLUOhMuNHWFu0qERIVmdTfaOoyYOi7R531yMxS40NyFigsa3Jw/3GuZ6sZOyMQ8KGP9e/goEfHAANCbrJCJaWFa0r8rPV0c/+4d+yC9/Len0hop6IpSlL0wRLq6LQHNXMhis9BttsFosaFZ3Q0AaNF0B+z4hAx1nd0WmCx2pCTEYHhCDHQGKw37ICQAys87hwn6k/BCFsNHerIUVQ1aGEze53bVXurE6FR5j0yI/ZGInUu56GmIIfGR8XJPV0CHF17+O1R1UjKNaBWQoCsuLg4cDgft7e0e29VqNZRKpdd9EhISoFarey3v+u3PMSNZZ7c5oEGX2Wp3zwGTXF77q73TGLDjEzLUtXU421NinAiJl9f80XXTTRkh16uqQYt4mcB97fJV9sh42OwMvilr6vGaRmdBm9aItGQpus02vxJTxQid9aAMhsRXrp4uX4bH+kos5ILNZkGlpXu5aBWQoIvP5yM7OxslJSXubQ6HA0ePHkV+fr7XffLz83HkyBGPbSUlJe7yqampUCqVHsfU6/U4c+ZMr8eMVBarHUazHeIAr9HlwuWwIRJwoKanI4QEjOvCp5SLkHh5qIcrCymJXoFe+uTAgQP4+c9/jmnTpiErKwtVVVXBrH7Ec6aK1yJjuP9D4eNlQgxTiPGf002w2jyH9FdccD7ENZudSan8SUzl7umiDIbERybzleGFgcJmsaCQCdGsNsBGgyqiUsCGFz7yyCP48MMPsWfPHtTW1qK4uBgmkwn33nsvAGD16tV444033OWXLFmCw4cP47333kNtbS22bt2K8vJy/OxnPwPgzFi0ZMkSvPXWW/jXv/6Fc+fOYfXq1UhOTsasWbPcx2lqakJlZSWamprgcDhQWVmJyspKj7Ty4abtJ118IEhEPAq6CAkgldYIFoCEWCES5M45It10UxbVgrH0icFgQEFBAVatWhWq04horR1GdBmsAwq6AGDCqHh0GSwouSqzKACcqW2HkM+BQu5/MilXj5uO2jfxkck9vDBwQRcAxMkEqGvRwWylJUqiUcCigPnz50Oj0WDLli1QqVQYN24c3n33XcTHOzMNNTc3g82+EuMVFBTg9ddfx6ZNm7Bx40akp6fj97//PTIyMtxlHnvsMRiNRrz00kvo6urCpEmTsG3bNvD5Vya6btmyxSMt/T333AMA+Ne//oXU1NRAnd516dQ7110IZtAlFfPRTkEXIQGj0hoRLxNc7knmgsthobuXuSQkOly99AkArF27FocOHcKePXt6ZNsFPJc+AYAVK1agpKQEu3btwksvvQTgyjWpsbExRGcR2aoanIscZ6TEoqHN/4RNyfFijEiU4ItvGzAjNwVsNgtWmx0V5zVIS5KA7ed8LuDq4YUUdBHfuIcXBjjoUsQKcbGZkjZFq4BGAYsXL8bixYu9vrZz584e2+bNm4d58+b1ejwWi4Xly5dj+fLlvZZ59dVX8eqrr/pf2RDS6p09XWKhZ+N0JcMAMKBFka8mi+HjfFMXzAFeIZ0MPSdOnMCf/vQnlJeXQ6VS4Q9/+ANuvfXWcFcr5FRaE5SXhxWyWCyIhTx0m+imLFoFY+mTQPJ3WRNvIiELbL2qG7IYPkamyqG9Jsi5enmUvrbNnz4S7+z5HpWXunBLQSoOn74Es9WOsenxHmV9PV6sTASRgAs7IuMzIpHPFIREGgCgkAlhsTpgMNkQE8QH9SQ86P9oCGh76ekyW+04U+VMf5+XeX3JQWJjnL1/LRoDbkimiwYZOIPBgKysLCxYsABPP/10uKsTNiqtEbkZV5a1iBFye82aRga/YCx9Ekh+L2tyjUhZCuT7GhUyUmQwGi3upVBcrl4epa9tBVmJSE+W4p1PyiDls/H+vh+QGCeCPIbnUfbafaUSodfjGQxmSERctKm7B/wZUbA2tBjNdnDYLHA5gV3XTXF5uQN1l8nvpQ9I5KOU8SHQqbeAw2YFNMvNtWSXg65mShtPrtPMmTPx3HPP4bbbbgt3VcLGZnegs9uC+KsWGxcLudTTRch16NCZodKakDlCfl3H4bBZeOzu8bA7HCjefgKqDiMWzRrtd6r4q0lEfEoZT3xmstgg5HOu62/OG9c1R03ZqKMS9XSFgFZvhiyGH/DGeTWZmAcWC2huNwTtPQjxx0CHQwXiiTGjMbiHEInFAijjxX7tr7qcLn7EMBmUSikYjQFxMhFqL3WBL+BBqfR+bvS0e/AKxtInxFN1o3M+15jU6wu6AGCYIga/engKTlapkDUiDkkKMU5Utg74eFIxD536yEnARSKbyWIP+NBC4EpPF83Rj04UdIVAp97sHv4XLBwO25lqVENBF4kMAxkOFaghUAbzlSFEBoMZKru9nz081TZ1AgA4DAOVSgeD2Qbe5XEBzW068NDzvCJl+JYvKDjs6eqlT1wZcl1Lnzz00ENe93EtffLggw+6t1299AnxVN3QCT6PjbQkCcwByImdGCfGvGk3AIB7fvRASUU8XFLpr7tOZGgwmm0QCQI/ekkk4ELAoyWAohUNLwwBbbfFPfwvmJLixWhup+GFhFwvrc75xFsuEbi3iS9nOOvQmcNSJxJ8gV76BAC0Wi0qKyvdaeQvXLiAyspKaLXa0J5cBKhq1CIjJRZcTuTdekjEPMpeSHzmDLqC028hEfOopytKUU9XCHTqLRg5TBb090lVxqDyYgcsVjv4QZw/Rki06+x2BlZyyZWHJTEi59elKzEOiT7BWPrk4MGDePHFF93/fvbZZwEAGzZswH333ReiMws/g8mGxjY9flQ0MtxV8Uoq5sNic8BstQd1/jWJDkazHbGS4DxMl4p4aNfSnK5oREFXkFltDuiN1qAPLwSAEclSOBgGdW3dGDM8+EEeIdFKqzeDzWJBKr7SbsWXn2p2dtO8j2gW6KVP7rvvviEVXPWm5lInGABjUge2KHKwuRdINlggiBWFuTYk0hnNNgxT+DdX2FeyGD7qWnWw2uzgcekBQDSJvD7+KON6Yh6sJyJXS7qcLOB809AbtkICp7u7G5WVlaisrATgXNS1srIyKGmwI5VWb4Eshgc2+0ryGx6XDQ6b5V7snBDiu+pGLThsFjJSIjPokoqdQZfeSEMMSf8MQRxeGBvDB8MArR3U2xVtKOgKMlc2JFmMoJ+S1y9OKgCfx0ZjG00GJgNXXl6Oe+65B/fccw8A4JVXXsE999yDv/3tb2GuWeho9WaP+VyAa4FkLrqop4sQv1U1aJGWJIWAH5lP7qUi54NRmtdF+sMwDIxmG4RBSKQBXHlI36KmxGjRhoYXBplr/ocshg9DkNf4YbFYiJcJUdfaM+iyOQCz1ZndScDjgkvhNunFtGnTcO7cuXBXI6y0OgsSvCxMKRJwaXghIX6y2uy40NyF2ZNSw12VXrl7uijoIv2w2R2wOxj3kPNAc6+7qqbEaNGGbr2DTHu5pysUc7oAIDlOhEtt+h5DJMxWG05UtuJEZas7+CKEeNfZbfZIouEiFnBpLR9C/HShWQebnQnI+lzBIhFfmdNFnHbt2oVZs2YhJycHixYtQllZWZ/l9+/fj7lz5yInJwd33303vv76a4/XGYbB5s2bUVRUhNzcXDz88MOoq6vzKKPVarFy5UoUFBRgypQp+OUvfwmD4UqPz/Hjx/Hkk0+iqKgI+fn5uOeee/D5558H7qR9YDA7lyAJ1vBCLoeNeJkAzdTTFXUo6Aqyzm7nhHzXJN1gS1aIwQA4V0/zuggZCJvdAZ3B2mN4IeDq6TKDYfxbf4yQoezKosiROZ8LcD5QYbNY0NGcLgDAvn37sGHDBjz11FPYs2cPsrKysHTpUmg0Gq/lT506hZUrV2LhwoXYu3cvZs+ejWXLlrmXSgCAbdu2YefOnSguLsZHH30EkUiEpUuXwmK5EuiuWrUKNTU12L59O95++22cOHECxcXF7tdPnz6NrKwsbNmyBf/4xz9w7733YtWqVfjPf/4TtM/iWkbzlVFDfi5F6bOkODGaaAmgqENBV5B16MyIlfA9JuQHkyJWBD6Pjco671+MhJC+uXqyvCW/EQu5sFgdMFn8W2yZkKHsXEMnkuPFYHPY6Dbb0G22Be1mdaBYLBat1XWV7du34/7778eCBQswevRorF27FgKBAHv27PFafseOHbj55puxdOlSZGRkYMWKFRg/fjx27doFwNnLtWPHDixbtgxz5szB2LFj8dprr6GlpQUHDx4EANTW1uLw4cNYv3498vLyMHnyZKxZswaffvop2tvbAQBPPPEEVqxYgYKCAqSlpeGhhx7CjBkz8NVXX4Xmg8GVoIvLZcHmuP5Fvr0ZroxBk7obJmtwjk/Cg+Z0BZlGZ4Yshh+yCwyHzULmCDlOVanwwJwx4LApribEH1r3Gl3ee7oA51zNYA0tISSa2OwOVDdocUOyFCcqW93b8zKVAz4mi81Ct9lzmHwgrrFSMY+yFwKwWCyoqKjAk08+6d7GZrNRWFiI0tJSr/uUlpbi0Ucf9dhWVFSEQ4cOAXBmwVWpVJg+fbr7dalUiry8PJSWlmLu3Lk4ffo05HI5JkyY4C5TWFgIFouFsrIyzJo1y+t763Q6ZGZm+n2eCoWkxzalUtrvfpcuZxWMlYnA43EhlQgD/ns4mw2bnYGqy4SCsUl+n1s4+PLZDXV01xBkHV1m8HnsoD0N8ebG7GS8e/4HfH9eg/zRCSF7X0KigVbn7OnyFnSJ3UGXBcMUMSGtFyGDUV2LDmarHckBXNPIbLXjTJXnEhbXE8S5SEU8mtMFoKOjA3a7HQkJnvcPCoWixxwsl/b2digUih7lXUuNuH57O6brNW/H4HK5iI2Ndfd0XWv//v0oLy/HK6+84uPZXaFW6+G4KlpXKqVQqXT97tfS5izDYhywWm3Q6U0B/52c4Ly+1NR3YESQ1gMLJF8/O3+PGW2oGyTIwvFEfMLIeMhi+DjwbT3NPSHET66Mo94SaVzd00UI6V9lXQcAIDk+8hccloj51NM1iBw/fhz/+7//i/Xr1yMjIyNk72u43Msq4gfv3k4pF4HDZqFRRUsARRPq6Qoik8UGk8UOsTC0HzOHw8aPpqfjLweq8N7nlUhJiIGq0wSDyRrRE5kJiQRavTP5jdRLxlFXWx5I0EXLNpCh6Gx9B1ISYiAM4g1qoDh7uijoiouLA4fD6dG7pFaroVR671FMSEiAWq3utbzr97W9WWq12j2c0NsxbDYbOjs7e/SQffvtt3jiiSfw4osv4kc/+tEAznLgjO7shcFbc47NZiFOKqB1V6MMXfaDqEPnvDEL1loOfbl14nDMnZqGoxWt+PhQLY5834xvK9vwr1OXPLrTCSGetK7kN6yeyW94XDYEPI57CKI/aNkGMtRYbQ7UNHYOmod9EhEP3UbrkL9G8vl8ZGdno6SkxL3N4XDg6NGjyM/P97pPfn4+jhw54rGtpKTEXT41NRVKpdLjmHq9HmfOnHGXmThxIrRaLSoqKtxljh07BoZhkJub6952/Phx/OIXv8CqVauwaNGi6z9hP7kSaQT7QUKCXIi6Fh1sdkqmES0i/9HTIKZ1BV0h7ukCnJmYFs0ajR8VpYNhAAeADw6cw9GKVhwua8L8aTeEvE6EDAZavRlx0p7zuVxiJXwaXkiID6obtbDYHMhKi4PJEvkPGqRiHhgA3SYrpOLQrK0ZqR555BE8//zzyM7ORm5uLt5//32YTCbce++9AIDVq1cjKSkJK1euBAAsWbIEDz74IN577z3MnDkT+/btQ3l5OdavXw/AeU+yZMkSvPXWW0hLS0Nqaio2b96M5ORkd4KMjIwMzJgxA2vWrMHatWthtVqxbt063HXXXe6ermPHjuGJJ57AkiVLcPvtt7vng/F4PMjloVkHzmi2QcDjOLNS24MXoCfKRThbp0VDmx4jh8mC9j4kdCjoCqIOvaunKzRrdLlcndmJx+XCanOm5x2dGovzTV346kQjZuSmQCTg0RAnQq7RobcgOb73icuyGD46KegipF+lNe3gcdnISpPjTI33RAiR5MoCyRR0zZ8/HxqNBlu2bIFKpcK4cePw7rvvIj4+HgDQ3NwM9lXZkQsKCvD6669j06ZN2LhxI9LT0/H73//eY67VY489BqPRiJdeegldXV2YNGkStm3bBj7/ymf9+uuvY926dXjooYfAZrNxxx13YM2aNe7X9+7dC6PRiHfeeQfvvPOOe/vUqVOxc+fOYH4kbgazLSQP0xPjnPMgqxs7KeiKEhR0BVFHmHq6rs7slJepxJkqFfIylWCxWMhKk+PrM834rOQCflQ0ClxKe02IB63OjHFpcb2+HhvDR0MrjbMnpC8Mw6BgdnZSAAAgAElEQVS0uh3jbogDnxe8uS+B5Aq0KJmG0+LFi7F48WKvr3kLcObNm4d58+b1ejwWi4Xly5dj+fLlvZaRy+V44403en391VdfxauvvtpHrYNPb7BCIgr+w3SxkId4mQDVDVrcPmVE0N+PBB/1cwSRVmeBkM8BL4K6k1ITJRDwOLjQFNjUnoREA7PVDoPZBrm096fcsRIBtHozZQYlpA8NbXq0d5oG1bIlUpGrp4vSxpPe6Y2hCboAIHOEHD/UddC8rigROdFAFOrQm72u9RNOXA4bEzLiUd+mG/KThUn0Mpis7jmV/riSLr6POV0xfFhsDvdkakJIT8cqWsFhszB5bGK4q+IzV08XZTAkfdEZrZCKQxN0TchQwGi24VxDZ0jejwQXBV1B1HE5C1qkGXtDPCxWB+rbqLeLRJ8OnRnr3z+Jfxy5iB8uavza1xWoyftJpAE4534RQnpyOBgc+6EFOaMUIesRCASpmAcWaB0+0je9wRKyv+uRKTKwWUBptar/wiTiUdA1AGW17dj972pYbX1392r1ZsRGWE8XAIwZ4Uzfe65OG+aaEBJ4+47WQW+yQhbDx5lqNQwm33ukOnzs6QJAyTQI6cWpKhW0eguKcoeFuyp+4XLYiJXwoemitk28szsc6DbZQhZ0CflcJCvEOF2tgoOGtA96FHT5qVVjwKaPy7Cv5CJOnmvrtZzN7ug39XS4SMV8xMsEOFvXEe6qEBJQVpsDRytaUJCpxPScZFjtDnx/Xt3/jpe51t+K6yPoksU4X6On4YT0xDAMDpxogFIuHFTzuVwUMiHUXaZwV4NEqG6j8yFeKLNbjkqJhabLjKp6elA+2FHQ5aeDpy6By2Ehf4wSNZe6YLHZvZbTdJnAMEBCrDDENfRNcrwYF1u6YLF6rz8hg1FNoxYGsw0FmUokxAohEnBRXutH0KU3g89jQyToPduaq6dLS8MLCenh+/Ma1FzqxO1T0pzrGA0y8TIhNBR0kV7oLme2DNWcLgBIS5JAyOfgSHlzyN6TBAcFXX5gGAanq1XITo/H3JvS4XAwuKTq9lpWpXV+aSsiOOiy2Rmcb+oKd1UICZiqxk6wAGQMjwWLxcKIxBhU1nX0OxTYRas3I04iAIvV+82igM+BSMAZUKIOQqKZ1WbHhwerkRQnwsz8lHBXZ0AUMiE0OspOSrzTX85sGcq5ilwOGxMzlThxtg16P4bLk8hDQZcfNF1mtHeakD0yHhnDY8HjstGqMXgtq9IaAURuT1dinAgsAGfraYghiR5VDVqkJkrca+MNV0pgttpxvsm3zE8dOt8yjsovp40nhFzx8aFaNKsN+OltmeByBuftRZxMAKvN4e7RIORqrsyWoU4QM2lsIixWB45VtIT0fUlgDc5vxTC50OzsFRqVEgs2m4VEuQitGqPXsiqtEVwOC7ExkTenCwD4PA6GJ0pQ1UBjhEl0sNkdqG3qRGaq3L0tUS4CANRc8i3o0nSZESfrv83GSQVQ02R7Qtz+dbIRX33XiNmTUpEzShHu6gyYQuZ8UEpDDIk3evfwwtBmpk4fJkVsDB/HKlrg48ANEoEo6PLD+aYucDksjEiUAHD2FnV2W7yuXq/SGqGIFUX0mPbRw2NR29Tl89ArQiJZfaseFqvDnZ0TcA4FTI4Xo7qx/6DLZndAozO5A7W+KOUitHd6f+BCyFDzr5ON+OCfVcgfnYCfzB4d7upcF1fQpe6khyqkJ1cPaKh7ulgsFkanxuJ8UxcuttCaXYMVBV1+ON/UibQkKXhc58eWGO+8Oav18hRdpTVBKY/MoYUuo1NjYbU53D14hAxmrl7bzBFyj+0jU2SovdTZb7pddacz+Y3Sx6BLZ7DSAslkSDOYbNi+rxK7/lmF3AwFlt6dDZPVgW6zzePHMYimR7nmYbumCBByNZ3BAiGf474PDKVRKTKw2SwcLachhoMVBV0+sjscuNiqw6hhMve2BJkQbBYLF65JRsEwDFo7DD49MQ+nMSPkYAGopNTxJApUN2qRKBf1mJM1KkWGbpMNLWrv8y9dXDdZvgZdANDeSUOQyNDiYBi0dRiw71gdfrntGL75vhnzb7wBzyzIBQMGJypbe/zYHINnNIVExINExEOLxnuSLDK0aXXhWwpIJOBiwsh4nKhsg80+eNoUuYIb7goMFpdU3bBYHRiVciXo4nDYUMQKevQUqTtNMFnsSL08DDFScblsyKUCVNZ14MdFI8NdHUIGzMEwqG7sRN7onnNJRl5+UFJzqRMpCTG9HsO/oOvK0/AREd7OCfGHzQGYrVd6cE0WGyovanG2ToNL7d1oVjuvhQAwNk2OZxfmuttYtBimEPf7kIYMTR1hDLoAYMr4JJTVqlF+XoP8MYNvHbyhjoIuH7lSq18ddAHOG7SqBi2sNoe7u7mhTQ8AGKGM/JuxpDgRapu6YLM7Bm22KUKa1QbojVaPJBouiXEiSEQ81DR24ua83tNYq7QmcDlsxEr6nyDtCsxoCBKJNmarDScqW8EwDKobOnGqSgWLzQE+l414mRAZKbGQS/iYNXkEMqIs2HIZphDjdHV7uKtBIpBGZ8b49LiwvX9WmhwSEQ9HK1oo6BqEKOjy0fmmLkhEvB5PwZVyEX642IH6Vh0yhjsn8Deo9GABGK6MgT3Cx7InxYtxtl6Li806jE6N7X8HQoJIZ7Cg+6p5UgIeF74Mna/uZT4XcHkC8vBYVPeTwbBNa4RS7hwy3J8YIQ9iAdevoOtYRQv2Ha1DvEyA3IwExAjo65dEJgfD4FhFK2oaO5GsEGPhrNHQdpk82sawhBiPturcL9Q1DY7k+BjoDM3QG60hT5hAIpfd4XCu5SgN33x9DoeNgiwljpa3wGCyuZdHIYMDdW346HxzF0alyHosmqr0kpK6sU0PZZwIQn7kN4aky8lAzjXQvC4SfkaTzWMuyNXDnPpS1aiFLIaPxDjvQwNHp8aiVWNAV7el12O0avybh5kYJ0JLL+v0XetMTTt2HagCwzgXJN/1zyqf34eQUDt1ToWaxk7kjIrHbZNTMXKYrMfDCLPVPqjnbvUlWSEGAJ/bNxka1F1mMEz411+dMjYRVpsDJ6vawloP4j8KunxgNNvQ3N7tkUTDRSzkQiETegRd9W36QTG0EACEfC6GKcT44SIFXWTwqm7QIjM1tsdDERdXD1hv69JZbXY0qw0YkeR7u01NlKChTQ+mn6yIVpsdu/5ZheR4Me4sTEfe6AScrlKhrFbt83sREiqnzqnww8UOZKXJMTFT2WubimYpl4OuRpU+zDUhkaTtchCe1MvDvVBJT5EhIVaIoxWtYa0H8R8FXT640NwFBj3nc7lkDJfhXL0WDgeDDp0ZbR3GQTVUb8IoBc7Va72uN0ZIpFNpjVB3mb0OLXRJT5aCz2PjXL33oOtSezccDIO0RKnP75uWKIHOYEVnH71nAPD1mWa0d5qw4JYMcNgsZI+MQ0KsEP/3zfl+AzZCQulSezd2/fMclHIhJo9NDHd1wkYpFyFGyO2RmZgMba0dzuHkilhxWJdCsNgcSEmIwbm6DnToaD25wYSCLh9UN3aChd6DrvEj46E3WlFzqRPlF5xPr8emhW+ipb/yRyfAwTA4Xa0Kd1UI8VvFRQ0AIHtkfK9luBw2xqTKcbaXYbT1rZeT3/jR0+XKWuja1xuHg8E/TzRgVIoMWWnOoJDDZmP2pFRcaNb5tGgzIaFgNNvw5iffQ8DjYGZ+CjjsodfD5cJisZAxPNadQIsQAGhWd0PI50AoYId9OO2oFBkYAMd/oN6uwYSCLh+cq+9AWpIUYqH3CbXZI+Mh4HFw+EwTjpa3QCkXIs2Pm7dwG5EkQUKsEMeoq5oMQj9c0CBOKkByvLjPcmPT5Lik6oZW3/PJYEOrHgI+x6d08S4jLveKNbTpei1zulqFNq0Rd0xN8ximNXV8EiQiHr44Xu/z+xESLAzD4E+fV0LVYcQjd47r9Vo3lIxKkaGpvRsGEy2ATpzqW/UYkSiJiCG3shg+0pOlOFpBCyUPJhR09cNqs6PmUpf7KbU3Qj4XM/KG4Uh5C87Wa3HrxNSIaJS+YrFYmJmfgsq6DhrDTgYVu8OByroOjE+P67fN5Y12ptct9ZIK+kJLF9ISJT5lLnQRC7lQyoW9Pg1nGAZfHK9HQqwQBZmeqX35PA5mFQxHaU07LrXTIqwkvPYdq8OpKhUW3ZqBMV6WXRiKMlJiwQA430S90cR5rWlo0yMtyfch6ME2eVwiGtr0dN82iFDQ1Y/aS841rPobLnjfzaNw68ThmDstDXMmp4aodoEzM384+Fw2Piu5GO6qkCHIZnfgWEULPjlUg4stOjh8HCxfebED3SYb8kcr+y07PCEGiXEinKryHEZrNNtwsVnX54OV3mSnx6OyrgM2e89hJufqtaht6sLcaWngsHt+1c6elAo+l40vjtf5/b6EBMp3Z9uw+z/nMW18Em6bMiLc1YkYo1Njweexab0uAgC42KKD2WrHmAiar1+QqQSXw8Y/TzSEuyrERxR09ePEuTbwuOx+b8iEfC4evCMLi24dPSgXGZaIeJh34w34trINR8qaYHMA3WYbus022KIjCzCJUOpOE17+8wn88dMf8PmRC/i6tAn7j9VBb+g/scvRilaIBVzkZij6LctisTApU4nKayYfV1zQwMEwyE7vfU5Yb3IyFDBZ7O51wq72+bE6yMQ8FOUM87qvVMzHjNwUHKtohabL5Pd7E3K9Ki5qsO2zH5AxXIafzx87qEZoBJuAx0FuRgJOVql8fghEolf5eefc4bE3RM58fZlEgOk5yTjyfQtaaXmDQWHwRQchZLM7cKKyDfmjEyAaAguZ3nnTDRg5TIrX//Idvjxeh2MVLX6tlUSIvxrb9Hhl53dQd5nx1L0T8McXZ2NG3jB0GazYf7wOTX0MvesyWHCqSoXJY5Xg+bKCMoCZ+SlwMAy+OnnlyeDRihbIYvgDGlY1/oZ4cDmsHk/Dz9V3oOKCBrdNGQE+j9Pr/ndMdfYs/N83F/x+b0Kux4mzbdj8cRkS40R49K7xsNiZsGZki0STs5To6ra4k/WQocnhYHC0vAVj0+SQifnhro6b2WqHUi4Cn8fGH/6vAmaLPdxVIv0IaNC1a9cuzJo1Czk5OVi0aBHKysr6LL9//37MnTsXOTk5uPvuu/H11197vM4wDDZv3oyioiLk5ubi4YcfRl2d51AcrVaLlStXoqCgAFOmTMEvf/lLGAyBifhLq9uhN1pxY3ZSQI4X6bgcNlben4/cMUrs/k8tPv53DY5VtOL8pU44KLX1kOJvWx6IC81d+M0Hp8AC8OLiAkzKSgSHzcbIYTLMm5YGFljY9NGZXtfW2n+sDhabHXdMTfP5PRPjxJiUlYh/n7oEdacJ9a06lFa3Y0buMLAHkK1NwOegIFOJI+Ut0BmcqeONZhve/+IcEmKFmDO57+FaCXIRbps8At+UNfd6niS0wnEdC6VukxU7vzyHt/eWIzUxBkU5w3C2riPqFjgOhIljEhAvE2Dv4QtDcnmHSL2nO3v2LH76058iJycHM2fOxLvvvhuYE+7FN983o01rxC0Thwf1fQZCLORiydyxqG/V4fl3juKdf1Rg93/O40h5C7p8GC1CQitgQde+ffuwYcMGPPXUU9izZw+ysrKwdOlSaDTenxCdOnUKK1euxMKFC7F3717Mnj0by5YtQ21trbvMtm3bsHPnThQXF+Ojjz6CSCTC0qVLYbFcWRdn1apVqKmpwfbt2/H222/jxIkTKC4uvu7zMVvs2P2fWiTFi30aujSYsdgs91BCPp+H4qU34qn7cpCSEIPaS5343UdnsPL3R7Djy3P4pqwZF5q70KY1Qm+0wk4X6Kjjb1seiFNVKrz+t9MQCbh4YfEkpF6zmLhcKsDcG9MgFfPwxoel+O5sm8frFRc1+Oq7RkyfMAzDFDF+vffCmaMAAL/+y0ls/LAU0hi+X4Hbte66KR1mix2b/noaF1u6sHV3Gdo6jHho3lgI+ujlcrl7ejqUchHe2ltOQ0TCLFzXsVBoUXdjz9fn8cIfjuLQ6Uu4fcoILP+vPAj4/f+NDlU8Lgc/nj4SF5q7hlym0Ui9p9Pr9Xj00UeRkpKCTz75BKtXr8bWrVvx97//PeCfAcMw+LayFX85UIWM4TLkZ0bm2nU5GQr8zwMTMXp4LKobtdh37CL+9NkPeG7rYazf8R0+OliDA9/W48j3Laio08BiH3oPECJFwMbMbd++Hffffz8WLFgAAFi7di0OHTqEPXv24NFHH+1RfseOHbj55puxdOlSAMCKFStQUlKCXbt24aWXXgLDMNixYweWLVuGOXPmAABee+01FBYW4uDBg5g7dy5qa2tx+PBh7N69GxMmTAAArFmzBr/4xS+wevVqJCQk9HhfX5xv6sKHB6vRpjVi1f35XifB98fmAMzWwTFUw2y148zl5AJTxiWBxWJh7A1x0BkssNoc4PM4qDivxtHyFhw6fanH/jFCLiRiPmRiHsQCrnMoJgvoNtqgN1qhM1hgtNjB47CgiBVheIIYKYoYJCvESIoXQyriQyjg+JU5jgSPv23ZF1abHZouM843d+FoeQvKL2hwQ7IUz9yXg3iZ0Os+EhEPz92fjz/+XwXe2luOzBFyjLshDuouE46WtyBZIcYDc8b4XZfEODFW/WQi/n6oBiwWCz+ZPQYS0cBTZKcmSvDAnDH44KsqfPtDC7gcFh69a5zPc8REAi6eWZiLV/9yEi+//x3mTUvDhFHxzmEjXA4cDAOzxQ6z1fljtTlgsdphtTvA47DB53EguPzD5zn/zeOyqT0NQDiuY4HAMAzsDgZ2O4Nuk9W9aHeLuhuX2rtR1diJVo0BLDizeN4zYyTSkqToNtPQ8f5Mzx2G8gsafHyoFk3qbtycl4K0RGnUB6uRek/3j3/8AzabDRs2bACPx8OYMWNQWVmJP//5z1i4cOF1n7fN7oC604SqBi2OfN+MqsZOjBwmw6SsRFhtdvA5kTnVZOwNcRiRLMWJylZkZyhw8LsGsMBCdYMW//yuAfarbkbjpAJMylJiUqYSqYkSxAh5YBgGRrMNGp0ZrRoDmtq70aQ2oKvbAoZhwOWwIRHxECPkIVbChyJWiIRYIRQyIeQSgdc6ORwMTBab+/uos9sCi9UOuVQAuUSA2Bg+YoTcITWXNCB/PRaLBRUVFXjyySfd29hsNgoLC1FaWup1n9LS0h4Nt6ioCIcOHQIANDY2QqVSYfr06e7XpVIp8vLyUFpairlz5+L06dOQy+XuxgkAhYWFYLFYKCsrw6xZs3w+B9fQIovVgT/tqwSPw8byhXnIHuW9l4ths9xrmXA57B5Dk+w2OyouaDBuZDzEQh64HLZH+UBtC/gxeBy0a41gs69sy8tU4sbsZLDZbLRqutHeaYTFxsBossJsdUBnsMBgssFgtsJotkN7uZGKhTwkK8QYNTwWAh4bqg4jwGahQdWNs/WeQ6lYALg8NjgsFm6bkoYZud6TD5DgGkhb7o2rTVQ3aPGnzyvdQ1SlMXw8NG8sZuQO65F05up2BQByiQC/XDIJR75vwYmzrTha0QIBj4O509Iw/8YbENNLsHTt3/u17XN0aixeWDzJ53Pp73i3TRmBokmpOFvbjpHJMsilPS9CfR1jRKIEryydht1fn8c33zfjm++bfa5bb1yBF5/PwaPzxyElwb8ewaEmXNcxX1399/LF8Xoc+b4ZdoaBw870OfxbLOQhc4Qc99ySgfREifsGyWxzeHzPu1z9dxqIbcE45kC3iQTcXsv1NryYDRZ+8eNspA+T4ZuyJlQ3dkIuEeDFxQVRe7MYyfd0paWlmDp1Kng8nsf7bNu2DXq9HhKJ72ukuv6fOxgGmz4+A5XWCPtVvUCKWCGW3jUeeWMSUHFBAy6P49FuXNcvb/dTwfzd4z2vqZeQz8XIYbHIy1QCDgYcDht6gxk6gw3Hf2iGzmBDxcUOlNWq3efKAnDtt0icRABpDB8sNgtWqwMd3WY0qQ0wWTwf1nDYLHA5bPf+rmNZrP3PMeOwWeBw2LhlYgrmTIr+7KkBCbo6Ojpgt9t79CwpFIpex663t7dDoVD0KK9SOXtcXL+9HdP1mrdjcLlcxMbGor3dvzSvcXFXbkj++OIcn/a5c0ZGn6+nDnOmFh2VGufxO9DbAn0MAIBchLSUnqlRUyJojQoSeANpy71xtSmFQoIb831fRsFbu7pvtgz3zc706/1d7S9QfDleqrLv9tHXMRQKCZ4fObDeeXL9wnUd89XV16ifzR+Pn80f79f+vfH2Pd/jenCd24JxzGDUsS9L7srGkruy/d5vMIrke7r29nakpXkOB3cds7293a+g6+o2tf7Joj7Lpl/zN3N1u+ntfipYv3vbdnW9ev6NO69NBeOT+zxPElyUvZAQQgghhBBCgiggQVdcXBw4HE6P3iW1Wg2l0vuipQkJCVCr1b2Wd/3u65jejmGz2dDZ2Tng+VyEDGUDacuERINwXccIiTSRfE/nrYzrmHTfRyJdQIIuPp+P7OxslJSUuLc5HA4cPXoU+fn5XvfJz8/HkSNHPLaVlJS4y6empkKpVHocU6/X48yZM+4yEydOhFarRUVFhbvMsWPHwDAMcnNzA3FqhAwpA2nLhESDcF3HCIk0kXxPl5+fj2+//RZWq9XjfcaMGePX0EJCwoFTHIj86gAkEgk2bdqEYcOGgc/nY/PmzTh79izWr18PkUiE1atXo6ysDIWFhQCAxMREbNq0CSKRCDKZDLt27cL+/fvx61//GvHx8WCxWLDZbHjnnXeQkZEBq9WKV155BRaLBWvWrAGHw0F8fDzOnDmDzz//HOPHj0djYyN+9atfYcaMGbjnnnsCcVqEDDn9tWVColU4rmOERKJIvadLT0/HBx98gOrqaqSnp+P48ePYuHEjnnnmGWRnD405d2QQYwJo586dzC233MJkZ2czCxcuZM6cOeN+bfHixczzzz/vUX7fvn3M7bffzmRnZzN33nknc+jQIY/XHQ4Hs2nTJqawsJCZMGEC89BDDzEXLlzwKNPR0cH893//N5Ofn88UFBQwL774ItPd3R3I0yJkyOmrLRMSzcJxHSMkEkXqPV1lZSXzwAMPMBMmTGBmzJjB/PGPfwzsiRMSJCyGGYLLrBNCCCGEEEJIiFD2QkIIIYQQQggJIgq6CCGEEEIIISSIKOgihBBCCCGEkCCioIsQQgghhBBCgoiCrgHYtWsXZs2ahZycHCxatAhlZWXhrpKHEydO4IknnkBRURGysrLw73//2+N1s9mMtWvXYtq0aZg4cSKeeeaZHosNNjU14fHHH0deXh5uuukmvPbaa7Db7R5ljh8/jnvvvRcTJkzAbbfdhr179wb93Mjg5m/b2b9/P+bOnYucnBzcfffd+Prrr0NU0yveeecdLFiwABMnTsRNN92Ep59+GhcvXuxzn08++QRZWVkePzk5OaGpMIlK/X2vX7x4EU888QSmTZuGKVOm4IUXXoBOp/MoM5i/131ph3RtIwMV6fd1wbR169Ye16u5c+e6X6d2FUDhTp842Hz++edMdnY28/e//52prq5m1qxZw0yZMoVRq9XhrprboUOHmI0bNzIHDhxgMjMzmYMHD3q8/tJLLzEzZ85kSkpKmO+//55ZtGgR89Of/tT9us1mY+666y7m4YcfZn744Qfm0KFDzLRp05hNmza5y9TX1zN5eXnMhg0bmJqaGmbnzp3MuHHjmCNHjoTsPMng4m/bOXnyJDNu3Dhm27ZtTE1NDfO73/2Oyc7OZmpqakJa75///OfM7t27maqqKqayspJ57LHHmFtvvZUxGo297rN7925m6tSpTFtbm/tHpVKFsNYk2vT1vd7d3c3ceuutzLPPPstUV1cz5eXlzE9/+lPmF7/4hbvMYP9e96Ud0rWNDMRguK8Lpi1btjA/+tGPPK5XV587tavAoaDLTwsXLmRefvll97/tdjtTVFTEvPvuu2GsVe+uvTh3dXUx2dnZzBdffOHeVlNTw2RmZjJlZWUMwzgv7uPGjfO4Sfzggw+YyZMnMxaLhWEYhnnttdeYu+66y+O9VqxYwTz++OPBPB0yiPnbdpYvX+5x08gwDPNf//VfzNq1a4Naz/6o1WomMzOTOXnyZK9lXEEXIcFw7ff64cOHmXHjxnmsZ3Tu3DkmMzOTqa2tZRgm+r7Xr22HdG0jAzXY7usCbcuWLcy9997r9TVqV4FFwwv9YLFYUFFRgenTp7u3sdlsFBYWorS0NIw18115eTmsVqvHOWRkZCAlJcV9DqWlpRg7diwSEhLcZYqKitDV1YXz58+7y1x9DFeZwfI5kNAaSNuJ1L8x15Ct2NjYPsvp9XrccsstmDlzJpYtW4aamppQVI8MQRaLBWw2Gzwez71NKBQCAE6fPg0g+r7Xr22HdG0jAxEN93WBcP78eRQVFWH27Nn4n//5H7S0tACgdhVoFHT5oaOjA3a73eMPCwAUCgVUKlWYauWf9vZ2CIVCSCQSj+0KhQLt7e3uMgqFwuN11zn3V0ar1cJqtQar+mSQGkjb8fY3Fu62xjAMNmzYgKlTpyIjI6PXciNHjsT69evx9ttv47e//S0cDgceeOABtLa2hrC2ZKjIz88Hn8/Hxo0bYTKZoNPpsHHjRgD9f2f7UibSvte9tUO6tpGBiIb7uuuVm5uLDRs24N1330VxcTEaGhrws5/9DAaDgdpVgHHDXQFCCBksXn75ZVRVVeGvf/1rn+UmTpyIiRMnevx7/vz5+Pjjj/H0008Hu5pkiImPj8emTZtQXFyMP//5z+BwOFi8eDESEhLAYrHCXb2A87UdEkL6N3PmTPd/jx07Fnl5ebj11lvx5ZdfgsulMCGQqKfLD3FxceBwOO7I3UWtVkOpVIapVv5JSEiAyWSCXq/32K5Wq91PJhISEnpkpnGdc39l5HK5xxAXQoCBtR1vf2PhbGvr1jNHClIAACAASURBVK3DwYMH8f777yMpKcmvfXk8HsaNG4e6urog1Y4MdTfffDMOHjyIb775BseOHcOzzz4LjUaD1NRUANHzvd5bO6RrGxmIaLivCzSZTIb09HTU1dVRuwowCrr8wOfzkZ2djZKSEvc2h8OBo0ePIj8/P4w1892ECRPA4/E8zuH8+fNoampyn0N+fj7Onj0LjUbjLlNSUgKZTIZRo0a5yxw5csTj2CUlJYPmcyChNZC2Eyl/YwzD4OWXX8aBAwfw/vvvY8SIEX4fw263o6qqashexEnoKBQKSCQSfPnll+Dz+e55FIP9e72/dkjXNjIQ0XBfF2jd3d1oaGiAUqmkdhVgnOLi4uJwV2IwkUgk2LRpE4YNGwY+n4/Nmzfj7NmzWL9+PUQiUbirB8DZYGpra9He3o6//e1v7vH+gPOpTmtrK3bt2oWxY8dCq9XiV7/6FVJTU/Hkk08CAEaMGIEDBw6gpKQEWVlZqKysxLp16/DAAw+4L+BpaWn4wx/+gK6uLiQnJ2P//v3Yvn07/t//+38Duikl0a+/trN69WqUlZWhsLAQAJCYmIhNmzZBJBJBJpNh165d2L9/P379618jPj4+ZPVeu3YtPv30U2zZsgWJiYkwGAwwGAzgcDjuoRfX1v3NN9+ExWIBi8VCY2MjfvOb36CsrAwvv/wy4uLiQlZ3Ej36+l6PiYnB3//+d1itVphMJnzxxRdYv349nnvuOdx4440ABv/3en/tUCAQ0LWNDMhguK8Lpt/85jfg8/lgGAY1NTUoLi6GRqNBcXExYmNjqV0FUlhzJw5SO3fuZG655RYmOzubWbhwIXPmzJlwV8nDsWPHmMzMzB4/W7ZsYRiGYUwmE1NcXMxMmTKFycvLY55++ukeawg1NjYyS5cuZXJzc5lp06Yxr776KmOz2Xq8z49//GMmOzubmT17NvPJJ5+E7BzJ4NRX21m8eDHz/PPPe5Tft28fc/vttzPZ2dnMnXfeyRw6dCjUVfbaljIzM5ndu3e7y1xb9/Xr17vPs7CwkHn88ceZysrKkNedRI/+vtdfffVV5sYbb2Sys7OZ+fPnMx9//HGPYwzm73Vf2iFd28hARfp9XTCtWLGCmT59OpOdnc3MmDGDee6555j6+nr369SuAofFMAwT7sCPEEIIIYQQQqIVzekihBBCCCGEkCCioIsQQgghhBBCgoiCLkIIIYQQQggJIgq6CCGEEEIIISSIKOgihBBCCCGEkCCioIsQQgghhBBCgoiCLkIIIYQQQggJIgq6CCGEEEIIISSIKOgihBBCCCGEkCCioIsQQgghhBBCgoiCLkIIIYQQQggJIgq6CCGEEEIIISSIKOgihBBCCCGEkCCioIsQQgghhBBCgoiCLkIIIYQQQggJIgq6CCGEEEIIISSIKOgihBBCCCGEkCCioIsQQgghhBBCgoiCLkIIIYQQQggJIgq6CCGEEEIIISSIKOi6xvHjx5GVlYWqqiq/9nvwwQfx7LPP9lmmsbERWVlZ+Pe//309VQyYTz75BFlZWeju7u7x2tatWzFt2jS/j5mVlYW//OUv7n87HA6sXbsWhYWFyMrKwtatW92fsesnOzsbs2fPxmuvvQaDweD3e3744Yf46quvemyfNWsWfvOb3/h9PELtAADeeOMNjB07Frt37wbQ89y++eYb/PnPfw7Y+4VCQ0MDsrKycMstt4BhmB6vv/DCC7jvvvsC9n7t7e3YsGED7rjjDuTk5GDixIm47777sHXrVmg0moC9z1BGbdU/arUaW7duRWNjY69ltm7diqysLPzud78b8PuQ8KE24Z/e2oTrXL39tLS0XG/V+2WxWLB161ZUVlYG/b1ChRvuCkSa7OxsfPjhh0hLSwt3VaLCgQMH8MEHH2D9+vUYPXo0kpOTUVdXBwB4/fXXMWLECNhsNlRUVGDTpk3Q6XRYt26dX+/x4YcfIjMzE3PmzAnGKQxJQ70dvPnmm/jjH/+I4uJiLFiwAADwq1/9Clzula/MI0eO4Msvv8TDDz8cplr6b9++fQCA5uZmnDx5EpMnTw7ae9XW1uKhhx6CSCTCgw8+iMzMTFitVpw+fRoffPAB6uvr8dvf/jZo7z9UDPW26i+1Wo0333wTU6dORWpqqtcyn332GQBne3nuuedCWT0SANQm/NNfm3j++edRUFDgsS0+Pj7o9bJarXjzzTcxfPhwjBs3LujvFwoUdF3GMAwsFgskEgny8/PDXZ2ocf78ecTGxmLhwoXuba6gKysrC5mZmQCAyZMno7W1FXv27PE76CKBQ+0A2LZtG7Zu3Yr//d//xQMPPODePnr06DDWKjA+++wz5Ofno6qqCp999llQg65Vq1YhLi4Of/3rXyGRSNzbZ8yYgZ///Oc4dOhQr/u6/g4FAkHQ6jfYUVsNjoqKCly8eBE33XQTjh49irKyMuTm5va5j8lkglAoDFENSW+oTQTHyJEjffo8rVYr2Gw2OBxOCGo1OA2q4YWffPIJJkyYgK6uLo/t1dXVyMrKQklJCQDg0KFDeOSRR3DTTTehoKAAixYtwjfffOOxj2v43HfffYcFCxYgJycH+/fv99ot/d5772HBggWYNGkSCgsL8cQTT7gDh2t9+OGHmDVrFnJzc/H444+jtbW13/P6+OOPceedd2LChAm49dZbsW3bNn8/mqAzGAx4+eWXcccddyAvLw+zZs3C2rVrodfre93nwQcfxObNm9HZ2enuku5rSEdMTAxsNpvHtv4++wf/P3t3Ht9Ulf4P/JM9TZvuaREBC9WWrbTsskgBHYWOzCD6RZEdy6hl1SKbyCoDIqBlG/0BRUBk0GFxKJQBBhfGojAiVpZhU5BCoWna0ma/Se7vjzS3TZO0aUnSNnner5cvzc29uSdpjrnPfc55ztixuHDhAvbv38+dY9++fXav8cknn2DAgAHo2bMn3njjDYfvT3ND/cB7duzYgdWrVyMzMxPjx4+3e6760JP169cjOzsbt2/f5r53c+fO5fY9c+YMxo4di65du6J79+4YO3YsLl68aPd6BQUFmDhxIlJSUjBkyBAcPXrUoT3Hjx/HiBEjkJSUhH79+mHVqlVgGIZ73vb3u3jxIkaOHInk5GQMHz4c//3vfx1e6+rVq7hy5QpGjBiBwYMH48iRIw79rfp5hwwZgqSkJIwaNQrXrl1z+jlU995773HDFk+fPo2LFy9i1qxZdgGXTUhICJ599lmH91Hze9jcUV/1vUuXLmH8+PFITk5Gz549kZmZieLiYgDWPjds2DAAwLhx47i+W11OTg4kEglWrlwJiUTCZb2qS0xMxLZt27B8+XI8/vjj3GsaDAasWrUKqamp6Ny5M/70pz/hm2++sTv2wIEDGDVqFHr16oWePXti7Nix+OWXX7zxUTRJ1Cd870H7hCu234I9e/bgqaeeQpcuXVBUVASz2Yz169dj4MCB6Ny5M/74xz/i4MGDdsfahrJ/9913GDZsGFJSUjBq1ChcvXqV28eWXZs3b57DNeTq1asxbNgwdO3aFQMGDEBmZiaUSqXdOYxGIxYtWoQePXqgd+/eeO+99/DJJ584vL+ysjK888476Nu3L5KSkvDSSy/h559/rscn7L5mlel66qmnsHDhQhw7dowb8gNYhwBER0dzc5AKCgowaNAgTJo0CXw+H99++y0mT56MTz/9FN27d+eO0+v1mDt3LtLT0xEXF4eYmBiHPxoA3L17F2PGjEHLli2hVqvx97//HS+99BKOHj0KuVzO7ffTTz/ht99+w9y5c2EwGLB69WpkZGRwc0Kc2bJlCz744AOkp6ejV69euHDhArKyshAUFIQxY8a4PM5iscBisdT6efF4PLfuOFgsFoeLr5qvrdfrYTab8cYbbyAyMhKFhYX46KOPMGPGDGzdutXp6y5atAjbtm3Dv/71L2zZsgUAEBMTg9u3b9ud1za80NZxq6vrs1+0aBGmTZuG1q1bIyMjAwDshhTk5uYiMTERy5Ytw927d7Fy5UqsXbsWixcvrvNzaaqoH1TxZD/4/PPPsXLlSkybNg1/+ctfat33//7v/3Djxg388MMP2LBhA4Cq4RY//PADJk2ahN69e2PlypUICgrC2bNnce/ePXTs2JF7jVmzZmHkyJF45ZVX8Omnn+LNN9/E8ePH0aJFCwDWv2dmZiZefPFFvPnmm/j999+xdu1asCyLOXPmcK+j1+sxZ84cTJgwAdHR0di4cSOmTp2Kr776CkFBQdx+OTk5EIlEePrpp6FQKJCTk4O8vDwMGDDA7r3duXMHK1aswIwZMyCVSrF+/Xq88sorOHr0KCQSCYYOHcrNv5TJZACsd5iPHDmCoUOHgsfj4cyZMxAKhXj88cfr/Nyrv4+a38PmjvpqFU/2VVdKSkowduxYxMfHY82aNdBoNFizZg0mTpyIvXv3IiYmBqtXr8asWbOwcOFCdOrUye54lmWRm5uLAQMGoEWLFkhNTUVubi7mzp0LPt/+HvXWrVvRo0cPrFq1ipsfOX36dOTn52PatGlo06YNcnNz8frrr2Pv3r3c8KiCggIMHz4cbdq0gdFoxKFDhzB69GgcOnQIrVu3bvB7by6oT1RpDn3C1s7q14h8Pp/rD2fPnsXvv/+OWbNmISgoCHK5HOvWrcOWLVswZcoUJCUl4ejRo5g1axZ4PJ7dzbbCwkKsWrUKr7/+OiQSCVatWoU33ngDBw8eBI/Hw/bt2zF+/Hi8/vrrGDhwIABwvwsqlQqvvvoqYmJiUFJSgm3btmH8+PHIycnh2rZq1Srs378fb775Jtq1a4d9+/ZxQ+xtjEYjJk6ciPLycsyePRuRkZHYvXs3JkyYgKNHj0KhUDT4s3eKbWZee+01dtKkSXbbnn76aXbJkiVO9zebzSzDMOykSZPYuXPnctvXrVvHJiQksMeOHbPb//vvv2cTEhLYy5cvO309k8nE6nQ6NiUlhd2/fz+3fcyYMWzHjh3Z27dvc9v++9//sgkJCew333zDsizL3rp1i01ISGBPnDjBsizLVlRUsCkpKez69evtzvHhhx+yffv2ZU0mk8vPYc6cOWxCQkKt/4wZM8bl8SzLsnv37q31+F69erk8lmEY7v1Vf88JCQnszp07ucfr1q1zeB3bZ1zzn1GjRrEVFRUuz+nqs3/uuefYOXPmOOw/aNAg9sknn2QZhuG2vfvuu2zfvn1r/VyaA+oHVp7uB1OmTHG535gxY9hp06Zxj1euXMkOGjTIYb+RI0eyzz33HGuxWGo93xdffMFtKykpYTt06MB+9tlnLMuyrMViYQcOHGj3t2JZlv3iiy/YpKQktqSkhGXZqr9fXl4et8/FixftPm+bp556ik1PT2dZlmUNBgPbs2dPdvbs2Xb72D7PH3/8kdtWUFBg1zaVSsV26NCBzcnJ4fY5e/Ysm5CQwObn57Msy7ILFy5k+/Xr5/DeTSYTyzAMyzCM3d/V1ffQH1BftfJkX1Wr1U6ff//999nu3bvb/Y6cO3eOTUhIYA8ePMiyLMtevnyZTUhIYL///nuH48+cOcMmJCSwhw4dYlmWZXNzc9mEhAT21KlTdvslJCSww4cPt9uWl5fHJiQksD/88IPd9pdfftnu/xvV2f7WzzzzjMNn6s+oT1g19T5he681/8nMzOQ+r6SkJFapVHLHlJaWssnJyQ6fR3p6Ovv000/bvfcOHTqwv/32G7ft2LFjbEJCAnvt2jWWZVlWrVazCQkJ7N69e2v9DEwmE3v37l02ISGBPX36NMuy1t/UpKQkdvPmzdx+FouFTUtLYxMSErhtn3/+OdupUye7djAMwz755JPsypUraz1vQzSrTBcApKWlYe7cuSgtLUVERAQuXbqEGzduYPny5dw+d+/exQcffIC8vDwolUruLlTNiYA8Hs/hLq8z586dQ1ZWFi5evIiysjJu+2+//Wa3X8eOHdGyZUvucffu3REVFYX8/Hyn5/npp5+g1WoxZMgQu7sIjz/+ODZt2oS7d+/i4YcfdtqmqVOnYvTo0bW2Ozg4uM73BgC7du1ymDvx+eefOwx3OnDgAD755BPcvHnTrsrgjRs37N63uz744AO0bt0aLMvi1q1b2LBhA6ZMmYJt27Zxdyrc/exd6d27t13xg0cffRQqlQoMw0AkEtW7zU0F9QMrT/aD/v374+uvv8bJkyfxxBNPuHVMTVqtFj///DPefvtt8Hi8Os9nExERgcjISK4i1G+//YY7d+44/UwMBgOuXr2KXr16AQBEIpFdpdH4+HgAsBsSk5+fj99//x1TpkwBAIjFYvzhD3/AkSNHYDAY7Pp/VFSU3Xfk4YcfRqdOnZCfn49Ro0YhMjISjz/+OA4fPow//vGPAKx3qdu0aYOkpKRa33OPHj24/3eEh4fjhx9+4J5z93vY3FBftfJkX3UlPz8f/fr1sxvSmpycjIcffhg//vij3V12Z3JyciCTyTBo0CAAwMCBAxEcHIxDhw45ZG1rfj55eXlQKBTo1q2b3WfTp08fuyHv169fx9q1a/HTTz9BpVJx22/cuFHv99tcUZ+wag59ArAO76ueXQwPD+f+u1OnToiOjuYeX716FTqdDkOGDLF7DdvfvKSkhBsV8vDDDyMuLo7bp/pvl+2/Xfnmm2/wt7/9DVevXrWb5nLjxg307NkTV65cgcFgwODBg7nneDweBg0aZDdc/tSpU+jUqRNatWpl9/fr2bMnzp8/X2sbGqLZBV2DBw+GUCjE0aNH8eKLL+Lw4cNo0aIF94WwWCx4/fXXodFoMH36dDzyyCMICgrCunXr7P4HBwBhYWEQi8W1nu/OnTuYNGkSunTpgiVLliAmJgYikQivvvoqjEaj3b5RUVEOx0dFRTlNdQNAaWkpAHAXLjUVFha67KwtW7bkhiG5UtdFn02HDh0cOnbNSe7Hjh3DnDlzMGrUKLzxxhsIDw+HUqnElClTYDAY3DpPTY8++ihXSKNLly6Ii4vDiBEj8M0332DQoEH1+uxdCQ0NtXssEom4ybbNOeiifmDlyX7w/vvvY9q0aZg+fTq2b99e5+R5Z8rLy8GyrFtDEqoPaQGsgZDts7R9Jq6GORYWFnL/HRwcbDf0yfa3rN4vbUMLe/Xqxc2lGDhwIP7xj3/g66+/xjPPPMPt687fLy0tjZvTKZPJcOTIEbtS8zExMSgtLYXRaLT7bu3atQtms9npTR13vofNEfVVK0/2VVeUSiUee+wxh+3R0dG4f/9+rceaTCYcOXIE/fr1A8Mw3NzJ/v374+jRo1i4cKHdb0b1C03A+tkolUqnw7Nsw8PUajUmTZqEqKgozJ07Fy1btoREIsGCBQvc/k3zB9QnrJp6n7B55JFHXN5Qq9kPbJ9Tzc/R9risrIwLumr+Btr6V13XlPn5+cjIyMBTTz2FyZMnIyoqCjweDyNHjuSOtc1Zq1llsebj0tJSnDt3zmm/9Ub1y2YXdAUHByM1NRWHDx/Giy++iNzcXAwZMoT7Yt68eRMXL17E5s2b7e5K6PX6Bp3v5MmT0Ov12LRpEzd/wWQyOf2y1vyfgW2bqwuwsLAwAMDHH3/stKO3bdvWZbvmz5+P/fv319r2Xr16YefOnbXu464jR44gOTnZbi7U6dOnPfLaNrY7G9evX8egQYPq9dkHGuoHVp7sBxKJBB999BFefvll/OUvf8Fnn32Gdu3a1XlcdaGhoeDz+S5/oN1lu5O4bNkyp6VyXZW6dsZisSA3NxcMw3B38Ks7dOiQXdDl6u9XvXrjH/7wByxevBjHjx/Hww8/jKKiIgwdOpR7vmfPnjCZTPj+++/tvn+2OW21VS70N9RXrXzxm6VQKJy+p+LiYqcXVdXl5eWhtLQUx44dw7Fjxxye/89//mPXf2peDIeFhSE2NhYbN250eY5z587h7t27yM7OtruTX1FRUWvb/A31Caum3ifcUbMf2D6nkpISREREcNttbaieJWuo48ePIyIiAh9++CF3flutABtbMFhSUmJ3zprrQ4aFhaFz585O5/l74yZgswu6AOsdhTfeeAMnTpzArVu37O4w2KLc6h/W7du38dNPP3FZlfrQ6/Xg8/l2Q9Ryc3OdVv26ePEi7ty5w6Wmf/zxR6hUKpd3zLt27QqpVIqioiJukqC7fJGWrk6v1zt8AWtWo3lQtkpDDz30EHdOdz57sVjc4Gxbc0b9wPP9QC6XY+vWrXjppZeQnp6O3bt3IzY21um+IpHI4Xsnk8mQnJyMAwcOYMyYMQ2+S9m2bVvExsbi9u3bGDlyZINew+b06dMoKirCrFmzHP4G+/btQ25uLtRqNTf8RKVS4ezZs9wwnjt37uDixYt2maywsDD0798fubm5aNmyJeLj49G+fXvu+Z49e6Jjx45Yu3YtunXr5rSCYSChvuqb36zk5GTs3r3b7vucn5+P27dvc1kUV3fTDx06hPDwcKxbt87hdd944w3k5OQ4vWlh06dPH2zbtg0ymczl0Chb0FD9b3327Fncvn0bnTt3rsc7bf6oTzT9PtEQjz32GIKCgpCbm4upU6dy23NzcxEXF1ev9b1ctUuv10MkEtn9vta8Hk1ISIBEIsG///1v7uYpy7IOi1r36dMH3333HVq2bOk0aPa0Zhl0paamQiqVYuHChWjVqpVdZ2jXrh1atGiB9957DzNmzIBGo8G6desaXAnr8ccfh9lsxrx58/DCCy/g6tWryM7Odhi2BljnZbz66quYNm0aV/WmU6dOLscbh4aGYurUqVi+fDlu376Nnj17wmKxcFXRartj1qpVq3rd7X5Qffv2xdKlS/G3v/0NycnJ+Oabb3Dq1KkHes3Lly9Dq9XCYrHg1q1b2LRpE1q2bMl9Xu5+9m3btsV//vMfnDx5EuHh4WjVqpXdHRZ/Rf3AO/0gJiYGW7duxcsvv4z09HTs2rXL6fts164diouLsW/fPjz22GOIiIhAq1atkJmZiYkTJyI9PR0vvvgigoKCcO7cOa6UsDv4fD7mzp2L2bNnQ61WY8CAARCJRLh16xaOHz+OdevW2VUmrM2hQ4cQGhqK8ePHO9w4CQkJwYEDB3D8+HEMHz4cgPXv99Zbb2HmzJmQSqVYt24dIiMj7YIuABg6dCjefvtthISEOFTo4vF4WL16NcaPH48RI0ZgzJgxSEhI4P6uhw8f9uhNoaaO+qpn++rx48cd5iEnJSVh4sSJ2L17N9LT05Geng6tVos1a9YgISEBTz/9NADrkC6pVIoDBw5ALpdDKBQiISEBx48fx7PPPms3P9ImLS0Ne/fuhU6nc9nv+vXrh/79+2PSpEmYPHkyHn30UajVavzvf/+DwWBAZmYmUlJSIJPJ8M477yA9PR13797Fhg0bXN7Y8WfUJ5p2n6hrfq4r4eHhGD9+PD766CMIhUJ07twZR48exTfffIO1a9fW67XEYjFatWqF3NxcPPbYY5BIJEhMTES/fv2wfft2LF++HIMHD8bZs2fxz3/+0+7YiIgIjBw5EuvXr4dIJOKqF6rVartgbfjw4fj73/+OsWPHYtKkSWjdujXKysqQn58PhUKBCRMmNOhzcKVZBl1SqRSDBw/GwYMHHeY8iMVirF+/HkuXLsX06dPRokULvPbaazh9+rTdmg3uSkxMxIoVK7BhwwYcO3YM7du3R1ZWltNV6rt164Y+ffrgr3/9K0pKStCrV686F/qdPHkyYmJisH37dmzbtg0SiQRxcXFIS0urd1u96aWXXkJBQQF27NgBg8GAfv36Yc2aNQ90F37WrFkArBdoMTEx6NGjB2bOnMmN83X3s8/IyEBhYSFmzpwJtVqNFStWOFwg+iPqB97Ttm1bfPzxx1y52uzsbId9hg4dih9++AHvv/8+SkpK8Nxzz2HlypXo2bMnsrOzkZWVhbfeegsikQgdOnRwWA6hLmlpaQgODsbHH3+MvXv3gs/no3Xr1hg4cKDb8xEZhsHRo0cxZMgQp0MlOnXqhPj4eOTk5HBBV8uWLfHaa69hzZo13B34NWvWOPygP/nkk1i4cCFKS0ud/p3i4+Oxf/9+bNmyBZ9++ikKCwshFAoRFxeHoUOH1lpK2d9QX/Ws2bNnO2yz/X9/x44dWLlyJTIzMyESiZCamop58+Zx33+JRIJly5Zh48aNGDt2LBiGwbp166BWq/HnP//Z6fn+9Kc/YefOnfjqq69cvk8ej4cNGzbgo48+wvbt21FYWIiwsDC0b98eY8eOBWAd8pSVlYVVq1YhIyMDjzzyCJYsWcItqRJIqE94lqf7xOXLlxvclunTp0MgEGD37t1QqVRo06YN3n//fZfz3mqzZMkSvPfee5g4cSKMRiP+/e9/IzU1FbNmzcKnn36KL774AikpKfj444/thskDwFtvvQWGYbB+/Xrw+Xz8+c9/xgsvvIDt27dz+0gkEuzYsQNZWVlYv349VCoVIiMj0aVLF7siHJ7CY20lYQghhBBCCCHED02YMAEmkwmffvppo5y/WWa6CCGEEEIIIcSZ77//Hvn5+ejYsSNMJhMOHz6MU6dOISsrq9HaREEXIYQQQgghxG/IZDIcP34cH3/8MQwGA+Li4rBy5UqHNcR8iYYXEkIIIYQQQogX8evehRBCCCGEEEJIQ9HwwkoqlRoWS8OTfhERMpSWaj3YIv/gqc9FoZDXvRNpUurqU4HQZ5rqe6T+1PzU1p+a6vfsQTWn90V9qvmp3qea03ftQTSn9+mPfYoyXR4iFAoauwlNEn0uxJVA+G4Ewnskjc9fv2f++r5I0xMo37VAeZ9NFQVdhBBCCCGEEOJFFHQRQgghhBBCiBdR0EUIIYQQQgghXkRBFyGEEEIIIYR4EQVdhBBCCCGEEOJFVDLeQyq0RmgMJqfPSURCCCm8JaRRmSyAgTFRfyR+j77rhPgW9TniDgq6PESnN+HMpXtOn+vZIRZCCX3UhDQmA2Pto9Qfib+j7zohvkV9jriD4nFCCCGEEEII8SIKugghWFDWRgAAIABJREFUhBBCCCHEiyjoIoQQQgghhBAvoqCLEEIIIYQQQryIgi5CCCGEEEII8SIKughpps6cOYPXXnsN/fv3R2JiIr766iu75w0GA5YsWYLevXuja9eumDZtGlQqVa2vybIssrKy0L9/f3Tp0gUTJkzAzZs3vfk2CCGEEEL8HgVdhDRTWq0WiYmJWLRokdPn//rXv+Krr77Chx9+iJ07d6KoqAjTp0+v9TU3b96MnTt3YvHixfj8888RFBSE9PR0GI1Gb7wFQgghhJCAQIsJENJMpaamIjU11elzFRUV2Lt3L9asWYM+ffoAsAZhaWlp+OWXX5CUlORwDMuy2LFjBzIyMvDUU08BAFatWoW+ffvixIkTGDJkiPfeDCGEEEKIH6NMFyF+6Pz582AYBv369eO2xcfHo2XLljh37pzTYwoKCqBUKu2OkcvlSE5OdnkMIYQQQgipG2W6CPFDxcXFkEqlCAkJsdseFRWF4uJip8colUoAQHR0tMMxtufqIyoqpM59FAp5vV+3odgSLeQhUshkEigiZT47ry/fIyGEEEKaJgq6CCFeoVKpYbGwLp9XKORQKit81h6twYQKtR5arQFKs9kn5/T1e3QXBYKEEEKIb9HwQkL8UHR0NPR6PdRqtd12lUrlkMmyUSgUAOCQCVOpVNxzhBBCCCGk/pp90LVnzx4MGzYM3bp1Q7du3fDiiy/im2++aexmEdKoOnfuDJFIhLy8PG7br7/+ijt37iAlJcXpMa1atYJCobA7Rq1W4+eff3Z5DCGEEEIIqVuzH14YExODzMxMxMXFgWVZfPnll5gyZQq+/PJLxMfHN3bzCPEajUaD33//nXtcUFCAS5cuITo6GgqFAs8//zxWrFiB0NBQhISE4N1330WPHj3sKhcOGTIEmZmZ+MMf/gAej4dx48Zh06ZNaNOmDVq1aoWsrCy0aNECgwcPboy3SAghhBDiF5p90DVo0CC7xzNnzsRnn32G/Px8CrqIXzt//jzGjRvHPX733XcBAFOnTsW0adMwf/588Pl8TJ8+HUajEU888YTDml6//fYbKiqq5hxNnjwZOp0OCxcuRHl5Obp3747NmzdDLBb75k0RQgghhPihZh90VWc2m3HkyBHodDokJyfX61h3Kq3VpqiyMpozvq6W1tTQpH3v6N27Ny5fvuzyeYlEgkWLFrlcPBmAw/E8Hg8zZszAjBkzPNZOQgghhJBA5xdB1+XLl/HSSy/BYDBAJpNh48aNaNeuXb1eo65Ka3USCFCh1jt9ypfV0poaT1Vvo8CNEEIIIc2ByWL9t7DZV04gnuQXQVfbtm1x4MABVFRU4F//+hfmzJmDXbt21TvwIoQQQggh5EEYGBMAQCjxi8ts4iF+EYOLxWI88sgj6Ny5MzIzM5GYmIidO3c2drMIIYQQQgghxD+CrppYloXRaGzsZhBCCCGEEEJI8x9e+MEHH6Bfv35o2bIltFotDh06hNOnT+O1115r7KYRQgghhBBCSPMPukpLSzF37lwUFRVBLpcjMTERW7ZsQZ8+fRq7aYQQQgghhBDS/IOupUuXNnYTCCGEEEIIIcQlv5zTRQghhBBCCCFNBQVdhBBCCCGEPCC1jsEPF+/ByATm2qykds1+eCEhhBBCCCGNiWVZbNybjwKlBgmtwzH1+SQA1oWSDYwJEpGQFksOcPTnJ4QQQgghXrFr1y4MHjwYSUlJGDlyJPLz82vdPzc3F0OGDEFSUhKGDRuGb7/9lnuOYRi8//77GDZsGFJSUvDEE09g3rx5UCqV3n4bdSq+r0eBUoOHomS4cqsMF34rAWANuM5cusctmEwCFwVdhBBCCCHE4w4fPowVK1ZgypQp2L9/PxITE5Geno6SkhKn+589exaZmZl44YUXcODAATz55JPIyMjA9evXAQB6vR4XL17E66+/jn379mH9+vW4du0apkyZ4su35dS9Ei0AYPbL3SCXiXDmUlEjt4g0NRR0EUIIIYQQj9u2bRtefPFFPP/883j00UexZMkSSCQS7N+/3+n+O3bswIABA5Ceno74+HjMnDkTHTt2xK5duwAAcrkc27ZtQ1paGtq1a4eUlBS88847+Pnnn3Hv3j1fvjUHJRUGRMglCAsWo3O7KFy8UQKLhW3UNpGmheZ0EUIIIX7EbGHpYo80OqPRiAsXLuD111/ntvH5fPTt2xfnzp1zesy5c+fwyiuv2G3r378/vv76a5fnUavVEAgEkMvl9WpfVFSI3WOFon7HV8eWaFGuYdAmVg6FQo6O7aJw6vxd6FlAJpNAHiKFTCaBIlLW4HN4yoO8T/JgKOgihBBC/ISBMWPeR6cgl4nQu1OLxm4OCWClpaUwm82Ijo622x4VFYWbN286Paa4uBhRUVEO+7uas2UwGLB69WoMGzYMMln9AhqVSs3dnFAo5FAqK+p1fHUaPYNyjQER8igolRVoER4EADh74S66JipQodZDqzVAaW7cqoYP+j59yR+DQxpeSAghpMnz5GR8wFppLCsrC/3790eXLl0wYcIEhwvBsrIyZGZmolu3bujZsyfefvttaLVa7nmDwYC5c+di2LBh6NixI6ZPn96gtnhS8X09dAYTikp1XjsHIU0BwzB44403AADvvPNOo7ZFZzDBZGYRIZcAAGIigiAU8HCnWNOo7SJNCwVdhBBCmjRPT8YHgM2bN2Pnzp1YvHgxPv/8cwQFBSE9PR1Go5HbZ9asWbh27Rq2bduGv/3tbzhz5gwWL17MPW82myGRSDB27Fj06dOnwW3xJJ2hqkIay9IQQ9J4IiIiIBAIUFxcbLddpVJBoVA4PSY6OhoqlarO/RmGwcyZM1FQUIDs7GyEhNgPFfS10goDAHBBF5/PQ3RYEO6Vams7jAQYCroIIYQ0aZ6ejM+yLHbs2IGMjAw89dRTaN++PVatWoW7d+/ixIkTAIDr16/j5MmTWL58OZKTk9GjRw8sWLAABw8e5C4iZTIZlixZgpEjR7q8iKyrLZ5WPehizBavnIMQd4jFYnTq1Al5eXncNovFglOnTiElJcXpMSkpKfjuu+/stuXl5dntbwu4bt68iU8++QTh4eHeeQP1YAu6wiuDLgBQhAehqIwyzqQKBV2EEEKaLNtk/H79+nHb3JmMX31/wDoZ37Z/QUEBlEql3T5yuRzJycncPj/99BPCw8PRuXNnbp++ffuCx+PVObSxPm3xtOpBl05P6wKRxjVx4kTs2bMH+/fvx/Xr17F48WLo9Xo899xzAIDZs2djzZo13P7jxo3DyZMnkZ2djevXr2P9+vU4f/48Ro8eDcAacE2fPh3nz5/H6tWrYTaboVQqoVQq7bLUvlahtZ47LFjMbYsOl0JZqqOMM+FQIQ1CCCFNljcm49v+7ew1bc85ew2hUIiwsDCH4VK1qW9hAFdqVlqryTbpXHCtamgWy+c3+8nozb39gS4tLQ0lJSVYt24dlEolOnTogC1btiAyMhIAUFhYCD6/6v5/t27dsHr1anz44YdYu3Yt4uLisHHjRsTHxwMA7t27x2Wj//znP9uda8eOHejdu7eP3pm9Ci0DAAgJEnHbIkKlMJosUNPND1KJgi5CCCGkiateaa2m6hXJilRqbntpma7ZVCpzhiqt+YcxY8ZgzJgxTp/buXOnw7ahQ4di6NChTvdv1aoVLl++7NH2eYJax0Ao4EEsEnDbgqXWS+yScn1jNYs0MTS8kBBCSJPljcn4tn/X9prOXsNkMuH+/fsOGbLauFsYwFOqDy/UGugOOyG+oNYykIrt8xhhIdb5XffVjTfskTQtFHQRQghpsrwxGb9Vq1ZQKBR2r6lWq/Hzzz9z+3Tt2hVlZWW4cOECt8/3338PlmXRpUsXt9vvTmEAT9Lpq9YB0hsp6CLEFyp0DKRigd22sBDr/K77GkNjNIk0QTS8kBA/NXjwYNy+fdth+8svv4xFixY5bN+3bx/mzZtnt00sFuOXX37xWhsJccfEiRMxZ84cdOrUCV26dMH27dsdJuPHxsYiMzMTgHUy/tixY5GdnY3U1FQcPnwY58+fx/LlywEAPB4P48aNw6ZNm9CmTRu0atUKWVlZaNGiBQYPHgwAiI+PxxNPPIEFCxZgyZIlYBgGy5Ytw7PPPmuX6bp27RoYhkFZWRkMBgMuXboEkUiERx991K22eJqBqQq6TCaqXkiIL2h0DCQ1gi65zBp0VWgZSMMEzg4jAYaCLkL81D/+8Q+YzVUXYFevXsXEiRMxZMgQl8eEh4cjJyeHe8zj8bzaRkLc4enJ+AAwefJk6HQ6LFy4EOXl5ejevTs2b94Msbiq+tjq1auxbNkyjB8/Hnw+H8888wwWLFhg17a//OUvdjc3hg8fjocffpib7O9OWzyJMVsgEQlgYMxUMp4QH9HqTVxmy0Yk5EMo4EGjY6AIkzZSy0hTQkEXIX7KdkFq8//+3/9DmzZt0KtXr1qP89ZcE0IehCcn4wPWGwozZszAjBkzXO4THh5uV87aGVtwVZu62uJJjMmCIIk16DKZqFQ1Ib6gM5oQLXQMrKRiIbRUvZBUojldhAQAo9GIf/7zn3j++edrzV6p1WoMHDgQqampyMjIwLVr13zYSkLIg7IGXdb7qZTpIsT7WJaF3mCCWOh4SS0R8aHRM43QKtIUUaaLkABw/PhxVFRUcHNgnGnbti2WL1+OxMREVFRUIDs7G6NGjUJOTg5iY2Prfc661hUCfFtmmS3RQh4ihUwmgSJS5rPzUilp4kuMyVwVdJnMdexNCHlQBsYMCwuIRI7ztiRiATQ6CrqIFQVdhASAvXv3YsCAAbUGT127dkXXrl3tHqelpeGLL77A1KlT633O2tYVAny/Bo/WYEKFWg+t1gCl2TcXo011nSEKBP0XY7ZALOSDz+OBoeGFhHidzmD9PXGe6RKgXENBF7Gi4YWE+Lnbt28jLy8PL7zwQr2OE4lE6NChA27evOmllhFCPI0xWSAU8iEQ8GCi4YWEeJ22cvigyEnQJRULaXgh4VDQRYif27dvH6KiojBw4MB6HWc2m3HlyhW/Kayho4ViSQBgTBaIBHwI+DwwVDKeEK+rynQ5H16oN5phrmXUBwkcNLyQED9msViwb98+DB8+HEKhfXevubbRhg0bkJKSgkceeQTl5eXYunUrCgsL650ha4p+vFyEjfvPo+tj0ejZof7z0whpLrhMF59HhTQI8QFt5Q09scj58EIAMBhpfiWhoIsQv5aXl4c7d+7g+eefd3iu5tpG5eXleOedd6BUKhEWFobOnTtjz549aNeunS+b7BVFpToAQGmFoZFbQoh3MebKTJeAT4sjE+IDWkNtwwsrgy6Ggi5CQRchfq1///64fPmy0+dqrm00f/58zJ8/3xfN8jld5V1GGuBB/J3JZIGIMl2E+Eytwwsp00WqoTldhBC/pzdah3/QHBfi7xiTBcLKOV2U6SLE+3S1DS+szHTpKdNFQEEXISQA6CvvRFLQRfwZy7LWQhqU6SLEZ7R6E/h8HgR8nsNzVZkuKuREKOgihAQAW6aLSmgTf2a2sGABrmQ83WQgxPt0BhNkEiF4PGdBl/Uy28hQXyQUdBFCAoDeSJku4v9s329ryXg+fd8J8QGdwcQVzKhJIOBDJORTIQ0CgIIuQkgA0NGcLhIAbN9vW8l4yuwS4n1agwlBEtd16YIkQhjpt4fAD6oXfvzxxzh69Ch+/fVXSKVSdO/eHbNmzUJcXFxjN40Q0kRQposEArtMFw0vJMQn6gq6ZBIhjJTpIvCDTNfp06cxevRofP7559i2bRuMRiMmTZoEvV7f2E0jhDQRtkIaFpalu//Eb9kKZ4go00WIz+gMJkgl1uGFPD4PGoMJlmrrkwRJhTS8kADwg0zX1q1b7R6vXLkSffr0wcWLF9GtWzeftOHXO+XIOXUTcS1CEBos9sk5azJZAAPjWB1HIhLCyXp9hAQUxlT1g0cTmom/4oYX0pwuQnxGqzehlcJ6OW1gzPj5ihLJCQrueZlEiLIKQ2M1jzQhzT7oqqmiogIAEBYWVq/joqJCGnzOpdv/ixuF5ShTG/DHfm0dnpfJJFBEyhr8+u4oKtHif7+qHLZ3S4zx+rnrolDIG/X8hDBmFkIBDyYzZbqI/+KGF1KmixCf0dU1p4syXaSSXwVdLMtixYoV6NWrF+Lj4+t1rEqlhqV6PthNRaVa3CgsB48H/H6vAqX3tRAK7FNLWq0BSrN3O5zWYEKF2nFIpS/OXRuFQg6lssIjr0NIQ5nMFkjFQqh1DF2IEr9ly+gKBTwIKm8yWFgWfCelrAkhD85iYaE3mhEkcV69EKA5XaSKXw08W7p0Ka5cuYLVq1f77JzX75QDAJ5LfRQWC4vi+zSXjJCmhGVZmEwWrqSvyVz/myuENAc153QBgImGGBLiNbbKuNI6qheazCzMdMMv4PlN0LVs2TKcOHEC27dvR2xsrM/Oe/NuBURCPh7v3AIAaNwuIU2MbcFY248iZbqIv6q5ThcAKlVNiBfp9NagS1Zb9UKp9TmtwXHePQkszT7oYlkWS5cuxdGjR7F9+3a0bt3ap+e/XaxBy+hgRIZKIRbxUaamoIuQpsR2IcpluugilPgpu3W6BDy7bYQQz7MFUlJx7ZkuwFpwgwS2Zj+na8mSJcjJycGmTZsQHBwMpVIJAJDL5ZBKpV4//70SLdq1DAWPx0NYsAT31Uavn5MQ4j5bZqtqeCFdhBL/ZJ/pqgy66PtOiNfoKoOuIInArkpudZTpIjbNPujavXs3AGDs2LF221esWIERI0Z49dwmswWqcj36dLIOLQwJEkJZRnO6CGlKbHO4bHci6SKU+Ctnc7oo00WI92i5oEuIco3zm+4yynSRSs0+6Lp8+XKjnVt1Xw+WBWIiggAAwUEi3LhbQdWiCGlCGIdMFxXSIP7JfnihdfYADaclxHt01YIuV4IqM106ynQFvGY/p6sx3a+8qxEWYl0QOVgqAssCeupYhDQZtovOICqkQfycydnwQgq6CPEaW/bKdlPPGdtvj0bP+KRNpOmioOsB2FLJobLKoCuosmPpKOgipKmgOV0kUHCZLrugi9YHIsRb3Ml02YYX6mh4YcCjoOsBlGsrM13B1qArRCoCAKjpbgYhTQY3vJDLdNHwQuKfGLMFAj4PfD6Pq15IJeMJ8R6dwQyxkA+hwPXltEDAh1DAo0IahIKuB1GuMYIHIERmDbZkXKaLgi5CmgpueCGVjCd+zshYIBRaf9Zt63RRZpcQ79EaTLVmuWzEIgE0lOkKeBR0PYByjREhMhH34yYWCiAW8qljEdKE1KxeSBehxF8xZgvEXNBFc7oI8TatwcSVhK+NRCSg4YWEgq4HcV9j5OZz2cikQgq6CGlCHBZHpqCL+CnGZIaoMujiU9BFiNfp3M10CfnQGmgUVKCjoOsBlGuNCA22D7qCJEKqXkhIE+JYSIPmdBH/xJgsEAmt33NaHJkQ73M36JKIBbROF6Gg60GUaxyDLqlYAL2RqkWRxrd+/XokJiba/TNkyJBaj8nNzcWQIUOQlJSEYcOG4dtvv/VRa73HdtEpoUwX8XOMyQJR5YR+WyENynQR4j1avYmrTlgbsZCCLuIHiyM3pnIN4zC8MEgihN5IHYs0De3bt8eWLVu4xwKB67VEzp49i8zMTLz55psYNGgQDh48iIyMDHz55ZeIj4/3RXO9wlStjDafz6Ogi/gta6bLvpAGBV2EeI/bwwtFfKpeSCjT1VAGoxkGxozQYJHddqlYAJOZpR860iQIBAIoFArun8jISJf77tixAwMGDEB6ejri4+Mxc+ZMdOzYEbt27fJhiz3PFmTZ1i6i4YXEX1UPuvg8gAfK7BLiTTqDe5kuiUgAxmShdfMCHAVdDXS/co0ux+GF1s5H2S7SFPz666/o378/nnzySbz11lu4e/euy33PnTuHfv362W3r378/zp075+1mehVTGWQJBbzKoIsuQol/ql69kMfjQSjg0w1AQrzEZLbAaLIgyI3qhWKRtV9SobXARsMLG6hCY78wsk2QxDp8S28wQy7zebMI4XTp0gUrVqxA27ZtoVQqsXHjRowePRoHDx6ETOb45SwuLkZUVJTdtqioKCiVygadPyoqpM59FAp5g167PiSVi5bL5UEQCvhgwfPJeW18eS4S2BiTBaLgqnupQiEFXYR4i224oFtzukTWa0ON3oTwEIlX20WaLgq6GqhcU3umS0eZLtLIUlNTuf9u3749kpOTMWjQIPzrX//Cc8895/Xzq1RqWCyuh/IpFHIolRVeb8f9+zoAAGNgwOMBegPjk/MCvnuP9UWBoH8yVhteCAAiAZ+qFxLiJbrKoMt2s7024sqqolo9lY0PZDS8sIG44YU1CmlIbZkuqmBImpjQ0FDExcXh5s2bTp+Pjo6GSqWy26ZSqaBQKHzRPK9hzBYI+Dzw+Tya00X8mqnaOl0AIBTyKNNFiJfYqhG6VzKehhcSCroarK5MF63VRZoajUaDW7duuQyiUlJS8N1339lty8vLQ0pKii+a5zUmswVCQdWCsTSni/ir6ut0AYBIKIDOaAbFXYR4nm14YbBUVMeeVZkujY4yXYGMgq4GKtcYIZMIuYs5GwGfB7GIDx1lukgje++993D69GkUFBTg7NmzmDp1KgQCAdLS0gAAs2fPxpo1a7j9x40bh5MnTyI7OxvXr1/H+vXrcf78eYwePbqx3oJHMCYLhJVrFlEhDeLPGHPVOl2A9fuuLNPBwNBNQEI8zZbpkrlVSMM2vJD6YiCjOV0N5GxhZBupWEjDC0mju3v3Lt58802UlZUhMjISPXr0wOeff46IiAgAQGFhIfj8qgu0bt26YfXq1fjwww+xdu1axMXFYePGjc16jS6gMtMlpEwX8X9GxgLwANtUSqGAD5OZfosI8QZN5fws9wpp2IYXUqYrkFHQ1UC1BV1BYgENLySN7oMPPqj1+Z07dzpsGzp0KIYOHeqtJjUKxsRyd/9pThfxVxYLC7OFRVGpFiaL9caCSMiDwUjfd9K4du3aha1bt0KpVKJDhw5YsGABunTp4nL/3NxcZGVl4fbt24iLi8Nbb72FAQMGcM8fPXoUf//733HhwgWUlZXh4MGDSEhI8MVbsaPTVw0vNLG19zM+j4cgiYDmdAU4Gl7YQPe1jOtMl0RIwwsJaSLs53TxKdNF/JKtSqGAz+O2CQV8mGupIEqItx0+fBgrVqzAlClTsH//fiQmJiI9PR0lJSVO9z979iwyMzPxwgsv4MCBA3jyySeRkZGB69evc/totVp069YNs2bN8tXbcEqjN3FTStwRJBFS9cIAR0FXA5VrjAiTuRpeKKDFkQlpIqoHXQI+VXMj/sn2vRbw7dfpoqCLNKZt27bhxRdfxPPPP49HH30US5YsgUQiwf79+53uv2PHDgwYMADp6emIj4/HzJkz0bFjR+zatYvbZ/jw4Zg6dSr69Onjq7fhlFbPQCYVgsfj1b0zAJlURJmuAEdBVwMwJjN0BhNCg51XrAkSC2BkLPRjR0gTwJgtEAmpkEZzt2vXLgwePBhJSUkYOXIk8vPza90/NzcXQ4YMQVJSEoYNG4Zvv/3W7nmWZZGVlYX+/fujS5cumDBhgsNyCmVlZcjMzES3bt3Qs2dPvP3229BqtXb7/O9//8PLL7+MpKQkpKamYsuWLXbP79u3D4mJiXb/JCUlPcAn4RwXdAmqLgBFlOkijchoNOLChQvo168ft43P56Nv3744d+6c02POnTtntz8A9O/f3+X+jUmtNyFIInS7OqhMIqRCGgGO5nQ1QIXWmh6ubXghAOiNJrdKiRJCvMdkqlkyni5CmxvbEKUlS5YgOTkZ27dvR3p6Oo4cOYLIyEiH/W1DlN58800MGjQIBw8eREZGBr788kuuMMzmzZuxc+dOrFy5Eq1atUJWVhbS09Nx6NAhiMXW/7fPmjULSqUS27ZtA8MwmD9/PhYvXoxVq1YBANRqNV555RX06dMHS5YswZUrVzB//nyEh4fjhRde4NoTHh6OnJwc7rG7d8brgzFZh7TbDS8U8mGmmwykkZSWlsJsNiM6Otpue1RUlMv1IouLixEVFeWwv1Kp9Hj7oqJC7B7Xd9F4ndEMHo8HgUgAmUgAeYgUIpGQ+zcAu23yYDHulWgbfXH6xj5/IKOgqwHuu1ijy0YqrlogmYIuQhqXycxyC8ZSpqt5qj5ECQCWLFmCr7/+Gvv378crr7zisH/1IUoAMHPmTOTl5WHXrl1YuHAhWJbFjh07kJGRgaeeegoAsGrVKvTt2xcnTpzAkCFDcP36dZw8eRJ79+5F586dAQALFizAq6++itmzZyM6Ohr//Oc/YTKZsGLFCohEIjz22GO4dOkSPvnkE7ugC4DXFxmvynRVG15ImS5CXFKp1LBU9g+FQg6lsqJex1dojBDwAa3WYH2s1oNhTNy/a26TCPko1xjrfR5Pasj7bCz+GBzS8MIGcLUwsk3VAslUTIOQxmYdXkhBV3PljSFKBQUFUCqVdvvI5XIkJydz+/z0008IDw/nAi4A6Nu3L3g8Hje08dy5c+jVqxdEIpHdea5evQq1Ws1tU6vVGDhwIFJTU5GRkYFr16419ONwyVkhDZGAR0EXaTQREREQCAQoLi62265SqVzehIiOjoZKpXJ7/8akMzDcosfukEmthTTYOiodEv9Fma4GsAVdtRXSAEALUhLSBJiqLRhLwwubH28MUbL929lr2p5z9hpCoRBhYWHcRWRxcTHatGljt4/tNYuLixESEoK2bdti+fLlSExMREVFBbKzszFq1Cjk5OQgNjbW7c+h5lCommTBUgCAPFjCDWcSi7WwWFjIZBIoImVun6sp8ce73YFCLBajU6dOyMvLw+DBgwEAFosFp06dwvjx450ek5KSgu+++w5jx47ltuXl5SElJcUnba4PncGMCLkUPD4PZjd+V2RSEUxmFkaTBRKR+8Ea8R8UdDWONCkOAAAgAElEQVRAudYadMnrGl7YCJkulmXBmCzc6ueEBDrGVLU4soDPg8XCwmJhwed7fl4NITV17doVXbt2tXuclpaGL774AlOnTnX7daoPhapJoZBDqbJm1gxGhhvOxOcBZgsLjUYPZTNcJJmGQjV/EydOxJw5c9CpUyd06dIF27dvh16vx3PPPQcAmD17NmJjY5GZmQkAGDduHMaOHYvs7Gykpqbi8OHDOH/+PJYvX869ZllZGQoLC1FUVAQA+O2332A2m/HQQw8hPDzcJ++LZVlo9QzEIj4MjHt9y7aIskbHUNAVoCjoaoD7GiMkYoHLTiMS8sHnwedrdVksLI799xaKSnUYkNwSj7SgHwFCrCXjq6oXAtahWBI+/eg1B94YomT7d81slkql4oYTOnsNk8mE+/fvc9ksZ/vY2lkzi2YjEonQoUMHl1m6hnJWMt6W4aXsLmksaWlpKCkpwbp167jFkbds2cIVwCksLAS/2ne2W7duWL16NT788EOsXbsWcXFx2LhxI1cABwBOnDiBefPmcY+nT58OAFixYgVGjBjhk/elN5phYVGvG9yyIOswZK3ehMhQb7WMNGUUdDVAbWt0AdbKVFKxEAYfB123itS4V6IDAPx4WYk2sbUPRyEkEJhMVcMLbRekDA3vaDa8MUSpVatWUCgUyMvLQ2JiIgDrvKuff/4ZY8aMAWDNSJWVleHChQvo1KkTAOD7778Hy7Lo0qULd56srCwwDMPN68rLy8Njjz2GkBDn//81m824cuUK9148xWRysjiy0BZ00TxG0njGjBnD9auadu7c6bBt6NChGDp0qMvXGzFihM+CK1d0Buv0EYnQ/dIIospFlDW0QHLAokIaDVCuMbosomEjlfh+geRf75RDJhGiX1ILqHUMisv0Pj0/IU0RY2btFkcG6CK0uZk4cSL27NmD/fv34/r161i8eLHDEKU1a9Zw+48bNw4nT55EdnY2rl+/jvXr1+P8+fMYPXo0AOuNsXHjxmHTpk3497//jcuXL2P27Nlo0aIFFwzFx8fjiSeewIIFC5Cfn48ff/wRy5Ytw7PPPstlsYYNGwahUIi3334bV69exeHDh7Fjxw67YHDDhg34z3/+g1u3buHChQt46623UFhY6FDd8EHZMl3Caut02b73tCA4IZ6l1lkDp/pkukIqM122ZYdI4KFMVwOUaxm0qGNSskQkgN6HmS6zhcXdEi3iWsjxsMJ6h7VQpfHZ+QlpqkzmanO6Ki9I6SK0efHGEKXJkydDp9Nh4cKFKC8vR/fu3bF582ZujS4AWL16NZYtW4bx48eDz+fjmWeewYIFC7jn5XI5tm7diqVLl2LEiBGIiIjAlClT8H//93/cPuXl5XjnnXegVCoRFhaGzp07Y8+ePWjXrp1HPyOjs3W6BHSTgRBvqKgMumxz+N0hl1mDLtuyQyTwUNDVAOUaIxJa1z5ZM0giRIVW56MWAXeKNWBMFrSIlEEqFiBCLsG9Ut+dn5CmiGVZh8WRAQq6miNPD1Hi8XiYMWMGZsyY4XKf8PBwuwyaM+3bt8dnn33m8vn58+dj/vz5tb6GJ9i+09WDT9tSCfR9J8SzKioLqknqEXQFS0Xg84D7GoO3mkWaOBpeWE9miwUaHYNQWe2LHlszXb4bXnhbaa1cFRVmLRscFSpFaYWB1oMgAc1sYcHCul4RUK2QBl2EEj/jbJ0uoYDmdBHiDbYhgvXJdPH5PITIxLivpkxXoGr2QdeZM2fw2muvoX///khMTMRXX33l1fNVaBmwAMLcmNNlMrM++7ErKFJDKOAhpDIYjAiVQG80c2uKERKIbP2vqmR85Z1/ugglfoarXlhtTheX6aLvOyEeVaFlwOOh3gWZQoPFNLwwgDX7oEur1SIxMRGLFi3yyflsQUydhTTE1pGbvprXdVupQYRcAj7P+oMbKZcAAAqUNK+LBC5bqWyHQhqU6SJ+hjFZIODzuN8AgAppEOItaq0RwVIReLz6rfcYKhNR0BXAmv2crtTUVKSmpvrsfO4HXZULJPtgiCHLsihQqtEmtmpdrggu6FKjV/sYr7eBkKbIdrHJlYwXVK3TRYg/0RvNDpXUaE4XId5RoWW4aoT1ERosRqFK64UWkeag2QddnhIV5d6aVuzNUgBAXOsIKKKrjikq0UIeIuUeRxqsGS4eXwCZTAJFHdUOH0RRiRZ6oxkPRQfbtSE0WIx7pTooFI27SHJjn58ELltwRYU0iL8zMGZIRPaDV8SVQZeRoe87IZ5UoTVy0znqQy4To1xjhIVl7bLSJDBQ0FVJpVLDYqm76ETB3XIAgEnPQKmsqHpCIECFumpdLIvZGnSV3tdBqzVAafbeMMOLN0oAWBfpq96GkCARCos19u30MYVC7pHzU+BGGsI2jFAktB9eSEEX8TdGxkmmq/IxY/Ld8iWEBIIKHYPYBtxMDw0Ww2xhodExkMtqHzFF/E+zn9Pla+UaI0RCfp0Va7g5XYz3f+yKKkvDy4Pt77qEykRQluqogiEJWKYamS4Kuoi/MjgZXkiZLkK8o8HDCysDLZrXFZgo6Kqnco0RoTJxnZMnhQIeBHwe9Abvz+m6V6KFSMCHTGKfuAwNFsPAUAVDErhswwtFQlvJeCqhTfyT0+GFlUGYkTJdhHiMbemghgRdYSHWoKu0gtbqCkQUdNVTuZaps4gGYF14UyoW+KR6YVGpDtHhUodA0Ja6vltCkzZJYLINLxTWLKRBmS7iZwzOhhdSposQj1PrTGCBBs3pigy1FjlTlevr2JP4o2YfdGk0Gly6dAmXLl0CABQUFODSpUtQKpVeOV+5xljnGl02UrEQBl8EXWU6KMKDHLaHVg43vFc5/JCQQOOqZDxVLyT+xsBYIBHaB11CAR88HmW6CPGk+2prlsrda8HqQoOtS/uUUNAVkJp9IY3z589j3Lhx3ON3330XADB16lRMmzbN4+cr1xjR9iH3ijpIJQKvDy+0sCyKSnXo8EiEw3PBUhEEfB7ulVKmKxB9/PHHOHr0KH799VdIpVJ0794ds2bNQlxcnMtj9u3bh3nz5tltE4vF+OWXX7zcWu+oGl5I1QuJf7PO6XK8jyoU8CnTRYgH2bJUEXIpiup5fSXg8xAhl0B1n4KuQNTsg67evXvj8uXLPjmXxcKiws3hhQAgFQm8Pm63tNwAk9niNNPF5/MQFSZFUQllugLR6dOnMXr0aCQlJcFsNmPt2rWYNGkSDh8+DKlU6vK48PBw5OTkcI/ru/hjU1JzeCGfZ51rSUEX8TfOhhcC1vnFVL2QEM8pKbde10XIJfUOugAgKlQCVTnN6QpEzT7o8qUKHQMLyyIsWOLW/lKJAAaj2avVA20dPjpc6rRgRkx4EGW6AtTWrVvtHq9cuRJ9+vTBxYsX0a1bt1qPVSgU3myazzA1Ssbb/psKaRB/Yy2k4Rh0CfiU6SLEk0rK9RAK+A2a0wUAUWFSXLl138OtIs1Bs5/T5Uu2cbzhIe7P6TJbWK8W07hXZs1iOct0AYAiIghFpTpYqGx8wKuosK6XFhYWVut+arUaAwcORGpqKjIyMnDt2jVfNM8rbMMLxdWCLqGAT5ku4lfMFhaMyeIy02WgTBchHqMq1yMyVNLgxY2jwqQorTC4tTYs8S+U6aqHMrU1kxQW4l6mK6iyhPt9jRHRoa6Hcz2IohIdhAI+wuXO2xQTHgSjyYKyCgMivdQG0vSxLIsVK1agV69eiI+Pd7lf27ZtsXz5ciQmJqKiogLZ2dkYNWoUcnJyEBsbW69zRkWF1LmPtxe9FkusdyJbxIbCYDRDHiKFSMiHQCjw2YLbtLA38TZd5dxhqcRZ0EWZLkI8qaTcgEgX11x14fF5CAkSw8KyKFPTdVmgoaCrHrhMl5tzumzrZnlznax7pVrERAS5vOMSXZkBKyrVUecOYEuXLsWVK1ewe/fuWvfr2rUrunbtavc4LS0NX3zxBaZOnVqvc6pU6lrv5CkUciiVFfV6zfoqLbMOra24r4OJZVGh1kMo4KFCY/D6uQHfvMeGoEDQv2j1DAAgSOz4ky4U8n1SRZeQQKEq1+Ox1uFoSKLKwJhRfN86QomuywIPDS+sB9sK4mFuDi/kMl1q702YLCrTIcbF0EIAiImwPkfzugLXsmXLcOLECWzfvr3e2SqRSIQOHTrg5s2bXmqddzmb0yUU8LkCG4T4A62+MtMldsx0iYV8GBgKughpCJMF0BhMsP1kmC0WlKkN0BtMMFka9jtiK8Z2l67LAg4FXfVwX22ETCKESOj4w+ZMkNS6n7cyXbZy8bbAypnwEAmEAh6KaK2ugMOyLJYuXYqjR49i+/btaN26db1fw2w248qVK822sIbRZIGAz+NKxQPWAIzW6SL+xJbpcjW8UG/07tIlhPgrA2PCmUv3YGCsfaj4vh4sCwQHNayIBgAES4UQCfi4V0JBV6Ch4YX1UKYxuJ3lAgCRgA+hgMdlyDzengoDGJMFsZEyl/vw+TwowoNogeQAtGTJEuTk5GDTpk0IDg7mFgyXy+VcyfjZs2cjNjYWmZmZAIANGzYgJSUFjzzyCMrLy7F161YUFhbihRdeaLT38SCMJse1i6iQBvE3VZkuIdRaxu45kZDv1WJOhASSgiINACBCXv+FkW14PB4UEUG4q6KgK9BQ0FUP99VGhLtZRAOwdqwgidBrQZcte1VbpgsAYiNkDVpLgjRvtvlbY8eOtdu+YsUKjBgxAgBQWFgIPr8qKCkvL8c777wDpVKJsLAwdO7cGXv27EG7du1813APMpksEAko6CL+raRysVZnJeNFlXO6WJZt1mvuEdIU3FaqwQPcXjrIlZjwIBRSpivgUNBVD/c1BsQ/XHu57ZpkEiHK1d4JumzztGJrmdMFWIOyizdK6Ec3wLizaPjOnTvtHs+fPx/z58/3VpN8zmiyOAwHFgn5DtkAQpoz27xhodBxxoBIwIfZwsJkduwLhJD6KVCqERUmtZsn3BAxkUH45VcVTGYLhAKa6RMo6C/tJpZlUaY2IryedzesmS7vFNK4V6qDUMCrs/pNbERl2XgvBX+ENFVGk8VheKFIQIsjE/+iN7gupGG7ONTREENCHliBUoOW0cEP/DqxkTKYLSwKS2jqRyChoMtNFVoGjMmCqLD6lfcMkghxX20E64XFie+qtIiJkNkVCXAmJsI654uGGJJAwzBmx+GFQhpeSPyLRm8CD4C4lqDLFpgRQhpGozfjXqkWD3kg6LIt53OjsPyBX4s0HxR0uUlVOWY+MrR+ma5gqRBGkwUaved/8O6WaNGiliIaNrFc2Xi6o0ICC2O2QORQSINH1QuJX9HoGIhFAqfrNXKZLgNlugh5EP/7vQQsC7SJffB1DltEysDjAbeL1R5oGWkuKOhyk+q+NeiKqudCdrayorbjPcVktkBZpnMr6IoMlULA59FaXSTgGE0WiJ3M6aJMF/EnGh0DiZMsFwDu+6+jTBchD+RqQRl4PCCu5YMHXUIhH2HBYhQoNR5oGWkuKOhyk606VH2HF4ZUBl3FHg66iu/rYbaweCiq7qDLVjae1uoigYZhLA4Tnql6IfE3ah0Dicj5z7lEbN2u0VPxGEIexNVb9xEVKoVU7JkadJGhUtxRUqYrkFDQ5SZVuQESsQAySf06W1Wmy7MBj219B3cyXYB1iOE9mrBJAoyBMTuU0RaLBDAyZq/MsySkMViDLheZrsrtah0FXYQ0lEbP4Oa9CrevudwRIZegTG1EuZaKnAUKCrrcVFKuR1SotN4l1yUiPiQigcczXXcr13do4UamC7AW0ygq09KFJgkoeqPJYdiVVCQAC8DIULaL/H/27juuqauNA/gvCXtPQUSlogbZIKgMRcG2KtpapdpWrYq4R1V8Ha1aRxVrtYKrTqwDrdaKrRKsVqUOrBPEreCoIiBTmUkgef/A3BIJECAhjOf7+bTIzcm95yb34d7n3HPPaR4Kq0m6JMuV8VwxIS1F4sMsiERitLesf9dCCbO3PaeSX9BgGi0FJV1yynpTUutBNIDyCZJNDDSZgTgUJT2nEPo66tDVUperfGtTHQiEIuS8Uc7w9YQ0RiWCskrDaEtGeCsR0EUoaR4KigVVPtPFYbOgxmGhkO50EVJn1+6/goWJdp2uA6tiaqgFNpuFB89zFbZO0rhR0iWnrLximBlWPwlxVUwMtBR/pytbvpELJdqYlw9xSiPlkJZCLBaDLyir1P9e623Lf4mQRnMjTZ+wtAwCoajKO10sFgu6Wur0TBchdfQqtxjJqa/R3d6y1r2dqqPGYcPaXBdPXtKdrpaCki455BcJUFhSCkvj+iRdxQrt2ifvcPESbd7OK5FKI+WQFkIgFEGMyhPGSu4IlNAQ2qQZKCguv2NbVdIFADra6nhTREkXIbUlFotx42Em9HXU0cvVSuHrt2ltgGfp+SilaUxaBEq65JAmGbTCtG4T4lkYa6OYX4bXhYp5WPJ1AR9vioRoY64n93t0tNRhrK9Jw5OSFkNyJ6tS0vX24pRPd7pIMyDpNlhV90KgfBTdvALqWk5Ibd1Mzsar3GIM8GpfbcNGXdlaG0JYJsKD53kKXzdpfCjpkkNtB614l+R9L7MUk/D8+6q8i2B7C/mTLqD8bhd1LyQtheSZrXdPlFr0TBdpRiSjElZ3QWioq4E3Cmr0I6SlEIvFiIl/CkM9DXg5tlbKNjq3NYI6h42bj7KUsn7SuFDSJYf07CKocdgwq+XEyBKSboAKS7oy8gEAbVvVLumyNtfDy6wiuo1NWgRJ98F3n+liuhcK6E4XafokSZdGFfN0AYCBrgZeFwho9FpCauFpej7Sc4pg394YHLbinuWqSEOdg87tjJCYnEXx2QJQ0iWH9JwiWJhog13HoDPQ1YCOphrTTbG+/s0ogJmhFnTkHLlQwqa1PkrLRHhBk/GRFkDSfVBLU3b3Qkq6SHNQUFJz90IDXQ2UicQ0VxchtXD5bgY4bBbaKXCYeFlcO5kh63UJHvxLXQybO0q65JCaVYDW9ZgQj8ViwcpMV6F3utpZ1P6PQIfWBgCAxzRSDmkBivnl3Qe1qupeyKfuhaTpy3/bbfDdZxcrMtTTAACaMoSQWrjxMBNd2hsr5Vmuity55tDTVsefV5+jkF+KUuqM1GxR0lWD/CIBMvNKYPM2YakrKzNdvMgsqPft49eFAmTkFqODVe3rY2qoBQMddUq6SIsgadXX05G+I6ylqQY2i8XcISCkKcsrEEBPWx0cdtWnczOj8pF3M3IV09uCkOYuK68YWa9LYNfeWOnb0lDjoI9bG9xMzkJM/BPwhdQg2FxR0lWDJ2nlCUqHeiZdHawMUFhSygzKUVcP345ww21rVOv3slgsdLAyRAolXaQFyH87RLa+tobUcjaLBT1tNeZ1QpqyvAI+jPSrn7DVzLD8eeT6nn8IaSnuv+3q16kO11p10b9HOxjra+LS7QwIaGTdZouSrho8fvkGLFb581D10cnaEADw6MXreq3nwb+50FTnoH0d+xh3bmuEjJwi5LxR7GTNhDQ2+cUCcNgsaGtW7hqir6OBAkq6SDOQV8CHkV71SZeGOgfG+poK6+JOSHP34N9c6Gmr13nU6tpgsVkoEwOf9e2M14UC/Ho2WenbJKpBSVcNHr98gzZmupVGQKstSxMd6GmrI7meSdf9f/PQsY0B1Dh1++qcOpgAAG49zq5XPQhp7AqKhNDTUQeLVXkAHH0ddeQX0RDapOnLzefDsIakCwDaW+pT13JC5HT/3zxw2xmB/fb8wWKzIFLS4IJ8YRmu3stAx7aGcLI1xT93MnDxVppyNkZUipKuavAFZXjwPA/cdvXv08tisdCxjSEePM+t83NdadmFeJlVCOeOZnWuh5WZLkwMNHHrcU6d10FIU5BfJKzUtVBCT1sd+TSSG2niBMIy5BUIYP72ma3q2FoZIut1CTLzihugZoQ0XZl5xch+UwK7Ctd+fGEZSkXKH+HCxdYUHa0NsffkA6TSnelmh5Kuatx6nA1hqQhdO5srZH2uncyQmVeCZ2/n2aqtq/degQXAg9uqznVgsVhw6WiG24+zUUQDCZBm7E2RAPo6sqdV0G+AyWJLRcCrnCIaiYoozau3CVQrk5qTLidbUwDA+SRqQSekOneelDdKN8QgGu9is1kY098OWuocbI6+jcISer6rOaGkqxrXH2ZCT1sdndoaKmR97p3NwWGzcOXuq1q/t0wkQvyddHRqawTjGh6arklP59YQlIoQfzu9XushpDF7lVuMVsayL0ZbGWmjsKRUafMWicRiHPjrAeZsOIfrDzKUsg1CXuW+TbqMa37uxNRQCx52rXDi8jOaq5GQatxMzoKZoRasGuB5LlmMDLQwqp8d0rMLEcm7i7IGuMNGGgYlXVV4XcDH9Qev4NmlVbVD8daGnrY6nDqY4sKtNGYOIXldufsKr3KL8b5H23rXw8bSAO+11sdf115ASM3wpBkqKBaioFgIiyouRi3ezruXoaTR3OJvpePsjVS8KRBgd+x9vC6g+ZGI4r14VQAWAEtT3RrLstgsDPHrAG1NNaw7dBPpudTNkJB38YVluPssF64dzWQ+D9xQdcgvEiDQxwYJDzOx9Y+74NOIhs1Cs0i6oqKi4O/vDycnJwwbNgxJSUn1Xufhv1MgFgMfeNY/yalooLcNCoqFiLn0TO735BcJcPjvFFib68Gtc92f56pocM8OeJVXjJhLTxWyPtJ41TY+YmNj0a9fPzg5OWHQoEE4d+5cA9VUcdKyy/vCW1TR7crybdKljNHcCkuEOByXjPdaG2D4+51RWibCIRqNqt4UfRyLxWJERETA19cXzs7OGDNmDJ49k/67nJeXh9DQULi7u8PT0xPffPMNioqkE/X79+/jiy++gJOTE/z8/LBjx45a16Wukl++hpW5LrQ1ax7oiS8sw/1nuQj5yAGFxUKsPZCA7Nc0ii1RPlXEbl0lPMyEsFQE106Kudaqjz5drTG4Vwdcu/8Ki3ZcRsylp7j3LFdpPTSI8jX5pIvH4yEsLAxTp05FdHQ0uFwuQkJCkJNT94Ei/rj4BBdvpaNf93ZVtpTXVQcrA/g4WoL3zzPEJaTWOKhGzpsShP+ahPwiIYID7ZiRdOrLqYMpejhY4I+LT3Hyyr8Q1XPS5lIRkJ1fggfP8xB/Jx1/xD/FwbPJ2PH7bcRceop/7qTj4fM8vC7g13uCaCK/2sbHjRs3EBoaiqCgIBw9ehQBAQGYMmUKUlJSGrjm9XP7cQ5YLKCTtew5VloZa8NAVwO3nyh+QJlfTj9CQXEpPvXvCGN9LQR4tMWlOxlISqERQ+tKGcfx9u3bsXfvXixZsgSHDh2CtrY2QkJCIBD896zfnDlzkJycjF27duGnn37C1atXsWTJEub1goICjBs3DlZWVjhy5Ajmzp2LDRs24PDhw7WqS10UlZTi4fM8dK7lPELWrfTQ17MtivhCfLfnGhKTs1HML0UxvxSlZdTzgSiWqmK3LoSlIhy/9AwWJjoqeZ5Llr6ebTEjyBkGuhr47e/H+OFAAmZEnMe8LZew/djd8mvJxFTEXn6GX88m49e4FPx55V88Sn3T6Hoy8UtFSMspQrGg5d61Y4mb+BXwp59+CmdnZyxatAgAIBKJ4OfnhzFjxmDcuHFyryc3txAikRgCoQjf7roCt06mCPKzBVvOroViDgeXb72U+ZpLRzNoa/w3V1BpmQi7ePfw6MVrWJrqwtbKAEZ6mlBXY4PNYkFYWoZCfileZhXi0Ys8cNhsfBbQCY7vmVS5/WJBGW4mZ9W47YpKy0TYd/Ih7j7NgamBFjpaG8LEQAua6hyocVjgsFkQi8tblcQARKL//s0XlKKopAyFfCFy35TgVV6JzCG42SxWpYROU50DU0MtmBlqw1hPE5qabGiqq0FTnQ0Om4VObY1goCM96pypqV6V+06qVtv4mDlzJkpKSrBlyxZm2bBhw+Do6IjFixfXatuSmBKWinDvWS5Ky0RMwi0WA7q6Gigo4EP89ncxADA/y4+z8n+K/3vt7b8lh5T47RsqrrdMLMbFpDRYmeliwkcOTH0kMSKJiejzj3HlbgY+8GwLAz0NsFChQePdto13tsFs9+3LIjEgFonxOO0NbiZnwd/dGn5ubZCSlo92rXSx/Y87yM3nw9vBEmZGWlBTq317V12bW9Q5HHSxMZLqJt3U4knRx7FYLEbPnj0RHByM4OBgAEB+fj68vb3xww8/oF+/fkhJScGAAQPw22+/wdHREQBw7tw5TJw4EefPn4eZmRn279+PiIgIXLhwAerq5YO2rFmzBnFxcTh+/LhcdZGXJJ6A8tHVYv/5F7efZGP6UGdYtzbE5Vsv0eU9E9x7kiPzJwCpZaZGWoj682GlAZV0tdVhoKMBA10N6GurASwW+PwyCEUiqHPYUFdjQ+3tT3U1NjTU2OBw2FUen2w2CxpqHKirs5gYE1cMHlSO5/J/Azq6mih82zVXzPyv/JlJQWkZSktFUFP77/wBFiq8X3oblbYD4J0fTBlhmQhCYRmEZSKw2Syoscv3mcNhQ41T/gxdewvpuTKbWkw1FFXErrwqxlRKegFOxD/Bs4x8BAd2YUYulJw3ZMVQdfFV32WyXkt48AqGeppIzy7C/We5yC8WoqDCdReHU37NJtknDpuF1qa6aGuhBwtjHahxWDA00EJhkUA6Tsr/IaWqmJRdBpXLvH2xtEyEnHw+UrMKkZpZAGGpCCwARvqasDDRQSsjbZgZacOunVGl+QabY0zVb/IpFRMIBLhz5w4mT57MLGOz2fD29kZiYmKt1mVs/F+f+G0L+tapPoE9beUuO39M9zptozrWrWs/4EfoSA+F14M0DnWJj8TExEonQl9fX8TFxdV6+xVjytLCoNbvr4/PPuwic3nFGAkZ7IyQwcqth2R7K6f4KndDzZgyjuMXL14gMzMTPj4+zOv6+vpwcXFBYmIi+vXrh4SEBBgZGV2sQ5oAACAASURBVDEJFwB4e3uDxWIhKSkJ/v7+SExMRLdu3ZiES7Kd7du3o6CgAHp6egqLqYrxZGqqBztb6VF1JeefDtbGMn/KWtbDqU2t6kBIbagqduX1bkx1c7CUWa7ieaM28VWfZTWVJ01Tk+5emJubi7KyMpiZSfe9NTU1RWZmpopqRUjjUJf4yMrKgqmpqdzlCVE2ZRzHkp/VrVPWOtTU1GBoaIisrKwqy0jWWV0ZiinSEqgqdglprJp00kUIIYQQQgghjV2TTrqMjY3B4XCYFkWJ7OxsmJsrZkJjQpqqusSHmZkZsrOz5S5PiLIp4ziW/KxunbLWUVpaitevXzOt7LLKSNZZXRmKKdISqCp2CWmsmnTSpaGhAQcHB8THxzPLRCIRLl26BFdXVxXWjBDVq0t8uLq64uLFi1LL4uPjKZ6IyijjOLa2toa5ubnUOgsKCnDz5k2mjJubG/Ly8nDnzh2mzD///AOxWAxnZ2dmO1euXIFQKJTaTqdOnaCnpydXXQhprlQVu4Q0VpwlFce/bYL09PQQHh6O1q1bQ0NDAxEREbh//z5WrFgBbW3Zc/QQ0lLUFB9z585FUlISvL29AQCtWrVCeHg4tLW1YWBggKioKMTGxmLlypUwMal69ExClEnRxzGLxUJpaSm2bt0KW1tbCIVCfPfddxAIBFi4cCE4HA5MTExw8+ZNxMTEwN7eHi9evMC3336Lnj17YvDg8hFYbGxssH//fjx69Ag2Nja4fPkyfvzxR0yfPh0ODg5y1YWQ5kwVsUtIoyVuBvbu3Svu3bu32MHBQRwUFCS+efOmqqtESKNRXXyMHDlSPG/ePKnyPB5P/MEHH4gdHBzEgYGB4ri4uIauMiGVKPo4FolE4vDwcLG3t7fY0dFRPHr0aPGTJ0+kyuTm5opnz54tdnV1Fbu7u4sXLFggLiwslCpz79498eeffy52dHQU9+zZU7xt27ZKdaeYIi2ZKmKXkMaoyc/TRQghhBBCCCGNWZN+posQQgghhBBCGjtKugghhBBCCCFEiSjpIoQQQgghhBAloqSLEEIIIYQQQpSIki4FiIqKgr+/P5ycnDBs2DAkJSWpukoqtXXrVgwdOhRubm7w8vLCtGnT8PTpU1VXizQSzT1e6PgnDUWVsXT16lVMmjQJvr6+4HK5OHv2rNTrfD4fS5cuRffu3eHm5obp06dXmvT25cuXmDBhAlxcXODl5YXVq1ejrKxMqszly5fxySefwNHREe+//z6OHj1aqS41fQ7y1IW0XE35nCTP+UZRsUjqj5KueuLxeAgLC8PUqVMRHR0NLpeLkJAQ5OTkqLpqKnPlyhWMGDEChw4dwq5duyAQCBAcHIySkhJVV42oWEuIFzr+SUNQdSwVFRWBy+Xi22+/lfn6ypUrcfbsWYSHh2Pv3r149eoVZsyYwbxeVlaGiRMnQigU4pdffsGqVatw5MgRbNy4kSnz/PlzTJw4Ed27d8fvv/+O0aNH4+uvv5aaGFeez6GmupCWS9VxVF/ynG8UEYtEQVQ9Zn1TFxQUJF62bBnze1lZmdjX11e8Y8cOFdaqccnOzhZ37txZfP36dVVXhahYS4wXOv6JMjSmWOrcubP4zJkzzO9v3rwROzg4iE+cOMEsS05OFnfu3FmclJQkFovF4ri4OHGXLl3EmZmZTJn9+/eLPTw8xAKBQCwWi8WrV68WDxw4UGpbM2fOFE+YMIH5vabPQZ66kJarMcWRIrx7vlFULBLFoDtd9SAQCHDnzh34+Pgwy9hsNry9vZGYmKjCmjUu+fn5AABDQ0MV14SoUkuNFzr+iaI19li6ffs2hEKhVP1sbW1hZWXF1C8xMRF2dnYwMzNjyvj6+uLNmzd4/PgxU6biOiRlJOuQ53OQpy6kZWrscVQX755vFBWLRDEo6aqH3NxclJWVSR2oAGBqaorMzEwV1apxEYvFCAsLQ7du3WBra6vq6hAVaonxQsc/UYbGHktZWVnQ0tKCnp6e1HJTU1NkZWUxZUxNTaVel+xPTWXy8vIgFArl+hzkqQtpmRp7HNWWrPONomKRKIaaqitAmrdly5bh4cOHOHDggKqrQkiDo+OfEEJIQ6DzTeNHd7rqwdjYGBwOp1JLQHZ2NszNzVVUq8Zj+fLlOHPmDHbv3g0LCwtVV4eoWEuLFzr+ibI09lgyMzNDSUkJCgoKpJZnZ2czLehmZmaVRlCT7E9NZYyMjKCuri7X5yBPXUjL1NjjqDaqOt8oKhaJYlDSVQ8aGhpwcHCQGklJJBLh0qVLcHV1VWHNVEssFmPZsmU4efIkdu/ejbZt26q6SqQRaCnxQsc/UbbGHkuOjo5QV1eXqt/jx4/x8uVLpn6urq64f/++1Chx8fHxMDAwQIcOHZgyFy9elFp3fHw8sw55Pgd56kJapsYeR/Ko6XyjqFgkisFZsmTJElVXoinT09NDeHg4WrduDQ0NDUREROD+/ftYsWIFtLW1VV09lVi6dCmOHTuG9evXo1WrVigqKkJRURE4HA7U1KhHa0vWEuKFjn/SEFQdS4WFhUhJSUFWVhZ++eUXuLq6QkNDA0D5HYSMjAxERUXBzs4OeXl5+Pbbb2FtbY3JkycDANq2bYuTJ08iPj4eXC4X9+7dw/Lly/H5558zD/23a9cOW7ZswZs3b2BpaYnY2Fjs2rULixYtYi4ua/ocNDU1a6wLablUHUf1VdP5Rp7jX55YJIrBEovFYlVXoqnbt28fdu7ciczMTHTp0gWLFi2Cs7OzqqulMlwuV+bysLAwDBkypIFrQxqb5h4vdPyThqLKWLp8+TK+/PLLSsunTZuG6dOng8/nY9WqVYiJiYFAIEDPnj3x7bffSnVXSk1NxZIlS3DlyhVoa2vjk08+wZw5c8DhcKS2ExYWhuTkZFhaWmLq1Kn45JNPpLZZ0+cgT11Iy9WUz0nynG8UFYuk/ijpIoQQQgghhBAlome6CCGEEEIIIUSJKOkihBBCCCGEECWipIsQQgghhBBClIiSLkIIIYQQQghRIkq6CCGEEEIIIUSJKOkihBBCCCGEECWipIsQQgghhBBClIiSLkIIIYQQQghRIkq6CCGEEEIIIUSJKOkihBBCCCGEECWipIsQQgghhBBClIiSLkIIIYQQQghRIkq6CCGEEEIIIUSJKOkihBBCCCGEECWipIsQQgghhBBClIiSLkIIIYQQQghRIkq6CCGEEEIIIUSJKOkihBBCCCGEECWipIsQQgghhBBClKhZJF2XL18Gl8vFw4cPa/W+UaNGYcaMGdWWefHiBbhcLs6ePVufKirMkSNHwOVyUVhY2ODbLioqwoYNG/Dhhx/CyckJXl5emDlzJlJSUpS2TVnfrb+/P7hcbqX/fv/9d2zYsAHdu3ev07aOHDmCIUOGwM3NDZ6enhg8eDDCwsKkysjaLpfLxbVr1+q1n01FS4w1d3d3lJSUVHp9zJgx4HK5mD9/vtTyM2fO4LPPPoOHhwfc3d0RGBiIxYsXS8VsTk4Oli1bhoCAADg5OcHX1xfjxo3DX3/9Vet6crlc7Nu3T66y9+7dw8yZM+Hj4wNHR0f4+voiNDQUSUlJTBl/f398//33ta4HqRuKqf9UFVP1ERkZCXt7e2RnZ8t8/cSJE+Byubh586bCtgkAGzZsAJfLxbp16xS6XtIwKC7/Iysu63Ot9a7bt2+Dy+Xizz//lPl6VlYW7O3tsW3bNrnWJ893oCpqqq6AIjg4OODgwYNo166dqqvSbBUWFuLLL7/E8+fPMWHCBDg5OSE7Oxt79+5FUFAQtm/fDg8Pjwarz8CBAzFq1CipZe3atYNAIECfPn1qvb6tW7ciIiICISEhCA0NBZ/Px507d/DHH39gwYIFUmWDg4Px4YcfSi3r2LFj7XeiCWqJsSYWixEXF4d+/foxy7KysnDlyhXo6OhIlT1+/DhCQ0MxfPhwTJ48GSwWCw8ePMDRo0eRn58PXV1dCIVCjB49GsXFxZg0aRLatWuH9PR0XLx4EZcuXULfvn2Vsh8nT57E7Nmz4eHhgQULFsDCwgIZGRk4duwYxo0bh6tXryplu6R6FFPlqoqp+howYABWr16NEydOYMSIEZVe5/F4aNu2LVxcXBS63ePHjzPrnzVrlkLXTZSP4rJcVXH56aef1ulaSxZHR0fY2NggJiam0rUVUN4wIhKJEBgYqJDtqVKTTrrEYjEEAgH09PTg6uqq6uo0a+Hh4Xjw4AF+++03cLlcZvn777+PL7/8EnPmzMGff/4JTU3NBqlPq1atqvzOLS0ta72+ffv2Yfjw4Zg9ezazzN/fH9OmTatUtk2bNi3ueGvJsebv7w8ejyd1IoqNjUW7du0qnYj27dsHPz8/LFu2jFnWq1cvjB8/HmKxGABw5coVPHz4EL/++iucnZ2Zch9//DFTRtEyMjIwb948BAYGYtWqVWCxWMxrAwcObDQtri0JxZR8MVVflpaW8PDwQExMTKWkq6CgAH///TfGjBlTr21IvkvJ+e/OnTt4+vQpvLy8cOnSJSQlJUnFuiwlJSXQ0tKqVz1I/VFcyheXlpaWdbrWqkpgYCB27tyJwsJC6OrqSr0WExMDV1dXtGnTRmHbUxWldy88cuQIHB0d8ebNG6nljx49ApfLRXx8PAAgLi4OY8eOhZeXF9zd3TFs2DBcuHBB6j2S25nXrl3D0KFD4eTkhNjYWJm3gSMjIzF06FB07doV3t7emDRpEp49eyazjgcPHoS/vz+cnZ0xYcIEZGRk1Lhfv/76KwIDA+Ho6Ig+ffpg+/bttf1olObevXsYPXo0XFxc4OnpidDQUGRlZTGvjxw5EosWLWJ+P3/+PLhcrlRXuj///BOOjo4oLi5GcXExDh8+jEGDBkklXACgrq6OWbNmIS0tDSdPngRQ9a3z+fPnY8iQIczvKSkpmDVrFvz8/ODi4oLAwED8/PPPEIlEdd73d295S46Ny5cvY8aMGXBzc0NAQACioqKk3pefnw8zM7NK66t4cdrYUawpx4ABA/D333+joKCAWRYTE4MBAwZUKlvVcQT8dyxJvh9zc/MqywCV4wWoOraEQiG+++47dOvWDR4eHli+fDkEAgHz+q+//gqhUIh58+bJPKara7FMSEjApEmT4OvrC1dXV3z88cf4448/pMq8efMG33zzDXx9feHk5ITevXtj4cKFzOvp6en46quv4OXlBWdnZ/Tt2xfh4eFVbrOxoJhSjtrElDznCaFQiO+//x69e/dmus1OnTqViYHAwEDcuHED6enpUus+ffo0SkpKmBZ0SXzxeDwsXrwYXbt2Ra9evbB+/Xqp7VX1XUocP34cmpqaWLVqFTQ1NZm7XhVxuVzs2rULK1asQI8ePTBo0CAAAJ/Px+rVq+Hn5wdHR0d89NFH+Pvvv6Xee/ToUXz++efo1q0bPD09MWrUKNy6dUvuz7+po7hUjtrE5bvXWjXFIACkpqZi9uzZ6N69O1xcXDBo0CAcO3YMQHmMlpSU4PTp01LbSUtLQ0JCAgYOHAigdt9BY6T0O119+/bF4sWLcerUKQwdOpRZzuPxYGZmxnxpL168QJ8+fRAcHAw2m41z585h/Pjx2LdvH7p27cq8r6SkBPPnz0dISAhsbGzQqlUrZGZmVtpueno6Ro4cCSsrKxQUFOCXX37BZ599hpMnT0JfX58pl5CQgCdPnmD+/Png8/lYs2YNpkyZgt9++63KfdqxYwfWrVuHkJAQdOvWDXfu3EFERAS0tbUxcuTIKt8nEolqTChYLBY4HE61ZaqTk5ODUaNGwdbWFmvXrkVhYSHWrl2LsWPH4rfffoOGhga6du3KJEgAcO3aNWhqako9l3T16lXY29tDW1sb165dQ1FRUZXdnrp16wYDAwNcvXqVOXHI49WrV3jvvfcwaNAg6Orq4t69e9iwYQP4fD4mTpxY7XvFYjFKS0uZ32v63BYtWoTBgwdj+PDhOH78OJYtWwYnJyem9dHe3h779u2DlZUVevfuDWNj4yrXJRKJarXthkKx9h9Fxlr37t2hr6+Pv/76C4MHD0ZqaioSExOxYsUKxMXFSZW1t7dHTEwM7O3t8f7778PCwqLS+rp06QI2m42vv/4aU6dOhaurK9TU6venODIyEq6urvjhhx+QnJyMdevWQUNDA/PmzQNQHs+Ojo4wMTGp9bpfvnwJd3d3fP7559DQ0MCNGzfw9ddfg81mMyfCsLAwJCQk4Ouvv4aZmRnS0tKk/p7MnTsXfD4fy5cvh76+Pp4/f47Hjx/Xa58bAsXUf1QVU/KcJ7Zu3Ypjx44hNDQU1tbWyMzMxLlz55j6fvjhh/juu+/A4/EQHBzMrJvH46Fz587o3Lmz1DbXrFmDDz74AOvXr8elS5ewadMmdOzYUeriU9Z3CZSfm2JjY9GrVy9YWlrCz88PsbGxmD9/Pths6XbunTt3wsPDA6tXr2bucs+YMQNJSUmYPn062rVrh9jYWEyePBm//fYbunTpAqD8eBs8eDDTpV5yFy8mJgZt27at8fNv6igu/6OquHxXTTGYnZ2N4cOHQ1tbG/PmzUPr1q3x8OFDpKWlAQBsbW3RpUsX8Hg8fPTRR8x6eTwe2Gw2c/dN3u+gsVJ60mVgYICePXuCx+NVCo4PP/yQORAqHlQikQjdu3dHcnIyDh8+LDM4KiYAsoLj66+/Zv5dVlYGHx8feHl54fTp0xg8eDDzWk5ODg4ePAgrKysAgJWVFb744gucO3cOvXr1qrTegoICbNq0CZMnT2a6nvn4+KC4uBg//fQTPv/88yoP7q+//hrR0dHVfl7dunXD3r17qy1TncjISADlf8z19PQAADY2Nhg2bBhOnjyJgQMHwsPDA1u2bEFOTg5MTExw7do1BAUF4ZdffmFu7V6/fh09evQAAKaFprpbu1ZWVpVaEWvi5eUFLy8vAOUnqq5du6KkpASHDh2qMenatWsXdu3axfxuYWGBc+fOVVk+MDAQU6ZMAVD+GZ89exYnT55kkq7Fixdj6tSpmD9/PlgsFmxtbfHBBx9g3LhxzOcosWLFCqxYsYL53d3dHQcOHKjVvisDxZp0nRQVaywWC/369QOPx8PgwYPB4/HA5XJha2tbqezs2bPx8OFDLF++HMuXL4e1tTX69u2LkJAQ5s6WjY0N5s6di7Vr12LEiBHQ1NSEp6cngoKC0L9//xrrI4uuri4iIiLAZrPh5+cHgUCALVu2YOLEiTAyMkJGRgbs7e3rtO6K/ejFYjE8PT2RkZGBQ4cOMUnXrVu3MGLECKmL0o8//pj5961bt7B27Vr4+/sDgMIewFY2iinpOqkipuQ5T9y6dQsDBw7EJ598wryv4rFoYmICb29vxMTEMEnX69evcfHiRZldyD08PJhBA3x8fHD+/HmcOnVKZtL1bmPk9evXkZaWhrlz5wIoj5+TJ0/iypUrzDlVwtzcXOqO76VLlxAXF4e9e/eiW7duAABfX188ffoUP/30E9avXw8AUnUWiUTw8fFBUlISfv/9d5n709xQXErXSRVx+a6aYvDnn39GQUEBjhw5wjRQSOJaIjAwEBEREXj9+jUMDQ0BlN9p69GjB9ODRN7voLFqkGe6BgwYgPnz5yM3NxfGxsa4d+8enj59KnXhmp6ejnXr1iE+Ph6ZmZlMq4+7u7vUulgslsyD9l2JiYmIiIjA3bt3kZeXxyx/8uSJVDl7e3smMACga9euMDU1RVJSksztJCQkoKioCP369ZO629GjRw9s3rwZ6enpVSYn06ZNk/kgb0Xv9mWtraSkJPj4+EglCi4uLmjTpg2uX7+OgQMHws3NDRwOB9evX4efnx+SkpKwcOFCnDhxAomJiXBxccH9+/dr/ce7tl3x+Hw+0zqSlpYGoVDIvFZaWlpt6/9HH32EL7/8kvldXV292m35+PhIlbWxsZFKEu3s7BAbG4sLFy7gwoUL+Oeff7B582bweDwcOXJE6nsZN26c1MVxfb8zRaJYK6foWAsMDMSoUaOQl5cHHo9X5QO9rVu3xpEjR3DlyhWcO3cOly9fxs8//4w//vgD0dHRTB/4sWPHYsCAAfjrr79w5coVxMfH48KFC7h79y5CQ0PlrpdEQECAVCv6Bx98gPDwcDx69Aienp4A6t5V9vXr19iwYQNOnz6NjIwMlJWVAYDUXTw7Ozvs3LkTbDYb3t7eeO+996TWYWdnhx9//BF5eXno0aOH1HHQ2FFMlVNVTMlznrCzs8Mvv/wCU1NT9OzZE1wut9LxHhgYiHnz5uH58+do27YtTp48CaFQKHO7Fc8XQPlASS9fvpRaVtV3efz4cejo6DBddnv37g1dXV3m4rGid98fHx8Pc3NzuLu7S30/Xl5eOHLkCPN7SkoKfvzxRyQkJEiNyvj06dNK9WmuKC7LqSou31VTDP7zzz/o2bMnk3BVte21a9fi1KlTCAoKwr///os7d+5g5cqVTBl5v4PGqkGSLn9/f6ipqeHkyZMYPnw4eDweLC0tmZYGkUiEyZMno7CwEDNmzED79u2hra2N9evXVxrm1dDQEBoaGtVu7+XLlwgODoazszOWLl2KVq1aQV1dHRMnTpTqXwoApqamld5vamoqs5UDAHJzcwGgygMxLS2tyuCwsrKq8cHD+j5DlJmZiU6dOlVabmZmhtevXwMA9PT0YGdnh2vXrsHY2BhaWlrgcrnw8PDAtWvXUFpayrQoAv9dXKWmpsLOzk7mdl++fAknJ6da1fWHH37A4cOHMXXqVDg4OEBfXx+nT5/GTz/9BD6fX23SZWZmVqvtGRgYSP2urq5e6VjQ0NCAv78/0xr/66+/YuHChTh8+DBGjx7NlLOysqr1vjYUirVyio41Nzc3tGrVClu3bmW6N1WFw+FItc5fuHABEyZMQGRkpFQrnYWFBUaMGIERI0agqKgIM2bMwM6dOxEcHFxt91ZZ3v1sJd0IJZ+thYVFpYtGec2fPx83b97ElClTYGtrCz09PRw4cECq7/3ixYuxfv16bN68GcuWLUP79u3x1VdfMd9deHg41q1bh7CwMLx58wZ2dnaYP39+pZbOxohiqpyqYkqe88SUKVPAZrNx4MABrFmzBhYWFhg3bpzU3+2+fftCU1MTMTExmDRpEng8HlxcXGR2x5N1vuDz+VLLZH2XpaWlOHHiBHx8fCAUCpkE0dfXFydPnsTixYulGgjfff4zNzcXmZmZcHBwqFQnyZ2OgoICBAcHw9TUFPPnz4eVlRU0NTWxcOHCSsdHc0ZxWU6V57qKaorBvLy8Gq+brKys4ObmBh6Ph6CgIMTExEBDQwMffPABgNp9B41VgyRdurq68PPzA4/Hw/DhwxEbG4t+/foxB8KzZ89w9+5dbN++XaoVQNZ8AfI4f/48SkpKsHnzZmbEldLSUibpqEjW3B3Z2dkyH3IHwNzy3Lp1q8zAereFt6KG6F5obm4uc5+ysrKk/pBLEiwjIyO4u7uDzWaja9eu+Ouvv1BaWoqOHTvCyMgIQPnQqTo6Ojhz5gwCAgIqrfvatWt48+YN3NzcAIAZwaliiySASp//iRMnMHLkSIwfP55Z9u4Dw6r06aefYs2aNU3i2RMJirVyyoi1/v37IzIyEs7OzrC2tpb7fb6+vrCzs6v2ONLR0cEXX3yB8+fP499//4WxsTE0NDQqxdC7D45LvPvZ5uTkAPhvsI5u3bphy5YtyMvLY+JaHnw+H3FxcVi8eDE+//xzZvn+/fulyhkYGGDhwoVYuHAh7t+/jx07dmDOnDngcrno2LEjLCwssGrVKohEIiQlJWHDhg2YPHkyzp49W+sEs6FRTJVTVUzJc57Q1NTEV199ha+++gpPnz7FL7/8gpUrV+K9995jvhM9PT307t0bMTEx+PTTT3H58mXmmUdFiY+PR25uLk6dOoVTp05Vev3ChQtSg9a8ezFsaGgICwsLbNq0qcptJCYmIj09HZGRkVLdvvLz8xWwB00HxWW5xnKuqykGjYyMqkw6Kxo4cCBWrFiBnJwc8Hg89OrVi3lWqzbfQWPVYEPGBwYGYtasWThz5gyeP38uldFLWpAqtjSkpqYiISGh0gOu8igpKQGbzZa6UxIbGyt121bi7t27ePnyJXMr+Pr168jOzq5yeFc3NzdoaWnh1atX6N27d63q1RDdC11cXHDgwAEUFBQwXQyTkpKQmpoq1YfZ09MT+/btg7q6OpNIeXp64scff0RxcbFUWW1tbQQFBeHAgQMYPXq01HdSWlqK8PBw6OvrM60RpqamUFdXl5o0ubCwEAkJCVK33Pl8vtR3XlZWhpiYmHrtf11lZ2dX+mOXk5NT7Wh0jRXFmnJi7ZNPPsGTJ0+Y55hkkXUc8fl8pKenM59vXl4e9PX1K/XRl4zAJHm/paUlUlNTwefzmYaMd0fekjh9+jRCQ0OZLoYnT56ElpYWc9c7KCgIO3bswPfff19pwm+gfJQvWZ+xQCCASCSSOl4KCgpw5syZKj8DOzs7zJ07F8eOHcPjx4+l5rBjs9lwdXXFtGnT8Nlnn+Hly5eNPukCKKYA1cVUbc8TNjY2mDdvHqKiopCSkiJ1wT1w4EBMnz4dmzZtglgsrvMzlFWJiYmBkZER8+xVRbNmzcLx48erHSnUy8sLu3btgo6OTpXP0UiShoqfyY0bN5CamgpHR8d67kHTQnGpurisjqwY9PLywt69e5GVlVXtNVW/fv2wYsUKbNy4EQ8fPsTkyZOZ12rzHTRWDZZ0+fn5QUtLC4sXL4a1tbXUwdehQwdYWlri+++/x1dffYXCwkKsX7++2r6f1enRowfKysqwYMECBAUF4dGjR4iMjKzUZQAAjI2NMXHiREyfPp0ZZcbBwaHK/r0GBgaYNm0aVqxYgdTUVHh6ekIkEuHp06e4fPlytS1U1tbWtWohr85ff/1VaU4sJycnjB07FgcOHEBISAhCQkJQVFSEtWvXonPnzkxSBJT3MS4rK0NCQgLzwLCdnR3UrL/J1wAAIABJREFU1NRw69YtqW4ZADBz5kzcuHEDo0aNqjQ58o0bN7Bu3TqmNYLNZsPf3x8///wzrKysYGBggMjIyEpzkHh7eyMqKgrt2rWDkZERoqKiVHaLeNCgQQgICICPjw9MTU2RmprK1LkpPJxZEcWaYmNNomPHjti8eXO1ZcaNG4cOHTqgT58+aN26NTIzMxEVFYU3b95g+PDhAMr7tv/4448YMmQInJycwGazcePGDWzfvh19+vRh6t23b1+sX78e33zzDYYMGYK7d+9WOfpVYWEhvvrqK3z66adITk7G5s2bMWLECOauluROU2hoKDIyMjB06FBmcuSYmBhcu3YNV65cqbRefX19ODk5YdOmTdDT0wObzca2bdugp6cnNazw559/jvfffx+dOnUCi8XCoUOHoKOjA2dnZ+Tn52PcuHH4+OOP8d5770EgECAyMhLm5uZyPaDdGFBMqS6m5DlPSLoe2tvbQ1NTE3/++SfKysrg4eEhVc7Pzw96enrYv38/unfvXufvSBY+n4+//voLAwcOlDlQzIABA/Dbb7+huLgY2traMtfh4+MDX19fBAcHY/z48ejYsSMKCgpw//598Pl8hIaGwtXVFTo6Oli0aBFCQkKQnp6OjRs3yhwptbmjuFRdXL6rphgcM2YMjh49ihEjRmDSpEmwtLTE48ePUVRUJHUX29TUFF5eXti/fz90dHSYxz2A2n0HjVWDJV1aWlrw9/fHsWPHMGHCBKnXNDQ0sGHDBixbtgwzZsyApaUlJk2axEwiWluSOac2btyIU6dOwc7ODhERETJnhXd3d4eXlxdWrlyJnJwcdOvWDcuXL692/ePHj0erVq2we/du7Nq1C5qamrCxsZE5l4GySEZGqigsLAxDhgzBnj17mAssdXV1+Pn5YcGCBVItPiYmJujQoQPS0tKYbodsNhtubm44f/681J0uoLylZO/evdixYwcOHTqEdevWQSgUQlNTE7t37650klm8eDEWLVqEpUuXwtDQEJMmTUJCQoLU97lo0SJ8++23WLZsGZPcvP/++1JziDWUqVOn4vTp0/juu+/w+vVrmJubw83NDevWrWtyQ/BSrKlOSEgIYmJisGbNGmRnZ8PExAT29vbYv38/c0Hg4uKCgIAAxMbGYseOHSgrK4O1tTUmT54sNThM586dsXLlSmzevBmnTp1Cjx49EBYWJtXNTyI4OBjPnz9HaGgoRCIRgoKCpCb6BsqHzW7bti22bt2KFStW4PXr1zA2NkaPHj2kRgJ919q1a7F48WLMmzcPRkZGGDFiBEpKSrBv3z6mjKurK6Kjo/HixQtwOBx06dIF27dvh6WlJQQCATp37ow9e/YgPT0dWlpacHV1xc6dO5vMZLAUU6ojz3lC8hzIzp07IRKJ0LFjR6xfv77SMySampp4//33ER0dXedW/KrExcWhoKBAatTOij766CPs3bsXZ8+erfKzZrFY2LhxI7Zs2YLdu3cjLS0NhoaGsLOzw6hRowCUPwcWERGB1atXY8qUKWjfvj2WLl2KHTt2KHR/mgKKy8ajphg0MTHBgQMH8MMPP2DlypUQCARo3769zJGqAwMDceHCBQQEBEidI2rzHTRWLLFkOBdCakkyQMCMGTMwadIkVVeHEEIIIYSQRoldcxFCZPP19cXcuXMRHh4OHo+n6uoQQgghhBDSKNGdLkIIIS1CVFQUdu7ciczMTHTp0gULFy6s8uF2oPwh7YiICKSmpsLGxgb/+9//mOcyhEIhwsPDce7cOTx//hz6+vrw9fXF7NmzpUYpy8vLw/Lly3H27FlwOBx88MEH+Oabb5jRtwghhLQMdKeLEEJIs8fj8RAWFoapU6ciOjoaXC4XISEhzPD677px4wZCQ0MRFBSEo0ePIiAgAFOmTGFGZS0pKcHdu3cxefJkHDlyBBs2bEBycjKmTp0qtZ45c+YgOTkZu3btwk8//YSrV69iyZIlyt5dQgghjQwlXYQ0YVFRUfD394eTkxOGDRuGpKSkastL5jJxcnLCoEGDcO7cuSrLjh8/HlwuF2fPnlV0tQlpcLt27cLw4cMxdOhQdOzYEUuXLoWmpmaVc9zs2bMHvXr1QkhICGxtbTFz5kzY29sjKioKQPnIjrt27cKAAQPQoUMHuLq6YtGiRbh58yYyMjIAACkpKTh//jxWrFgBFxcXeHh4YOHChTh27BiysrIabN8JURZFn4PEYjEiIiLg6+sLZ2dnjBkzhplOQ2Lq1Kno06cPnJyc4Ovri//9739MzBHSmDXY6IUSiuzeIZGcnIwffvgBV69ehVgsRufOnfHTTz/BxMRE7nplZxdAJKq+p6WxsQ5yc4vkXmdLpYzPydxcX6Hraw4kLfdLly6Fi4sLdu/ejZCQEJw4cULmsS9puZ89ezb69OmDY8eOYcqUKfj9998rDd29b98+1LfncU0xRfGkGHX5HFtaPAkEAty5c0dqzhc2mw1vb28kJibKfE9iYiLGjRsntczX1xdxcXFVbqegoAAcDoeZPiMhIQFGRkZS8yd5e3uDxWIhKSlJajhkQpoaZZyDtm/fjr1792LVqlWwtrZGREQEMyqsZATmbt26ISQkBK1atcKrV6/w/fffY+bMmThw4ECt6l/VOaqlnJsa+342x/NUgyZdygjQf//9FyNGjEBQUBBmzZoFbW1tPHz4EOrq6gqvv5oap+ZChD6nBlKx5R4Ali5diri4OERHR1e6WASkW+6B8rnX4uPjERUVhcWLFzPlkpOTsW3bNhw+fBg9e/ZUWv3pOFEM+hxrlpubi7KyskqTcpqamlZqRZfIysqqNNG1qakpMjMzZZaXzMczaNAg5nktWetQU1ODoaFhre90ydMwKGFuro/MzPxarb+xair70hwvEGui6HOQWCzGnj17MGXKFPTt2xcAsHr1anh7e+PMmTPo168fAEjNI9qmTRuMHz8e06dPh0gkYiaIr4+W8je1pexnY9KgSZcyLhLXrVuHXr164X//+x/zvvbt2zfA3hCiOspquRcIBAgNDcWCBQsUOnEoIc2ZUChk5opRxTyDhDQ0ZZyDXrx4gczMTPj4+DCv6+vrw8XFBYmJiUzSVVFeXh6OHTuGrl271jrhMjXVq/K1lpJEt5T9bCwaLOlSRoCKRCLExcUhJCQEY8eOxf3799G+fXtMnTq11i301QVfRXSAyoc+J+VSVsv9unXr0KlTJ/Tv37/edZQnpug4UQz6HKtnbGwMDodT6e5Sdna21EiDFZmZmSE7O7vG8kKhEDNnzsSLFy+wZ88e6OnpVbuO0tJSvH79ulLsEtKUKOMcJPkpa53v3mH+4YcfEBUVheLiYri5uWHLli213oeq7h43lbur9dXY97M5ntcaLOlSRoBmZ2ejqKgIO3bswMyZMzF37lycPn0aEydOxOHDh2Fvby93/eTputHYD9DGQhmfU3MMvsbmn3/+wZ9//onff/9dIeurKaYonhSjLp9jS4snDQ0NODg4ID4+nnmOSiQS4dKlS1JdlSpydXXFxYsXMWrUKGZZfHw8XF1dmd8lCdezZ8+wZ88eGBkZSa3Dzc0NeXl5uHPnDhwcHACUx5lYLK72WWZCSPXGjRuHoKAgvHz5Ehs3bsSCBQvw008/qbpahFSrSY9eKBKJAAABAQEYPXo0unTpgmnTpsHDwwMHDx5Uce0IUR5ltNxfvXoVL1++RPfu3WFvb880WkyZMkVm919CmpKxY8fi4MGDiI6ORkpKCpYsWYKSkhJ88sknAIC5c+di7dq1TPkvv/wS58+fR2RkJFJSUrBhwwbcvn0bI0aMAFCecM2YMQO3b9/GmjVrUFZWhszMTGRmZkIgEAAAbG1t0bNnTyxcuBBJSUm4fv06li9fjoEDB9KdLtKkKeMcJPkpzzpNTEzw3nvvwcfHB+vWrcOZM2dqHDmREFVrsKRLGQFqbGwMNTU1dOjQQaqMra0t0tLSFFh7QhqXii33EpKW+4ot8RVJWu4rqthy/8UXX+CPP/7A0aNHmf8AYOHChVi6dKmS9oSQhjFgwADMmzcP69evx8cff4x79+5hx44dzCBOaWlpUl2Y3N3dsWbNGhw8eBAff/wx/vzzT2zatIkZxCkjIwNnzpxBeno6Pv74Y/j6+jL/JSQkMOtZs2YNOnTogNGjR2PChAno2rUrxRNp8pRxDrK2toa5ubnUOgsKCnDz5s0q1wmAGWlX0thRH68LBcjKK673egiRpcG6Fyqje4dkne92T3z69CnatWun8H3ILxKgkF8KANBUV4Nak75PSJq6sWPHYt68eXBwcICzszN2795dqeXewsICoaGhAMpb7keNGoXIyEj4+fmBx+Ph9u3bWLFiBYDyrrvvducFACsrK1hbWzfcjr1VKgL4wlLmd4o5Ul8jR47EyJEjZb62d+/eSsv69+9f5fON1tbWePDgQY3bNDIykrqD1hDyiwQoFYHihSiVos9BLBYLX375JTZv3ox27doxQ8ZbWloy1423bt1CQkICPD09YWBggOfPn2P9+vVo3769QrrsztpwAQAQOZ+mcyCK16CjFyo6QAEgODgYc+bMgaenJzw9PXH69GlcvnxZajRDRSkuKcXVe+UT8Hl2sYCaZoNPc0YIY8CAAcjJycH69euZee/ebbmvOJqTpOU+PDwcP/74I2xsbKRa7hsbvvC/eAMo5giRV3FJKfjCUooXolTKOAeNHz8excXFWLx4Md68eYOuXbti+/btzBxdWlpaOH36NDZt2oSioiKYm5ujZ8+eWLduHVOGkMaKJa7vDKi1tG/fPqnJkRctWsS0TowaNQpt2rTBqlWrmPKxsbEIDw+XmhzZz89Pap2HDh3Ctm3bkJmZCVtbW8ycObPSBMo1kWcgDTGHg7+v/wug/AJQl05oMtFAGgSo/0AahfzKSRfFXGU0kEbLUJt5usQcDoqK+M0iXprKgDsUU02PrJgKXnUGQMu409XYY6s5xlSD/0VWZPcOiWHDhmHYsGEKqR8hhBBCCCGEKBL1+CaEEEIIIYQQJaKkixBCCCGEEEKUiJIuQgghhBBCCFEiSroIIYQQQgghRIko6SKEEEIIIYQQJaKkixBCCCGEEEKUiJIuQgghhBBCCFEiSroIIYQQQkiLJhbLN/k4IXVFSRchhBBCCGnRSsso6SLKRUkXIYQQQghp0UrLRKquAmnmKOkihBBCCCEtmrBC0kVdDYkyUNJFCCGEEEJatLIK3QtFlHQRJaCkixBCCCGEtGgV73SJqKchUQJKugghhBBCSItWWlox6aI7XUTxKOkihBBCCCEtWsWBNMoo6SJKQEkXIYQQQghp0So+x0XPdBFloKSLEEIIIYS0aBXzLOpeSJSBki5CCCGEENKiVUy0qHshUQZKugghhBBCSItGd7qIslHSRQghhBBCWrSKz3GV0TNdRAko6SKEEEIIIS2auOJAGnSniygBJV2EEEIIIaRFq5hoUdJFlIGSLkIIIYQQ0qKJKv6bki6iBJR0EUIIIYSQFk1MoxcSJaOkixBCSIsQFRUFf39/ODk5YdiwYUhKSqq2fGxsLPr16wcnJycMGjQI586dk3r95MmTCA4ORvfu3cHlcvHw4cNK6/D39weXy5X6b9u2bQrdL0JI/VXMs2hyZKIMlHQRQghp9ng8HsLCwjB16lRER0eDy+UiJCQEOTk5MsvfuHEDoaGhCAoKwtGjRxEQEIApU6YgJSWFKVNUVAR3d3fMmTOn2m3Pnj0bFy5cYP4bOXKkQveNEFJ/IhpIgygZJV2ENGGKbrnftGkT+vfvD1dXV3h6emLMmDG4efOmMneBkAaxa9cuDB8+HEOHDkXHjh2xdOlSaGpqIjo6Wmb5PXv2oFevXggJCYGtrS1mzpwJe3t7REVFMWUGDx6MadOmwcvLq9pt6+rqwtzcnPlPR0dHoftGCKk/6l5IlI2SLkKaKGW03Ldv3x4LFy7EsWPHsH//flhbW2PcuHHIzc1tqN0iROEEAgHu3LkDHx8fZhmbzYa3tzcSExNlvicxMVGqPAD4+vpWWb46W7ZsQffu3TF48GBERkaitLS01usghCiXiCZHJkqmpuoKEELqpmLLPQAsXboUcXFxiI6Oxrhx4yqVr9hyDwAzZ85EfHw8oqKisHjxYgDAwIEDpd4zf/58/Prrr3j06BG6deum5D0iRDlyc3NRVlYGMzMzqeWmpqZ49uyZzPdkZWXB1NS0UvnMzMxabXvUqFGwt7eHoaEhbty4gXXr1iErKwtz586t1XpMTfXkLvsqpwg6OpowN2ked9TMzfVVXQXSAohpcmSiZJR0EdIESVruJ0+ezCyTp+X+3WTM19cXcXFxVW7j4MGDMDQ0ROfOnRVWd0JakrFjxzL/trOzg4aGBpYsWYJZs2ZBXV1d7vVkZxfI3/rO4aCoiI/MsrLaVrfRMTfXR2ZmvqqrUSNKDJu+is90iSnpIkpASRchTZAyW+7Pnj2L2bNno7i4GObm5oiMjISRkVGt6yhPy3x1FyrinCLo62kxvzenlntFowu+6hkbG4PD4SArK0tqeXZ2NszNzWW+x8zMDNnZ2XKXl5eLiwuEQiHS0tLQrl27eq2LEKI40gNpqLAipNmipIsQIqV79+44evQocnNzcejQIcycOROHDh2CiYlJrdZTU8t8TS3YRfxS5BeU/Pd7M2m5V7S63AloaUmahoYGHBwcEB8fD39/fwCASCTCpUuXMHr0aJnvcXV1xcWLFzFq1ChmWXx8PFxdXetVl3v37oHD4dQ6ngghylXx5hbd6SLKQANpENIEKbPlXkdHB+3bt4erqytWrlwJNpuNI0eOKHYHCGlgY8eOxcGDBxEdHY2UlBQsWbIEJSUl+OSTTwAAc+fOxdq1a5nyX375Jc6fP4/IyEikpKRgw4YNuH37NkaMGMGUycvLw71795jBaJ48eYJ79+4hLy8PAJCQkICff/4Z9+/fx/Pnz/HHH38gLCwMgwcPhp6e/M9oEUKUr2IjIeVcRBnoThchTVBDttyLxWIIBALFVZ4QFRgwYABycnKwfv16ZGZmokuXLtixYwdzxyktLQ1s9n/tkO7u7lizZg3Cw8Px448/wsbGBps2bYKtrS1T5syZM1iwYAHz+4wZMwAAYWFhGDJkCDQ0NMDj8bBx40YIhUJYW1tj7NixGDNmTMPsNCFEbmKaHJkoGSVdhDRRY8eOxbx58+Dg4ABnZ2fs3r27Usu9hYUFQkNDAZS33I8aNQqRkZHw8/MDj8fD7du3sWLFCgAAn8/Hxo0bERAQAHNzc+Tl5eHAgQNIT0/Hhx9+qLL9JERRRo4cWeXExHv37q20rH///ujfv3+V6xsyZAiGDBlS5esODg44dOhQ7StKCGlwNJAGUTZKughpohTdcs9isfD06VNMnz4dubm5MDIygpOTE6KioqRa9wkhhJDmpmKiVSwoQyG/FJrqalCjB3GIglDSRUgTpsiWew0NDWzYsEGh9SOEEEKagorjPj16kYfSMhE8u1hATZMulYliUP5OCCGEEEJaNKkuhdS7kCgBJV2EEEIIIaTWoqKi4O/vDycnJwwbNgxJSUnVlo+NjUW/fv3g5OSEQYMG4dy5c1Kvi8ViREREwNfXF87OzhgzZozU3JMvXrzA119/DX9/fzg7O6Nv377MQDX1JTV6Yb3XRkhlDZ50KTpAKxo/fjy4XC7Onj2r6GoTQgghhJC3eDwewsLCMHXqVERHR4PL5SIkJAQ5OTkyy9+4cQOhoaEICgrC0aNHERAQgClTpjBTLgDA9u3bsXfvXixZsgSHDh2CtrY2QkJCmBF0Hz9+DLFYjGXLliEmJgYLFizA/v37ERERUe/9oXm6iLI1aNKljACV2LdvHwUJIYQQQkgD2LVrF4YPH46hQ4eiY8eOWLp0KTQ1NREdHS2z/J49e9CrVy+EhITA1tYWM2fOhL29PaKiogCUJzp79uzBlClT0LdvX9jZ2WH16tVIT0/HmTNnAAC9evVCWFgYfH190bZtWwQEBCA4OBinTp2q9/5Ij15Y79URUkmDJl2KDlCJ5ORkbNu2DStXrmyI3SCEEEIIabEEAgHu3LkDHx8fZhmbzYa3tzcSExNlvicxMVGqPAD4+voy5V+8eIHMzEypMvr6+nBxcalynQCQn58PQ0PD+uwOgHfudNV7beT/7N17XFR1/j/w15kZBkGQu1cyCwPlJmJGKmpi5aW1zUta39QysfKSl2y1Wi3UNdvWyktpqaulsbvVL3G3DXfbMitFy0wk74qKkoDD/TrM7fP7Y5gjIwMMOsMAvp6PB8Kc8zlnPud4PjPnfT43qqvZhmSxFNCZM2fKy+wpoNOnT7daFh8fj71791rtd+HChXj55ZfRsWPHG85fQIBXo2muFlbC26sdAMDT0x1B/p43/H5tXVCQt6uzQERERE5QVFQEo9GIwMBAq+UBAQFWfbBqy8/PR0BAQJ30Go0GAOTftvZpWXe9S5cu4eOPP8Yrr7zS5GO4/r7Pw1Mt/+2uVsHbq12bv9fjvVrzaragyxkFFADeeecd3HXXXQ1OYGmPgoJyq06UNimVKCvXAgAqK6uhMRpv6j3bqqAgb2g0ZQ7fJxEREREA5OXlITExEQ899BDGjx/f5O2vv+8rr7m/AwCtVo+ycm2bvtdzxr2aI7XF+75WPfnAwYMH8d///hf//Oc/XZ0VIiIioluCn58flEol8vPzrZYXFBQgKCjI5jaBgYEoKCioN73l9/UP3AsKChAZGWm1XV5eHqZOnYqYmBgkJSXd7OEAuH70QjYwJMdrtj5dziighw4dwpUrVxAXF4fw8HCEh4cDAGbNmlWnWSIRERER3Ty1Wo2IiAikpaXJy0wmEw4cOICYmBib28TExGD//v1Wy9LS0uT0wcHBCAoKstpneXk5jh49arVPS8AVERGBVatWQaFwzK2s9eiFDtklkZVmq+mqXUATEhIAXCugTz75pM1tLAV0ypQp8rLaBfT//u//MGLECKttxowZgyVLlmDo0KFOOhIiIiKiW9u0adOwePFiREREIDo6Gh999BG0Wi3Gjh0LAFi0aBE6deqEhQsXAgCmTp2KKVOmYOvWrRg6dChSU1Nx7NgxrFy5EgAgSRKmTp2KDRs2oHv37ggODsbatWvRuXNn+b4xLy8PU6ZMQdeuXbF48WKr0a/re4BvL45eSM7WrM0LHV1AAwIC6vT5AoCuXbsiODi4+Q6MiIiI6BYyevRoFBYWYt26ddBoNOjduze2bNkCf39/AEBOTo5VLVRsbCxWr16NNWvW4O2330aPHj3w3nvvISQkRE4zY8YMVFVV4dVXX0VpaSn69euHzZs3Q602D3Kxf/9+ZGVlISsrC0OGDLHKz+nTp2/qeKyCLjYvJCdo1qDLGQWUiIiIiJrf5MmTMXnyZJvrduzYUWfZqFGjGhz4TJIkzJs3D/PmzbO5fty4cRg3btyNZbYRVrVbjLnICZp9IA1HF9Dr3eyTDiIiIiK6tdQeSMPkwnxQ29WskyMTEREREbU01jVdrOoix2PQRURERES3NJMQUCokAIy5yDkYdBERERHRLc0kBJTKmqDLxXmhtolBFxERERHd0oQJUNYM5iZY1UVOwKCLiIiIiG5pJrB5ITkXgy4iIiIiuqUJk4BCAiSweSE5B4MuIiIiIrqlmQQgKSQoFBKrusgpGHQRERER0S3NJAQUkgSJMRc5CYMuIiIiIrqlCVHTvFCSINjAkJxA5eoMEBE5msEEVOsN8mt3NxVUfMRERET1MJnMARdrushZGHQRUZtTrTfg0Mk8+XX/3p2gcufHHRER2SZgbl6okCQGXeQUfPZLRERERLc0k0lAqmleSOQMDLqIiIiI6JYmBKBQmJsXmljVRU7AoMtOP53MQ/oZjauzQURENyg5ORkJCQmIiorCxIkTkZGR0WD63bt3Y+TIkYiKisKYMWPw/fffW63/6quv8PTTTyMuLg5hYWE4c+ZMnX0UFxdj4cKFiI2NRf/+/fHHP/4RlZWVDj0uIrp5JiEgSTVDxhM5AYMuO73/z+NY/1k6tDpD44mJmokjbyL1ej3+8pe/YMyYMYiJicHgwYPx8ssvQ6PhwwZq/VJTU7Fq1SrMnj0bKSkpCAsLQ2JiIgoLC22m/+WXX7Bw4UJMmDABu3btwvDhwzFr1ixkZmbKaSorKxEbG4sXX3yx3vd98cUXce7cOWzbtg0bN27EoUOHkJSU5OjDI6KbJASgkFDTp4s1XeR4DLrsoDeY5L8rtQy6qGVw9E2kVqvFiRMnMHPmTOzcuRPr16/HuXPnMHv27OY8LCKn2LZtGyZNmoTx48ejZ8+eWLZsGdzd3ZGSkmIz/fbt2zFkyBAkJiYiJCQE8+fPR3h4OJKTk+U0jzzyCObMmYMBAwbY3EdmZiZ++OEHrFy5En369MHdd9+NJUuW4IsvvkB+fr5TjpOIboy5T5cECRy9kJyDw3nZoaSiWv5bqzO6MCdE19S+iQSAZcuWYe/evUhJScH06dPrpK99EwkA8+fPR1paGpKTk/Hqq6/C29sb27Zts9pm6dKlePTRR5GXl4dOnTo5/6CInECn0+H48eOYOXOmvEyhUGDgwIFIT0+3uU16enqdchQfH4+9e/fa/b5HjhyBr68vIiMj5WUDBw6EJEnIyMhAQkKC3fsKCPCyO+3Vwkp4erojyN/T7m1asqAgb1dngW4BomZyZIVC4ixd5BQMuuxQUqGT/66qZk0XuV5z3USWl5dDqVTC27vpNz323CQ2dDMlCivh7dVOft2Um8ib2bY14k1pw4qKimA0GhEYGGi1PCAgAFlZWTa3yc/PR0BAQJ30TWlua2sfKpUKPj4+Ta7pKigoh8lk562gUonKympojK3/IWFQkDc0mjJXZ6NRLIOtn0lAHr2QzQvJGRh02aGk/FrQxZouagma4yayuroaq1evxpgxY+Dp2fSApbGbxMZupiqrDSgr11573YSbyJvMZYh7AAAgAElEQVTZtrW5kZtS3iASEVkTQsijFzLmImdgny47lFfp5b85kAbdCvR6PRYsWADA3MSQqDXz8/ODUqmsU7tUUFCAoKAgm9sEBgaioKDA7vT27sNgMKCkpKTOAxMici3z6IXmgTSInIFBlx20NU0K1SoFdHpTI6mJnM+ZN5F6vR7z589HdnY2tm7dCi8v+/uSELVEarUaERERSEtLk5eZTCYcOHAAMTExNreJiYnB/v37rZalpaXVm96Wvn37ori4GMePH5eXHTx4EEIIREdHN/EoiMiZTCZzny5zTRerusjxGHTZwdKksIOXu9VIhkSu4qybSEvAlZWVhQ8//BC+vr7OOQCiZjZt2jR88sknSElJQWZmJpKSkqDVajF27FgAwKJFi/DWW2/J6adOnYoffvgBW7duRWZmJtavX49jx47hiSeekNMUFxfj5MmT8gigFy5cwMmTJ1FcXAwACAkJweDBg7FkyRJkZGTg8OHDWLFiBX73u9+xpouohRHC3J/L3KfL1bmhtoh9uuxQpTNArVLA010Fg5FBF7UM06ZNw+LFixEREYHo6Gh89NFHdW4iO3XqhIULFwIw30ROmTIFW7duxdChQ5Gamopjx45h5cqVAMwB19y5c3HixAl88MEHMBqNcn8vHx8fqNVq1xwokQOMHj0ahYWFWLduHTQaDXr37o0tW7bA398fAJCTkwOF4tpzyNjYWKxevRpr1qzB22+/jR49euC9995DSEiInGbPnj14+eWX5ddz584FAKxatQrjxo0DAKxevRorVqzAk08+CYVCgREjRmDJkiXNcchE1AQmIaBUcPRCch4GXXbQ6oxop1ainbsSJWXs00Utg6NvIvPy8rBnzx4AwO9//3ur99q+fTvi4uKa6ciInGPy5MmYPHmyzXU7duyos2zUqFEYNWpUvfsbN26cHFzVx9fX16oGjYhaJiFQayANhl3keAy67KDVGdHOXYV2ahXyjVWuzg6RzJE3kcHBwTh9+rRD80dERNQamAfSkDiQBjkN+3TZQVttQDu1Eu5qJft0EREREbUxlsmRJZjn7CJyNAZddqjSGdFOba7pYp8uIiIiorbFZDJPjqxQcKIucg4GXXbQ6sw1Xe1Y00VERETU5sg1XRIH0iDnYNBlh2rLQBpqFQxGwQ6WRERERG2IZXJkDqRBzsKgyw46gwnubuaaLgAwGFkYiYiIiNoKy+iFCs7TRU7CoMsOOr0Rajcl1G6WoItNDImIiIjaCsvohWxeSM7CoMsO1XoT1G4KuKsZdBERERG1NSYBKNi8kJyIQVcjTCYBg9EEd5US7m5sXkhERETU1giTeSANhYLNC8k5ODlyI6r1RgCA2q120MWaLiJnyi+uwvGsIphMwjx8LxERkRPVnhyZNV3kDAy6GqGrGSJe7aaAms0LiZyuWm/E6x8fRnG5DhF3+KFfWEdXZ4mIiNo485DxYE0XOQ2bFzZCZ6npUinhrjKfLjYvJHKen07kobhcB29PN5zKKubceERE5HQmAUgcvZCciEFXI+Sgq3ZNF28CiZwm/Vw+Ajq0w7SHesNoEriSX+HqLBERURtnkmu6zH8TORqDrkZca15Yq0+XiUEXkTOYTAKnLhUh4g5/3NnVByqlhLzCSldni4iI2jghYB5Ig326yEkYdDXCUtPlrlJcC7oMLIxEzpBbWImqaiPuCvaBUiEhwKcdNCVaV2eLiIjaOJOpZiANBefpIudo9qArOTkZCQkJiIqKwsSJE5GRkdFg+t27d2PkyJGIiorCmDFj8P3338vr9Ho9/vKXv2DMmDGIiYnB4MGD8fLLL0Oj0Tgsv9X6mpoutZLzdBE52cXcUgBAj87eAIAgHw8UlmpZ5oiIWiBH3tMB5sEs1q5di/j4eERHR+Opp55CVlaWVZqNGzfiscceQ58+fRAXF+ewYzEPpMEh48l5mjXoSk1NxapVqzB79mykpKQgLCwMiYmJKCwstJn+l19+wcKFCzFhwgTs2rULw4cPx6xZs5CZmQkA0Gq1OHHiBGbOnImdO3di/fr1OHfuHGbPnu2wPF+r6VJCpVRAAoMuImfJ1lRApZTQOcATABDo2w5CAIWl1S7OGRER1eboezoA2Lx5M3bs2IGkpCR8+umn8PDwQGJiInQ6nZxGr9dj5MiRePzxxx16PCZhnhiZzQvJWZo16Nq2bRsmTZqE8ePHo2fPnli2bBnc3d2RkpJiM/327dsxZMgQJCYmIiQkBPPnz0d4eDiSk5MBAN7e3ti2bRtGjx6NO++8EzExMVi6dCmOHj2KvLw8h+RZZ7g2kIYkSVAqJY5eSOQkuQWV6OTvCaXC/NEU6OMBACgsZRNDIqKWxNH3dEIIbN++HbNmzcL999+PXr164c0330Rubi727Nkj72fu3Ll46qmnEBoa6tDjMQnzvJCs6SJnabZ5unQ6HY4fP46ZM2fKyxQKBQYOHIj09HSb26Snp2P69OlWy+Lj47F3795636e8vBxKpRLe3t6Oybf+2kAaAKBSKljTReQkOYWVuC2ovfzaw10JtUqB4nJdA1sREVFzcsY9XXZ2NjQaDQYNGiSv9/b2Rp8+fZCeno6RI0c69BgCArzqLPP0VKOi2vyw3durHTw93RHk7+nQ921JgoIcc69M9mm2oKuoqAhGoxGBgYFWywMCAuq017XIz89HQEBAnfT19dmqrq7G6tWrMWbMGHh6Nq2Q2Cp8AODm7gYA6NrZBxVVeqjdlJAUUpsviDeLBZmaymA0QVNUhf69guRlkiTBx0uNknI2LyQiaimccU9n+W1rn47sq29RUFAOk+lalZbRKFCt1UOhkGA0CZSVa1FZWQ2N0ejw924JgoK8odGUuTob9WqL95HNFnQ5m16vx4IFCwAAS5cubfL21xc+i8Ji83DVpSWVUKrdoJCAKq2hTRfEm+WMgtwWCx9Zu1pUBZMQ6OLf3mq5r5c7LuWVuyhXRER0KxCiZvRCCezTRU7RbH26/Pz8oFQqkZ+fb7W8oKAAQUFBNrcJDAxEQUFBo+n1ej3mz5+P7OxsbN26FV5etmutboROb4RSIUGlNJ8qNi8kco6cAvMDDssgGhY+XmpU640oq2QTQyKilsAZ93SW303ZpyOZ+3SBfbrIaZot6FKr1YiIiEBaWpq8zGQy4cCBA4iJibG5TUxMDPbv32+1LC0tzSq9JeDKysrChx9+CF9fX4fmW6c3Qe127TSpVAy6iJzhak2tcic/66DL18sdgHmQDXtcya/AW/84gq9+uozyKr1jM0lERE65pwsODkZQUJDVPsvLy3H06NF69+lInByZnK1ZRy+cNm0aPvnkE6SkpCAzMxNJSUnQarUYO3YsAGDRokV466235PRTp07FDz/8gK1btyIzMxPr16/HsWPH8MQTTwAwB1xz587FsWPHsHr1ahiNRmg0Gmg0GqvhRW+GzmCEWqWUX6sUHL2QyBnyS7Ro304Fz3bWrZ59vdQArtWENcRgNOG9lF+RV1iF/JIqfJ9+hV+eRERO4Oh7OkmSMHXqVGzYsAHffPMNTp8+jUWLFqFz585ISEiQ93PlyhWcPHkSV65cgclkwsmTJ3Hy5Mmbuu8z1XxPSJyni5yoWft0jR49GoWFhVi3bh00Gg169+6NLVu2wN/fHwCQk5MDheJaHBgbG4vVq1djzZo1ePvtt9GjRw+89957CAkJAQDk5eXJw4j+/ve/t3qv7du3O2TSPJ3eaF3TxeaFRE5RUKJFgE+7Oss93FVwUymQW1jR6D5+PJGHnIJKPPNwBI6dL0DasVxcyW98O6K2orRSB5OkgFuzPlKlW5Gj7+kAYMaMGaiqqsKrr76K0tJS9OvXD5s3b4ZarZbTrFu3zmpY+kceeQQA8M033yA4OPiGjsXycE4hmZsXmhh1kRM0+0AakydPxuTJk22u27FjR51lo0aNwqhRo2ymDw4OxunTpx2av+vp9Ca4u9Wq6VIpWNNF5AT5JVp0tjEiqCRJ8PVS21XTdeB4Ljr5eyLyTn9UaPU4fFqDc9klzsguUYtTVqnD/HX74NNejeWJN//QkagxjrynA8yf9/PmzcO8efPqTfPGG2/gjTfeaHpmG2AyXXt/c/NCh+6eCEAzNy9sjaoNRnmOLgBQKSXWdBE5mBAC+SVVCLRR0wUAPl7ujfbpqtYZceZyMfr2DDRPZK6QcGfXDrh8tZx9u+iWcDKrCABQUqHDxdxSF+eGqPWQa7oUNUEXGHWR4zHoaoROb4JaxeaFRM5UVqWHTm+y2bwQMPfrKq/So7Si/jb7py4VwWAUiLzTX152Z9cOMAng+IVCh+eZWp/k5GQkJCQgKioKEydOREZGRoPpd+/ejZEjRyIqKgpjxozB999/b7VeCIG1a9ciPj4e0dHReOqpp+rMUZSQkICwsDCrn02bNjn82ADgbK1a3Qs5LXf+HaKW5lqfLkChMA+qwf7A5GgMuhpRrb++pksBIcDAi1oER99EfvXVV3j66acRFxeHsLAwnDlzxpnZlxWUaAGg3pouywiGv2nqn6/r1/MFULspcFfwtRFM/Tu4w8NdiePnC+rdjm4NqampWLVqFWbPno2UlBSEhYUhMTERhYW2A/JffvkFCxcuxIQJE7Br1y4MHz4cs2bNQmZmppxm8+bN2LFjB5KSkvDpp5/Cw8MDiYmJdTr0v/DCC9i3b5/8U19zrJuVV1iJ2zt7w9vTDXmF9o32SUSQmxMqagbSAMC6LnI4Bl2N0OmN1n26lJK8nMiVnHETWVlZidjYWLz44ovNdRgAzP25ACDQx8PmejnoamBQjGPnC9G7ux/catVMS5KEbkFeOJlVxAclt7ht27Zh0qRJGD9+PHr27Illy5bB3d3dqkN+bdu3b8eQIUOQmJiIkJAQzJ8/H+Hh4UhOTgZgfgq+fft2zJo1C/fffz969eqFN998E7m5ufIATxbt27dHUFCQ/OPpWbfvoiNcLapCJz8PdAlsb/cUC0R03eiFUk3QxaiLHIxBVyO0uuuDLvMp0xl4A0eu5eibSMA8CtScOXMwYMCA5joMAEB+SRUAIKCD7ZouD3clPN1V9Y5EmFdUiavFVQi93Q8V1QaYan1ZBge1h1ZnROZvHFDjVqXT6XD8+HEMGjRIXqZQKDBw4ECkp6fb3CY9Pd0qPQDEx8fL6bOzs6HRaKzSeHt7o0+fPnX2+f777yMuLg6PPPIItm7dCoPB4KhDkxmMJuSXaBHk64FOfp5ymSKixl2r6cK1mi5GXeRgzT56YWuj0xvhrrYRdLGmi1zIchM5c+ZMeZk9N5HTp0+3WhYfH4+9e/c6JY8BAV6NpgkK8gYAVFQb4eXhhttv85PXicJKeHtdC8K6dfRCXrFW3qa2H09rAADuahVOXS5B2O1+8rY93d3wfXoOLlytQHy/7jd1TC2VrXNC1xQVFcFoNCIwMNBqeUBAQJ0+WBb5+fkICAiok16jMV9rlt+29mlZBwBTpkxBeHg4fHx88Msvv+Cdd95Bfn4+Fi1a1KRjaKw8FZRUwSQEbu/mi+y8MpRV6uHr5wm3WvNMtla8vsnZTKbaNV3mZYy5yNEYdDWibk2XuTRW61nTRa7jjJtIRysoKJe/yGwJCvKGRmPu7J+dVwb/Du7yawCorDagrFwrv+7k54FfTmtw9WoppJrmHxYHMq4gyNcDCgiUlWuh11tv26OLNw4dz8HIu29sDpeWrPZ5bMo21DymTZsm/92rVy+o1WokJSVhwYIFcHNzs3s/jZUny2iFSpMJ/jU1xmcuFKCjr+0mu63FjVzfrsAy1bpZjV4orJcROQqbFzbAYDTBaBKs6SJysvwSbb39uSw6B3iistqA4nLrQQr0BiNOXSpCeA+/erYEet3uh4s5ZRw6/hbl5+cHpVKJ/Px8q+UFBQUICgqyuU1gYCAKCgrqTW/53ZR9AkCfPn2g1+uRk5PT5ONoSElNuejgpZZHAS0q1Ta0CRHVsDzPkGo1L2zgGQfRDWHQ1YDqmsCqna0+XQy6yIWccRPpKo3N0WXRLbA9AOBSnvVT7zOXS6DTm9C7h7+tzQCYgy6Ba/MY0a1FrVYjIiICaWlp8jKTyYQDBw4gJibG5jYxMTHYv3+/1bK0tDQ5fXBwMIKCgqz2WV5ejqNHj9a7TwA4efIklEol/P3rv15vREnNdAo+7dVyTVdhabVD34OorZJruqwG0mDURY7FoKsB1TpzYGVd08XmheR6zriJdJXG5uiyuK2TNxSShMwr1pO+/nq+ACqlAj2Dferdtnsnb3i4q3D8AoeOv1VNmzYNn3zyCVJSUpCZmYmkpCRotVqMHTsWALBo0SK89dZbcvqpU6fihx9+wNatW5GZmYn169fj2LFjeOKJJwCY+35MnToVGzZswDfffIPTp09j0aJF6Ny5MxISEgAAR44cwYcffohTp07h8uXL+Ne//oVVq1bhkUcegZdX430em6J20OVXE3QVsKaLyC7X+nSBfbrIadinqwGWmi5boxfqDazpIteaNm0aFi9ejIiICERHR+Ojjz6qcxPZqVMnLFy4EID5JnLKlCnYunUrhg4ditTUVBw7dgwrV66U91lcXIycnBxcvXoVAHDhwgUYjUZ06dIFvr6+dTPhAI3N0WXh7qbEbR296oxCeOxCIcJu87Eqp9dTKiSE3+6H4xcKIYSo0yeM2r7Ro0ejsLAQ69atg0ajQe/evbFlyxa5xiknJwcKxbXnkLGxsVi9ejXWrFmDt99+Gz169MB7772HkJAQOc2MGTNQVVWFV199FaWlpejXrx82b94MtVoNwPxwJDU1Fe+++y70ej2Cg4Mxbdo0PPXUUw4/vtJyHTzdVXBTKaFSKuHZToXCMtZ0EdnD8hjdPE+X+W/BmbrIwRh0NUCrqz/oqmbzQnIxZ9xE7tmzBy+//LL8eu7cuQCAVatWYdy4cU45Dk2xeWjrxvp0AUBItw7YfywXJpOAQiEhr7ASV/IrMKRP10a3jbjDH4fPaJBbWIkuAe1vOt/U+kyePLneiYl37NhRZ9moUaMwatSoevcnSRLmzZuHefPm2VwfERGBTz/99MYy20QlFdXw8VLLr/283VHImi4iuwhT7eaFlmUuzBC1SQy6GmDpt2WreaGOzQupBXD0TeS4ceOcFlzVJ9/Omi4A6NnNB3t++Q2XrpahR+cOOHTKXCN3d1jj/dIi7jAHo8cvFDLoojanpEIHn/a1gi4vd/bpIrKTsSboUiolmGpu71jTRY7GPl0NaKimiwNpEDmGprgKXh5u8HBv/BlQ+B3+kCTgyBnzACI/n7qKkK4d5IEDGhLk64GOfh44fqHwpvNM1NKUVOjQoVbQ5evtjqIy1nQR2cNgNEdaSoVUa3JkV+aI2iIGXQ2otlHTpVCYR7bhQBpEjpFfXIUg38aDJgDo4KlGr+5+2H8sB8cvFOLS1XIMiOxs93tF3OGPU5eK5S9YorbCXNPlLr/29XZHhdbApvBEdrhW06WoNWQ8oy5yLAZdDZBHL3SzPk0qlcSBNIgcRFOsRVATJnAdFdcdhaXVeOuTdPh3cMegqC52bxvZwx/VemOdwTiIWjOtzoBqndG6T5eXOQAr4mAaRI0yGs0BlkpRe8h4V+aI2iIGXQ3QWubpUls3e1IpFHx6SOQAJpNAQWnTgq7IOwMw+cFQ9AsLwrwJfRoctfB6vW73g1Ih4eg5Dh1PbUdpreHiLXy9a4IuDqZB1ChjTUcupVLBebrIaRh0NUAeSOP6mi6lxIE0iBygsEwLo0nYNYhGbQmxwZg9Ngq3dWzaXEce7ipE3OGPn07lsekItRklNoIuv5qgi8PGEzXOUFPTZe7TZV7GrwhyNAZdDdDqjFBIkjx4hoVKpeBAGkQOkF9sfgrflJqumxUX3gmFpdU4l80mhtQ2WGq6ag+kYWlqyKCLqHGWmi6VUiHP48iaLnI0Bl0NqNYZ4a5W1plIVaVUoJp9uohumjxHVzMGXX3vCoRapcCPJ/NueB8GE1BRbZB/DKz4JheSa7q8rg2koVYp4eXhxuaFRHaoXdOllAfScGWOqC1i0NWAar2xTtNCgM0LiRxFU6KFQpLg7+3eeOKbICkkOUAyCiC6ZyAOnbx6wwPiVOsNOHQyT/6p1hscnGMi+5WU6yBJgLeHm9Vyf2931nQR2aH2PF2W1k1sgk6OxsmRG1CtN8JdXfcUqZRsXkjkCPnFVfDv4F6nCa+jVeuNOHpGI7++N6ITfj51FT+euIr4aPtHPyRqiUoqdOjgqZaHurYI8GmH3MJKF+WKqPWwTCOiUiqgUpmDLcuIhkSOwpquBmh19dV0KVjTReQAV4urmrU/l0XY7X7oEuCJrw5dQrlWz+aB1KqVVuisBtGw6OzvCU1xFUxsJ0XUIGOt5oVuNQ8BLf28iByFQVcDdHqjzeGoVUoJOvbpIropQgjkFFSis79ns7+3zmDC7Z29ka2pwL/TLrJ5ILVqJRXV6OBVN+jq5O8Jg1Egn/26iBpkqDWQhpvKEnTxYQU5FoOuBlRWG+Dhbrt5IefpIro5xWXVqKo2oEtA8wddAHBn1w5op1bi10zO2UWtW0kDNV0AkFvAJoZEDbGq6aoJulhDTI7GoKsBlVoD2rerG3S5qczNCy1tgImo6S5fLQMAdAlsb1f62oNhOGLEQJVSgYg7/JFTUInM3zh8PLVOJiFQUq6DT/u6g9F0rnmgwX5dRA0zyn26JKhY00VOwqCrARVaAzzbudVZbmlyWFnNJklENyr7ajkAoIudzQur9UaHjxgYepsv2qmV2H0w66b3ReQKpRU6GE0CAR3qBl3eHm5o306FPAZdRA2SRy9UKOCmMt/jcSANcjQGXfUwmQSqqm3XdKlrgq6KKn1zZ4uozbicVwZ3tRJ+Th4uviFuKnNt1+lLxThzubhZ3pNzfJEjFZaah4T369CuzjpJktDZ3xO/5Vc0d7aIWhVLyyWlkgNpkPMw6KqHpRbLdk2X+bRVaFnTRXSjLueVoYu/Z53Jx5tbWHdfeHu6YdcP5yGaYV4WzvFFjlRYM0hGfXPd3dG1Ay7mlrI5PFEDrtV0SVCpJKtlRI7CoKselVpzLVZDNV2WNETUNEIIZGaX4PbO3q7OClRKBUbEdcepS8X4+YyGtU/UqlgmP/a3UdMFAD27+UCnNyErt6w5s0XUqhhNAkqFBEmSoFQoIEkMusjxGHTVw1KL5Wkj6HKXmxfyCTXRjdCUaFFepW8RQRcA9A/vBC8PN/zj67P48UQua5+o1Sgs1ULtprD5gBAAwnv4QyFJOHI2v5lzRtR6GIwmKJXXWl0oFRL7dJHDMeiqR3lNfy0vj7rNC9U1zQvL2aeL6IZczCkFAPRoIUGXSqlA39BAFJVV48KVUldnh8huhaVa+Hu3q7eZrpeHGyLv9Me+X3M41QlRPYxGAZXi2i2xUqGAqRmam9OthUFXPUrKdQAAH6+67eTd3ZRQSEBppa65s0XUJmTllkGlVKBboJersyLr0dkbAR3ckX42H3q2L6RWorCsGv42Ri6sbfS9t6O0Qoe//vskdHqjPJgLL3MiM4NJWNd0KVnTRY7HoKseJRXmdvK2JpyUJAkd2qtRXF7d3NkiahPO/VaCO7p2kCehbAkkSUK/sI6o0Brw3ZHfGkybW1CJjHP5OHoun58D5FIFNTVd9TGYgG4dvfBw/B34+fRVvLL5IL7++RIOHs9hM1qiGkajCUrFdc0LOXohOZjtRuCE4nIdPNyVcv+t6/l4uaO4nDVdRE1VVW3A+SulGDesp6uzUkfnAE8Ed/RC6sEs3BvRCZ38rOcQMxhN+Py7TPz3p8vysqPnCmAyAWMH3+GUkRgNJljdHLu7qdCCYlVyoapqA0rKdejk71FvGstomUNju6FHZ2+kHsjCp3vOwbOdCjq9wP39usnzEhHdqvQGk9VDQHPQxZouciwGXfUoKa+GT/v6m2z4tFejoGaoXiKy36lLRTCaBPqGdnR1Vmy6N7wTvjyQhY0px/DS5Fi0U5s/JksrdNiw6xjOXC5GfHQXdA00B2SHTl7Fv9MuQqmQ8Pv4OxyeH8tNs0X/3p2gcudHNwE5BeZJj7sGtLcr/V23+eLlkAD8cjYfn317Dp99ew5f/3wZo+K6Y2hMVwZfdMuq0BqspghSKhVsZk4Ox2/uehSUahtsJ+/j5Y6z2SUQQrh8niGi1uTX84Vwd1OiVw8/FBdVujo7dXi2U+Gp0b3w/q5jePNvRzB+aAiKy6uR8sN5lFXq8cyYcET1DJQDofjoLujk74l/7rsAn/Zq3Ne3W6PvUVJejeMXi5BfXIU9h7PRq7sfhvcLRid/z0a3JbK4UjPpcZdA+4IuSSGhUmdEaHc/jLjnNvh2aIf/HLiEv319Fl8ezMLouNsxNKarPC0K0a2iUqu3GgG0fTuV3LefyFEYdNkghEBuYSUGRHSuN01HXw9UVRtQWqGzOdgGEdWl0xvx04k89OkZ0KKfqof38MecsVH465cn8dYn6QCA4KD2mDMuCj06d0BF9bXmfpIk4bH7Q1GpNWDHV6fh38Ed0SGBNvcrhMD3R6/g32lZkCSgs78nvDzV2Jv+G745nI1+vTri4UE9EBzUcgYYoZbrQm4p2qmV6Ohbf/PC2qr1Rhw9o0Gf0CBIkoQeXTpg3qQ+OJNVhP/8eAl//+YsvjyQhQfjumNARCd4e7qzKSvdEsq1Bqu57rw83PCbpgKCIxiSAzHosqG0QoeqamODT507B5jXXSmoZNBFZKfDpzWorDZgaJ+urs5Ko/qGBmF1Dz+cyy6BRzsV7ujcAQqF7VptpULCc7+PwJ+Tj2DjruN48fEYhHT1sUpTUqHDttSTyMgsQNdATwyM7ALPdir0790JBr0RXx/OxteHs/HzqauIuMMfIV07wMNdhaJy8zD2eoMJkgRoirW4OywIPTp7s5b9Fpf5Wwnu6GL7upQUEiqqDWisW0q13oji8mrMndgHp7OK8Nmec/h/357Dv/dfwPYsCRgAACAASURBVMh7b8eIu2+Du7rlPiAhcoQ6NV0ebjCaBMqr9PBqV3fqIKIb0ezPsJKTk5GQkICoqChMnDgRGRkZDabfvXs3Ro4ciaioKIwZMwbff/+91XohBNauXYv4+HhER0fjqaeeQlZW1k3lMSuvHADQrYEmG11qgq7LeWU39V5EN6M1lCcLvcGEf6VdRGd/T4Td7nfT+7PcVFp+nNHnuZ1ahcg7AxDS1afegKt22nmPRsPb0w1/+fsR/JBxBUaTCQajCft/zcGrf/0RJ7OKMOG+EAzvF2w18bqPlzvGDw3BX2YOxJiBPZBfosUX+y/ikz3n8PWhy7h8tRwFpVpoirX4z8EsrPjoZ7y29RAOn74KEzt7280V5aW4uBgLFy5EbGws+vfvjz/+8Y+orLz5ZrXF5dW4lFeOXt19ba6v1htx6GQeDHaOwFatN6JH1w548J7bMHtCFPy83bHr+/NY/H4avki7iMtXyzlvEdXRFsqUEAKVWgPa15qX1c/b/DB9X0bODe+X6HrNGnSlpqZi1apVmD17NlJSUhAWFobExEQUFhbaTP/LL79g4cKFmDBhAnbt2oXhw4dj1qxZyMzMlNNs3rwZO3bsQFJSEj799FN4eHggMTEROt2Nt8U9cbEQKqWEkG4+9abx8XJHJ39PHL9YdMPvQ3QzWkt5Asxfap9/l4m8wko8fv9dUDighsZyU2n5sffm0pl8vdzxxyn9cHsnb2xLPYU57/yAOe98j79+eRKBPh549cm7MbRvtwYnsh075E6seuZebFp0H9bPH4x35g3GxISeGDvkTowbeifemDkQT44Mg8Fownspx7Dgne/w86mrHN64Ea4qLy+++CLOnTuHbdu2YePGjTh06BCSkpJu+ngOHjf3KewbGnTT+7renV198ED/2/DCYzEI7uiNlO/P47WtP2HB+n3Y+M/j2Jt+BfklVQ5/X2pd2kqZ0uqMMJoE2teq0erk54E7unhj98EsnL7E+zxyjGYNurZt24ZJkyZh/Pjx6NmzJ5YtWwZ3d3ekpKTYTL99+3YMGTIEiYmJCAkJwfz58xEeHo7k5GQA5hu57du3Y9asWbj//vvRq1cvvPnmm8jNzcWePXtuKI96gwkHjucivId/vcPFW/S9KxDHLxQiK7f113aZTMLhbZeFcPw+6ZrWUJ4A87DWW/59Al8duoxhsd0QdWfADe+rNfDxcsfiJ2Lx/LgoxEd3wX19u2H+o33wx6n90M2OvlqWiWu1ehMgSQCsAzTPdioMjemGPyXGYcbvwlGlM2DDrmNY/P4B7Pw+E6cvFaG8Su+ko2u9XFFeMjMz8cMPP2DlypXo06cP7r77bixZsgRffPEF8vPzb/hY8gorkXowC71v93Nq/79uHb0wc2wkVs8aiMkPhiLI1wOnsgqx/T+nsGjjASx+Pw1rPjuKLf8+gQ93n8SOr07j0z3n8K99F/DVT5fwXfpvOHA8F4dPX8WRMxqknzXPbXfsfAHOZZcgW1OOghItKrV6GIwmfl+0Mm2lTCkUEjzdVQgOuta6SZIk3BvRGYG+Hngv5Riy8sqRrSnHqawiVNX06TXV9P8vKOFI1mSfZuvTpdPpcPz4ccycOVNeplAoMHDgQKSnp9vcJj09HdOnT7daFh8fj7179wIAsrOzodFoMGjQIHm9t7c3+vTpg/T0dIwcOdLu/FmaDimVEvqGBmHkPd3rNCcSCkkeUlSlVOChgT1w5nIxNv7zGLzbq6GQJAghYBI1AYdJAJIEN5UCKoUEpVJqtA+GJAESJCgkCQoFzDUCN1gpYDKZPxSEScAEAQjza5NJwGgS0BtM8o+l2YhSIUGptOS35rdKgdqnQpIkSDDvy2gy788kzJMLGo0CRiHMf5sEJAlQqRRwUyjMv5UK81wYNfuQYP5HkmqOWQIGRXVBzF22ByIgs5Zensz5MV80F3JKcTG3DI/dfxce7H+bVS1XQ032VEqF1RC+TXl9M9taXjc1b7XTKyChX6+O6Ner7rD4jW1rNBhx/MK1J8W97/C3mV6hkDAougseGtoT+365jLRfc/DzKQ1+OnkVgLm5o4daCS9PNR4b3hNBdg620Ba5qrwcOXIEvr6+iIyMlNMMHDgQkiQhIyMDCQkJdh9D7Wtkz5HfEOjrgWkP9bZ5nQqFJF9ntX8DaHCZrfUqNyVUSgUGRHWFl6cave7wQ2mZDpnZJbh0tRyFpVoUlGhhMJk/93VGEww3MdS2QpKgUJq/DyzfP1LNcqsjve6wlTVlQqEwb2ue6NaSyPz9VjumE3X+AITlxfWxn1Tz/jXfUUG+7TAx4a4bPsa2oC2VKQ93Fd57YYh8f1b7Xm/muEj89YsT2LjrV3k7SQL8vduhQmuAVmcOwDq0V0OllKBUmO9x5Dm/bFxS4rqLr6HrUqDuSnF92utWVuuNkCTznI5qleL6YiBvp6ozLP61PQpbRaGRsiJsJ63zyrJIZzACMH9XDYzsjHt6d6qbro1ptqCrqKgIRqMRgYHWN9MBAQH19hnJz89HQEBAnfQajQYA5N+29mlZZy8/v2tPOP4wpX+96R4aHGL1eu3CYU16HyJHaOnlCbhWpoYGeGFo/9ttpgkIaPgpfXAX6ya+dwb72f26KWltvW7M9Xlz5LaNHff1ht7dHUPv7n7D+WnrXFVebO1DpVLBx8enyU/la39HzX0sttH0gb4e8nVjq1zUV1ZsrbfoXmtwmL696x/dl9q+tlamrlf7Xq9/eMsf+IlaBw4GS0RERERE5ETNFnT5+flBqVTWeRJRUFCAoCDbHYEDAwNRUFBQb3rL76bsk6gtYHkisp+ryoutfRgMBpSUlNR5mk/UmrBMETVdswVdarUaERERSEtLk5eZTCYcOHAAMTExNreJiYnB/v37rZalpaXJ6YODgxEUFGS1z/Lychw9erTefRK1BSxPRPZzVXnp27cviouLcfz4cTnNwYMHIYRAdHS0w46PqLmxTBE1nTLJEWPX2snLywtr1qxBly5doFarsXbtWpw6dQorV66Eh4cHFi1ahIyMDAwcOBAA0LFjR6xZswYeHh7o0KEDkpOTsXv3brz++uvw9/eHJEkwGAz44IMPEBISAr1ejz/96U/Q6XRYsmQJlEpO6EhtF8sTkf1cUV78/f1x9OhRfPnllwgPD0d2djZee+01DB48GI888oiLzwjRzWGZImqaZhtIAwBGjx6NwsJCrFu3DhqNBr1798aWLVvg7+8PAMjJyYFCca3yLTY2FqtXr8aaNWvw9ttvo0ePHnjvvfcQEnKtg+OMGTNQVVWFV199FaWlpejXrx82b94MtVrdnIdG1OxYnojs56rysnr1aqxYsQJPPvkkFAoFRowYgSVLljTfgRM5CcsUUdNIghNjEBEREREROQ1HLyQiIiIiInIiBl1EREREREROxKCLiIiIiIjIiRh0ERERERERORGDLjslJycjISEBUVFRmDhxIjIyMlydpWazfv16hIWFWf2MHDlSXl9dXY1ly5YhLi4Offv2xfPPP19n8sIrV67gmWeeQZ8+fTBgwAC8+eabMBqNzX0o1ALcymXJHh988AHGjx+Pvn37YsCAAZgzZw4uXrxolYZljmxpiWXr0KFDeO655xAfH4+wsDB8++23VusddS3/+OOPGDt2LCIjI/HAAw9g165dTj82altaYvmprSWVpZZ+rloqBl12SE1NxapVqzB79mykpKQgLCwMiYmJKCwsdHXWmk2vXr2wb98++edvf/ubvO7111/Ht99+izVr1mDHjh24evUq5s6dK683Go149tlnodfr8Y9//ANvvPEGdu7ciXfffdcVh0IuxLLUuJ9++glPPPEEPv30U2zbtg06nQ5PP/00tFqtnIZljq7XUstWZWUlwsLC8Nprr9lc74hr+fLly3j22WcRFxeHf/7zn3jyySfxyiuvWE2yS9SQllp+amspZak1nKsWS1CjJkyYIJYvXy6/NhqNIj4+XmzZssWFuWo+69atE2PHjrW5rrS0VERERIj//Oc/8rJz586J0NBQkZGRIYQQYu/evaJ3795Co9HIaf72t7+Ju+++W+h0OudmnlqUW70s3YiCggIRGhoqDh8+LIRgmSPbWkPZCg0NFXv27JFfO+pafvPNN8Xvfvc7q/eaP3++eOaZZ5x5ONSGtIbyU5sry1JrO1ctCWu6GqHT6XD8+HEMGjRIXqZQKDBw4ECkp6e7MGfN6/z584iPj8fw4cPxhz/8Abm5uQCAY8eOQa/XW52fkJAQdO3aVT4/6enp6NWrFwIDA+U08fHxKC0txfnz55v3QMhlWJZuTFlZGQDAx8cHAMsc1dVay5ajruX09HSrfVjStORjp5ajtZaf2pqrLLWFc+VKDLoaUVRUBKPRaHWRAkBAQAA0Go2LctW8oqOjsWrVKmzZsgVJSUm4fPkynnjiCVRWViI/Px/t2rWDl5eX1TYBAQHIz88HAOTn5yMgIMBqveV8WtJQ28ey1HRCCKxatQr33HMPQkJCAIBljuporWXLUddyfWmKi4uh1+udlX1qI1pr+amtucpSWzhXrqRydQao5Rs6dKj8d69evdCnTx8MGzYM//3vf6FS8RIicpbly5fjzJkz+Pvf/+7qrBAREdFNYE1XI/z8/KBUKus8HS4oKEBQUJCLcuVaHTp0QI8ePZCVlYXAwEBotVqUl5dbpSkoKJCfhAQGBtYZQcdyPq9/WkJtF8tS06xYsQJ79uzBRx99hE6dOsnLWeboeq21bDnqWq4vja+vL9zc3JyVfWojWmv5qa25ylJbOFeuxKCrEWq1GhEREVYjt5hMJhw4cAAxMTEuzJnrVFRU4PLlywgKCkJkZCTc3Nyszs/58+dx5coV+fzExMTg1KlTViPbpKWloUOHDrjzzjubPf/kGixL9hFCYPny5fjqq6/w0Ucf4bbbbrNazzJH12utZctR13JMTAz2799vte+0tLQWfezUcrTW8lNbc5WltnCuXEmZlJSU5OpMtHReXl5Ys2YNunTpArVajbVr1+LUqVNYuXIlPDw8XJ09p/vzn/8MtVoNIQTOnTuHpKQkFBYWIikpCT4+PsjLy0NycjJ69eqF4uJivPbaawgODsbMmTMBALfddhu++uorpKWlISwsDCdPnsSKFSvw+OOP1+mwSW3brV6W7LFs2TJ88cUXWLduHTp27IjKykpUVlZCqVRCpVLB3d2dZY7qaKllq6KiApmZmcjPz8c//vEPxMTEQK1WAzDXMDjiWu7evTvef/99lJaWonPnzti9eze2bduGpUuX1nloQWRLSy0/tbWUstQazlWL5eLRE1uNHTt2iPvuu09ERESICRMmiKNHj7o6S81m/vz5YtCgQSIiIkIMHjxYLFiwQFy6dEler9VqRVJSkujfv7/o06ePmDNnjtWQpEIIkZ2dLRITE0V0dLSIi4sTb7zxhjAYDM19KNQC3MplyR6hoaE2fz7//HM5Dcsc2dISy9bBgwdtXs/r1q0TQjjuWj548KD4/e9/LyIiIsTw4cPFzp07m+0YqW1oieWntpZUllr6uWqpJCGEcHXgR0RERERE1FaxTxcREREREZETMegiIiIiIiJyIgZdRERERERETsSgi4iIiIiIyIkYdBERERERETkRgy4iIiIiIiInYtBFRERERETkRAy6iIiIiIiInIhBFxERERERkRMx6CIiIiIiInIiBl1EREREREROxKCLiIiIiIjIiRh0ERERERERORGDLiIiIiIiIidi0EVEREREROREDLqIiIiIiIiciEEXERERERGREzHoIiIiIiIiciIGXURERERERE7EoIuIiIiIiMiJGHTZ4ccff0RYWBjOnDnTpO2mTJmCuXPnNpgmOzsbYWFh+Pbbb28miw6zc+dOhIWFITY2Flqtts76p556CmFhYXjppZeavO8zZ85g1qxZiI+PR3R0NBISErBgwYImn9f169cjLi6u0XTjxo27oXyS2a103Vvs2bMHU6ZMQWxsLGJiYjBhwgR8/vnnEEK4OmsICwuTf6KjozFmzBgkJyfDZDI5/b2bci3s3LkT48aNQ9++fdG/f3888sgjWLVqlVWa2sdS++fnn3921iG0SCxjLauM2RIWFoaPP/5Yfl3fuf/xxx/x7LPPIi4uDpGRkUhISMDSpUtx/vz5Zsvr3LlzMWXKlGZ7v5aK5artlKvrj+vRRx/Frl27nJq3hIQE/PnPf3bKvlVO2WsbExERgU8++QTdu3d3dVaajRACe/fuxciRI+Vl+fn5+Omnn+Dp6dnk/WVlZWHSpEmIiorC0qVL0aFDB2RlZeE///kPTp8+jdDQUEdmnxzgVrvuN23ahLfeegsPP/wwEhMT4ebmhm+//RZLly5FRkYGli1b5uos4umnn8aIESNQVVWFb775BsuXL4cQApMnT3Z11gAAH3zwAdauXYvExEQsXLgQ1dXVOH78OP71r3/h5ZdftkprOZbaevbs2ZzZdTmWsZZXxm7E9u3b8frrr+PBBx/E8uXL4e/vj0uXLuHzzz/HCy+84PSbRLLGctU2ylV9x/XKK6/g2LFjWLJkiauz2GQMuhoghIBOp4OXlxdiYmJcnZ1mlZCQgNTUVKuga/fu3ejevfsNBV07d+6EWq3Gli1boFarAQADBgzAY4891mKfxNyqbsXr/tixY3jnnXcwY8YMvPjii/LygQMH4o477sCyZcswePBg3H///S7MJdCtWzf5/2TAgAE4d+4c/v73v99U0FVdXQ13d3eH5O/jjz/GpEmT8MILL8jLEhISMGfOnDppax/LrYZlzHVlzHLuHXXNnzhxAm+88QZmzpyJefPmycv79++P8ePHt7gakbaM5artlCt7j2vo0KEOeb/m0uqbF+7cuRORkZEoLS21Wn727FmEhYUhLS0NALB3715MmzYNAwYMQGxsLCZOnIh9+/ZZbWNptvbzzz9j/PjxiIqKwu7du21WVW/duhXjx49Hv379MHDgQDz33HPIysqymcdPPvkECQkJiI6OxjPPPIO8vLxGj+uzzz7DQw89hMjISAwbNgybN29u6qm5KaNHj8Z3332H8vJyedmXX36J0aNH20x/4MABPProo4iKisLAgQORlJSEiooKeX1paSm8vb3lgKs2SZKsXn/88cd48MEHERkZiQceeAAffvhho/k9c+YMHnvsMURFRWHUqFH45ptv7DzS1onXvWMlJyfDy8sLzz33XJ11kyZNQvfu3bF9+3Z52UsvvYRx48bh66+/xsiRIxEVFYXHH38c586ds9rWZDJh06ZNeOCBBxAZGYkRI0YgJSXFKo2lWcUXX3yBBx54ALGxsUhMTERubm6j+Y6IiMBvv/0mv05NTcWYMWMQGRmJoUOH4p133oHBYJDXW5oPZ2RkYMqUKYiOjsaWLVsAAKdOncJzzz2Hu+++G3379sWECROwf/9+q/crKirC3Llz0bdvXwwfPhzJyclW68vKyhAYGFgnn9eX8daAZcyxmlLG7D33APD1119j3LhxiIqKwqBBg/Dmm29Cr9fL6+s795WVlVi+fDlGjBiBPn36ICEhAcuWLbP6zrPHjh074Ofnh1mzZtlcP2zYMPnvqqoq/OlPf8KgQYMQFRWF8ePH17lW7P08yMnJwYwZM+Sm+p999lmT8u0qLFeO1VbLlT3H9dFHH8nLbDVPtHUdrF69GmPGjEHfvn0xZMgQLFy4EBqNpkl5uxmtPuiyRO//+9//rJanpqYiMDBQ7vuTnZ2NYcOG4c0338T69evRt29fzJgxA4cPH7baTqvV4qWXXsKjjz6KLVu2IDo62ub75ubmYvLkydiwYQNWrFgBo9GIxx57DGVlZVbpjhw5go8//hgvvfQSVq5cidOnT9f74WyxZcsWJCUl4f7778cHH3yAxx9/HGvXrrVq/2qLyWSCwWBo8MdoNDa4D4u4uDh4e3vj66+/BgD89ttvSE9Px0MPPVQn7dmzZzFjxgz4+flh/fr1eP755/Hvf//bqgCEh4fj8uXL+NOf/lTnxrS2Tz/9FCtWrEBCQgLef/99jBw5Em+88QY2bdpU7zZarRbTp09HZWUl3nrrLcycOROvv/46cnJy7DrW1ojX/TWOuO4PHTqEuLg4eHl51VmnVCoxbNgwHDlyxCqAuXLlClatWoVZs2bhrbfeQnl5OaZPn47q6mo5zYoVK7Bx40ZMnDgRmzZtwv33349XXnmlztPvo0ePIjk5GYsXL8aKFStw4sQJLF26tME8A+ZyaQly9u3bhwULFiA8PBwbNmzA5MmT8de//hXLly+vs90LL7yAYcOGYdOmTRg2bBgyMzPx+OOP4+rVq1i2bBneffddPPDAA3XK0NKlS9GrVy+8++67uOeee7B8+XJkZGTI68PDw/Hxxx8jJSUFRUVFDeb9+v83ez+bmgvL2DXNXcbsPfepqal4/vnnER0djY0bN2L27Nn49NNP8fbbb1ttZ+vca7VaGI1GLFiwAJs3b8a8efNw8OBBq9oqexw6dAj33nsv3NzcGk27ZMkSfP7553juuefw7rvvokuXLnj22Wfr9GVs7PNACIFZs2bh7NmzWLlyJV566SVs374dR44caVLeXYHl6hqWq5s7rsOHDzf5e6OgoADPPvssPvjgA7zyyivIzs7Gk08+2Sx9owEAog147rnnxNNPP2217MEHHxTLli2zmd5oNAq9Xi+efvpp8dJLL8nL161bJ0JDQ8X//vc/q/QHDx4UoaGh4vTp0zb3ZzAYRFVVlYiJiREpKSny8smTJ4vw8HDx22+/yct+/vlnERoaKr777jshhBCXL18WoaGhYs+ePUIIIcrKykRMTIxYv3691XusWbNGDBw4UBgMhnrPw+LFi0VoaGiDP5MnT653eyGE+Pzzz0VoaKgoLy8XK1asEDNmzBBCCLFp0ybx8MMPCyGEGDt2rFi8eLG8zfz588UDDzxglbcvv/xShIaGil9++UUIIYRerxfz5s2T83HPPfeIF198UWRkZMjbGI1GER8fb/V/IoQQr732moiNjRVarVYIYf5/uueee+T1H3/8sQgPDxc5OTl1znPtfLY1vO7NHHHdR0ZGipUrV9a7ftu2bSI0NFRoNBqr9zx8+LCcJjs7W/Tu3Vv87W9/E0IIcfHiRREWFiZ27txpta8//OEPYty4cVbnKzY2VhQXF9d5v6qqKnlZaGio+Oijj4RerxdlZWUiJSVF9O7dW7zxxhtCCCEeffTROse5adMm0atXL7lsWMr3hx9+aJVuwYIFYvDgwVbvV5vlWlizZo28TKfTibi4OPGXv/xFXnby5EmRkJAgQkNDRVhYmBg9erRYs2aNKCsrs9qfrf+jxx57zOZ7uxLLmJkrylhj595kMon77ruvzvfFZ599JqKiokRhYaEQov5zfz29Xi+fw9rnNTQ0VOzYsUN+PXnyZPH8889bHdfq1asb3LcQQpw7d67O54HRaBQPPfSQ1XHa83mwd+9eERoaKtLT0+U0ls+fxv4fWgKWKzOWq4bLlT3HVVBQYHN7Iey7DnJzc0VoaKj46aef5OXDhg2Tv1cdrU306Ro9ejReeuklFBUVwc/PDydPnsTFixexcuVKOU1ubi7eeecdpKWlQaPRyP2IYmNjrfYlSRKGDBnS6Hump6dj7dq1OHHiBIqLi+XlFy5csEoXHh6Orl27yq/79euHgIAAZGRk2HyfI0eOoLKyEiNHjrR6qn7vvfdiw4YNyM3NRbdu3Wzmac6cOXjiiScazHf79u0bPTaLhx56CFOmTEFxcTFSU1Nt1nIBQEZGBkaMGAGlUikvGzFiBFQqFQ4fPoy+fftCpVJhzZo1eO6557Bnzx78/PPP2L17N1JTU/Hee+/hvvvuQ25uLq5evWrVjwww///+/e9/x+nTp20+xfr1118RERGBzp07y8ss57kt43Vv5ujr3l4BAQFW57Fbt26IiIhARkYGHn/8cRw4cAAKhQIPPPCA1TENGDAAX375JYxGo1xmoqKi4OPjI6exDCiRl5eH22+/XV6+cuVK+f9XkiQ88sgjmDNnDoxGI06cOFFnsIrRo0dj9erVOHLkCEaNGiUvv++++6zSHTx4EA8//DDatWvX4DEPGjRI/tvNzQ09evSwavbUq1cv7N69G/v27cO+fftw8OBBbNiwAampqdi5c6fV/8P06dOt8uSM/6ObxTJm5ooy1ti5v3DhAq5cuWLzeKqrq3H27Fncc889AOo/97t27cKHH36IrKwsVFZWyssvXrxodW4bY0/z2V9//RVCCKvvN4VCgZEjR8pNfC0a+zzIyMhAYGAg+vTpI6exfP60BixXZixXze+7777Dxo0bcfbsWasmjxcvXkT//v2d/v5tIuhKSEiASqXCV199hUmTJiE1NRWd/z97dx7dZJn+DfybpFmapmu6L7TQQim1pYAFWQYUZ1RAZ0QY0RF1WGYUEQdBRWdwKTrinBccwVGHtQNYcQdlBEQHRH+yi4CUvUDp3jTpmjRJs7x/lISmTSldsrT9fs7hHPrkTnIlzdM8171cd2Qkhg0bBqBxCHfOnDnQarV46qmnEB8fD19fX6xcuRJqtdrhsQIDA52uO2qquLgYM2fORHp6OrKyshAeHg6xWIzHHnsMRqPRoa2zC3+lUtnqHFLblJzWEpySkpJWT+Do6GiHxMOZ9qytGDJkCMLDw7Fq1SqcPn0ab7/9ttN2KpWqxToOkUiEoKAgVFdXOxwfOHAgBg4cCKBx+sD06dPx1ltv4dZbb7W/J83fM9vPzR+r6fOHhIS0ON7Tky5+7ht1xec+IiICxcXFrd5eXFwMiUSCoKAg+7G2XmNlZSXMZrP999GcSqWyxx0QEOBwm22qUtOpisC1REUmkyEuLs6eJFVUVKChoaHFeWj7ufm50zz2qqoqhIWFOY2zKWdxNv/dSyQSjB8/HuPHjwfQuNZh8eLF+PTTT/Hoo4/a20VHRyMtLa3N5/QknmON1rR7hQAAIABJREFUPHGOtfXe217Pn//851Zfj42z9/6bb77BokWL8OCDD+Lpp59GUFAQVCoV5s6d2+K868zrsikvL4dcLoevr6/DcaVSifr6ehiNRnuMbf09uN53XtO11N6K51Ujnlede11isRjBwcE3/JgnTpzAE088gV//+tf405/+BKVSCYFAgPvvv79dsXVGj0i6/Pz8MG7cOGzfvh3Tpk3Djh07cNddd9k/rPn5+Th16hTWrFnjkJU724fqRvzwww/Q6/V499137ZX8TCaT06Sg+R8I27HWLnBsvVurVq1yevL37du31bj++te/tlik39zw4cOxadOm67ZpasKECVi/fj3S09MRGxvrtE1YWFiL12k2m1FVVeXQW9dcbGws7rrrLnzwwQf2xwFavme2n1t7rLCwMKd7oTh773sSfu4bdcXnPjMzE//73/9QV1fXYg65xWLB3r177SO2TV9Pc2q12t4rHRgYCB8fH2zevNnpF6ezi6a2tJaoBAcHQywWt4ipoqLCHktTzeOxfTG6wu9//3ssW7bMrfsVdRWeY408cY619d7bLiJfffVVpKSktHi+1r6vbHbu3InBgwfjlVdesR87dOjQde/jzPDhw/H999/DZDI5/H1oLjw8HDqdDvX19Q6Jl1qthq+vb5uJQ1NhYWHQaDQtjqvV6jZHq70Bz6tGPK9adyOvKyMjwx63RCJpkUA3Lxjy7bffIjg4GG+99Zb9fk0LUblDj0i6gMZehqeffhq7d+9GQUGBQ6+DLYNt+ketqKgIP//8c4f2h9Lr9RAKhQ5/YHfs2OEwFGtz6tQpFBcX24dUf/rpJ6jV6lYXew4ZMgQymQzl5eUtpgC1xRVD1ZMnT8alS5dw9913t9pm8ODB+Pbbb7FgwQL7dKldu3bBZDLZe0/UarXTP0iXL1+298ZHRkYiPDwcO3fudCgDumPHDigUCiQnJzt9/rS0NGzbtg2lpaX2XiPb+9zT8XPfNZ/7hx56CFu3bsXq1asdyp0DjSM1ly9fxrPPPutwXK1W4+jRo/bpLsXFxTh16hTuu+8+AI3TMcxmM2prax2m5bmCSCRCamoqdu7ciT/84Q/24zt27IBQKMSQIUOue/+RI0dix44dePrppztV8tfZea7RaFqtatgd8Bzz3Dl2vfe+b9++iIiIQFFREe6///52vR6g8b1unuhs27at3Y8zffp0bN26Ff/+97+dbo2wd+9ejBs3DmlpaRAIBPj6669x7733AmgsiPH111+3OhremrS0NPzrX//C8ePH7VMMbX9/mk+/81Y8r3heXc+NvK7HHnvMfiwyMrJFQZrm1S71ej3EYrFDp2NHYuuMHpN0jRs3DjKZDC+99BJiY2MdTpB+/fohMjIS//jHP/CXv/wFWq0WK1euRHh4eIeey3Yx9cILL2Dq1Kk4f/481q9f32JKANDYA/3YY49h3rx5MBgMWLZsGVJTU1udgxwQEIAnn3wSf//731FUVITMzExYLBZcvnwZBw8exDvvvNNqXLGxsW32QrRXUlIS3n333eu2mTNnDiZPnoy5c+fiwQcfRGlpKZYtW4YxY8bYL/beffddnDlzBnfffTcSExNRX1+PXbt2Yc+ePVi0aBGAxvnt8+bNw0svvYSgoCCMHj0ahw8fxubNm7FgwYJWLwbvu+8+vPfee/jzn/+MefPmQa/XY8WKFe0adu6u+Lnvms/9TTfdhKeffhrLly9HWVkZJk6cCIlEgj179iAnJwcPPPBAi31OgoOD8eyzz2L+/PmQyWRYuXIlQkJC7ElXv3798MADD2DBggWYNWsW0tLS7HPim69f6Arz5s3DrFmz8MILL2DixIk4d+4cVqxYgd///vdtTmGZO3cupk6dioceeggzZ85EUFAQTp06haCgIEydOvWGY7jnnntw++23Y/To0VAqlSgqKsL69eshk8nsF5rdDc8xz51j13vvhUIhnn/+eTz33HOoq6vD2LFjIRaLUVBQgG+//RYrV65sMZWvqVGjRmHJkiV47733MHjwYOzduxf79+9v9+saNGgQnn/+ebz++uu4cOECJk2ahODgYBQWFuKzzz5DbW0txo0bh8TEREyaNAlLliyBVqtFXFwcPvnkE1y8eBEvv/xyu55z3LhxGDhwIP7yl7/gmWeegUQiwdtvv92h0XNP4XnF86ozr+u2227D5MmT7e1/85vf4NNPP8Xrr7+OW2+9FQcPHsQPP/zg8JijR4/Ghg0b8Pe//x3jx4/H0aNH8eWXX7Y7ts7oMUmXTCbD+PHjsW3bthZzUW1/kJYsWYKnnnoKkZGRePzxx3Ho0CGH+v03Kjk5GUuXLsW//vUvfPPNNxg4cCBWrFiBp59+ukXboUOHYuTIkXj99deh0WgwfPhwvPrqq9d9/D/96U8IDw/Hhg0bkJ2dDalUioSEhFb3yPK0/v37Y82aNXjzzTfx5JNPQqFQYNKkSQ69K/fccw90Oh2ys7NRVlYGmUyGvn374s0333ToZbHNrd24cSM2bdqEiIgIPP/88/jjH//Y6vP7+vraS7Y+/fTTiImJwfPPP99mstgT8HPfdf785z8jKSkJ2dnZmD9/PiwWC/r3748lS5bYE6mmoqOj8fjjj2P58uUoKirCTTfdhOXLlzt0Drz88stISEjAJ598gpUrV0KhUCApKaldicyNGjNmDP75z3/ivffew7Zt2xASEoKZM2di3rx5bd63X79++OCDD7B8+XL87W9/A9DY4dK8h7Etc+fOxf/+9z+89tprqK6uRlhYGIYMGYJ//vOfiIuL69Dr8jSeY12nvefY9d57oLEogJ+fH1atWoXPPvsMQqEQcXFxuPXWW9ss4f7AAw+gsLAQGzduhMFgwOjRo7F8+fIO9e4/8sgjGDBgANavX4/FixdDq9UiPDwcY8aMwaxZs+ztXnvtNSxbtgzvvPMOampqMGDAAPz73//GzTff3K7nEwgEeO+99/Diiy/ir3/9K5RKJR577DHs27evza0avAXPq67TU8+r5q/LVpRj+vTpeOGFFxxGrG699VYsWLAAH3zwAT755BPcfvvt+Nvf/uZQ7n/cuHF45pln8P777+OTTz5BRkYGVq1ahTvvvLPdsXWUwGorCUNERDfk+eefx7lz5/D55597OhQiIqIer66uDtOmTYNEIkFOTo59fV530u03RyYiIiIiop5LoVDgvffeQ3FxMRYsWOC+DY27UI+ZXkhERERERD1Tnz59cPDgQU+H0WGcXkhERERERORCnF5IRERERETkQpxeeJVaXQeLpe1Bv+BgOSordW6IyDt56vWHhfm7/Tmpc3hOda2ufJ94PnU/tvOJ54v3aPq74DnV/TT/juK55RodfV974jnFpKudfHxEng7Bo3r766eux8/UjeH71D199NFHeP/991FUVASgcYuNJ554wmED+Pbg58B78HfRs/D36Rp8X69h0kVEROQi4eHhWLhwIRISEmC1WvHFF19g7ty5+OKLL5CYmOjp8IiIyE2YdBEREbnIbbfd5vDz/Pnz8cEHH+DEiRNMuoiIehEmXURERG5gNpuxc+dO1NfXY/Dgwe26r1KpsP+/J6516K74uyCiG8Wki4iIyIXOnj2LBx54AAaDAXK5HO+88w769evXrsewLfoPC/OHSlXrokipPZr+Lph8EVFbWDKeiIjIhfr27YutW7fi448/xoMPPohFixbh4sWLng6LiIjciElXD2GyAFqDCVqDCSaLp6MhunG1OiM/t9SjSSQSxMfH46abbsLChQuRnJyMTZs2eTosj7F9X/GcJ2ofXut1b0y6eghDgwmHT5fh8OkyGBpMng6H6IbV60383FKvYrVaYTQaPR2Gx9i+r3jOE7UPr/W6N67pIiIicpF//vOfGD16NKKjo6HT6fDVV1/h0KFDePzxxz0dGhERuRGTLiIiIheprKzE888/j/Lycvj7+yM5ORlr167FyJEjPR0aERG5kdclXTk5OVi3bh1UKhVSUlKwePFipKenO2377bff4r333kN+fj5MJhPi4+MxY8YM3HvvvW6OmoiIqKUlS5Z4OgQiIvICXpV0bd++HUuXLkVWVhYGDx6MDRs2YPbs2di5cydCQkJatA8MDMRjjz2GxMREiMVi7N27F3/7298QHh6OUaNGeeAVEBEREREROfKqQhrZ2dmYNm0apkyZgqSkJGRlZUEqlWLLli1O22dmZuKOO+5AYmIi+vTpg4cffhgDBgzA0aNH3Rw5ERERERGRc14z0mU0GpGbm4s5c+bYjwmFQowaNQrHjh1r8/5WqxUHDhzApUuXMGzYsHY/v1KpuOG23rgJolWjg79CBgCQy6UIC5G77Lm88fUTEREREXkrr0m6KisrYTabERoa6nBcqVQiPz+/1fvV1tZi7NixMBqNEAqFyMrK6tACZbW6DhaLtc12TXeg9yY6gwm1dfrG/+sMUJnNLnkeT71+JnpERERE1F15TdLVUX5+fti6dSt0Oh3279+P119/HX369MHNN9/s6dCIiIiIiNzKZIF9Hy+p2Ac+XrWYqPfymqQrODgYIpEIFRUVDsfVajXCwsJavZ9QKER8fDwAICUlBXl5eVi9ejWTLiIiIiLqdWybKANAZkoEfKRec7nfq3lN7iuRSJCamop9+/bZj1ksFuzfvx8ZGRk3/DhWqxVGo9EVIRIREREREbWbV6W+M2bMwKJFi5Camor09HRs2LABer0ekydPBgA899xziIiIwMKFCwEAq1evxqBBgxAfHw+j0YgffvgBX3zxRa/fF0UgFEBrMNl/5tAyEREREZHneFXSNXHiRGg0GqxcudK+OfLatWvte3SVlJRAKLyWPej1erz66qsoKSmBTCZDv3798P/+3//DxIkTPfUSvIKhwYzj51T2nzm0TERERETkOV53JT59+nRMnz7d6W2bNm1y+Pmpp57CU0895Y6wiIiIiIiIOoSTzoiIiIiIiFyISRcREREREZELMekiIiIiIiJyISZdRERERERELsSki6gby8nJwfjx45GWlob7778fJ06cuG77HTt24K677kJaWhruuecefP/99w63v/POO5gwYQIyMjKQmZmJP/7xjzh+/LgrXwIRERFRj8eki6ib2r59O5YuXYq5c+diy5YtSE5OxuzZs6HRaJy2P3r0KBYuXIipU6di69atuP322/HEE08gLy/P3iY+Ph6LFy/Gtm3b8MEHHyA2NhazZs1CZWWlu14WERH1Iu3tPKyursbLL7+MUaNGIS0tDRMmTMChQ4fcFC1RxzHpIuqmsrOzMW3aNEyZMgVJSUnIysqCVCrFli1bnLbfuHEjxo4di9mzZyMxMRHz58/HoEGDkJOTY29z9913Y/To0YiLi0P//v3x/PPPo7a2FufPn3fXyyIiol6ivZ2HRqMRM2bMQGlpKf71r39hx44deOmll6BUKt0cOVH7ed0+XUTUNqPRiNzcXMyZM8d+TCgUYtSoUTh27JjT+xw7dgyzZs1yODZmzBh89913rT7HRx99hMDAQAwYMKDdMSqVihtqV67RwV8hg1wuRViIvN3P05uEhfl7OgQioi7TtPMQALKysvDdd99hy5YtLb6vAOCzzz5DTU0NPvroI4jFYgBAbGysW2Mm6igmXUTdUGVlJcxmM0JDQx2OK5VK5OfnO71PRUVFi95ApVIJlUrlcGzPnj1YsGAB6uvrERYWhvXr1yMoKKjdMarVdbBYrG03FIlQW6eHTmeAymxu9/P0FmFh/lCparvssYiIPKkjnYe7d+9GRkYGXnnlFezZswdKpRJTpkzBo48+CoFA4K7QiTqESRcRORgxYgS2bt2KyspKfPzxx5g/fz4+/vhjhISEeDo0IiLqITrSeVhQUID9+/dj8uTJWLNmDS5cuIAlS5ZAIBDg0UcfbdfzO5uN4e0dUtarM0MAXHd2yI22cxdvf1/dhUkXUTcUHBwMkUiEiooKh+NqtRphYWFO7xMaGgq1Wt1me7lcjvj4eMTHxyMjIwN33HEHPv/8c8yePbtrXwQREVE7WK1WhIWF4ZVXXoFIJEJqaioKCgrw4Ycftjvpaj4boytnE7iKzmBCbZ2+8f/XmR1yI+1MFsDQYLL/LBX7wMcFlR46+r72xESNhTSIuiGJRILU1FTs27fPfsxisWD//v3IyMhwep+MjAz8+OOPDsf27dvXansbq9UKo9HY+aCJiIiu6mjnYXx8PEQikf1YYmIiSkpKXBprT2RoMOHw6TL7v6YJGLkGk65uxGQBtAYTtAYTTBZPR0OeNmPGDHz00UfYsmUL8vLy8Morr0Cv12Py5MkAgOeeew7Lly+3t3/kkUfwww8/YP369cjLy8Pbb7+NkydP4qGHHgIAGAwGLF++HMeOHUNRURFyc3OxePFilJaW4s477/TIayQiop6pI52HQ4YMwZUrV2CxXLsIunz5MqKiolweL1FncXphN2LrlQCAzJQI+Ej56+vNJk6cCI1Gg5UrV0KlUiElJQVr1661r70qKSmBUHitX2Xo0KFYtmwZ3nrrLbz55ptISEjAO++8g8TERACAQCDA5cuXMW/ePFRWViIoKAhpaWnIycmxtyEiIuoqM2bMwKJFi5Camor09HRs2LChRedhREQEFi5cCAB48MEHkZOTgzfeeAMPPvgg8vLykJ2djXnz5nnyZRDdEF61E3Vj06dPx/Tp053etmnTphbHJkyYgAkTJjhtL5FI8Pbbb3dpfERERK1pb+dhTEwM1q5di6VLl2Lz5s2IiorC448/bp+xQeTNmHQRERERkUe0t/Nw2LBh+PTTT10dFlGX45ouIiIiIiIiF2LSRURERERE5EJMuoiIiIiIiFyISRcREREREZELMekiIiIiIiJyISZdRERERERELsSki4iIiIiIyIWYdBEREREREbkQky4iIiIiIiIXYtJFRERERETkQky6iIiIiIiIXIhJFxERERERkQsx6SIiIiIiInIhH08HQERE1FOtWrUKu3btwsWLFyGTyTBs2DA888wzSEhI8HRoRETkRhzpIiIicpFDhw7hoYcewscff4zs7GwYjUbMnDkTer3e06EREZEbcaSLiIjIRdatW+fw8xtvvIGRI0fi1KlTGDp0qIeiIiIid2PSRURE5Ca1tbUAgMDAwHbdT6lU2P8fFubfpTG5m1Wjg79CBrlcirAQuafD6ZTu/rsgIvdh0kVEROQGVqsVS5cuxfDhw5GYmNiu+6rVdbBYrAgL84dKVeuiCN1DZzChtk4Pnc4Aldns6XA6rOnvgskXEbWFSRcREZEbLFmyBOfOncPmzZs9HQoREbmZ1xXSyMnJwfjx45GWlob7778fJ06caLXtxx9/jD/84Q/IzMzE8OHDMXPmTPzyyy9ujJaIiKhtr776Knbv3o0NGzYgIiLC0+EQEZGbeVXStX37dixduhRz587Fli1bkJycjNmzZ0Oj0Thtf/DgQUyaNAkbN27E5s2bERERgZkzZ6K8vNzNkRMREbVktVqxZMkS7Nq1Cxs2bEBcXJynQyIiIg/wqqQrOzsb06ZNw5QpU5CUlISsrCxIpVJs2bLFafvly5fjoYceQkpKChITE/Haa6/BbDbj4MGDbo6ciIiopaysLHz55ZdYvnw5/Pz8oFKpoFKpWDKeiKiX8Zo1XUajEbm5uZgzZ479mFAoxKhRo3Ds2LEbeoz6+nqYTKZ2V4UiIiJyBdv6rYcfftjh+NKlS3Hfffd5IiQiIvIAr0m6KisrYTabERoa6nBcqVQiPz//hh5j+fLliIqKwi233NLu529ajrctnqpSZCuzC6BFqd2mt4nFPvb/O2vbWazSRER0Y86ePevpEIiIyAt4TdLVWWvWrMH27duxadMmSCSSdt/fVo63LZ4s12srswugRandprc1NFz7v7O2neGp189Ej4iIiIi6K69JuoKDgyESiVBRUeFwXK1WIyws7Lr3XbduHVatWoXs7GwMGDDAlWESERERERG1i9cU0pBIJEhNTcW+ffvsxywWC/bv34+MjIxW77dmzRq8++67WLt2LdLS0twRKhERERER0Q3zmpEuAJgxYwYWLVqE1NRUpKenY8OGDdDr9Zg8eTIA4LnnnkNERAQWLlwIAFi9ejVWrlyJ5cuXIyYmBiqVCgAgl8vh5+fnsddBRERERERk41VJ18SJE6HRaLBy5UqoVCqkpKRg7dq1CAkJAQCUlJRAKLw2OPfhhx+ioaEBTz31lMPjPPnkk5g3b55bYyciIiIiInLGq5IuAJg+fTqmT5/u9LZNmzY5/Lx79253hETktXJycrBu3Tp7J8XixYuRnp7eavsdO3ZgxYoVKCoqQkJCAp599lmMHTsWANDQ0IC33noL33//PQoKCuDv748xY8ZgwYIFba6rJCIiIqLWec2aLiJqn+3bt2Pp0qWYO3cutmzZguTkZMyePRsajcZp+6NHj2LhwoWYOnUqtm7dittvvx1PPPEE8vLyAAB6vR6nTp3CnDlz8Pnnn+Ptt9/GhQsXMHfuXHe+LCIi6mVycnIwfvx4pKWl4f7778eJEydu6H6rV69GcnIy/vGPf7g4QqLOY9JF1E1lZ2dj2rRpmDJlCpKSkpCVlQWpVIotW7Y4bb9x40aMHTsWs2fPRmJiIubPn49BgwYhJycHAODv74/s7GxMnDgR/fr1Q0ZGBl588UUcP34cZWVl7nxpRETUS7S3A9EmNzcXH374IZKTk90UKVHnMOki6oaMRiNyc3MxevRo+zGhUIhRo0bh2LFjTu9z7Ngxh/YAMGbMmFbbA0BdXR1EIhH8/blPGhERdb32diACQH19PZ599llkZWUhMDDQjdESdZzXrekiorZVVlbCbDYjNDTU4bhSqUR+fr7T+1RUVECpVLZob6v62ZzBYMCyZctwzz33QC6XtztGpVJxQ+3KNTr4K2SQy6UIC2n/8/Qm3CSciHoSWwfinDlz7Mfa6kAEgDfeeAMjRozAr371K6xevdodoRJ1GpMuL2OyAIYGEwBAKvaBD8ciyQMaGhrw9NNPAwBefPHFDj2GWl0Hi8XadkORCLV1euh0BqjM5g49V28QFuYPlaq2yx6LiMjTOtKBuGfPHhw4cABbt27t1HM76xj09r+N1qudlACu21F5I+2atmnr8TrL299Xd2HS5WUMDSYcPt24fiYzJQI+Uv6KqKXg4GCIRCJUVFQ4HFer1a1WGgwNDYVarW6zfUNDA+bPn4/CwkJs3LgRCsWNjVgRERG5kkajwYsvvoh3330Xvr6+nXqs5h2DXdmx5So6gwm1dfrG/1+no/JG2jVt09bjdUZH39eemKhxHIWoG5JIJEhNTcW+ffvsxywWC/bv34+MjAyn98nIyMCPP/7ocGzfvn0O7W0JV35+Pv7zn/8gKCjINS+AiIh6vfZ2IJ4/fx4qlQoPPPAABg0ahEGDBuHQoUPIzs5GWlqau8Im6hAOoxB1UzNmzMCiRYuQmpqK9PR0bNiwAXq9HpMnTwYAPPfcc4iIiMDChQsBAI888ggefvhhrF+/HuPGjcP27dtx8uRJ/P3vfwcA+0bjp06dwqpVq2A2m+3rvQIDAyGRSDzzQomIqEdq2oE4fvx4ANc6EB999NEW7dPS0rBt2zaHYy+88AIGDBiAmTNnuiVmoo5i0tUDFFdo8c2RApSotUiKYRWf3mLixInQaDRYuXKlfXPktWvXIiQkBABQUlICofDaYPbQoUOxbNkyvPXWW3jzzTeRkJCAd955B4mJiQCAsrIy+4bjv/vd7xyea+PGjRgxYoSbXhkREfUW7elAlMvlGDBggMP95XI5goKC0L9/f0+ET3TDmHR1c8fOV+DfX5wEAFgBnC+shr9CCikrcPQK06dPx/Tp053etmnTphbHJkyYgAkTJjhtHxsbi7Nnz3ZpfERERNfT3g5Eou6KSVc3Vqiqw7+/PInoUD/MvmcQTl5SY+/Pxfhk9wXcmRmHsODOLTIlIiIicrX2diC253Yib8Gug27KarViw44zkIlFeGpqOgIVUkh8RBiXEY0ghQT7TpbeWLluIiIiIiJyKSZd3dSRM+XIK67BlFsTEaSQ2o9LxCLcM6YvqrVGXCyu8WCEREREREQEMOnqlswWC778v0tIiPTH6LSoFrenJSoREiBF7iUNrFaOdhEREREReRKTrm7oYlENquqMmDIuEUKBoMXtAoEAA/sEo1prRHllvQciJCIiIiIiGyZd3YzFasXJSxrEhSswKCG41Xbxkf4Q+whxvrDajdEREREREVFzTLq6mcLyOtTqGvCbzDgInIxy2Yh9hOgToUBBeR1MZosbIyQiIiIioqaYdHUzF4pq4CsVYXBSaJtt4yP80WCy4FxBlf2YyQJoDSb7PxPzMSIiIiIil2LS1Y3U6owoUtWhX3QAhMLWR7lsopRyiEVCnLhQYT9maDDh8Oky+z9Dg8mVIRMRERER9XrcHLkbOXpOBasV6BcdeEPtRSIhIpRynL1S1XZjIiIiIvJqh0+Xo7LOgKEDwjwdCrUTR7q6kUOnyhHsL0Wwv7TtxldFKeWoqNZDVcUqhkRERETdVUV1PU7nV6JUrUPuZY2nw6F2YtLVTZSotbhSVovE6IB23S9KKQcAnM6vdEVYREREROQGTWcunXPhLKam6/+59r/rMOnqJvadLIVAAPRtZ9IV6CdBgJ8Ep9gjQkRERNRtFVdoIRYJERYkQ0F5ndM2hgYzDp4qg1bf0OHnabr+n2v/uw6TLg9obw+CxWrFgdxSpMQHw1favmV4AoEAyXFBOJ1fCYvV2sGIiYiIiMiTyjU6BPhJEBIgQ3GFFlYn13XfHinA+1+fxf6TpR6IkK6HSZcHtLcH4dyVKqhrDMhMiejQ8/WPC0KtrgGlal2H7k9EREREnlVWWY8APzEC5BLojWbU1bcczTp4qgwAUKLWwWA0uztEug4mXd3AvpOlkElESE9Uduj+/a5OSbxQVN2VYRERERGRG1gsVlTWNIbUAAAgAElEQVTVGaDwFUMhFwMAKqr1Dm3qDSYUqbRIjAmA1Qqoa/TOHoo8hEmXlzM0mHHkbDluTg6HRCzq0GOEB/tC4SvGhUImXURERETdTW19A6xWwFfqA4Vv41KT5pWpr5TVwgpgdFoUAEDDpMurMOnycj+fV0FvNGPUTZEdfgyBQICkmECOdBERERF1QzVaIwBb0iUB0HKkq+TqMpKk2EDIpT6oqjO6N0i6LiZdXm7fyVIoA6QY0CeoU4+TGBOAUo3O6fxfIiIiIvJe1VoDAEAmFUHsI4SfzAcVzUa6yip1EPsIEaiQwl8u5jWfl2HS5cVqtEbkXtLgltRICAWCTj1WUkwgAOBScU1XhEZEREREblJ9ddTKV9I4tVAZKIOq2UhXeWU9woN8IRQIoJCLUadj0uVNmHR5sSNnymG1olNTC236RgVAJBTgUgmTLiIiIqLupOn0QgBQBsicjHTVIzzYFwDg7yuGzmBCg5O9iT7bm4eVnx5HvYF7cLkTky4vdvh0GfpG+SNK6dfpx5KIRegT4c+RLiIiIqJuplprhMRHCLFP46W7MlAGdY3evgerxWpFeWU9IoLlAACFvHHdV/MKhpoaPb7an4/zBdU4zwJrbsWky0tV1hpQqNJi1E1RXfaYSTGByC+thdnCTZKJiNzl8OHDePzxxzFmzBgkJydjz549ng6JiLqZaq0RAX4S+88hATKYzFb7tMPKGgNMZgvCQxpHuhS+jWXl1c2mIOZe1gAAZBIRCsvr3BE6XcWky0vlFVVDKBRgeEp4lz1m/9hANJgtqGQJUfIiOn2D0+kPRD2FTqdDcnIyXn75ZU+HQkTdVI3WCH/5taRLGSgDAFRUN04xLKtsrFwYEXR1eqF9Ly/HKYjnC6uh8BXjltRIVNYaYGFHvNv4eDoAasliseJicQ1u6hvicIJ1VuLVYhrlVfUIvXpSEnlSmUaHv64+gKhQOUaldd2oLpE3GTduHMaNG+fpMIioG6vWGhHW5NotJMCWdOnRP7ZxPRcARIQ0Ti+USUTwEQlajHQVlNUhPtIffSIUMFusqNYaEewvddOr6N040uWFClV10BvNGNkFBTSaCvaXIiRAClVlfduNidzg6DkVrACKK3QtvhiIiIioUXWdAQF+YvvPIQGNiZJtr64yjQ4SHyGCriZQAoEAfr5ih+9Wi9WKErUWMaF+9uSsVse9vNzF60a6cnJysG7dOqhUKqSkpGDx4sVIT0932vb8+fNYuXIlcnNzUVRUhBdffBHTp093c8Rd70JhNXylIqQkhHT5Y/eLDkDuJQ2sVisEnSxDT9RZ5wqq7P+/XFqDPuEKD0ZD5L2UymvnRliYvwcj6TyrRgd/hQxyuRRhVy/8uqvu/rug7qHBZIFWb0JAk9lPEh8RAvwk9gqG5VcrFzbdYkjhK4amyZKSiqp6GE0WRIf6IfTq9MRalpV3G69KurZv346lS5ciKysLgwcPxoYNGzB79mzs3LkTISEtE5D6+nrExsbirrvuwtKlSz0QcderrjOgSKVFar8QiIRdnxQlRgfiyBkVanUNDgsyO8NkAQwN18qOSsU+8OEYKt2AYrUWwwaG4+ezKhSUcUEvUWvU6jpYLFaEhflDpar1dDidojOYUFunh05ngMps9nQ4Hdb0d8Hki1zJNhrl3+y6LSxQZh/pKtXoEBPmWO1a4SvGlbJrfy+KKxrXfcWE+kEuE0PiI+QGym7kVZfG2dnZmDZtGqZMmYKkpCRkZWVBKpViy5YtTtunp6dj0aJFmDRpEiSSrlv75EkHcstgxbXNjLtaUmwQgMZh6PYwWQCtwYRyjQ5agwlN6x4YGkw4fLrM/q9pAkbUGpPZAnW1AZFKPwQqJChRaz0dEhF5Cdt3DmvsEDWu5wLgMNIFXN0guaoeZosFqqpr5eJtFL5i1BvM0OobE6uiisbOzejQxuRMIRdzpMuNvGaky2g0Ijc3F3PmzLEfEwqFGDVqFI4dO+by5286daMtne3Rsk2tAOAwvaLBZMYPx4sRF65ATERAi6kXrd2v+W1isY/9/83bWoRC+Ep9oK41Ymg7pneUa3Q4c1Ft/3locrj9fk2f21lsRM5oru4vEh4sR4BcbO+tIyKydeZlpkTAR+o1lypEHmFLuvz9xNAbr3VsRyv9cPh0OUoqdDBbrIgIcSySZisbX1Glh1+kGMUVWgT7S+Er9YHWYIK/rxiVtQb3vZBezmv+klVWVsJsNiM0NNThuFKpRH5+vsuf3zZ1oy1dMbXDNrUCgMP0ih9OFKNaa0RmSrjTqRet3a/5bQ0N1/7fvG29wYTwIBkKy2tRU1t/w9M7bI/vr5C1iK3pczuLrStw6kbPY0uyQoNkUMglKFRVwmKxQuiCabVEnqTVanHlyhX7z4WFhTh9+jRCQ0MRFhbmwciIqDuoaTLS1bQYWkyYAlYAB0+XAWhMwpqyJ13V9YiP9EehSovYsGuDDAq5BAXlWvsGy+RaXjW9sDezWq34+lABYsL8EKV07ShRRIgcOr2J83h7gJycHIwfPx5paWm4//77ceLEieu237FjB+666y6kpaXhnnvuwffff+9w+65duzBz5kyMGDECycnJOHfunMtir7k6Rz3QT4oAuRhmi9VhwS9RT3Hy5Ence++9uPfeewEAr732Gu699158+OGHHo6MyPPa8z328ccf4w9/+AMyMzMxfPhwzJw5E7/88osbo/WM6rrG0ajm2wjFRTQmUN8eKYSPSIA+EY4d1Iqre3WpqvQwmS0ortAitsm6L3+5GBarFTo9l4W4g9ckXcHBwRCJRKioqHA4rlare0VP4C8X1Siu0OL2YbEurypoKxNapmHp+O7MVnhm7ty52LJlC5KTkzF79mxoNBqn7Y8ePYqFCxdi6tSp2Lp1K26//XY88cQTyMvLs7fR6XQYOnQonnnmGZfHX6NtTPoD/CT2L5LyKn4mqecZMWIEzp492+LfvHnzPB0akUe193vs4MGDmDRpEjZu3IjNmzcjIiICM2fORHl5uZsjdx3bekbbP5OlcXqhn8wH4mZVysICZQgNlMHQYEa/qIAWt0vFIvjJfFCq0aJM0zgF0WGk6+pImJad8G7hNUmXRCJBamoq9u3bZz9msViwf/9+ZGRkeDAy99h58AqC/aUYOsD1CWaQQgKpWGTfvZy6p/YWntm4cSPGjh2L2bNnIzExEfPnz8egQYOQk5Njb3PvvffiySefxMiRI10ef63OCJFQALnMx94bV8495IiIeo32fo8tX74cDz30EFJSUpCYmIjXXnsNZrMZBw8edHPkruOsOFm11ui04rRAIMDEW+IhEgpw1y3xTh8vSumHogotClSNRTRim2zN4idr/O7lzCf38Jo1XQAwY8YMLFq0CKmpqUhPT8eGDRug1+sxefJkAMBzzz2HiIgILFy4EEBj8Q1bL73RaERZWRlOnz6NwMBAREdHe+x1tNfl0hqcuVKF+29Lgkjk+jxYIBAgIsQXJWodrE3m8bL0e/fRkcIzx44dw6xZsxyOjRkzBt99951LYmyrOI3RbEWgQgqBQIDIUAV8RELUGsxcv3cdfG+IqKfoigJq9fX1MJlMCAx0TcVnb1GtNSKwlW1+bh0SgzHpUfBp5foxKlSOI2fKUVBeB5FQ4LCExc+3MQ3QcnqhW3hV0jVx4kRoNBqsXLnSvjny2rVr7Xt0lZSUQCi89qEqLy+3z5EHgNWrV2P16tWYPHky3njjDbfH31E7D16Br1SEcRnRcFd13OhQP1wpq0OJWof+V8vT23pXbFg1ynt1pPBMRUUFlEpli/YqlcolMbZVnKZcrYXi6h/8Oq0BykAp8ouru/0eRK7SlfszMXkjTylS1SF7xxlEKeXITInwdDjkQV1RQG358uWIiorCLbfc0u7nd9Yx6A1/G51VhNbqTegfGwS5XNpqFevWHiM5Xowfjpfgf0cK0TcmEFGRgfY2wYFy+Ep9YDRZHB7vetWyO8Ib3ldv4HVX1NOnT8f06dOd3rZp0yaHn2NjY3H27Fl3hOUy6mo9jpxR4Y7MOHsJT3ewLaTMvaSxJ11E7lSja3DYcyQ00JfTC4l6uK8PFeBicQ1K1Fr8fnz/LnlM2ywNzs7oXdasWYPt27dj06ZNHdqrtXnHoLdsPO6sIrSmRg+pjxA6naHVKtatPcaAuMb9WY0mCwb1CbK/RlsbP5kPKmtar0rd2YrUHX1fe2Kixj9PHvbdz0UQCIBf3xzr1ueVy8QI9pci95K67cbkdTpSeCY0NBRqtfqG27tajdboUIkp9Oomj1aWriXqkaxWK07kVUAgAOoNZhRfXWPSWbZZGk2nx5P360wBtXXr1mHVqlVYu3YtBgwY4MowPc5gNMNgNCNQ0f7EEgACFVLcMyoBfcIVuH1Yy2tNP18x13S5CZMuDzI0mLHvZAmGp0QgJEDW9h26WGyYHy4V19h3KqfuoyOFZzIyMvDjjz86HNu3b59HCtVYrVbU6hznqIcG+cLQYEaNjp9Hop5IU2NAja4Btw1tvPDLL/P8qAJ5TkcLqK1Zswbvvvsu1q5di7S0NHeE6lHXtlfpWNIFAJPH9sMrM4e3KDkPAApfH2j1Ju7V5QZMujzoXEEVjA0W3Dk8ziPPHxuugMUKHDtf0XZj8jozZszARx99hC1btiAvLw+vvPJKi8Izy5cvt7d/5JFH8MMPP2D9+vXIy8vD22+/jZMnT+Khhx6yt6mqqsLp06ftBWouXbqE06dPo6qqqktjNzSYYTRZ4O8nth8LC/IFAIeNH4mo57AlWRn9QyERC1FY3jUjXdR9tfd7bPXq1VixYgVef/11xMTEQKVSQaVSQavVeuoluFyttvNJ1/X4ycSwWKz25yHX8bo1Xb2FxWLFmfwqJPcJarGZnbuEBsoQEiDFgVNlGJ0W5ZEYqOPaW3hm6NChWLZsGd566y28+eabSEhIwDvvvIPExER7m927d+OFF16w//zUU08BAJYuXYr77ruvy2KvufrHPaDZ9EIAKK/SISmW6wyJepqKq/vwhQf5IkAugaqKm6H3du39Hvvwww/R0NBg/26yefLJJ3vsvne2kS5nJeO7gm2vLk2tAdFKvzZaU2cw6fKQ/NJa1BtM9mkWniAQCJA5MBy7Dhegus4AH7HIY7FQx7Sn8AwATJgwARMmTGj18e67774uTa5aY5tC2PRLJCRABgG4VxdRT1VRo4dULIJc5gN/uRgV1TzXqX3fY7t373ZHSF6lstYAAC5bhuJnS7pq2Aniapxe6CGn8ysRIBcjJSHYo3HcPDACVitw8HTX7eYuEAocdlInas7ZSJfYR4iwIF8UV/TcaSJEvZm6Wo/QQBkEAgH85RJU1hjQwC8JouuqrDVA4iOEn8w14yS2ka7KGoNLHp+uYdLlAZdLalBRrcfA+GAIBQKPxhKplCM+0h8/nCjusqpxhgazw07qRM21Nl0iLkKBK2Vc50HUE6mr9VBenUbsLxfDCnC0i6gNlbWGxpkgLrpeFPsIIRELoeZIl8sx6eoiJgvsozttjfB893MRxD5CJHrJ/li3D41FkUqLs1e6tlgCUWtsC3b95WKH430i/FFeVQ+dnsk6UU9T0SzpAgBVFZMuoutpTLqkLn2OALkEZZU6lz4HMenqMrZ9Qtoa4amsNeDn8xVIigmE2Et2cRwxKAIBfhLsOnSFeySRW9RoGyCX+sBH5HgOxEcoAAAF5SwlTdST6PQm6Awme8EcW+lqruEkuj7bSJcrBSmkKFVfS7oaTBbkFVWjuo4VDbuSd1z19yJ7jxXBarFiYHyQp0OxE/sIcc+oBJwvrEaRiutpyPVqdEanlZhslTw5xZCoZ7FNXVJevXiUSUSQiIUo50gXUavMV0u5h/i7dqQrUCFBra4BtVen/m/6+ix+/KUUOw7mcy/XLsSky41MZgv2HitGSkKw0w3qPGlcRjTCg31x4FQZDA1mT4dDPVytzoiAZlMLgcZ9SEICpDhbwKmuRD2Jbe1WaGDjfnwCgQAh/jKoq7mOhKg1On0DrLjWWeEqthHoi8U1yCuqxs/nVIgNV8DYYMGBk6Uufe7ehEmXGx09p0K11oixGTGeDqUFH5EQj941EPUGE777uajVilJWqxUNJgvqDSZORaQOq9Ya4e9kpEsgECCtnxK5lzUwGJn8E/UUFVeTK9vFHQCEBEi5eJ/oOrRX1ze7enqhMlAGoVCAswVV+Gp/PuQyH/wqPQohAVIcu1Dh0ufuTbhPl4vYyqYDgFTsAx8hsPunQoQFyZCSEIyfznRdifau0ifSH6PTovDjLyXY9uNl6I1mRIXIUVlrwJXyOpy9UomqOiNMZgs2f3seMokIfaMCMHxQBCxWq8crMVL3UatraHWjx5Gpkdh7rBj7cktx2xDv66AgovZTV+sh8RHCXy6G7mqHSkiADPmlXL9J1Brb9iphwb4ufR4fkRAD44Ox8+AVAMCkkfEQ+wgRHeqHU5caO0GlEu7l2llMulzE0GDG8XMqAEBmSgRKqvU4V1iN+29L8urkpF90AOQyHxw5U44t31+0H/eV+jTuK9Y3BBKRAHER/qitM+KXS2ps2HEGYUEy/Co9GgonU8aImjKZLairb3DYo6upvtGBiAtXYNehAgwbGA65VAwvqTlDRB1kKxfftOx1SIAMWr0J9QYTfKW8HCFqrqrOAIlY6DBC7Cp3ZsbhQkEVIpVyjB8Wi+MXKhAe5IuTVuByaQ2S+3h2X9megH/l3OSbIwUQ+wgxJj3K06G0KTJEjrtHJWBAXBDMZisC/SQQigQ4cqYc/goZauv0yEyJgJ/UBxarFXuPFePD/53HjoP5+E1mnKfDJy9XV9+4KNfZmi4AMJrMSIwJwHc/F+P9r8/g0Qkp8OEFGVG3VlFzrVy8ja0MtrpGj9gwhSfCIvJqVbVGRIb4uaWzvl9MIJY/ORoyiQj6hsYlJqFBjSNsF4qqmXR1AfYfu4G6Wo/9J0sxNj3avvN3dxCokCIuXIEAP0mrm/IJBQIMHxSBCSP6AAD+d6TQXv2GyBnbdInWphcCQFy4AikJwTh2vgJVdQZ3hUZELqKu1iO02bqUEH+Z/TYicmSxWFFRXY+EKH+3PaefTAyR8FpqIJOIEBHii/OF1W6LoSdj0uUG3xwugEAATLilj6dDcZkgfyluGxoLvdGM7P+ehsXCIhvkXI3OtjFy60mXQCDAvWP7wWIFtuy92Go7IvJ+eqMJdfUN1x3pIiJH5VX1MJmtSIoJ9Ggc8ZEBuFxSw+JpXYBJl4vVaI04kFuKMWlRLq8+42mhgTKMuikS+aW1OHlJ4+lwyEvVaq9OL7zOSBfQOK0hrV8Ijp5T4Ux+pTtCIyIXsI1kNU+6/P0k8BEJONJFdJXFYsWRM+U4e6UKx89XQOwjxKCEEI/G1CdcgRpdAyprOeuks7hQwoWsVisOnCqDRCzE78b09XQ4btE3OgC1+gYcP1+BuHA/T4dDXsg20tVaIY2mbuobgksltfjv/ssYGM/55ETd0bVy8Y4V2IQCAUICZBzpIrpq49dn8P3xEvvPmSnhHq8aGBfRuN4yv7S2xw8euBpHulzo5EUNStU6/HZ0XwQqXLubuDeZcmsiJD4iHDpdzuFoaqFGa4SPSABfadtfJCKRELcNjcGpy5XIK65xQ3RE1NVsSZWzCmzKAG6QTAQAhao6fH+8BLcOicHksX0xeWxfpHhBZ2NsmAICAXCZ2zt0GpMuF7BarfjhWDF+Pl+BhEh/jO4GFQu7klwmRkZ/Jco09Th+Qe3pcMjL1GiN8Je3XpylucxBERD7CLH9QL6LIyMiV6io1sNHJHA6pVgZKLOPhBH1Zt8fL4ZIKMCdI/rAXy657rpnd5KIRYhW+iG/jElXZzHp6mI6vQl7jhZh6/cXERvmh9HpkTd8cdmT9I8NQpBCgi//7xKLapCDyjoDgv1bjvzaNhRv/nHxlfpgQFwQjp1XoaxS56YoiairVFTroQyQOS17HRbki2qtEXqjyQOREXkHk9mC/SdLMXRAmFdWuY6P9Mfl0lrOXuokJl1d6EpZLb788RJK1Dr89ld9cevQGIfSm72JUCjA4KRQqKrqceh0mafDIS+iqTEgxEnSZWgw4/DpMpgslha3pcQHQyQU4L/7LsPU8mYi8mKqynqEBfk6vS1a2bj2t0TNDhXqvfKKqqHVmzA8JcLToTgVH+mPGq0RVXXcEqgzemdG0MWsViu+2ncZ3/1cDH9fMe4elYBxQ2LcspmdN+sToUCUUo5t+y7Dwt4RQuO5oqnVt3sxrlzmg8yUCOw/WYbySq2LoiOirma1WlFWqUNEsNzp7dGhjceLK3heU+/1y0UNREIBBiV4fg2XMwmRjXuFXS7l2urOYNLVBbYfyMfOg1eQGBOAu27pg0CFd8zD9TSBoHFucolah5/OqjwdDnkBrd4EY4PF6UhXW24bFgur1YrdR4tcEBkRuUKN1gi90YzwEOcjXeHBvhAJBShWOyZdFosVVXUGTk+nXuHkRTWSYgLhK/XOouJ9wv0hEDRWMLQxWQCtwWT/x1kobWPS1UmnLmvw+d6LGJYchlE3Rfba6YStGdI/DFFKOf677zLnAhM0V6uYdaTsrDJQhn7RAfj+WBEqquq7OjQicoGyysZztbWRLpFQiEilHCUV16YXNpjMWPnpcXz5f5fxr89OwGTu/NWc7QKRF4bkbarqDLhSXoeb+nl2P67rkUoai2lcbFJF2NBgwuHTZfZ/hgauy2wLM4ROaDCZ8Z8dZxCplOPB3wzolQUz2iIUCjBhRDwKyuvwy0VumNzbaa5urhgc0LEtFDIGhEIgEOD9b84xiSfqBso0jclUZCsjXUDjuq6iijr7z98eKUReUQ0SovxxvrC6S0a3bReIvDAkb5N7qfHaKK2f0sORXF9KQjDOFlTB0GD2dCjdFpOuTth1uAAV1Xo89JsBkIo9u3mdN7slNQIhAVJs33/Z06GQh1XaRrr8O7bBop9MjN+O6YsTeWps+/FyF0ZGRK5QVlkPkVAApZM9umziI/2hqtKjWmuEVt+Ar/bnY1DfEIwdHI3+sYHYdfiK02mGFqsVn+y5gNc3HsH5gipXvgwilzmep0agnwSx4QpPh3JdgxND0WCy4HR+padD6baYdHVQZa0B/92XjyH9QzEowXuHhL2Bj0iIOzP74FxhNc4X8ouxN9PUGiASChDoZL+eGzUuIxojUyOw9f8uYfW2XG6sSuTFSjU6hAX5XnfqvW0D2NOXNdh+IB/1BhN+OzoBADA2IwaaGgOO51W0uN/Xh65gx8Er0BvN2J9bxsSLuh2T2YLcS2oMTlJ6ffG1AXFBkEpEOHaea/Q7iklXB322Nw9miwXTxid5OpRuYezgaCh8xfhqPze47c1UVfUI9pdCKOz4l4tAIMCsuwfht6MTcORMORat2o9/f5mLK+WsfkbkaSYLHNZN5ZfWok/E9Xvw4yP8ERIgxSff5eGbw4UYkRqBmLDG+6QlKhGkkOC7n4sd7lNX34D/7ruMjKRQLP7jzZDLfLD1h0ucdkzdyvmCKtQbzBicGOrpUNok9hEiMzkcB3LLUFVn8HQ43RKTrg7IK67GvpOluCOzD8JbWRxMjqQSEX59cyxO5KlRUF7X9h2oRyqu0CE61K/TjyMUCHD36H548Y+Z+FV6NI6eLccr6w/irU+Po5j7/RB5jKHBZF83VVffAHWNHvER/te9j1AowG9H90VlrQFyqQj3je1nv00kFGBMejROXlQ7jGp/fegK9AYz7hvbDxIfEQYnheJKWS2OXWg5IkbkrfafKoNULOo2M6YmjYyHFcBbnxzHgdxSqGv07OhoByZd7WSxWLH52/MI9JNg0sh4T4fTrdw+LBZSiQg7DnC0qzeyWKwo1ejsm6F2lEAogNZgQr3RhLyiavx2bF/cNy4RdwyPw6lLGry87iA+2XMB9QYumCfyJNt0v37RAW22HTs4Gq/OHoHX/nQLQgMdi26MTY8CAHx3rLGgRnWdAd8eKURmSrh9HUxidEDj2uED+bwIJK/VtMx6ja4Bh06VYcSgCEgl3aMuQESIHI//LhVVdUbk7DqHr/blY/v+K6jRctPkG+GdGwJ4sV0H83GxuAazJqV47X4K3spPJsZtQ2Lw9aEruGtEH/Rpo/eTepYSjQ4mswUxYZ1LugwNZhw/p8LgAWH2YzKJCHfeEo9APwkKyuuw4+AV/HiyFHePSsDYjBhIRN49V56oJzqVXwmxjxD9ogNvqH1MK6PgoUG+uHlgOL45UoDxQ2Px+dXp/ZN/dW1ETCgUYPywWHy6Jw/nC6sxIC6oS14DUVeyVdEEGmsDGE0W3Dok2sNRtc+Q/mEYnBiK/PJafHO4AD+fq8DOg1eQ2k+JxKjGDhaTBfYRb5mOCZkNR7raoVprxH++OoWBfYIw6qZIT4fTLU0aGQ+Frxibdp2Fhb2RvcrFomoAN9br3VG+Uh9Mv2sgnnlwCEICZPjgm3P4+4bDLOBC5GZmiwVHzpbjpr4hEPt0/lJjyrh+MJuteG3jEfx4dXp/RIjj9P6RqZHwl4uxnbMpyItZrdbGzsEDjcXYEiJd953oKkKhAOHBcgyIC8JdI+IAAO98dsK+h2bTPbzq9Zx1YsOk6wZZrFas++oUDEYzHr4zmXtydZCfTIz7b0tCXlEN/vdToafDITc6c6UKCl9xiwulrmZoMKO8Uocnp6ZhTHoUanVGLH3/KP79Ra59zyAiujEd3VT4h+MlqK4zYszVqYGdFR7cOK3JXy7G+KExuPdXfVu0kYhF+PXNcTiRp8aJq9UOzRYL9h4rwqv/OYzN357H2m2nUMq/A+RmFosVB3JLsWZbLj7enYc9R4sQHizHHycM9HRonRaokOI3mXEwNliwNOcojl+oQK3OCE2NHvmltTh6thw1HO0C4IXTC3NycrBu3TqoVCqkpKRg8eLFSE9Pb7X9jh07sGLFChQVFSEhIQHPPvssxo4d26UxWa2N69fYTEUAACAASURBVLhOXtTgiamDEdXJNSm93aibInH4TDk+3n0B0Uo/pPbtHgtIvVFXny9WqxUrV67EJ598gpqaGgwdOhRZWVmIj+/c+sUGkwUn8iowOCnUbWVxBQIB+kUHYOLoBHy46xx+PqfCodNlGNgnCDcPDMdNfUNYCIfcpr3nqrew9VhnpkTAp5Up9ZoaPXYdLsDP51VoMFkgk/igrFKHgX2CkJHUdVXZhiWHY1hy+HXb3JkZhyNnyrH6y1MYOzgaP59XoayyHgmR/gj0k+BcQRVeyT6Eh+9Ixug0x4TQNiVKKvZBFwzO0Q3yxuu+rnTykhqbvz2PErUOwf5SxIb7IUopx33jkuAv7/j2Kd4k2F+KeVPTkf3Vaaz49ITDbXuPFUMkFGBsRjSmjO0HuUzsoSg9z6uSru3bt2Pp0qXIysrC4MGDsWHDBsyePRs7d+5ESEjLC/OjR49i4cKFWLBgAW677TZs27YNTzzxBL744gskJiZ2SUw1WiNyvjmHw2fKcUdmHO66JR4VFay+1xkCgQB/vicVb+T8hBWfHscDt/fHrRkxnSoj3hu54nxZs2YNNm3ahDfeeAOxsbFYsWIFZs+eja+++goSSce/HH78pQRavQm3pEZ0+DE6SioWIaN/KKb9uj8OnyrHj7+U4P1d5wA0flFEh/ohLMgXAXIx/Hwl8JWKEOwvQ5BCAn+5GAqZmJ9N6pT2nqveQm804XxhFXIvaaCtNyEyxBfRoX4ID/aFUCDAlbI6fHukAAdOlcFqBdITlZBJRdDpTRg6IAwTb4l3+6wQiViEJ+9Lw6ovc7Hz0BUkRgfg97clYUCfIBw5U47+cUHI+fos1n11GmeuVGLKuEQEKaQAgLp6I/7veDFSEkIQEewLP5kPZ7W4mDde93WW3mhCtdaIimo9vjtahJ/OqRAe7Isn7r0JyQnB+OlMOQB0ybRbbxIbrsCSWcORe0mDkkodyivrESAXI61/OPafKMZ3PxfhpzPlmDy2H8akR113776eyquSruzsbEybNg1TpkwBAGRlZeG7777Dli1bMGvWrBbtN27ciLFjx2L27NkAgPnz52Pfvn3IycnBSy+91OE4zhdW4VJxDc4XVuOXi/+fvTuPi6rc/wD+mRlgWBWEwX1JjEUEERUDUROtXLIyu1qJJoaZmv5y165XpcUtV9CuC24ppi1iVwVNU68ZZpqRSel135FVAWGGWc7vD5wjI8OmzAzL5/16+RKe85wzzzmc75zzPec5z8mERivgjec90LdLC34BVxF7WytMezsQa/6Tgq0//A/7TlyHv4crWjZyQkAbt1pz9ceUqjpeBEHAl19+ibFjx6J3794AgEWLFiEkJASHDh1Cnz59nqid1+/mYvuhC/BsVh++FhwW11ZuhW4dmsDJ3grPNK2Pv65k4cbdPKRm5uNaai4eFKhh7ClDiaSoW6yTvTXs5FawtZFBbi2DrU3Rz7Y2MshtHv1uYyWFVCqBRCKBVFI0vL1EIoFUWuxnCYrVkUDycJpUIoFWJ0CnE6DV6Yr9LMDxbh7u3SsAIEAQAAFFdyalEglkUglkMgmkUglkkof/S4vaYWsjq5Jh+unJVTZWy6Mq1OJO1oOi/UAo2g8EoagbvP5nQRAe7iNFP+se/q/R6lCo0UGt0UFZqC0a5VMigdXDfVCrE5CWXYBrd3NxMz0P+kdvfzv/6IWoVjIJbKxkyFdpYGMtRc8OTfFiUHO41bfDg4ejhjpYcKAphbMdZg3vBI1WBytZ0Ymdvl3OjnJMfjMA3x+7ir3HryLpz1TUc7SBRqPDA/2zJ0cvAwAc7azRxM2h6J+rPRo1sIfcRga3+nZwcZJbYtVqnepy3peVo0TmAzXSM/Kg1uqg0eigUmtRUKiF8uFouQUqLdQaLYCi73CJRAJBEJBboMa9vELcz1MhJ78QhepHfXFtbWQY2O0Z9OnSEtZWUnE/rK1srGXo4KmAp+rRgCFtmjnj2cZO6NG+CbYeOI/N+85jT9I1dPRSoEVDR7g42aJVI6c6MThdtVnDwsJCpKSkYMyYMWKZVCpFSEgIkpOTjc6TnJxcIihDQ0Nx5MiRSn++/kp2oVqHDQl/QxCK+qn2fa4lQv0bQ+FsV6JucVYyqcEt0+K/W8mkBvOYY9rjbdHXfdppdnIraDXW5c5XWjuLq+dggylvBiDlShZ++esu/nfzPs5eycK9vEK8Glqyvz49Yop4uXnzJtLT09G1a1dxupOTE9q3b4/k5ORKJ13i/mElRc/AZng5uCVkspJXtgSpBPa21uJ+Y8r/AcDBzgau9e3gVt8OvTq3AHRFJ6R/XEhHq6b18OfFDDRr6IQH+YUoUOmQm18IpUqLvIJC8URVrdEiM0eJQo0OhWotNNpKPvBiZu+94os2TSs2ghxVrSeJVWOKf4/u/Oky/jDh+6ic7G3QspETQv0bo2EDe9zLU8GvtSsKVBrczcpHalYBCjVaNHF1gF9rV9jbPjqV0MdZWXeHi8dkafUqUqe8ujZSmdE61lYyvPG8B57v0AR/XMxAZo4Kcquiiyf3HqjwTON6UBVqkZZdgLv3CnDldg7+upolLsvOxgpR7waVu55Utupy3qcTBCz5+g9oy/gel0gAW2sryKykgAAIxS7ROdpZw9XZFvUdbWBrLcMzTeqhgZMcTnY2aNHICbY2JfdD/c8VPZ80dr5Vkfgx5edUdH6pVAKJIMEzTeph1vBOSLmajV//vos/r2SK79Xr5KXA4LBnja5LbVJtkq7s7GxotVq4uRn2/3Z1dcW1a8ZHIsrIyICrq2uJ+unp6Ubrl8XF5dGV4Nh/vlhmXVdXR6PlzRobntS0buZS6jIer1vV0yz52eV9/uN6uDmhR2e+86wyTBEv+v+NLfNpYsrV1RHtvcse7bN/t6JuIfr9xlT/l1YGAC0eDmvt16bsZ0aIKuNJYtWY4seoCW8GVln7LKWs40ll6jzN8lxdHeHVWlFK7Yop7XyAyledzvvWzuxd6fmf1NPu+xWNC3N8zpPM38PNCT06tSh32bVR3etQSUREREREZEbVJulycXGBTCZDRoZhl4nMzEwoFMavRLm5uSEzM7PC9YlqC1PEi/7/yiyTiMr2JLFKVBfwvI/qmmqTdNnY2MDX1xdJSUlimU6nw/HjxxEQEGB0noCAAPz8888GZUlJSaXWJ6otTBEvzZo1g0KhMFhmXl4e/vjjD8YU0RN6klglqgt43kd1jWzu3LlzLd0IPUdHRyxfvhyNGzeGjY0NVqxYgXPnzuGzzz6DnZ0dpk2bhjNnziAkJAQA4O7ujuXLl8POzg716tVDXFwcEhMTMW/evGo9DC9RVajqeJFIJNBoNFizZg08PDygVqvx6aeforCwELNmzYJMJiunRURkTHmxSlRX8byP6pJqM5AGAPTr1w9ZWVmIjo4WX5IXGxsrBtKdO3cgLTauf2BgIBYvXozly5dj6dKlaNWqFVatWlVt3tVAZEqmiJdRo0ahoKAAs2fPRk5ODjp27Ih169Y91Tu6iOq68mKVqK7ieR/VJRJBEIy9moaIiIiIiIiqQLV5pouIiIiIiKg2YtJFRERERERkQky6iIiIiIiITIhJFxERERERkQkx6aqguLg4hIWFwc/PD4MHD8aZM2cs3SSTOHnyJN5//32EhobCy8sLhw8fNpiuUqkQFRWFLl26oEOHDhg/fnyJFxUSVVRdiStjYmJi4OXlZfCvT58+4vSKxNrt27fx3nvvoX379ggODsaiRYug1WrNvSpkJnU5XiyFx8Taj3H19BgnFcOkqwISEhIwf/58jBs3DvHx8fDy8kJkZCSysrIs3bQql5+fDy8vL8yZM8fo9Hnz5uHw4cNYvnw5tmzZgrS0NEyYMMHMraTaoC7FVWm8vb1x7Ngx8d+2bdvEaeXFmlarxejRo6FWq7F9+3YsWLAAO3fuxMqVKy2xKmRijBfL4DGxdmNcVQ3GSQUJVK433nhD+Pjjj8XftVqtEBoaKsTGxlqwVabn6ekpHDp0SPw9JydH8PX1Ffbt2yeWXbx4UfD09BTOnDljiSZSDVZX40ovOjpaGDhwoNFpFYm1I0eOCD4+PkJ6erpYZ9u2bUKnTp2EwsJC0zaezK6ux0t1wGNi7cO4qnqMk9LxTlc5CgsLkZKSgq5du4plUqkUISEhSE5OtmDLzO/s2bNQq9UG28LDwwNNmjSpc9uCng7jqsjly5cRGhqKXr16YerUqUhNTQVQsVhLTk6Gt7c33NzcxDqhoaHIycnB5cuXzbsiZFKMl+qJx8SajXFlHoyTR5h0lSM7OxtardbgxAYAXF1dkZ6ebqFWWUZGRgZsbW3h6OhoUO7q6oqMjAwLtYpqIsYV4O/vj/nz5yM2NhZz587FjRs3MHToUOTn51co1jIyMuDq6mowXb89GY+1C+OleuIxsWZjXJkH4+QRK0s3gIioLurRo4f4s7e3N9q3b4+ePXti//79sLLiVzMREVFtwjtd5XBxcYFMJiuRjWdmZkKhUFioVZbh5uYGpVKJvLw8g/LMzMwSV4qIysK4KqlevXpo1aoVrl27VqFYc3NzKzH6k357Mh5rF8ZL9cRjYs3GuDIPxskjTLrKYWNjA19fXyQlJYllOp0Ox48fR0BAgAVbZn7t2rWDtbW1wba4fPkybt++Xee2BT0dxlVJDx48wI0bN6BQKCoUawEBATh37pzBKFtJSUmoV68eWrdubfb2k+kwXqonHhNrNsaVeTBOHmEflgqIiIjA9OnT4evrC39/f2zevBlKpRIDBw60dNOq3IMHD3D9+nXx95s3b+Lvv/+Gm5sbFAoFBg0ahPnz56NevXpwdHTEp59+ik6dOsHPz8+CraaaqC7FlTELFy5Ez5490aRJE6SlpSEmJgYymQz9+vWDk5NTubEWGhoKDw8PTJ06FVOnTkV6ejqWL1+OoUOHwtra2sJrR1WtrseLpfCYWLsxrqoG46RiJIIgCJZuRE2wdetWrF+/Hunp6fDx8cG//vUv+Pv7W7pZVe7EiRMYPnx4ifIPPvgA48ePh0qlwoIFC7B3714UFhaiW7dumDNnTp27RUxVo67ElTETJ07EyZMnce/ePTRo0ACdOnXCxIkT0bx5cwCoUKzdunULc+fOxa+//go7OzsMHDgQU6ZMgUwms9RqkQnV5XixFB4Taz/G1dNjnFQMky4iIiIiIiIT4jNdREREREREJsSki4iIiIiIyISYdBEREREREZkQky4iIiIiIiITYtJFRERERERkQky6iIiIiIiITIhJFxERERERkQkx6SIiIiIiIjIhJl1EREREREQmxKSLiIiIiIjIhJh0ERERERERmRCTLiIiIiIiIhNi0kVERERERGRCTLqIiIiIiIhMiEkXERERERGRCTHpIiIiIiIiMiEmXURERERERCbEpIuIiIiIiMiEmHQRERERERGZEJOux5w4cQJeXl743//+V6n5hg0bhgkTJpRZ5+bNm/Dy8sLhw4efpolVZufOnfDy8hL/BQcH491330VKSkqVf1ZMTAy6dOlS6jQvLy8sW7asyj+XLKcuxRIAHDp0CG+++SY6deqEwMBA9O/fH7Nnz8aDBw8qtZyKrP/j9NtD/69Dhw54/fXXkZCQUO68T/p3oqfD+Hiy+KgOZsyYIcaat7c3evbsiZkzZyIjI8Msnx8WFoaFCxea5bOqi7oSL2FhYQbf5cb+7dy5s8xlHDt2DJs2bSpRrj/X0v/r2rUrRo8ejXPnzplobUqXn5+PgIAAtG/fHnl5eUbbWto545PIy8tDTEwMBgwYgICAAPj7+6N///5YuHAhbt269cTL7dKlC2JiYipc3+qJP6mW8vX1xY4dO9CiRQtLN8VsNm/eDFtbW6Snp+OLL77A8OHDkZCQgIYNG5rl8/fs2QMASEhIwMSJE83ymWR6dSmW9uzZg8mTJ2PIkCEYM2YMJBIJzp8/j127diE3NxcODg5macf06dMRGBiIvLw87Ny5ExMnToSdnR169uxZ6jx16e9UndSl7V5d4qMqtW7dGvPnz4dOp8PFixexbNkyXLx4ETt27IBUyuvZVa2uxMvKlStRWFgo/h4ZGYmXXnoJ//jHP8Sy8rbBzz//jP3792PEiBElpjk5OSE2NhYAcOvWLURHR2PkyJFISEiAs7Nz1axEBRw6dAgFBQUAgIMHD+K1114z2WdlZGRg2LBhyM3NxbBhw+Dn5weJRIKzZ8/iq6++wh9//IFt27aZ7POLY9L1kCAIKCwshKOjIwICAizdHLPy8/MTD3rt2rVDz549sXv3bkRGRpr8s1NSUnD16lUEBwfj+PHjOHPmDPz9/cucR6lUwtbW1uRtoydTF2Np69at6NGjBz7++GOxrHv37hg1ahQEQTBbO5555hlxm4eEhCAlJQVfffWV0aSrLv6dqoO6uN1NFR9qtRpSqRQymawqmlkpdnZ24t8vMDAQcrkc06ZNw9mzZ8s9hpWGx7aS6lq8tG3b1uB3mUyGRo0aVdm6y2QycVkBAQFo2rQphgwZgp9++gkDBgyoks+oiD179qB58+YQBAF79+41adI1Z84c5Obm4rvvvjO4mRAcHIx33nkHu3fvLnN+lUoFuVxeJW2pUZdjdu7ciXbt2iEnJ8eg/MKFC/Dy8kJSUhIA4MiRI4iIiEBwcDACAwMxePBgHDt2zGAe/a3LU6dOYdCgQfDz80NiYqLRW9gbNmzAoEGD0LFjR4SEhOD999/HtWvXjLZxx44dCAsLg7+/P9577z3cvXu33PX65ptv0L9/fzHhWbduXWU3TZVp3LgxGjRoIN5uLSgowKeffoquXbvCz88PgwYNKrEtgaKD6osvvoh27drhhRdeMHpr25g9e/ZALpdjwYIFkMvl4l2v4ry8vLBx40Z89tlneO6558QvBpVKhUWLFqFHjx5o164dXnnlFfz3v/81mHfXrl146623EBQUhM6dO2PYsGH4888/K7lVah/GUtXKzc2Fm5ub0WkSiUT8uTLrX9z//vc/vPfee+jQoQM6dOiACRMmID09vcx5pFIpfHx8xFiuzN9Jq9VizZo1eOmll9CuXTt0794dM2bMMFj+wYMH8frrr8PPzw9du3bFokWLoFary12XmoDxUbUqGh/l7Xf6rmI7duxA79694e/vj7S0NAAVW7dTp04hPDwc7du3R5cuXTBr1iyDrk36Lvfnz59HREQEAgIC0KdPH/zwww/lrmO7du0AQIy3GzduYOzYsQgMDESHDh2M/i1LO7YplUosWrQIPXv2RLt27RAWFoYlS5aU+MxNmzahe/fu6Ny5MyZOnFhifzUXxot5lXW+FRMTgw0bNuDWrVtiN8LHv7uL8/b2BgDcuXNHLNNv6+PHj2PMmDEICAjAiy++iGPHjkGr1WLhwoXo0qULunXrho0bNxos78KFC3j33XcRFBSEgIAA9O3bF3FxcQZ17t+/j2PHjqFfv37o378/kpKSkJWVZbR9v/32GwYOHAg/Pz+8+uqrOHXqlDhtxowZGDRoUIl54uLixG6LN2/exI8//ogxY8YY7b1lY2NjsAz9d8CZM2cwbNgw+Pv7i3cGT548iVdeeQV+fn54/fXXcfr06VK3a2lq1J2u3r17Y/bs2Thw4IDBRkpISICbm5vY//PmzZvo2bMnRo4cCalUiqNHj2LUqFHYunUrOnbsKM6nVCoxY8YMREZGolWrVnB3dzd6IpOamorw8HA0adIEeXl52L59O95880388MMPcHJyEuv9/vvvuHLlCmbMmAGVSoXFixdj7Nix+O6770pdp9jYWCxbtgyRkZEICgpCSkoKVqxYATs7O4SHh5c6n06ng06nK3N7SSSSSl8BzMvLw/3798UD5KxZs3Do0CFMmjQJLVq0wDfffIPRo0dj8+bN6NSpEwDg66+/xieffIKIiAiEhobixIkTWLBgAQoLC/Hee++V+lmCICAxMRHdu3dHo0aN0KNHDyQmJmLGjBklumesX78enTp1wqJFi8QroxMmTMCZM2cwfvx4tGjRAomJiRgzZgy+++47+Pj4ACjaF1577TW0aNEChYWF2Lt3L4YOHYq9e/eiefPmldo2tQlj6ZGqiKW2bdti7969aNu2LV544YVSu+ZWdP2Lu3btGt566y20a9cOn3/+ObRaLVasWIH3338f3377rcFJ6+Nu3bplcLJb0b/T7Nmz8f3334sHz/v372P//v3i9ISEBLG72KRJk3D9+nUsXboUgiBg+vTppbanpmB8PGLO+ChvvwOA06dP4/r165gyZQrs7OzE7lLlrdtvv/2GESNGoHfv3oiOjkZ2djaWLFmCnJwcREdHG3zGlClTMHjwYLz77rvYunUrJk2ahIMHD6JRo0alruPNmzcBAAqFAoWFhRgxYgSsrKzw6aefQiaTISYmBuHh4di9e7dBN67Hj22CIGDs2LH4/fffMXbsWLRr1w537941ONkEgMTERHh5eeGTTz5BamoqFixYgKVLl2Lu3LmlttFUGC+PmOrcTK+8861//OMfuHr1Kk6cOIGVK1cCABo0aFDq8m7fvg0AaNasWYlps2fPxpAhQzB06FDExsZiwoQJGDBgAARBwJIlS3DkyBEsWLAAgYGBaN++PQDg/fffh4eHBz7//HPY2Njg8uXLJZ7b/OGHH6BWq9GvXz9IJBKsWbMG+/fvx1tvvWVQT6lUYurUqRg9ejQUCgU2btyIUaNG4YcffoBCoUDfvn0RHx+PGzduGJzPJSQkoEePHnB0dMTBgwchCAJCQ0MrtZ0nTZqEt99+G+PGjUO9evVw9+5djBo1Cn5+foiOjkZaWhqmTJkCpVJZqeVCqGHef/99YeTIkQZlL774ohAVFWW0vlarFdRqtTBy5EhhxowZYnl0dLTg6ekpHDhwwKD+L7/8Inh6egrnz583ujyNRiMUFBQIAQEBQnx8vFgeHh4utG3bVrh165ZYdurUKcHT01P473//KwiCINy4cUPw9PQUDh06JAiCIOTm5goBAQFCTEyMwWcsX75cCAkJETQaTanbYfr06YKnp2eZ/8LDw0udXxAE4bvvvhM8PT2FnJwcQa1WC7dv3xb+7//+T/Dx8RH++usv4eLFi4KXl5ewc+dOg+3Zv39/8W+g1WqF0NBQg20rCIIwZ84cITAwUFAqlYIgFG3voKAggzonT54UPD09hb179wqCIAiJiYmCp6encPz4cYN6np6ewmuvvWZQlpSUJHh6egonTpwwKH/77beF8ePHG11f/b7w0ksvldjmdZGpY2nTpk2Cp6en0KVLF4P9Xs8UsTRz5kwhPDxc8Pf3FwIDA4Xnn3/eLLF0+/Zt4ZVXXhHrh4WFCfPmzRPS0tJKnaes9S++D0+ZMkV48cUXBZVKJZZduXJF8Pb2Fg4fPmywPQ4ePCio1WohOztbWLt2reDp6Sls2bJFEISKf+ddvHhR8PT0FDZv3my03TqdTnj++edLxPw333wj+Pn5CVlZWWVuq5qCx5oi5oqP8vY7/br7+fkJ6enpYllF1+2tt94q0U79cUT/N9AfE7/55huxTlZWluDj4yNs27bNYJsMHDhQUKvVgkqlEv766y/h5ZdfFnr06CHk5+cL27ZtE3x8fITr16+L89y5c0fw9fUVVq9eLZYZO7YdPXpUjOXS9OzZU+jVq5egVqvFsk8//VQICQkpdR5TY7wUqYp4KS4oKEiIjo4WBKHi51sLFiwQevbsWWJZ+vMwtVotqNVq4dq1a8KIESOEV1991eD4ot/Wxdf/woULgqenpzBs2DCxTKvVCiEhIcKiRYsEQRCEzMxMwdPTUzh37lyZ6zR8+HChb9++4u/9+/cXhg4dWqKtnp6ewn/+8x+xLC8vT+jcubPw+eefC4IgCGq1WggKChLWrFkj1klNTRW8vLyExMREQRAEYc2aNYKnp6fB+glC0f6i3w7F40j/HbBp0yaD+gsXLhSCgoKE/Px8sez7778XPD09xb9PRdSoO10A0K9fP8yYMQPZ2dlwcXHB33//jatXr+Kzzz4T66SmpmLZsmVISkpCenq6eGckMDDQYFkSiQTdu3cv9zOTk5OxYsUK/PXXX7h3755YfuXKFYN6bdu2RZMmTcTfO3bsCFdXV5w5c8bo5/z+++/Iz89Hnz59oNFoxPLnnnsOX3zxBVJTU9G0aVOjbfrggw8wdOjQMttd0YeT9XesAMDFxQXz5s2Dj48Pdu3aBUEQ0KdPH3G6VCpFnz59xNutqampSEtLM6gDFP2dvvrqK5w/f77U/u179uyBvb29+LzJ888/DwcHB+zduxfPPfecQd3Ht19SUhIUCgUCAwMNtl1wcLDByD6XLl3C0qVL8fvvvyMzM1Msv3r1akU2Ta1m6lhSqVQAgDFjxmDevHkATB9LiYmJGD16NGbNmgWJRIK9e/di9erVJo+lxo0bY+fOnfj1119x9OhRnDhxAps2bcJ//vMfxMfHi1fIK7r+xR0/fhyvvfYapFKpuK83a9YMTZs2xdmzZ/H888+LdceOHSv+bG1tjYiICIOrhxX5zjtx4gQA4PXXXzc6/cqVK7h9+7bR7y2VSoULFy4gKCiozM+oCXisKWKu+Chvv9Pz9fU1uHtbkXVr0KABkpOTMWvWLIM6HTt2hLW1NVJSUuDp6SmWF78q7uLiggYNGiA1NdWgHSkpKfD19RV/9/T0RHR0NOzs7HDmzBm0bdvW4Op7o0aN0KFDB/z2228Gy3n87/XLL7/A2dkZvXr1KnM7dOnSBVZWj07h2rRpg8zMTKjValhbW5c5rykwXopU5bnZ457mfEvv3r17Bvuts7Mzvv32W9jY2JSoW/w8TD94R/EyqVSK5s2bi101nZ2d0bhxY8yZMwfDhw9Hly5d4OrqarDMtLQ0/Prrrxg3bpxB+6Ojo5GamlribvILL7wg/uzg4ICQkBCcOXMGAGBlZYUXX3wRCQkJYq+qxMRE2NnZGRwXjXn11Vdx4cIFUfv94gAAIABJREFU8ffTp08b/F0en//PP/9ESEgI7OzsjLatompc0hUWFgYrKyv88MMPGDJkCBISEtCoUSPx1rROp8OYMWPw4MEDTJgwAS1btoSdnR2io6MNTroBoH79+kZ3tOJu376NkSNHwt/fH1FRUXB3d4e1tTVGjx5tMMIMgBI7l76stGcvsrOzAQD9+/c3Ov3OnTulBnaTJk3K7OoAoMxuR8XFxcXB1tYWLi4uaNy4sdi1Ly0tDfb29gY7GVC0TgUFBSgsLBTX7fF11/9+//59o5+p0Wiwb98+dO3aFWq1WnwWJDQ0FD/88ANmz55tcOB4/HmA7OxspKenG3x56Olv2+fl5WHkyJFwdXXFjBkz0KRJE8jlcsyaNavE364uMnUs6bsbBAcHAwCysrIwefJkMZYcHBywbds2HD58GOvXr8fZs2fx0UcfAXjyWMrPz8eyZctKvH7AHLEkk8kQHBwsru+xY8fw3nvvYcOGDfjoo48q9V3y+LqtW7fO6PMExfvhA8DMmTPRsWNHODg4oFmzZiX+JhX5zrt37x7s7e3h6OhYansAlNp1+PE21VQ81hQxV3yUt9/pGTsWAGWvm5WVFbRaLaKiohAVFWW0TnGPd/W1sbEp8Tfw8PDAwoULIZPJ0LBhQ4O/SXp6utFn2Nzc3MTuXKWtz71796BQKIyuS3H16tUz+N3a2locdMISSRfjpUhVnps97knPt4pzcnLCxo0bodPpcO7cOSxcuBBTpkzBV199VeKxjuL7mP7vYWy/029vqVSK9evXY/ny5fjoo4+gVCoRGBiIWbNmiQOEJCYmQqfToXv37uIzgN27d8eKFSuQkJCAkSNHisu2t7cvMbCMq6srzp8/L/7er18/fP3117hy5QqeeeYZJCYmIiwsTJzP3d0dAHD37l2DiyDLli2DUqnEkSNHxG6YxrapXnp6Ory8vAzK7OzsYG9vX2LestS4pMvBwQE9evRAQkIChgwZgsTERPTp00fcia9du4a//voL69atM7iCUel+lw/99NNPUCqV+OKLL8SNq9FojO7cj39x6MtK+wKtX78+AGDNmjVGvxSeeeaZUtv10UcfIT4+vsy2BwUFYcuWLWXWAQAfHx+jV17c3d2Rn5+PgoICg8QrMzMTdnZ2sLGxEdft8XXX/65fx8clJSUhOzsbBw4cwIEDB0pMP3bsmMGIa49/SdWvXx8NGzbEqlWrSl2v5ORkpKamYsOGDfDw8BDLc3NzS52nLjF3LKWkpBjEUkREBGxtbSGVSvHKK69ALpdj5MiRaNq0aaVjSX+wGDx4MJKTk8Uv2PDwcLRp08ZssVRcaGgovL29cfnyZQCV+y4prn79+ujdu7fBkMF6Li4uBr+3bNkSfn5+lWrn45ydnZGfn4+8vDyjJ8D651E++eQT8dnJ4ow9G1AT8VhTxFzxUd5+p2fsWACUvW5SqRQSiQQffPABevToUaKO/sSsMmxtbUuNNYVCgYsXL5Yoz8jIKHFMfHx9nJ2dyx0kpzpivBQxVbwAeOLzreJkMpm437Zv3x5yuRzTp0/Hvn370K9fv0q36XEeHh6IiYmBWq3GqVOnsHjxYrz33ns4evQopFIp9u7dCwBGj2d79uwxSLry8/NLjOj5+N8tKCgIbm5uSEhIwGuvvYbk5GSDC4KdOnWCRCLBsWPHDHp9PPvsswBgcLeruMfjUqFQlNjuBQUFyM/PL3ebFFfjki6g6OrDxIkTcejQIdy4ccPgaoS+S1PxqyS3bt3C77//btB9oKKUSiWkUqnBbfzExESDW856f/31F27fvi3exv7tt9+QmZlZ6u3eDh06wNbWFmlpaeXeCn2cKW9h6+nfZbB//35xOE9BELB//37x6lWjRo3g7u6Offv2GRzMEhMT4ejoWOLKgN7evXvh7Oxc4gFmAJg4cSL27NlT5ruFgoODsXHjRtjb2xskVMXpv8yL7wunT5/GrVu3xJGm6jpzxlJhYaEYS6dOnUJKSgpmzpyJQ4cOoX79+pg6dSoOHDiAe/fu4dq1a5WKJX3ysXv3bsyZMweenp74+uuv8fHHH2Pfvn1lnsRVRSxlZmaWODirVCqkpqaK26oy3yXFBQcH4+LFi2jXrt0TXyGtDH33kV27dhl9YPyZZ55Bw4YNcevWLQwePNjk7bEkHmvMFx/l7Xelqei6BQQE4MqVK/jggw8qvOwn1b59e3z//fcGD/jfvXsXv//+O8aPH1/mvMHBwYiNjcXhw4fLPAZWR4wX056bVfR8y9raWtze5Xn11VcRGxuLdevWVUnSpWdtbY3g4GBERERg8uTJyMnJQW5uLv744w+MGDECYWFhBvWPHj2K2NhYXL16Fa1atRLLDxw4II7q+eDBAyQlJRkcd2QyGfr06YPExETI5XLUq1cP3bp1E6c3a9YMvXr1wr///W/06tXriS6wAEWjk+7cudPgJoSxGwblqZFJV48ePWBra4vZs2ejWbNmBoHTunVrNGrUCAsXLsT//d//4cGDB4iOjn7iDf3cc89Bq9Vi5syZeOONN3DhwgVs2LChxC1WoOjEb/To0Rg/frw4Qo6vr2+pfZPr1auHDz74AJ999hlu3bqFzp07Q6fTiSPPlHUXp1mzZia/ouzh4YH+/fvj448/xoMHD9C8eXN88803uHz5MubMmQOg6A7D+PHjMXv2bDg7O6Nr1644efIkvvrqK0yaNMnouw1UKhUOHjyIl19+2egbx/v164fvvvuuxB224rp27YrQ0FCMHDkSo0aNQps2bZCXl4dz585BpVJh8uTJCAgIgL29Pf71r38hMjISqampWLlypdle+lwTmDOWvL29xVhydnZGTk4OZs6cCQD48ssvsX37diiVSsjlcri4uGDYsGHiiGB6o0aNMvj9l19+Qc+ePcX9RK1W4+rVq1AoFAgLC8P+/fsxcuRI8eqaMVURS++++y5at26Nnj17onHjxkhPT0dcXBxycnIwZMgQAJX7Linugw8+wD/+8Q+89957GDRoEFxcXHD37l0kJSVh4MCBRmPoabRu3RpDhgzBggULkJmZic6dOyMnJwf79+/HsmXLIJVKMWPGDEybNg15eXno3r07rK2tcePGDRw8eFB8rqU24LHGfPFR3n5Xmoqu25QpUzBixAhIpVK89NJLcHBwwJ07d3DkyBFMnDixzLsXlfX6669j3bp1GDVqFCZMmACZTIaVK1fCxcVFXN/S6I9tkydPxrhx49C2bVukp6fj1KlTBu85q44YL6Y9N6vo+Vbr1q2RkZGBnTt34tlnn4WLi0upbZJIJBg9ejSmTJmC48ePi91/n8S5c+ewaNEi9O3bF82bN0dOTg7WrVsHb29vODs7Y/v27ZBKpRg5cmSJ87A2bdpg06ZN2LNnj3hhxNbWFsuWLUN+fj7c3d2xYcMGqNVqDB8+3GDevn37YuvWrdi0aRN69+5domtqVFQUwsPD8frrr2P48OHiDYVbt25h+/btsLW1LXc0yREjRmDbtm0YPXo0IiIikJaWhjVr1lT6vXo1MumytbVFWFgYdu/eXeK5AhsbG8TExODjjz/GhAkT0KhRI7z//vv49ddfDd7vUFFeXl6YP38+Vq5ciQMHDsDb2xsrVqzAxIkTS9QNDAxEcHAw5s2bh6ysLAQFBeGTTz4pc/mjRo2Cu7s7Nm/ejI0bN0Iul6NVq1ZVesXhaXz66adYvHgxVq1ahZycHHh6emL16tUGg28MHjwYKpUKX375JbZs2YKGDRtixowZRt+GDhS9qyMvLw+vvvqq0emvvPIKtmzZgsOHD5e6HSQSCVauXInVq1dj8+bNuHPnDurXrw9vb28MGzYMQFFf+RUrVmDRokUYO3YsWrZsiaioKHEQEDJvLDVt2lSMJf1zFosXL8a8efPQrVs38fNnzJgBhUKBTp06Ye3atbh//z78/PwwYcIEsVvB3bt3ERERIT43pi9/44038NNPP4mxJAhCqUOxV6XIyEjs3bsXixcvRmZmJho0aIC2bdti27Zt4olHZb5LinvmmWewY8cOrFixArNnz4ZSqUTDhg0RHByMli1bmmR95syZgyZNmuCbb77BunXr0KBBA3Tt2lWc3q9fPzg4OGDNmjX47rvvxAeqn3/+eYs8T2IqPNZUjYrEB1D+fleaiqxbp06dEBcXh+joaEybNg06nQ5NmjRBt27dSn2H2JOysbHBpk2bMH/+fPzzn/8EUNQNKiYmxmC4eGMkEglWrVqFFStWYPPmzcjKyoK7u7tZX1z7pBgvpleR862+ffvixIkT+Pzzz5GVlYWBAwdiwYIFpS6zX79+WLlyJWJjY58q6VIoFHB1dcXq1auRlpaGevXqoUuXLpgyZQqAoh5OwcHBRi98u7q6IiQkBHv37jVIuhYtWoRPPvkEly5dQuvWrbF27doSiXrHjh3RuHFj3Llzx+jfx83NDd9++y02bNiA//znP1i1ahUEQUCLFi0QGhqK5cuXl5s8NWzYEGvXrsWnn36K8ePHi8PiFx+8qiIkgvAUr4MnIqoALy8vrF69Wuwuc+zYMYwePRoHDx5E48aNn3r5giCgW7duGDx4MCZMmCCW9enTB4MGDSrzfXFEREREplYj73QRUfX34MEDXL9+Xfz95s2b+Pvvv+Hm5oaQkBD4+flh7NixmDJlClq0aIG7d+/ixx9/xBtvvFHqc3qlkUgkGDlyJP7973/D29sbnp6e2LFjB9LT00u9o0pERERkLrzTRUQmceLEiRJ9r4GiZ5TGjx+PvLw8LFmyRBw8w93dHUFBQZg6darREaPKIwgCVq9eja+++gq5ubnw8fHBjBkzyn1vCREREZGpMekiIiIiIiIyIWn5VYiIiIiIiOhJ8ZmuhzIz86DTGb/p5+Jij+zsyr0ArSarjuurUJh+BDqqWqXFVHXcv6padV9HxlPNU9Yx6nHVff+ricrbpoypmqcyMVXVqkuMVod2lNaG2hhTvNNVAVZWZY/fX9vUtfUl86oL+1ddWEeqvrj/VT1uU6pK1WV/qg7tqA5tMBcmXURERERERCbEpIuIiIiIiMiEmHQRERERERGZEJMuIiIiIiIiE2LSRUREREREZEJMuoiIiIiIiEyISVcF5OYX4oFKgwcqDTQ6S7eGqO7S6MA4JCqH/pjFOCGqOfTHN8Zu7cWkqwIKlBqc/PsuTv59Fyq1xtLNIaqzVGoN45CoHPpjFuOEqObQH98Yu7UXky4iIiIiIiITYtJFRERERERkQky6iIiIiIiITIhJFxERERERkQkx6SIiIiIiIjIhJl1EREREREQmxKSLiAzk5eVh7ty56NatG9q3b4+XX34Zu3btsnSziMwiLi4OYWFh8PPzw+DBg3HmzJky6ycmJqJPnz7w8/PDgAEDcPTo0RJ1Ll68iNGjRyMwMBAdOnTAkCFDkJWVZapVICKiaohJFxEZmD9/Po4fP46lS5diz549eOuttzBz5kz8+uuvlm4akUklJCRg/vz5GDduHOLj4+Hl5YXIyMhSE6TTp09j8uTJeOONN7Br1y706tULY8eOxaVLl8Q6169fx9ChQ9GmTRts27YNu3btQmRkJKytrc21WkREVA0w6SIiA3/88Qdef/11dO7cGc2bN8fQoUPRokUL/Pnnn5ZuGpFJbdy4EUOGDMGgQYPQpk0bREVFQS6XIz4+3mj9L7/8Et27d0dkZCQ8PDzw4Ycfom3btoiLixPrLFu2DN27d8fUqVPh7e2Nli1b4oUXXoCTk5O5VouIiKoBK0s3gIiqlw4dOuDHH3/Ea6+9Bnd3dxw7dgxpaWkICQmxdNOITKawsBApKSkYM2aMWCaVShESEoLk5GSj8yQnJ+Pdd981KAsNDcWRI0cAADqdDkeOHEFkZCQiIiJw7tw5tGzZEuPGjUO3bt0q1T5XV8cK103LyoeToy3s7eVQNLCv1OdQ6RQKJspE9OSYdBGRgVmzZuGf//wnunfvDisrK1hZWWHhwoXw8fGp1HLKOkl80pMXoQadTPIErWbJzs6GVquFm5ubQbmrqyuuXbtmdJ6MjAy4urqWqJ+eng4AyMzMRH5+PmJjY/Hhhx9i2rRp+PHHHzF69Gh8++23aNu2bYXbl5mZB51OqFhlmQy5eUrk56uQrtVW+DOodAqFE9LTc8ucTkRUFiZdRGRg69at+Pvvv7F27Vo0bNgQx48fx0cffYRGjRohICCgwssp7SSxvJOXsuSrNDXiZPJp1tEceIJoHjqdDgDQq1cvvPPOOwAAHx8f/Prrr9ixYweioqIs2TwiIjIjJl1EJFIqlVi2bBn+/e9/i92fvL29cebMGWzevLlSSRdRTeLi4gKZTIaMjAyD8szMTCgUCqPzuLm5ITMzs9T6Li4usLKyQuvWrQ3qeHh44NatW1XYeiIiqu7MPpCGKYbj1Rs1ahS8vLxw+PDhqm42UZ2g0WigVqshk8kMyqVSqXjVnqg2srGxga+vL5KSksQynU6H48ePl3qxISAgAD///LNBWVJSklhfv8zHuydevXoVjRs3ruI1ICKi6sysSZcphuPV27p1KwShgv3dicgoR0dHBAUFYeHChTh58iRu3LiBHTt2YN++fejVq5elm0dkUhEREdixYwfi4+Nx6dIlzJ07F0qlEgMHDgQATJs2DUuWLBHrDx8+HD/99BM2bNiAS5cuISYmBmfPnsXQoUPFOiNHjsTevXvx7bff4tq1a9iwYQNOnDiBIUOGmH39iIjIcszavbD4cLwAEBUVhSNHjiA+Pr7ECFCA4XC8APDhhx8iKSkJcXFxmD17tljv4sWLWLt2Lb799ttKjwhFRIaWLl2KJUuWYNKkScjJyUHTpk3x0Ucf4ZVXXrF004hMql+/fsjKykJ0dDTS09Ph4+OD2NhYNGjQAABw584dSKWPrlUGBgZi8eLFWL58OZYuXYpWrVph1apV8PDwEOv06dMHOTk5WL16NT755BN4eHhg9erVlRpEg4iIaj6zJV2mGI5Xv9zJkydj5syZcHd3f+L2lTXSmn74XQA1YtS0qsAH7esuhUKBBQsWWLoZRBYRHh6O8PBwo9O2bNlSoqxv377o27dvmcscPHgwBg8eXCXtIyKimslsSZcphuMFil48+eyzz5Z70CtPmcPxPhx+F0C1HzWtKlTHkdeYBBIRERFRTVWjRy/85ZdfsH//fnz//feWbgoREREREZFRZku6TDEc78mTJ3H79m106dLFoM7YsWMREhKC9evXV+EaEBERERERVZ7Zkq7iw/GGhYUBeDQcr/6lkY/TD8c7bNgwsaz4cLxvv/02XnrpJYN5BgwYgFmzZqFHjx4mWhMiIiIiIqKKM2v3woiICEyfPh2+vr7w9/fH5s2bSwzH27BhQ0yePBlA0XC8w4YNw4YNG9CjRw8kJCTg7Nmz+OyzzwAUPd/1+DNfANCkSRM0a9bMfCtGRERERERUCrMmXaYYjpeIiIiIaqa4uDisX79ePC+cNWsW/P39S61///59LF26FAcOHEBubi6aNWuGqKgoBAUFmbHVRJVn9oE0TDEcb3Hnz59/4rYRUfWk0QEqtQanzqXhWmouOvs0tHSTiIjoKSUkJGD+/PmIiopC+/btsXnzZkRGRmLfvn3iBfniCgsLERERAYVCgZUrV8Ld3R03btww2uupttEfB+XWVrCSll+fqp8aPXohEdUNKrUGR07fxHf/vQwACPFrjGeb1rdwq4iI6Gls3LgRQ4YMwaBBgwAAUVFROHLkCOLj40u8pxUAvvvuO+Tk5GDHjh2wtrYGgDrzOIlKrcHJv++is09DWMl5+l4TMVcmohrhdma++POZixll1CQiouqusLAQKSkp6Nq1q1gmlUoREhKC5ORko/McOnQIAQEBmDt3LkJCQjBgwABs2rQJglDKe1aJqhGmykRUI2TeV8LWRgZ7WytcuHnf0s0hIqKnkJ2dDa1WCzc3N4NyV1dXXLt2zeg8N27cwPHjxzFw4ECsW7cOFy9exMcffwyJRFLqSNilcXV1fOK2VwWFwsngdyErH06OtgAAe3s5FA3sjU43Nq0q22EJ1aEN5sCkqxzKQg3+e+YmbGSARCKxdHOI6qzsXBWauDlAJpXgZloeBEFgTBIR1SGCIEChUGDu3LmQyWTw9fXFjRs3sH379konXZmZedDpLHOHTKFwQnp6rkFZvkqD3Dxl0c/5KqRrtUanG5tWle0wt9LaUBsTMXYvLMfOo5ex4+D/cP1unqWbQlSnPShQw7W+LRrUs0W+SoOsHJWlm0RERE/IxcUFMpkMGRmG3cUzMzOhUCiMzuPm5oaWLVtCJpOJZR4eHrhz545J20pUFZh0lUOpKrqaUKiumqsKRFR5Gq0O+SoNXJzkqO9oAwBIzcovZy4iIqqubGxs4Ovri6SkJLFMp9Ph+PHjCAgIMDpPhw4dcP36deh0OrHs6tWraNy4scnbS/S0mHSVw/rhuJwaC92CJqKiroUA4FLPFvXsmXQREdUGERER2LFjB+Lj43Hp0iXMnTsXSqUSAwcOBABMmzYNS5YsEeu/9dZbyM7OxoIFC3DlyhUcPHgQGzduxNtvv22pVSCqMD7TVQ590qXV6sqpSUSmci+vKOlydpQjv6AQcmsZ7jLpIiKq0fr164esrCxER0eLL0eOjY0V39F1584dSKWP7g80bdoUsbGxmD9/Pr766is0btwY77//PoYOHWqpVSCqMCZd5dA/p69SM+kispS8fDUAwNHeGgVKNRQudribXWDhVhER0dMKDw9HeHi40WlbtmwpUdaxY0d8++23pm4WUZVj98JyKAu1D//XWLglRHVXXsHDpMuu6GWYCmc73ukiIiKiGoNJVzn0SZdGwztdRJaiT7ocbItuzrs72yLjvhIadvslIiKiGoBJVzmUqqI7XFoOpEFkMQ8K1LC2kkImK/rKUjjbQScIyLivtHDLiIiIiMrHpKsc+jtdOoFJF5Gl5BaoYWvz6L0srs52AIBMJl1ERERUAzDpKofy4fu5eKeLyHLy8g2TLkf7ome7Mu5zMA0iIiKq/ph0lUP/zIiOSReRxeQVqCG3eTTYan1HOaQSIDOHd7qIiIio+mPSVQ6ttijZ0vF5fSKLyXuse6FMKoGzk5zPdBEREVGNwKSrHNqH2ZaWWRfVEampqZg8eTKCgoLg7++P1157DZcuXbJYewRBwIMCNeTWMoPyBvVskZZdAA4sSkRERNUdX45cDv2zXOxdSHXB/fv38fbbb6NLly6IjY2Fi4sLLl++DAcHB4u1qUClhVYnGNzpAgBnJzn+upIFlVoDKzm/yoiIiKj64plKOTRi90JmXVT7rVu3Do0aNcL8+fPFsubNm1uwRUBuQSEAlEi6GjjJka/U8F1dREREVO0x6SqHVqvvXsiki2q/Q4cOITQ0FOPHj8epU6fQuHFjvPPOO3j11VcrvSxXV8dSpykUThVeTnZB0bvynJ3sYG1tBSdHW1hbW0HhYg8AUGoEtKnE8sylMutIREREtRuTrnKI3QuZdFEdcOPGDWzbtg2RkZEYO3YsTp8+jX/+859wcHBA7969K7WszMw8o3GjUDghPT23wsu5lXofAKDVaqBWa5Cbp4RarUE9h6Jh42/dzUHDevJKtc3UKruO5saEkIiIyLzMPpBGXFwcwsLC4Ofnh8GDB+PMmTNl1k9MTESfPn3g5+eHAQMG4OjRowbTV61ahb59+yIgIACdO3fGiBEj8Mcff1RZe9m9kOoSQRDg5+eHDz/8ED4+Phg6dCgGDBiA7du3W6xN+cqiO102ViUH0gCArByV2dtEREREVBlmTboSEhIwf/58jBs3DvHx8fDy8kJkZCSysrKM1j99+jQmT56MN954A7t27UKvXr0wduxYg5HUWrZsiVmzZmH37t3Ytm0bmjVrhnfffRfZ2dlV0uZHoxcy6aLaz83NDa1btzYo8/DwwJ07dyzUIqBAVZR0WVsbfl3Vd5RDAr6ri4iIapbc/EI8UGnwQKXhCLx1iFmTro0bN2LIkCEYNGgQ2rRpg6ioKMjlcsTHxxut/+WXX6J79+6IjIyEh4cHPvzwQ7Rt2xZxcXFinZdffhldu3ZF8+bN8eyzz2LGjBnIzc3FhQsXnrq9OkGAIBT/mYkX1W4dOnTAtWvXDMquXr2Kxo0bW6hFQL7K+J0umVQCO1sr3MvlnS4iIqo5CpQanPz7Lk7+fRcqtcbSzSEzMdszXYWFhUhJScGYMWPEMqlUipCQECQnJxudJzk5Ge+++65BWWhoKI4cOVLqZ+zYsQP169eHp6dnpdpn7KF/tUYLAJBby6BSa+HgIIe9vRyKBvaVWnZNxGc+6qYRI0bgrbfewtq1a/HSSy/h9OnT+P7777FixQqLtSlfqYFUAljJJCWm2cutcC+PSRcRERFVb2ZLurKzs6HVauHm5mZQ7urqWuLKul5GRgZcXV1L1E9PTzcoO3z4MCZNmoSCggIoFAps2LABzs7OlWqfsYf+9d2a5DZFSdf9HCXy81VI12orteyapjoOAsAk0Dzat2+P6OhoLF++HDExMWjRogU++eQThIWFWaxNBSoNbOVWkEiMJF22TLqIiIio+qsVoxd26dIFu3btQnZ2Nr7++mt8+OGH+Prrr9GgQYOnWq7+OS5bGxlyHnAwDaobevfuXemRCk0pX6WBfSkvP3awtcbdrAIzt4iIiIiocsz2TJeLiwtkMhkyMjIMyjMzM6FQKIzO4+bmhszMzHLr29vbo2XLlggICMC8efMglUqxc+fOp26zPumSW8sMfici88lXamBXStJlb2sFlVqLjBwlH0amKlHVI+wWN2rUKHh5eeHw4cNV3WwiIqrmzJZ02djYwNfXF0lJSWKZTqfD8ePHERAQYHSegIAA/PzzzwZlSUlJpdbXEwQBhYWFT91m/YuR5Tayh+1l0kVkbkXdC2VGp9nbFiVjx87c5sPI9NRMMcKu3tatWzkYExFRHWbW0QsjIiKwY8cOxMeVn9F0AAAgAElEQVTH49KlS5g7dy6USiUGDhwIAJg2bRqWLFki1h8+fDh++uknbNiwAZcuXUJMTAzOnj2LoUOHAgBUKhWWLFmC5ORk3Lp1CykpKZg1axZSU1Px0ksvPXV7NQ+TLJuHd7p0PGASmV2+quw7XcCjd3kRPQ1TjLALABcvXsTatWsxb948c6wGERFVQ2Z9pqtfv37IyspCdHQ00tPT4ePjg9jYWPHZqzt37kAqfZQHBgYGYvHixVi+fDmWLl2KVq1aYdWqVfDw8AAASCQSXL16FePHj0d2djacnZ3h5+eHuLg4sc7T0N/pYtJFZDn5Sg2au5eSdD1Mxh4w6aKnZKoRdgsLCzF58mTMnDkT7u7uT9w+YyPsliYtKx9OjrZ1ZrRdc+GATkT0NMw+kEZ4eDjCw8ONTtuyZUuJsr59+6Jv375G69vY2CAmJqZK21fc4890sXshkfkVqDSwtSnvTpfanE2iWshUI+wuW7YMzz77bKnHsYoyNsJuqWQy5ObVjdF2zaW8UX2ZkBFReWrF6IWmotU+3r3Qkq0hqnu0Oh2UhdpSuxfKpFI42lmzeyFVS7/88gv279+P77//3tJNISIiC2PSVQaNTt+9sKjLo8Csi8isClRFV+lLGzIeAJwdbZCvYtJFT8cUI+yePHkSt2/fRpcuXQzqjB07FiEhIVi/fn0VrgEREVVnTLrKoL/TJeczXUQWoX9BeWmjFwJAfUc5bmc8MFeTqJYqPsKu/mXg+hF233nnHaPz6EfYHTZsmFhWfITdt99+u8SgTgMGDMCsWbPQo0cPE60JERFVR0y6yqDl6IVEFqXvNmgnt0Kh2vizKfUdbXDh5j1zNotqqYiICEyfPh2+vr7w9/fH5s2bS4yw27BhQ0yePBlA0Qi7w4YNw4YNG9CjRw8kJCTg7Nmz+OyzzwAUPd/1+DNfANCkSRM0a9bMfCtGREQWx6SrDFrdY6MX8uWrRGalv9NlX2bSJUehWodCtRYOZXRDJCpPVY+wS0REpMczlDJo9N0LrYoOsrzTRWRe+WL3QisgT2W0jrOjDQDgXl4hXBzlZmsb1U5VOcKuMefPn3/ithERUc1l1pcj1zQlRi/kQBpEZvWoe2HZz3QBwP1SkjIiIqre4uLiEBYWBj8/PwwePBhnzpyp0Hxr166Fl5cXFi5caOIWEj09Jl1lELsX2vCZLiJLKN69sDTOD5Oue0y6iIhqnISEBMyfPx/jxo1DfHw8vLy8EBkZiaysrDLnS0lJwfbt2+Hl5WWmlhI9HSZdZRDvdD3sXigw6SIyK7F7YSkvRwaAeg+7F2bnMukiIqppNm7ciCFDhmDQoEFo06YNoqKiIJfLER8fX+o8BQUFmDp1KqKiolC/fn0ztpboyfGZrjJoOJAGkUXlKzWwtZFBKpWUWkduLYONtZR3uoiIapjCwkKkpKRgzJgxYplUKkVISAiSk5NLnW/BggXo0qULunXrhrVr1z7RZ7u6Oj7RfFUhLSsfTo62AAB7ezkUDewhGCkrTj/d2LSnoVA4VdmyanIbzIFJVxnEIeOt2L2QyBIKVBrYVWBEQnu5Fe7lFpqhRUREVFWys7Oh1Wrh5uZmUO7q6opr164Znefw4cP45ZdfsGvXrqf67MzMPMs9qy+TITdPCQDIz1chXatFvkpToqw4/XRj056UQuGE9PTcKllWVbehNiZiTLrKIL4cmc90EVlEvkoDe9vyv6YcbK15p4uIqJbLysrCv/71L3zxxRews7OzdHOIKoVJVxm0WsPuhQK7FxKZVb5SXeYgGnr2tla4k5lvhhYREVFVcXFxgUwmQ0ZGhkF5ZmYmFApFifoXLlxAeno63nzzTbFMq9Xi5MmT2Lp1K/7880+Tt5noSTHpKsOj7oV8TxeRJeSrNBV695aDrRXyCtRQa7Swtip9eHkiIqo+bGxs4Ovri6SkJISFhQEAdDodjh8/jnfeeadEfT8/P+zevdugbObMmfD09MTIkSPN0maiJ8WkqwwaHd/TRWRJBSoNmrg5lFvP3tYaAJCdVwh3Z3Y5ISKqKSIiIjB9+nT4+vrC398fmzdvhlKpxMCBAwEA06ZNQ8OGDTF58mTY29vD09PTYH57e3s4Ozvj2WeftUTziSqMSVcZ9N0L5dZ8povIEvKVmgp3LwSA7Bwlky4iohqkX79+yMrKQnR0NNLT0+Hj44PY2Fg0aNAAAHDnzh1IpXzDEdV8TLrKoNUJkEkl4nDVvNFFZD6CIKBApa3gQBpFdbL4ri4iohonPDwc4eHhRqdt2bKlzHnLm05UXfDSQRm02qKkCwCkEgm7F1KdM2fOHHh5eWHr1q1m/2yVWgudIMBebl1uXbF7IZMuIiIiqoaYdJVBo9NBJivaRFJp0ZV3orri8OHDSE5Ohru7u0U+P1+pAQDYycsfGMPaSgo7uQxZOUpTN4uIiIio0ph0lUHfvRDgnS6qWzIyMjB37lwsWrQI1tbl32kyhXxVUdIlk0kr1LXX2VHOO11ERERULTHpKoNWq4NM9jDpkko4kAbVGTNnzsSwYcPg5eVlsTYUPEy6rt/NhUZX/kvynJ3kfKaLiIiIqiWzD6QRFxeH9evXiyPUzJo1C/7+/qXWT0xMxIoVK3Dr1i20atUKU6dORffu3QEAarUay5cvx9GjR3Hjxg04OTkhNDQUkyZNMvpSvcrSagVYPbzTJZFIOJAG1Qlbt25FQUHBU7/zxNXVsdRpCoVTufNfTX8AAHCuZwdrays4Odoa/A/AoEzhbI8/LqZXaNnmUF3aQUREtZtGB6jURRcq5dZWsOItlWrJrElXQkIC5s+fj6ioKLRv3x6bN29GZGQk9u3bJw4NWtzp06cxefJkTJo0CT179sTu3bsxduxYfP/99/Dw8IBSqcRff/2FMWPGwNvbGzk5Ofjss88wbtw4fP3110/dXq1OePRMl4Tv6aLa79KlS/jiiy/w9ddfP/UQvZmZeUZjRqFwQnp6brnz30krqqNRa6BWa5CbpzT4H4BBWX0Ha9zPK8T1m9mwq8Aw86ZU0XW0FCaERES1h0qtwcm/7wIAOvs0hJWFj4FknFlz4Y0bN2LIkCEYNGgQ2rRpg6ioKMjlcsTHxxut/+WXX6J79+6IjIyEx/+zd+dxUdX7/8Bfs8IMw76poJJ0QURk0Vy5ekUrxfyZS3q7YouamqVXs5vWN7fK1K4WStqiaZlmq7YpaUlmhdc0QXMXFWRnGEBghtk/vz+GOTIww+bMsPh+Ph4uc+bMOZ85nA/nvM/n83l/QkOxaNEi9OnTB3v27AEAuLu7Y+fOnUhMTESvXr0QExOD5cuX48yZMyguLr7j8urrjumi7oXkLnDmzBmUlZXhgQceQJ8+fdCnTx/k5+djzZo1GDNmjFPLYk6kIWrmIzs/T9P8XKW3KJkGIYQQQtoXp4XCWq0W58+fx9NPP80t4/P5GDp0KDIzM61+JjMzE7NmzbJYFh8fj6NHj9rcT3V1NQQCAdzdW/Yk11pXKIGADxex6RAJBXwI+HxIpS7w95G2aNsdET0JvzuNHj0affv2tVg2a9YsTJo0CRMnTnRqWcxjusSi5gZdrgCAkvIadA+w3bWREEIIIcTZnBZ0lZeXw2AwwM/Pz2K5r68vcnJyrH6mtLQUvr6+DdaXy+VW19doNNiwYQPGjx8PqbRlgZG1rlA1ap1FmnitzgCVSgO5wdCibXc07bFrFAWBzuHh4QEPDw+LZSKRCP7+/ggJCXFqWVQaPUS1Dzuaw8/LFHTJK2ocWSxC2jWa2oQQQtqnTjPUTqfTYfHixQCA5cuX22WbBoMRQnP2Qh6oeyEhTqRS61s0NkvqKoLURUhBF7lrqdR6LE75DQd+v9HWRSGEEFKP01q6vL29IRAIUFpaarFcoVDYzDTo5+cHhULR5Po6nQ6LFi1CXl4edu3aBZnMPl2L9AbGPWXn0Txd5C6VlpbWJvut0ejh2oyJkevy95ZQ0EXuWtcKbqFSpcO+o1mY8WBYWxeHENIK1FrdeTmtpUssFiMyMhLp6encMqPRiOPHjyMmJsbqZ2JiYvD7779bLEtPT7dY3xxw5eTk4MMPP4SXl5fdymygRBqEtBmVRg9pCzMw+XtJUFJOQRe5O13Lv8X9X63t3N3gCelsGGM4dqYAB47nQKdvem5K0vE4tXvhk08+ic8++wz79+/HtWvXsGrVKqjVam6A/gsvvICNGzdy6z/22GP49ddfsWPHDly7dg0pKSk4d+4cpk+fDsAUcC1cuBDnzp3Dhg0bYDAYIJfLIZfLodVq77i8BmOdyZF5PDRjflZCiJ20tHshAHTzlUJ+qwZaHd1wkrtPSZ1W3krlnV8DCSHOk1tSjezCKpRVavDn5ZK2Lg5xAKcm8k9MTERZWRk2b97MTY68fft2bo6uwsJCi7mB4uLisGHDBiQnJ+PNN99ESEgItmzZgtDQUABAcXEx1/VpwoQJFvvatWsXBg0adEflNU2OXDtPF9/U3ZAQ4hw1Gj283V1a9Jlufm5gDCgqU6FHICVfIXeXiioNPGVi3KrWolKla+viEEJa4FJOOff/q7kVGBUX3IalIY7g9NnTkpKSkJSUZPW9jz/+uMGysWPHYuzYsVbXDw4OxuXLl+1avrr0Rsa1dPF41L2QEGdSafSQtHBMVzc/NwBAfqmSgi5y1ymv0uCeLh7IzCqFunbKBUJIx5AvV0ImEcHHwwXXCyrbujjEATpN9kJHMBiMt8d0USINQpyqNd0Lu/hIIeDzUFCqdFCpCGmfGGMor9IgwFsCV7EANVoKugjpSEoqauDpJoaPhytKb6m5uSpJ50FBVyNMiTTM3Qt5oJiLEOfQ6Q3QG4wtDrqEAj4CvCW4WVINGodM7iZqrQFavRFeMhd4uImh1tC4RkI6CsYYSspVcHcTcd3q8+X08LCzoaCrEQYjs5ini9J4EuIcSrXpCV9Lgy7A1Np1o6ASGh09JSR3D6XaNIbLzVUIDzcXyl5ISAdyS6mFVmeEh1TMBV258uo2LhWxNwq6GqE3GCEQ1LZ0UfdCQpxGWWO+gRS1+LPBATJU1+ig0uih1OipxYvcFVS1DyqkriJ4uImpeyEhHUhxmQoA4OEmhpurEK5iAfJKKOjqbCjoaoTBcHueLh7N00WI0yi5G8iWt3SZE2hcL6jEyYvF1OJF7grmOuPmKoRMIqJpEwjpQIrMQZdUDB6Ph25+btTS1QlR0NUIi8mRaZ4uQpymuuZ2V6nm4vF5UGr0CAqQAQA9JSR3FVVt90KpqxBSVyE0OrpgEdJRFJfXQCjgQSoxXfOC/GXIK6nmhrUYGUNZpboti0jsgIKuRhiMRggFt+fpopYuQpyD614oaX73Qo3OgJMXi+EiFkAmESG3pMpRxSOk3bnd0iWC1FUEo5FBq6fWLkI6guIyFfy9JODzTA/6g/zcoNYaoLhlCrR2H7qMlR/8gat5t9qymOQOUdBlA2MMeoNlSxcl0iDEOe6keyEA+Hq6UksXuauo6tQZcwtxjZq61hLSERTVBl1m3fxNc07mllSjolqDXzILAAAXs8vapHzEPijossHcqiUQ0DxdhDhbdY0OAj4PLqKWTY5s5uvhgrJKDTSUwY200J49e5CQkICoqChMnToVZ8+ebXT91NRUjBkzBlFRURg/fjyOHTvGvafT6fDf//4X48ePR0xMDP7+97/jxRdfhFwut3u5VRod+DweXMUCSGtbiFU0zw8h7Z7RyCCvqEGAd52gy7c26JJX4/j5IjAAw2O6oaJay7V+kY6Hgi4bDIbaoMvc0lU7Txe1dhHieEq1Dm4SEXi1XS1aytfTFQCgoD7wpAUOHjyItWvX4plnnsH+/fsRHh6O2bNno6zM+tPl06dPY8mSJZgyZQq+/vprjBo1CvPnz8e1a9cAAGq1GhcuXMDTTz+Nffv2ISUlBVlZWXjmmWfsXnalWg+pqxA8Hg/S2qyf1NJFSPtXVqWG3sAsgi4XsQABXhLkllTj97+KcG+QJwZFBAIAbhZT1/mOioIuGwy1rVrcmK7aez9q7CLE8aprdC1KolGfjwcFXaTldu7ciWnTpmHy5Mm49957sXr1ari4uGD//v1W19+1axeGDx+O2bNnIzQ0FIsWLUKfPn2wZ88eAIC7uzt27tyJxMRE9OrVCzExMVi+fDnOnDmD4uJiu5ZdVRt0AYC0dn47aukipP2Tl9cAgEX3QgAIDfLEn5flKChVYlhUF3T1cwOfB9wspq7zHVXr72o6Ob3BlPmpbsp4wJRcgxDiWMoaHWQtSKJRn4tIAF8PV+qGQZpNq9Xi/PnzePrpp7llfD4fQ4cORWZmptXPZGZmYtasWRbL4uPjcfToUZv7qa6uhkAggLu7e4vK5+sra/R9nZHBU+YCf393FNWe93oG+Pu3bD/ENjqWxBFKaoOuAG8pyqs03PKEuCAcP18EXw8XDIwIhBGmebyKFMo2Kim5UxR02WBu6ao7OTJwu9shIcRxlGo9fGtbq1qrRxd3XL5ZbqcSkc6uvLwcBoMBfn5+Fst9fX2Rk5Nj9TOlpaXw9fVtsL6tMVsajQYbNmzA+PHjIZVKW1Q+haK60XHFFZVqSFyEkMuruO6FtyrVkMupK5I9+Pu7N3osKSAjrVWoUMLNVQh3qeWDxtAgT6ydMxhikQASFyGUGj08ZS7cnF6k46HuhTY0GNNVG3RRMg1CHK+6Rgc3yZ09Ewrp6g6VWo/yKmrtIm1Pp9Nh8eLFAIDly5fbfftKtZ7rkmvuZkjdC0lH0JLkNZ9//jn+9a9/4b777sPAgQMxc+ZM/PXXX04srf3lyZXoHiCzOoY50EcKb3cX7rWXTAzFLTVNft5BUdBlg762G6HQnL2w9kgZKOgixOGU6jvrXggAIV09AADXCyrtUSTSyXl7e0MgEKC0tNRiuUKhgL+/v9XP+Pn5QaFQNLm+TqfDokWLkJeXhx07dkAma7yrYGuo1DpuLJeAz4dQwOPSyBPSXrU0ec2JEycwbtw47Nq1C3v37kVgYCBmzpyJkpISJ5f8ztRo9DAYjTAYjSgoVaJHYPNaSj1lLmAAtXZ1UBR02XC7pcs8ObLpX/NYL0KIY+j0Bmh1RohEgjtKXNPVzw1CAQ/ZhdS9ijRNLBYjMjIS6enp3DKj0Yjjx48jJibG6mdiYmLw+++/WyxLT0+3WN8ccOXk5ODDDz+El5eX3cvOGKtNpHH7QYVYJKCWLtLutTR5zcaNGzF9+nREREQgNDQUr732GgwGA06cOOHkkrdebkk1/pPyK775NRtZeZXQ6Y2I6OndrM96uYkBAAWlNK6rI6KgywZuTFdt98LaoV3Q05guQhyqUqkDACgqargW59YQ8Hnw9XSlli7SbE8++SQ+++wz7N+/H9euXcOqVaugVqsxceJEAMALL7yAjRs3cus/9thj+PXXX7Fjxw5cu3YNKSkpOHfuHKZPnw7AFHAtXLgQ586dw4YNG2AwGCCXyyGXy6HVau1Wbq3OCIORWWT8dBEJUENBF2nHzMlrhg0bxi1rKnlNfTU1NdDr9fD09HRUMe3uwPFs1Gj0qNHoceJCMaQuQvRuZtDl7iYGnwcUUDKNDokSadhgzlLITY5c29JloJYuQhyqUmW6GXV1ufNfTwFeEpzPLodGZ2j1RMvk7pGYmIiysjJs3rwZcrkcERER2L59O3x8fAAAhYWF3LUAAOLi4rBhwwYkJyfjzTffREhICLZs2YLQ0FAAQHFxMdLS0gAAEyZMsNjXrl27MGjQILuUW6k2PaiQ1gm6xEI+zdNF2rXWJK+pb+PGjejatSsGDx7c4v03lRHUEQwGI/66XoYRsUEI8Jbiz0slmDAiFMHdvFBSpoK7zJRASip1gb+PZbIdVqaCl4cEAT5SKKq0FslbWBOfbUx7SALTHsrgDBR02WBu0ao/Txd1LyTEsarMQZf4zoMkfy8JjMYyZBdWIrxH854kkrtbUlISkpKSrL738ccfN1g2duxYjB071ur6wcHBuHz5sl3LZ4157JYbdS8kd5Ft27bh4MGD+PjjjyEWi1v8+aYygjrCjcJK1Gj0iAjxgapGi/h+XdCriwxyeRVUGj2qqk2Jn1QqDeQGy2QZ5vcDvCW4kX/LIptmU5+1pamsnM5gqwydMRCj7oU2GOrN02Ue26WnRBqkE3vvvfcwefJkxMbGYsiQIXj22WeRnZ3t1DKYuxfaI+jyq51sMiv/1h1vi5D2ympLl4hP3QtJu9aa5DVmH3zwAd577z1s374dYWFhjiymXeWWmCY2Nid6ao2uPlKUlNdQI0AHREGXDQ1aurgxXXSSk87rjz/+wPTp0/H5559j586d0Gq1mDlzJtRq56Vdv93SdecN8a5iAQJ9JLiaR0EX6bzMLV2W3QsFlL2QtGutSV4DmFq4tm7diu3btyMqKsoZRbWbQoUSIiEfvp6SVm+ji68bjIyhmDIYdjhOD7paMh8DAKSmpmLMmDGIiorC+PHjcezYMYv3Dx8+jJkzZ2LQoEEIDw/HlStX7FJOXW1wJRKaDpG5xYsmRyad2QcffIBJkybhb3/7G3r37o1169YhPz8fFy5ccFoZKlVaiIV8ru7dqbDu3rh8s4IemJBOS8kFXXW7F/Kh0Rm48cmEtEctTV7z/vvvY9OmTXj99dcRFBTEJaZRKjtGYolChQqB3lLw+Q3n5GquwNrxWgUKCro6GqcGXS2dj+H06dNYsmQJpkyZgq+//hqjRo3C/Pnzce3aNW4dlUqFuLg4PP/883Ytq15vnqfL3NJlqiB040buJlVVpn7WzswMVanUQSa9szm66urd0wsanQHXqIsh6aRUtd0L3Sy6Fwpq36PWLtJ+JSYmYunSpdi8eTMmTJiAixcvNkheI5fLufU//fRTLitofHw892fHjh1t9RVapEihQlff5ie5sCbQWwIeKG18R+TURBp152MAgNWrV+Po0aPYv38/Zs2a1WD9Xbt2Yfjw4Zg9ezYAYNGiRUhPT8eePXuwYsUKAMDDDz8MAMjLy7NrWc3BlXlyZAEXdFFLF7k7MMawdu1aDBw4kMvG1hKNZYZqbICsRm+Ep8wF7jJXiERCm/8CaHIdd5krevf0Bp9/ETdKlIjv36PF36O1OuMgYNI+KdV68ABIXCyzFwKmAfbu0pYnGSDEWVqSvMacDbQj0ukNkN+qweDIwDvajlgkgJ+XKwVdHZDTgi7zfAxPP/00t6yp+RgyMzMbBGPx8fE4evSo3ctX/wZRIjW1vgUGmAY7mlNxCoT8u+Jm6m74jqRxr7zyCq5cuYK9e/e26vO2MkM1lS2ptFwFDzcxqqrV0On0Nv8F0OQ6VdVqwGjEPV3dcfJ8EcYMCG7Vd2mp9pARqjFUvzsXlUYPiYsQfN7tLksu1NJFSJvSGwGNTg8XkRBCPlBcVgPGgK6+bne87W6+bjRXVwfktKCrNfMxlJaWwtfXt8H6dZua7aX+DWJZRQ0AoPKWCp6eUtTUmAb3q1Tadn0zZQ/t8YaRbhKd69VXX0VaWhp2796NwMA7eyrXUpUqLbr53/lFqa6Inj44cDwbt5Q6eLrZr+siIe2BSq2zSKIBACJRbUsXBV2EtAmNTo+TF4txX0QghC5CFNYmvrjT7oUAEBwgw7kbZVCp9Q3qPmm/KHuhDbp6Y7q4lPHUvZB0YowxvPLKKzh8+DA++ugjdO/e3an7NzKGKpXO7t2hwnp4gTEg85ocSo0eehqaSToRpVpvMUcXALgIBbXv6dqiSISQegoVSvBwOxHGnYgO9YPByPDnlZI7LxhxGqeFx62Zj8HPzw8KhaLZ69uTvl72Qi5lPGWCIp3Y6tWr8f3332Pr1q1wc3PjWpXd3d3h6urq8P1XqXQwGBm8ZC523W7PQHe4igU4m6UAMzLuySMhnYG1p91i0e0xXYSQtlekUMHX0xUuIgHu9PF9ryAP9AiQ4eNDV3D4ZC4G9QmETGL54MXcvREA18WRtC2n/QhaMx9DTEwMfv/9d4tl6enpjc7fYC/m7IUiaukid5G9e/eiqqoKM2bMsMgMdfDgQafsv7zKNB+Yl7v9Wrp4fB7A4yHI3w2XcsqsjjMjpCNTWuleSNkLCWlfChUqdLFD10IA4PN4mD+xLwZFBEAsFGDfL9dRWG+Ml7l748mLxVzwRdqWUx/1Pvnkk1i6dCkiIyPRr18/fPTRRw3mYwgMDMSSJUsAAI899hhmzJiBHTt2YMSIETh48CDOnTuHNWvWcNusqKhAYWEhSkpMTaw3btyAwWBA165d4eXl1eqy6gxG8Hk88Pk8MNDkyOTucPny5Tbdf3mlBgDg5eaCYq195iDR6AwAgGB/Ga7lV6KkdrwmIZ2FSq23SBcPmDLuCvg8CroIaQeMjKGwTImw7kF222aAtxSzHuoDvcGI57ek40J2uV2SdBDHcWrQlZiYiLKyMmzevBlyuRwREREN5mPg8283vsXFxWHDhg1ITk7Gm2++iZCQEGzZssUifXVaWhpefPFF7vXChQsBAGvXrsWkSZNaXVa9wQih8HYmKHNWKAMFXYQ4THl1bdDl7oLicvtO/NjNzw0CPg95JdV23S4hbYkxBqVabzExMgDweDxIXYXcHF6EkLZTXqmBVme0SxKN+oQCPuLC/XHsTAE1DLRzTh/U0JL5GABg7NixGDt2rM3tTZo06Y6CK1v0esZ1LQRMFzA+j0fdCwlxoPIqDQR8nl0nRzYTCfkIDfZEnpzS7JLOQ6MzQG8wwt1KnZG4CGlMFyHtQH7tnFrd/BzTEhUR4o2jGfkoLqOeHO0ZDauzQWcwcJkLzfh86l5IiCOVVWrgJRNbzDdkT33u8UGlUouScrowkc6hWmVqyao/iB4ApC5CKKl7ISFtLrfENA1PsL+siTVb594gT/D5PJowuZ2joMsGnZ5xmQvNBHw+BV2EOFB5lRre7o7Lkhh5j6kr81/XFU2sSUjHUFVjCrrcJQ2Tz0hchVDWUPdCQtpanlwJXw9Xh82pJZ5ySooAACAASURBVBYJEOgtaZBMg7QvFHTZoDcYG7R0CQU8aHUUdBHiKOXVWni72zddfF0+Hq7w9XDBn5dobhPSOVTXBlXWuuS6S0SoUlHQRUhbyyupRvcAx7RymQX6SFFRraW5+doxCrpssB508aGlWVUJcQgjYyirVMPHw3FBFwDc080DuSXV1A2DdArm7oXuVroXyqRiVKm0YIzGIhPSVnR6IwoVKgQHODazYKC3BABwPb/SofshrUdBlw06gxEioeW4EoGAB21t+mlCiH1VVGmg0xsR4G3/7E513dPVA3we8EtmgUP3Q4gzVDXR0qXVG7lpEwghzpcvr4aRMfQIcHfofvw8XcHn85CVf8uh+yGtR0GXDVqtAS61k0uamVq66OJFiCMU1ya38POSwJHzF0tchIgLD8CxswWoVOmg1OhBDdiko6qu0YLP40Hi0nCsiDkQoy6GhLSdK7kVAICw7q2fO7Y5BAI+/D1dkZVHQVd7RUGXDWqdtaCLBx2N6SLEIczzcnnJxNAbHVvPRg0IhkZrwA8ncnDyYjE0OsrwRjqmKpUOMqnIasZPd6kpuUalSuvsYhFCav11XYEeATJ4uDVMdmNvAT5S5JVUoaYZU0XojUBJmYoeOjoRBV02aHRGuIgbtnRRNw1CHKOkrAZCAR9eDkykYRbsL8PAiAAc+TOPJo8lHVq1Smd1PBdwe5xXlZLOcULaQlmlGtmFVRgUGeiU/XXxMfUUuZBd3uS6Gp0epy+X0ENHJ6KgywaNVt+gpUvA50FHjwQIcYjichUCvCUOm6OrvikjQsEYQ8aVUqfsjxBHqKrRWZ2jC7jdvZBaughxPo3OgN//KoLURYgR0d2css9AbymkrkKcvFTslP2RlqGgywaNzmC1pYtSxhPiGMXlNQjwkjhtf35eEvwjNgjXCiqRW1LttP0SYk/VNTqrSTSAumO6KOgixJkYY9h96DIqqjR4bGxvSF2t11F74/N5GBgRiD8vyyGvqHHKPknzUdBlBWMMaq0BrtaCLkqkQYjd6fQGFJep0M3PsSl163tgYA+4iATYf+wapdUmHVKVSmuze6FYKICrWECJNAhxspOXSpB5tRSxYX6IvMfHqfseNSAYYhEfW/f9hZyiKrq2tSMUdFmh0xvBGKwm0tDqDHQCE2JnuSVKGIwM93R1bErd+iQuQkT/zRdXc28hM4u6GZKORac3okqla3QcpLtURN0LCXEivcGIz3/OQnCADH2cHHABgJfMBf+eEg0ej4dfMgtw8PhNGrvcTlDQZYW6NlmGq9gyBa9AwIeRAQZH5rMm5C6UXWSazDGki4fT9x0W7IVAHyk+S8uCmroPkw6koloDAPBuJOjycBPjVjUFXYQ4y5ksBcoqNRg3pKfTxijXF9bdCy8/PgDDorqgvEqND1MvwUgNBm2Ogi4rNFpT0CUWWR4ekcD0WtWMVJyEkObLLqyCu1QEHw/HZy4EAB6fB6VGDyMz9YF/aFgISsprkHY61yn7J8QeyqtMQZePu6vNdXw9XFFWqXZWkQi56x07UwBvdxdEhDi/lasuPp+H0CBP3BcRgIvZ5fj5dH6blodQ0GWVOeiq39JlTqyhrKFmWkLs6XphJXp28YBKa3DoxMhmGp0BJy8Wc/OBRYR4o4uvFKnHc6gbBukwzMFUYy1dvh6uUFSq6Sk3IU5QVqnGuesKDIvqCgG/bVq56gvr7oWIEG98cTSLmw+TtA0Kuqwwt2RJXCzHdJnHeFVT0EWI3ZTeqkFBqRL3BntaBELOxOPxMCDcHyq1Hl8du+H0/RPSGubsZL6etlu6/DxdoTcw6mJIiBP8erYQADC8X9c2LsltPB4Pj44Og4DPx/vfnse1/Fu4fLMcWXkVMNJwGacSNr3K3adSabo4eUgtZw83t3RR0EWI/ZzJUgAA+t7jg5vFVW1WDh8PV8THdMPPp/PQM1CG4U6aV4WQ1ioqq4GPh0uDpE91+dVOw1BSrmq0RYwQcmcMRiN+PVuAPiHe8POSQNmOhqJ4u7tg1rgIvPvNOaz5+E9uub+XBP9+pB/cXCgccAZq6bLiVm3Q5elWL+iqHeNFQRch9pN5VY5AbwkCfaRtXRQ8NCwEYd298GHqJby9/y/8dUMBmg+dtFfF5SoEejdeb4Jqp2EoKFU6o0iE3LUyrpSirFKDkXHBbV0Uq+LC/LFu7hAsmBSFJdNikPRgOCqqNUj56ixU6vYTIHZmFNpaUanUggc0mHCSWroIsa/iMhUuZJfjoaEhbV0UAKa5+OZP7IufTuXhyJ+5OH1ZjpCu7pg8IhSRbTwompC6jEaG/FIl4vs23o3J290FEhch8uQUdBHiKEbGcOiPm/DzdEXMvX5tXRybfDxc4eNh6o4cotGjWq3Ht79ex7vfnsO/p/SDgG9qXNAbAY3OFIi5iIQQUhONXdBhtKJSpYVMKuJOPjORgA+hgMd1PySE3JnDp3IhEPCQEBfU1kXhCAR8TBreC6/OHoyBEQGoUuqw8dNMvL3/L8oCR9qNglIlNFoD7unW+Nx2PB4PPQJkuF5Y6aSSEXJ30BsBpUYPpUaPY2cKca2gEg8NDQG/nSTQaI4gfxmmJtyLc9fL8NmRLG4eWo1Oj5MXi3HyYjEXfJE7Ry1dVpRXaeDp1rDvO4/Hg7+XBEUKyv5CyJ3KLanGLxkFGNavK4QigVOyFjaHOZ28SCRA757emDTyXnx6+DL+ylLgpesKjB8aghExQZBJRE1vjBAHuZxbAQAI7ebZ5LrhPbzwXXo2lGod3FzpvCXEHjQ6PU5cKML1/Er8cbEY4d29EN+OEmg017CoriitqMFPp/KQX6rE3/t1RfcujT/MIa3j9JauPXv2ICEhAVFRUZg6dSrOnj3b6PqpqakYM2YMoqKiMH78eBw7dszifcYYNm3ahPj4ePTr1w9PPPEEcnJy7qiMOcVV6B4gs/peF183FFLQRTq5ltbTllKpdXj/u/NwkwgxbkjPNstaaE39dPIiIR/97vXD/z0+AJEhPvjql+tYlPIbXt/9Jz756Sp+zshHdlE19Ib2UX5yZzrCNQoA/rxcgi4+0maNhYwK9QVjwKlLJXe8X1t0egOqVFqo1HruaTkhzWHvOucMOr0R6X8V4ptfbyD9XBF6BLrjmUlRbTYZ8p3656i/Yfr9YcgvVeL97y5g+bYT2H/sOk5dKsH1/FswGplFyx6NdW4dp7Z0HTx4EGvXrsXq1asRHR2Njz76CLNnz8YPP/wAH5+G4yVOnz6NJUuW4LnnnsPIkSPx3XffYf78+fjmm28QGhoKANi2bRs+/vhjrFu3DsHBwdi0aRNmz56NAwcOQCwWN9hmU6pUWtyq1iKkq/UoP8jPDZlX5CirVHP9YgnpTFpaT1vqev4t/HdPBooUKiyaGg23DtJi5OctwcyH+iCnqAqp/8tBjUaPXzLzoau9+gj4PAT5u+HeIE/ERXRBoIeLRSpvxhj0BiM0OiM0WgO0egMYMy1nDNAZGcRCAbxlYkhcBOA14+KtNxhRXq1DRbUaHm4u8JGJIaLO963WEa5RAHAxuwyXblZg8ohezVq/V1cPdA+Q4fv0HPS9x9dminnGGNRaA5RqHZQ1eqjUOijVelSrdVDWmP5v+e/t/2vr3IW5igXo4iNFNz83dPWVwt9LAneJCO5SMWRSEWQSEYQCOk+JY+qcoxiMRuSVKHHqcgmOnSlAlUoHXw8XjIjphkkjQjt07wc+j4dR/YMxMjYIOcVVOJddhhPni3EppxwXssshk4gQ4C0BYwxuEhEi7/FBsL8MPQPdO/T3djanBl07d+7EtGnTMHnyZADA6tWrcfToUezfvx+zZs1qsP6uXbswfPhwzJ49GwCwaNEipKenY8+ePVixYgUYY9i1axfmz5+P0aNHAwDeeOMNDB06FGlpaRgzZkyzy2bug+vhJsbjY3tjcJ9Abhnj8yCt7ZIR3tMbJy8V46NDl9Hd3w1o0VMN1uCf+g8EmZVV6z81ZKz+unXer/ceu71Ww33VLmAWy0xjWlRqHZiRQSjgQSgUQMDngTEGY+1NIniAgMeDgM8Hj8+DkM9D3SFw9ffF4wE8oO5fNg0I90evZnSZIY7R0npqi7n+KCrVOHIqF9VqPcqrNCguU0HqKsIL/4pDeA8v1GgNkLqabsLM/wJosKw169hzXYOR4eKNMkTc44O/R3dDxD0+MDKGkxeK4CVzRaFChaJSJS7nVeDcjTIApgnWJWIBNHoj1Fp9s+dEEQj48JCIIJOK4S4VQeIigNFoCrIMRgaVxnQsK6s1qL9FmUQET5kLvGRiuIgEcBELMLp/MNylrbvBv5t0hGsUAGReU6BvLx88MLCH1fEj5muWUMCvfZ+Hp8b3wXvfncfGzzLh6SaGSMSHwchgNDAYGIPewKDR6mFo5BwVCPhwcxVC4iKEh8wFXfzc4CoWQOoihJtEBAGfB72R4VpeBRiAkooaZOXfsrotV7EQAgHPdK2offDAwLhuxkIBHy5CPsRiAcRCPsRCPkQiAUTWgjVb1+HmtLjxeODV2QSv9jV4t69UPB7g4iKCVqsDwIO/p2u7zVDX0di7zrUEd4/HGH76Mw+KW+p6dcL0kKxGo4NKrUeNxlQ/eDxgQO8A9A8PQJVKCx6PB7FI0KAu1r2G1H+v7n2l+X3z+nWXNXd71j7bnO1JXIQW7/H5PIQGeaKbvwyB3lLo9Aa4iAXILqyC/JYa8vIayCtq8PPpfG47Ph4u8Ja5mPbF4wFGBiOY6VjW/jEYGYwAhDzT7xGhgA8Bjwe+gAc3qRgR3b0Q3sOrRT+/jshpQZdWq8X58+fx9NNPc8v4fD6GDh2KzMxMq5/JzMxsUOni4+Nx9OhRAEBeXh7kcjmGDRvGve/u7o7o6GhkZma26ILm7e3G/X/K6PAG74/7++0nKNv/74Fmb5eQjqQ19dQWc53y9ZUh7J7GszkFdzUF2b2Cvbll5v/b+rc56zhj3Xu7U1bDzqAjXaMW/jOuyfXrXrMAUz18t0/HG29COi9H1LmWqFun/vlgRIs/3xzma5s19etoU+s39b619+y9PXJnnNa+X15eDoPBAD8/y5svX19fyOVyq58pLS2Fr6+vzfXN/7Zkm4QQ21pTTwnpDOgaRYhzOaLOEdKeUadqQgghhBBCCHEgpwVd3t7eEAgEKC0ttViuUCjg7+9v9TN+fn5QKBQ21zf/25JtEkJsa009JaQzoGsUIc7liDpHSHvmtKBLLBYjMjIS6enp3DKj0Yjjx48jJibG6mdiYmLw+++/WyxLT0/n1g8ODoa/v7/FNqurq3HmzBmb2ySE2NaaekpIZ0DXKEKcyxF1jpD2TLBq1apVztqZTCZDcnIyunbtCrFYjE2bNuHSpUtYs2YNJBIJXnjhBZw9exZDhw4FAAQEBCA5ORkSiQQeHh7Ys2cPUlNT8frrr8PHxwc8Hg96vR7vvfceQkNDodPp8Nprr0Gr1eLll1+GQCBw1lcjpNNoqp4S0lnRNYoQ57J3nSOkPXNqyvjExESUlZVh8+bNkMvliIiIwPbt27mKUlhYCH6dvONxcXHYsGEDkpOT8eabbyIkJARbtmyxmIvhqaeeQk1NDVasWIHKykr0798f27Zta/X8J4Tc7Zqqp4R0VnSNIsS5HFHnCGmveIymjieEEEIIIYQQh6HshYQQQgghhBDiQBR0EUIIIYQQQogDUdBFCCGEEEIIIQ5EQRchhBBCCCGEOBAFXU3Ys2cPEhISEBUVhalTp+Ls2bNtXaQWS0lJQXh4uMWfMWPGcO9rNBqsXr0agwYNQmxsLBYsWNBg8sGCggLMmTMH0dHRGDJkCN544w0YDAZnfxXSgbWXuuSs+nDixAlMnDgRffv2xf3334+vv/66QVmaOibNKQshZu2ljnUEdF0kztbUOecIJ0+exLx58xAfH4/w8HD8/PPPFu876xrTVDlmzJjR4NisWLHC7uVoaxR0NeLgwYNYu3YtnnnmGezfvx/h4eGYPXs2ysrK2rpoLda7d2/89ttv3J9PPvmEe+/111/Hzz//jOTkZHz88ccoKSnBwoULufcNBgPmzp0LnU6HTz/9FOvWrcO+ffvw9ttvt8VXIR1Qe6tLjq4Pubm5mDt3LgYNGoRvvvkGjz/+OF566SWLSUCbc0yaKgshZu2tjnUEdF0kztbYOecIKpUK4eHhWLlypdX3nXWNaaocAPDoo49aHJsXXnjB7uVoc4zYNGXKFPbKK69wrw0GA4uPj2fbt29vw1K13ObNm9nEiROtvldZWckiIyPZDz/8wC3LyspiYWFh7OzZs4wxxo4ePcoiIiKYXC7n1vnkk0/YgAEDmFardWzhSafQnuqSM+rDG2+8wR566CGLbS9atIjNmTOHe93UMWlOWQgxa091rCOg6yJxtsbOOWcICwtjaWlp3Ou2usbULwdjjCUlJbF169Y5bJ/tBbV02aDVanH+/HkMGzaMW8bn8zF06FBkZma2Ycla5/r164iPj8eoUaPwn//8B0VFRQCAc+fOQafTWXzP0NBQdOvWjfuemZmZ6N27N/z8/Lh14uPjUVlZievXrzv3i5AOpz3WJUfXh8zMTIttmNcxb6M5x6Q5ZSEEaJ91rCOg6yJxNlvnXFtob9eY/fv3Y9CgQXjooYfw1ltvQa1WO70MjiZs6wK0V+Xl5TAYDBa/UAHA19cXOTk5bVSq1unXrx/Wrl2Le+65B3K5HFu2bMH06dPx3XffobS0FK6urpDJZBaf8fX1RWlpKQCgtLQUvr6+Fu+bj0tpaSnCw8Od80VIh9Te6pIz6oOtdSoqKqDT6Zp1TJpTFkKA9lfHOgK6LhJna+yck0qlTi9Pe7rGPPTQQ+jWrRsCAgJw6dIlbNy4EdnZ2di0aZNTy+FoFHTdBUaMGMH9v3fv3oiOjsbIkSNx6NAhCIV0CpC7C9UHQgj9HiDO1tg5N3HixDYsWdubNm0a9//w8HAEBATgiSeeQH5+PoKCgtqwZPZF3Qtt8Pb2hkAgaBDtKxQK+Pv7t1Gp7MPDwwMhISHIycmBn58f1Go1qqurLdZRKBTcUzs/P78G2WzMx6X+k1VC6mvvdckR9cHWOl5eXhCJRM06Js0pCyFA+69jHQFdF4mz1T3n2kJ7vsZER0cDAG7evNmm5bA3CrpsEIvFiIyMtMg2ZjQacfz4ccTExLRhye6cUqlEbm4u/P390bdvX4hEIovvef36dRQUFHDfMyYmBpcuXbLIgpWeng4PDw/06tXL6eUnHUt7r0uOqA8xMTH4/fffLfaTnp7ObaM5x6Q5ZSEEaP91rCOg6yJxtrrnXFtoz9eYixcvAkCne2gkWLVq1aq2LkR7JZPJkJycjK5du0IsFmPTpk24dOkS1qxZA4lE0tbFa7b169dDLBaDMYasrCysWrUKZWVlWLVqFTw9PVFcXIw9e/agd+/eqKiowMqVKxEcHIynn34aANC9e3ccPnwY6enpCA8Px8WLF/Hqq6/i0UcfbZAsgBBr2lNdckZ96NGjB959911UVlaiS5cuSE1Nxc6dO7F8+XJ07969WcfExcWlybIQYtae6lhHQNdF4myNnXOOqqNKpRLXrl1DaWkpPv30U8TExEAsFgMwtZA76xrTWDkUCgV2794NqVQKrVaLkydPYuXKlejTpw9mzZpl13K0NR5jjLV1Idqz3bt344MPPoBcLkdERASWL1+Ofv36tXWxWmTx4sU4efIkKioq4OPjgwEDBmDx4sXczZ9Go8G6detw4MABaLVa/P3vf8fKlSstmpfz8/OxatUq/PHHH5BIJJg4cSKef/55CASCtvpapINpL3XJWfXhxIkTWLt2LbKystClSxc888wzDfrtN3VMmlMWQszaSx3rCOi6SJytqXPOEU6cOIHHHnuswfJnn30WCxYscNo1prFyTJkyBf/5z39w9epVqFQqdO3aFQ888ADmzZvXIMlHR0dBFyGEEEIIIYQ4EI3pIoQQQgghhBAHoqCLEEIIIYQQQhyIgi5CCCGEEEIIcSAKugghhBBCCCHEgSjoIoQQQgghhBAHoqCLEEIIIYQQQhyIgi5CCCGEEEIIcSAKugghhBBCCCHEgSjoIoQQQgghhBAHoqCLEEIIIYQQQhyIgi5CCCGEEEIIcSAKugghhBBCCCHEgSjoIoQQQgghhBAHoqCLEEIIIYQQQhyIgi5CCCGEEEIIcSAKugghhBBCCCHEgSjoIoQQQgghhBAHoqCLEEIIIYQQQhyIgi5CCCGEEEIIcaBOHXSdOHEC4eHhuHLlSos+N2PGDCxcuLDRdfLy8hAeHo6ff/75TopoFwkJCQgPD2/0z759+xrdxm+//YYPP/ywVfvft28fwsPDoVQquWV19927d2/Ex8dj0aJFyM3NbdU+WurGjRtISUlBZWVlg/dOnTqFJ598EoMHD0ZMTAweeOABLFu2DEVFRdw6M2bMsHoct27d6pTytxd3Sx06fvw4wsPDcerUKYvln3zyidWfe3Z2NsLDw/Hdd985vGzr169HQkIC99r8MzH/iY2NxZgxY/Dyyy/j0qVLDimDtTpua71JkyYhNjYW9913Hx5++GGsXbvWYh1bv6PqH3ti3d1SJ9etW4f77rsPCoWiwXsrVqzAkCFDUFFR4dAypKSkWJyj0dHRGD9+PD777LNWba/+zyAlJQWDBg3iXjd23bqb0Tnfduf8sGHDMHfuXIddW+zt559/Rnh4OPLy8hq8Z76OPf/8883e3sKFCzFjxoxG11Eqlc26zwYAYbP33AFFRkbis88+Q48ePdq6KA719ttvQ6vVcq9nz56NBx98EI888gi3rKlj8Pvvv+PQoUN44okn7FaumTNn4sEHHwRjDHl5eUhJScHcuXPx7bffQih07KmXnZ2Nt99+GxMnToSHhwe3/NSpU3jssccwevRorFmzBq6ursjKysL333+P/Px8dOnShVt30KBBeO655yy227VrV4eWu725W+pQv379IBAIkJGRgQEDBnDLMzIyIJFIkJGRYbG++XVcXJxTy1nXhg0b0L17d9TU1CAnJwf79u3D5MmTsWrVKou67yzvvfceNm3ahNmzZ2PJkiXQaDQ4f/48vv32W7z44osW65p/N9R17733OrO4HdbdUicXLFiA1NRUvPHGG1i/fj23/OzZs/jiiy/w+uuvw8vLy+HlcHd3x/bt2wEANTU1SEtLw4oVKyCVSjF+/PgWbWvlypWNXvtsXbfudnTOt905n5+fj82bN2PmzJk4ePCgU/bvKAcOHAAAHDlyBGq1Gq6urk4vQ6cMuhhj0Gq1kMlkiImJaeviOFyfPn0sXgsEAnTp0qXNv3tQUBBXhtjYWHh4eGDOnDnIzs5usxusvXv3IjQ0FJs2bQKPxwMADBs2DI8//jgYYxbrenl5tfkxbCt3Wx1yc3NDeHh4g+AqMzMTEyZMQGpqKhhj3DmTkZGBwMBABAUFtUVxAZhajMLCwgAAQ4YMwdSpU/HSSy9h9erVGDhwIHr27OnU8uzevRvTpk2zeFCRkJCAZ599tsG6dX83kOa5G+vkSy+9hIULF+KRRx7BgAEDYDQasWrVKgwYMAATJ0502L7r3pAJBAKL4z1kyBBkZGTgp59+anHQRQ8WWobO+bY/52NiYhAUFIRp06bh119/bfE5314oFAocP34cQ4YMwfHjx5GWlobExESnl6PNuhfu27cPffv2bdCMfvXqVYSHhyM9PR0AcPToUTz55JMYMmQI4uLiMHXqVPz2228WnzE30Z86dQqTJ09GVFQUUlNTrTZJ79ixA5MnT0b//v0xdOhQzJs3Dzk5OVbL+NlnnyEhIQH9+vXDnDlzUFxc3OT3+uKLLzBu3Dj07dsXI0eOxLZt21p6aBxi9+7deOCBB9C3b1/cf//9Fl0JU1JSsGPHDuTn53NNysuWLQNgurmcN28e4uPjERMTgwkTJuDbb79tVRnc3NwAAHq9nlt26tQp/Otf/0JcXBzi4uK4G1yzhIQErF+/Hu+//z7i4+PRv39/rFu3Dowx/PLLLxg3bhxiY2Mxf/583Lp1C4CpK8K8efMAAKNGjUJ4eDjXPauqqgo+Pj7czXNd1pa1Z1SH7Cs2NhaZmZnca4VCgZs3b+Kxxx5DdXU1rl27xr2XkZGB2NhY7vXx48fxyCOPICoqCkOHDsWqVasadMXLzc3F/PnzERcXh9jYWKvHrbKyEkuWLEFsbCzi4+PxzjvvNLv8fD4fL774Ivh8Pr744guL95pzTE+ePIkZM2YgNjYW/fv3x4wZM3DhwgWb+9u+fTuioqJw5MgRAKa65efn12C9jlav7gTVSft68MEHMXz4cKxevRp6vR579+7FlStXsGrVKgBAQUEBFi9ejIEDByI6OhqzZs3C9evXLbaxYcMGjB8/HrGxsRg+fDiWLFkCuVxusU5CQgLWrVuHLVu2YPjw4ejfv3+j5XJzc7O4jtnqfmu+fpk11t2tsetWe0bnvH21x3O+d+/eAIDCwkKL5U0do2XLlmHSpEk4evQoEhMTER0djTlz5qCiogI5OTmYMWMGYmJiMGnSpAbdF2tqavDaa69h2LBhiIqKwuTJkxucL4wxpKSkYMiQIYiNjcULL7yA6upqq9/hhx9+gMFgwPLlyxEYGMi1etVVWFiIp556Cv369UNCQkKD66jZoUOH8OCDD6Jfv36YPn16g+PfmDZr6Ro9ejRWrFiBH3/8EZMnT+aWHzx4EH5+flw/57y8PIwcORIzZ84En8/HsWPH8NRTT2H37t0WJ4larcayZcswe/ZshISEICAgoMFJBgBFRUVISkpCt27dUF1djU8//RT//Oc/cfjwYbi7u3PrZWRk4MaNG1i2bBk0Gg02bNiA+fPn46uvvrL5nbZv34633noLs2fPxsCBA3H+/Hls2rQJEokESUlJNj9nNBphNBobPV48Hg8CgaDRdWz5/PPP8eqrr+LJJ59EfHw8Tpw4gXXr1kGr1WLOnDl45JFHbScIzgAAIABJREFUkJ2djRMnTuDtt98GAPj4+AAwVfC4uDg8+uijEIvFOH36NF566SXw+Xw89NBDje7XaDRCr9dz3Qs3b96MkJAQ/O1vfwMAVFdXY968eRg1ahSeeeYZMMZw5coVVFVVWWznwIED6NevH15//XWcP38eycnJMBqNOHXqFP79739DrVbj1VdfxcaNG/HKK68gMjISS5cuxfr16/H222/D398fYrEYgKlV8N1338WWLVvw//7f/0P37t1tlp8xZnFhBeDwbpEtQXXoNnvUodjYWOzZswc5OTno2bMn15oVGhrKtYLde++9qKqqQlZWFqZMmQLAdHPx1FNPYejQoUhJSUFhYSE2btyI3NxcfPDBBwAArVaLJ554AkKhEK+99hoEAgFSUlKQlJSE7777juuy8eKLL+KPP/7Aiy++CD8/P+zYsQM3b95s9nnn6emJvn374syZMy06pidOnMDMmTMxaNAgrFu3DhKJBKdPn0ZxcXGDlnTA1KV527ZteOeddxAfHw/AVLd2796Nbt264R//+Ae8vb1tltP8u6G5P5uOgurkbfa6rq1YsQIPPfQQkpOT8fnnn2PWrFkIDQ1FRUUF/vWvf8HLywurVq2CRCLB+++/jyeffBKHDh3intorFArMnTsXAQEBKCsrw86dO/H444/j+++/B59/+7nz999/j3vvvRcrV66EwWCwKIP5XFWr1Thy5AhOnjyJ119/vdFyt1Rj1632jM752zrTOV9XQUEBACA4OLjFx6iwsBCbN2/GokWLuEBqxYoVyMvLw9SpUzF79my8+eabeO6553DgwAHuId3LL7+MtLQ0PPfcc+jRowe++OILzJ07Fx999BE3BGDXrl3YsmUL5s6diwEDBuDHH3/Ef//7X6vf4fvvv0efPn0QGhqKxMRE7NmzB1VVVdy5whjD/PnzUV5ejjVr1sDFxQUpKSmoqKhASEgIt53z589j8eLFGD16NF566SVcvXoVixYtavTnaYG1oXnz5rGZM2daLHvggQfY6tWrra5vMBiYTqdjM2fOZMuWLeOWb968mYWFhbEff/zRYv3//e9/LCwsjF2+fNnq9vR6PaupqWExMTFs//793PKkpCTWp08flp+fzy07deoUCwsLY7/88gtjjLHc3FwWFhbG0tLSGGOMVVVVsZiYGJaSkmKxj+TkZDZ06FCm1+ttHoelS5eysLCwRv8kJSXZ/Hx9AwcOZJs3b2aMmY5ZfHy8xfFijLGVK1eyuLg4plarGWOMrVu3jo0cObLR7RqNRqbT6djy5cvZjBkzuOVfffUVCwsLY9XV1dwya99h+PDh7NKlS9w6Z8+eZWFhYayqqsrmPkeOHMlGjx5tcfwmT57MIiIi2M2bN7ll69evZ0OGDOFep6WlsbCwMJabm2uxvaqqKjZjxgyuTMOGDWPLly9n169ft1gvKSnJ6nfQ6XSNHiNnozpkYo86lJeXx8LCwrjv8cYbb7AFCxYwxhhbtWoVd7yOHTvGwsLC2JkzZxhjjC1atIjdf//9FuU7cOAACwsLY6dPn2aMMfbJJ580OGcLCwtZZGQke/fddxljjF25coWFhYWxAwcOcOtUV1ez++67z6JuNvUzWbx4MRszZgxjrPnHdOrUqWzixInMaDRa3WbdOr5x40YWExPDTpw4YbHOxYsXWUJCAgsLC2Ph4eEsMTGRJScnN6jf1n42//znP63utyOiOmliz+va1q1bWVhYGBs1ahSrqalhjDH21ltvsYEDB7Ly8nJuvYqKChYXF8d2795t89gUFRWxsLAw9scff3DLR44cyYYNG8ZdD83MP4P6f1599VWL9axdA83bXbduHfc6KSmJ+51i3v7AgQO517auW+0dnfMmneWcHzhwINPpdEyn07GcnBz2xBNPsAkTJjCNRtOiY7R06VIWERHBcnJyuHXWr19vcZ1ljLGjR4+ysLAwlpWVxRhjLCsri4WHh7N9+/Zx6xgMBjZu3DjuPNPr9WzYsGFsxYoVFmV44oknGtSh/Px8Fh4ezt5//33G2O17zy+//LJBGTIzM7lleXl5LCIiwuJntnDhQjZ27FiLa6X5Z/XVV19Z+QlYatPH9omJiVi2bBnKy8vh7e2NixcvIjs7G2vWrOHWKSoqwltvvYX09HTI5XJu3E39Aew8Hg/Dhw9vcp+ZmZnYtGkTLly4YJEF5saNGxbr9enTB926deNe9+/fH76+vjh79qzV/WRkZEClUmHMmDEWT3AHDx6MrVu3oqioyOb4j2effRbTp09vtNzmrnktVVRUhJKSEowZM8ZieWJiIvbu3YvLly+jX79+Nj9/69YtpKSk4MiRIyguLuaehgQGBja571mzZmHs2LEAgLKyMnzyySeYM2cOPv/8cwQGBqJHjx6QSqV4/vnnMWXKFAwcONDq4OGBAwdaPBnq2bMnbt26ZdFK1bNnT5SVlUGr1Tb6dFAmk+Gjjz5CZmYmjh49ipMnT+LLL7/Ed999h927dyMyMpJbd/DgwQ2y3LSnli6A6pCZPepQUFAQAgMDcfr0aTz88MPIyMjA/fffDwCIjo7Gu+++y5VTIpFwLUBnz57Fgw8+aHGOPvjggxAKhfjzzz8RGxuLs2fPok+fPhbnbJcuXRAbG4s///wTAPDXX38BMHUtqlvmoUOH4uzZs42WvS5WZ2xic46pt7c3zpw5g//7v/9rsivgunXrkJqaih07dlh0rwRMXVBSU1Px22+/4bfffsP//vc/bN26FQcPHsS+ffssjn/d3w3m79lZUJ00sed1bdasWUhOTsb06dO5p/nHjx/H0KFDIZPJuLK5ubkhMjIS586d4z77yy+/4J133sHVq1ctuh5lZ2fjvvvus/hOLi4uDfbt7u6OnTt3AjC1WJ8/fx6bN2+Gl5eX1fGKdyM65006yzlfUVFhcS/k5eWFL7/8kru3askxCgoKskiAYh5rPHjwYG6Z+f3i4mKEhobir7/+AmPM4r6Vz+djzJgxXIKPwsJCyOVyi+slANx///1cl1Yzc1dC8xiuqKgo9OzZEwcOHOBaZ8+ePQs/Pz9ER0dznwsKCrI4DoDpOp2YmGhxrXzggQeQnJzc4Dha06Z3kAkJCRAKhTh8+DCmTZuGgwcPokuXLlxTs9FoxNNPPw2lUomFCxeiZ8+ekEgk2Lx5c4OUmp6enk02xRcUFGDmzJno168fVq9ejYCAAIhEIsydO9ci+x8A+Pr6Nvi8r6+v1WZuACgvLwcAjBs3zur7hYWFNitqt27dLLLmWdPacRHm8tb/PubX5nFQtixbtgxnzpzB/PnzERoaCplMhr1793LjOBrTrVs3REVFca+HDBmC4cOH48MPP8TSpUvh6emJnTt3IiUlBYsWLQJjDMOGDcPy5cstbk7rB2Iikcii+4B5GWMMOp2uyfOAx+MhNjaWu2m8ePEipk+fjq1bt2LLli3cep6enhblb4+oDpnYqw7FxMQgIyMDOp0O586dwwsvvADA1PUwOzsb5eXlyMjIQFRUFBeAy+XyBmOZBAIBvLy8uPplbR0A8PPz47pulJaWws3NrcFF0NpxbExxcTG3r+YcU4FAAMYY/P39m9z24cOHERkZabNeiMViJCQkcGNRvvjiC7z88sv48ssv8fjjj3Pr1f/d0JlQnTSx53XNfAxEIpFF2TIzM3Hw4MEG6w8ZMgSA6UZq/vz5GD16NJ566in4+vqCx+Nh6tSp0Gg0Fp+xVj8BU12ue672798fBoMBGzduRFJSUofO5mYvdM6bdJZz3vygwWg04tKlS1i/fj2ef/557N27F3w+v0XHyNq9Wv3l5mXm8pWUlEAqlUIikVh81tfXFzU1NdBqtSgtLeWW1V+nvgMHDqBPnz5wd3fnxh4mJCRg165dKC0thZ+fH+RyOTespv726o7VlMvlDfZh7XO2tGnQ5ebmhhEjRuDgwYOYNm0aUlNTMWbMGO6kzMnJwYULF7Bt2zaLJxJqtbpV+/v111+hVquxdetWSKVSAKa+2tYCD2vzJCgUCps3Jp6engBMaZOt/dDvuecem+V66aWXsH///kbLPnDgQHz88ceNrmONubz1v4/5tbnc1mg0Ghw9ehQrVqzAo48+yi3/5JNPWlwOwPRLpHv37hYJCWJiYvDBBx9ArVYjPT0d69atw5IlS/D555+3ah+tERERgWHDhiErK8tp+7QXqkMm9qpDcXFx+PHHH3Hy5EkwxrjWrJ49e8Lb2xunT5/GmTNnLObt8Pf3b/BdDQYDKioquO/k7+9v9fwqLS3l1vHz84NSqYRGo7EIvKwdR1tu3bqFc+fOcQFOc44pn88Hn8+3eRNS17vvvot58+Zh6dKl+O9//2sxPsCaRx55BBs2bGjRQOOOjuqkiSOva+ayJSQkYP78+Q3eM7cm/PTTT/D29kZycjJ3/PPz861uryUPNnv16gWdToebN2/Cy8uLq686nc5ivaYeanYWdM6bdJZzvu6DhujoaLi4uGDp0qX44YcfkJiYeEfHqDkCAgKgUqlQU1NjEXgpFApIJBKIxWIuYLR1b2t27do1XLx4EQAsWvnMfvjhByQlJcHf3x9lZWUN3lcoFBap5a1d7619zpY27ys1btw4LF68GGlpacjNzbWInM1Rb92nHvn5+cjIyOBSJbeEWq0Gn8+36CKWmpraIFkCAFy4cAEFBQVcs/Sff/4JhUJhsytebGwsXF1dUVJSgn/84x8tKpcjuxd26dIFAQEB+OGHHzBixAhueWpqKmQyGcLDwwGYnjTUfwqi1WphNBotjn91dTXS0tJaVRaNRoObN28iIiKiwXuurq5ISEjA1atX8d5777Vq+3XVf3JiplAoGvySYIzh5s2bNp/6tHdUh+xXh+Li4mA0GvHhhx8iMjLS4rhFR0fjs88+g1KptOgSEx0djZ9++gnPPfcc18Xw8OHD0Ov13JPe6OhofPPNN8jNzeVacYuLi5GRkYEFCxYAAHeRO3LkCNcNQqlUIj09HTKZrMmyG41GrF27FkajkUvy0dxjGh0dja+//hpJSUmN3nyGhYVh27ZteOKJJ7By5Uq8+uqr3HvW6lZZWZnNrIadGdVJx17XANOT/dTUVPztb3+zOd+OWq2GSCSyOKftMaH51atXAdyet9Hc3f7atWtcnT9z5ozNTGq22LpudQR0znfec37ChAnYvn07tm3bhsTExDs6Rs0RFRUFHo+HQ4cO4eGHHwZguk87dOgQV7+6du0Kf39/HDlyxCKQ//HHHy22deDAAQgEArzzzjsNjtmaNWvw/fffIykpCVFRUXj77bdx5swZrothQUEBLly4YHG979u3L9LS0rBkyRLuGB8+fLjZ363Ng64RI0bA1dUVK1asQHBwsEVF6NWrF7p06YL169fj3//+N5RKJTZv3oyAgIBW7Wvw4MEwGAx48cUXMWXKFFy9ehU7duywOo7I29sbc+fOxYIFC7iMN5GRkTb7Gnt4eODZZ5/FmjVrkJ+fj/vuuw9Go5HLCli321p9wcHBFllh7InP52PBggVYsWIFvLy8MGzYMJw8+f/Zu/v4putz8f+v3Kdp0/tQhIqMggUqUKuOI6K44ncCkwnIdEcBZRZ3hH0BBWEe0UO3MTwbIjeibmARWHcO7syyeQbT/WR8cdY5NigMBJEKlZsC6X3TNPf5/RESGpq2SZve0F7Px6MP4JN3Pvl8QtLk+lzX+3of4L/+67949tlnA1fohgwZQkVFBe+++y7Dhg0jKSmJ9PR0Ro0axaZNm4iLi0OpVPLLX/6SuLi4sD5Mzp8/H2jBXVVVRWFhIRaLJfCFcN++ffz2t79l4sSJDBgwgEuXLrFz586gWt/28l9p2blzJ9/61rfQ6/VkZmbywgsv4PV6+eY3v8mgQYOora3l3Xff5cSJE6xfv77Dj9sd5D0UvffQiBEj0Ov17N+/v9lC4bfeeiuvvvoqCoUiaM2Yp59+munTp7NgwQL+9V//lYsXL7JmzRrGjx8fKGGdMWMGmzdvZt68eSxcuBCVSsVrr71GUlISjzzyCADDhg0jNzeXlStXYrFYMJlMvPXWWy1+uH7++edYrVbsdjtnzpzh3Xff5ejRo+Tn5wfq5sN9TpcsWcLcuXPJy8vjkUceISYmhpKSkkAr4KZGjx7Nm2++ybx584iLi2P58uUATJ06lYkTJ3LXXXeRkpLC+fPnKSgoQK/XBz44+wp5T3bu5xrAE088we9//3sef/xxZs2aRVpaGhUVFRw4cIDbbruNBx54gLvuuott27axatUqcnNzOXjwYMRLnrjd7sDnmNPp5NixY7zxxhtMnDgxkC0ZPXo0aWlprFq1ikWLFlFTU8OWLVvCuljSVEufW9cDec33ntf8tRQKBd///vdZunRpYK2r9j5H4cjIyOBb3/oWP/rRj2hoaODGG2/kN7/5DV9++SX/8R//AfiycXl5efznf/4nSUlJ3H777XzwwQdBlVTgC7rGjRsXlHTwmz59Ov/5n//J+fPnmTBhAsOHD2fRokUsXboUrVbLxo0bm5UOzps3j4cffphFixYFXnv/8z//E/a5dXvQ5c9wvPfeezz11FNBt/lP+kc/+hELFy6kf//+/Nu//Rt/+9vfgtZrCFdmZiarV6/mtdde409/+hPDhw9n/fr1PPPMM83G5uTkcOedd/LTn/6Uqqoqvv71rwdd1Q1l3rx59OvXj23btrF161Z0Oh2DBw/ulgXYmvLX8m7fvp0dO3aQlpbGD3/4w6AvlZMnT+bTTz/l5z//OVVVVUyfPp2XX36ZV155hZdeeonly5eTmJjIY489hs1m41e/+lWbj1tQUEBBQQHgm4h5880389ZbbwV+GQ8aNAiFQsGrr75KZWUlycnJ3HvvvUGLq7bXwIEDWb58OTt27OBXv/oV/fv3Z+/evTz66KMUFRWxadMmzGYz8fHxDB06lLfeeivQ+vp6I++h6NFoNIwaNYoDBw40W4wzOzsbr9fL0KFDg8pyhw0bxubNm1m7di0/+MEPiIuL41vf+hbPPfdcYIxWq+Xtt99m9erVvPDCC4CvzGTjxo1Bc0JefvllVq5cyU9/+lMMBgOPPvooo0aN4v333292rP4mLzExMaSlpXHHHXeQn58fWFPFL5zn9I477qCgoID169fz3HPPodFoGDFiBPfdd1/I58l/7PPnzyc2NpYf/OAHLFiwgA8//JCf/OQn1NbWYjKZAoFqa0sz9Ebynux8ycnJ7Ny5k3Xr1rF69Wrq6uro168fOTk5gUBlwoQJLF26lF/96lf85je/ITs7m1/84hfcf//9YT9OfX194MKIRqNhwIABfPe73+Xpp58OjNFqtbz22mvk5+ezcOFCvva1r7Fy5cqg3wHhaOlz63ogr/nO11Wv+VCmTJnCa6+9xpYtW7jzzjs7/Tn6yU9+wpo1a9i0aRN1dXXcfPPNvPnmm4F28QCPP/44NTU1/Pd//zfbtm0jNzeX5557LvDZePToUc6cOdNiw5tvfetb/PznP+cPf/gDTz31FG+88QYvvvgi//7v/05KSgrf//73KS4uDsxhA18Wbu3ataxdu5YFCxZwyy238Oqrr/Kd73wnrPNSeJu2uhJCCCGEEEIIEVWtz4IWQgghhBBCCNEhEnQJIYQQQgghRCeSoEsIIYQQQgghOpEEXUIIIYQQQgjRibq9e2FPUVlpweNpuadIUpKB6mprFx7R9aMrnhuTydj2INGjtPWeupa8x7qOvJ+uP5G+n6KhN74nO+uc5D3VssLCQt566y3MZjMjRoxgxYoVLa6TBb41t9avX8/58+cZPHgwzz33XIst3ufNm8f+/ft58803my1v0ZZov6d62/ulu8+nN76nJNMVJrVa1d2H0GPJcyOiQV5HQvQsvfE92RvPqSfbvXs3q1evZsGCBRQVFZGZmUleXh5VVVUhxx88eJAlS5Ywc+ZMdu3axcSJE5k/f36z9ZcAfvWrX9GTGnD3ttdWbzufnkCCLiGEEEIIEXVbt27lkUce4aGHHmLo0KHk5+ej0+koKioKOX779u3cc8895OXlkZGRweLFixk5ciSFhYVB406dOsUvf/lLfvrTn3bFaQgRFRJ0CSGEEEKIqHI4HBw7doy77rorsE2pVDJu3DhKSkpC3qekpCRoPMD48eODxjscDpYsWcLzzz9Pv379OufghegEMqdLCCGEEEJEVXV1NW63m9TU1KDtKSkplJWVhbxPRUUFKSkpzcabzebAv1999VWGDRvG5MmTO3R8KSlxHbp/KL1tHlJvO5/uJkGXEEIIIYTo8f7617/y/vvv87vf/a7D+4p2Iw2TyYjZXB+1/XW37j6f3hjwSdAlhBBCCCGiKikpCZVKRUVFRdD2yspKTCZTyPukpqZSWVnZ4vgDBw5w4cIFxo4dGzRm/vz5jBs3jrfeeiuKZyBEdEnQ1UlcHrA7Xeg0atQyc06INtVbHTTYXQDyvhFCdBr/53NT8jsn+rRaLVlZWRQXF5ObmwuAx+Phk08+4fHHHw95n+zsbD7++GNmz54d2FZcXEx2djYAjz76KPfff3/QfaZOncqKFSuYMGFCJ52JgNDvGz95/4RHgq5OYne6OHD8EneMSEOtk6dZiLY02nzvGUDeN0KITuP/fG5Kfud0jrlz57J8+XKysrIYPXo027Ztw2azMX36dACWLVtGWloaS5YsAWDOnDnMnj2bgoICJkyYwO7duzl69CirVq0CfPO7rp3zBTBgwADS09O77sT6oFDvGz95/4RHniEhhBBCCBF1U6ZMoaqqig0bNgQWR96yZQvJyckAlJeXo1ReTZHk5OSwZs0a1q1bx9q1axk8eDCbNm0iIyOju05BiKiRoEsIIYQQQnSKWbNmMWvWrJC37dixo9m2yZMnR9SZ8PPPP2/3sQnRlaQCUwghhBBCCCE6kQRdQgghhBBCCNGJJOgSQgghhBBCiE4kQZcQQgghhBBCdCIJuoQQQgghhBCiE0nQJUQPVlhYSG5uLqNGjeLhhx/myJEjrY7fs2cPkyZNYtSoUUydOpX9+/cH3f7BBx/wve99j7Fjx5KZmcnJkyeb7SM3N5fMzMygn1/+8pdRPS8hhBBCiL5Egi4heqjdu3ezevVqFixYQFFREZmZmeTl5VFVVRVy/MGDB1myZAkzZ85k165dTJw4kfnz51NaWhoYY7VaycnJYenSpa0+9rPPPstf/vKXwE9L7X6FEEIIIUTbJOgSoofaunUrjzzyCA899BBDhw4lPz8fnU5HUVFRyPHbt2/nnnvuIS8vj4yMDBYvXszIkSMpLCwMjJk2bRo/+MEPuPPOO1t97NjYWEwmU+DHYDBE9dyEEEIIIfoSCbqE6IEcDgfHjh3jrrvuCmxTKpWMGzeOkpKSkPcpKSkJGg8wfvz4Fse35s0332Ts2LFMmzaNgoICXC5XxPsQQgghhBA+6u4+ACFEc9XV1bjdblJTU4O2p6SkUFZWFvI+FRUVpKSkNBtvNpsjeuzZs2czcuRIEhISOHjwIK+++ioVFRUsW7Ysov2kpMRFNP5ylRVjnB4Ag0GHKVmya0IIIYToHSToEkIEmTt3buDvw4cPR6vVsnLlSp555hk0Gk3Y+6mstODxeMN/YJWKeosNAKvVjtntDv++IiImk7G7D0EIIYToU6S8sJNcrLLicMmXRtE+SUlJqFQqKioqgrZXVlZiMplC3ic1NZXKysqwx4drzJgxOJ1OysvLO7QfIYQQQoi+SoKuTvDPLytZte3v/P1EZGVdQvhptVqysrIoLi4ObPN4PHzyySdkZ2eHvE92djYff/xx0Lbi4uIWx4fr+PHjqFQqkpOTO7QfIYQQQoi+SsoLO8HxsmoAyisauvlIxPVs7ty5LF++nKysLEaPHs22bduw2WxMnz4dgGXLlpGWlsaSJUsAmDNnDrNnz6agoIAJEyawe/dujh49yqpVqwL7rKmpoby8nMuXLwNw+vRp3G43N9xwA4mJiRw6dIjDhw/zL//yL8TGxnLo0CFWr17NtGnTiIuLbI6WEEIIIYTwkaCrE1y4Emw12FzUWx3E6uRpFpGbMmUKVVVVbNiwAbPZzIgRI9iyZUsg41ReXo5SeTVZnZOTw5o1a1i3bh1r165l8ODBbNq0iYyMjMCYvXv38vzzzwf+vXDhQgBWr17NjBkz0Gq17N69m9deew2n00l6ejpz587liSee6JqTFkIIIYTohSQa6AQXK63oNCrsTjcVtTb6J0kXNtE+s2bNanFh4h07djTbNnnyZCZPntzi/mbMmMGMGTNavD0rK4t33nkn8gMVQgghhBAtkjldnaC2wcGQgfEAVNQ0dvPRCCGEEEIIIbqTBF1RZne6sTvdDErztWSuqLV18xEJIYQQQgghupMEXVFWb3UAkBCnRa9VUV1v7+YjEkIIIYQQQnQnCbqirN7qBCAuRoNBr6auwdHNRySEEEIIIYToThJ0RZk/0xVn0BKjU1MrQZcQQgghhBB9mgRdUebPdMXq1b6gyyLlhUIIIYQQQvRlEnRFWaPdBYBeq8agU2OxOnF7PN18VEIIIYQQQojuIkFXlAWCLp2KGJ0aL3CxuhGXxF1CCCGEEEL0SRJ0RVmjw41GpUStUhKjUwHwydGL2J2ubj4yIYQQQgghRHeQoCvKGu0u9FeCLYNeHdgmhBBCCCGE6Jsk6IqyRrsLvdYXbMXorgRdNgm6hBBCCCGE6Ksk6Ioyq90VKCuM0apRXNkmhBBCCNHXFBYWkpuby6hRo3j44Yc5cuRIq+P37NnDpEmTGDVqFFOnTmX//v1Bt2/atInJkyeTnZ3NHXfcwRNPPMHhw4c78xSEiAoJuqKsaaZLqVQQo1djc7i7+aiEEEIIIbrW7t27Wb16NQsWLKCoqIjMzEzy8vKoqqoKOf7gwYMsWbKEmTNnsmvXLiZOnMj8+fMpLS0NjLnppptYsWIF7733Hr/+9a9JT0/nySefpLq6uqtOS4h2CTvoivYkyULUAAAgAElEQVSVCq/Xy/r16xk/fjyjR4/miSeeoKysLGjMG2+8wXe/+13GjBnD2LFjQz7OiRMnePTRRxk1ahQTJkxgy5Yt4Z5Sp7DZ3YE5XQCxMRrsDsl0CSGEEKJv2bp1K4888ggPPfQQQ4cOJT8/H51OR1FRUcjx27dv55577iEvL4+MjAwWL17MyJEjKSwsDIx54IEHuOuuu7jxxhsZNmwYP/zhD6mvr+eLL77oqtPqUzweLx/+4xwf/v0sHo+3uw/nuqYOZ5D/SkV+fj5jxoxh27Zt5OXl8cc//pHk5ORm4/1XKp599lm+8Y1v8N577zF//nx+97vfkZGRAcDmzZvZsWMHL7/8Munp6axfv568vDz+8Ic/oNVqAXA6nUyaNIns7OyQb1CLxcKTTz7JnXfeSX5+PidPnuTf//3fSUxMZObMmR15XtrN7nSj01wNuuJiNFgbnd1yLEIIIYQQ3cHhcHDs2DGefvrpwDalUsm4ceMoKSkJeZ+SkhKefPLJoG3jx49n3759LT7Gzp07SUhI4Oabb47o+FJS4iIaHw6TyRj1fXYnk8nI/+z9gsI/nQTg9hFpjM3q32ycwaDDlGzo6sO77oQVdDW9UgGQn5/Pvn37KCoqavbmgOArFQCLFy+muLiYwsJCXnrpJbxeL9u3b2f+/Pncd999APzsZz9j3Lhx7N27l0mTJgGwcOFCAN59992Qx/X73/8el8vF6tWr0Wg0DBs2jOPHj/P22293W9DlcLrRqoODrqo6W7ccixBCCCFEd6iursbtdpOamhq0PSUlpVllk19FRQUpKSnNxpvN5qBtf/7zn3n22WdpbGzEZDJRUFBAYmJiRMdXWWmJaubGZDJiNtdHbX/dzWQycu58Df/z4UnGZKSgVCk5/IWZYQPj0aiDC+WsVjtmd3Sn0vS2ABbCCLo640rFuXPnMJvN3HXXXYHbjUYjY8aMoaSkJBB0taWkpISvf/3raDSaoMfZvHkzFouFuLjwr2KEc8UjnBeAw+Uh1qBBo1FjjNNjjNXicHp6/VWA3vjmEEIIIUTPM3bsWHbt2kV1dTXvvPMOixcv5p133glZfSXa79ApMw02F5PGDqLR4ebQSTMXKhq4qb9852uPNoOuzrhS4f8z1D6vvZrRmoqKCgYNGhS0zb/PioqKiIKutq54hHMFw+v1Yne4UQBOp4t6iw2DTo3N7sLSYEMR5asAPUVXXN2RoE4I0RUKCwt56623MJvNjBgxghUrVjB69OgWx+/Zs4f169dz/vx5Bg8ezHPPPcc999wD+Erk161bx/79+zl79ixGo5Hx48fz7LPPYjKZuuqUhOgWSUlJqFQqKioqgrZXVla2+PpPTU2lsrKyzfEGg4GbbrqJm266iezsbL75zW/y7rvvBiqsRHQcPFlBQpyWYTcmYml0olErOS9BV7tJ98Iocro8eAFtk7RrbIwaL2CVtbqEEKJHi3anNZvNxmeffcbTTz/Nu+++y8aNGzl16hQLFizoytMSoltotVqysrIoLi4ObPN4PHzyySdkZ2eHvE92djYff/xx0Lbi4uIWx/t5vV4cDkfHD1oEeDxeTpRVc8vgZJQKBSqVkn6JMVTUNHb3oV232gy6OuNKhf/PSPYZ7uP493ltFq0r2J2+TJb2mkYaABarNNMQQoieLNqd1oxGI1u3bmXKlCkMGTKE7OxsXnzxRQ4fPsylS5e68tSE6BZz585l586dFBUVUVpaysqVK7HZbEyfPh2AZcuW8corrwTGz5kzh48++oiCggJKS0vZuHEjR48e5bHHHgPAbrfzyiuvUFJSwvnz5zl27BgrVqzg4sWL3H///d1yjr3VV5fqsTQ6yRyUFNiWkqCn1uLA5fZ045Fdv9oMujrjSkV6ejomkylonxaLhcOHD7d5NePax/nb3/6G03k1oCkuLmbYsGERlRZGi8PpexHqNFef1rgYXydGS6NcgRFCiJ7KP3+56VzjcOYvNx0PvnnFLY0H32edSqXCaJTyHNH7TZkyheXLl7NhwwYefPBBjh8/zpYtWwJzr8rLy4OmleTk5LBmzRp27tzJgw8+yPvvv8+mTZsCna8VCgVnzpzh//7f/8v999/P97//fSorKyksLAyMEdFx5JTv/2X4oKsNSpLjdXiBqjp7Nx3V9S2s7oVz585l+fLlZGVlMXr0aLZt29bsSkVaWhpLliwBfFcqZs+eTUFBARMmTGD37t0cPXqUVatWAb43zZw5c3j99dcZNGhQoGV8//79yc3NDTzuhQsXqK2t5cKFC3g8Ho4fPw5ARkYGWq2WqVOnsmnTJl544QXmzZvHF198wfbt23nhhRei+iSFK3Smy/cUW6RtvBBC9Fid2WnNz263s2bNGqZOnYrBEFljpc5obx2O3jif1mDQYYzTN9vWm5tddadZs2Yxa9askLft2LGj2bbJkyczefLkkOO1Wi0bN26M6vGJ0D47XUVKvI7UxJjAttQE3/umss5Gv6SYlu4qWhBW0DVlyhSqqqrYsGFDYHLxtVcqlMqr2R3/lYp169axdu1aBg8eHHSlAmDevHk0Njby0ksvUVdXx2233cbmzZsDa3QBbNiwIaisY9q0aQB8+OGHpKenYzQaeeutt/jRj37EjBkzSEpKYsGCBXznO9/p2LPSToGgSx28ODJIeaEQQvRlTqeTZ555BoAXX3wx4vtHu711OHpbC2zwnZPVaqfeEryUS0dbXvfG4FT0bV+eq2XwDfFB22J0avRalSyF1E5hBV0Q3SsV4Mt2LVq0iEWLFrU45uWXX+bll19u9biGDx/Or3/961bHdBVHINPVtJHGlaBLMl1CCNFjdWanNafTyeLFizl37hzbt2/vlvJ3IYQIl9XmoryygTuz0oK2KxQKEmK11DXIlJn2kO6FUWS/MqeraaZLrVKiUSlpkO6FQgjRY3VWpzV/wFVWVsbbb78d8QKuQgjR1c5e9mW4Q7WGj4/VUi/VW+0iQVcUhcp0Aei0Khok0yWEED1atDutOZ1OFi5cyNGjR1mzZg1utxuz2YzZbJb21kKIHqvsoi/oGpTWPOgyxmqxOdyB77wifGGXF4q2hWqkAb5uhg02CbqEEKIni/b85UuXLrF3714AHnzwwaDH2r59O2PHju2iMxNCiLa5PGB3uii9UEdinA61WkmD3Vep5Z9SGm/wTZupszpITZBmGpGQoCuKApkudfNMl6VRyguFEKKni+b85fT0dD7//POoHp8QQnQWu9PFgeOX+OJcDYlGPQeOX11PcMzNvrmq8QZfw7u6BqcEXRGS8sIoCszpapbpUmGVTJcQQgghhOjBXG4PtRZHUKv4poxXMl31VimRjpQEXVHkaLG8UCXlhUIIIYQQokerbXDgBVIS9CFvV6mUGPRqaabRDhJ0RZHd5UatUqBSKoK267QqGu1uXG5PNx2ZEEIIIYQQrau1+DJYScbQQRdArF4jyYR2kKArihwOD7prslxAYJu0jRdCCCGEED1VrcWOQgGJRm2LY2Jj1DRIr4KISdAVRXanu1lpIfgyXSALJAshhBBCiJ6rtsGB0aBFpWw5RIjVa7DanHi93i48suufBF1R5HC1EHT5M10SdAkhhBBCiB6q1uIgMa7lLBdAXIwajxca7bJWVyQk6Ioiu8ONTt38KfVnumTSoYhUYWEhubm5jBo1iocffpgjR460On7Pnj1MmjSJUaNGMXXqVPbv3x90+wcffMD3vvc9xo4dS2ZmJidPnmy2j5qaGpYsWUJOTg533HEHL7zwAlarNarnJYQQQoiexeX2UGd1kBDbetAVq/d1MJR5XZGRoCuKHC4PWm1rc7rkxSnCt3v3blavXs2CBQsoKioiMzOTvLw8qqqqQo4/ePAgS5YsYebMmezatYuJEycyf/58SktLA2OsVis5OTksXbq0xcddunQpp06dYuvWrbzxxhscOHCAlStXRvv0hBBCCNGDmGsa8XohIU7X6rjYmCtBl1RwRUSCriiyO92tNtKQOV0iElu3buWRRx7hoYceYujQoeTn56PT6SgqKgo5fvv27dxzzz3k5eWRkZHB4sWLGTlyJIWFhYEx06ZN4wc/+AF33nlnyH2Ulpby0UcfsWrVKsaMGcPtt9/OihUreO+996ioqOiU8xRCCCGud/VWBw12V8gf13XSvPpipa+qpe1MlxqQBnGRUnf3AfQmdqc75AtVrVKgVimwSHmhCJPD4eDYsWM8/fTTgW1KpZJx48ZRUlIS8j4lJSU8+eSTQdvGjx/Pvn37wn7cQ4cOkZiYyC233BLYNm7cOBQKBUeOHCE3NzfsfaWkxIU9FuBylRVjnK9FrcGgw5RsiOj+QgjRltJzNazaeoAb0+K45WvJ3X04ohdptLk4cPxSyNvuGJGGWtfzv3JfqroSdLUxp0urUaFRKSXTFaGe/wq4jjic7sD8raYUCgVxMRrJdImwVVdX43a7SU1NDdqekpJCWVlZyPtUVFSQkpLSbLzZbA77cUPtQ61Wk5CQEHGmq7LSgscTQWcjlYp6iw0Aq9WO2S0TdDuLyWTs7kMQolsUvHcMc00jFbWNDLkhHoNevgYJ4VdeZSUuRoNa1XYhXIxeTaNdMl2RkPLCKLI7PWjVzYMuAINegi4hhBCiu9Q1OPhnaQXZQ1PxeuF8haW7D0mIHuVSlbXNLJefQafGKt0LIyJBVxQ5WpjTBb6F5CToEuFKSkpCpVI1yy5VVlZiMplC3ic1NZXKysqwx4e7D5fLRW1tbbOsmxBCXE++OFeL1wu5t6Wj16oC81eEEODxeH1BVxvzufxidCrJdEVIgq4o8Xq92J1ulEoIVVEVF6OlXoIuESatVktWVhbFxcWBbR6Ph08++YTs7OyQ98nOzubjjz8O2lZcXNzi+FBuvfVWampqOHbsWGDbX//6V7xeL6NHj47wLIQQoucou1SHUqlgYL9YUhP0VNXbu/uQhOgxKmobcbm9bXYu9DPo1VjtLlkgOQISdEWJy+3F64XL1Y24PM3b1Oh1KplwKCIyd+5cdu7cSVFREaWlpaxcuRKbzcb06dMBWLZsGa+88kpg/Jw5c/joo48oKCigtLSUjRs3cvToUR577LHAmJqaGo4fPx5oI3/69GmOHz9OTU0NABkZGdx9992sWLGCI0eO8I9//IMf//jHPPDAA5LpEkJc18ouWhiUZkSrVpFk1FHX4MAd4vNaiL7oQoUv85sYdqZLjcfjxeGU91C4ZAZplNidvrrWliYfxuo1NNiceLxelApFVx6auE5NmTKFqqoqNmzYgNlsZsSIEWzZsoXkZF/HrfLycpTKq6+3nJwc1qxZw7p161i7di2DBw9m06ZNZGRkBMbs3buX559/PvDvhQsXArB69WpmzJgBwJo1a/jxj3/M448/jlKp5P7772fFihVdccpCCNEpvF4vZRfruH1kfwASjTq8Xt88rySjvpuPTojuV17ZALTdudAv5ko3RikxDJ8EXVHiuBJ0qVShA6pYvRqvF6w2F3FXFpUToi2zZs1i1qxZIW/bsWNHs22TJ09m8uTJLe5vxowZgeCqJYmJiUEZNCGEuN7VWBzUWZ0MTU8EwGjwfQ5bGl0kSTNPIbhQ0UB8rBZtC70JrmW4EnRZJegKm5QXRklbmS6DXlbvFkIIIbrDxStX8Qel+SKs2CufybJ+phA+Fyqt9I9gfUz/cguS6QqfBF1R4q9pVbeU6YrxvTilg6EQQgjRtS7XNAJwQ2osAHqtCpVSIZ/JQuArvy2vbKB/SvhBl7+80GqToCtcEnRFSbiZLulgKIQQQnSty9WNqJQKUhJjAFAoFMTF+OZaC9HXVdfbsTncEWW61ColGrVSMl0RkKArShxtNtK4kumSUgYhhBCiS12uacSUGINKebUaJS5GI5muLlBYWEhubi6jRo3i4Ycf5siRI62O37NnD5MmTWLUqFFMnTqV/fv3B25zOp38/Oc/Z+rUqWRnZ3P33Xfz/PPPYzabO/s0erULV8pvIwm6wL9AsgRd4ZKgK0quZrpClxcaDb5uMHVWR5cdkxBCCCHAXN1Iv6SYoG2xEnR1ut27d7N69WoWLFhAUVERmZmZ5OXlUVVVFXL8wYMHWbJkCTNnzmTXrl1MnDiR+fPnB5Y5sdlsfPbZZzz99NO8++67bNy4kVOnTrFgwYKuPK1ep/xKu/i0CIOuGL1aMl0RkKArSq7O6Qr9lOq0KvRaFTWyGKMQQgjRZbxeL5euZLqaiotR43B6cLjc3XRkvd/WrVt55JFHeOihhxg6dCj5+fnodDqKiopCjt++fTv33HMPeXl5ZGRksHjxYkaOHElhYSEARqORrVu3MmXKFIYMGUJ2djYvvvgihw8f5tKlS115ar3K+YoG4mI0ga6e4TLo1DKnKwISdEVJW5kugPhYLTUNkukSQgghukq91Ynd4W6e6boy11q+NHYOh8PBsWPHuOuuuwLblEol48aNo6SkJOR9SkpKgsYDjB8/vsXxABaLBZVKhdEovf/b60JlAwNSDCgiXEc2Rqem0e7G6/V20pH1LrJOV5S0NacLICFWS41FMl1CCCFEV7lc7etc2O+aTJcs7tq5qqurcbvdpKamBm1PSUmhrKws5H0qKipISUlpNr6lOVt2u501a9YwdepUDIbISuNSUuIiGt+Wy1VWjHGhF9o2GHSYIizd6yper5eLlVbuzh6IwaALOoemf9do1M3OLylej8frxatUYTJJ0NsWCbqipK3uheBb5bvsYn1XHZIQQgjR512u8c1XuTbTFaPzLQLbaJfywuuR0+nkmWeeAeDFF1+M+P6VlRY8nihmaFQq6i22kDdZrXbM7p75Oqu12LE0OkmK1WC12gPnYIzTB52P0+lqdn4KfM/fJXM9Rm10i+d6YxAn5YVRYnd6UCoVKJWtlRfqqLU4JA0rhBBCdJHL1Y0ogNQEyXR1paSkJFQqFRUVFUHbKysrMZlMIe+TmppKZWVlm+OdTieLFy/m3LlzFBQUEBcX3axVX3Khwte5cMCVNewi4X8P1crUmbBI0BUlDqcbnab1pzMhVovD5ZFf8EIIIUQXMdc0khSvQ6MO/ozWqJWolAr5TO4kWq2WrKwsiouLA9s8Hg+ffPIJ2dnZIe+TnZ3Nxx9/HLStuLg4aLw/4CorK+Ptt98mMTGxc06gj7hQ6csEtyfoMlwJuuqlM3dYJOiKErvTjUatanVMfKyvbXyNRV6cQgghRFcw19qaZbnAt0CyrxGABF2dZe7cuezcuZOioiJKS0tZuXIlNpuN6dOnA7Bs2TJeeeWVwPg5c+bw0UcfUVBQQGlpKRs3buTo0aM89thjgC/gWrhwIUePHmXNmjW43W7MZjNmsxmHQ75btcf5igYMOjUJV76jRkIyXZGROV1R4nB52s50xfmDLnu7rigIIYQQfZXLA3ZncICk06hRt3H5uLLWxsibkkLepteqaHT0zLk2vcGUKVOoqqpiw4YNmM1mRowYwZYtW0hOTgagvLwcpfLqf2BOTg5r1qxh3bp1rF27lsGDB7Np0yYyMjIAuHTpEnv37gXgwQcfDHqs7du3M3bs2C46s97jQkUDA0yxEXcuBF/HbrVKQZ0EXWGRoCtK7A43Wk3rma7EOB0A1bJWlxBCCBERu9PFgePBazHdMSINta7lrzJOl4eaejupic0zXQAGvVq+MHayWbNmMWvWrJC37dixo9m2yZMnM3ny5JDj09PT+fzzz6N6fH3dhYoGcm4OPceuLf5ssbyHwiPlhVFid7rRtlFemGTUoVBcbV8rhBBCiNC8Xi9Hv6xk36Hz7V5upbLOhhdITQjdyluvVWOV8kLRR9VZHVganR2qvpKgK3yS6YoSh8uNto3yQrVKSUq8nss1EnQJIYQQrdnxwUn2HToPwP/sK2X+jFER76PiyudtnEFLg92Ft8pK0y7hMToVDqcHp8sDuqgcthDXjfJA58L2ryEWo1XJnK4wSaYrSuwOT5uZLvCtEyKZLiGEEOIqlwca7K7Az1/+Wc6+Q+f55h03snLuHRj0arb+4bgvOIqAuda3rtA5cz0Hjl/i4OeXcXmu7sPfCMDSKF8aRd8TaBef0rFMl3QvDI8EXVESTqZLoVSQHK/ncrW1i45KCCGE6Pn887UOHL/Ep8cusvPDL7ixXxzf+UYGg9KM5D0wkqo6G0dKK9veWRMVtY2olIpAcHUtvdZ3sbTe6uzwOQhxvTlf0UCMTkWSsf1pXl8HUDcOpzSkaYsEXVFid7bdSMPudNNod9Fgc9Fgk1/wQgghxLW+ulRPg83F5Dtvwub00GB3MbBfHLfebOLkVzURfbmrqLGRHK9D2UJnthitf50h+UwWfc+FigYGpLSvc6Gf/4JGjZQYtkmCrihxON1o2+pbCxgNGkCaaQjRVHllg0zEFUIAcPJsLXExGobdmBjIfh04fol7bxuI0+3h5LnasPdVUdtISnzoJhoAep3vYqlFyqNEH+P1ejlnbujwEkb+oKtO1qBtkwRdUeJwetrMdAEYDb61ui5VSYmhEADnzBZe2Pwpa3/9j+4+FCFEN2u0u7hUZWXIgHiUyuCr7wNNcZgS9Xx5vhav19vCHoKZa2yktNC5EHzdCwHqGyXTJfqWGouvc+GN/eI6tJ+YKxcu2tthtC+RoCsKXG4Pbo+3zTldAPGxGhQK+OqyhQjnAwvRKx36ogKAs5ctWKTER4g+7exlC17gpv6hvwgOGRBPjcVBVRjrXdocLiyNTpJbyXSpVQpUSoWUF4o+w9+05ovzvoyxKSkm0MDGE961jCD+TJd0MGybBF1R4K8vDyfTpVL62sYfL6vG7pS1QYQoPX+1VKiq3taNRyKE6G5nL1swGjQkxoWe2D+4fzwKBZSV17e5r4ornQtby3QpFAr0WpV0XxN9hr9pzaefXQR8lVf+Et6mnT3DpdeqUCqgtkEyXW0JO+gqLCwkNzeXUaNG8fDDD3PkyJFWx+/Zs4dJkyYxatQopk6dyv79+4Nu93q9rF+/nvHjxzN69GieeOIJysrKgsbU1NSwZMkScnJyuOOOO3jhhRewWq+W5Z07d47MzMxmPyUlJeGeVlTYnb4XqS6MlvHgaxtfK2lYIQDfRN7soakA1IRx9VoI0Tu5PV4uVVkZkNryxH6dVkW/pBjOmS1t7q+ipu2gC0CvU0uWXfQ51fV2YvXqsBIGrVEoFBgNWmpkTlebwgq6du/ezerVq1mwYAFFRUVkZmaSl5dHVVVVyPEHDx5kyZIlzJw5k127djFx4kTmz59PaWlpYMzmzZvZsWMHK1eu5J133iEmJoa8vDwcjqv/aUuXLuXUqVNs3bqVN954gwMHDrBy5cpmj7djxw7+8pe/BH6ysrIifBo65mqmK7wYtl+ygboGJ5725HGF6EVcbg+VdTbS+8WRmqCX8gQh+rCKmkZcbi83pLS+UGu6KS4wH6U15lpfw6rWGmmA70q9zOkSfU11vb1DreKbio/VSjOsMIQVJWzdupVHHnmEhx56iKFDh5Kfn49Op6OoqCjk+O3bt3PPPfeQl5dHRkYGixcvZuTIkRQWFgK+LNf27duZP38+9913H8OHD+dnP/sZFy9eZO/evQCUlpby0UcfsWrVKsaMGcPtt9/OihUreO+996ioqAh6vMTEREwmU+BHo9F05DmJmD2C8kLwZbo8Xi+VdVJKJfq2qno7Xi+YEvSkJMRgaZSSW9G9ol3V8cEHH/C9732PsWPHkpmZycmTJzvz8K9rFyqtKID+yW0FXb5ua+fbyHaZqxvRaVXExbT+nUCvVUn3QtGnuN0e6hocJLVxQSJc8bFaaaQRhtCrBTbhcDg4duwYTz/9dGCbUqlk3LhxLZbxlZSU8OSTTwZtGz9+PPv27QN8ZYFms5m77rorcLvRaGTMmDGUlJQwadIkDh06RGJiIrfccktgzLhx41AoFBw5coTc3NzA9qeeegqHw8HgwYN56qmnuPfee8M6+aZSUtru3mIyGUNuN19JqRpjdThcHjQa39NqjNOj0agDf/q3pVzJiNU0OFvc5/Wmt5yH6FoVNb4r0amJMaQk6Dl7ue15GkJ0Fn9VR35+PmPGjGHbtm3k5eXxxz/+keTk5Gbj/VUdzz77LN/4xjd47733mD9/Pr/73e/IyMgAwGq1kpOTw+TJk1mxYkVXn9J15XKVleQEfZsXMONjtcTFaDhnbmh13MUqK/2TDW2uQRSjVVNvdeL1eju0XpEQ14saiwOvF5KjmOk6d7ntkt++rs2gq7q6GrfbTWpqatD2lJSUZnOw/CoqKkhJSWk23mw2AwT+DLVP/22h9qFWq0lISAhkugwGAz/84Q/JyclBoVDw/vvv82//9m/84he/YMKECW2dWpDKSkur5X4mkxGzOfQXwkv+L4peD/UWG84rDTL8f79227BBSQCUlde2uM/rSWvPTTQfQ/Q+1VfmcCUbdaQk6Gm0uaTsVnSbplUdAPn5+ezbt4+ioqJmFxIhuKoDYPHixRQXF1NYWMhLL70EwLRp0wDfxUbRMrfbQ0WtjZtvTGxzrEKhIN0UyxfnanG6PNDC98bySivD0hPa3J9ep8Lt8WK1u4jVd22ljBDdwd/9M1rlhQmxWuqsDjweb7OlHsRV13X3wuTkZObOncuYMWMYPXo0zz33HN/+9rfZsmVLlx6HzeErL/Sv99EWg16NXquStbpEn+cvR0iI05IUr8cLWO1SYii6nr+qo2kFRjhVHU3Hg6+qo6ubOfUGZ80W3B4v/ZJiwho/IDUWt8fLlxdCL5Rsd7qpqrO1WaoIVz+7ZU6K6Cuq622oVQriDNG5yGCM1eL1Il1A29BmlJCUlIRKpWo2j6qyshKTyRTyPqmpqVRWVrY43v/ntdmsysrKQDlhqH24XC5qa2ubZciaGjNmDJ9++mlbpxVV/qAr3EYa4LsqcKmqsbMOSYjrQq3FgV6rQq9VkxDru+Jmc0jQJbpeZ1R1RFM4JfCdoauqDM7/w2rZfYEAACAASURBVJcJ/NrARGKvzMHyl+f7Nf13hl7DvkMXOHWhnvvHDWm2v9MXavECN38tBYNB1+J+AJITfE00VFqNVFWIPqG6zk5inA5llMppE2K1gK9sMaGF5R5EGEGXVqslKyuL4uLiwDwqj8fDJ598wuOPPx7yPtnZ2Xz88cfMnj07sK24uJjs7GwA0tPTMZlMFBcXk5mZCYDFYuHw4cPMmjULgFtvvZWamhqOHTsW6Eb417/+Fa/Xy+jRo1s83uPHj7cYDHYW/5dEXQRtNxPitJy73CA15KJPq2m4+gs6Ic73S7vR7u7OQxKiR2qrBL4zdEXpuN/nZ6qI1avxuN3UW3y/A/zl+X7X/tuUpOfoKXPIY/zslC/wNagVWK32wP2Mcfpm+/F6fI/31fka+hm17Tp+CdaEx+ulrsFBbIwalbLnFpJ5PL5GbhkD2y69DVf8laBLOhC3Lqx6uLlz57J8+XKysrIYPXo027Ztw2azMX36dACWLVtGWloaS5YsAWDOnDnMnj2bgoICJkyYwO7duzl69CirVq0CfPXYc+bM4fXXX2fQoEGkp6ezfv16+vfvHwjsMjIyuPvuu1mxYgX5+fk4nU5+/OMf88ADDwSuRBYVFaHRaBgxYgQAf/rTn/jtb3/L6tWro/sstcHfvTDc8kKAhFgdJ+21XKxuxJRoQN1z359CdJo6iz1whcz/S7tRygtFN+iMqg4RHq/Xy5cX6sIuLfQbkBLLoS8qqG1wBH6P+JVf6YSYlmzA1UawGigvlNIo0U5Wm4tXf3OY0vO1GPRqJt42kCRjdDoDRtulKisut5fUNtavi0S84UrQJR0MWxXWV/0pU6awfPlyNmzYwIMPPsjx48fZsmVLoJtTeXl5UDlFTk4Oa9asYefOnTz44IO8//77bNq0KdDNCWDevHnMmjWLl156iZkzZ2K1Wtm8eTNa7dVfnGvWrGHIkCE8/vjjPPXUU9x2223k5+cHHdvrr7/OQw89xMMPP8zevXtZv359YOJyV7E53CgVCtSq8DNW/i+Y+0vOY3fKl0zRN9U3Oom/UlMeHygvlEyX6HpNqzr8/FUd/iqNa/mrOppqWtUhwlNZZ6O2wYEpMcKgK9XXOv6zM83XDC27WE//FENYFSj+MTKnS7TXO38+xekLdWQPS8XrhX2HLviavPRAZZd8meG2Fg2PhP87bY28h1oVdmpm1qxZgdK/a+3YsaPZtsmTJzN58uQW96dQKFi0aBGLFi1qcUxiYiKvvPJKi7dPnz49kG3rTjaHG71WFVGZYHys74tmvVUWZBR9V73VifHKFTKNWolWrZRMl+g20a7qAKipqaG8vJzLly8DcPr0adxuNzfccAOJiW136usLTp33NcMwRZjpSo7XEatXc+x0FXdm9Q+67czFOkbclBTWfpRKBbF6tXwei3apsdj5+J/l3JuTTrrJQFpSDB/87SyHT1Vw+/B+3X14zXx1qR6NStksO9wRGrWSWL2aOosEXa2RorYosDvc6LThz+cCiNVrUCqk04toXbQXavV6vaxfv57x48czevRonnjiiWZNAnJzc8nMzAz6+eUvfxn1c/N4vDQ0OoMWLo3RqbFJ0CW6SWdUdezdu5dp06bx1FNPAbBw4UKmTZvG3r17u/bkerDSc3VoNUqSIpyAr1AoyLwpiWOnq/B6r5YQ1lrs1Fgc3NQ/Pux9GQ1aKS8U7bK/5AJuj5f7vn4j4CtpHTIwnhNf1WC19bxAvuxiPckJuqj3E4iP1VLTIOWFrQl/EpJokc3hQh9h0KVUKkgy6uXKmmhRZyzUunnzZnbs2MHLL78cmEuZl5fHH/7wh6DS3meffZYZM2YE/h0bGxv182uwOfFCUMtavU5Fo5QXim4U7aqOGTNmBL2XRHNfnK9hcP/4dq3vM+KmJA5+buacuYEb+/k6PJ656CufGtw//OYWRoNGygtFxLxeL8VHLzJycBJpybGcOO2b4zk6I4UvL9RxpLSKf8lK6+ajvMrp8nDe3MDwm6KfZU+M01Erma5WSaYrCmxOd8RBF/jqaesbJegSoTVdqHXo0KHk5+ej0+koKioKOb7pQq0ZGRksXryYkSNHUlhYCPg+HLZv3878+fO57777GD58OD/72c+4ePFis6vusbGxmEymwI/B0PZaN5GyXHntG5tmurRqKS8Uog+xOVycvWxhyIDws1JNjRycjEIBfz9xObDt1PlalAoFg9LCb7MfZ9BSJxdBRYQuVlm5XNPIbTcHN88xGrQMS0/g1LmawGddT/DV5XrcHi+pCZGV8oYjIU5LrWS6WiWZrijwzemK/KlMSdRz5mJdJxyRuN75F2p9+umnA9vCWaj1ySefDNo2fvx49u3bB8C5c+cwm81Bi7kajUbGjBlDSUkJkyZNCmx/88032bhxIzfccAPf/va3mTNnDmp1ZK/xttYVulzvuyKWfkMCJpORy1VW4uN0nK9owGDQYQpjUVMhxPXt9IU6vF742oB4Gtrx5TQ+VsvwQUl8evwS0+7+GgqFgmOnqxgyMD6iz2WjQUO9ZLpEhI6U+jNbzdePvWVICqfO1XL0y0q+kZPerv27PLTYbE2nUUfc+frk2RqAiDuFhiMhVkutxSFLIbVCgq4osDvcxMVHvqp3SoIeh9OD1eYkVif/FeKqzlio1f9nqH02nacye/ZsRo4cSUJCAgcPHuTVV1+loqKCZcuWRXQOba0rdPaCb/K82+HyrbOjUqFS+MofamqtKNxSZthZZE0h0VP4m2gM7h/PsdOVbYwObezINN7ec4JT52tJjNNx5mI9D01ovmBya4wxGqx2Fy63B7VKioBEeP75ZSUDTbGkJOi59tMuLkbD0PQETp2rparORqwp8gXO7U4XB45fCnnbHSPSUEf43fHkVzX0S4ohphO+cybE6nC4PDTa3Rj08p02FPnNEgV2hxu9LvLyQv8aCRU1tjZGCtF15s6dy9ixYxk+fDiPPvooy5cvZ/v27Tid0S2RsDT6riobg+Z0yXo5QvQlX5yvZWBqbIe+pH19RD9i9WqK9n/Jnk+/QqHwBWKR8HdRlXnWIlwut4dT52sZPqjlLpm3DPFdCP3TgbNddVgt8ni8nDxXy9AoLorcVGKcf4FkKTFsiQRdUWBzuNCHsRbItVKu1NSaaxujfUjiOtcZC7X6/4xknwBjxozB6XRSXl4e8Xm0xl/nHtS98MrcSPniI0Tv5/F6KT1fx9D0jn0J1GvVPHRvBie+qmHfofPcmz0w4jkr/oY+0kxDhOvsZQsOp4dhrbx+/dmuvx67SFVd915gP2e20Gh3dfj91hJ/C3ppptEyCbqiwNdIox1zuuKvZLpqJdMlgnXGQq3p6emYTKagfVosFg4fPtzqYq7Hjx9HpVKF7JjYEfVWJzqNCm2TCxb+TJcspSBE71de0eD7EhiFK+8TxgxgwfRRzL4/k3+9b1jE9/dn3CXLHn3RXvrkgw8+4Hvf+x5jx44lMzOTkydPdubht8g/P2pYeuudAP3Zrv/68Is29+n1evnnl5Vs/+MJfrrjH7zyX4f4y5FyvrpUH7QsQkeON6OzMl1G35IPNRbJdLVEgq4O8ni8OJyeiNfpAtBpVei1KipqJNMlmps7dy47d+6kqKiI0tJSVq5c2Wyh1qaLh8+ZM4ePPvqIgoICSktL2bhxI0ePHuWxxx4DfGvazJkzh9dff50PP/yQzz//nGXLltG/f39yc3MBOHToEG+//TYnTpzg7Nmz/P73v2f16tVMmzaNuLjI69FbU28NXqMLmmS6GiTTJURv98WV+VzRCLoUCgW3ZZr4xq0D2zUny19eKJmu6PIvfbJgwQKKiorIzMwkLy+PqqqqkOP9S5/MnDmTXbt2MXHiRObPn09paWlgjNVqJScnh6VLl3bVaYR06lwtqQl6koytry8XF6Nh8r/cxD8+N/PxP0NXjHi8Xv5+4jL5bx/g1XcO8+nxy6iUCnRaFefNDew7dIE/fFLWoYDmeFk1qQl6kq9c8I82//NQVS9BV0tkplsH2Z2+yf66dpQXgu8XvWS6RChTpkyhqqqKDRs2YDabGTFiRLOFWpXKq18u/Au1rlu3jrVr1zJ48OBmC7XOmzePxsZGXnrpJerq6rjtttvYvHlzYI0urVbL7t27ee2113A6naSnpzN37lyeeOKJqJ+fpdEZtEYXEJgbWd8oX3yE6O1OlFWTEKulX1IM1nauz6dQKmhossxEezq6wdVMl5Q2R1fTpU8A8vPz2bdvH0VFRc267ULw0icAixcvpri4mMLCQl566SUApk2bBvg68nanMxfrws4aTbwtnS/O1rDtjyfQqJV8fYRvzqHD6eZvxy+z59MyyiutpCXFMHfKcO7M6o9apaTB7uLTYxc5c7Gev5+4zO5Pyrh7zIDAmnThcro8fHammnGj+kd8nuHSa9XE6tVUdnMZZU8mQVcH2a58ULSnkQb4ftFLpku0JNoLtSoUChYtWsSiRYtC3p6VlcU777zTvoONkKXREdREA0ClVKJVK+WLjxC9nMfr5bMz1YwaktKh9tJ2p5vDJ692X21PRzfwXTjVqJVSXhhFnbH0STS1taxJa2otdirr7Hz7ntRAN9jLVVaMcaGzSEZjDP8x705+9NanvPm7Y+z59CsSjTpOna2hweZi8A3xLJt1O+PGDEDVZJFwb5WVhPgYxsTHkHFjEnuKT/P/Dl1g8rjBES2tcujzy9idbu6+NR2DQdficWo06qDbmv792tua8h9LWnIsFptLOuS2QIKuDrI5fFfY2tNIA3xB1+kLdThdbjTq9u1DiOtRvdVJ/xAfGHqtStbLEeI6EWodoXCyTWcvWbA0Osn6Wsud37qSQqEg3qCR8sIo6oylT6KprWVNWvPPL31Nq1LjtL4lTwBUKuotobM8VqsdhdvNM98Zzf7DF/jH52bqLA5uvdnEuKz+ZA5KRKFQUFVpCb6f3RW0z9ycgfzpwFn2fHKGkTclonCH9/75f/84i1ql5IZEPVarvcXjdDqvPp4xTh80rultoc7P7HYTb9BQbm64+px0QG8M3CTo6qBGuz/T1b6n0mjQ4gXMNTYGpMZG8ciE6NnqG53ExWibbdfr1JLpEuI6EWodoXCyTcfO+Ob0jBwc3QY9HWE0aCXTJcJy5qIvqLipf3iBQdMy2LFZ/RmbdbXMT6dRE26yV6tRMfH2dP63uIy3/vcz/uOJOwLzEVvi8fjmi43OSEGnUeGyh15sORpS4vWBhh2iOQm6Oshq8305jG3nGiP+8qqLVY0SdIk+w+ly+xYVNzRfVDxGq5IvPkL0csdOVzHQFEtiXOtNCLpSfKxW2l1HUWcsfdJTlF2sp19SDAZ988+wUK4tg20q0pJYvVbNvbcO5IO/fcUvfn+MZx/ORqlsOWr7/KtqahscEa9d1x7JCTqsdheNdlenLMB8vZPuhR3UYPNdMQj3jXctf9BVXtkQtWMSoqezNPreN9fO6QLJdAnR21ltTr44V8MtX+s5WS6AeMl0RVVnLH3SU5RdrGNwmFmutvizYKF+Wqp+TE3Q83DuMD47U82uv5xudf8f/bMcvVbF6IyUVsdFQ7LRN+eru9ck66kkDO0gf6Yrrp2ZLp1GhU6jokIWSBZ9iH8drrgQFytitCoa7S6cLg+a9rQhE0L0aIe+qMDl9nJ7Zr+o7/vaboZAi19cr2WM1VBvdeD1ejvU3ENcNXfuXJYvX05WVhajR49m27ZtzZY+SUtLY8mSJYBv6ZPZs2dTUFDAhAkT2L17N0ePHmXVqlWBfdbU1FBeXs7ly5cBOH36NG63mxtuuIHExNbXzIqGequDyjo7ubdFJ+hqLQs25uaWM3zjRt/Alxdq+d/iM6T3iyOryUUM/7zK6no7B45fJjcnvd1dtiPhX3+2ss7OQFN0l5npDSTo6iB/psurUIT9i70phUJBaqIes3QwFH2IP5MVHxt6TpdvjKPT1hMRQnSfv5+4THK8jiED4qO+71BfYFv74tpUvEGLy+2l0e5qd/WKCNYZS5/s3buX559/PvDvhQsXArB69WpmzJjR6edUdmU+1+C07m30YHe6GTIgns+/qqHgD5/xwJ2DAyX7/pLF3Z+U4fF6ue/29C45puT4K2t1SaYrJAm6Oshqc6FRKyn5whz2L/ZrpSbEcKFCygtF3+Ev4QlZXnhlgeTaBgm6hOhtquvt/PPLKr759Rt7XDYp3r9AstUpQVcURXvpkxkzZnRJcNWS0xE20ehMapWSe28dwP8Wl7H34Dm++fVBgc/Q0+V17D10jm/cOhBTYkyXHE9inA6lQiFrdbVAanc6qMHmxNDByYKpiXoq62y4PZ4oHZUQPZs/0xWq61JMk0yXEOL65/IQmKPy//3jHB6vl/GjB3T3YTXjz7xL23jRmq8ibKLR2YwGLROyB1BndbLnr2WcvWzh+Jkq1v3mMElGHTPuGdJlx6JUKkgy6iTT1QIJujqowebC0M75XH6piTF4PF4qa+VFKvqGeqsDpUIR8r3TNNMlhLg+uN0evN7QNfb+tvLF/yznzwfPMSA1loS41ttcdwd/5l0u+IjWnLlYH7UmGtEyIDWW/3N7Om6Plz8fPM/rRUfRqpUs/e6tXR4cpsTr5PtsC6S8sIOsNmeH22KmJvhKqC5XN9IvKbzVxYW4ntVbHRgNGpQhyov87ye52ixEz1drsfPh389xvqKBGJ2KzEFJ3NpCqf2x01XYHG7GDE1p1vCinWvURpVkukRbLI1OKuts5OYM7O5DaSYt2cD0u7/GxapGhgyMJ2eoCZ2285tnXMuUGMNnZdVd/rjXA8l0dVC0Ml0Al6qlmYboG+qtzpDzucBXo27Qq6mqs3fxUQkhImG1uVj3zmEuVlnJ+loyyfF6Sr6o4NWdJVyutgaNrai1cfTLSgb3N2JKjMHudHPg+KXAj6sHlNfHG7QoFQqqLfK7R4RW1oPmc4WiUikZaIpldEZqtwRcAP2SYqiut2N3urvl8XsyCbo6yBqFOV1GgwatRsmlaz6khOit6qyOkPO5/JLj9VRIeYIQPdqODz6nqt7O/7kjndsyTUy8LZ17bx2AucbGyq0H+OjIBexON8fLqtj7j3PodeouWaC1vZRKBYlGrVzwES06c7EO6LlBV0+Qluyr2DJLIqEZKS/sIF+mq2P1sgqFAlNiDJflBSr6iHqrk8H9W+5MmByvk1/YQvRgp87V8ulnl5j8L4OCOqMNSjPyjZx0tv/xBFt3+37Ad3Fx4m3p3Xb1PVzJ8XppAiBaVHaxHlOintge0kSjJ+qXdLV6K72frNXVlARdYaq3OmiwuwILzgG4PR5sDneH53QBmBJiuFglmS7RN9RbnYH2zKGkxOs5UVYti5QK0UO9u7+UhDgtE2+/kSOnKoJuS47X8/xjt3H0dBVfXaonNkaD2+NBrer5xTXJRh1nyuu7+zBED1V2qZ6bunl9rp6u35WLMNeWGAspLwxbo83XfcnuvDrx13plYeTYDs7pAjAlxWCuaZS28aLXc7o8NNpdLc7pAkg26nE4PdQ3OrvwyIQQbXF54MTZGk58VcM3ctLRqENnrv5/9u49Lqo6/x/4a2aY4TZcZ4abCF5BRBA1b6iZVLuutm2upWn2Ky9dLLVtd3Orb2to21p9t1Js61vamutaaZp9t29Y1pqbipq1KoaYioIgt2GG2wBzP78/kNGJAQaYYQZ4PR8PHsLnfM45nzOeD8x7Pp/P+4jFIqQOVeCO9EGYMDKyVwRcQPMHPtp6PaxtZGKk/qtBb4K6Rs+phR0I8JNC7i9lngIHesdvQS+lu/aGsLuJNAAgMswfFqvAKYbU57X0m6DAdtZ0hTQ/1b6jtLMV1Y24XFYHk5kLdol6gsFkxp6vL8JHIoKfVOwVCTBcKTzYD2aLYHuWIFGLliQag6KCPdwS7xcZ7o8Kzt5qhdMLu6ElrWxQgKzbz/WIUTXPey1RNyBaEdjtthF5q9qG5kXq7U0vDA9qXu+lqdVjcHTzHzizFbaR5ka9Be/+Xx7OF9cAAOT+Uvx6+hBMSYmB8VoAduNUYCJyjboGIy6X1WP4wBDIpN69PqsrwoObP/DR1ukR0s4HQ9T/eHvmQm8yQBmI/5yv4hKBn2DQ1Q0tD28NDux+0BWtDIRY1DxfePyICFc0j8grVV/LDNby5saR8ODmoEtdc33kt+UBq3qjGV99V4K6BiPGJaqQNlyJI7ll+PvnP6JM04hoRXPmpPFJkfBxwXpLIrrucG4ZrIKApPgwTzfFLVo+8NHWXf/AhwgACkrrEBHqD7k/k2h0ZIBSjm9Ol6Gu0cQPL27Az4G74cagq7usgoDgQBmuVHABL/Vt2vrmoCssqO3shQF+PgiVy1CibrArFwQBh06Xoa7BiNvHD0Ty4HCMSYzA8jkpmJIShS9PFNtGv4jItcwWK46cKcMAZaBL/u55I2Voywc+zGBI1wmCgAslNRgWG+Lppjil5eHjjr564kHkA1TNM7auqnXuP1kvwo+Bu6GuwQiJWOSSNV0AEBrki9Kqho4rEvVi1fUGSMSidhNpAECsSt7qF/al0jqUaRoxd8ZQBF4bxTKYLDh9Xo3BMcFQ1+pxIr/Slj2JiFzn1IUq1DUYcVOiytNNcZtAWxIArkeh6yqrm1DfaOo1QVfL30VHRie4v//GXlsyc1XdgJGDwt1+vt6CI13dUKszIjiw+Qn2rtD8fBCDbQSNqC+qrtcjVO7bYb+JjwrC1aoGGIzNa7Qa9CZ8/6MayhA/TBoV1aq+WCTCgtsTIPUR41BuGcyWvrXAn8jTDvynBOHBvohRtb/u+KefsvfEJ+uuFBUegHINgy667kJJLQBg+IDeEXR5WnCgDEEBUpRwpMsOg65u0NTp212X0llR157inV+kddkxibxNdb0BYU70m8SBobBYBVy42jxd8J+HLsNgsmBScmSbAVtwoAyTR0Whut6AL45fcWm7ifqz0qoGnLtSgykp0R1+YGIwWXAiv8L21dsyHEaG+6OcI110g4tXaxDg64NoJROdOWtghNyWfISaMejqBk2tHorgtteldFZ4sC/8fX2QX1jtsmMSeRttvQHhQR0HXcNjQ+ErleBEfiXyCrXI+aEcIweF2ZJstGVghBxDYoKx/0Qxf+ETucjBk1fhIxFhsoNR5r4mKjwAtTojmgzmjitTv3ChpBbDYkNcNrOpPxgSE4IS9fXZKsSgq8usggBtvR7Bgb4umzohFokwfGAI8gq1MFl62XwMIicIgtA80uVE0OUrk2BSciQO5ZYha3cuIsL8MXqY0qnzjE+KgNxfinc/y+c0Q6JuajKYceSHMtw0IgJB7Tzqoa9omXXCdV0EADU6A8o0jUgYGOrppvQqQ2KCYRUEFJbXebopXoNBVxfV6ozXHqBocOnUiRHxYdDWGfBjMUe7qO9p0JthMlvbzVx4o3tuGYqxCSqMiAvD8jmj4CNx7leWr1SCe28djhK1Dv+XU9iNFhPR1yevoslgwe03DfR0U3pES9BVxnVdBCDvcvOSj1GDmRCiM4bEND9y4VIZg64WDLqc8PV/SpC16yQMputDpKWa5iyDrk6bO3q4Ej4SEY7nlbv0uETeoOW5W85Oyw3wk2LFr1Pw5LzRUIZ0LiNh6nAlxidF4P+OFuFSGacZEnWF0WTB/m+vIHlweL95blVkeABkPmJOTyYAwJlLGoQEyjAwQu7ppvQqwQEyRIT640Jxraeb4jUYdHVAW6fH9v3ncfpCFc4UaGzlZddSu4cEui6RBgD4yXwQFxmE739Uo1FvcumxiTytQtv8yXHUtQcYu5PBZMGQ6GD4SsX422dnYTJzXjlRZx08eRV1jSbcMTne003pMT4SMeIig/gJPcFssSLvshbJg8Mh4nquThs5OBz5V6o5zf8aBl0d+P7acw5iI+S4XFYH67UFXFerGuDv6wN/X4nLzzlyUBj0Rgu+/K7E5ccm8qRybSNEQI89R8tXJsHk5CiUVjXgvX3nIAhcK0nkrOp6Pf73yGUkDw7vd+tZBkUH4Up5PSy9LPMiudbZQi0a9GbclBjh6ab0SimDw2EwWnCxhKNdAIOuDp0rqoYyxA93TB2CJoMFF0qa01dfLq1DfKTcLZ98hAf7YeSgMHz5XTH0RmZPor6jVNMIVag/pD4996snNkKOO9IH4WheBT46WMDAi8hJ2z47C6PJioW3De93n/IPjg6G0WxFaRXXdfVnx89WIsDXB8lcz9UlI+LDIBGLkHvDTLH+jEFXO6yCgPPFNRgRH4bRw5rXWn3/oxpNBjNK1A2Id+P89tvGD0Sj3oyDJ0vddg6innaloh4DI3t+XvzPJgzELWMG4PPjV7Dt83MwmjjVkKg9/zmvxr9OFOPnE+IQreh/zyYadu0huOeKmNSqv2rQm/Cf82rcNELVox8U9iX+1wLW4/kVtpli/RnvonaUVOrQoDdjRFwoZFIJ4iKDcOpCFU5dqIJVEJAUH+a2c8dHByNhYCj2HS/i2i7qExr1ZlRWNyHOicXIIrEIDQYzGgxmmF0wu0csEePX04fgZxMG4pvTZVj73gnkFlRx1IvIgeJKHd797CyGDQzFXdMGe7o5HqEK9ccAZSBOXlB7uinkIYdOl8FgsiBjbKynm9KrTU2JRnW9AXmFWk83xeMYdLWj5ROuEXHNwdWg6CA0GczY/H9nESqXuT2T013TBkPXaMI/jxS69TxEPaFlau6w2I7XhhhMFpzIr8CJ/AoYLRY0GMzdeh6ewWTBd+cqERUegMfnpsBgsmDDR7l49p3j+PibSygqr2cARv2e2QrkFWrx3x+chK9Ugifmpzn9mIa+KG24EueLa6Fr4gef/Y3eaMb+E1eQODAUcZFBnm5Or5Y2XImgACn2f3vF003xuP7729QJ567UICLMH+HX0lvHKAKhDGn+/s6pQwA3z3GPiw7G5FFR+Or7EqaupV4vr1ALH4kYQ2M692FFSwDmqufhDRkQglmT4jElJQohptWAxAAAIABJREFUchk+O1qIte+dwO/fzMH2/T/izCUNTK4YXiPqRSxWK/YdL8SGXacBALeMGYAAX6mHW+VZNyVGwCoIyDlT5ummUA/77GgRanRGzJ0+1NNN6fV8JGLMmhSPvMJqnO3no11OB107duxARkYGUlJSMG/ePOTm5rZbf9++fZg5cyZSUlLwy1/+Et98843ddkEQsHHjRkydOhWpqal48MEHUVRUZFenpqYGv/vd7zB27FiMHz8e//Vf/4XGRvtFrefOncPChQuRkpKC6dOnY8uWLc5eUrsMJgvOFmrtHoYnFovw1MKxeP7B8RifFOHShyK31YbYiEAEB0ixYfdp/HiFc8v7G2/td51lsVrx3blKpAwJh0zq+oyfnSUWizB0QAgemTMK98wYivRRUYiLDMKR3DK8vus0Vm08hDc/+QHHzpajUc9kNv2JJ/pcTzBbYZuy2/xlQYlah5MX1Pj0yGU8+84x7P33JUQpAjBrcpzLn0HZG8VHBSEpPgz7jl/hOtBu6G196ofLGmQfK8KUUVEYFhvisuP2ZxljB0AZ4oet2fn9euTYqaArOzsb69evx+OPP469e/ciMTERy5Ytg1brOGL9z3/+g9/97ne4++678cknn+DWW2/FY489hoKCAludzZs3Y/v27cjMzMSuXbvg7++PZcuWwWg02ur8/ve/x8WLF7F161a89dZbOHHiBDIzM23bdTodli5dipiYGHz88cdYvXo1Nm3ahN27d3fx5bjuu3OVMJqtGPeTNKEBfj6Ij+q5oWY/mQ8en5sKsUiEl98/iTXvHkf2sSuorjd0uC+nS/Vu3trvuuLImXLU6IyYmhrdreO4g5/MB8NiQ/D/Zo3APTOGImPcANyUFIEfr1TjnX+exRNZh/DazlP4NKcQpy9Woai8Hppavd3D0qlv8FSfcyeT2YKC0lp8+d0VbNx1Guu2nsDqN49g5ev/xpp3v8WmPWew99BlhAX54aE7RyJj7AD4yXwAND+jyD5Q6940397oV1MHo7bBiG2fn4OVf1M7rTf1KUEQcDSvHJv2nMEAZSAW/SyxW8ej66Q+Eiy/axRqdEb89wcnUVXT5OkmeYSPM5W2bt2K+fPnY+7cuQCAtWvX4uDBg9i7dy+WLl3aqv7f//533HzzzVi2bBkA4De/+Q1ycnKwY8cOrFmzBoIg4O9//zsee+wx3HbbbQCAV155Benp6Thw4ABmzpyJgoICHDp0CHv27MGoUaMAAM899xweeeQRrF69GkqlEv/85z9hNpuxfv16SKVSDB8+HPn5+Xjvvfdw9913d/lFuarWYe+hS4hVyTEizvPPJgkP8cPMiXFoMlpw+HQpdh+8iD0HL2JEfBjShisxJCYYoYG+0JssuFRai5Pnq3C2UAuLVcCQAcGYMCIKI+JCEBrkC7FIBJEIEIlEEAGw/QkRAOHaTzf+XWn+Xmip8pNtzT/IdAbUNRqvHeP6joLdMez30TWZUNdgRH2jCb4yCeT+UgQFSBEUIEOgn0+/S0/siLf2u84qrtTh/a/OIyE2BGnDOr9/T5JIxIhVyTE6QYXB0UGoqmmCySLgTIEGP1xu/SbBVyqx3bfN/0oR5C+DTCqGj6T5S+ojhkQiglRyvUwiEcFHLIJYLIJELIJE3FwmaflZIobPtX8l1+oJggCr0NyHBOF6XxLd2KdFgFgkgviGn1vOSR3zRJ/rCkEQoDdaYLEKsFissFgFmCzW5t+rOiMqa5pQXKlDcaUOpVUNsFyLlHylEoTKZRiglGNEfBhilAGICA1ARJg/5P5SNBjMOJFfYTuPwWTBdzf8DACjE1RdanNvlXAtmcgnhy5DU6vHjLGxSBgYirAgX083rVfoLX3qm9OlOPB9Ca5U6jA0Jhgr56bCV+b5WRl9yeDoYDxxdyr++skP+K8txzEuQYXkweGIDAtAfJQcUp++/3p3GHQZjUbk5eVh+fLltjKxWIz09HScOnXK4T6nTp1q1ZmmTp2KgwcPAgBKSkqgVqsxZcoU2/agoCCMHj0ap06dwsyZM3Hy5EmEhoba3vgBQHp6OkQiEXJzc5GRkYFTp05hwoQJkEqldufZvHkzdDod5HLnU1OLxc1v8o0mK/7nn3kI8pfhoTtHQnLtzYogFiHATwofiRhisQg+EjGsgK3sp//CwTZHZc7WD5H7YtLgcESFByBSEYD8wmrkXqzCv74vwb++t7+WELkvbp8wEBKxGHmXtfjyuyv48junXwqPu+2mWPxsfJynm+FR3tzvnNXSp8RiEaanDcCdUwbZ+pMjLX0MgK0f3Pi9ozJ3fi/3l0HuL0PS4HAMjw3FiEFhqNA0Qqc3wWi0or7JiIYmE5oMFtQ3GNBgsKCyRo/LZfUwW7xnTZhEIsJjd6VgoBNZI/szT/U5Z7X0JwD4+JvLOJZX3m79oEAZ4qOCMCUlGrEqORShfigsq7N9oDU6QYUbh60MZivE4ut9AAB8JCK7n5vLflpH3Kvq+Pv6tFnnxtf4Rr+aOhgxykB88W0x9h66hAA/KZ5/8CZ+ONiB3tKnLFYrjvxQDlWYP2alD8KEESqIxZ3/oOrGv2E/5eie8/Zt/r4+sJjb71s3bmur/9wodZgSLz86GQe+L0HuJS0ulRUCACaOjOwX6+c6DLqqq6thsVhafcKtUCjanENbVVUFhULRqr5a3Zx6teVfR8ds2eboGD4+PggJCUFVVZWtTlyc/ZvzlmNWVVV1KugKC7v+HJL/efo2h3VmT2t9QwyJDXP4r7NlXa1/00jvm6ZFruPN/c5ZLX1KoZAjLSnKqX1u7GPO9o2e/H7oQD4gs6/yVJ9z1o1/ox6ak4qH5qR2an8AGDU8osM6cTH2a1gGRrZOfHNj33D0c2+t055fTA3CL6b2/TeFrtSb+tRrv5neqX3b4uh9Yov27rm+sM1ZCoUcQ+MVHVfsgzjnhIiIiIiIyI06DLrCwsIgkUhafcqt0WigUjme261UKqHRaNqs3/Jve8d0dAyz2Yza2lrbJxyO6rQcsytrT4i8hTf3O6K+yFN9jqivYp8istdh0CWTyZCcnIycnBxbmdVqxdGjR5GWluZwn7S0NBw5csSuLCcnx1Y/NjYWKpXK7pg6nQ6nT5+21RkzZgxqamqQl5dnq3Ps2DEIgoDU1FTbeb799luYTCa78wwfPrxTUwuJvI039zuivshTfY6or2KfIrInyXQiF7RcLseGDRsQHR0NmUyGjRs34ty5c3jxxRfh7++P1atXIzc3F+np6QCAiIgIbNiwAf7+/ggODsaOHTuwb98+/PnPf0Z4eDhEIhHMZjPefvttDB06FCaTCX/6059gNBrx3HPPQSKRIDw8HKdPn8Znn32GkSNHoqSkBM8//zymTZuGu+66CwAwaNAgvP/++7hw4QIGDRqE48eP47XXXsPKlSuRnJzs1heOyN28td8R9VWe6HNEfRn7FNENBCdt375duOWWW4Tk5GTh7rvvFk6fPm3btmjRIuEPf/iDXf3s7GzhZz/7mZCcnCzMnj1bOHjwoN12q9UqbNiwQUhPTxdGjRolPPDAA8Lly5ft6lRXVwu//e1vhbS0NGHs2LHCM888IzQ0NNjVyc/PFxYsWCCMGjVKmDZtmvDOO+84e0lEXs9b+x1RX+WJPkfUl7FPETUTCQKf9kdEREREROQuzF5IRERERETkRgy6iIiIiIiI3IhBFxERERERkRsx6CIiIiIiInIjBl1O2LFjBzIyMpCSkoJ58+YhNzfX001ymU2bNiExMdHua+bMmbbtBoMBa9euxcSJEzFmzBisXLmy1YMLS0tL8fDDD2P06NGYPHkyXnnlFVgsFrs6x48fx5w5czBq1Cjcfvvt+OSTT3rk+sj79eX+5S4nTpzAo48+iqlTpyIxMRFff/213Xb2WwI6vk8KCwvx6KOPYuLEiRg/fjyefvpp1NfX29Xxtvvk7bffxty5czFmzBhMnjwZK1asQGFhoV0d3v/UFa7oLz99P5WYmIjPPvvMrk5P3VfsK17I0+kTvd1nn30mJCcnC7t37xYuXLggPPfcc8L48eMFjUbj6aa5RFZWlnDnnXcKlZWVtq8br23NmjXC9OnThZycHOHMmTPCvHnzhIULF9q2m81m4Y477hAefPBB4ezZs8LBgweFiRMnChs2bLDVuXLlijB69Ghh/fr1wsWLF4Xt27cLSUlJwpEjR3r0Wsn79PX+5S4HDx4UXnvtNWH//v1CQkKCcODAAbvt7LckCO3fJw0NDcKMGTOEVatWCRcuXBB++OEHYeHChcIjjzxiq+ON98mSJUuEPXv2COfPnxfy8/OFhx56SJgxY4bQ1NRkq8P7n7qiu/1FEAQhISFB+OSTT+zeU+n1etv2nryv2Fe8D4OuDtx9993CunXrbD9bLBZh6tSpwpYtWzzYKtfJysoS5syZ43BbXV2dkJycLHz++ee2sosXLwoJCQlCbm6uIAjNv6SSkpIEtVptq/P+++8LN910k2A0GgVBEIRXXnlFuOOOO+yO/Zvf/EZ4+OGHXX051Mv09f7VE3765oD9lhz56X1y6NAhISkpye4ZfD/++KOQkJAgFBQUCILQO+4TjUYjJCQkCN9//70gCLz/yTW60l8c7fdTnryv2Fc8j9ML22E0GpGXl4cpU6bYysRiMdLT03Hq1CkPtsy1Ll26hKlTp+LWW2/FU089hfLycgDADz/8AJPJZHf9Q4cORUxMjO36T506hREjRkCpVNrqTJ06FXV1dbh06ZKtzo3HaKnTl15D6rz+0r96GvstOcNoNEIsFkMqldrK/Pz8AAAnT54E0Dvuk5bpXSEhIQB4/5N7ONNfWjz//POYNGkS7rnnHuzdu9dumyfvK/YVz2PQ1Y7q6mpYLBa7mw0AFAoF1Gq1h1rlWqmpqVi/fj22bNmCzMxMFBcX47777kNjYyOqqqrg5+cHuVxut49CoUBVVRUAoKqqCgqFwm57y+vVUZ2amhqYTCZ3XRp5uf7QvzyB/ZackZaWBplMhtdeew16vR719fV47bXXAHR8DzhTpyfuE0EQsH79ekyYMAFDhw61tYf3P7maM/0FAFatWoXXX38df/vb33D77bdjzZo12LFjh227p+4r9hXv4OPpBpBnTZ8+3fb9iBEjMHr0aMyYMQNffPEFfHx4exAR9UXh4eHYsGEDMjMz8d5770EikWDRokVQKpUQiUSebp5T1q1bh/Pnz+ODDz7wdFOoj3O2vzz++OO270eOHImmpia8++67uO+++zzRbBv2Fe/Aka52hIWFQSKR2H2KAQAajQYqlcpDrXKv4OBgDBo0CEVFRVAqldDr9dDpdHZ1NBqN7ZMOpVLZKtNNy+vVUZ3Q0FC7oXrqX/pj/+oJ7LfkrJtvvhkHDhzA4cOHcezYMaxatQparRaxsbEAvPs+eeGFF3DgwAFs27YNkZGRtnLe/+QuHfUXR0aPHo3S0lKYzWYAnrmv2Fe8B4OudshkMiQnJyMnJ8dWZrVacfToUaSlpXmwZe7T0NCA4uJiqFQqjBo1ClKp1O76L126hNLSUtv1p6Wl4dy5c9BqtbY6OTk5CA4OxpAhQ2x1jhw5YneenJycPvsaknP6Y//qCey31FkKhQJyuRxffPEFZDKZbX2GN94ngiBg3bp12L9/P7Zt24aBAwfabef9T+7WVn9xJD8/H2FhYbaZQz15X7GveB9JZmZmpqcb4c3kcjk2bNiA6OhoyGQybNy4EefOncOLL74If39/Tzev215++WXIZDIIgoCLFy8iMzMTWq0WmZmZCAkJQUVFBXbs2IERI0agpqYGzz//PGJjY7F8+XIAwMCBA7F//37k5OQgMTER+fn5eOGFF7BgwQLbL6K4uDj8z//8D+rq6hAVFYV9+/Zh69at+OMf/9jqlwD1L329f7lLQ0MDCgoKUFVVhQ8//NC23gBoHkFkvyWg/fskMDAQu3fvhslkgl6vx+eff44XX3wRTz75JCZNmgTAO++TtWvX4tNPP0VWVhYiIiLQ2NiIxsZGSCQS+Pj4wNfXl/c/dUl3+8uBAwfw3XffQSqVQqfTITs7G1lZWVi8eDEmTJgAoGfvK/YVL+TR3Im9xPbt24VbbrlFSE5OFu6++27h9OnTnm6Sy/zmN78RpkyZIiQnJwvTpk0TnnzySeHKlSu27Xq9XsjMzBTGjx8vjB49WlixYoVd6lBBEISSkhJh2bJlQmpqqjBx4kThpZdeEsxms12dY8eOCb/61a+E5ORk4dZbbxU+/vjjHrk+8n59uX+5y7Fjx4SEhIRWX1lZWYIgsN9Ss47uk5deekmYNGmSkJycLMyaNUv46KOPWh3D2+4TR9eTkJAg7Nmzx1aH9z91RXf7y7///W/hV7/6lZCWliakpaUJd955p7Bz507BarW2Ok9P3FfsK95HJAiC4OnAj4iIiIiIqK/imi4iIiIiIiI3YtBFRERERETkRgy6iIiIiIiI3IhBFxERERERkRsx6CIiIiIiInIjBl1ERERERERuxKCLiKgNmzZtwsSJEz3dDKI+g32KyHXYn3oXBl1ERERERERuxKCLiIiIiIjIjRh0EVGf8/HHH2PUqFGoq6uzK79w4QISExORk5ODgwcPYvHixZg8eTLGjh2LefPm4fDhwx0eNzExEQ0NDXblGRkZePnll+3KvvrqK/z6179GSkoKpkyZgldeeQUmk8k1F0jUw9iniFyH/al/YtBFRH3ObbfdBgD48ssv7cqzs7OhVCoxceJElJSUYMaMGXjllVewadMmjBkzBg899BC+//77bp8/OzsbK1euRGpqKt566y08/vjj2LVrF1577bVuH5vIE9iniFyH/al/8vF0A4iIXC04OBjTpk1DdnY25s6dayvPzs7Gz3/+c0gkEixatMhWbrVaMXHiRFy8eBG7d+/GuHHjunxuQRDw3//937jrrruQmZlpK5fJZFi3bh0efvhhhIWFdfn4RJ7APkXkOuxP/RNHuoioT5o1axaOHTuG6upqAEB+fj4KCwsxa9YsAEB5eTn+8Ic/YNq0aRg5ciSSk5Nx+PBhFBYWduu8ly9fRmlpKWbOnAmz2Wz7mjRpEgwGAy5cuNDdSyPyCPYpItdhf+p/ONJFRH1SRkYGfHx8sH//fsyfPx/Z2dmIiorCuHHjYLVasXz5cjQ0NGDVqlWIj4+Hv78/srKyoNFounXelj+gDz/8sMPtZWVl3To+kaewTxG5DvtT/8Ogi4j6pMDAQEyfPh3Z2dmYP38+9u3bh5kzZ0IkEqGwsBBnz57F5s2bcfPNN9v20ev17R7T19cXAFotNq6trbV9HxoaCgB44YUXkJSU1OoYsbGxXb4mIk9inyJyHfan/odBFxH1WbNnz8aTTz6JAwcOoLi4GLNnzwYAGAwGAM1z2FtcvXoVJ0+eREJCQpvHi4yMBAAUFBTY5tSfPn0aOp3OVmfw4MGIjIzE1atXMW/ePJdfE5EnsU8RuQ77U//CoIuI+qzp06fDz88Pa9asQWxsLFJTUwEAQ4YMQVRUFF5++WU88cQTaGhoQFZWFiIiIto9XmpqKiIjI/Hiiy/iiSeeQE1NDbZs2QK5XG6rIxaL8fTTT2P16tXQ6XS4+eabIZVKUVxcjK+++gpZWVnw9/d363UTuQv7FJHrsD/1L0ykQUR9lp+fHzIyMqBWq22Lk4HmTw83bdoEiUSCVatWYePGjXjkkUcwYcKEdo8nk8nwxhtvQCQSYdWqVdi6dSsyMzMREhJiV2/WrFn461//ivz8fDzxxBNYsWIF3n//fYwcORJSqdQt10rUE9iniFyH/al/EQmCIHi6EURERERERH0VR7q64Pjx40hMTMT58+c7td/999+PVatWtVunpKQEiYmJ+Prrr7vTRJd46aWXMH78eIeZctasWYPJkyejpqam3WNcvXoVTz31FG655RakpKRg+vTpWL58OU6cONGptrT1lPWfWrVqFe6///5OHZuIiIiIyJ0YdHVBcnIydu7cibi4OE83xa1WrlyJgIAAvPLKK3blubm5+Oijj7B69WpbFhxHamtrMX/+fFy8eBG//e1vsXnzZqxatQpisRgnT550d/OJiIiIiLwCE2l0giAIMBqNkMvlSEtL83Rz3C4wMBDPPvssVq1ahXvuuQc33XQTrFYrMjMzcdNNN2HOnDlt7mswGPDFF1+gqqoK//u//wuFQmHbNnfuXHBWKxERERH1F31upOvjjz/GqFGjUFdXZ1d+4cIFJCYmIicnBwBw8OBBLF68GJMnT8bYsWMxb948HD582G6fTZs2YeLEifjuu+8wd+5cpKSkYN++fQ6nF/7tb3/D3LlzMW7cOKSnp+PRRx9FUVGRwzbu3LkTGRkZSE1NxcMPP4yKiooOr+ujjz7C7NmzMWrUKMyYMQObN2/u7EvTJT//+c9x8803Y+3atTCbzfjggw9w/vx5ZGZm2uq0TP3Lzc3F/fffj9TUVGzZsgV1dXWQSqWtFnACgEgksvs5Ozsbv/zlLzFq1ChMnz4dr7/+Osxmc7ttKysrw0MPPYTU1FRkZGTgo48+csk1ExERERG5Up8b6brtttuwZs0afPnll5g7d66tPDs7G0qlEhMnTgTQvHZqxowZWLJkCcRiMb755hs89NBD+Mc//mF7tgHQ/CC6p59+GsuWLcOgQYMQEREBtVrd6rzl5eVYtGgRYmJioNPp8OGHH+Lee+/F/v37ERQUZKt38uRJXL58GU8//TQMBgP+8pe/4LHHHsOePXvavKYtW7bg9ddfx7JlyzBhwgTk5eVh48aN8Pf3x6JFi9rcz2q1wmq1tvt6iUQiSCSSduusWbMGd9xxBzZs2IBdu3Zh6dKlGDp0aKt6v/3tb7Fw4UI8/vjjCA4ORm1tLYxGI1avXo0lS5Zg5MiREItbx/mHDx/Gk08+ibvuugtPPfUUfvzxR2zcuBHV1dVYt26dwzYJgoDHHnsM1dXVePHFF+Hr64tNmzahpqYGgwYNavd6iIiIiIh6Up8LuoKDgzFt2jRkZ2e3Crp+/vOf2wKMG4MVq9WKiRMn4uLFi9i9e7fDoOu2226zlTkKup599lnb9xaLBVOmTMHkyZPxr3/9C3fddZdtm1arxc6dOxETEwMAiImJwcKFC/HNN9/YPXW8hU6nw1//+lcsX74cK1asAABMmTIFTU1NeOutt7BgwYI2g6Znn30We/fubff1mjBhArZv395unYEDB+LRRx/Fhg0bMHDgQCxfvtxhvfvvvx8PPPCAXdmDDz6Ibdu24bPPPkNgYCCmTJmCBQsWID093VYnKysLEyZMwMsvvwwAttfhtddew2OPPYaoqKhW5/rmm29w9uxZ7Nq1C6NHjwbQvNbu9ttvZ9BFRERERF6lzwVdQPPzB55++mlUV1cjLCwM+fn5KCwsxIsvvmirU15ejtdffx05OTlQq9W2NUZjx461O5ZIJHIYDP3UqVOnsHHjRpw9e9Yuo9/ly5ft6o0cOdIWcAHAuHHjoFAokJub6/A8J0+eRGNjI2bOnGk33W7SpEl48803UV5ejgEDBjhs04oVK3Dfffe12+7AwMAOrw0Ali5dig0bNuC+++6Dn5+fwzq33HJLq7JnnnkGCxcuxFdffYUTJ07g0KFD+PLLL/H8889jwYIFsFgsOHv2LJ555hm7/WbNmoW//OUvOHnyJH7xi1+0Om5ubi6USqUt4AKAAQMGIDk52anrISIiIiLqKX0y6MrIyICPjw/279+P+fPnIzs7G1FRUbYRLKvViuXLl6OhoQGrVq1CfHw8/P39kZWV1So9ekhICGQyWbvnKy0txZIlS5Camoq1a9ciIiICUqkUjzzyCIxGo13dGxNK3FjmaPQMAKqrqwEAs2fPdri9rKyszaArJibG4SjRjX66tqotLa9Bew/Nc3RtABAfH4+lS5di6dKl0Gq1WLp0KV5//XXce++9qK6uhslkglKptNun5efa2lqHx1Sr1QgPD3fYho7SyhMRERER9aQ+GXQFBgZi+vTpyM7Oxvz587Fv3z7MnDnTFmAUFRXh7Nmz2Lx5s93okl6v79L5Dh06BL1ejzfffBMBAQEAALPZ7DBgcPTMK41GA5VK5fDYLUko3n77bYdBzeDBg9tsl6umFzrLmQAuPDwcv/71r/GnP/0JGo0GYWFhkEqlrV6XqqoqAHCYhAMAVCoVtFptq3KNRtPmSBwRERERkSf0yaALaB4ZevLJJ3HgwAEUFxfbjRQZDAYAsBvBunr1Kk6ePImEhIROn0uv10MsFsPH5/rLuW/fPofZ986ePYvS0lLbFMPvv/8eGo0GqampDo89ZswY+Pn5obKy0uH0vfa4cnphV2i1WoejUUVFRZDJZAgKCoJEIkFycjI+//xzLFy40FZn3759EIvFGDNmjMNjp6Sk4I033sDp06dtUwxLS0tx9uzZVlNEiYiIiIg8qc8GXdOnT4efnx/WrFmD2NhYu6BmyJAhiIqKwssvv4wnnngCDQ0NyMrKQkRERJfONWnSJFgsFjzzzDO4++67ceHCBfztb39DcHBwq7phYWF45JFHsHLlSlv2wuTk5DbXjQUHB2PFihV48cUXcfXqVYwfPx5WqxWFhYU4fvw4/vrXv7bZrtjYWMTGxnbpmlxh7969+PTTT3HXXXchMTERZrMZOTk5eP/997FgwQL4+voCaH4I89KlS/HMM89g1qxZOH/+PDZu3Ih77rmnzemR06dPx4gRI/DEE0/g97//PWQyGTZt2uQwyCMiIiIi8qQ+G3T5+fkhIyMDn376KR5++GG7bS1v0NetW4dVq1YhKioKjz76KL799lu7Z285KzExEevXr8cbb7yBL7/8EiNGjMDGjRvx5JNPtqo7duxYTJ48GX/+85+h1WoxYcIEvPDCC+0e/6GHHkJERAS2bduGrVu3wtfXF4MGDcKsWbM63daeNH36dJSUlGDXrl0oKyuDRCJBXFwcnnvuOcybN89Wb+rUqXh0K/sUAAAgAElEQVT99dfx1ltv4dNPP0V4eDiWLFmClStXtnlskUiEt956C3/84x/x7LPPQqFQ4JFHHkFOTo5tHRwRERERkTcQCS1p+4iIiIiIiMjlWj+ploiIiIiIiFyGQRcREREREZEbMegiIiIiIiJyIwZdREREREREbtRnsxd2lkajg9XanFMkLCwA1dWNHm5R7+WO10+lCnLp8YiIiIiIegpHuhzw8ZF4ugm9Gl8/IiIiIqLrGHQRERERERG5EYMuIiIiIiIiN2LQRURERERE5EYMuoiIiIiIiNyIQRcREREREZEbMegiIiIiIiJyIz6nywuYrYDBZG5V7iv1gQ/DYiIiIiKiXs3r3tLv2LEDGRkZSElJwbx585Cbm9tu/draWjz//PNIT09HSkoKfvGLX+Dbb7/toda6hsFkxon8ilZfjgIxIiIiIiLqXbxqpCs7Oxvr16/H2rVrMXr0aGzbtg3Lli3D559/jvDw8Fb1jUYjFi9eDJVKhTfeeAMREREoLi6GQqHwQOv7Bo66ERERERG5llcFXVu3bsX8+fMxd+5cAMDatWtx8OBB7N27F0uXLm1Vf8+ePairq8POnTshlUoBALGxsT3a5r6mZdTtp8YnRcLH16tuFyIiIiKiXsFrxi6MRiPy8vIwZcoUW5lYLEZ6ejpOnTrlcJ8DBw4gLS0NmZmZSE9Pxy9/+Uu89957EAShp5pNRERERETULq8ZuqiurobFYoFSqbQrVygUKCoqcrhPcXExjh49ijlz5mDz5s24ePEi1q1bB5FIhAceeKBT51co5HY/q1RBnbuAG9Q3GtGkbz1Fz9/PB0EBslblgrYRQXK/VuUBAb5QhQd0uR1d4aq2dOf1IyIiIiLqS7wm6OoKQRCgUqmQmZkJiUSC5ORkFBcX48MPP+x00KXR6GC1No+QqVRBUKvru9yuBkPbU/T0DYZW5Y0GM+p1+tbljQaoLZYut6MrXNGW7r5+bR2TiIiIiKg38pqgKywsDBKJBFVVVXblGo0GKpXK4T5KpRJSqRQSicRWNnToUJSVlbm1rURERERERM7ymjVdMpkMycnJyMnJsZVZrVYcPXoUaWlpDvcZM2YMrly5AqvVaisrLCxEdHS029tLRERERETkDK8JugBg8eLF2LlzJ/bu3YuCggJkZmZCr9djzpw5AIDVq1fj1VdftdVfsGABqqur8dJLL+Hy5cv46quvsHXrVixcuNBTl+AxZmvztMaffpmtHe9LRERERETu4zXTCwFg1qxZ0Gq1yMrKglqtRlJSErZs2WJ7RldZWRnE4utx4oABA7BlyxasX78eH3zwAaKjo/Hoo4/ivvvu89QleAxTvRMREREReSeveze+aNEiLFq0yOG27du3tyobN24cdu/e7e5mERERERERdYlXTS8kIiIiIiLqaxh0ERERERERuRGDLiIiIiIiIjdi0EVERERERORGDLqIiIiIiIjciEEXERERERGRGzHoIiIiIiIiciMGXURERERERG7EoIuIiIiIiMiNGHQRERERERG5EYMuIiIiIiIiN2LQRURERERE5EYMuoiIiIiIiNyIQRcREREREZEbMegiIiIiIiJyIwZdREREREREbsSgi4iIiIiIyI0YdBEREREREbkRgy4iIiIiIiI3YtBFRERERETkRgy6iIiIiIiI3IhBFxERERERkRsx6CIiIiIiInIjBl1ERERERERuxKCLiIiIiIjIjRh0ERERERERuRGDLiIiIiIiIjdi0EVERERERORGDLqIiIiIiIjciEEXERERERGRGzHoIiIiIiIiciMGXURERERERG7EoIuIiIiIiMiNGHQRERERERG5EYMuIiIiIiIiN2LQRURERERE5EZeF3Tt2LEDGRkZSElJwbx585Cbm+vUfu+88w4SExPx8ssvu7mFREREREREzvOqoCs7Oxvr16/H448/jr179yIxMRHLli2DVqttd7+8vDx8+OGHSExM7KGWEhEREREROcergq6tW7di/vz5mDt3LoYNG4a1a9fC19cXe/fubXOfpqYmPPXUU1i7di1CQkJ6sLVEREREREQd85qgy2g0Ii8vD1OmTLGVicVipKen49SpU23u99JLL2HixImYNm1aTzSTiIiIiIioU3w83YAW1dXVsFgsUCqVduUKhQJFRUUO9/n6669x7NgxfPLJJ90+v0Iht/tZpQrq8rEEbSOC5H6tygMCfKEKD+h2fVec093H6c7rR0RERETUl3hN0NVZWq0Wf/zjH/Hmm2/C39+/28fTaHSwWgUAzQGDWl3f5WM1Gsyo1+lblzcaoLZYul3fFed053G6+/q1dUwiIiIiot7Ia4KusLAwSCQSVFVV2ZVrNBqoVKpW9S9cuAC1Wo17773XVmaxWHDixAn84x//wJkzZ9zeZiIiIiIioo54TdAlk8mQnJyMnJwcZGRkAACsViuOHj2KBx54oFX9lJQUfPrpp3ZlzzzzDBISErBkyZIeaTMREREREVFHvCboAoDFixfjD3/4A5KTk5Gamopt27ZBr9djzpw5AIDVq1cjMjISv/vd7xAQEICEhAS7/QMCAhAaGorhw4d7ovlERERERESteFXQNWvWLGi1WmRlZUGtViMpKQlbtmxBeHg4AKCsrAxisdckXCQiIiIiIuqQVwVdALBo0SIsWrTI4bbt27e3u29H24mIiIiIiHoah42IiIiIiIjciEEXERERERGRGzHoIiIiIiIiciMGXURERERERG7EoIuIiIiIiMiNGHQRERERERG5EYMuIiIiIiIiN2LQRURERERE5EZe93Bk6l3MVsBgMtuV+TUaPdQaIiIiIiLvw6CLusVgMuNEfoVd2fRxcRB5qD1ERERERN6G0wuJiIiIiIjciEEXERERERGRGzHoIiIiIiIiciMGXURERERERG7EoIuIiIiIiMiNGHQRERERERG5EYMuIiIiIiIiN2LQRURERERE5EYMuoiIiIiIiNyIQZeXsVoFGE0WTzeDiIiIiIhchEGXFzGaLPj0SCF2HriIS6W1nm4OERERERG5AIMuL3Lmkha1DUb4y3zw7dlKGHp4xMsqCHj/y/P45+HLqKxu7NFzExERERH1VQy6XMxitaJWZ+j0flargIsltYiLlGNaWjSMZitOnVe7oYVtO5xbhqM/lKNGZ8Th3HJYrUKPnp+IiIiIqC9i0OVCJrMVf97+Hzy3+ThyCzSd2ldTq4fBZMGgqCBEhPrD31eCs4XVnW6D2WJFfaOx0/sBwL++L0GsKhC3jImBrsmEq1UNXToOERERERFdx6DLhQ7nluJyWR3Cg31x+mIVdE0mp/ct1TQHOFGKQIhEIsQoAnHuSnWnRpv0RjP+ebgQe7+53OmgT1unR3GlDjclRSJWJYfMR4ziCl2njkFERERERK0x6HKhQ7lliIuU44l7RkMQgIKrzifDKK1qgDLED34yCQAgWhmIRr0ZheX1Th8jt0CDBr0JimBf5HYy6Mu91BykjRwUBrFYhMjwAJRrua6LiIiIiKi7GHS5SI3OgMLyeowfEYHwYD+oQv1RUuncSJHJbEVVrR5R4QG2smhF8/fni2ucOobRbEHB1ToMjg7G9DEDYBWAiyXOB31nCjRQBPva2hAVHgBdk6lTgRsREREREbXGoMtFfrzSHByNGqwAAAxQBkBTZ4DeaO5w39KqBggCoAjxs5X5+/ogLMgXheV1Tp3/QnEtTGYrBkcHQ+4vRVR4AK5UODdKJggCLpTUIik+HCKRCAAQdS3oK9dwtIuIiIiIqDsYdLnI5bI6yHzEGKAKBNA8PRAAypwIWoorm4MjRbCfXXl8ZBAulToXdJ0rqoZELEJUuD8AIEYZgBqd0alMipo6PXRNJgyKDrKVhcplkPqIoanTO3V+IiIiIiJyjEGXi1wqq0NcVBB8JM0vqSLED1IfsVMjRcUVOsikYgT6+9iVx0UFoapW71Q2wnNF1YgM94fk2vljrgV95650PD2x6Nq6sfio60GXSCRCWJAvtAy6iIiIiIi6hUGXC5gtVlwpr8eQ6GBbmVgkgjLED1W1HQctxZU6hAf72ab2tYiLlANAh8k0qusNKNc2IloRaCsLC/KFn0yCH690nHa+sLweErEIA1Vyu/LwYF9U1xtgFfi8LiIiIiKirmLQ5QKlVQ0wmq120/MAQBnihxqdAWaLtc19zRYryjQNraYWAsDAiObjFXUQdLVkSYwM87eViUQiqEL9UVjW8bquwvJ6xCgDIZNK7MrDg/xgtgiob+jac7+IiIiIiIhBl0u0pFaPVdqPFClD/SEIaHeK3lV1A8wWAeHBvq22Bfj5ICLUH0UdJMS4VFYHH4kIYT85hjLUD+qapnYzEAqCgKLyeruphS1a2qSt63hdGBEREREROcagywUqrgVdqhtGmoDriTHam2LYElA5GukCmtdZdTTSdam0DgNUckjE9v+dqpDm9lwuazsZhy2JhoOgK0TuC5GoefoiERERERF1DYMuF6iobkJYkC98fzI9L8DPBwF+PqiqaT/o8pNJEBQgdbg9/loyjbZGqyxWKwrL6xwGTYoQP4iAdjMgOkqi0UIiFiEkUIYaJzIgEhERERGRYwy6XKCiutFuPdWNVB0k0ygqr0dshLxVEo0W8ZHNwVBbz9wqrWqE0WR1GDRJfcSIUgS0G3S1lUSjRajclyNdRERERETdwKDLBSq0TYgMD3C4TRHqD12TyeFDki1WK4ordRgY4TjgAa5nMGxrXdel0uYkGoNuyJx4o/ioIFwuq4PQRgbCojaSaLQIC/JFg96MJkPHD3kmIiIiIqLWvC7o2rFjBzIyMpCSkoJ58+YhNze3zbq7du3CwoULMX78eEyYMAFLlizBmTNnerC1QKPeBF2TCZFhjoMuZci1dV0OphiWaRphMlvbDbqCAmRQBPu2ua7rUmkdAv18bOf5qUHRwdA1mVBZ3dRqmyAIKGwjiUaL0KDmZBrOPG+MiIiIiIha86qgKzs7G+vXr8fjjz+OvXv3IjExEcuWLYNWq3VY//jx45g9ezb+/ve/44MPPkBkZCSWLFmCysrKHmtzxbVgJqKN6YWK4OZ1VY6mGLakc29JDd+WuMggFFXoHG67VFaHwTHBbU5PHHxtBKzg2ojYjdpLotEiVC4D0JwWn4iIiIiIOs+rgq6tW7di/vz5mDt3LoYNG4a1a9fC19cXe/fudVj/1VdfxX333YekpCQMHToUf/rTn2CxWHD8+PEea3NL5sK21nRJfcQIDfKFuqb1SNPlsjr4+0oQEe543xaDooJQoW1sNcWvyWBGqbrB7qHMPxUVHgA/mQQFDtZ1tQR9g6La3l/uL4WPRIRSDYMuIiIiIqKu8PF0A1oYjUbk5eVh+fLltjKxWIz09HScOnXKqWM0NTXBbDYjJCSk0+dXKOyn+KlU7Y8+tdAZrkIkAkYOj7CtixK0jQiSX5/uF60MREFJLfz8ZVApAm3lV9Q6JMSFQR7oZ1e/RUCAL1ThAUhNjMTeQ5dRb7QiLvZ6u07+WAkBwLjkaAQE+Do8hlzuh8T4MBRV6FpdU9mxK/CRiDE2OQpSH8dtBwBFiD8qtE0OXxNH9QHnXz8iIiIior7Oa4Ku6upqWCwWKJVKu3KFQoGioiKnjvHqq68iOjoakyZN6vT5NRodrNbmZBMqVRDU6vafjdXi0tUahAf5orbm+pqnRoMZ9brr0wlDAmUwmCwouloDidUKADCaLCgsrcPMiXFobDTY1bcdp9EAtcWCUL/mgOj0uQpEBMls27/LK4NIBCgDpe0eY6BKjuyjRSi5WgNf2fWEGXkX1YiLlKOmuu22A0BQgBQllfWorKxrNY3RUX0ATr9+zmIQR0RERES9lVdNL+yOzZs3Izs7G5s2bYJMJut4Bxep0DYhoo0kGi1U15Jc3PiQ4qKKelisQrtTA1uEyH0RIpeh8CfJNC5erUWsSg5/3/Zj56ExwbAKAgrLr5/fYrWisKLeqfOHyZszGNY2GDusS0RERERE9rwm6AoLC4NEIkFVVZVduUajgUqlanffd999F2+//Ta2bNmChIQEdzazlcrqxjbTxbcIkcvgJ5PgxyvVtrK8y1qIAAyLdW4q5LCYEPxYXG1L/W62WFFQWodhAzref+i1OhevXk+mUVypg9FkxZAYJ4KuaxkMS9SOk3kQEREREVHbvCbokslkSE5ORk5Ojq3MarXi6NGjSEtLa3O/zZs3480338SWLVuQkpLSE0210TWZ0KA3t5lEo4VIJMIAZSDOFlbbpjCeuaTF4JhgBAU4NyqXPDgc2joDyq8l7rhQXAOD0YJRg8M73FfuL0WsSo4zl65ngWz5PmlQx/uHXpvSeFXNZBpERERERJ3lNUEXACxevBg7d+7E3r17UVBQgMzMTOj1esyZMwcAsHr1arz66qu2+u+88w42btyIP//5zxgwYADUajXUajUaGnomOLieubD9kS4AGKAKRKPejILSWtQ3GlFYVoeUIQqnz5V8Lbj64VqwdPJiFaQ+Yox0ImgCgLThClwsqYWuyQQAOHNJg/ioIIQEdhz0+cl8mtd1caSLiIiIiKjTvCaRBgDMmjULWq0WWVlZUKvVSEpKwpYtWxAe3hxYlJWVQSy+Hid++OGHMJlMWLVqld1xVqxYgZUrV7q9vRXXElBEdpDyHQBilIGQSsQ4cqYMA5RyCADShik73K+FKtQfUeEB+M95NW4dF4uT56swMj7MLjFGe0YPU+L/copwpkCDlKEKFFytxezJg5w+f4wyECUc6SIiIiIi6jSvCroAYNGiRVi0aJHDbdu3b7f7+cCBAz3RpDZVaJsgEjUHRB2RSSWYmByJb043ZxwcHhuC+HYeSuzIlJQo7Pn3JWzdlw9NnR7zMoY5ve/g6GAoQ/xw4GQJtPV6CAIwfkSE0/vHKANxOLcMVqsAsdjxg5iJiIiIiKg1r5pe2NtUVDdCEewHH4lzL+MvpwxG8qAwxEUEYfGspE6fL2NsLBTBvjhyphxDY4IxLqH9BCM3EotEmD05HgVX67Dn35eQOlSBgRHyjne8JloRCJPZ6vAhz0RERERE1DavG+nqTSqrmzrMXHijAD8f/O7eMV0+n7+vD577fzfhx+IapAxRdHrE6ebRMWg0mKGp1ePOqYM7tW+MsvmhziVqXaeumYiIiIiov2PQ1UWCIKCiugmTnUi57kohcl9MSIrs0r4ikQi/mBjfpX2jFQEQAShRN2BcYtv11DVNyC/UYkRsMMQiTkMkIiIiImLQ1UX1TSY0GcxOZS7sC2RSCVRh/rjaTgbDkxeqcKZAg33HrmDKqCgsmZ0EEQMvIiIiIurnuKariyq1zWubnMlc2FfERchxqazO9oDmG5WodThToMGQmGDMnBSPIz+U49SFKgdHISIiIiLqXxh0dZEtXXw/GekCgBHxYdDWGVol07BaBXx3To2QQBkmJ0di7ozhUIb4Yd/xKx5qKRERERGR92DQ1UUV1Y0Qi0RQhPh5uik9Jik+DACQX1RtV36ptA51DUaMSVBCIhFDLBbhZ+MH4uLVWlwqrfNEU4mIiIiIvAaDri6q0DZBGep8uvi+ICo8ACFyGc4WXg+6zBYrcgs0UAT72qWgTx8VDYlYhBPnKjzRVCIiIiIir9F/IgYXq6hu7FdTC4Hm7IejhyqQe0kDg8kCADiSWwZdkwlpw1V2STMC/HwwclA4vv9R7XANGBERERFRf8Ggqwta0sVHhvWfJBotJidHwWC0IOeHctQ2GPHZ0UJEKwIQo2wdgI5LVKGqVo/iyrYzHhIRERER9XVMGd8FtQ1GGIyWfvmQ4ISBoRgeG4LdBy/iq++KYTJbMSEp0mFq+JQhCgBAXqEWcZFBPd1UIiIiIiKvwJGuLijXNGcujFL0v6BLJBJh2R0jEREWAIPJgiWzRyJELnNYNyzIF9GKgFaJN4iIiIiI+hOOdHVBmbY56IruhyNdAKAK9cfzD44HADQYzDiR33ayjJHx4Th0phRmi7VfJR0hIiIiImrBd8FdUKZpgK9UgrAgX083xeuNiA+D0WRl6ngiIiIi6rcYdHVBuaYRUeEBDtcxkb0R8aEQiYCzhVpPN4WIiIiIyCMYdHVBmaYR0f1wPVdXBPpJER8ZhHNc10VERERE/RSDrk4ymCzQ1On7ZRKNrhoRH4aC0jrbs72IiIiIiPoTBl2dVNGSREMR6OGW9B4j4sJgsQoouFrr6aYQEREREfU4Bl2dVH4t6Irqp5kLu2J4bAjEIhHOXeEUQyIiIiLqfxh0dVJpVQNEACLD/D3dlF7D39cHg6KDcK6oxtNNISIiIiLqcQy6Oqm4UocoRQBkUomnm9KrjIgLw+WyOuiNZk83hej/t3fvQVHX/x7HX7CC8AMBBVyOYV5IkGt4Gcm8nagmB3NOSGEzZqUVjqloU1rTTIaXQqkcA+0yOqnT0coatTm1OuYxp5SQMyqZpQkYimi24AWhWBC+54+Oe9qgAmHZFZ6PmZ2Bz37283l/Pv+95vO9AAAAdCpCVxuduVCj/n39XV3GTWfogCA1NhkqOct9XQAAAOheCF1tUFvXoKrqOt1q7uXqUm46Q24JksnTQyfOcIkhAAAAuhdCVxucuVAjSbrVzElXW/X0NmlQvwAepgEAAIBuh9DVBmcuXJUk9e/LSdeNGHprkMrOX9VvNu7rAgAAQPdB6GqDkoorCgn0UaCft6tLuSkNvbW3mgxDxWe5xBAAAADdB6GrlQzDUPHZKxoSHujqUm5at90SqB4mD/1QxiWGAAAA6D4IXa1kvfybqmvrdVt4kKtLuWl5e5kUM7CPDp+0yjAMV5cDAAAAdApCVysV/9+jzofcwklXewyPDFXllTr7Q0kAAACAro7Q1UrfnapSoJ+3+oX6ubqUm1rikBB5eEiHTlpdXQoAAADQKQhdrXCtsUnfnbqohIhgeXp4uLqcm1rAv7wV1T9Ih378hUsMAQAA0C0Qulqh+OwV/Wa7pttvC3F1KV3CqGizzlf9qlPnq11dCgAAAOB0hK5WyD92Xj29TYoZ2NvVpXQJSTFm9fQ26cvDFa4uBQAAAHA6Qtc/+LWuQf9z/BeNjjHLx7uHq8vpEnx79tCYuDAVHr+gyiu/ubocAAAAwKkIXf/gvw+dVf21Jk1IvMXVpXQpKXcMkOShHV//5OpSAAAAAKcidP2NS1dtshSc0YjIUA0I6+XqcrqUPgE+undkuPKP/ayjpVWuLgcAAABwGrcLXZs3b1ZycrLi4+OVnp6uo0eP/m3/nTt3auLEiYqPj9fkyZP11VdfdUgd9Q2NemvHdzJk6MF/j+iQMeHogXGDdEuon9b91/c6c+Gqq8sBAAAAnMKtQpfFYlF2drbmzJmj7du3KyoqSk8++aQuXrzYYv/Dhw/r2Wef1YMPPqgdO3bo7rvv1tNPP63S0tJ21VFcfknZmw/rVEW1npgUI3Off7VrPLTMq4dJ89IS1NPbpOz/PKzdhWdkq290dVkAAABAh/Iw3OhlSQ899JASEhL00ksvSZKampo0YcIEPf7443riiSea9V+wYIHq6ur0zjvv2NvS09MVFxenxYsXt2nuS5dq1dRkqL6hSUs2Fsqrh0kP3RWh2IF92ryO3+ob9W1JZbP2228Lka+3qd39O2LOjhqnpf5J8f3k0dj68HS5xqZP9pXqZPllmUye+o8xg3RHrNmhT3Cwf6vHAwAAANyJ2zyOr76+Xt9//71mz55tb/P09NSdd96poqKiFn9TVFTULIyNHTtW+/bta/P8vXv72f9+54V72vz7Pwv/t0Cn9nfWGDcyTnvnDQ721/OPBbdrDAAAAMBduc3lhZcuXVJjY6NCQhxfQBwcHCyr1dribyorKxUcHNzq/gAAAADQ2dwmdAEAAABAV+Q2oat3794ymUyqrHS8P6iqqkqhoaEt/iYkJERVVVWt7g8AAAAAnc1tQpe3t7diY2OVn59vb2tqatI333yjxMTEFn+TmJioAwcOOLTl5+f/ZX8AAAAA6GxuE7okacaMGfroo4+0fft2lZaWKisrS3V1dUpNTZUkLVq0SG+88Ya9/6OPPqqvv/5a7733nkpLS5WXl6djx45p2rRprloCAAAAADhwm6cXSlJKSoouXryo3NxcWa1WRUdHa/369erT5/fHtp8/f16env+fE4cPH67XX39dq1ev1qpVqzRw4ECtXbtWERG8zBgAAACAe3Cr93QBAAAAQFfjVpcXAgAAAEBXQ+gCAAAAACcidAEAAACAExG6AAAAAMCJumToevfdd5WWlqZhw4Zp9OjRmjt3rsrKyhz62Gw2LVmyRElJSRo2bJjmzZvX7EXL586dU0ZGhm6//XaNHj1aOTk5amxstH9/8OBBRUVFNftYrdbOWKbTdNT+LV++XFOmTFFcXJymTJnS4lwHDx5Uamqq4uLidO+992rHjh3OWhYAAADgEl0ydBUWFmratGnaunWrNmzYoPr6es2cOVN1dXX2Pq+++qq+/PJLrV69Wu+//75++eUXZWZm2r9vbGzUrFmz1NDQoA8//FArVqzQtm3btGbNmmbz7dmzR/v377d/goODO2WdztIR+3ddWlqaUlJSWpynvLxcs2bNUlJSkj799FM99thjevHFFx1ekA0AAADc9IxuoKqqyoiMjDQOHTpkGIZhVFdXG7GxscauXbvsfUpKSozIyEjj6NGjhmEYxr59+4zo6GjDarXa+2zZssUYOXKkUV9fbxiGYRQUFBiRkZFGTU1NJ66m893I/v1Rbm6ukZqa2qw9JyfHuP/++x3aFixYYGRkZHTwCgAAAADX6ZInXX929epVSVJgYKAk6dixY2poaNCYMWPsfSIiItSvXz8VFRVJkoqKijR06FCFhITY+4wdO1bV1dU6deqUw/iTJ0/W2LFjNXPmTB05csTZy+l0N7J/rVFUVOQwhvT7HrdlDAAAAMDddfnQZRiGsrOzNWrUKEVEREiSKisr5ePjIx5KdBQAAAZ/SURBVH9/f4e+wcHBqqystPf582WC1wPY9T6hoaFasmSJcnNzlZubK7PZrOnTp+vEiRPOXlanudH9a42/2uPLly+roaGh/cUDAAAAbqCHqwtwtqVLl+rkyZP64IMPOnzswYMHa/Dgwfb/hw8frvLycm3atEnZ2dkdPp8rOHP/AAAAgO6gS590LVu2THv37tWmTZtkNpvt7SEhIaqrq1NNTY1D/6qqKvtpVkhISLOn8V0/xfnjJYd/Fh8fr9OnT3fUElyqPfvXGn+1x0FBQfLy8mpf8QAAAICb6JKhyzAMLV26VLt379amTZvUv39/h+/j4uLk5eXl8JS8U6dO6dy5c0pMTJQkJSYm6sSJE7p48aK9T35+vgICAhxOt/7sxIkTCg0N7eAVda6O2L/WSExM1IEDBxza8vPz2zQGAAAA4O665OWFS5Ys0Weffaa33npLfn5+9vdm9erVSz4+PurVq5fS0tKUnZ2tgIAA+fv7a/ny5Ro5cqTi4+Ml/f5Ah4iICC1cuFALFy6U1WrV6tWrNW3aNPspzMaNGxUeHq4hQ4bIZrPp448/VkFBgTZu3OiqpXeIjtg/STp9+rR+/fVXWa1W2Ww2HT9+XJIUHR0tSXr44Ye1efNm5eTkKC0tTQUFBdq1a5fWrVvX+YsGAAAAnMTDMAzD1UV0tKioqBbbs7Oz7S/ptdlsWrFihT7//HPV19dr3Lhxevnllx0uj6uoqFBWVpYKCwvl6+ur1NRUPffcczKZTJKkdevWaevWrbpw4YJ8fX0VGRmpefPmadSoUc5fpBN11P5Nnz5dhYWFzcb58ccf7X8fPHhQ2dnZKikpUVhYmObMmaPU1NQOXhEAAADgOl0ydAEAAACAu+iS93QBAAAAgLsgdAEAAACAExG6AAAAAMCJCF0AAAAA4ESELgAAAABwIkIXAAAAADgRoasLycvLU1JSkqvLAAAAAPAHhC4AAAAAcCJCFwAAAAA4EaHLDWzbtk1xcXGqrq52aC8uLlZUVJTy8/O1b98+zZgxQ6NHj9bw4cOVnp6u/fv3/+O4UVFRqq2tdWhPTk7WypUrHdr27NmjKVOmKD4+XmPGjFFOTo4aGho6ZoEAAABAN0bocgP33HOPJOmLL75waLdYLAoJCVFSUpLOnj2ru+66Szk5OcrLy9OwYcP01FNP6dChQ+2e32KxaN68eUpISNDbb7+tOXPmaOvWrVq1alW7xwYAAAC6ux6uLgBSQECAxo0bJ4vForS0NHu7xWLRfffdJ5PJpEceecTe3tTUpKSkJJWUlOiTTz7RiBEjbnhuwzD02muv6YEHHlBWVpa93dvbW0uXLlVGRoZ69+59w+MDAAAA3R0nXW4iJSVFBQUFunTpkiTp+PHjKisrU0pKiiTp559/1vPPP69x48YpJiZGsbGx2r9/v8rKyto1708//aRz585p4sSJunbtmv1zxx13yGazqbi4uL1LAwAAALo1TrrcRHJysnr06KHdu3dr6tSpslgsCgsL04gRI9TU1KTZs2ertrZWmZmZGjBggHx9fZWbm6uqqqp2zXs95GVkZLT4/fnz59s1PgAAANDdEbrchJ+fnyZMmCCLxaKpU6dq586dmjhxojw8PFRWVqYffvhB69at0/jx4+2/qaur+9sxe/bsKUnNHohx5coV+99BQUGSpGXLlik6OrrZGOHh4Te8JgAAAACELrcyadIkPfPMM9q7d6/Ky8s1adIkSZLNZpP0+31W11VUVOjIkSOKjIz8y/HMZrMkqbS01H7f17fffquamhp7n0GDBslsNquiokLp6ekdviYAAACguyN0uZEJEybIx8dHixcvVnh4uBISEiRJgwcPVlhYmFauXKn58+ertrZWubm56tu379+Ol5CQILPZrFdeeUXz58/X5cuXtX79evn7+9v7eHp66oUXXtCiRYtUU1Oj8ePHy8vLS+Xl5dqzZ49yc3Pl6+vr1HUDAAAAXRkP0nAjPj4+Sk5OltVqtT9AQ/r9hCsvL08mk0mZmZl68803NWvWLI0aNepvx/P29taaNWvk4eGhzMxMbdiwQVlZWQoMDHTol5KSorVr1+r48eOaP3++5s6dqy1btigmJkZeXl5OWSsAAADQXXgYhmG4uggAAAAA6Ko46QIAAAAAJyJ0AQAAAIATEboAAAAAwIkIXQAAAADgRIQuAAAAAHAiQhcAAAAAOBGhCwAAAACciNAFAAAAAE70vwP85aB0aV4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p:nvPr/>
        </p:nvPicPr>
        <p:blipFill rotWithShape="1">
          <a:blip r:embed="rId2">
            <a:extLst>
              <a:ext uri="{BEBA8EAE-BF5A-486C-A8C5-ECC9F3942E4B}">
                <a14:imgProps xmlns:a14="http://schemas.microsoft.com/office/drawing/2010/main">
                  <a14:imgLayer r:embed="rId3">
                    <a14:imgEffect>
                      <a14:colorTemperature colorTemp="6501"/>
                    </a14:imgEffect>
                    <a14:imgEffect>
                      <a14:saturation sat="103000"/>
                    </a14:imgEffect>
                  </a14:imgLayer>
                </a14:imgProps>
              </a:ext>
              <a:ext uri="{28A0092B-C50C-407E-A947-70E740481C1C}">
                <a14:useLocalDpi xmlns:a14="http://schemas.microsoft.com/office/drawing/2010/main" val="0"/>
              </a:ext>
            </a:extLst>
          </a:blip>
          <a:srcRect l="-379" t="-264" r="379" b="40317"/>
          <a:stretch/>
        </p:blipFill>
        <p:spPr>
          <a:xfrm>
            <a:off x="460375" y="2374287"/>
            <a:ext cx="5263753" cy="3643522"/>
          </a:xfrm>
          <a:prstGeom prst="rect">
            <a:avLst/>
          </a:prstGeom>
          <a:effectLst>
            <a:glow rad="139700">
              <a:schemeClr val="tx1">
                <a:alpha val="77000"/>
              </a:schemeClr>
            </a:glow>
          </a:effectLst>
        </p:spPr>
      </p:pic>
    </p:spTree>
    <p:extLst>
      <p:ext uri="{BB962C8B-B14F-4D97-AF65-F5344CB8AC3E}">
        <p14:creationId xmlns:p14="http://schemas.microsoft.com/office/powerpoint/2010/main" val="3226857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69277" y="605896"/>
            <a:ext cx="2313633" cy="5646208"/>
          </a:xfrm>
        </p:spPr>
        <p:txBody>
          <a:bodyPr anchor="ctr">
            <a:normAutofit/>
          </a:bodyPr>
          <a:lstStyle/>
          <a:p>
            <a:r>
              <a:rPr lang="en-US" sz="3100" b="1">
                <a:solidFill>
                  <a:srgbClr val="FFFFFF"/>
                </a:solidFill>
                <a:latin typeface="Arial Black" panose="020B0A04020102020204" pitchFamily="34" charset="0"/>
              </a:rPr>
              <a:t>Modeling Parts</a:t>
            </a:r>
            <a:endParaRPr lang="en-US" sz="3100">
              <a:solidFill>
                <a:srgbClr val="FFFFFF"/>
              </a:solidFill>
              <a:latin typeface="Arial Black" panose="020B0A04020102020204" pitchFamily="34" charset="0"/>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3556512" y="605896"/>
            <a:ext cx="4810247" cy="5646208"/>
          </a:xfrm>
        </p:spPr>
        <p:txBody>
          <a:bodyPr anchor="ctr">
            <a:normAutofit/>
          </a:bodyPr>
          <a:lstStyle/>
          <a:p>
            <a:pPr>
              <a:buFont typeface="Wingdings" panose="05000000000000000000" pitchFamily="2" charset="2"/>
              <a:buChar char="§"/>
            </a:pPr>
            <a:r>
              <a:rPr lang="en-US" dirty="0"/>
              <a:t>We know that this is </a:t>
            </a:r>
            <a:r>
              <a:rPr lang="en-US" b="1" dirty="0" smtClean="0">
                <a:highlight>
                  <a:srgbClr val="FFFF00"/>
                </a:highlight>
              </a:rPr>
              <a:t>Regression </a:t>
            </a:r>
            <a:r>
              <a:rPr lang="en-US" b="1" dirty="0">
                <a:highlight>
                  <a:srgbClr val="FFFF00"/>
                </a:highlight>
              </a:rPr>
              <a:t>Problem </a:t>
            </a:r>
            <a:r>
              <a:rPr lang="en-US" dirty="0"/>
              <a:t>so we use </a:t>
            </a:r>
            <a:r>
              <a:rPr lang="en-US" b="1" dirty="0" smtClean="0">
                <a:highlight>
                  <a:srgbClr val="FFFF00"/>
                </a:highlight>
              </a:rPr>
              <a:t>R2 </a:t>
            </a:r>
            <a:r>
              <a:rPr lang="en-US" b="1" dirty="0">
                <a:highlight>
                  <a:srgbClr val="FFFF00"/>
                </a:highlight>
              </a:rPr>
              <a:t>score, </a:t>
            </a:r>
            <a:r>
              <a:rPr lang="en-US" b="1" dirty="0" err="1" smtClean="0">
                <a:highlight>
                  <a:srgbClr val="FFFF00"/>
                </a:highlight>
              </a:rPr>
              <a:t>Mean_squared_error</a:t>
            </a:r>
            <a:r>
              <a:rPr lang="en-US" b="1" dirty="0" smtClean="0">
                <a:highlight>
                  <a:srgbClr val="FFFF00"/>
                </a:highlight>
              </a:rPr>
              <a:t>, </a:t>
            </a:r>
            <a:r>
              <a:rPr lang="en-US" b="1" dirty="0" err="1" smtClean="0">
                <a:highlight>
                  <a:srgbClr val="FFFF00"/>
                </a:highlight>
              </a:rPr>
              <a:t>Mean_absolute_error</a:t>
            </a:r>
            <a:r>
              <a:rPr lang="en-US" b="1" dirty="0" smtClean="0">
                <a:highlight>
                  <a:srgbClr val="FFFF00"/>
                </a:highlight>
              </a:rPr>
              <a:t> </a:t>
            </a:r>
            <a:r>
              <a:rPr lang="en-US" dirty="0" smtClean="0"/>
              <a:t>and </a:t>
            </a:r>
            <a:r>
              <a:rPr lang="en-US" b="1" dirty="0" smtClean="0">
                <a:highlight>
                  <a:srgbClr val="FFFF00"/>
                </a:highlight>
              </a:rPr>
              <a:t>RMSE </a:t>
            </a:r>
            <a:r>
              <a:rPr lang="en-US" dirty="0" smtClean="0"/>
              <a:t> for evaluation of final model. </a:t>
            </a:r>
            <a:endParaRPr lang="en-US" dirty="0"/>
          </a:p>
          <a:p>
            <a:pPr>
              <a:buFont typeface="Wingdings" panose="05000000000000000000" pitchFamily="2" charset="2"/>
              <a:buChar char="§"/>
            </a:pPr>
            <a:r>
              <a:rPr lang="en-US" dirty="0"/>
              <a:t>We will also see the </a:t>
            </a:r>
            <a:r>
              <a:rPr lang="en-US" b="1" dirty="0" smtClean="0">
                <a:highlight>
                  <a:srgbClr val="FFFF00"/>
                </a:highlight>
              </a:rPr>
              <a:t>R2 </a:t>
            </a:r>
            <a:r>
              <a:rPr lang="en-US" b="1" dirty="0">
                <a:highlight>
                  <a:srgbClr val="FFFF00"/>
                </a:highlight>
              </a:rPr>
              <a:t>score  </a:t>
            </a:r>
            <a:r>
              <a:rPr lang="en-US" dirty="0"/>
              <a:t>and also plot the </a:t>
            </a:r>
            <a:r>
              <a:rPr lang="en-US" b="1" dirty="0" smtClean="0">
                <a:highlight>
                  <a:srgbClr val="FFFF00"/>
                </a:highlight>
              </a:rPr>
              <a:t>scatter plot to see our prediction results </a:t>
            </a:r>
            <a:r>
              <a:rPr lang="en-US" dirty="0" smtClean="0"/>
              <a:t>of </a:t>
            </a:r>
            <a:r>
              <a:rPr lang="en-US" dirty="0"/>
              <a:t>our final model.</a:t>
            </a:r>
          </a:p>
          <a:p>
            <a:pPr>
              <a:buFont typeface="Wingdings" panose="05000000000000000000" pitchFamily="2" charset="2"/>
              <a:buChar char="§"/>
            </a:pPr>
            <a:r>
              <a:rPr lang="en-US" dirty="0"/>
              <a:t>Imbalanced dataset is </a:t>
            </a:r>
            <a:r>
              <a:rPr lang="en-US" b="1" dirty="0"/>
              <a:t>normalized </a:t>
            </a:r>
            <a:r>
              <a:rPr lang="en-US" dirty="0"/>
              <a:t>for final modeling.</a:t>
            </a:r>
          </a:p>
          <a:p>
            <a:pPr>
              <a:buFont typeface="Wingdings" panose="05000000000000000000" pitchFamily="2" charset="2"/>
              <a:buChar char="§"/>
            </a:pPr>
            <a:r>
              <a:rPr lang="en-US" dirty="0"/>
              <a:t>After splitting the data for input and output </a:t>
            </a:r>
            <a:r>
              <a:rPr lang="en-US" b="1" dirty="0"/>
              <a:t>Standard-Scalar</a:t>
            </a:r>
            <a:r>
              <a:rPr lang="en-US" dirty="0"/>
              <a:t> is applied to standardize the input data.</a:t>
            </a:r>
          </a:p>
          <a:p>
            <a:pPr>
              <a:buFont typeface="Wingdings" panose="05000000000000000000" pitchFamily="2" charset="2"/>
              <a:buChar char="§"/>
            </a:pPr>
            <a:r>
              <a:rPr lang="en-US" dirty="0"/>
              <a:t>After </a:t>
            </a:r>
            <a:r>
              <a:rPr lang="en-US" b="1" dirty="0"/>
              <a:t>train test split </a:t>
            </a:r>
            <a:r>
              <a:rPr lang="en-US" dirty="0"/>
              <a:t>applied all the </a:t>
            </a:r>
            <a:r>
              <a:rPr lang="en-US" dirty="0" smtClean="0"/>
              <a:t>regression </a:t>
            </a:r>
            <a:r>
              <a:rPr lang="en-US" dirty="0"/>
              <a:t>algorithms with hyper tuning to find the best scoring one.</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921</Words>
  <Application>Microsoft Office PowerPoint</Application>
  <PresentationFormat>On-screen Show (4:3)</PresentationFormat>
  <Paragraphs>102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Times New Roman</vt:lpstr>
      <vt:lpstr>Wingdings</vt:lpstr>
      <vt:lpstr>Retrospect</vt:lpstr>
      <vt:lpstr>PowerPoint Presentation</vt:lpstr>
      <vt:lpstr>Project Introduction : Housing :Price Predictions</vt:lpstr>
      <vt:lpstr>PowerPoint Presentation</vt:lpstr>
      <vt:lpstr>Mathematical/ Analytical Modelling of the Problem</vt:lpstr>
      <vt:lpstr>Exploratory Data Analysis Steps</vt:lpstr>
      <vt:lpstr>Data Preprocessing Steps</vt:lpstr>
      <vt:lpstr>Visualization</vt:lpstr>
      <vt:lpstr>Visualization</vt:lpstr>
      <vt:lpstr>Modeling Parts</vt:lpstr>
      <vt:lpstr>Finalized Model</vt:lpstr>
      <vt:lpstr>Finalized Model</vt:lpstr>
      <vt:lpstr>Important Variables affecting Sale Price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Paresh Agarwal</dc:creator>
  <cp:lastModifiedBy>home</cp:lastModifiedBy>
  <cp:revision>34</cp:revision>
  <dcterms:created xsi:type="dcterms:W3CDTF">2021-01-03T02:41:59Z</dcterms:created>
  <dcterms:modified xsi:type="dcterms:W3CDTF">2021-03-03T16:34:19Z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8018b01-d6ca-4215-a70f-0f507ff65fa4_Enabled">
    <vt:lpwstr>True</vt:lpwstr>
  </property>
  <property fmtid="{D5CDD505-2E9C-101B-9397-08002B2CF9AE}" pid="3" name="MSIP_Label_d8018b01-d6ca-4215-a70f-0f507ff65fa4_SiteId">
    <vt:lpwstr>4273e6e9-aed1-40ab-83a3-85e0d43de705</vt:lpwstr>
  </property>
  <property fmtid="{D5CDD505-2E9C-101B-9397-08002B2CF9AE}" pid="4" name="MSIP_Label_d8018b01-d6ca-4215-a70f-0f507ff65fa4_Owner">
    <vt:lpwstr>12174@cairnindia.com</vt:lpwstr>
  </property>
  <property fmtid="{D5CDD505-2E9C-101B-9397-08002B2CF9AE}" pid="5" name="MSIP_Label_d8018b01-d6ca-4215-a70f-0f507ff65fa4_SetDate">
    <vt:lpwstr>2021-01-03T02:43:11.2700953Z</vt:lpwstr>
  </property>
  <property fmtid="{D5CDD505-2E9C-101B-9397-08002B2CF9AE}" pid="6" name="MSIP_Label_d8018b01-d6ca-4215-a70f-0f507ff65fa4_Name">
    <vt:lpwstr>Internal (C3)</vt:lpwstr>
  </property>
  <property fmtid="{D5CDD505-2E9C-101B-9397-08002B2CF9AE}" pid="7" name="MSIP_Label_d8018b01-d6ca-4215-a70f-0f507ff65fa4_Application">
    <vt:lpwstr>Microsoft Azure Information Protection</vt:lpwstr>
  </property>
  <property fmtid="{D5CDD505-2E9C-101B-9397-08002B2CF9AE}" pid="8" name="MSIP_Label_d8018b01-d6ca-4215-a70f-0f507ff65fa4_ActionId">
    <vt:lpwstr>20db3582-2264-469c-a99b-8073b40d29e3</vt:lpwstr>
  </property>
  <property fmtid="{D5CDD505-2E9C-101B-9397-08002B2CF9AE}" pid="9" name="MSIP_Label_d8018b01-d6ca-4215-a70f-0f507ff65fa4_Extended_MSFT_Method">
    <vt:lpwstr>Automatic</vt:lpwstr>
  </property>
  <property fmtid="{D5CDD505-2E9C-101B-9397-08002B2CF9AE}" pid="10" name="MSIP_Label_1a837f0f-bc33-47ca-8126-9d7bb0fbe56f_Enabled">
    <vt:lpwstr>True</vt:lpwstr>
  </property>
  <property fmtid="{D5CDD505-2E9C-101B-9397-08002B2CF9AE}" pid="11" name="MSIP_Label_1a837f0f-bc33-47ca-8126-9d7bb0fbe56f_SiteId">
    <vt:lpwstr>4273e6e9-aed1-40ab-83a3-85e0d43de705</vt:lpwstr>
  </property>
  <property fmtid="{D5CDD505-2E9C-101B-9397-08002B2CF9AE}" pid="12" name="MSIP_Label_1a837f0f-bc33-47ca-8126-9d7bb0fbe56f_Owner">
    <vt:lpwstr>12174@cairnindia.com</vt:lpwstr>
  </property>
  <property fmtid="{D5CDD505-2E9C-101B-9397-08002B2CF9AE}" pid="13" name="MSIP_Label_1a837f0f-bc33-47ca-8126-9d7bb0fbe56f_SetDate">
    <vt:lpwstr>2021-01-03T02:43:11.2700953Z</vt:lpwstr>
  </property>
  <property fmtid="{D5CDD505-2E9C-101B-9397-08002B2CF9AE}" pid="14" name="MSIP_Label_1a837f0f-bc33-47ca-8126-9d7bb0fbe56f_Name">
    <vt:lpwstr>All Employees and Partners</vt:lpwstr>
  </property>
  <property fmtid="{D5CDD505-2E9C-101B-9397-08002B2CF9AE}" pid="15" name="MSIP_Label_1a837f0f-bc33-47ca-8126-9d7bb0fbe56f_Application">
    <vt:lpwstr>Microsoft Azure Information Protection</vt:lpwstr>
  </property>
  <property fmtid="{D5CDD505-2E9C-101B-9397-08002B2CF9AE}" pid="16" name="MSIP_Label_1a837f0f-bc33-47ca-8126-9d7bb0fbe56f_ActionId">
    <vt:lpwstr>20db3582-2264-469c-a99b-8073b40d29e3</vt:lpwstr>
  </property>
  <property fmtid="{D5CDD505-2E9C-101B-9397-08002B2CF9AE}" pid="17" name="MSIP_Label_1a837f0f-bc33-47ca-8126-9d7bb0fbe56f_Parent">
    <vt:lpwstr>d8018b01-d6ca-4215-a70f-0f507ff65fa4</vt:lpwstr>
  </property>
  <property fmtid="{D5CDD505-2E9C-101B-9397-08002B2CF9AE}" pid="18" name="MSIP_Label_1a837f0f-bc33-47ca-8126-9d7bb0fbe56f_Extended_MSFT_Method">
    <vt:lpwstr>Automatic</vt:lpwstr>
  </property>
  <property fmtid="{D5CDD505-2E9C-101B-9397-08002B2CF9AE}" pid="19" name="Sensitivity">
    <vt:lpwstr>Internal (C3) All Employees and Partners</vt:lpwstr>
  </property>
</Properties>
</file>