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sldIdLst>
    <p:sldId id="264" r:id="rId2"/>
    <p:sldId id="256" r:id="rId3"/>
    <p:sldId id="257" r:id="rId4"/>
    <p:sldId id="265" r:id="rId5"/>
    <p:sldId id="258" r:id="rId6"/>
    <p:sldId id="259" r:id="rId7"/>
    <p:sldId id="260" r:id="rId8"/>
    <p:sldId id="266" r:id="rId9"/>
    <p:sldId id="261" r:id="rId10"/>
    <p:sldId id="262" r:id="rId11"/>
    <p:sldId id="267"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69" d="100"/>
          <a:sy n="69" d="100"/>
        </p:scale>
        <p:origin x="143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B4666-D25F-4B9C-BBA2-C5EF9B3B9F89}" type="datetimeFigureOut">
              <a:rPr lang="en-US" smtClean="0"/>
              <a:t>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B2206-C2AA-4185-A142-F1C88EFBA76C}" type="slidenum">
              <a:rPr lang="en-US" smtClean="0"/>
              <a:t>‹#›</a:t>
            </a:fld>
            <a:endParaRPr lang="en-US"/>
          </a:p>
        </p:txBody>
      </p:sp>
    </p:spTree>
    <p:extLst>
      <p:ext uri="{BB962C8B-B14F-4D97-AF65-F5344CB8AC3E}">
        <p14:creationId xmlns:p14="http://schemas.microsoft.com/office/powerpoint/2010/main" val="348227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B2206-C2AA-4185-A142-F1C88EFBA76C}" type="slidenum">
              <a:rPr lang="en-US" smtClean="0"/>
              <a:t>6</a:t>
            </a:fld>
            <a:endParaRPr lang="en-US"/>
          </a:p>
        </p:txBody>
      </p:sp>
    </p:spTree>
    <p:extLst>
      <p:ext uri="{BB962C8B-B14F-4D97-AF65-F5344CB8AC3E}">
        <p14:creationId xmlns:p14="http://schemas.microsoft.com/office/powerpoint/2010/main" val="368392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B2206-C2AA-4185-A142-F1C88EFBA76C}" type="slidenum">
              <a:rPr lang="en-US" smtClean="0"/>
              <a:t>11</a:t>
            </a:fld>
            <a:endParaRPr lang="en-US"/>
          </a:p>
        </p:txBody>
      </p:sp>
    </p:spTree>
    <p:extLst>
      <p:ext uri="{BB962C8B-B14F-4D97-AF65-F5344CB8AC3E}">
        <p14:creationId xmlns:p14="http://schemas.microsoft.com/office/powerpoint/2010/main" val="126575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021205-46B4-4543-980A-9FC07CD519F6}"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96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21205-46B4-4543-980A-9FC07CD519F6}"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392019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21205-46B4-4543-980A-9FC07CD519F6}"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18436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21205-46B4-4543-980A-9FC07CD519F6}"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213008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021205-46B4-4543-980A-9FC07CD519F6}"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11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021205-46B4-4543-980A-9FC07CD519F6}" type="datetimeFigureOut">
              <a:rPr lang="en-US" smtClean="0"/>
              <a:pPr/>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377411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021205-46B4-4543-980A-9FC07CD519F6}" type="datetimeFigureOut">
              <a:rPr lang="en-US" smtClean="0"/>
              <a:pPr/>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212107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21205-46B4-4543-980A-9FC07CD519F6}" type="datetimeFigureOut">
              <a:rPr lang="en-US" smtClean="0"/>
              <a:pPr/>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335154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021205-46B4-4543-980A-9FC07CD519F6}" type="datetimeFigureOut">
              <a:rPr lang="en-US" smtClean="0"/>
              <a:pPr/>
              <a:t>1/3/2021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54894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6021205-46B4-4543-980A-9FC07CD519F6}" type="datetimeFigureOut">
              <a:rPr lang="en-US" smtClean="0"/>
              <a:pPr/>
              <a:t>1/3/2021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E58ECF-E6AB-4241-8163-D5E2FDF510C1}" type="slidenum">
              <a:rPr lang="en-US" smtClean="0"/>
              <a:pPr/>
              <a:t>‹#›</a:t>
            </a:fld>
            <a:endParaRPr lang="en-US"/>
          </a:p>
        </p:txBody>
      </p:sp>
    </p:spTree>
    <p:extLst>
      <p:ext uri="{BB962C8B-B14F-4D97-AF65-F5344CB8AC3E}">
        <p14:creationId xmlns:p14="http://schemas.microsoft.com/office/powerpoint/2010/main" val="167405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021205-46B4-4543-980A-9FC07CD519F6}" type="datetimeFigureOut">
              <a:rPr lang="en-US" smtClean="0"/>
              <a:pPr/>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251590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6021205-46B4-4543-980A-9FC07CD519F6}" type="datetimeFigureOut">
              <a:rPr lang="en-US" smtClean="0"/>
              <a:pPr/>
              <a:t>1/3/2021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4E58ECF-E6AB-4241-8163-D5E2FDF510C1}"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MSIPCMContentMarking" descr="{&quot;HashCode&quot;:1799294324,&quot;Placement&quot;:&quot;Footer&quot;}">
            <a:extLst>
              <a:ext uri="{FF2B5EF4-FFF2-40B4-BE49-F238E27FC236}">
                <a16:creationId xmlns:a16="http://schemas.microsoft.com/office/drawing/2014/main" id="{04D11139-E553-416A-A6D6-2DA4C664F65C}"/>
              </a:ext>
            </a:extLst>
          </p:cNvPr>
          <p:cNvSpPr txBox="1"/>
          <p:nvPr userDrawn="1"/>
        </p:nvSpPr>
        <p:spPr>
          <a:xfrm>
            <a:off x="4095019" y="6664017"/>
            <a:ext cx="953961" cy="193983"/>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737373"/>
                </a:solidFill>
                <a:latin typeface="Calibri" panose="020F0502020204030204" pitchFamily="34" charset="0"/>
              </a:rPr>
              <a:t>Sensitivity: Internal (C3)</a:t>
            </a:r>
          </a:p>
        </p:txBody>
      </p:sp>
    </p:spTree>
    <p:extLst>
      <p:ext uri="{BB962C8B-B14F-4D97-AF65-F5344CB8AC3E}">
        <p14:creationId xmlns:p14="http://schemas.microsoft.com/office/powerpoint/2010/main" val="39075153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7.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0"/>
            <a:ext cx="3744415" cy="3203215"/>
          </a:xfrm>
          <a:prstGeom prst="rect">
            <a:avLst/>
          </a:prstGeom>
          <a:noFill/>
          <a:ln>
            <a:noFill/>
          </a:ln>
        </p:spPr>
      </p:pic>
      <p:sp>
        <p:nvSpPr>
          <p:cNvPr id="4" name="Rectangle 3"/>
          <p:cNvSpPr/>
          <p:nvPr/>
        </p:nvSpPr>
        <p:spPr>
          <a:xfrm flipH="1">
            <a:off x="1691680" y="4221088"/>
            <a:ext cx="6048672" cy="954107"/>
          </a:xfrm>
          <a:prstGeom prst="rect">
            <a:avLst/>
          </a:prstGeom>
        </p:spPr>
        <p:txBody>
          <a:bodyPr wrap="square">
            <a:spAutoFit/>
          </a:bodyPr>
          <a:lstStyle/>
          <a:p>
            <a:pPr algn="ctr"/>
            <a:r>
              <a:rPr lang="en-IN" sz="2800" dirty="0">
                <a:solidFill>
                  <a:schemeClr val="bg1">
                    <a:lumMod val="50000"/>
                  </a:schemeClr>
                </a:solidFill>
                <a:latin typeface="Arial Black" panose="020B0A04020102020204" pitchFamily="34" charset="0"/>
              </a:rPr>
              <a:t>Submitted by:</a:t>
            </a:r>
          </a:p>
          <a:p>
            <a:pPr algn="ctr"/>
            <a:r>
              <a:rPr lang="en-IN" sz="2800" dirty="0">
                <a:solidFill>
                  <a:schemeClr val="bg1">
                    <a:lumMod val="50000"/>
                  </a:schemeClr>
                </a:solidFill>
                <a:latin typeface="Arial Black" panose="020B0A04020102020204" pitchFamily="34" charset="0"/>
              </a:rPr>
              <a:t>PRIYAL  AGARWAL</a:t>
            </a:r>
            <a:endParaRPr lang="en-US" sz="2800" dirty="0">
              <a:solidFill>
                <a:schemeClr val="bg1">
                  <a:lumMod val="50000"/>
                </a:schemeClr>
              </a:solidFill>
              <a:latin typeface="Arial Black" panose="020B0A04020102020204" pitchFamily="34" charset="0"/>
            </a:endParaRPr>
          </a:p>
        </p:txBody>
      </p:sp>
      <p:sp>
        <p:nvSpPr>
          <p:cNvPr id="5" name="Rectangle 4"/>
          <p:cNvSpPr/>
          <p:nvPr/>
        </p:nvSpPr>
        <p:spPr>
          <a:xfrm>
            <a:off x="2123728" y="2780929"/>
            <a:ext cx="6048672" cy="584775"/>
          </a:xfrm>
          <a:prstGeom prst="rect">
            <a:avLst/>
          </a:prstGeom>
        </p:spPr>
        <p:txBody>
          <a:bodyPr wrap="square">
            <a:spAutoFit/>
          </a:bodyPr>
          <a:lstStyle/>
          <a:p>
            <a:r>
              <a:rPr lang="en-IN" sz="3200" b="1" u="sng" dirty="0">
                <a:latin typeface="Arial Black" panose="020B0A04020102020204" pitchFamily="34" charset="0"/>
              </a:rPr>
              <a:t>Micro-Credit Defaulter</a:t>
            </a:r>
            <a:endParaRPr lang="en-US" sz="3200" b="1" dirty="0">
              <a:latin typeface="Arial Black" panose="020B0A04020102020204" pitchFamily="34" charset="0"/>
            </a:endParaRPr>
          </a:p>
        </p:txBody>
      </p:sp>
    </p:spTree>
    <p:extLst>
      <p:ext uri="{BB962C8B-B14F-4D97-AF65-F5344CB8AC3E}">
        <p14:creationId xmlns:p14="http://schemas.microsoft.com/office/powerpoint/2010/main" val="1317062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89D702-BCCB-4A41-A390-CA2084AC3083}"/>
              </a:ext>
            </a:extLst>
          </p:cNvPr>
          <p:cNvPicPr/>
          <p:nvPr/>
        </p:nvPicPr>
        <p:blipFill rotWithShape="1">
          <a:blip r:embed="rId2"/>
          <a:srcRect t="21496" r="58383"/>
          <a:stretch/>
        </p:blipFill>
        <p:spPr bwMode="auto">
          <a:xfrm>
            <a:off x="5533931" y="4221088"/>
            <a:ext cx="3070517" cy="1800200"/>
          </a:xfrm>
          <a:prstGeom prst="rect">
            <a:avLst/>
          </a:prstGeom>
          <a:ln>
            <a:solidFill>
              <a:schemeClr val="accent1">
                <a:lumMod val="40000"/>
                <a:lumOff val="60000"/>
              </a:schemeClr>
            </a:solidFill>
          </a:ln>
          <a:extLst>
            <a:ext uri="{53640926-AAD7-44D8-BBD7-CCE9431645EC}">
              <a14:shadowObscured xmlns:a14="http://schemas.microsoft.com/office/drawing/2010/main"/>
            </a:ext>
          </a:extLst>
        </p:spPr>
      </p:pic>
      <p:sp>
        <p:nvSpPr>
          <p:cNvPr id="2" name="Title 1"/>
          <p:cNvSpPr>
            <a:spLocks noGrp="1"/>
          </p:cNvSpPr>
          <p:nvPr>
            <p:ph type="title"/>
          </p:nvPr>
        </p:nvSpPr>
        <p:spPr>
          <a:xfrm>
            <a:off x="457200" y="0"/>
            <a:ext cx="8229600" cy="1412776"/>
          </a:xfrm>
        </p:spPr>
        <p:txBody>
          <a:bodyPr>
            <a:normAutofit/>
          </a:bodyPr>
          <a:lstStyle/>
          <a:p>
            <a:pPr algn="ctr"/>
            <a:r>
              <a:rPr lang="en-US" b="1">
                <a:latin typeface="Arial Black" panose="020B0A04020102020204" pitchFamily="34" charset="0"/>
              </a:rPr>
              <a:t>Finalized Model</a:t>
            </a:r>
            <a:endParaRPr lang="en-US" b="1" dirty="0">
              <a:latin typeface="Arial Black" panose="020B0A04020102020204" pitchFamily="34" charset="0"/>
            </a:endParaRPr>
          </a:p>
        </p:txBody>
      </p:sp>
      <p:sp>
        <p:nvSpPr>
          <p:cNvPr id="3" name="Content Placeholder 2"/>
          <p:cNvSpPr>
            <a:spLocks noGrp="1"/>
          </p:cNvSpPr>
          <p:nvPr>
            <p:ph idx="1"/>
          </p:nvPr>
        </p:nvSpPr>
        <p:spPr>
          <a:xfrm>
            <a:off x="203765" y="1916832"/>
            <a:ext cx="4824536" cy="4104456"/>
          </a:xfrm>
        </p:spPr>
        <p:txBody>
          <a:bodyPr>
            <a:normAutofit/>
          </a:bodyPr>
          <a:lstStyle/>
          <a:p>
            <a:pPr>
              <a:buFont typeface="Wingdings" panose="05000000000000000000" pitchFamily="2" charset="2"/>
              <a:buChar char="§"/>
            </a:pPr>
            <a:r>
              <a:rPr lang="en-IN" sz="1800" dirty="0"/>
              <a:t>After applying all the above classification algorithms on the dataset, we see that </a:t>
            </a:r>
            <a:r>
              <a:rPr lang="en-IN" sz="1800" b="1" dirty="0"/>
              <a:t>Random Forest Classifier</a:t>
            </a:r>
            <a:r>
              <a:rPr lang="en-IN" sz="1800" dirty="0"/>
              <a:t> has </a:t>
            </a:r>
            <a:r>
              <a:rPr lang="en-IN" sz="1800" b="1" dirty="0"/>
              <a:t>highest score for Accuracy, precision , recall and ROC_AUC_Score</a:t>
            </a:r>
            <a:r>
              <a:rPr lang="en-IN" sz="1800" dirty="0"/>
              <a:t> as compared to other models. </a:t>
            </a:r>
            <a:endParaRPr lang="en-US" sz="1800" dirty="0"/>
          </a:p>
          <a:p>
            <a:pPr>
              <a:buFont typeface="Wingdings" panose="05000000000000000000" pitchFamily="2" charset="2"/>
              <a:buChar char="§"/>
            </a:pPr>
            <a:r>
              <a:rPr lang="en-US" sz="1800" dirty="0"/>
              <a:t>Before selecting final model, cross  validation done to avoid under fitting and over fitting of the model. </a:t>
            </a:r>
          </a:p>
          <a:p>
            <a:pPr>
              <a:buFont typeface="Wingdings" panose="05000000000000000000" pitchFamily="2" charset="2"/>
              <a:buChar char="§"/>
            </a:pPr>
            <a:r>
              <a:rPr lang="en-US" sz="1800" dirty="0"/>
              <a:t>The finalize model has not much  difference between cross validation score and accuracy score. </a:t>
            </a:r>
          </a:p>
          <a:p>
            <a:pPr>
              <a:buFont typeface="Wingdings" panose="05000000000000000000" pitchFamily="2" charset="2"/>
              <a:buChar char="§"/>
            </a:pPr>
            <a:r>
              <a:rPr lang="en-US" sz="1800" dirty="0"/>
              <a:t>Plotted AUC_ROC Curve for the final model.</a:t>
            </a:r>
          </a:p>
          <a:p>
            <a:pPr>
              <a:buFont typeface="Wingdings" panose="05000000000000000000" pitchFamily="2" charset="2"/>
              <a:buChar char="§"/>
            </a:pPr>
            <a:r>
              <a:rPr lang="en-US" sz="1800" dirty="0"/>
              <a:t>We save our final model as a pickle file with the help of </a:t>
            </a:r>
            <a:r>
              <a:rPr lang="en-US" sz="1800" dirty="0" err="1"/>
              <a:t>Joblib</a:t>
            </a:r>
            <a:r>
              <a:rPr lang="en-US" sz="1800" dirty="0"/>
              <a:t>. </a:t>
            </a:r>
          </a:p>
          <a:p>
            <a:endParaRPr lang="en-US" dirty="0"/>
          </a:p>
          <a:p>
            <a:endParaRPr lang="en-US" dirty="0"/>
          </a:p>
        </p:txBody>
      </p:sp>
      <p:pic>
        <p:nvPicPr>
          <p:cNvPr id="5" name="Picture 4">
            <a:extLst>
              <a:ext uri="{FF2B5EF4-FFF2-40B4-BE49-F238E27FC236}">
                <a16:creationId xmlns:a16="http://schemas.microsoft.com/office/drawing/2014/main" id="{017195E9-C575-4941-AD42-C4295F9AB28B}"/>
              </a:ext>
            </a:extLst>
          </p:cNvPr>
          <p:cNvPicPr/>
          <p:nvPr/>
        </p:nvPicPr>
        <p:blipFill>
          <a:blip r:embed="rId3"/>
          <a:stretch>
            <a:fillRect/>
          </a:stretch>
        </p:blipFill>
        <p:spPr>
          <a:xfrm>
            <a:off x="5411011" y="2456891"/>
            <a:ext cx="3300508" cy="1152128"/>
          </a:xfrm>
          <a:prstGeom prst="rect">
            <a:avLst/>
          </a:prstGeom>
          <a:ln>
            <a:solidFill>
              <a:schemeClr val="bg2">
                <a:lumMod val="75000"/>
              </a:schemeClr>
            </a:solidFill>
          </a:ln>
        </p:spPr>
      </p:pic>
      <p:sp>
        <p:nvSpPr>
          <p:cNvPr id="7" name="Oval 6">
            <a:extLst>
              <a:ext uri="{FF2B5EF4-FFF2-40B4-BE49-F238E27FC236}">
                <a16:creationId xmlns:a16="http://schemas.microsoft.com/office/drawing/2014/main" id="{0434B940-6F29-4243-A10F-60D3112E4C28}"/>
              </a:ext>
            </a:extLst>
          </p:cNvPr>
          <p:cNvSpPr/>
          <p:nvPr/>
        </p:nvSpPr>
        <p:spPr>
          <a:xfrm>
            <a:off x="7910194" y="4509120"/>
            <a:ext cx="504056" cy="504056"/>
          </a:xfrm>
          <a:prstGeom prst="ellipse">
            <a:avLst/>
          </a:prstGeom>
          <a:solidFill>
            <a:srgbClr val="FFFF00">
              <a:alpha val="18000"/>
            </a:srgbClr>
          </a:solidFill>
          <a:ln w="19050">
            <a:solidFill>
              <a:srgbClr val="FF0000"/>
            </a:solidFill>
            <a:prstDash val="sysDash"/>
            <a:extLst>
              <a:ext uri="{C807C97D-BFC1-408E-A445-0C87EB9F89A2}">
                <ask:lineSketchStyleProps xmlns:ask="http://schemas.microsoft.com/office/drawing/2018/sketchyshapes" xmln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C275A7-1D2B-42B8-BBA4-3FF657AA5AEF}"/>
              </a:ext>
            </a:extLst>
          </p:cNvPr>
          <p:cNvSpPr/>
          <p:nvPr/>
        </p:nvSpPr>
        <p:spPr>
          <a:xfrm>
            <a:off x="5508103" y="3861048"/>
            <a:ext cx="3096345" cy="36004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Accuracy vs AUC Score</a:t>
            </a:r>
          </a:p>
        </p:txBody>
      </p:sp>
      <p:sp>
        <p:nvSpPr>
          <p:cNvPr id="21" name="Rectangle 20">
            <a:extLst>
              <a:ext uri="{FF2B5EF4-FFF2-40B4-BE49-F238E27FC236}">
                <a16:creationId xmlns:a16="http://schemas.microsoft.com/office/drawing/2014/main" id="{C407211A-C97F-47C3-876C-B237640ABB2D}"/>
              </a:ext>
            </a:extLst>
          </p:cNvPr>
          <p:cNvSpPr/>
          <p:nvPr/>
        </p:nvSpPr>
        <p:spPr>
          <a:xfrm>
            <a:off x="5386292" y="2120146"/>
            <a:ext cx="3300508" cy="33674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Summary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2776"/>
          </a:xfrm>
        </p:spPr>
        <p:txBody>
          <a:bodyPr>
            <a:normAutofit/>
          </a:bodyPr>
          <a:lstStyle/>
          <a:p>
            <a:pPr algn="ctr"/>
            <a:r>
              <a:rPr lang="en-US" b="1">
                <a:latin typeface="Arial Black" panose="020B0A04020102020204" pitchFamily="34" charset="0"/>
              </a:rPr>
              <a:t>Finalized Model</a:t>
            </a:r>
            <a:endParaRPr lang="en-US" b="1" dirty="0">
              <a:latin typeface="Arial Black" panose="020B0A04020102020204" pitchFamily="34" charset="0"/>
            </a:endParaRPr>
          </a:p>
        </p:txBody>
      </p:sp>
      <p:pic>
        <p:nvPicPr>
          <p:cNvPr id="11" name="Picture 10">
            <a:extLst>
              <a:ext uri="{FF2B5EF4-FFF2-40B4-BE49-F238E27FC236}">
                <a16:creationId xmlns:a16="http://schemas.microsoft.com/office/drawing/2014/main" id="{602CDA48-5795-47B2-AEC0-115359805041}"/>
              </a:ext>
            </a:extLst>
          </p:cNvPr>
          <p:cNvPicPr/>
          <p:nvPr/>
        </p:nvPicPr>
        <p:blipFill rotWithShape="1">
          <a:blip r:embed="rId3"/>
          <a:srcRect t="1495" r="1252"/>
          <a:stretch/>
        </p:blipFill>
        <p:spPr>
          <a:xfrm>
            <a:off x="4355976" y="2261521"/>
            <a:ext cx="4176464" cy="3525560"/>
          </a:xfrm>
          <a:prstGeom prst="rect">
            <a:avLst/>
          </a:prstGeom>
          <a:ln>
            <a:solidFill>
              <a:schemeClr val="accent1">
                <a:lumMod val="20000"/>
                <a:lumOff val="80000"/>
              </a:schemeClr>
            </a:solidFill>
          </a:ln>
        </p:spPr>
      </p:pic>
      <p:pic>
        <p:nvPicPr>
          <p:cNvPr id="12" name="Picture 11">
            <a:extLst>
              <a:ext uri="{FF2B5EF4-FFF2-40B4-BE49-F238E27FC236}">
                <a16:creationId xmlns:a16="http://schemas.microsoft.com/office/drawing/2014/main" id="{EB6C9A7E-B3F0-4B65-9954-58E8F56DBA2C}"/>
              </a:ext>
            </a:extLst>
          </p:cNvPr>
          <p:cNvPicPr/>
          <p:nvPr/>
        </p:nvPicPr>
        <p:blipFill rotWithShape="1">
          <a:blip r:embed="rId4"/>
          <a:srcRect t="42733" r="33829"/>
          <a:stretch/>
        </p:blipFill>
        <p:spPr>
          <a:xfrm>
            <a:off x="323528" y="2258290"/>
            <a:ext cx="3816424" cy="3525560"/>
          </a:xfrm>
          <a:prstGeom prst="rect">
            <a:avLst/>
          </a:prstGeom>
          <a:ln>
            <a:solidFill>
              <a:schemeClr val="bg2">
                <a:lumMod val="75000"/>
              </a:schemeClr>
            </a:solidFill>
          </a:ln>
        </p:spPr>
      </p:pic>
      <p:sp>
        <p:nvSpPr>
          <p:cNvPr id="13" name="Rectangle 12">
            <a:extLst>
              <a:ext uri="{FF2B5EF4-FFF2-40B4-BE49-F238E27FC236}">
                <a16:creationId xmlns:a16="http://schemas.microsoft.com/office/drawing/2014/main" id="{BE5ED132-7027-41C7-A75F-513C829120CB}"/>
              </a:ext>
            </a:extLst>
          </p:cNvPr>
          <p:cNvSpPr/>
          <p:nvPr/>
        </p:nvSpPr>
        <p:spPr>
          <a:xfrm>
            <a:off x="310668" y="1921545"/>
            <a:ext cx="3829283" cy="3367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ROC AUC Curve</a:t>
            </a:r>
          </a:p>
        </p:txBody>
      </p:sp>
      <p:sp>
        <p:nvSpPr>
          <p:cNvPr id="14" name="Rectangle 13">
            <a:extLst>
              <a:ext uri="{FF2B5EF4-FFF2-40B4-BE49-F238E27FC236}">
                <a16:creationId xmlns:a16="http://schemas.microsoft.com/office/drawing/2014/main" id="{BE8C6323-E1DB-4340-9E22-535E1825531D}"/>
              </a:ext>
            </a:extLst>
          </p:cNvPr>
          <p:cNvSpPr/>
          <p:nvPr/>
        </p:nvSpPr>
        <p:spPr>
          <a:xfrm>
            <a:off x="4355975" y="1921545"/>
            <a:ext cx="4176464" cy="336745"/>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Final Model - Classification Report</a:t>
            </a:r>
          </a:p>
        </p:txBody>
      </p:sp>
    </p:spTree>
    <p:extLst>
      <p:ext uri="{BB962C8B-B14F-4D97-AF65-F5344CB8AC3E}">
        <p14:creationId xmlns:p14="http://schemas.microsoft.com/office/powerpoint/2010/main" val="747298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3199" y="286603"/>
            <a:ext cx="5063240" cy="1450757"/>
          </a:xfrm>
        </p:spPr>
        <p:txBody>
          <a:bodyPr>
            <a:normAutofit/>
          </a:bodyPr>
          <a:lstStyle/>
          <a:p>
            <a:r>
              <a:rPr lang="en-US" b="1" dirty="0">
                <a:solidFill>
                  <a:schemeClr val="accent2"/>
                </a:solidFill>
                <a:latin typeface="Arial Black" panose="020B0A04020102020204" pitchFamily="34" charset="0"/>
              </a:rPr>
              <a:t>Conclusion</a:t>
            </a:r>
            <a:r>
              <a:rPr lang="en-US" b="1" dirty="0">
                <a:solidFill>
                  <a:schemeClr val="accent2"/>
                </a:solidFill>
              </a:rPr>
              <a:t> </a:t>
            </a:r>
            <a:endParaRPr lang="en-US" dirty="0">
              <a:solidFill>
                <a:schemeClr val="accent2"/>
              </a:solidFill>
            </a:endParaRPr>
          </a:p>
        </p:txBody>
      </p:sp>
      <p:sp>
        <p:nvSpPr>
          <p:cNvPr id="3" name="Content Placeholder 2"/>
          <p:cNvSpPr>
            <a:spLocks noGrp="1"/>
          </p:cNvSpPr>
          <p:nvPr>
            <p:ph idx="1"/>
          </p:nvPr>
        </p:nvSpPr>
        <p:spPr>
          <a:xfrm>
            <a:off x="467544" y="1916832"/>
            <a:ext cx="5472608" cy="4392487"/>
          </a:xfrm>
        </p:spPr>
        <p:txBody>
          <a:bodyPr>
            <a:normAutofit fontScale="92500" lnSpcReduction="20000"/>
          </a:bodyPr>
          <a:lstStyle/>
          <a:p>
            <a:pPr>
              <a:buFont typeface="Wingdings" panose="05000000000000000000" pitchFamily="2" charset="2"/>
              <a:buChar char="§"/>
            </a:pPr>
            <a:r>
              <a:rPr lang="en-US" dirty="0" smtClean="0"/>
              <a:t> Taken </a:t>
            </a:r>
            <a:r>
              <a:rPr lang="en-US" dirty="0"/>
              <a:t>output variable as 'label'(it has 0 - defaulter and 1- non defaulter)</a:t>
            </a:r>
          </a:p>
          <a:p>
            <a:pPr>
              <a:buFont typeface="Wingdings" panose="05000000000000000000" pitchFamily="2" charset="2"/>
              <a:buChar char="§"/>
            </a:pPr>
            <a:r>
              <a:rPr lang="en-US" dirty="0" smtClean="0"/>
              <a:t> Found </a:t>
            </a:r>
            <a:r>
              <a:rPr lang="en-US" dirty="0"/>
              <a:t>best model as </a:t>
            </a:r>
            <a:r>
              <a:rPr lang="en-US" dirty="0" smtClean="0"/>
              <a:t>Random Forest Classifier </a:t>
            </a:r>
            <a:r>
              <a:rPr lang="en-US" dirty="0"/>
              <a:t>which provides max accuracy score of </a:t>
            </a:r>
            <a:r>
              <a:rPr lang="en-US" b="1" dirty="0"/>
              <a:t>0.88</a:t>
            </a:r>
            <a:r>
              <a:rPr lang="en-US" dirty="0"/>
              <a:t>.</a:t>
            </a:r>
          </a:p>
          <a:p>
            <a:pPr>
              <a:buFont typeface="Wingdings" panose="05000000000000000000" pitchFamily="2" charset="2"/>
              <a:buChar char="§"/>
            </a:pPr>
            <a:r>
              <a:rPr lang="en-US" dirty="0" smtClean="0"/>
              <a:t> </a:t>
            </a:r>
            <a:r>
              <a:rPr lang="en-US" dirty="0"/>
              <a:t>Fine tuning done on the model and found best estimators (</a:t>
            </a:r>
            <a:r>
              <a:rPr lang="en-US" dirty="0" err="1"/>
              <a:t>n_estimator</a:t>
            </a:r>
            <a:r>
              <a:rPr lang="en-US" dirty="0"/>
              <a:t>=100) for the prediction.</a:t>
            </a:r>
          </a:p>
          <a:p>
            <a:pPr>
              <a:buFont typeface="Wingdings" panose="05000000000000000000" pitchFamily="2" charset="2"/>
              <a:buChar char="§"/>
            </a:pPr>
            <a:r>
              <a:rPr lang="en-US" dirty="0" smtClean="0"/>
              <a:t> </a:t>
            </a:r>
            <a:r>
              <a:rPr lang="en-US" dirty="0"/>
              <a:t>Plotted AOC/ROC line that shows close match between test and predicted values.</a:t>
            </a:r>
          </a:p>
          <a:p>
            <a:pPr>
              <a:buFont typeface="Wingdings" panose="05000000000000000000" pitchFamily="2" charset="2"/>
              <a:buChar char="§"/>
            </a:pPr>
            <a:r>
              <a:rPr lang="en-US" dirty="0" smtClean="0"/>
              <a:t> </a:t>
            </a:r>
            <a:r>
              <a:rPr lang="en-US" dirty="0"/>
              <a:t>Overall model fit is </a:t>
            </a:r>
            <a:r>
              <a:rPr lang="en-US" dirty="0" smtClean="0"/>
              <a:t>good.</a:t>
            </a:r>
            <a:endParaRPr lang="en-US" dirty="0"/>
          </a:p>
          <a:p>
            <a:pPr>
              <a:buFont typeface="Wingdings" panose="05000000000000000000" pitchFamily="2" charset="2"/>
              <a:buChar char="§"/>
            </a:pPr>
            <a:r>
              <a:rPr lang="en-IN" dirty="0" smtClean="0"/>
              <a:t> By </a:t>
            </a:r>
            <a:r>
              <a:rPr lang="en-IN" dirty="0"/>
              <a:t>removing some more outliers, present in dataset the results might improve</a:t>
            </a:r>
            <a:r>
              <a:rPr lang="en-IN" dirty="0" smtClean="0"/>
              <a:t>.</a:t>
            </a:r>
            <a:endParaRPr lang="en-US" sz="1600" dirty="0">
              <a:solidFill>
                <a:schemeClr val="bg1"/>
              </a:solidFill>
              <a:highlight>
                <a:srgbClr val="FF0000"/>
              </a:highlight>
            </a:endParaRPr>
          </a:p>
          <a:p>
            <a:pPr>
              <a:buFont typeface="Wingdings" panose="05000000000000000000" pitchFamily="2" charset="2"/>
              <a:buChar char="§"/>
            </a:pPr>
            <a:r>
              <a:rPr lang="en-IN" dirty="0" smtClean="0"/>
              <a:t> With </a:t>
            </a:r>
            <a:r>
              <a:rPr lang="en-IN" dirty="0"/>
              <a:t>the help of this project deserved people will get loan more easily &amp; quickly. Being a part of this project and reducing poverty is a proud feeling &amp; motivation.</a:t>
            </a:r>
            <a:endParaRPr lang="en-US" dirty="0"/>
          </a:p>
          <a:p>
            <a:pPr>
              <a:buFont typeface="Wingdings" panose="05000000000000000000" pitchFamily="2" charset="2"/>
              <a:buChar char="§"/>
            </a:pPr>
            <a:endParaRPr lang="en-US" sz="1600" dirty="0">
              <a:solidFill>
                <a:schemeClr val="bg1"/>
              </a:solidFill>
              <a:highlight>
                <a:srgbClr val="FF0000"/>
              </a:highlight>
            </a:endParaRPr>
          </a:p>
        </p:txBody>
      </p:sp>
      <p:sp>
        <p:nvSpPr>
          <p:cNvPr id="15"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8" name="Rectangle 22">
            <a:extLst>
              <a:ext uri="{FF2B5EF4-FFF2-40B4-BE49-F238E27FC236}">
                <a16:creationId xmlns:a16="http://schemas.microsoft.com/office/drawing/2014/main"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006" y="605896"/>
            <a:ext cx="2982047" cy="5646208"/>
          </a:xfrm>
        </p:spPr>
        <p:txBody>
          <a:bodyPr anchor="ctr">
            <a:normAutofit/>
          </a:bodyPr>
          <a:lstStyle/>
          <a:p>
            <a:r>
              <a:rPr lang="en-US" sz="3600" b="1" dirty="0">
                <a:solidFill>
                  <a:srgbClr val="FFFFFF"/>
                </a:solidFill>
                <a:latin typeface="+mn-lt"/>
              </a:rPr>
              <a:t>Project Introduction :</a:t>
            </a:r>
            <a:r>
              <a:rPr lang="en-US" sz="3100" b="1" dirty="0">
                <a:solidFill>
                  <a:srgbClr val="FFFFFF"/>
                </a:solidFill>
                <a:latin typeface="+mn-lt"/>
              </a:rPr>
              <a:t/>
            </a:r>
            <a:br>
              <a:rPr lang="en-US" sz="3100" b="1" dirty="0">
                <a:solidFill>
                  <a:srgbClr val="FFFFFF"/>
                </a:solidFill>
                <a:latin typeface="+mn-lt"/>
              </a:rPr>
            </a:br>
            <a:r>
              <a:rPr lang="en-US" sz="2400" b="1" dirty="0">
                <a:solidFill>
                  <a:srgbClr val="FFFFFF"/>
                </a:solidFill>
                <a:latin typeface="+mn-lt"/>
              </a:rPr>
              <a:t>Micro Finance Services</a:t>
            </a:r>
            <a:endParaRPr lang="en-US" sz="3100" dirty="0">
              <a:solidFill>
                <a:srgbClr val="FFFFFF"/>
              </a:solidFill>
              <a:latin typeface="+mn-lt"/>
            </a:endParaRPr>
          </a:p>
        </p:txBody>
      </p:sp>
      <p:sp>
        <p:nvSpPr>
          <p:cNvPr id="29" name="Rectangle 24">
            <a:extLst>
              <a:ext uri="{FF2B5EF4-FFF2-40B4-BE49-F238E27FC236}">
                <a16:creationId xmlns:a16="http://schemas.microsoft.com/office/drawing/2014/main"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3556512" y="605896"/>
            <a:ext cx="4810247" cy="5646208"/>
          </a:xfrm>
        </p:spPr>
        <p:txBody>
          <a:bodyPr anchor="ctr">
            <a:normAutofit/>
          </a:bodyPr>
          <a:lstStyle/>
          <a:p>
            <a:pPr>
              <a:buFont typeface="Wingdings" panose="05000000000000000000" pitchFamily="2" charset="2"/>
              <a:buChar char="§"/>
            </a:pPr>
            <a:r>
              <a:rPr lang="en-US" sz="1700" dirty="0">
                <a:latin typeface="Arial" panose="020B0604020202020204" pitchFamily="34" charset="0"/>
                <a:cs typeface="Arial" panose="020B0604020202020204" pitchFamily="34" charset="0"/>
              </a:rPr>
              <a:t>This project is based on Microfinance services (MFS). A Microfinance Institution (MFI) is an organization that offers financial services to low-income populations.</a:t>
            </a:r>
          </a:p>
          <a:p>
            <a:pPr>
              <a:buFont typeface="Wingdings" panose="05000000000000000000" pitchFamily="2" charset="2"/>
              <a:buChar char="§"/>
            </a:pPr>
            <a:r>
              <a:rPr lang="en-IN" sz="1700" b="1" dirty="0">
                <a:latin typeface="Arial" panose="020B0604020202020204" pitchFamily="34" charset="0"/>
                <a:cs typeface="Arial" panose="020B0604020202020204" pitchFamily="34" charset="0"/>
              </a:rPr>
              <a:t>Microfinance</a:t>
            </a:r>
            <a:r>
              <a:rPr lang="en-IN" sz="1700" dirty="0">
                <a:latin typeface="Arial" panose="020B0604020202020204" pitchFamily="34" charset="0"/>
                <a:cs typeface="Arial" panose="020B0604020202020204" pitchFamily="34" charset="0"/>
              </a:rPr>
              <a:t> allows people to take on reasonable small business loans safely, and in a manner that is consistent with ethical </a:t>
            </a:r>
            <a:r>
              <a:rPr lang="en-IN" sz="1700" b="1" dirty="0">
                <a:latin typeface="Arial" panose="020B0604020202020204" pitchFamily="34" charset="0"/>
                <a:cs typeface="Arial" panose="020B0604020202020204" pitchFamily="34" charset="0"/>
              </a:rPr>
              <a:t>lending</a:t>
            </a:r>
            <a:r>
              <a:rPr lang="en-IN" sz="1700" dirty="0">
                <a:latin typeface="Arial" panose="020B0604020202020204" pitchFamily="34" charset="0"/>
                <a:cs typeface="Arial" panose="020B0604020202020204" pitchFamily="34" charset="0"/>
              </a:rPr>
              <a:t> practices.</a:t>
            </a:r>
            <a:endParaRPr lang="en-US" sz="17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1700" dirty="0">
                <a:latin typeface="Arial" panose="020B0604020202020204" pitchFamily="34" charset="0"/>
                <a:cs typeface="Arial" panose="020B0604020202020204" pitchFamily="34" charset="0"/>
              </a:rPr>
              <a:t>We are working with one such client that is in Telecom Industry from Indonesia.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a:buFont typeface="Wingdings" panose="05000000000000000000" pitchFamily="2" charset="2"/>
              <a:buChar char="§"/>
            </a:pPr>
            <a:r>
              <a:rPr lang="en-US" sz="1700" dirty="0">
                <a:latin typeface="Arial" panose="020B0604020202020204" pitchFamily="34" charset="0"/>
                <a:cs typeface="Arial" panose="020B0604020202020204" pitchFamily="34" charset="0"/>
              </a:rPr>
              <a:t>So before launched various products Microfinance services (MFS) becomes very useful when targeting especially the unbanked poor families living in remote areas with not much sources of income.</a:t>
            </a:r>
          </a:p>
          <a:p>
            <a:endParaRPr lang="en-US" sz="17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A4892B-FCD6-4E00-806D-60F0E0CEE65C}"/>
              </a:ext>
            </a:extLst>
          </p:cNvPr>
          <p:cNvSpPr txBox="1">
            <a:spLocks/>
          </p:cNvSpPr>
          <p:nvPr/>
        </p:nvSpPr>
        <p:spPr>
          <a:xfrm>
            <a:off x="800100" y="227556"/>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b="1" kern="1200" spc="-50" baseline="0" dirty="0">
                <a:solidFill>
                  <a:schemeClr val="tx1">
                    <a:lumMod val="75000"/>
                    <a:lumOff val="25000"/>
                  </a:schemeClr>
                </a:solidFill>
                <a:latin typeface="Arial Black" panose="020B0A04020102020204" pitchFamily="34" charset="0"/>
              </a:rPr>
              <a:t>Problem Statement</a:t>
            </a:r>
            <a:endParaRPr lang="en-US" kern="1200" spc="-50" baseline="0" dirty="0">
              <a:solidFill>
                <a:schemeClr val="tx1">
                  <a:lumMod val="75000"/>
                  <a:lumOff val="25000"/>
                </a:schemeClr>
              </a:solidFill>
              <a:latin typeface="Arial Black" panose="020B0A04020102020204" pitchFamily="34" charset="0"/>
            </a:endParaRPr>
          </a:p>
        </p:txBody>
      </p:sp>
      <p:sp>
        <p:nvSpPr>
          <p:cNvPr id="3" name="Content Placeholder 2"/>
          <p:cNvSpPr>
            <a:spLocks noGrp="1"/>
          </p:cNvSpPr>
          <p:nvPr>
            <p:ph idx="1"/>
          </p:nvPr>
        </p:nvSpPr>
        <p:spPr>
          <a:xfrm>
            <a:off x="539552" y="1881705"/>
            <a:ext cx="4841240" cy="4023360"/>
          </a:xfrm>
        </p:spPr>
        <p:txBody>
          <a:bodyPr vert="horz" lIns="0" tIns="45720" rIns="0" bIns="45720" rtlCol="0">
            <a:normAutofit/>
          </a:bodyPr>
          <a:lstStyle/>
          <a:p>
            <a:pPr>
              <a:buFont typeface="Calibri" panose="020F0502020204030204" pitchFamily="34" charset="0"/>
              <a:buChar char="§"/>
            </a:pPr>
            <a:r>
              <a:rPr lang="en-US" sz="1900" b="1" dirty="0"/>
              <a:t>Build a Classifier model </a:t>
            </a:r>
            <a:r>
              <a:rPr lang="en-US" sz="1900" dirty="0"/>
              <a:t>which can be used to predict in terms of a probability for each loan transaction, whether the customer will be paying back the loaned amount within 5 days of issuance of loan.</a:t>
            </a:r>
          </a:p>
          <a:p>
            <a:pPr>
              <a:buFont typeface="Calibri" panose="020F0502020204030204" pitchFamily="34" charset="0"/>
              <a:buChar char="§"/>
            </a:pPr>
            <a:r>
              <a:rPr lang="en-US" sz="1900" dirty="0"/>
              <a:t>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pPr marL="0" indent="0">
              <a:buFont typeface="Calibri" panose="020F0502020204030204" pitchFamily="34" charset="0"/>
              <a:buNone/>
            </a:pPr>
            <a:endParaRPr lang="en-US" sz="1900" dirty="0"/>
          </a:p>
        </p:txBody>
      </p:sp>
      <p:pic>
        <p:nvPicPr>
          <p:cNvPr id="9" name="Picture 8">
            <a:extLst>
              <a:ext uri="{FF2B5EF4-FFF2-40B4-BE49-F238E27FC236}">
                <a16:creationId xmlns:a16="http://schemas.microsoft.com/office/drawing/2014/main" id="{E40CF12C-B3E2-4151-8CE9-434F0748BC70}"/>
              </a:ext>
            </a:extLst>
          </p:cNvPr>
          <p:cNvPicPr>
            <a:picLocks noChangeAspect="1"/>
          </p:cNvPicPr>
          <p:nvPr/>
        </p:nvPicPr>
        <p:blipFill rotWithShape="1">
          <a:blip r:embed="rId2"/>
          <a:srcRect l="5705" r="8325" b="5662"/>
          <a:stretch/>
        </p:blipFill>
        <p:spPr>
          <a:xfrm>
            <a:off x="5376056" y="2276872"/>
            <a:ext cx="3582433" cy="26240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IN" sz="4100" dirty="0">
                <a:latin typeface="Arial Black" panose="020B0A04020102020204" pitchFamily="34" charset="0"/>
              </a:rPr>
              <a:t>Mathematical/ Analytical Modelling of the Problem</a:t>
            </a:r>
            <a:endParaRPr lang="en-US" sz="41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26BFAF77-FD6C-4551-872D-AAC53FC1870D}"/>
              </a:ext>
            </a:extLst>
          </p:cNvPr>
          <p:cNvSpPr/>
          <p:nvPr/>
        </p:nvSpPr>
        <p:spPr>
          <a:xfrm>
            <a:off x="823227" y="1926135"/>
            <a:ext cx="7543800" cy="1384285"/>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2" name="Rectangle 21" descr="Bank">
            <a:extLst>
              <a:ext uri="{FF2B5EF4-FFF2-40B4-BE49-F238E27FC236}">
                <a16:creationId xmlns:a16="http://schemas.microsoft.com/office/drawing/2014/main" id="{E6229C25-4DDF-480D-9EDF-9C0D21EACF4F}"/>
              </a:ext>
            </a:extLst>
          </p:cNvPr>
          <p:cNvSpPr/>
          <p:nvPr/>
        </p:nvSpPr>
        <p:spPr>
          <a:xfrm>
            <a:off x="1241973" y="2237599"/>
            <a:ext cx="761357" cy="761357"/>
          </a:xfrm>
          <a:prstGeom prst="rect">
            <a:avLst/>
          </a:prstGeom>
          <a:blipFill>
            <a:blip r:embed="rId2">
              <a:extLst>
                <a:ext uri="{96DAC541-7B7A-43D3-8B79-37D633B846F1}">
                  <asvg:svgBlip xmlns:asvg="http://schemas.microsoft.com/office/drawing/2016/SVG/main" xmlns=""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23" name="Group 22">
            <a:extLst>
              <a:ext uri="{FF2B5EF4-FFF2-40B4-BE49-F238E27FC236}">
                <a16:creationId xmlns:a16="http://schemas.microsoft.com/office/drawing/2014/main" id="{04D2A0A8-6C9A-4F32-8CB0-01FD1D2C1C76}"/>
              </a:ext>
            </a:extLst>
          </p:cNvPr>
          <p:cNvGrpSpPr/>
          <p:nvPr/>
        </p:nvGrpSpPr>
        <p:grpSpPr>
          <a:xfrm>
            <a:off x="2422075" y="1926135"/>
            <a:ext cx="5898697" cy="1384285"/>
            <a:chOff x="1598848" y="366776"/>
            <a:chExt cx="5898697" cy="1384285"/>
          </a:xfrm>
        </p:grpSpPr>
        <p:sp>
          <p:nvSpPr>
            <p:cNvPr id="36" name="Rectangle 35">
              <a:extLst>
                <a:ext uri="{FF2B5EF4-FFF2-40B4-BE49-F238E27FC236}">
                  <a16:creationId xmlns:a16="http://schemas.microsoft.com/office/drawing/2014/main" id="{F7A2B72B-68D0-44A3-AA1A-5F06C8AD9EF7}"/>
                </a:ext>
              </a:extLst>
            </p:cNvPr>
            <p:cNvSpPr/>
            <p:nvPr/>
          </p:nvSpPr>
          <p:spPr>
            <a:xfrm>
              <a:off x="1598849" y="366776"/>
              <a:ext cx="3394710" cy="138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TextBox 36">
              <a:extLst>
                <a:ext uri="{FF2B5EF4-FFF2-40B4-BE49-F238E27FC236}">
                  <a16:creationId xmlns:a16="http://schemas.microsoft.com/office/drawing/2014/main" id="{90E9BA9E-59C8-4530-B665-E9B16ED5BCE4}"/>
                </a:ext>
              </a:extLst>
            </p:cNvPr>
            <p:cNvSpPr txBox="1"/>
            <p:nvPr/>
          </p:nvSpPr>
          <p:spPr>
            <a:xfrm>
              <a:off x="1598848" y="366776"/>
              <a:ext cx="5898697" cy="138428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6504" tIns="146504" rIns="146504" bIns="146504" numCol="1" spcCol="1270" anchor="ctr" anchorCtr="0">
              <a:noAutofit/>
            </a:bodyPr>
            <a:lstStyle/>
            <a:p>
              <a:pPr marL="0" lvl="0" indent="0" algn="l" defTabSz="622300">
                <a:lnSpc>
                  <a:spcPct val="100000"/>
                </a:lnSpc>
                <a:spcBef>
                  <a:spcPct val="0"/>
                </a:spcBef>
                <a:spcAft>
                  <a:spcPct val="35000"/>
                </a:spcAft>
                <a:buNone/>
              </a:pPr>
              <a:r>
                <a:rPr lang="en-IN" kern="1200" dirty="0"/>
                <a:t>In the provided </a:t>
              </a:r>
              <a:r>
                <a:rPr lang="en-IN" b="1" i="1" kern="1200" dirty="0"/>
                <a:t>dataset</a:t>
              </a:r>
              <a:r>
                <a:rPr lang="en-IN" kern="1200" dirty="0"/>
                <a:t>, our target variable "label" is a </a:t>
              </a:r>
              <a:r>
                <a:rPr lang="en-IN" b="1" i="1" kern="1200" dirty="0"/>
                <a:t>categorical</a:t>
              </a:r>
              <a:r>
                <a:rPr lang="en-IN" kern="1200" dirty="0"/>
                <a:t> with two categories: " defaulter " and " Non- defaulter ". Therefore, we will be handling this modelling problem as classification. </a:t>
              </a:r>
              <a:endParaRPr lang="en-US" kern="1200" dirty="0"/>
            </a:p>
          </p:txBody>
        </p:sp>
      </p:grpSp>
      <p:grpSp>
        <p:nvGrpSpPr>
          <p:cNvPr id="25" name="Group 24">
            <a:extLst>
              <a:ext uri="{FF2B5EF4-FFF2-40B4-BE49-F238E27FC236}">
                <a16:creationId xmlns:a16="http://schemas.microsoft.com/office/drawing/2014/main" id="{C01CC230-8E31-42C7-97D8-028E4C94B325}"/>
              </a:ext>
            </a:extLst>
          </p:cNvPr>
          <p:cNvGrpSpPr/>
          <p:nvPr/>
        </p:nvGrpSpPr>
        <p:grpSpPr>
          <a:xfrm>
            <a:off x="1059758" y="2760256"/>
            <a:ext cx="7307001" cy="1540193"/>
            <a:chOff x="236798" y="366776"/>
            <a:chExt cx="7307001" cy="1540193"/>
          </a:xfrm>
        </p:grpSpPr>
        <p:sp>
          <p:nvSpPr>
            <p:cNvPr id="34" name="Rectangle 33">
              <a:extLst>
                <a:ext uri="{FF2B5EF4-FFF2-40B4-BE49-F238E27FC236}">
                  <a16:creationId xmlns:a16="http://schemas.microsoft.com/office/drawing/2014/main" id="{D70DA790-16C2-41F3-8690-539105EB5225}"/>
                </a:ext>
              </a:extLst>
            </p:cNvPr>
            <p:cNvSpPr/>
            <p:nvPr/>
          </p:nvSpPr>
          <p:spPr>
            <a:xfrm>
              <a:off x="4993559" y="366776"/>
              <a:ext cx="2550240" cy="138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5" name="TextBox 34">
              <a:extLst>
                <a:ext uri="{FF2B5EF4-FFF2-40B4-BE49-F238E27FC236}">
                  <a16:creationId xmlns:a16="http://schemas.microsoft.com/office/drawing/2014/main" id="{296E9B58-80A7-4301-8F33-D2A669DFE9DA}"/>
                </a:ext>
              </a:extLst>
            </p:cNvPr>
            <p:cNvSpPr txBox="1"/>
            <p:nvPr/>
          </p:nvSpPr>
          <p:spPr>
            <a:xfrm>
              <a:off x="236798" y="1035520"/>
              <a:ext cx="3394710" cy="871449"/>
            </a:xfrm>
            <a:prstGeom prst="flowChartAlternateProcess">
              <a:avLst/>
            </a:prstGeom>
            <a:solidFill>
              <a:schemeClr val="tx2">
                <a:lumMod val="60000"/>
                <a:lumOff val="40000"/>
              </a:schemeClr>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6504" tIns="146504" rIns="146504" bIns="146504" numCol="1" spcCol="1270" anchor="ctr" anchorCtr="0">
              <a:noAutofit/>
            </a:bodyPr>
            <a:lstStyle/>
            <a:p>
              <a:pPr marL="0" lvl="0" indent="0" algn="l" defTabSz="488950">
                <a:lnSpc>
                  <a:spcPct val="100000"/>
                </a:lnSpc>
                <a:spcBef>
                  <a:spcPct val="0"/>
                </a:spcBef>
                <a:spcAft>
                  <a:spcPct val="35000"/>
                </a:spcAft>
                <a:buNone/>
              </a:pPr>
              <a:r>
                <a:rPr lang="en-US" sz="1600" kern="1200" dirty="0"/>
                <a:t>Non- Defaulter : Label ‘1’ indicates that the loan has been payed</a:t>
              </a:r>
            </a:p>
          </p:txBody>
        </p:sp>
      </p:grpSp>
      <p:sp>
        <p:nvSpPr>
          <p:cNvPr id="27" name="Rectangle: Rounded Corners 26">
            <a:extLst>
              <a:ext uri="{FF2B5EF4-FFF2-40B4-BE49-F238E27FC236}">
                <a16:creationId xmlns:a16="http://schemas.microsoft.com/office/drawing/2014/main" id="{F22D6202-D12F-4E32-AB9D-C8DB6204D21A}"/>
              </a:ext>
            </a:extLst>
          </p:cNvPr>
          <p:cNvSpPr/>
          <p:nvPr/>
        </p:nvSpPr>
        <p:spPr>
          <a:xfrm>
            <a:off x="822960" y="4428498"/>
            <a:ext cx="7543800" cy="1384285"/>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9" name="Rectangle 28" descr="Database">
            <a:extLst>
              <a:ext uri="{FF2B5EF4-FFF2-40B4-BE49-F238E27FC236}">
                <a16:creationId xmlns:a16="http://schemas.microsoft.com/office/drawing/2014/main" id="{06BA9121-509B-4BF4-AEDF-0E22AE2CA4BB}"/>
              </a:ext>
            </a:extLst>
          </p:cNvPr>
          <p:cNvSpPr/>
          <p:nvPr/>
        </p:nvSpPr>
        <p:spPr>
          <a:xfrm>
            <a:off x="1241706" y="4739962"/>
            <a:ext cx="761357" cy="761357"/>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a:noFill/>
          </a:ln>
        </p:spPr>
        <p:style>
          <a:lnRef idx="2">
            <a:scrgbClr r="0" g="0" b="0"/>
          </a:lnRef>
          <a:fillRef idx="1">
            <a:scrgbClr r="0" g="0" b="0"/>
          </a:fillRef>
          <a:effectRef idx="0">
            <a:schemeClr val="accent2">
              <a:hueOff val="39038"/>
              <a:satOff val="-26876"/>
              <a:lumOff val="-6863"/>
              <a:alphaOff val="0"/>
            </a:schemeClr>
          </a:effectRef>
          <a:fontRef idx="minor">
            <a:schemeClr val="lt1"/>
          </a:fontRef>
        </p:style>
      </p:sp>
      <p:grpSp>
        <p:nvGrpSpPr>
          <p:cNvPr id="31" name="Group 30">
            <a:extLst>
              <a:ext uri="{FF2B5EF4-FFF2-40B4-BE49-F238E27FC236}">
                <a16:creationId xmlns:a16="http://schemas.microsoft.com/office/drawing/2014/main" id="{F8D89BA1-C6A5-41D9-A1BF-1C5FF84AC3E7}"/>
              </a:ext>
            </a:extLst>
          </p:cNvPr>
          <p:cNvGrpSpPr/>
          <p:nvPr/>
        </p:nvGrpSpPr>
        <p:grpSpPr>
          <a:xfrm>
            <a:off x="2421809" y="4428498"/>
            <a:ext cx="5944950" cy="1384285"/>
            <a:chOff x="1598849" y="2035018"/>
            <a:chExt cx="5944950" cy="1384285"/>
          </a:xfrm>
        </p:grpSpPr>
        <p:sp>
          <p:nvSpPr>
            <p:cNvPr id="32" name="Rectangle 31">
              <a:extLst>
                <a:ext uri="{FF2B5EF4-FFF2-40B4-BE49-F238E27FC236}">
                  <a16:creationId xmlns:a16="http://schemas.microsoft.com/office/drawing/2014/main" id="{4CC8F022-291E-400D-B868-020641F6A415}"/>
                </a:ext>
              </a:extLst>
            </p:cNvPr>
            <p:cNvSpPr/>
            <p:nvPr/>
          </p:nvSpPr>
          <p:spPr>
            <a:xfrm>
              <a:off x="1598849" y="2035018"/>
              <a:ext cx="5944950" cy="138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TextBox 32">
              <a:extLst>
                <a:ext uri="{FF2B5EF4-FFF2-40B4-BE49-F238E27FC236}">
                  <a16:creationId xmlns:a16="http://schemas.microsoft.com/office/drawing/2014/main" id="{F4752E75-5833-4ED6-A9B6-32DF4A3BC750}"/>
                </a:ext>
              </a:extLst>
            </p:cNvPr>
            <p:cNvSpPr txBox="1"/>
            <p:nvPr/>
          </p:nvSpPr>
          <p:spPr>
            <a:xfrm>
              <a:off x="1598849" y="2035018"/>
              <a:ext cx="5944950" cy="138428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6504" tIns="146504" rIns="146504" bIns="146504" numCol="1" spcCol="1270" anchor="ctr" anchorCtr="0">
              <a:noAutofit/>
            </a:bodyPr>
            <a:lstStyle/>
            <a:p>
              <a:pPr marL="0" lvl="0" indent="0" algn="l" defTabSz="622300">
                <a:lnSpc>
                  <a:spcPct val="100000"/>
                </a:lnSpc>
                <a:spcBef>
                  <a:spcPct val="0"/>
                </a:spcBef>
                <a:spcAft>
                  <a:spcPct val="35000"/>
                </a:spcAft>
                <a:buNone/>
              </a:pPr>
              <a:r>
                <a:rPr lang="en-IN" kern="1200" dirty="0"/>
                <a:t>Data Source :The sample data is provided from </a:t>
              </a:r>
              <a:r>
                <a:rPr lang="en-IN" kern="1200" dirty="0" err="1"/>
                <a:t>FlipRobo’s</a:t>
              </a:r>
              <a:r>
                <a:rPr lang="en-IN" kern="1200" dirty="0"/>
                <a:t> client database.</a:t>
              </a:r>
              <a:endParaRPr lang="en-US" kern="1200" dirty="0"/>
            </a:p>
          </p:txBody>
        </p:sp>
      </p:grpSp>
      <p:sp>
        <p:nvSpPr>
          <p:cNvPr id="38" name="TextBox 37">
            <a:extLst>
              <a:ext uri="{FF2B5EF4-FFF2-40B4-BE49-F238E27FC236}">
                <a16:creationId xmlns:a16="http://schemas.microsoft.com/office/drawing/2014/main" id="{0D05C0A4-A389-405C-929B-06A40F642AF9}"/>
              </a:ext>
            </a:extLst>
          </p:cNvPr>
          <p:cNvSpPr txBox="1"/>
          <p:nvPr/>
        </p:nvSpPr>
        <p:spPr>
          <a:xfrm>
            <a:off x="4860032" y="3380614"/>
            <a:ext cx="3224210" cy="919835"/>
          </a:xfrm>
          <a:prstGeom prst="flowChartAlternateProcess">
            <a:avLst/>
          </a:prstGeom>
          <a:solidFill>
            <a:schemeClr val="accent1">
              <a:lumMod val="40000"/>
              <a:lumOff val="60000"/>
            </a:schemeClr>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6504" tIns="146504" rIns="146504" bIns="146504" numCol="1" spcCol="1270" anchor="ctr" anchorCtr="0">
            <a:noAutofit/>
          </a:bodyPr>
          <a:lstStyle>
            <a:defPPr>
              <a:defRPr lang="en-US"/>
            </a:defPPr>
            <a:lvl1pPr lvl="0" indent="0" defTabSz="488950">
              <a:lnSpc>
                <a:spcPct val="100000"/>
              </a:lnSpc>
              <a:spcBef>
                <a:spcPct val="0"/>
              </a:spcBef>
              <a:spcAft>
                <a:spcPct val="35000"/>
              </a:spcAft>
              <a:buNone/>
              <a:defRPr sz="1600"/>
            </a:lvl1pPr>
          </a:lstStyle>
          <a:p>
            <a:r>
              <a:rPr lang="en-US" dirty="0"/>
              <a:t>Defaulter : Label ‘0’ indicates that the loan has not been payed.</a:t>
            </a:r>
          </a:p>
        </p:txBody>
      </p:sp>
    </p:spTree>
    <p:extLst>
      <p:ext uri="{BB962C8B-B14F-4D97-AF65-F5344CB8AC3E}">
        <p14:creationId xmlns:p14="http://schemas.microsoft.com/office/powerpoint/2010/main" val="2579504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925504" cy="1450757"/>
          </a:xfrm>
        </p:spPr>
        <p:txBody>
          <a:bodyPr>
            <a:normAutofit/>
          </a:bodyPr>
          <a:lstStyle/>
          <a:p>
            <a:r>
              <a:rPr lang="en-US" sz="4400" b="1" dirty="0">
                <a:latin typeface="Arial Black" panose="020B0A04020102020204" pitchFamily="34" charset="0"/>
              </a:rPr>
              <a:t>Exploratory Data Analysis Steps</a:t>
            </a:r>
          </a:p>
        </p:txBody>
      </p:sp>
      <p:sp>
        <p:nvSpPr>
          <p:cNvPr id="11" name="Rectangle 10" descr="Database">
            <a:extLst>
              <a:ext uri="{FF2B5EF4-FFF2-40B4-BE49-F238E27FC236}">
                <a16:creationId xmlns:a16="http://schemas.microsoft.com/office/drawing/2014/main" id="{7B74625C-0E58-493A-B12B-DDA765042E88}"/>
              </a:ext>
            </a:extLst>
          </p:cNvPr>
          <p:cNvSpPr/>
          <p:nvPr/>
        </p:nvSpPr>
        <p:spPr>
          <a:xfrm>
            <a:off x="913110" y="2277232"/>
            <a:ext cx="749882" cy="749882"/>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3" name="Group 12">
            <a:extLst>
              <a:ext uri="{FF2B5EF4-FFF2-40B4-BE49-F238E27FC236}">
                <a16:creationId xmlns:a16="http://schemas.microsoft.com/office/drawing/2014/main" id="{46A0D94B-F3C6-4A38-A1E4-C6A9D86BFDDB}"/>
              </a:ext>
            </a:extLst>
          </p:cNvPr>
          <p:cNvGrpSpPr/>
          <p:nvPr/>
        </p:nvGrpSpPr>
        <p:grpSpPr>
          <a:xfrm>
            <a:off x="437610" y="3566986"/>
            <a:ext cx="2129346" cy="2199969"/>
            <a:chOff x="-37832" y="1735975"/>
            <a:chExt cx="1869645" cy="1619709"/>
          </a:xfrm>
        </p:grpSpPr>
        <p:sp>
          <p:nvSpPr>
            <p:cNvPr id="26" name="Rectangle 25">
              <a:extLst>
                <a:ext uri="{FF2B5EF4-FFF2-40B4-BE49-F238E27FC236}">
                  <a16:creationId xmlns:a16="http://schemas.microsoft.com/office/drawing/2014/main" id="{13DE1E81-07B7-48F7-8BEC-B571B5ECF7E9}"/>
                </a:ext>
              </a:extLst>
            </p:cNvPr>
            <p:cNvSpPr/>
            <p:nvPr/>
          </p:nvSpPr>
          <p:spPr>
            <a:xfrm>
              <a:off x="1655" y="1735975"/>
              <a:ext cx="1666406" cy="14528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TextBox 26">
              <a:extLst>
                <a:ext uri="{FF2B5EF4-FFF2-40B4-BE49-F238E27FC236}">
                  <a16:creationId xmlns:a16="http://schemas.microsoft.com/office/drawing/2014/main" id="{AEA24EEE-EC30-4C28-A3FD-FB33A46FDFC9}"/>
                </a:ext>
              </a:extLst>
            </p:cNvPr>
            <p:cNvSpPr txBox="1"/>
            <p:nvPr/>
          </p:nvSpPr>
          <p:spPr>
            <a:xfrm>
              <a:off x="-37832" y="1860161"/>
              <a:ext cx="1869645" cy="14955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90000"/>
                </a:lnSpc>
                <a:spcBef>
                  <a:spcPct val="0"/>
                </a:spcBef>
                <a:spcAft>
                  <a:spcPct val="35000"/>
                </a:spcAft>
                <a:buFont typeface="Wingdings" panose="05000000000000000000" pitchFamily="2" charset="2"/>
                <a:buChar char="q"/>
              </a:pPr>
              <a:r>
                <a:rPr lang="en-US" sz="1400" dirty="0"/>
                <a:t>Extract feature information about dataset such as number of rows ,columns and data types of the different features. </a:t>
              </a:r>
            </a:p>
            <a:p>
              <a:pPr marL="285750" lvl="0" indent="-285750" defTabSz="488950">
                <a:lnSpc>
                  <a:spcPct val="90000"/>
                </a:lnSpc>
                <a:spcBef>
                  <a:spcPct val="0"/>
                </a:spcBef>
                <a:spcAft>
                  <a:spcPct val="35000"/>
                </a:spcAft>
                <a:buFont typeface="Wingdings" panose="05000000000000000000" pitchFamily="2" charset="2"/>
                <a:buChar char="q"/>
              </a:pPr>
              <a:r>
                <a:rPr lang="en-US" sz="1400" b="1" kern="1200" dirty="0">
                  <a:highlight>
                    <a:srgbClr val="FFFF00"/>
                  </a:highlight>
                </a:rPr>
                <a:t>In this dataset, we have  209593 rows with 36 features.</a:t>
              </a:r>
            </a:p>
          </p:txBody>
        </p:sp>
      </p:grpSp>
      <p:sp>
        <p:nvSpPr>
          <p:cNvPr id="14" name="Rectangle 13" descr="Exclamation mark">
            <a:extLst>
              <a:ext uri="{FF2B5EF4-FFF2-40B4-BE49-F238E27FC236}">
                <a16:creationId xmlns:a16="http://schemas.microsoft.com/office/drawing/2014/main" id="{841C9E31-45C7-454D-9BFC-55CFA77CC605}"/>
              </a:ext>
            </a:extLst>
          </p:cNvPr>
          <p:cNvSpPr/>
          <p:nvPr/>
        </p:nvSpPr>
        <p:spPr>
          <a:xfrm>
            <a:off x="3218045" y="2133167"/>
            <a:ext cx="749882" cy="749882"/>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4" name="Rectangle 23">
            <a:extLst>
              <a:ext uri="{FF2B5EF4-FFF2-40B4-BE49-F238E27FC236}">
                <a16:creationId xmlns:a16="http://schemas.microsoft.com/office/drawing/2014/main" id="{CDED85C0-50D0-43AD-9CE1-64C6252964E2}"/>
              </a:ext>
            </a:extLst>
          </p:cNvPr>
          <p:cNvSpPr/>
          <p:nvPr/>
        </p:nvSpPr>
        <p:spPr>
          <a:xfrm>
            <a:off x="2787817" y="3974952"/>
            <a:ext cx="1666406" cy="14528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descr="Connections">
            <a:extLst>
              <a:ext uri="{FF2B5EF4-FFF2-40B4-BE49-F238E27FC236}">
                <a16:creationId xmlns:a16="http://schemas.microsoft.com/office/drawing/2014/main" id="{4066A73E-9CEC-45EB-9299-4F6933BC9DFE}"/>
              </a:ext>
            </a:extLst>
          </p:cNvPr>
          <p:cNvSpPr/>
          <p:nvPr/>
        </p:nvSpPr>
        <p:spPr>
          <a:xfrm>
            <a:off x="5176073" y="2133167"/>
            <a:ext cx="749882" cy="749882"/>
          </a:xfrm>
          <a:prstGeom prst="rect">
            <a:avLst/>
          </a:prstGeom>
          <a:blipFill>
            <a:blip r:embed="rId6">
              <a:extLst>
                <a:ext uri="{96DAC541-7B7A-43D3-8B79-37D633B846F1}">
                  <asvg:svgBlip xmlns:asvg="http://schemas.microsoft.com/office/drawing/2016/SVG/main" xmlns="" r:embed="rId7"/>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8" name="Rectangle 17" descr="Calculator">
            <a:extLst>
              <a:ext uri="{FF2B5EF4-FFF2-40B4-BE49-F238E27FC236}">
                <a16:creationId xmlns:a16="http://schemas.microsoft.com/office/drawing/2014/main" id="{EE4E4E6C-E02D-4BB0-B09F-A85253A3C201}"/>
              </a:ext>
            </a:extLst>
          </p:cNvPr>
          <p:cNvSpPr/>
          <p:nvPr/>
        </p:nvSpPr>
        <p:spPr>
          <a:xfrm>
            <a:off x="7134100" y="2133167"/>
            <a:ext cx="749882" cy="749882"/>
          </a:xfrm>
          <a:prstGeom prst="rect">
            <a:avLst/>
          </a:prstGeom>
          <a: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grpSp>
        <p:nvGrpSpPr>
          <p:cNvPr id="19" name="Group 18">
            <a:extLst>
              <a:ext uri="{FF2B5EF4-FFF2-40B4-BE49-F238E27FC236}">
                <a16:creationId xmlns:a16="http://schemas.microsoft.com/office/drawing/2014/main" id="{97F76B53-AA92-4E0C-8CCB-D469275C7433}"/>
              </a:ext>
            </a:extLst>
          </p:cNvPr>
          <p:cNvGrpSpPr/>
          <p:nvPr/>
        </p:nvGrpSpPr>
        <p:grpSpPr>
          <a:xfrm>
            <a:off x="7082057" y="3747672"/>
            <a:ext cx="1887443" cy="1452897"/>
            <a:chOff x="5875736" y="1735975"/>
            <a:chExt cx="1887443" cy="1452897"/>
          </a:xfrm>
        </p:grpSpPr>
        <p:sp>
          <p:nvSpPr>
            <p:cNvPr id="20" name="Rectangle 19">
              <a:extLst>
                <a:ext uri="{FF2B5EF4-FFF2-40B4-BE49-F238E27FC236}">
                  <a16:creationId xmlns:a16="http://schemas.microsoft.com/office/drawing/2014/main" id="{55D73418-A174-4958-8BCD-8BA42131FBB8}"/>
                </a:ext>
              </a:extLst>
            </p:cNvPr>
            <p:cNvSpPr/>
            <p:nvPr/>
          </p:nvSpPr>
          <p:spPr>
            <a:xfrm>
              <a:off x="5875737" y="1735975"/>
              <a:ext cx="1666406" cy="14528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a:extLst>
                <a:ext uri="{FF2B5EF4-FFF2-40B4-BE49-F238E27FC236}">
                  <a16:creationId xmlns:a16="http://schemas.microsoft.com/office/drawing/2014/main" id="{34F7A0FF-EB48-4C36-A2B9-C26330270BEE}"/>
                </a:ext>
              </a:extLst>
            </p:cNvPr>
            <p:cNvSpPr txBox="1"/>
            <p:nvPr/>
          </p:nvSpPr>
          <p:spPr>
            <a:xfrm>
              <a:off x="5875736" y="1735975"/>
              <a:ext cx="1887443" cy="145289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0" indent="-171450" defTabSz="488950">
                <a:lnSpc>
                  <a:spcPct val="90000"/>
                </a:lnSpc>
                <a:spcBef>
                  <a:spcPct val="0"/>
                </a:spcBef>
                <a:spcAft>
                  <a:spcPct val="35000"/>
                </a:spcAft>
                <a:buFont typeface="Wingdings" panose="05000000000000000000" pitchFamily="2" charset="2"/>
                <a:buChar char="q"/>
              </a:pPr>
              <a:r>
                <a:rPr lang="en-US" sz="1400" dirty="0"/>
                <a:t>part tells about the statistics i.e. mean, median, max value ,min values ,75% and it also gives some sort of outliers’ analysis .</a:t>
              </a:r>
            </a:p>
            <a:p>
              <a:pPr marL="171450" lvl="0" indent="-171450" defTabSz="488950">
                <a:lnSpc>
                  <a:spcPct val="90000"/>
                </a:lnSpc>
                <a:spcBef>
                  <a:spcPct val="0"/>
                </a:spcBef>
                <a:spcAft>
                  <a:spcPct val="35000"/>
                </a:spcAft>
                <a:buFont typeface="Wingdings" panose="05000000000000000000" pitchFamily="2" charset="2"/>
                <a:buChar char="q"/>
              </a:pPr>
              <a:r>
                <a:rPr lang="en-US" sz="1400" b="1" dirty="0">
                  <a:highlight>
                    <a:srgbClr val="FFFF00"/>
                  </a:highlight>
                </a:rPr>
                <a:t>Few outliers were present n the data.</a:t>
              </a:r>
            </a:p>
            <a:p>
              <a:pPr marL="171450" lvl="0" indent="-171450" defTabSz="488950">
                <a:lnSpc>
                  <a:spcPct val="90000"/>
                </a:lnSpc>
                <a:spcBef>
                  <a:spcPct val="0"/>
                </a:spcBef>
                <a:spcAft>
                  <a:spcPct val="35000"/>
                </a:spcAft>
                <a:buFont typeface="Wingdings" panose="05000000000000000000" pitchFamily="2" charset="2"/>
                <a:buChar char="q"/>
              </a:pPr>
              <a:endParaRPr lang="en-US" sz="1200" kern="1200" dirty="0"/>
            </a:p>
          </p:txBody>
        </p:sp>
      </p:grpSp>
      <p:sp>
        <p:nvSpPr>
          <p:cNvPr id="8" name="TextBox 7">
            <a:extLst>
              <a:ext uri="{FF2B5EF4-FFF2-40B4-BE49-F238E27FC236}">
                <a16:creationId xmlns:a16="http://schemas.microsoft.com/office/drawing/2014/main" id="{2E9F0AE0-358A-459D-8830-4B0692B57FC9}"/>
              </a:ext>
            </a:extLst>
          </p:cNvPr>
          <p:cNvSpPr txBox="1"/>
          <p:nvPr/>
        </p:nvSpPr>
        <p:spPr>
          <a:xfrm>
            <a:off x="366848" y="3059668"/>
            <a:ext cx="2129347" cy="369332"/>
          </a:xfrm>
          <a:prstGeom prst="rect">
            <a:avLst/>
          </a:prstGeom>
          <a:noFill/>
        </p:spPr>
        <p:txBody>
          <a:bodyPr wrap="square" rtlCol="0">
            <a:spAutoFit/>
          </a:bodyPr>
          <a:lstStyle/>
          <a:p>
            <a:r>
              <a:rPr lang="en-US" b="1" dirty="0"/>
              <a:t>Data Features Check</a:t>
            </a:r>
          </a:p>
        </p:txBody>
      </p:sp>
      <p:sp>
        <p:nvSpPr>
          <p:cNvPr id="28" name="TextBox 27">
            <a:extLst>
              <a:ext uri="{FF2B5EF4-FFF2-40B4-BE49-F238E27FC236}">
                <a16:creationId xmlns:a16="http://schemas.microsoft.com/office/drawing/2014/main" id="{749AA8EC-4E16-4F5D-91ED-42C9ABD17A85}"/>
              </a:ext>
            </a:extLst>
          </p:cNvPr>
          <p:cNvSpPr txBox="1"/>
          <p:nvPr/>
        </p:nvSpPr>
        <p:spPr>
          <a:xfrm>
            <a:off x="2582667" y="3059668"/>
            <a:ext cx="2129347" cy="369332"/>
          </a:xfrm>
          <a:prstGeom prst="rect">
            <a:avLst/>
          </a:prstGeom>
          <a:noFill/>
        </p:spPr>
        <p:txBody>
          <a:bodyPr wrap="square" rtlCol="0">
            <a:spAutoFit/>
          </a:bodyPr>
          <a:lstStyle/>
          <a:p>
            <a:r>
              <a:rPr lang="en-US" b="1" dirty="0"/>
              <a:t>Null Value Check</a:t>
            </a:r>
          </a:p>
        </p:txBody>
      </p:sp>
      <p:sp>
        <p:nvSpPr>
          <p:cNvPr id="29" name="TextBox 28">
            <a:extLst>
              <a:ext uri="{FF2B5EF4-FFF2-40B4-BE49-F238E27FC236}">
                <a16:creationId xmlns:a16="http://schemas.microsoft.com/office/drawing/2014/main" id="{7663511C-026C-40ED-A6BD-CC43F5534D7A}"/>
              </a:ext>
            </a:extLst>
          </p:cNvPr>
          <p:cNvSpPr txBox="1"/>
          <p:nvPr/>
        </p:nvSpPr>
        <p:spPr>
          <a:xfrm>
            <a:off x="2768947" y="3747672"/>
            <a:ext cx="1897877" cy="197339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a:buFont typeface="Wingdings" panose="05000000000000000000" pitchFamily="2" charset="2"/>
              <a:buChar char="q"/>
            </a:pPr>
            <a:r>
              <a:rPr lang="en-US" sz="1500" dirty="0"/>
              <a:t>Check for the null values present in our dataset via heatmap.</a:t>
            </a:r>
          </a:p>
          <a:p>
            <a:pPr marL="285750" lvl="0" indent="-285750">
              <a:buFont typeface="Wingdings" panose="05000000000000000000" pitchFamily="2" charset="2"/>
              <a:buChar char="q"/>
            </a:pPr>
            <a:endParaRPr lang="en-US" sz="1500" dirty="0"/>
          </a:p>
          <a:p>
            <a:pPr marL="285750" indent="-285750" defTabSz="488950">
              <a:lnSpc>
                <a:spcPct val="90000"/>
              </a:lnSpc>
              <a:spcBef>
                <a:spcPct val="0"/>
              </a:spcBef>
              <a:spcAft>
                <a:spcPct val="35000"/>
              </a:spcAft>
              <a:buFont typeface="Wingdings" panose="05000000000000000000" pitchFamily="2" charset="2"/>
              <a:buChar char="q"/>
            </a:pPr>
            <a:r>
              <a:rPr lang="en-US" sz="1500" b="1" dirty="0">
                <a:highlight>
                  <a:srgbClr val="FFFF00"/>
                </a:highlight>
              </a:rPr>
              <a:t>No null values are present in our dataset. </a:t>
            </a:r>
          </a:p>
        </p:txBody>
      </p:sp>
      <p:sp>
        <p:nvSpPr>
          <p:cNvPr id="30" name="TextBox 29">
            <a:extLst>
              <a:ext uri="{FF2B5EF4-FFF2-40B4-BE49-F238E27FC236}">
                <a16:creationId xmlns:a16="http://schemas.microsoft.com/office/drawing/2014/main" id="{EA7E5B70-4273-47D4-A22A-59080C7AFD3A}"/>
              </a:ext>
            </a:extLst>
          </p:cNvPr>
          <p:cNvSpPr txBox="1"/>
          <p:nvPr/>
        </p:nvSpPr>
        <p:spPr>
          <a:xfrm>
            <a:off x="4785712" y="3027114"/>
            <a:ext cx="2129347" cy="369332"/>
          </a:xfrm>
          <a:prstGeom prst="rect">
            <a:avLst/>
          </a:prstGeom>
          <a:noFill/>
        </p:spPr>
        <p:txBody>
          <a:bodyPr wrap="square" rtlCol="0">
            <a:spAutoFit/>
          </a:bodyPr>
          <a:lstStyle/>
          <a:p>
            <a:r>
              <a:rPr lang="en-US" b="1" dirty="0"/>
              <a:t>Correlation Check</a:t>
            </a:r>
          </a:p>
        </p:txBody>
      </p:sp>
      <p:sp>
        <p:nvSpPr>
          <p:cNvPr id="31" name="TextBox 30">
            <a:extLst>
              <a:ext uri="{FF2B5EF4-FFF2-40B4-BE49-F238E27FC236}">
                <a16:creationId xmlns:a16="http://schemas.microsoft.com/office/drawing/2014/main" id="{4650E49E-2A79-4E68-BDA1-9907CBF6141E}"/>
              </a:ext>
            </a:extLst>
          </p:cNvPr>
          <p:cNvSpPr txBox="1"/>
          <p:nvPr/>
        </p:nvSpPr>
        <p:spPr>
          <a:xfrm>
            <a:off x="4819290" y="3729182"/>
            <a:ext cx="1897877" cy="197339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a:buFont typeface="Wingdings" panose="05000000000000000000" pitchFamily="2" charset="2"/>
              <a:buChar char="q"/>
            </a:pPr>
            <a:r>
              <a:rPr lang="en-US" sz="1300" dirty="0"/>
              <a:t>Then using visualization checked the correlation of features with each other and output features. </a:t>
            </a:r>
          </a:p>
          <a:p>
            <a:pPr marL="285750" lvl="0" indent="-285750">
              <a:buFont typeface="Wingdings" panose="05000000000000000000" pitchFamily="2" charset="2"/>
              <a:buChar char="q"/>
            </a:pPr>
            <a:endParaRPr lang="en-US" sz="1300" dirty="0"/>
          </a:p>
          <a:p>
            <a:pPr marL="285750" indent="-285750" defTabSz="488950">
              <a:lnSpc>
                <a:spcPct val="90000"/>
              </a:lnSpc>
              <a:spcBef>
                <a:spcPct val="0"/>
              </a:spcBef>
              <a:spcAft>
                <a:spcPct val="35000"/>
              </a:spcAft>
              <a:buFont typeface="Wingdings" panose="05000000000000000000" pitchFamily="2" charset="2"/>
              <a:buChar char="q"/>
            </a:pPr>
            <a:r>
              <a:rPr lang="en-US" sz="1300" b="1" dirty="0">
                <a:highlight>
                  <a:srgbClr val="FFFF00"/>
                </a:highlight>
              </a:rPr>
              <a:t>Few columns were highly correlated with each other ~90%.</a:t>
            </a:r>
          </a:p>
        </p:txBody>
      </p:sp>
      <p:sp>
        <p:nvSpPr>
          <p:cNvPr id="32" name="TextBox 31">
            <a:extLst>
              <a:ext uri="{FF2B5EF4-FFF2-40B4-BE49-F238E27FC236}">
                <a16:creationId xmlns:a16="http://schemas.microsoft.com/office/drawing/2014/main" id="{B54D0CB9-3DC4-412C-BDEA-F62FF95E4192}"/>
              </a:ext>
            </a:extLst>
          </p:cNvPr>
          <p:cNvSpPr txBox="1"/>
          <p:nvPr/>
        </p:nvSpPr>
        <p:spPr>
          <a:xfrm>
            <a:off x="6986702" y="3059668"/>
            <a:ext cx="2129347" cy="369332"/>
          </a:xfrm>
          <a:prstGeom prst="rect">
            <a:avLst/>
          </a:prstGeom>
          <a:noFill/>
        </p:spPr>
        <p:txBody>
          <a:bodyPr wrap="square" rtlCol="0">
            <a:spAutoFit/>
          </a:bodyPr>
          <a:lstStyle/>
          <a:p>
            <a:r>
              <a:rPr lang="en-US" b="1" dirty="0"/>
              <a:t>Statistics Check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b="1">
                <a:latin typeface="Arial Black" panose="020B0A04020102020204" pitchFamily="34" charset="0"/>
              </a:rPr>
              <a:t>Data Preprocessing Steps</a:t>
            </a:r>
            <a:endParaRPr lang="en-US">
              <a:latin typeface="Arial Black" panose="020B0A04020102020204" pitchFamily="34" charset="0"/>
            </a:endParaRPr>
          </a:p>
        </p:txBody>
      </p:sp>
      <p:grpSp>
        <p:nvGrpSpPr>
          <p:cNvPr id="12" name="Group 11">
            <a:extLst>
              <a:ext uri="{FF2B5EF4-FFF2-40B4-BE49-F238E27FC236}">
                <a16:creationId xmlns:a16="http://schemas.microsoft.com/office/drawing/2014/main" id="{BF9C4916-F58B-4701-9CB5-ED65EDBD8431}"/>
              </a:ext>
            </a:extLst>
          </p:cNvPr>
          <p:cNvGrpSpPr/>
          <p:nvPr/>
        </p:nvGrpSpPr>
        <p:grpSpPr>
          <a:xfrm>
            <a:off x="437610" y="3566985"/>
            <a:ext cx="2694230" cy="2199970"/>
            <a:chOff x="-37832" y="1735975"/>
            <a:chExt cx="1869645" cy="1619710"/>
          </a:xfrm>
        </p:grpSpPr>
        <p:sp>
          <p:nvSpPr>
            <p:cNvPr id="14" name="Rectangle 13">
              <a:extLst>
                <a:ext uri="{FF2B5EF4-FFF2-40B4-BE49-F238E27FC236}">
                  <a16:creationId xmlns:a16="http://schemas.microsoft.com/office/drawing/2014/main" id="{07A912D5-20E2-4D31-B875-435B90662BB8}"/>
                </a:ext>
              </a:extLst>
            </p:cNvPr>
            <p:cNvSpPr/>
            <p:nvPr/>
          </p:nvSpPr>
          <p:spPr>
            <a:xfrm>
              <a:off x="1655" y="1735975"/>
              <a:ext cx="1666406" cy="14528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90182041-B3CA-4CC1-935F-07B22C75C0CF}"/>
                </a:ext>
              </a:extLst>
            </p:cNvPr>
            <p:cNvSpPr txBox="1"/>
            <p:nvPr/>
          </p:nvSpPr>
          <p:spPr>
            <a:xfrm>
              <a:off x="-37832" y="1860162"/>
              <a:ext cx="1869645" cy="14955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90000"/>
                </a:lnSpc>
                <a:spcBef>
                  <a:spcPct val="0"/>
                </a:spcBef>
                <a:spcAft>
                  <a:spcPct val="35000"/>
                </a:spcAft>
                <a:buFont typeface="Wingdings" panose="05000000000000000000" pitchFamily="2" charset="2"/>
                <a:buChar char="q"/>
              </a:pPr>
              <a:r>
                <a:rPr lang="en-US" sz="1600" dirty="0"/>
                <a:t>Now we dropped some features which are less important or not affecting the outcome variable</a:t>
              </a:r>
            </a:p>
            <a:p>
              <a:pPr marL="285750" indent="-285750">
                <a:buFont typeface="Wingdings" panose="05000000000000000000" pitchFamily="2" charset="2"/>
                <a:buChar char="q"/>
              </a:pPr>
              <a:r>
                <a:rPr lang="en-US" sz="1600" i="1" dirty="0">
                  <a:highlight>
                    <a:srgbClr val="FFFF00"/>
                  </a:highlight>
                </a:rPr>
                <a:t>For further processing,  also dropped some less important features that has values which might not be realistic</a:t>
              </a:r>
              <a:r>
                <a:rPr lang="en-US" sz="1600" dirty="0">
                  <a:highlight>
                    <a:srgbClr val="FFFF00"/>
                  </a:highlight>
                </a:rPr>
                <a:t>.</a:t>
              </a:r>
            </a:p>
          </p:txBody>
        </p:sp>
      </p:grpSp>
      <p:sp>
        <p:nvSpPr>
          <p:cNvPr id="18" name="TextBox 17">
            <a:extLst>
              <a:ext uri="{FF2B5EF4-FFF2-40B4-BE49-F238E27FC236}">
                <a16:creationId xmlns:a16="http://schemas.microsoft.com/office/drawing/2014/main" id="{75D7812C-56A3-424A-962F-392CD41489AC}"/>
              </a:ext>
            </a:extLst>
          </p:cNvPr>
          <p:cNvSpPr txBox="1"/>
          <p:nvPr/>
        </p:nvSpPr>
        <p:spPr>
          <a:xfrm>
            <a:off x="366848" y="3059668"/>
            <a:ext cx="2476960" cy="369332"/>
          </a:xfrm>
          <a:prstGeom prst="rect">
            <a:avLst/>
          </a:prstGeom>
          <a:noFill/>
        </p:spPr>
        <p:txBody>
          <a:bodyPr wrap="square" rtlCol="0">
            <a:spAutoFit/>
          </a:bodyPr>
          <a:lstStyle/>
          <a:p>
            <a:r>
              <a:rPr lang="en-US" b="1" dirty="0"/>
              <a:t>Data Cleaning/Dropping</a:t>
            </a:r>
          </a:p>
        </p:txBody>
      </p:sp>
      <p:sp>
        <p:nvSpPr>
          <p:cNvPr id="19" name="Rectangle 18" descr="Mop and bucket">
            <a:extLst>
              <a:ext uri="{FF2B5EF4-FFF2-40B4-BE49-F238E27FC236}">
                <a16:creationId xmlns:a16="http://schemas.microsoft.com/office/drawing/2014/main" id="{56ABAB14-8D19-4F76-AC13-B6740047C442}"/>
              </a:ext>
            </a:extLst>
          </p:cNvPr>
          <p:cNvSpPr/>
          <p:nvPr/>
        </p:nvSpPr>
        <p:spPr>
          <a:xfrm>
            <a:off x="1119556" y="2044022"/>
            <a:ext cx="971544" cy="97154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0" name="TextBox 19">
            <a:extLst>
              <a:ext uri="{FF2B5EF4-FFF2-40B4-BE49-F238E27FC236}">
                <a16:creationId xmlns:a16="http://schemas.microsoft.com/office/drawing/2014/main" id="{2808B777-E785-4D29-9A92-034B19936123}"/>
              </a:ext>
            </a:extLst>
          </p:cNvPr>
          <p:cNvSpPr txBox="1"/>
          <p:nvPr/>
        </p:nvSpPr>
        <p:spPr>
          <a:xfrm>
            <a:off x="3239851" y="3062539"/>
            <a:ext cx="2664298" cy="369332"/>
          </a:xfrm>
          <a:prstGeom prst="rect">
            <a:avLst/>
          </a:prstGeom>
          <a:noFill/>
        </p:spPr>
        <p:txBody>
          <a:bodyPr wrap="square" rtlCol="0">
            <a:spAutoFit/>
          </a:bodyPr>
          <a:lstStyle/>
          <a:p>
            <a:r>
              <a:rPr lang="en-US" b="1" dirty="0"/>
              <a:t>Checking Data-Skewness </a:t>
            </a:r>
          </a:p>
        </p:txBody>
      </p:sp>
      <p:pic>
        <p:nvPicPr>
          <p:cNvPr id="4" name="Picture 3">
            <a:extLst>
              <a:ext uri="{FF2B5EF4-FFF2-40B4-BE49-F238E27FC236}">
                <a16:creationId xmlns:a16="http://schemas.microsoft.com/office/drawing/2014/main" id="{0AA82C3A-2FF7-4242-BF8C-FAD795F28C5E}"/>
              </a:ext>
            </a:extLst>
          </p:cNvPr>
          <p:cNvPicPr>
            <a:picLocks noChangeAspect="1"/>
          </p:cNvPicPr>
          <p:nvPr/>
        </p:nvPicPr>
        <p:blipFill>
          <a:blip r:embed="rId5"/>
          <a:stretch>
            <a:fillRect/>
          </a:stretch>
        </p:blipFill>
        <p:spPr>
          <a:xfrm>
            <a:off x="4107137" y="2123940"/>
            <a:ext cx="975445" cy="975445"/>
          </a:xfrm>
          <a:prstGeom prst="rect">
            <a:avLst/>
          </a:prstGeom>
        </p:spPr>
      </p:pic>
      <p:sp>
        <p:nvSpPr>
          <p:cNvPr id="22" name="TextBox 21">
            <a:extLst>
              <a:ext uri="{FF2B5EF4-FFF2-40B4-BE49-F238E27FC236}">
                <a16:creationId xmlns:a16="http://schemas.microsoft.com/office/drawing/2014/main" id="{8E2FB67B-5F65-45D4-9303-CED5C10936B9}"/>
              </a:ext>
            </a:extLst>
          </p:cNvPr>
          <p:cNvSpPr txBox="1"/>
          <p:nvPr/>
        </p:nvSpPr>
        <p:spPr>
          <a:xfrm>
            <a:off x="3362069" y="3735661"/>
            <a:ext cx="2694230" cy="20312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90000"/>
              </a:lnSpc>
              <a:spcBef>
                <a:spcPct val="0"/>
              </a:spcBef>
              <a:spcAft>
                <a:spcPct val="35000"/>
              </a:spcAft>
              <a:buFont typeface="Wingdings" panose="05000000000000000000" pitchFamily="2" charset="2"/>
              <a:buChar char="q"/>
            </a:pPr>
            <a:r>
              <a:rPr lang="en-US" sz="1600" dirty="0"/>
              <a:t>Now, we checked for  the distribution of  data with the help of hist plot ,whether it is left skewed or right skewed</a:t>
            </a:r>
          </a:p>
          <a:p>
            <a:pPr marL="285750" indent="-285750" defTabSz="488950">
              <a:lnSpc>
                <a:spcPct val="90000"/>
              </a:lnSpc>
              <a:spcBef>
                <a:spcPct val="0"/>
              </a:spcBef>
              <a:spcAft>
                <a:spcPct val="35000"/>
              </a:spcAft>
              <a:buFont typeface="Wingdings" panose="05000000000000000000" pitchFamily="2" charset="2"/>
              <a:buChar char="q"/>
            </a:pPr>
            <a:r>
              <a:rPr lang="en-US" sz="1600" i="1" dirty="0">
                <a:highlight>
                  <a:srgbClr val="FFFF00"/>
                </a:highlight>
              </a:rPr>
              <a:t>Observed that many features are right skewed , so further treated it via </a:t>
            </a:r>
            <a:r>
              <a:rPr lang="en-US" sz="1600" b="1" i="1" dirty="0">
                <a:highlight>
                  <a:srgbClr val="FFFF00"/>
                </a:highlight>
              </a:rPr>
              <a:t>sqrt method</a:t>
            </a:r>
            <a:r>
              <a:rPr lang="en-US" sz="1600" i="1" dirty="0">
                <a:highlight>
                  <a:srgbClr val="FFFF00"/>
                </a:highlight>
              </a:rPr>
              <a:t>.</a:t>
            </a:r>
            <a:endParaRPr lang="en-US" sz="1600" dirty="0">
              <a:highlight>
                <a:srgbClr val="FFFF00"/>
              </a:highlight>
            </a:endParaRPr>
          </a:p>
        </p:txBody>
      </p:sp>
      <p:sp>
        <p:nvSpPr>
          <p:cNvPr id="23" name="TextBox 22">
            <a:extLst>
              <a:ext uri="{FF2B5EF4-FFF2-40B4-BE49-F238E27FC236}">
                <a16:creationId xmlns:a16="http://schemas.microsoft.com/office/drawing/2014/main" id="{12D76B4E-1A53-4F4D-88B9-C19EF2A6538A}"/>
              </a:ext>
            </a:extLst>
          </p:cNvPr>
          <p:cNvSpPr txBox="1"/>
          <p:nvPr/>
        </p:nvSpPr>
        <p:spPr>
          <a:xfrm>
            <a:off x="6071373" y="3059668"/>
            <a:ext cx="2664298" cy="369332"/>
          </a:xfrm>
          <a:prstGeom prst="rect">
            <a:avLst/>
          </a:prstGeom>
          <a:noFill/>
        </p:spPr>
        <p:txBody>
          <a:bodyPr wrap="square" rtlCol="0">
            <a:spAutoFit/>
          </a:bodyPr>
          <a:lstStyle/>
          <a:p>
            <a:pPr algn="ctr"/>
            <a:r>
              <a:rPr lang="en-US" b="1" dirty="0"/>
              <a:t>Removing Outliers</a:t>
            </a:r>
          </a:p>
        </p:txBody>
      </p:sp>
      <p:sp>
        <p:nvSpPr>
          <p:cNvPr id="25" name="TextBox 24">
            <a:extLst>
              <a:ext uri="{FF2B5EF4-FFF2-40B4-BE49-F238E27FC236}">
                <a16:creationId xmlns:a16="http://schemas.microsoft.com/office/drawing/2014/main" id="{1CF849B1-A83C-49B7-9AC4-352E863B8EB3}"/>
              </a:ext>
            </a:extLst>
          </p:cNvPr>
          <p:cNvSpPr txBox="1"/>
          <p:nvPr/>
        </p:nvSpPr>
        <p:spPr>
          <a:xfrm>
            <a:off x="6193591" y="3732790"/>
            <a:ext cx="2694230" cy="20312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a:buFont typeface="Wingdings" panose="05000000000000000000" pitchFamily="2" charset="2"/>
              <a:buChar char="q"/>
            </a:pPr>
            <a:r>
              <a:rPr lang="en-US" sz="1600" dirty="0"/>
              <a:t>Checking for outliers using  </a:t>
            </a:r>
            <a:r>
              <a:rPr lang="en-US" sz="1600" b="1" dirty="0"/>
              <a:t>z-score</a:t>
            </a:r>
            <a:r>
              <a:rPr lang="en-US" sz="1600" dirty="0"/>
              <a:t> by considering threshold value=3.</a:t>
            </a:r>
            <a:r>
              <a:rPr lang="en-US" sz="1600" b="1" dirty="0"/>
              <a:t> </a:t>
            </a:r>
            <a:endParaRPr lang="en-US" sz="1600" dirty="0"/>
          </a:p>
          <a:p>
            <a:pPr marL="285750" indent="-285750">
              <a:buFont typeface="Wingdings" panose="05000000000000000000" pitchFamily="2" charset="2"/>
              <a:buChar char="q"/>
            </a:pPr>
            <a:r>
              <a:rPr lang="en-US" sz="1600" i="1" dirty="0">
                <a:highlight>
                  <a:srgbClr val="FFFF00"/>
                </a:highlight>
              </a:rPr>
              <a:t>Observed that we cannot remove all the outliers because more than 20% of data is removed using this method.</a:t>
            </a:r>
            <a:endParaRPr lang="en-US" sz="1600" dirty="0">
              <a:highlight>
                <a:srgbClr val="FFFF00"/>
              </a:highlight>
            </a:endParaRPr>
          </a:p>
        </p:txBody>
      </p:sp>
      <p:sp>
        <p:nvSpPr>
          <p:cNvPr id="26" name="Rectangle 25" descr="Target">
            <a:extLst>
              <a:ext uri="{FF2B5EF4-FFF2-40B4-BE49-F238E27FC236}">
                <a16:creationId xmlns:a16="http://schemas.microsoft.com/office/drawing/2014/main" id="{EA076C7C-DD28-4780-8322-C20BB6685D4A}"/>
              </a:ext>
            </a:extLst>
          </p:cNvPr>
          <p:cNvSpPr/>
          <p:nvPr/>
        </p:nvSpPr>
        <p:spPr>
          <a:xfrm>
            <a:off x="6876538" y="2125890"/>
            <a:ext cx="971544" cy="971544"/>
          </a:xfrm>
          <a:prstGeom prst="rect">
            <a:avLst/>
          </a:prstGeom>
          <a:blipFill>
            <a:blip r:embed="rId6">
              <a:extLst>
                <a:ext uri="{96DAC541-7B7A-43D3-8B79-37D633B846F1}">
                  <asvg:svgBlip xmlns:asvg="http://schemas.microsoft.com/office/drawing/2016/SVG/main" xmlns="" r:embed="rId7"/>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68CD96-03FE-49F1-89E1-B908DF78627A}"/>
              </a:ext>
            </a:extLst>
          </p:cNvPr>
          <p:cNvSpPr/>
          <p:nvPr/>
        </p:nvSpPr>
        <p:spPr>
          <a:xfrm>
            <a:off x="5652120" y="1988840"/>
            <a:ext cx="2714640" cy="23700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Count Plot</a:t>
            </a:r>
          </a:p>
        </p:txBody>
      </p:sp>
      <p:sp>
        <p:nvSpPr>
          <p:cNvPr id="2" name="Title 1"/>
          <p:cNvSpPr>
            <a:spLocks noGrp="1"/>
          </p:cNvSpPr>
          <p:nvPr>
            <p:ph type="title"/>
          </p:nvPr>
        </p:nvSpPr>
        <p:spPr>
          <a:xfrm>
            <a:off x="822960" y="286603"/>
            <a:ext cx="7543800" cy="1450757"/>
          </a:xfrm>
        </p:spPr>
        <p:txBody>
          <a:bodyPr>
            <a:normAutofit/>
          </a:bodyPr>
          <a:lstStyle/>
          <a:p>
            <a:r>
              <a:rPr lang="en-US" b="1">
                <a:latin typeface="Arial Black" panose="020B0A04020102020204" pitchFamily="34" charset="0"/>
              </a:rPr>
              <a:t>Visualization</a:t>
            </a:r>
            <a:endParaRPr lang="en-US">
              <a:latin typeface="Arial Black" panose="020B0A04020102020204" pitchFamily="34" charset="0"/>
            </a:endParaRPr>
          </a:p>
        </p:txBody>
      </p:sp>
      <p:sp>
        <p:nvSpPr>
          <p:cNvPr id="3" name="Content Placeholder 2"/>
          <p:cNvSpPr>
            <a:spLocks noGrp="1"/>
          </p:cNvSpPr>
          <p:nvPr>
            <p:ph idx="1"/>
          </p:nvPr>
        </p:nvSpPr>
        <p:spPr>
          <a:xfrm>
            <a:off x="395536" y="2126139"/>
            <a:ext cx="4680520" cy="1415934"/>
          </a:xfr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indent="-285750" defTabSz="488950">
              <a:spcBef>
                <a:spcPct val="0"/>
              </a:spcBef>
              <a:spcAft>
                <a:spcPct val="35000"/>
              </a:spcAft>
              <a:buFont typeface="Wingdings" panose="05000000000000000000" pitchFamily="2" charset="2"/>
              <a:buChar char="q"/>
            </a:pPr>
            <a:r>
              <a:rPr lang="en-US" sz="1800" dirty="0">
                <a:solidFill>
                  <a:schemeClr val="tx1">
                    <a:hueOff val="0"/>
                    <a:satOff val="0"/>
                    <a:lumOff val="0"/>
                    <a:alphaOff val="0"/>
                  </a:schemeClr>
                </a:solidFill>
              </a:rPr>
              <a:t>We see the number of defaulter  and non defaulter cases  with the help of </a:t>
            </a:r>
            <a:r>
              <a:rPr lang="en-US" sz="1800" b="1" dirty="0">
                <a:solidFill>
                  <a:schemeClr val="tx1">
                    <a:hueOff val="0"/>
                    <a:satOff val="0"/>
                    <a:lumOff val="0"/>
                    <a:alphaOff val="0"/>
                  </a:schemeClr>
                </a:solidFill>
                <a:highlight>
                  <a:srgbClr val="FFFF00"/>
                </a:highlight>
              </a:rPr>
              <a:t>count plot. </a:t>
            </a:r>
          </a:p>
          <a:p>
            <a:pPr marL="0" indent="0" defTabSz="488950">
              <a:spcBef>
                <a:spcPct val="0"/>
              </a:spcBef>
              <a:spcAft>
                <a:spcPct val="35000"/>
              </a:spcAft>
              <a:buNone/>
            </a:pPr>
            <a:endParaRPr lang="en-US" sz="1800" b="1" dirty="0">
              <a:solidFill>
                <a:schemeClr val="tx1">
                  <a:hueOff val="0"/>
                  <a:satOff val="0"/>
                  <a:lumOff val="0"/>
                  <a:alphaOff val="0"/>
                </a:schemeClr>
              </a:solidFill>
              <a:highlight>
                <a:srgbClr val="FFFF00"/>
              </a:highlight>
            </a:endParaRPr>
          </a:p>
          <a:p>
            <a:pPr marL="285750" indent="-285750" defTabSz="488950">
              <a:spcBef>
                <a:spcPct val="0"/>
              </a:spcBef>
              <a:spcAft>
                <a:spcPct val="35000"/>
              </a:spcAft>
              <a:buFont typeface="Wingdings" panose="05000000000000000000" pitchFamily="2" charset="2"/>
              <a:buChar char="q"/>
            </a:pPr>
            <a:r>
              <a:rPr lang="en-US" sz="1800" dirty="0">
                <a:solidFill>
                  <a:schemeClr val="tx1">
                    <a:hueOff val="0"/>
                    <a:satOff val="0"/>
                    <a:lumOff val="0"/>
                    <a:alphaOff val="0"/>
                  </a:schemeClr>
                </a:solidFill>
              </a:rPr>
              <a:t>Then we visualize by plotting </a:t>
            </a:r>
            <a:r>
              <a:rPr lang="en-US" sz="1800" b="1" dirty="0">
                <a:solidFill>
                  <a:schemeClr val="tx1">
                    <a:hueOff val="0"/>
                    <a:satOff val="0"/>
                    <a:lumOff val="0"/>
                    <a:alphaOff val="0"/>
                  </a:schemeClr>
                </a:solidFill>
                <a:highlight>
                  <a:srgbClr val="FFFF00"/>
                </a:highlight>
              </a:rPr>
              <a:t>different variables </a:t>
            </a:r>
            <a:r>
              <a:rPr lang="en-US" sz="1800" dirty="0">
                <a:solidFill>
                  <a:schemeClr val="tx1">
                    <a:hueOff val="0"/>
                    <a:satOff val="0"/>
                    <a:lumOff val="0"/>
                    <a:alphaOff val="0"/>
                  </a:schemeClr>
                </a:solidFill>
              </a:rPr>
              <a:t>with our </a:t>
            </a:r>
            <a:r>
              <a:rPr lang="en-US" sz="1800" b="1" dirty="0">
                <a:solidFill>
                  <a:schemeClr val="tx1">
                    <a:hueOff val="0"/>
                    <a:satOff val="0"/>
                    <a:lumOff val="0"/>
                    <a:alphaOff val="0"/>
                  </a:schemeClr>
                </a:solidFill>
                <a:highlight>
                  <a:srgbClr val="FFFF00"/>
                </a:highlight>
              </a:rPr>
              <a:t>target variable(Labels) </a:t>
            </a:r>
            <a:r>
              <a:rPr lang="en-US" sz="1800" dirty="0">
                <a:solidFill>
                  <a:schemeClr val="tx1">
                    <a:hueOff val="0"/>
                    <a:satOff val="0"/>
                    <a:lumOff val="0"/>
                    <a:alphaOff val="0"/>
                  </a:schemeClr>
                </a:solidFill>
              </a:rPr>
              <a:t>to understand the relationship between different features. </a:t>
            </a:r>
          </a:p>
        </p:txBody>
      </p:sp>
      <p:pic>
        <p:nvPicPr>
          <p:cNvPr id="5" name="Picture 4">
            <a:extLst>
              <a:ext uri="{FF2B5EF4-FFF2-40B4-BE49-F238E27FC236}">
                <a16:creationId xmlns:a16="http://schemas.microsoft.com/office/drawing/2014/main" id="{21C2C012-3FD8-499F-87D6-146B00D5E7FE}"/>
              </a:ext>
            </a:extLst>
          </p:cNvPr>
          <p:cNvPicPr>
            <a:picLocks noChangeAspect="1"/>
          </p:cNvPicPr>
          <p:nvPr/>
        </p:nvPicPr>
        <p:blipFill rotWithShape="1">
          <a:blip r:embed="rId2"/>
          <a:srcRect l="12412" r="23045"/>
          <a:stretch/>
        </p:blipFill>
        <p:spPr>
          <a:xfrm>
            <a:off x="5652120" y="2225849"/>
            <a:ext cx="2714640" cy="1635199"/>
          </a:xfrm>
          <a:prstGeom prst="rect">
            <a:avLst/>
          </a:prstGeom>
          <a:ln>
            <a:solidFill>
              <a:schemeClr val="accent1">
                <a:lumMod val="40000"/>
                <a:lumOff val="60000"/>
              </a:schemeClr>
            </a:solidFill>
          </a:ln>
        </p:spPr>
      </p:pic>
      <p:pic>
        <p:nvPicPr>
          <p:cNvPr id="34" name="Picture 33">
            <a:extLst>
              <a:ext uri="{FF2B5EF4-FFF2-40B4-BE49-F238E27FC236}">
                <a16:creationId xmlns:a16="http://schemas.microsoft.com/office/drawing/2014/main" id="{F54272A4-5E9E-40B5-8D2A-AC6D0E86C89E}"/>
              </a:ext>
            </a:extLst>
          </p:cNvPr>
          <p:cNvPicPr/>
          <p:nvPr/>
        </p:nvPicPr>
        <p:blipFill>
          <a:blip r:embed="rId3"/>
          <a:stretch>
            <a:fillRect/>
          </a:stretch>
        </p:blipFill>
        <p:spPr>
          <a:xfrm>
            <a:off x="4427984" y="4534827"/>
            <a:ext cx="4176464" cy="1508535"/>
          </a:xfrm>
          <a:prstGeom prst="rect">
            <a:avLst/>
          </a:prstGeom>
          <a:ln>
            <a:solidFill>
              <a:schemeClr val="bg2"/>
            </a:solidFill>
          </a:ln>
        </p:spPr>
      </p:pic>
      <p:pic>
        <p:nvPicPr>
          <p:cNvPr id="39" name="Picture 38">
            <a:extLst>
              <a:ext uri="{FF2B5EF4-FFF2-40B4-BE49-F238E27FC236}">
                <a16:creationId xmlns:a16="http://schemas.microsoft.com/office/drawing/2014/main" id="{E64E68E7-BE68-41BF-856B-1DE08B35E41C}"/>
              </a:ext>
            </a:extLst>
          </p:cNvPr>
          <p:cNvPicPr/>
          <p:nvPr/>
        </p:nvPicPr>
        <p:blipFill rotWithShape="1">
          <a:blip r:embed="rId4"/>
          <a:srcRect l="-1" t="2967" r="463"/>
          <a:stretch/>
        </p:blipFill>
        <p:spPr bwMode="auto">
          <a:xfrm>
            <a:off x="113066" y="4607078"/>
            <a:ext cx="4176465" cy="1415934"/>
          </a:xfrm>
          <a:prstGeom prst="rect">
            <a:avLst/>
          </a:prstGeom>
          <a:ln>
            <a:solidFill>
              <a:schemeClr val="accent1">
                <a:lumMod val="20000"/>
                <a:lumOff val="80000"/>
              </a:schemeClr>
            </a:solidFill>
          </a:ln>
          <a:extLst>
            <a:ext uri="{53640926-AAD7-44D8-BBD7-CCE9431645EC}">
              <a14:shadowObscured xmlns:a14="http://schemas.microsoft.com/office/drawing/2010/main"/>
            </a:ext>
          </a:extLst>
        </p:spPr>
      </p:pic>
      <p:sp>
        <p:nvSpPr>
          <p:cNvPr id="47" name="Rectangle 46">
            <a:extLst>
              <a:ext uri="{FF2B5EF4-FFF2-40B4-BE49-F238E27FC236}">
                <a16:creationId xmlns:a16="http://schemas.microsoft.com/office/drawing/2014/main" id="{6F340616-0245-4767-9CC0-F8B95233CCF6}"/>
              </a:ext>
            </a:extLst>
          </p:cNvPr>
          <p:cNvSpPr/>
          <p:nvPr/>
        </p:nvSpPr>
        <p:spPr>
          <a:xfrm>
            <a:off x="113066" y="4293096"/>
            <a:ext cx="4176463" cy="288032"/>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Bi-Variate Loan Summary</a:t>
            </a:r>
          </a:p>
        </p:txBody>
      </p:sp>
      <p:sp>
        <p:nvSpPr>
          <p:cNvPr id="49" name="Rectangle 48">
            <a:extLst>
              <a:ext uri="{FF2B5EF4-FFF2-40B4-BE49-F238E27FC236}">
                <a16:creationId xmlns:a16="http://schemas.microsoft.com/office/drawing/2014/main" id="{47F64E4E-DD43-4A85-8E29-3E1266B48C9D}"/>
              </a:ext>
            </a:extLst>
          </p:cNvPr>
          <p:cNvSpPr/>
          <p:nvPr/>
        </p:nvSpPr>
        <p:spPr>
          <a:xfrm>
            <a:off x="4427981" y="4249827"/>
            <a:ext cx="4176463" cy="28803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Bi-Variate Data Account Recharge Summary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b="1">
                <a:latin typeface="Arial Black" panose="020B0A04020102020204" pitchFamily="34" charset="0"/>
              </a:rPr>
              <a:t>Visualization</a:t>
            </a:r>
            <a:endParaRPr lang="en-US">
              <a:latin typeface="Arial Black" panose="020B0A04020102020204" pitchFamily="34" charset="0"/>
            </a:endParaRPr>
          </a:p>
        </p:txBody>
      </p:sp>
      <p:sp>
        <p:nvSpPr>
          <p:cNvPr id="3" name="Content Placeholder 2"/>
          <p:cNvSpPr>
            <a:spLocks noGrp="1"/>
          </p:cNvSpPr>
          <p:nvPr>
            <p:ph idx="1"/>
          </p:nvPr>
        </p:nvSpPr>
        <p:spPr>
          <a:xfrm>
            <a:off x="6084168" y="2177997"/>
            <a:ext cx="2411747" cy="3699275"/>
          </a:xfr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rtlCol="0" anchor="t" anchorCtr="0">
            <a:noAutofit/>
          </a:bodyPr>
          <a:lstStyle/>
          <a:p>
            <a:pPr marL="285750" indent="-285750" defTabSz="488950">
              <a:spcBef>
                <a:spcPct val="0"/>
              </a:spcBef>
              <a:spcAft>
                <a:spcPct val="35000"/>
              </a:spcAft>
              <a:buFont typeface="Wingdings" panose="05000000000000000000" pitchFamily="2" charset="2"/>
              <a:buChar char="q"/>
            </a:pPr>
            <a:endParaRPr lang="en-US" sz="1800" dirty="0">
              <a:solidFill>
                <a:schemeClr val="tx1">
                  <a:hueOff val="0"/>
                  <a:satOff val="0"/>
                  <a:lumOff val="0"/>
                  <a:alphaOff val="0"/>
                </a:schemeClr>
              </a:solidFill>
            </a:endParaRPr>
          </a:p>
          <a:p>
            <a:pPr marL="285750" indent="-285750" defTabSz="488950">
              <a:spcBef>
                <a:spcPct val="0"/>
              </a:spcBef>
              <a:spcAft>
                <a:spcPct val="35000"/>
              </a:spcAft>
              <a:buFont typeface="Wingdings" panose="05000000000000000000" pitchFamily="2" charset="2"/>
              <a:buChar char="q"/>
            </a:pPr>
            <a:endParaRPr lang="en-US" sz="1800" dirty="0">
              <a:solidFill>
                <a:schemeClr val="tx1">
                  <a:hueOff val="0"/>
                  <a:satOff val="0"/>
                  <a:lumOff val="0"/>
                  <a:alphaOff val="0"/>
                </a:schemeClr>
              </a:solidFill>
            </a:endParaRPr>
          </a:p>
          <a:p>
            <a:pPr marL="285750" indent="-285750" defTabSz="488950">
              <a:spcBef>
                <a:spcPct val="0"/>
              </a:spcBef>
              <a:spcAft>
                <a:spcPct val="35000"/>
              </a:spcAft>
              <a:buFont typeface="Wingdings" panose="05000000000000000000" pitchFamily="2" charset="2"/>
              <a:buChar char="q"/>
            </a:pPr>
            <a:endParaRPr lang="en-US" sz="1800" dirty="0">
              <a:solidFill>
                <a:schemeClr val="tx1">
                  <a:hueOff val="0"/>
                  <a:satOff val="0"/>
                  <a:lumOff val="0"/>
                  <a:alphaOff val="0"/>
                </a:schemeClr>
              </a:solidFill>
            </a:endParaRPr>
          </a:p>
          <a:p>
            <a:pPr marL="285750" indent="-285750" defTabSz="488950">
              <a:spcBef>
                <a:spcPct val="0"/>
              </a:spcBef>
              <a:spcAft>
                <a:spcPct val="35000"/>
              </a:spcAft>
              <a:buFont typeface="Wingdings" panose="05000000000000000000" pitchFamily="2" charset="2"/>
              <a:buChar char="q"/>
            </a:pPr>
            <a:r>
              <a:rPr lang="en-US" sz="1800" dirty="0">
                <a:solidFill>
                  <a:schemeClr val="tx1">
                    <a:hueOff val="0"/>
                    <a:satOff val="0"/>
                    <a:lumOff val="0"/>
                    <a:alphaOff val="0"/>
                  </a:schemeClr>
                </a:solidFill>
              </a:rPr>
              <a:t>We plotted histogram for more information regarding to all numerical  features.</a:t>
            </a:r>
          </a:p>
        </p:txBody>
      </p:sp>
      <p:pic>
        <p:nvPicPr>
          <p:cNvPr id="40" name="Picture 39">
            <a:extLst>
              <a:ext uri="{FF2B5EF4-FFF2-40B4-BE49-F238E27FC236}">
                <a16:creationId xmlns:a16="http://schemas.microsoft.com/office/drawing/2014/main" id="{F37C5DF2-20ED-4274-B47B-9D0FA92C4778}"/>
              </a:ext>
            </a:extLst>
          </p:cNvPr>
          <p:cNvPicPr/>
          <p:nvPr/>
        </p:nvPicPr>
        <p:blipFill>
          <a:blip r:embed="rId2"/>
          <a:stretch>
            <a:fillRect/>
          </a:stretch>
        </p:blipFill>
        <p:spPr>
          <a:xfrm>
            <a:off x="629463" y="2374287"/>
            <a:ext cx="4752528" cy="3528392"/>
          </a:xfrm>
          <a:prstGeom prst="rect">
            <a:avLst/>
          </a:prstGeom>
          <a:ln>
            <a:solidFill>
              <a:schemeClr val="bg2">
                <a:lumMod val="75000"/>
              </a:schemeClr>
            </a:solidFill>
          </a:ln>
        </p:spPr>
      </p:pic>
      <p:sp>
        <p:nvSpPr>
          <p:cNvPr id="9" name="Rectangle 8">
            <a:extLst>
              <a:ext uri="{FF2B5EF4-FFF2-40B4-BE49-F238E27FC236}">
                <a16:creationId xmlns:a16="http://schemas.microsoft.com/office/drawing/2014/main" id="{8536C1DE-7D8A-4996-AAF5-D14883157C9B}"/>
              </a:ext>
            </a:extLst>
          </p:cNvPr>
          <p:cNvSpPr/>
          <p:nvPr/>
        </p:nvSpPr>
        <p:spPr>
          <a:xfrm>
            <a:off x="633277" y="2086255"/>
            <a:ext cx="4748714" cy="288032"/>
          </a:xfrm>
          <a:prstGeom prst="rect">
            <a:avLst/>
          </a:prstGeom>
          <a:solidFill>
            <a:schemeClr val="bg2">
              <a:lumMod val="9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HIST PLOT For Data Distribution</a:t>
            </a:r>
          </a:p>
        </p:txBody>
      </p:sp>
    </p:spTree>
    <p:extLst>
      <p:ext uri="{BB962C8B-B14F-4D97-AF65-F5344CB8AC3E}">
        <p14:creationId xmlns:p14="http://schemas.microsoft.com/office/powerpoint/2010/main" val="3226857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605896"/>
            <a:ext cx="2313633" cy="5646208"/>
          </a:xfrm>
        </p:spPr>
        <p:txBody>
          <a:bodyPr anchor="ctr">
            <a:normAutofit/>
          </a:bodyPr>
          <a:lstStyle/>
          <a:p>
            <a:r>
              <a:rPr lang="en-US" sz="3100" b="1">
                <a:solidFill>
                  <a:srgbClr val="FFFFFF"/>
                </a:solidFill>
                <a:latin typeface="Arial Black" panose="020B0A04020102020204" pitchFamily="34" charset="0"/>
              </a:rPr>
              <a:t>Modeling Parts</a:t>
            </a:r>
            <a:endParaRPr lang="en-US" sz="3100">
              <a:solidFill>
                <a:srgbClr val="FFFFFF"/>
              </a:solidFill>
              <a:latin typeface="Arial Black" panose="020B0A04020102020204" pitchFamily="34" charset="0"/>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3556512" y="605896"/>
            <a:ext cx="4810247" cy="5646208"/>
          </a:xfrm>
        </p:spPr>
        <p:txBody>
          <a:bodyPr anchor="ctr">
            <a:normAutofit/>
          </a:bodyPr>
          <a:lstStyle/>
          <a:p>
            <a:pPr>
              <a:buFont typeface="Wingdings" panose="05000000000000000000" pitchFamily="2" charset="2"/>
              <a:buChar char="§"/>
            </a:pPr>
            <a:r>
              <a:rPr lang="en-US" dirty="0"/>
              <a:t>We know that this is </a:t>
            </a:r>
            <a:r>
              <a:rPr lang="en-US" b="1" dirty="0">
                <a:highlight>
                  <a:srgbClr val="FFFF00"/>
                </a:highlight>
              </a:rPr>
              <a:t>Classification Problem </a:t>
            </a:r>
            <a:r>
              <a:rPr lang="en-US" dirty="0"/>
              <a:t>so we use </a:t>
            </a:r>
            <a:r>
              <a:rPr lang="en-US" b="1" dirty="0">
                <a:highlight>
                  <a:srgbClr val="FFFF00"/>
                </a:highlight>
              </a:rPr>
              <a:t>accuracy score, classification report</a:t>
            </a:r>
            <a:r>
              <a:rPr lang="en-US" b="1" dirty="0"/>
              <a:t> </a:t>
            </a:r>
            <a:r>
              <a:rPr lang="en-US" dirty="0"/>
              <a:t>and </a:t>
            </a:r>
            <a:r>
              <a:rPr lang="en-US" b="1" dirty="0">
                <a:highlight>
                  <a:srgbClr val="FFFF00"/>
                </a:highlight>
              </a:rPr>
              <a:t>confusion matrix  </a:t>
            </a:r>
            <a:r>
              <a:rPr lang="en-US" dirty="0"/>
              <a:t>as our evaluation matrix. </a:t>
            </a:r>
          </a:p>
          <a:p>
            <a:pPr>
              <a:buFont typeface="Wingdings" panose="05000000000000000000" pitchFamily="2" charset="2"/>
              <a:buChar char="§"/>
            </a:pPr>
            <a:r>
              <a:rPr lang="en-US" dirty="0"/>
              <a:t>We will also see the </a:t>
            </a:r>
            <a:r>
              <a:rPr lang="en-US" b="1" dirty="0">
                <a:highlight>
                  <a:srgbClr val="FFFF00"/>
                </a:highlight>
              </a:rPr>
              <a:t>AUC score  </a:t>
            </a:r>
            <a:r>
              <a:rPr lang="en-US" dirty="0"/>
              <a:t>and also plot the </a:t>
            </a:r>
            <a:r>
              <a:rPr lang="en-US" b="1" dirty="0">
                <a:highlight>
                  <a:srgbClr val="FFFF00"/>
                </a:highlight>
              </a:rPr>
              <a:t>AUC_ROC curve </a:t>
            </a:r>
            <a:r>
              <a:rPr lang="en-US" dirty="0"/>
              <a:t>for our final model.</a:t>
            </a:r>
          </a:p>
          <a:p>
            <a:pPr>
              <a:buFont typeface="Wingdings" panose="05000000000000000000" pitchFamily="2" charset="2"/>
              <a:buChar char="§"/>
            </a:pPr>
            <a:r>
              <a:rPr lang="en-US" dirty="0"/>
              <a:t>Imbalanced dataset is </a:t>
            </a:r>
            <a:r>
              <a:rPr lang="en-US" b="1" dirty="0"/>
              <a:t>normalized </a:t>
            </a:r>
            <a:r>
              <a:rPr lang="en-US" dirty="0"/>
              <a:t>for final modeling.</a:t>
            </a:r>
          </a:p>
          <a:p>
            <a:pPr>
              <a:buFont typeface="Wingdings" panose="05000000000000000000" pitchFamily="2" charset="2"/>
              <a:buChar char="§"/>
            </a:pPr>
            <a:r>
              <a:rPr lang="en-US" dirty="0"/>
              <a:t>After splitting the data for input and output </a:t>
            </a:r>
            <a:r>
              <a:rPr lang="en-US" b="1" dirty="0"/>
              <a:t>Standard-Scalar</a:t>
            </a:r>
            <a:r>
              <a:rPr lang="en-US" dirty="0"/>
              <a:t> is applied to standardize the input data.</a:t>
            </a:r>
          </a:p>
          <a:p>
            <a:pPr>
              <a:buFont typeface="Wingdings" panose="05000000000000000000" pitchFamily="2" charset="2"/>
              <a:buChar char="§"/>
            </a:pPr>
            <a:r>
              <a:rPr lang="en-US" dirty="0"/>
              <a:t>After </a:t>
            </a:r>
            <a:r>
              <a:rPr lang="en-US" b="1" dirty="0"/>
              <a:t>train test split </a:t>
            </a:r>
            <a:r>
              <a:rPr lang="en-US" dirty="0"/>
              <a:t>applied all the classification algorithms with hyper tuning to find the best scoring one.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832</Words>
  <Application>Microsoft Office PowerPoint</Application>
  <PresentationFormat>On-screen Show (4:3)</PresentationFormat>
  <Paragraphs>81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Wingdings</vt:lpstr>
      <vt:lpstr>Retrospect</vt:lpstr>
      <vt:lpstr>PowerPoint Presentation</vt:lpstr>
      <vt:lpstr>Project Introduction : Micro Finance Services</vt:lpstr>
      <vt:lpstr>PowerPoint Presentation</vt:lpstr>
      <vt:lpstr>Mathematical/ Analytical Modelling of the Problem</vt:lpstr>
      <vt:lpstr>Exploratory Data Analysis Steps</vt:lpstr>
      <vt:lpstr>Data Preprocessing Steps</vt:lpstr>
      <vt:lpstr>Visualization</vt:lpstr>
      <vt:lpstr>Visualization</vt:lpstr>
      <vt:lpstr>Modeling Parts</vt:lpstr>
      <vt:lpstr>Finalized Model</vt:lpstr>
      <vt:lpstr>Finalized Model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Paresh Agarwal</dc:creator>
  <cp:lastModifiedBy>home</cp:lastModifiedBy>
  <cp:revision>4</cp:revision>
  <dcterms:created xsi:type="dcterms:W3CDTF">2021-01-03T02:41:59Z</dcterms:created>
  <dcterms:modified xsi:type="dcterms:W3CDTF">2021-01-03T08:05:43Z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8018b01-d6ca-4215-a70f-0f507ff65fa4_Enabled">
    <vt:lpwstr>True</vt:lpwstr>
  </property>
  <property fmtid="{D5CDD505-2E9C-101B-9397-08002B2CF9AE}" pid="3" name="MSIP_Label_d8018b01-d6ca-4215-a70f-0f507ff65fa4_SiteId">
    <vt:lpwstr>4273e6e9-aed1-40ab-83a3-85e0d43de705</vt:lpwstr>
  </property>
  <property fmtid="{D5CDD505-2E9C-101B-9397-08002B2CF9AE}" pid="4" name="MSIP_Label_d8018b01-d6ca-4215-a70f-0f507ff65fa4_Owner">
    <vt:lpwstr>12174@cairnindia.com</vt:lpwstr>
  </property>
  <property fmtid="{D5CDD505-2E9C-101B-9397-08002B2CF9AE}" pid="5" name="MSIP_Label_d8018b01-d6ca-4215-a70f-0f507ff65fa4_SetDate">
    <vt:lpwstr>2021-01-03T02:43:11.2700953Z</vt:lpwstr>
  </property>
  <property fmtid="{D5CDD505-2E9C-101B-9397-08002B2CF9AE}" pid="6" name="MSIP_Label_d8018b01-d6ca-4215-a70f-0f507ff65fa4_Name">
    <vt:lpwstr>Internal (C3)</vt:lpwstr>
  </property>
  <property fmtid="{D5CDD505-2E9C-101B-9397-08002B2CF9AE}" pid="7" name="MSIP_Label_d8018b01-d6ca-4215-a70f-0f507ff65fa4_Application">
    <vt:lpwstr>Microsoft Azure Information Protection</vt:lpwstr>
  </property>
  <property fmtid="{D5CDD505-2E9C-101B-9397-08002B2CF9AE}" pid="8" name="MSIP_Label_d8018b01-d6ca-4215-a70f-0f507ff65fa4_ActionId">
    <vt:lpwstr>20db3582-2264-469c-a99b-8073b40d29e3</vt:lpwstr>
  </property>
  <property fmtid="{D5CDD505-2E9C-101B-9397-08002B2CF9AE}" pid="9" name="MSIP_Label_d8018b01-d6ca-4215-a70f-0f507ff65fa4_Extended_MSFT_Method">
    <vt:lpwstr>Automatic</vt:lpwstr>
  </property>
  <property fmtid="{D5CDD505-2E9C-101B-9397-08002B2CF9AE}" pid="10" name="MSIP_Label_1a837f0f-bc33-47ca-8126-9d7bb0fbe56f_Enabled">
    <vt:lpwstr>True</vt:lpwstr>
  </property>
  <property fmtid="{D5CDD505-2E9C-101B-9397-08002B2CF9AE}" pid="11" name="MSIP_Label_1a837f0f-bc33-47ca-8126-9d7bb0fbe56f_SiteId">
    <vt:lpwstr>4273e6e9-aed1-40ab-83a3-85e0d43de705</vt:lpwstr>
  </property>
  <property fmtid="{D5CDD505-2E9C-101B-9397-08002B2CF9AE}" pid="12" name="MSIP_Label_1a837f0f-bc33-47ca-8126-9d7bb0fbe56f_Owner">
    <vt:lpwstr>12174@cairnindia.com</vt:lpwstr>
  </property>
  <property fmtid="{D5CDD505-2E9C-101B-9397-08002B2CF9AE}" pid="13" name="MSIP_Label_1a837f0f-bc33-47ca-8126-9d7bb0fbe56f_SetDate">
    <vt:lpwstr>2021-01-03T02:43:11.2700953Z</vt:lpwstr>
  </property>
  <property fmtid="{D5CDD505-2E9C-101B-9397-08002B2CF9AE}" pid="14" name="MSIP_Label_1a837f0f-bc33-47ca-8126-9d7bb0fbe56f_Name">
    <vt:lpwstr>All Employees and Partners</vt:lpwstr>
  </property>
  <property fmtid="{D5CDD505-2E9C-101B-9397-08002B2CF9AE}" pid="15" name="MSIP_Label_1a837f0f-bc33-47ca-8126-9d7bb0fbe56f_Application">
    <vt:lpwstr>Microsoft Azure Information Protection</vt:lpwstr>
  </property>
  <property fmtid="{D5CDD505-2E9C-101B-9397-08002B2CF9AE}" pid="16" name="MSIP_Label_1a837f0f-bc33-47ca-8126-9d7bb0fbe56f_ActionId">
    <vt:lpwstr>20db3582-2264-469c-a99b-8073b40d29e3</vt:lpwstr>
  </property>
  <property fmtid="{D5CDD505-2E9C-101B-9397-08002B2CF9AE}" pid="17" name="MSIP_Label_1a837f0f-bc33-47ca-8126-9d7bb0fbe56f_Parent">
    <vt:lpwstr>d8018b01-d6ca-4215-a70f-0f507ff65fa4</vt:lpwstr>
  </property>
  <property fmtid="{D5CDD505-2E9C-101B-9397-08002B2CF9AE}" pid="18" name="MSIP_Label_1a837f0f-bc33-47ca-8126-9d7bb0fbe56f_Extended_MSFT_Method">
    <vt:lpwstr>Automatic</vt:lpwstr>
  </property>
  <property fmtid="{D5CDD505-2E9C-101B-9397-08002B2CF9AE}" pid="19" name="Sensitivity">
    <vt:lpwstr>Internal (C3) All Employees and Partners</vt:lpwstr>
  </property>
</Properties>
</file>