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25"/>
  </p:notesMasterIdLst>
  <p:sldIdLst>
    <p:sldId id="256" r:id="rId5"/>
    <p:sldId id="259" r:id="rId6"/>
    <p:sldId id="260" r:id="rId7"/>
    <p:sldId id="261" r:id="rId8"/>
    <p:sldId id="262" r:id="rId9"/>
    <p:sldId id="263" r:id="rId10"/>
    <p:sldId id="276" r:id="rId11"/>
    <p:sldId id="264" r:id="rId12"/>
    <p:sldId id="277" r:id="rId13"/>
    <p:sldId id="278" r:id="rId14"/>
    <p:sldId id="265" r:id="rId15"/>
    <p:sldId id="266" r:id="rId16"/>
    <p:sldId id="267" r:id="rId17"/>
    <p:sldId id="268" r:id="rId18"/>
    <p:sldId id="269" r:id="rId19"/>
    <p:sldId id="279" r:id="rId20"/>
    <p:sldId id="270" r:id="rId21"/>
    <p:sldId id="271" r:id="rId22"/>
    <p:sldId id="280" r:id="rId23"/>
    <p:sldId id="272" r:id="rId24"/>
  </p:sldIdLst>
  <p:sldSz cx="9144000" cy="5143500" type="screen16x9"/>
  <p:notesSz cx="6858000" cy="9144000"/>
  <p:embeddedFontLst>
    <p:embeddedFont>
      <p:font typeface="Calibri" pitchFamily="34" charset="0"/>
      <p:regular r:id="rId26"/>
      <p:bold r:id="rId27"/>
      <p:italic r:id="rId28"/>
      <p:boldItalic r:id="rId29"/>
    </p:embeddedFont>
    <p:embeddedFont>
      <p:font typeface="Roboto" charset="0"/>
      <p:regular r:id="rId30"/>
      <p:bold r:id="rId31"/>
      <p:italic r:id="rId32"/>
      <p:boldItalic r:id="rId33"/>
    </p:embeddedFont>
    <p:embeddedFont>
      <p:font typeface="Montserrat"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1C7409-58E6-4B9D-AC16-3443D8DA83A8}" v="2" dt="2022-11-06T12:03:48.1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41" autoAdjust="0"/>
  </p:normalViewPr>
  <p:slideViewPr>
    <p:cSldViewPr snapToGrid="0">
      <p:cViewPr>
        <p:scale>
          <a:sx n="102" d="100"/>
          <a:sy n="102" d="100"/>
        </p:scale>
        <p:origin x="-480" y="42"/>
      </p:cViewPr>
      <p:guideLst>
        <p:guide orient="horz" pos="1620"/>
        <p:guide pos="2880"/>
      </p:guideLst>
    </p:cSldViewPr>
  </p:slideViewPr>
  <p:notesTextViewPr>
    <p:cViewPr>
      <p:scale>
        <a:sx n="1" d="1"/>
        <a:sy n="1" d="1"/>
      </p:scale>
      <p:origin x="0" y="0"/>
    </p:cViewPr>
  </p:notesTextViewPr>
  <p:sorterViewPr>
    <p:cViewPr>
      <p:scale>
        <a:sx n="200" d="100"/>
        <a:sy n="2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1.fntdata"/><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font" Target="fonts/font9.fntdata"/><Relationship Id="rId42"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4.fntdata"/><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6.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03600464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70556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161713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557155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200543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28200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255398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631304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998501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000303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7949736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070583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358533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921687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00223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22853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837273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556664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553687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107422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13293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76407"/>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Capstone Project-1</a:t>
            </a:r>
            <a:endParaRPr sz="4200" b="1" dirty="0">
              <a:solidFill>
                <a:srgbClr val="CC0000"/>
              </a:solidFill>
              <a:latin typeface="Montserrat"/>
              <a:ea typeface="Montserrat"/>
              <a:cs typeface="Montserrat"/>
              <a:sym typeface="Montserrat"/>
            </a:endParaRPr>
          </a:p>
          <a:p>
            <a:r>
              <a:rPr lang="en-GB" sz="3600" b="1" dirty="0">
                <a:solidFill>
                  <a:schemeClr val="lt1"/>
                </a:solidFill>
                <a:latin typeface="Montserrat"/>
                <a:ea typeface="Montserrat"/>
                <a:cs typeface="Montserrat"/>
                <a:sym typeface="Montserrat"/>
              </a:rPr>
              <a:t>EDA On Hotel Bookings</a:t>
            </a:r>
            <a:r>
              <a:rPr lang="en-GB" sz="2800" b="1" dirty="0">
                <a:solidFill>
                  <a:schemeClr val="lt1"/>
                </a:solidFill>
                <a:latin typeface="Montserrat"/>
                <a:ea typeface="Montserrat"/>
                <a:cs typeface="Montserrat"/>
                <a:sym typeface="Montserrat"/>
              </a:rPr>
              <a:t/>
            </a:r>
            <a:br>
              <a:rPr lang="en-GB" sz="2800" b="1" dirty="0">
                <a:solidFill>
                  <a:schemeClr val="lt1"/>
                </a:solidFill>
                <a:latin typeface="Montserrat"/>
                <a:ea typeface="Montserrat"/>
                <a:cs typeface="Montserrat"/>
                <a:sym typeface="Montserrat"/>
              </a:rPr>
            </a:br>
            <a:r>
              <a:rPr lang="en-GB" sz="2800" b="1" dirty="0">
                <a:solidFill>
                  <a:schemeClr val="lt1"/>
                </a:solidFill>
                <a:latin typeface="Montserrat"/>
                <a:ea typeface="Montserrat"/>
                <a:cs typeface="Montserrat"/>
                <a:sym typeface="Montserrat"/>
              </a:rPr>
              <a:t>By:</a:t>
            </a:r>
            <a:br>
              <a:rPr lang="en-GB" sz="2800" b="1" dirty="0">
                <a:solidFill>
                  <a:schemeClr val="lt1"/>
                </a:solidFill>
                <a:latin typeface="Montserrat"/>
                <a:ea typeface="Montserrat"/>
                <a:cs typeface="Montserrat"/>
                <a:sym typeface="Montserrat"/>
              </a:rPr>
            </a:br>
            <a:r>
              <a:rPr lang="en-GB" sz="2400" b="1" dirty="0">
                <a:solidFill>
                  <a:schemeClr val="lt1"/>
                </a:solidFill>
                <a:latin typeface="Montserrat"/>
                <a:ea typeface="Montserrat"/>
                <a:cs typeface="Montserrat"/>
                <a:sym typeface="Montserrat"/>
              </a:rPr>
              <a:t>Team Members:</a:t>
            </a:r>
            <a:br>
              <a:rPr lang="en-GB" sz="2400" b="1" dirty="0">
                <a:solidFill>
                  <a:schemeClr val="lt1"/>
                </a:solidFill>
                <a:latin typeface="Montserrat"/>
                <a:ea typeface="Montserrat"/>
                <a:cs typeface="Montserrat"/>
                <a:sym typeface="Montserrat"/>
              </a:rPr>
            </a:br>
            <a:r>
              <a:rPr lang="en-GB" sz="2400" b="1" dirty="0">
                <a:solidFill>
                  <a:schemeClr val="lt1"/>
                </a:solidFill>
                <a:latin typeface="Montserrat"/>
                <a:ea typeface="Montserrat"/>
                <a:cs typeface="Montserrat"/>
                <a:sym typeface="Montserrat"/>
              </a:rPr>
              <a:t>Ajay Singh</a:t>
            </a:r>
            <a:br>
              <a:rPr lang="en-GB" sz="2400" b="1" dirty="0">
                <a:solidFill>
                  <a:schemeClr val="lt1"/>
                </a:solidFill>
                <a:latin typeface="Montserrat"/>
                <a:ea typeface="Montserrat"/>
                <a:cs typeface="Montserrat"/>
                <a:sym typeface="Montserrat"/>
              </a:rPr>
            </a:br>
            <a:r>
              <a:rPr lang="en-GB" sz="2400" b="1">
                <a:solidFill>
                  <a:schemeClr val="lt1"/>
                </a:solidFill>
                <a:latin typeface="Montserrat"/>
                <a:ea typeface="Montserrat"/>
                <a:cs typeface="Montserrat"/>
                <a:sym typeface="Montserrat"/>
              </a:rPr>
              <a:t>  </a:t>
            </a:r>
            <a:r>
              <a:rPr lang="en-GB" sz="2400" b="1" dirty="0">
                <a:solidFill>
                  <a:schemeClr val="lt1"/>
                </a:solidFill>
                <a:latin typeface="Montserrat"/>
                <a:ea typeface="Montserrat"/>
                <a:cs typeface="Montserrat"/>
                <a:sym typeface="Montserrat"/>
              </a:rPr>
              <a:t> Ajeet Kumar</a:t>
            </a:r>
            <a:br>
              <a:rPr lang="en-GB" sz="2400" b="1" dirty="0">
                <a:solidFill>
                  <a:schemeClr val="lt1"/>
                </a:solidFill>
                <a:latin typeface="Montserrat"/>
                <a:ea typeface="Montserrat"/>
                <a:cs typeface="Montserrat"/>
                <a:sym typeface="Montserrat"/>
              </a:rPr>
            </a:br>
            <a:r>
              <a:rPr lang="en-GB" sz="2400" b="1" dirty="0">
                <a:solidFill>
                  <a:schemeClr val="lt1"/>
                </a:solidFill>
                <a:latin typeface="Montserrat"/>
                <a:ea typeface="Montserrat"/>
                <a:cs typeface="Montserrat"/>
                <a:sym typeface="Montserrat"/>
              </a:rPr>
              <a:t> Laxmi Priya</a:t>
            </a:r>
            <a:br>
              <a:rPr lang="en-GB" sz="2400" b="1" dirty="0">
                <a:solidFill>
                  <a:schemeClr val="lt1"/>
                </a:solidFill>
                <a:latin typeface="Montserrat"/>
                <a:ea typeface="Montserrat"/>
                <a:cs typeface="Montserrat"/>
                <a:sym typeface="Montserrat"/>
              </a:rPr>
            </a:br>
            <a:r>
              <a:rPr lang="en-GB" sz="2400" b="1">
                <a:solidFill>
                  <a:schemeClr val="lt1"/>
                </a:solidFill>
                <a:latin typeface="Montserrat"/>
                <a:ea typeface="Montserrat"/>
                <a:cs typeface="Montserrat"/>
                <a:sym typeface="Montserrat"/>
              </a:rPr>
              <a:t>   </a:t>
            </a:r>
            <a:r>
              <a:rPr lang="en-GB" sz="2400" b="1" dirty="0">
                <a:solidFill>
                  <a:schemeClr val="lt1"/>
                </a:solidFill>
                <a:latin typeface="Montserrat"/>
                <a:ea typeface="Montserrat"/>
                <a:cs typeface="Montserrat"/>
                <a:sym typeface="Montserrat"/>
              </a:rPr>
              <a:t>Shruti Sharma</a:t>
            </a:r>
            <a:endParaRPr lang="en-IN" sz="3600" b="1">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304800"/>
            <a:ext cx="8520600" cy="542693"/>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r>
              <a:rPr lang="en-US" sz="1800" b="1" dirty="0">
                <a:solidFill>
                  <a:schemeClr val="lt1"/>
                </a:solidFill>
                <a:latin typeface="Montserrat"/>
                <a:ea typeface="Montserrat"/>
                <a:cs typeface="Montserrat"/>
                <a:sym typeface="Montserrat"/>
              </a:rPr>
              <a:t/>
            </a:r>
            <a:br>
              <a:rPr lang="en-US" sz="1800" b="1" dirty="0">
                <a:solidFill>
                  <a:schemeClr val="lt1"/>
                </a:solidFill>
                <a:latin typeface="Montserrat"/>
                <a:ea typeface="Montserrat"/>
                <a:cs typeface="Montserrat"/>
                <a:sym typeface="Montserrat"/>
              </a:rPr>
            </a:br>
            <a:r>
              <a:rPr lang="en-US" sz="1800" b="1" dirty="0">
                <a:solidFill>
                  <a:schemeClr val="lt1"/>
                </a:solidFill>
                <a:latin typeface="Montserrat"/>
                <a:ea typeface="Montserrat"/>
                <a:cs typeface="Montserrat"/>
                <a:sym typeface="Montserrat"/>
              </a:rPr>
              <a:t/>
            </a:r>
            <a:br>
              <a:rPr lang="en-US" sz="1800" b="1" dirty="0">
                <a:solidFill>
                  <a:schemeClr val="lt1"/>
                </a:solidFill>
                <a:latin typeface="Montserrat"/>
                <a:ea typeface="Montserrat"/>
                <a:cs typeface="Montserrat"/>
                <a:sym typeface="Montserrat"/>
              </a:rPr>
            </a:br>
            <a:r>
              <a:rPr lang="en-US" sz="1000" b="1" dirty="0">
                <a:solidFill>
                  <a:schemeClr val="lt1"/>
                </a:solidFill>
                <a:latin typeface="Montserrat"/>
                <a:ea typeface="Montserrat"/>
                <a:cs typeface="Montserrat"/>
                <a:sym typeface="Montserrat"/>
              </a:rPr>
              <a:t/>
            </a:r>
            <a:br>
              <a:rPr lang="en-US" sz="1000" b="1" dirty="0">
                <a:solidFill>
                  <a:schemeClr val="lt1"/>
                </a:solidFill>
                <a:latin typeface="Montserrat"/>
                <a:ea typeface="Montserrat"/>
                <a:cs typeface="Montserrat"/>
                <a:sym typeface="Montserrat"/>
              </a:rPr>
            </a:br>
            <a:r>
              <a:rPr lang="en-US" sz="3000" b="1" dirty="0">
                <a:solidFill>
                  <a:srgbClr val="CC0000"/>
                </a:solidFill>
                <a:latin typeface="Montserrat"/>
                <a:sym typeface="Montserrat"/>
              </a:rPr>
              <a:t>EDA And Visualization</a:t>
            </a:r>
            <a:endParaRPr sz="3000" b="1" dirty="0">
              <a:solidFill>
                <a:srgbClr val="CC0000"/>
              </a:solidFill>
              <a:latin typeface="Montserrat"/>
              <a:sym typeface="Montserrat"/>
            </a:endParaRPr>
          </a:p>
        </p:txBody>
      </p:sp>
      <p:sp>
        <p:nvSpPr>
          <p:cNvPr id="2" name="Text Placeholder 1">
            <a:extLst>
              <a:ext uri="{FF2B5EF4-FFF2-40B4-BE49-F238E27FC236}">
                <a16:creationId xmlns:a16="http://schemas.microsoft.com/office/drawing/2014/main" xmlns="" id="{8D258AA5-945D-221D-64C5-7792827E773C}"/>
              </a:ext>
            </a:extLst>
          </p:cNvPr>
          <p:cNvSpPr>
            <a:spLocks noGrp="1"/>
          </p:cNvSpPr>
          <p:nvPr>
            <p:ph type="body" idx="1"/>
          </p:nvPr>
        </p:nvSpPr>
        <p:spPr>
          <a:xfrm>
            <a:off x="311700" y="921834"/>
            <a:ext cx="8520600" cy="3647041"/>
          </a:xfrm>
        </p:spPr>
        <p:txBody>
          <a:bodyPr/>
          <a:lstStyle/>
          <a:p>
            <a:pPr marL="114300" indent="0">
              <a:buNone/>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Which hotel has more cancelation</a:t>
            </a:r>
          </a:p>
          <a:p>
            <a:pPr marL="114300" indent="0">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r>
              <a:rPr lang="en-US" sz="1400" b="1" dirty="0">
                <a:solidFill>
                  <a:schemeClr val="accent2"/>
                </a:solidFill>
                <a:latin typeface="Calibri" panose="020F0502020204030204" pitchFamily="34" charset="0"/>
                <a:ea typeface="Calibri" panose="020F0502020204030204" pitchFamily="34" charset="0"/>
                <a:cs typeface="Calibri" panose="020F0502020204030204" pitchFamily="34" charset="0"/>
              </a:rPr>
              <a:t>Conclusion:</a:t>
            </a:r>
          </a:p>
          <a:p>
            <a:pPr>
              <a:buClrTx/>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Most of the cancellation are in city hotel because it has more reservation .</a:t>
            </a:r>
          </a:p>
          <a:p>
            <a:pPr>
              <a:buClrTx/>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City hotel has 61.50%  of cancellation.</a:t>
            </a:r>
          </a:p>
          <a:p>
            <a:pPr>
              <a:buClrTx/>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Some time if any person does about to come because of some circumstances he/she not able to come and it is cheaper then resort so guest does cancel city hotel most.</a:t>
            </a:r>
          </a:p>
        </p:txBody>
      </p:sp>
      <p:pic>
        <p:nvPicPr>
          <p:cNvPr id="12" name="Picture 11">
            <a:extLst>
              <a:ext uri="{FF2B5EF4-FFF2-40B4-BE49-F238E27FC236}">
                <a16:creationId xmlns:a16="http://schemas.microsoft.com/office/drawing/2014/main" xmlns="" id="{D2CE05EE-9ED4-8212-BC34-4A90DF179205}"/>
              </a:ext>
            </a:extLst>
          </p:cNvPr>
          <p:cNvPicPr>
            <a:picLocks noChangeAspect="1"/>
          </p:cNvPicPr>
          <p:nvPr/>
        </p:nvPicPr>
        <p:blipFill>
          <a:blip r:embed="rId3"/>
          <a:stretch>
            <a:fillRect/>
          </a:stretch>
        </p:blipFill>
        <p:spPr>
          <a:xfrm>
            <a:off x="5056473" y="1065601"/>
            <a:ext cx="2011854" cy="1936800"/>
          </a:xfrm>
          <a:prstGeom prst="rect">
            <a:avLst/>
          </a:prstGeom>
        </p:spPr>
      </p:pic>
      <p:pic>
        <p:nvPicPr>
          <p:cNvPr id="16" name="Picture 15">
            <a:extLst>
              <a:ext uri="{FF2B5EF4-FFF2-40B4-BE49-F238E27FC236}">
                <a16:creationId xmlns:a16="http://schemas.microsoft.com/office/drawing/2014/main" xmlns="" id="{4B32C2BE-5BBB-E57D-FE0E-05EE3E8A58E1}"/>
              </a:ext>
            </a:extLst>
          </p:cNvPr>
          <p:cNvPicPr>
            <a:picLocks noChangeAspect="1"/>
          </p:cNvPicPr>
          <p:nvPr/>
        </p:nvPicPr>
        <p:blipFill>
          <a:blip r:embed="rId4"/>
          <a:stretch>
            <a:fillRect/>
          </a:stretch>
        </p:blipFill>
        <p:spPr>
          <a:xfrm>
            <a:off x="487326" y="1310530"/>
            <a:ext cx="4084674" cy="1691871"/>
          </a:xfrm>
          <a:prstGeom prst="rect">
            <a:avLst/>
          </a:prstGeom>
        </p:spPr>
      </p:pic>
    </p:spTree>
    <p:extLst>
      <p:ext uri="{BB962C8B-B14F-4D97-AF65-F5344CB8AC3E}">
        <p14:creationId xmlns:p14="http://schemas.microsoft.com/office/powerpoint/2010/main" val="2122779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0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000" b="1" dirty="0">
              <a:solidFill>
                <a:schemeClr val="lt1"/>
              </a:solidFill>
              <a:latin typeface="Montserrat"/>
              <a:ea typeface="Montserrat"/>
              <a:cs typeface="Montserrat"/>
              <a:sym typeface="Montserrat"/>
            </a:endParaRPr>
          </a:p>
          <a:p>
            <a:pPr marL="0" lvl="0" indent="0" rtl="0">
              <a:spcBef>
                <a:spcPts val="0"/>
              </a:spcBef>
              <a:spcAft>
                <a:spcPts val="0"/>
              </a:spcAft>
              <a:buSzPts val="5200"/>
              <a:buNone/>
            </a:pPr>
            <a:r>
              <a:rPr lang="en-US" sz="3000" b="1" dirty="0">
                <a:solidFill>
                  <a:srgbClr val="CC0000"/>
                </a:solidFill>
                <a:latin typeface="Montserrat"/>
                <a:sym typeface="Montserrat"/>
              </a:rPr>
              <a:t>EDA</a:t>
            </a:r>
            <a:r>
              <a:rPr lang="en-US" sz="3000" b="1" dirty="0">
                <a:solidFill>
                  <a:schemeClr val="lt1"/>
                </a:solidFill>
                <a:latin typeface="Montserrat"/>
                <a:ea typeface="Montserrat"/>
                <a:cs typeface="Montserrat"/>
                <a:sym typeface="Montserrat"/>
              </a:rPr>
              <a:t> </a:t>
            </a:r>
            <a:r>
              <a:rPr lang="en-US" sz="3000" b="1" dirty="0">
                <a:solidFill>
                  <a:srgbClr val="CC0000"/>
                </a:solidFill>
                <a:latin typeface="Montserrat"/>
                <a:sym typeface="Montserrat"/>
              </a:rPr>
              <a:t>And Visualization</a:t>
            </a:r>
            <a:endParaRPr sz="3000" b="1" dirty="0">
              <a:solidFill>
                <a:srgbClr val="CC0000"/>
              </a:solidFill>
              <a:latin typeface="Montserrat"/>
              <a:sym typeface="Montserrat"/>
            </a:endParaRPr>
          </a:p>
        </p:txBody>
      </p:sp>
      <p:sp>
        <p:nvSpPr>
          <p:cNvPr id="3" name="Text Placeholder 2">
            <a:extLst>
              <a:ext uri="{FF2B5EF4-FFF2-40B4-BE49-F238E27FC236}">
                <a16:creationId xmlns:a16="http://schemas.microsoft.com/office/drawing/2014/main" xmlns="" id="{5298798A-B250-13E0-55EF-DCCC8F752641}"/>
              </a:ext>
            </a:extLst>
          </p:cNvPr>
          <p:cNvSpPr>
            <a:spLocks noGrp="1"/>
          </p:cNvSpPr>
          <p:nvPr>
            <p:ph type="body" idx="1"/>
          </p:nvPr>
        </p:nvSpPr>
        <p:spPr>
          <a:xfrm>
            <a:off x="311700" y="920358"/>
            <a:ext cx="8520600" cy="3416400"/>
          </a:xfrm>
        </p:spPr>
        <p:txBody>
          <a:bodyPr/>
          <a:lstStyle/>
          <a:p>
            <a:pPr marL="114300" indent="0">
              <a:buNone/>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Here we are analyzing which type of hotel have Highest reservation</a:t>
            </a:r>
          </a:p>
          <a:p>
            <a:pPr marL="114300" indent="0">
              <a:buNone/>
            </a:pPr>
            <a:endParaRPr lang="en-US"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r>
              <a:rPr lang="en-US" sz="1400" b="1" dirty="0">
                <a:solidFill>
                  <a:schemeClr val="accent2"/>
                </a:solidFill>
                <a:latin typeface="Calibri" panose="020F0502020204030204" pitchFamily="34" charset="0"/>
                <a:ea typeface="Calibri" panose="020F0502020204030204" pitchFamily="34" charset="0"/>
                <a:cs typeface="Calibri" panose="020F0502020204030204" pitchFamily="34" charset="0"/>
              </a:rPr>
              <a:t>Conclusion:</a:t>
            </a:r>
          </a:p>
          <a:p>
            <a:pPr>
              <a:buClrTx/>
              <a:buFont typeface="Arial" panose="020B0604020202020204" pitchFamily="34" charset="0"/>
              <a:buChar char="•"/>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City hotel has maximum reservation  66.4% and Resort Hotel has 33.6% .</a:t>
            </a:r>
          </a:p>
          <a:p>
            <a:pPr>
              <a:buClrTx/>
              <a:buFont typeface="Arial" panose="020B0604020202020204" pitchFamily="34" charset="0"/>
              <a:buChar char="•"/>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Most of the people who come to visit any place they used to reserve hotel in city that’s why here city hotel has more reservation.</a:t>
            </a:r>
          </a:p>
          <a:p>
            <a:pPr>
              <a:buClrTx/>
              <a:buFont typeface="Arial" panose="020B0604020202020204" pitchFamily="34" charset="0"/>
              <a:buChar char="•"/>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p:txBody>
      </p:sp>
      <p:pic>
        <p:nvPicPr>
          <p:cNvPr id="2" name="Picture 1">
            <a:extLst>
              <a:ext uri="{FF2B5EF4-FFF2-40B4-BE49-F238E27FC236}">
                <a16:creationId xmlns:a16="http://schemas.microsoft.com/office/drawing/2014/main" xmlns="" id="{6B4748DE-9A5D-79FB-9650-1FED01498AA4}"/>
              </a:ext>
            </a:extLst>
          </p:cNvPr>
          <p:cNvPicPr>
            <a:picLocks noChangeAspect="1"/>
          </p:cNvPicPr>
          <p:nvPr/>
        </p:nvPicPr>
        <p:blipFill rotWithShape="1">
          <a:blip r:embed="rId3"/>
          <a:srcRect l="12841" t="10721" r="14553" b="4239"/>
          <a:stretch/>
        </p:blipFill>
        <p:spPr>
          <a:xfrm>
            <a:off x="879229" y="1387548"/>
            <a:ext cx="1737361" cy="1730327"/>
          </a:xfrm>
          <a:prstGeom prst="rect">
            <a:avLst/>
          </a:prstGeom>
        </p:spPr>
      </p:pic>
      <p:pic>
        <p:nvPicPr>
          <p:cNvPr id="7" name="Picture 6">
            <a:extLst>
              <a:ext uri="{FF2B5EF4-FFF2-40B4-BE49-F238E27FC236}">
                <a16:creationId xmlns:a16="http://schemas.microsoft.com/office/drawing/2014/main" xmlns="" id="{699BCBED-FB4B-082F-35FE-D7C9A2942395}"/>
              </a:ext>
            </a:extLst>
          </p:cNvPr>
          <p:cNvPicPr>
            <a:picLocks noChangeAspect="1"/>
          </p:cNvPicPr>
          <p:nvPr/>
        </p:nvPicPr>
        <p:blipFill>
          <a:blip r:embed="rId4"/>
          <a:stretch>
            <a:fillRect/>
          </a:stretch>
        </p:blipFill>
        <p:spPr>
          <a:xfrm>
            <a:off x="2616590" y="1319399"/>
            <a:ext cx="4282811" cy="2028712"/>
          </a:xfrm>
          <a:prstGeom prst="rect">
            <a:avLst/>
          </a:prstGeom>
        </p:spPr>
      </p:pic>
    </p:spTree>
    <p:extLst>
      <p:ext uri="{BB962C8B-B14F-4D97-AF65-F5344CB8AC3E}">
        <p14:creationId xmlns:p14="http://schemas.microsoft.com/office/powerpoint/2010/main" val="225058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4" name="Title 3">
            <a:extLst>
              <a:ext uri="{FF2B5EF4-FFF2-40B4-BE49-F238E27FC236}">
                <a16:creationId xmlns:a16="http://schemas.microsoft.com/office/drawing/2014/main" xmlns="" id="{E900896A-B7D7-1D56-1280-5AE25E2C195D}"/>
              </a:ext>
            </a:extLst>
          </p:cNvPr>
          <p:cNvSpPr>
            <a:spLocks noGrp="1"/>
          </p:cNvSpPr>
          <p:nvPr>
            <p:ph type="title"/>
          </p:nvPr>
        </p:nvSpPr>
        <p:spPr/>
        <p:txBody>
          <a:bodyPr/>
          <a:lstStyle/>
          <a:p>
            <a:pPr marL="0" lvl="0" indent="0" rtl="0">
              <a:lnSpc>
                <a:spcPct val="100000"/>
              </a:lnSpc>
              <a:spcBef>
                <a:spcPts val="0"/>
              </a:spcBef>
              <a:spcAft>
                <a:spcPts val="0"/>
              </a:spcAft>
            </a:pPr>
            <a:r>
              <a:rPr lang="en-US" sz="3000" b="1" dirty="0">
                <a:solidFill>
                  <a:srgbClr val="CC0000"/>
                </a:solidFill>
                <a:latin typeface="Montserrat"/>
                <a:sym typeface="Montserrat"/>
              </a:rPr>
              <a:t>EDA And Visualization</a:t>
            </a:r>
            <a:r>
              <a:rPr lang="en-US" sz="3200" b="1" dirty="0">
                <a:solidFill>
                  <a:schemeClr val="lt1"/>
                </a:solidFill>
                <a:latin typeface="Montserrat"/>
                <a:ea typeface="Montserrat"/>
                <a:cs typeface="Montserrat"/>
                <a:sym typeface="Montserrat"/>
              </a:rPr>
              <a:t/>
            </a:r>
            <a:br>
              <a:rPr lang="en-US" sz="3200" b="1" dirty="0">
                <a:solidFill>
                  <a:schemeClr val="lt1"/>
                </a:solidFill>
                <a:latin typeface="Montserrat"/>
                <a:ea typeface="Montserrat"/>
                <a:cs typeface="Montserrat"/>
                <a:sym typeface="Montserrat"/>
              </a:rPr>
            </a:br>
            <a:r>
              <a:rPr lang="en-US" sz="3200" b="1" dirty="0">
                <a:solidFill>
                  <a:schemeClr val="lt1"/>
                </a:solidFill>
                <a:latin typeface="Montserrat"/>
                <a:ea typeface="Montserrat"/>
                <a:cs typeface="Montserrat"/>
                <a:sym typeface="Montserrat"/>
              </a:rPr>
              <a:t/>
            </a:r>
            <a:br>
              <a:rPr lang="en-US" sz="3200" b="1" dirty="0">
                <a:solidFill>
                  <a:schemeClr val="lt1"/>
                </a:solidFill>
                <a:latin typeface="Montserrat"/>
                <a:ea typeface="Montserrat"/>
                <a:cs typeface="Montserrat"/>
                <a:sym typeface="Montserrat"/>
              </a:rPr>
            </a:br>
            <a:r>
              <a:rPr lang="en-US" sz="1600" b="1" dirty="0">
                <a:solidFill>
                  <a:schemeClr val="lt1"/>
                </a:solidFill>
                <a:latin typeface="Montserrat"/>
                <a:ea typeface="Montserrat"/>
                <a:cs typeface="Montserrat"/>
                <a:sym typeface="Montserrat"/>
              </a:rPr>
              <a:t/>
            </a:r>
            <a:br>
              <a:rPr lang="en-US" sz="1600" b="1" dirty="0">
                <a:solidFill>
                  <a:schemeClr val="lt1"/>
                </a:solidFill>
                <a:latin typeface="Montserrat"/>
                <a:ea typeface="Montserrat"/>
                <a:cs typeface="Montserrat"/>
                <a:sym typeface="Montserrat"/>
              </a:rPr>
            </a:br>
            <a:r>
              <a:rPr lang="en-US" sz="1600" b="1" dirty="0">
                <a:solidFill>
                  <a:schemeClr val="lt1"/>
                </a:solidFill>
                <a:latin typeface="Montserrat"/>
                <a:ea typeface="Montserrat"/>
                <a:cs typeface="Montserrat"/>
                <a:sym typeface="Montserrat"/>
              </a:rPr>
              <a:t/>
            </a:r>
            <a:br>
              <a:rPr lang="en-US" sz="1600" b="1" dirty="0">
                <a:solidFill>
                  <a:schemeClr val="lt1"/>
                </a:solidFill>
                <a:latin typeface="Montserrat"/>
                <a:ea typeface="Montserrat"/>
                <a:cs typeface="Montserrat"/>
                <a:sym typeface="Montserrat"/>
              </a:rPr>
            </a:br>
            <a:r>
              <a:rPr lang="en-US" sz="900" b="1" dirty="0">
                <a:solidFill>
                  <a:schemeClr val="lt1"/>
                </a:solidFill>
                <a:latin typeface="Montserrat"/>
                <a:ea typeface="Montserrat"/>
                <a:cs typeface="Montserrat"/>
                <a:sym typeface="Montserrat"/>
              </a:rPr>
              <a:t/>
            </a:r>
            <a:br>
              <a:rPr lang="en-US" sz="900" b="1" dirty="0">
                <a:solidFill>
                  <a:schemeClr val="lt1"/>
                </a:solidFill>
                <a:latin typeface="Montserrat"/>
                <a:ea typeface="Montserrat"/>
                <a:cs typeface="Montserrat"/>
                <a:sym typeface="Montserrat"/>
              </a:rPr>
            </a:br>
            <a:r>
              <a:rPr lang="en-US" sz="2800" b="1" dirty="0">
                <a:solidFill>
                  <a:schemeClr val="lt1"/>
                </a:solidFill>
                <a:latin typeface="Montserrat"/>
                <a:ea typeface="Montserrat"/>
                <a:cs typeface="Montserrat"/>
                <a:sym typeface="Montserrat"/>
              </a:rPr>
              <a:t>EDA And Visualization</a:t>
            </a:r>
            <a:endParaRPr lang="en-US" dirty="0"/>
          </a:p>
        </p:txBody>
      </p:sp>
      <p:sp>
        <p:nvSpPr>
          <p:cNvPr id="5" name="Text Placeholder 4">
            <a:extLst>
              <a:ext uri="{FF2B5EF4-FFF2-40B4-BE49-F238E27FC236}">
                <a16:creationId xmlns:a16="http://schemas.microsoft.com/office/drawing/2014/main" xmlns="" id="{9BA5B5C4-214B-E427-0052-E3E89A8D14AE}"/>
              </a:ext>
            </a:extLst>
          </p:cNvPr>
          <p:cNvSpPr>
            <a:spLocks noGrp="1"/>
          </p:cNvSpPr>
          <p:nvPr>
            <p:ph type="body" idx="1"/>
          </p:nvPr>
        </p:nvSpPr>
        <p:spPr/>
        <p:txBody>
          <a:bodyPr/>
          <a:lstStyle/>
          <a:p>
            <a:pPr marL="114300" indent="0">
              <a:buNone/>
            </a:pPr>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Here we are analyzing data on year wise hotel booking </a:t>
            </a:r>
          </a:p>
          <a:p>
            <a:pPr marL="114300" indent="0">
              <a:buNone/>
            </a:pPr>
            <a:endPar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r>
              <a:rPr lang="en-US" sz="1400" b="1" dirty="0">
                <a:solidFill>
                  <a:schemeClr val="bg1"/>
                </a:solidFill>
                <a:latin typeface="Calibri" panose="020F0502020204030204" pitchFamily="34" charset="0"/>
                <a:ea typeface="Calibri" panose="020F0502020204030204" pitchFamily="34" charset="0"/>
                <a:cs typeface="Calibri" panose="020F0502020204030204" pitchFamily="34" charset="0"/>
              </a:rPr>
              <a:t>Conclusion:</a:t>
            </a:r>
          </a:p>
          <a:p>
            <a:pPr>
              <a:buClrTx/>
              <a:buFont typeface="Arial" panose="020B0604020202020204" pitchFamily="34" charset="0"/>
              <a:buChar char="•"/>
            </a:pPr>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Hotel booking in 2015 is 30.0% ,2016 is 40.1% , 2017 is 33.0% include resort and city hotel.</a:t>
            </a:r>
          </a:p>
          <a:p>
            <a:pPr>
              <a:buClrTx/>
              <a:buFont typeface="Arial" panose="020B0604020202020204" pitchFamily="34" charset="0"/>
              <a:buChar char="•"/>
            </a:pPr>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Resort and city has highest booking in 2016.</a:t>
            </a:r>
          </a:p>
          <a:p>
            <a:pPr>
              <a:buClrTx/>
              <a:buFont typeface="Arial" panose="020B0604020202020204" pitchFamily="34" charset="0"/>
              <a:buChar char="•"/>
            </a:pPr>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Lowest booking or resort and city hotel 2015.</a:t>
            </a:r>
          </a:p>
        </p:txBody>
      </p:sp>
      <p:pic>
        <p:nvPicPr>
          <p:cNvPr id="9" name="Picture 8">
            <a:extLst>
              <a:ext uri="{FF2B5EF4-FFF2-40B4-BE49-F238E27FC236}">
                <a16:creationId xmlns:a16="http://schemas.microsoft.com/office/drawing/2014/main" xmlns="" id="{1B4C77E7-452B-4F90-22D2-18A93B50F14D}"/>
              </a:ext>
            </a:extLst>
          </p:cNvPr>
          <p:cNvPicPr>
            <a:picLocks noChangeAspect="1"/>
          </p:cNvPicPr>
          <p:nvPr/>
        </p:nvPicPr>
        <p:blipFill>
          <a:blip r:embed="rId3"/>
          <a:stretch>
            <a:fillRect/>
          </a:stretch>
        </p:blipFill>
        <p:spPr>
          <a:xfrm>
            <a:off x="4287117" y="1940140"/>
            <a:ext cx="2028516" cy="1418339"/>
          </a:xfrm>
          <a:prstGeom prst="rect">
            <a:avLst/>
          </a:prstGeom>
        </p:spPr>
      </p:pic>
      <p:pic>
        <p:nvPicPr>
          <p:cNvPr id="11" name="Picture 10">
            <a:extLst>
              <a:ext uri="{FF2B5EF4-FFF2-40B4-BE49-F238E27FC236}">
                <a16:creationId xmlns:a16="http://schemas.microsoft.com/office/drawing/2014/main" xmlns="" id="{7582C370-9DF8-FE71-60BD-0D04B019B029}"/>
              </a:ext>
            </a:extLst>
          </p:cNvPr>
          <p:cNvPicPr>
            <a:picLocks noChangeAspect="1"/>
          </p:cNvPicPr>
          <p:nvPr/>
        </p:nvPicPr>
        <p:blipFill>
          <a:blip r:embed="rId4"/>
          <a:stretch>
            <a:fillRect/>
          </a:stretch>
        </p:blipFill>
        <p:spPr>
          <a:xfrm>
            <a:off x="6070210" y="1247532"/>
            <a:ext cx="1477108" cy="1324218"/>
          </a:xfrm>
          <a:prstGeom prst="rect">
            <a:avLst/>
          </a:prstGeom>
        </p:spPr>
      </p:pic>
      <p:pic>
        <p:nvPicPr>
          <p:cNvPr id="13" name="Picture 12">
            <a:extLst>
              <a:ext uri="{FF2B5EF4-FFF2-40B4-BE49-F238E27FC236}">
                <a16:creationId xmlns:a16="http://schemas.microsoft.com/office/drawing/2014/main" xmlns="" id="{2C781201-F4B9-63A5-0BBD-C0A54FB43F1B}"/>
              </a:ext>
            </a:extLst>
          </p:cNvPr>
          <p:cNvPicPr>
            <a:picLocks noChangeAspect="1"/>
          </p:cNvPicPr>
          <p:nvPr/>
        </p:nvPicPr>
        <p:blipFill>
          <a:blip r:embed="rId5"/>
          <a:stretch>
            <a:fillRect/>
          </a:stretch>
        </p:blipFill>
        <p:spPr>
          <a:xfrm>
            <a:off x="7409423" y="1945643"/>
            <a:ext cx="1477108" cy="1350498"/>
          </a:xfrm>
          <a:prstGeom prst="rect">
            <a:avLst/>
          </a:prstGeom>
        </p:spPr>
      </p:pic>
      <p:pic>
        <p:nvPicPr>
          <p:cNvPr id="3" name="Picture 2">
            <a:extLst>
              <a:ext uri="{FF2B5EF4-FFF2-40B4-BE49-F238E27FC236}">
                <a16:creationId xmlns:a16="http://schemas.microsoft.com/office/drawing/2014/main" xmlns="" id="{91525990-01EF-8453-06D0-8274E35663CA}"/>
              </a:ext>
            </a:extLst>
          </p:cNvPr>
          <p:cNvPicPr>
            <a:picLocks noChangeAspect="1"/>
          </p:cNvPicPr>
          <p:nvPr/>
        </p:nvPicPr>
        <p:blipFill>
          <a:blip r:embed="rId6"/>
          <a:stretch>
            <a:fillRect/>
          </a:stretch>
        </p:blipFill>
        <p:spPr>
          <a:xfrm>
            <a:off x="152636" y="1641384"/>
            <a:ext cx="4135510" cy="1771990"/>
          </a:xfrm>
          <a:prstGeom prst="rect">
            <a:avLst/>
          </a:prstGeom>
        </p:spPr>
      </p:pic>
    </p:spTree>
    <p:extLst>
      <p:ext uri="{BB962C8B-B14F-4D97-AF65-F5344CB8AC3E}">
        <p14:creationId xmlns:p14="http://schemas.microsoft.com/office/powerpoint/2010/main" val="3529848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rtl="0">
              <a:spcBef>
                <a:spcPts val="0"/>
              </a:spcBef>
              <a:spcAft>
                <a:spcPts val="0"/>
              </a:spcAft>
              <a:buSzPts val="5200"/>
              <a:buNone/>
            </a:pPr>
            <a:r>
              <a:rPr lang="en-US" sz="1000" b="1" dirty="0">
                <a:solidFill>
                  <a:schemeClr val="lt1"/>
                </a:solidFill>
                <a:latin typeface="Montserrat"/>
                <a:ea typeface="Montserrat"/>
                <a:cs typeface="Montserrat"/>
                <a:sym typeface="Montserrat"/>
              </a:rPr>
              <a:t/>
            </a:r>
            <a:br>
              <a:rPr lang="en-US" sz="1000" b="1" dirty="0">
                <a:solidFill>
                  <a:schemeClr val="lt1"/>
                </a:solidFill>
                <a:latin typeface="Montserrat"/>
                <a:ea typeface="Montserrat"/>
                <a:cs typeface="Montserrat"/>
                <a:sym typeface="Montserrat"/>
              </a:rPr>
            </a:br>
            <a:r>
              <a:rPr lang="en-US" sz="1000" b="1" dirty="0">
                <a:solidFill>
                  <a:schemeClr val="lt1"/>
                </a:solidFill>
                <a:latin typeface="Montserrat"/>
                <a:ea typeface="Montserrat"/>
                <a:cs typeface="Montserrat"/>
                <a:sym typeface="Montserrat"/>
              </a:rPr>
              <a:t/>
            </a:r>
            <a:br>
              <a:rPr lang="en-US" sz="1000" b="1" dirty="0">
                <a:solidFill>
                  <a:schemeClr val="lt1"/>
                </a:solidFill>
                <a:latin typeface="Montserrat"/>
                <a:ea typeface="Montserrat"/>
                <a:cs typeface="Montserrat"/>
                <a:sym typeface="Montserrat"/>
              </a:rPr>
            </a:br>
            <a:r>
              <a:rPr lang="en-US" sz="800" b="1" dirty="0">
                <a:solidFill>
                  <a:schemeClr val="lt1"/>
                </a:solidFill>
                <a:latin typeface="Montserrat"/>
                <a:ea typeface="Montserrat"/>
                <a:cs typeface="Montserrat"/>
                <a:sym typeface="Montserrat"/>
              </a:rPr>
              <a:t/>
            </a:r>
            <a:br>
              <a:rPr lang="en-US" sz="800" b="1" dirty="0">
                <a:solidFill>
                  <a:schemeClr val="lt1"/>
                </a:solidFill>
                <a:latin typeface="Montserrat"/>
                <a:ea typeface="Montserrat"/>
                <a:cs typeface="Montserrat"/>
                <a:sym typeface="Montserrat"/>
              </a:rPr>
            </a:br>
            <a:r>
              <a:rPr lang="en-US" sz="3000" b="1" dirty="0">
                <a:solidFill>
                  <a:srgbClr val="CC0000"/>
                </a:solidFill>
                <a:latin typeface="Montserrat"/>
                <a:sym typeface="Montserrat"/>
              </a:rPr>
              <a:t>EDA And Visualization</a:t>
            </a:r>
            <a:endParaRPr sz="3000" b="1" dirty="0">
              <a:solidFill>
                <a:srgbClr val="CC0000"/>
              </a:solidFill>
              <a:latin typeface="Montserrat"/>
              <a:sym typeface="Montserrat"/>
            </a:endParaRPr>
          </a:p>
        </p:txBody>
      </p:sp>
      <p:sp>
        <p:nvSpPr>
          <p:cNvPr id="2" name="Text Placeholder 1">
            <a:extLst>
              <a:ext uri="{FF2B5EF4-FFF2-40B4-BE49-F238E27FC236}">
                <a16:creationId xmlns:a16="http://schemas.microsoft.com/office/drawing/2014/main" xmlns="" id="{01CD5981-AD8A-1CA9-3D18-2674FF2DFB59}"/>
              </a:ext>
            </a:extLst>
          </p:cNvPr>
          <p:cNvSpPr>
            <a:spLocks noGrp="1"/>
          </p:cNvSpPr>
          <p:nvPr>
            <p:ph type="body" idx="1"/>
          </p:nvPr>
        </p:nvSpPr>
        <p:spPr/>
        <p:txBody>
          <a:bodyPr/>
          <a:lstStyle/>
          <a:p>
            <a:pPr marL="114300" indent="0">
              <a:buClrTx/>
              <a:buNone/>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Here we’re going to analyze and visualize data of busy months in year</a:t>
            </a: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b="1"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r>
              <a:rPr lang="en-US" sz="1400" b="1" dirty="0">
                <a:solidFill>
                  <a:schemeClr val="accent2"/>
                </a:solidFill>
                <a:latin typeface="Calibri" panose="020F0502020204030204" pitchFamily="34" charset="0"/>
                <a:ea typeface="Calibri" panose="020F0502020204030204" pitchFamily="34" charset="0"/>
                <a:cs typeface="Calibri" panose="020F0502020204030204" pitchFamily="34" charset="0"/>
              </a:rPr>
              <a:t>Conclusion:</a:t>
            </a:r>
          </a:p>
          <a:p>
            <a:pPr>
              <a:buClrTx/>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In august month hotel booking are on peak .</a:t>
            </a:r>
          </a:p>
          <a:p>
            <a:pPr>
              <a:buClrTx/>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All months of years are average booking.</a:t>
            </a:r>
          </a:p>
          <a:p>
            <a:pPr>
              <a:buClrTx/>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Maximum bookings in month of August.</a:t>
            </a:r>
          </a:p>
          <a:p>
            <a:pPr>
              <a:buClrTx/>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xmlns="" id="{62835556-1E98-DA12-476E-BBDB7B24FA73}"/>
              </a:ext>
            </a:extLst>
          </p:cNvPr>
          <p:cNvPicPr>
            <a:picLocks noChangeAspect="1"/>
          </p:cNvPicPr>
          <p:nvPr/>
        </p:nvPicPr>
        <p:blipFill>
          <a:blip r:embed="rId3"/>
          <a:stretch>
            <a:fillRect/>
          </a:stretch>
        </p:blipFill>
        <p:spPr>
          <a:xfrm>
            <a:off x="479769" y="1580318"/>
            <a:ext cx="5722930" cy="2334431"/>
          </a:xfrm>
          <a:prstGeom prst="rect">
            <a:avLst/>
          </a:prstGeom>
        </p:spPr>
      </p:pic>
    </p:spTree>
    <p:extLst>
      <p:ext uri="{BB962C8B-B14F-4D97-AF65-F5344CB8AC3E}">
        <p14:creationId xmlns:p14="http://schemas.microsoft.com/office/powerpoint/2010/main" val="2262926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258538"/>
            <a:ext cx="8520600" cy="572700"/>
          </a:xfrm>
          <a:prstGeom prst="rect">
            <a:avLst/>
          </a:prstGeom>
          <a:noFill/>
          <a:ln>
            <a:noFill/>
          </a:ln>
        </p:spPr>
        <p:txBody>
          <a:bodyPr spcFirstLastPara="1" wrap="square" lIns="91425" tIns="91425" rIns="91425" bIns="91425" anchor="b" anchorCtr="0">
            <a:noAutofit/>
          </a:bodyPr>
          <a:lstStyle/>
          <a:p>
            <a:pPr marL="0" lvl="0" indent="0" rtl="0">
              <a:spcBef>
                <a:spcPts val="0"/>
              </a:spcBef>
              <a:spcAft>
                <a:spcPts val="0"/>
              </a:spcAft>
              <a:buSzPts val="5200"/>
              <a:buNone/>
            </a:pPr>
            <a:r>
              <a:rPr lang="en-US" sz="1400" b="1" dirty="0">
                <a:solidFill>
                  <a:schemeClr val="lt1"/>
                </a:solidFill>
                <a:latin typeface="Montserrat"/>
                <a:ea typeface="Montserrat"/>
                <a:cs typeface="Montserrat"/>
                <a:sym typeface="Montserrat"/>
              </a:rPr>
              <a:t/>
            </a:r>
            <a:br>
              <a:rPr lang="en-US" sz="1400" b="1" dirty="0">
                <a:solidFill>
                  <a:schemeClr val="lt1"/>
                </a:solidFill>
                <a:latin typeface="Montserrat"/>
                <a:ea typeface="Montserrat"/>
                <a:cs typeface="Montserrat"/>
                <a:sym typeface="Montserrat"/>
              </a:rPr>
            </a:br>
            <a:r>
              <a:rPr lang="en-US" sz="800" b="1" dirty="0">
                <a:solidFill>
                  <a:schemeClr val="lt1"/>
                </a:solidFill>
                <a:latin typeface="Montserrat"/>
                <a:ea typeface="Montserrat"/>
                <a:cs typeface="Montserrat"/>
                <a:sym typeface="Montserrat"/>
              </a:rPr>
              <a:t/>
            </a:r>
            <a:br>
              <a:rPr lang="en-US" sz="800" b="1" dirty="0">
                <a:solidFill>
                  <a:schemeClr val="lt1"/>
                </a:solidFill>
                <a:latin typeface="Montserrat"/>
                <a:ea typeface="Montserrat"/>
                <a:cs typeface="Montserrat"/>
                <a:sym typeface="Montserrat"/>
              </a:rPr>
            </a:br>
            <a:r>
              <a:rPr lang="en-US" sz="3000" b="1" dirty="0">
                <a:solidFill>
                  <a:srgbClr val="CC0000"/>
                </a:solidFill>
                <a:latin typeface="Montserrat"/>
                <a:sym typeface="Montserrat"/>
              </a:rPr>
              <a:t>EDA And Visualization</a:t>
            </a:r>
            <a:endParaRPr sz="3000" b="1" dirty="0">
              <a:solidFill>
                <a:srgbClr val="CC0000"/>
              </a:solidFill>
              <a:latin typeface="Montserrat"/>
              <a:sym typeface="Montserrat"/>
            </a:endParaRPr>
          </a:p>
        </p:txBody>
      </p:sp>
      <p:sp>
        <p:nvSpPr>
          <p:cNvPr id="2" name="Text Placeholder 1">
            <a:extLst>
              <a:ext uri="{FF2B5EF4-FFF2-40B4-BE49-F238E27FC236}">
                <a16:creationId xmlns:a16="http://schemas.microsoft.com/office/drawing/2014/main" xmlns="" id="{763822FE-A484-8424-26AB-30208C842402}"/>
              </a:ext>
            </a:extLst>
          </p:cNvPr>
          <p:cNvSpPr>
            <a:spLocks noGrp="1"/>
          </p:cNvSpPr>
          <p:nvPr>
            <p:ph type="body" idx="1"/>
          </p:nvPr>
        </p:nvSpPr>
        <p:spPr>
          <a:xfrm>
            <a:off x="311700" y="909136"/>
            <a:ext cx="8520600" cy="3416400"/>
          </a:xfrm>
        </p:spPr>
        <p:txBody>
          <a:bodyPr/>
          <a:lstStyle/>
          <a:p>
            <a:pPr marL="114300" indent="0">
              <a:buClr>
                <a:schemeClr val="accent2"/>
              </a:buClr>
              <a:buNone/>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Which type of Booking Mode preferred most by the visitors as compare to  Online and offline booking  Mode</a:t>
            </a:r>
          </a:p>
          <a:p>
            <a:pPr marL="114300" indent="0">
              <a:buClr>
                <a:schemeClr val="accent2"/>
              </a:buClr>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
                <a:schemeClr val="accent2"/>
              </a:buClr>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
                <a:schemeClr val="accent2"/>
              </a:buClr>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
                <a:schemeClr val="accent2"/>
              </a:buClr>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
                <a:schemeClr val="accent2"/>
              </a:buClr>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
                <a:schemeClr val="accent2"/>
              </a:buClr>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
                <a:schemeClr val="accent2"/>
              </a:buClr>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
                <a:schemeClr val="accent2"/>
              </a:buClr>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
                <a:schemeClr val="accent2"/>
              </a:buClr>
              <a:buNone/>
            </a:pPr>
            <a:r>
              <a:rPr lang="en-US" sz="1400" b="1" dirty="0">
                <a:solidFill>
                  <a:schemeClr val="accent2"/>
                </a:solidFill>
                <a:latin typeface="Calibri" panose="020F0502020204030204" pitchFamily="34" charset="0"/>
                <a:ea typeface="Calibri" panose="020F0502020204030204" pitchFamily="34" charset="0"/>
                <a:cs typeface="Calibri" panose="020F0502020204030204" pitchFamily="34" charset="0"/>
              </a:rPr>
              <a:t>Conclusion:</a:t>
            </a:r>
          </a:p>
          <a:p>
            <a:pPr>
              <a:buClr>
                <a:schemeClr val="accent2"/>
              </a:buClr>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Most of the people at this time , in all over the world have smart phone . So they does prefer to book online most.</a:t>
            </a:r>
          </a:p>
          <a:p>
            <a:pPr>
              <a:buClr>
                <a:schemeClr val="accent2"/>
              </a:buClr>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People do online booking because they can see the rating of the hotel and without going to the hotel they can book hotel in a single click.</a:t>
            </a:r>
            <a:endParaRPr lang="en-US" sz="1400" b="1"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xmlns="" id="{0D84DB9F-726B-B3A6-90B1-B9C7E7706261}"/>
              </a:ext>
            </a:extLst>
          </p:cNvPr>
          <p:cNvPicPr>
            <a:picLocks noChangeAspect="1"/>
          </p:cNvPicPr>
          <p:nvPr/>
        </p:nvPicPr>
        <p:blipFill>
          <a:blip r:embed="rId3"/>
          <a:stretch>
            <a:fillRect/>
          </a:stretch>
        </p:blipFill>
        <p:spPr>
          <a:xfrm>
            <a:off x="311700" y="1219678"/>
            <a:ext cx="3632863" cy="1938519"/>
          </a:xfrm>
          <a:prstGeom prst="rect">
            <a:avLst/>
          </a:prstGeom>
        </p:spPr>
      </p:pic>
      <p:pic>
        <p:nvPicPr>
          <p:cNvPr id="6" name="Picture 5">
            <a:extLst>
              <a:ext uri="{FF2B5EF4-FFF2-40B4-BE49-F238E27FC236}">
                <a16:creationId xmlns:a16="http://schemas.microsoft.com/office/drawing/2014/main" xmlns="" id="{D6480ED8-BE9A-99B7-DA80-390EC89D6558}"/>
              </a:ext>
            </a:extLst>
          </p:cNvPr>
          <p:cNvPicPr>
            <a:picLocks noChangeAspect="1"/>
          </p:cNvPicPr>
          <p:nvPr/>
        </p:nvPicPr>
        <p:blipFill>
          <a:blip r:embed="rId4"/>
          <a:stretch>
            <a:fillRect/>
          </a:stretch>
        </p:blipFill>
        <p:spPr>
          <a:xfrm>
            <a:off x="4572000" y="1219678"/>
            <a:ext cx="2278577" cy="1938519"/>
          </a:xfrm>
          <a:prstGeom prst="rect">
            <a:avLst/>
          </a:prstGeom>
        </p:spPr>
      </p:pic>
    </p:spTree>
    <p:extLst>
      <p:ext uri="{BB962C8B-B14F-4D97-AF65-F5344CB8AC3E}">
        <p14:creationId xmlns:p14="http://schemas.microsoft.com/office/powerpoint/2010/main" val="2364833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165600"/>
            <a:ext cx="8520600" cy="621725"/>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r>
              <a:rPr lang="en-US" sz="6000" b="1" dirty="0">
                <a:solidFill>
                  <a:schemeClr val="lt1"/>
                </a:solidFill>
                <a:latin typeface="Montserrat"/>
                <a:ea typeface="Montserrat"/>
                <a:cs typeface="Montserrat"/>
                <a:sym typeface="Montserrat"/>
              </a:rPr>
              <a:t/>
            </a:r>
            <a:br>
              <a:rPr lang="en-US" sz="6000" b="1" dirty="0">
                <a:solidFill>
                  <a:schemeClr val="lt1"/>
                </a:solidFill>
                <a:latin typeface="Montserrat"/>
                <a:ea typeface="Montserrat"/>
                <a:cs typeface="Montserrat"/>
                <a:sym typeface="Montserrat"/>
              </a:rPr>
            </a:br>
            <a:r>
              <a:rPr lang="en-US" sz="6000" b="1" dirty="0">
                <a:solidFill>
                  <a:schemeClr val="lt1"/>
                </a:solidFill>
                <a:latin typeface="Montserrat"/>
                <a:ea typeface="Montserrat"/>
                <a:cs typeface="Montserrat"/>
                <a:sym typeface="Montserrat"/>
              </a:rPr>
              <a:t/>
            </a:r>
            <a:br>
              <a:rPr lang="en-US" sz="6000" b="1" dirty="0">
                <a:solidFill>
                  <a:schemeClr val="lt1"/>
                </a:solidFill>
                <a:latin typeface="Montserrat"/>
                <a:ea typeface="Montserrat"/>
                <a:cs typeface="Montserrat"/>
                <a:sym typeface="Montserrat"/>
              </a:rPr>
            </a:br>
            <a:r>
              <a:rPr lang="en-US" sz="3200" b="1" dirty="0">
                <a:solidFill>
                  <a:schemeClr val="lt1"/>
                </a:solidFill>
                <a:latin typeface="Montserrat"/>
                <a:ea typeface="Montserrat"/>
                <a:cs typeface="Montserrat"/>
                <a:sym typeface="Montserrat"/>
              </a:rPr>
              <a:t/>
            </a:r>
            <a:br>
              <a:rPr lang="en-US" sz="3200" b="1" dirty="0">
                <a:solidFill>
                  <a:schemeClr val="lt1"/>
                </a:solidFill>
                <a:latin typeface="Montserrat"/>
                <a:ea typeface="Montserrat"/>
                <a:cs typeface="Montserrat"/>
                <a:sym typeface="Montserrat"/>
              </a:rPr>
            </a:br>
            <a:r>
              <a:rPr lang="en-US" sz="3000" b="1" dirty="0">
                <a:solidFill>
                  <a:srgbClr val="CC0000"/>
                </a:solidFill>
                <a:latin typeface="Montserrat"/>
                <a:sym typeface="Montserrat"/>
              </a:rPr>
              <a:t>EDA And Visualization</a:t>
            </a:r>
            <a:endParaRPr sz="3000" b="1" dirty="0">
              <a:solidFill>
                <a:srgbClr val="CC0000"/>
              </a:solidFill>
              <a:latin typeface="Montserrat"/>
              <a:sym typeface="Montserrat"/>
            </a:endParaRPr>
          </a:p>
        </p:txBody>
      </p:sp>
      <p:sp>
        <p:nvSpPr>
          <p:cNvPr id="2" name="Text Placeholder 1">
            <a:extLst>
              <a:ext uri="{FF2B5EF4-FFF2-40B4-BE49-F238E27FC236}">
                <a16:creationId xmlns:a16="http://schemas.microsoft.com/office/drawing/2014/main" xmlns="" id="{B8F93B3A-5255-8FC7-D306-B910F8875F87}"/>
              </a:ext>
            </a:extLst>
          </p:cNvPr>
          <p:cNvSpPr>
            <a:spLocks noGrp="1"/>
          </p:cNvSpPr>
          <p:nvPr>
            <p:ph type="body" idx="1"/>
          </p:nvPr>
        </p:nvSpPr>
        <p:spPr>
          <a:xfrm>
            <a:off x="311700" y="630286"/>
            <a:ext cx="8520600" cy="3927645"/>
          </a:xfrm>
        </p:spPr>
        <p:txBody>
          <a:bodyPr/>
          <a:lstStyle/>
          <a:p>
            <a:pPr marL="114300" indent="0">
              <a:buNone/>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Here we are doing analysis and visualization of 2016 cancelations</a:t>
            </a:r>
          </a:p>
          <a:p>
            <a:pPr marL="114300" indent="0">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
            </a:r>
            <a:b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br>
            <a:r>
              <a:rPr lang="en-US" sz="1400" b="1" dirty="0">
                <a:solidFill>
                  <a:schemeClr val="accent2"/>
                </a:solidFill>
                <a:latin typeface="Calibri" panose="020F0502020204030204" pitchFamily="34" charset="0"/>
                <a:ea typeface="Calibri" panose="020F0502020204030204" pitchFamily="34" charset="0"/>
                <a:cs typeface="Calibri" panose="020F0502020204030204" pitchFamily="34" charset="0"/>
              </a:rPr>
              <a:t>Conclusion:</a:t>
            </a:r>
          </a:p>
          <a:p>
            <a:pPr>
              <a:buClr>
                <a:schemeClr val="accent2"/>
              </a:buClr>
              <a:buFont typeface="Arial" panose="020B0604020202020204" pitchFamily="34" charset="0"/>
              <a:buChar char="•"/>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In month of February cancelation is maximum with 11.8% and minimum with 4.1% in July.</a:t>
            </a:r>
          </a:p>
          <a:p>
            <a:pPr>
              <a:buClr>
                <a:schemeClr val="accent2"/>
              </a:buClr>
              <a:buFont typeface="Arial" panose="020B0604020202020204" pitchFamily="34" charset="0"/>
              <a:buChar char="•"/>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In month of February maximum persons do hotel booking that’s why cancelation ratio lies on peak.</a:t>
            </a:r>
          </a:p>
        </p:txBody>
      </p:sp>
      <p:pic>
        <p:nvPicPr>
          <p:cNvPr id="4" name="Picture 3">
            <a:extLst>
              <a:ext uri="{FF2B5EF4-FFF2-40B4-BE49-F238E27FC236}">
                <a16:creationId xmlns:a16="http://schemas.microsoft.com/office/drawing/2014/main" xmlns="" id="{8DDBC51F-D8A2-42D8-3FAB-35A6670ED292}"/>
              </a:ext>
            </a:extLst>
          </p:cNvPr>
          <p:cNvPicPr>
            <a:picLocks noChangeAspect="1"/>
          </p:cNvPicPr>
          <p:nvPr/>
        </p:nvPicPr>
        <p:blipFill>
          <a:blip r:embed="rId3"/>
          <a:stretch>
            <a:fillRect/>
          </a:stretch>
        </p:blipFill>
        <p:spPr>
          <a:xfrm>
            <a:off x="5712431" y="787325"/>
            <a:ext cx="3236379" cy="2736711"/>
          </a:xfrm>
          <a:prstGeom prst="rect">
            <a:avLst/>
          </a:prstGeom>
        </p:spPr>
      </p:pic>
      <p:pic>
        <p:nvPicPr>
          <p:cNvPr id="6" name="Picture 5">
            <a:extLst>
              <a:ext uri="{FF2B5EF4-FFF2-40B4-BE49-F238E27FC236}">
                <a16:creationId xmlns:a16="http://schemas.microsoft.com/office/drawing/2014/main" xmlns="" id="{8F4C87E2-9A19-37C7-6D3B-A50C1806113F}"/>
              </a:ext>
            </a:extLst>
          </p:cNvPr>
          <p:cNvPicPr>
            <a:picLocks noChangeAspect="1"/>
          </p:cNvPicPr>
          <p:nvPr/>
        </p:nvPicPr>
        <p:blipFill>
          <a:blip r:embed="rId4"/>
          <a:stretch>
            <a:fillRect/>
          </a:stretch>
        </p:blipFill>
        <p:spPr>
          <a:xfrm>
            <a:off x="311700" y="963171"/>
            <a:ext cx="5493690" cy="2377907"/>
          </a:xfrm>
          <a:prstGeom prst="rect">
            <a:avLst/>
          </a:prstGeom>
        </p:spPr>
      </p:pic>
    </p:spTree>
    <p:extLst>
      <p:ext uri="{BB962C8B-B14F-4D97-AF65-F5344CB8AC3E}">
        <p14:creationId xmlns:p14="http://schemas.microsoft.com/office/powerpoint/2010/main" val="16560250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165600"/>
            <a:ext cx="8520600" cy="621725"/>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r>
              <a:rPr lang="en-US" sz="6000" b="1" dirty="0">
                <a:solidFill>
                  <a:schemeClr val="lt1"/>
                </a:solidFill>
                <a:latin typeface="Montserrat"/>
                <a:ea typeface="Montserrat"/>
                <a:cs typeface="Montserrat"/>
                <a:sym typeface="Montserrat"/>
              </a:rPr>
              <a:t/>
            </a:r>
            <a:br>
              <a:rPr lang="en-US" sz="6000" b="1" dirty="0">
                <a:solidFill>
                  <a:schemeClr val="lt1"/>
                </a:solidFill>
                <a:latin typeface="Montserrat"/>
                <a:ea typeface="Montserrat"/>
                <a:cs typeface="Montserrat"/>
                <a:sym typeface="Montserrat"/>
              </a:rPr>
            </a:br>
            <a:r>
              <a:rPr lang="en-US" sz="6000" b="1" dirty="0">
                <a:solidFill>
                  <a:schemeClr val="lt1"/>
                </a:solidFill>
                <a:latin typeface="Montserrat"/>
                <a:ea typeface="Montserrat"/>
                <a:cs typeface="Montserrat"/>
                <a:sym typeface="Montserrat"/>
              </a:rPr>
              <a:t/>
            </a:r>
            <a:br>
              <a:rPr lang="en-US" sz="6000" b="1" dirty="0">
                <a:solidFill>
                  <a:schemeClr val="lt1"/>
                </a:solidFill>
                <a:latin typeface="Montserrat"/>
                <a:ea typeface="Montserrat"/>
                <a:cs typeface="Montserrat"/>
                <a:sym typeface="Montserrat"/>
              </a:rPr>
            </a:br>
            <a:r>
              <a:rPr lang="en-US" sz="3200" b="1" dirty="0">
                <a:solidFill>
                  <a:schemeClr val="lt1"/>
                </a:solidFill>
                <a:latin typeface="Montserrat"/>
                <a:ea typeface="Montserrat"/>
                <a:cs typeface="Montserrat"/>
                <a:sym typeface="Montserrat"/>
              </a:rPr>
              <a:t/>
            </a:r>
            <a:br>
              <a:rPr lang="en-US" sz="3200" b="1" dirty="0">
                <a:solidFill>
                  <a:schemeClr val="lt1"/>
                </a:solidFill>
                <a:latin typeface="Montserrat"/>
                <a:ea typeface="Montserrat"/>
                <a:cs typeface="Montserrat"/>
                <a:sym typeface="Montserrat"/>
              </a:rPr>
            </a:br>
            <a:r>
              <a:rPr lang="en-US" sz="3000" b="1" dirty="0">
                <a:solidFill>
                  <a:srgbClr val="CC0000"/>
                </a:solidFill>
                <a:latin typeface="Montserrat"/>
                <a:sym typeface="Montserrat"/>
              </a:rPr>
              <a:t>EDA And Visualization</a:t>
            </a:r>
            <a:endParaRPr sz="3000" b="1" dirty="0">
              <a:solidFill>
                <a:srgbClr val="CC0000"/>
              </a:solidFill>
              <a:latin typeface="Montserrat"/>
              <a:sym typeface="Montserrat"/>
            </a:endParaRPr>
          </a:p>
        </p:txBody>
      </p:sp>
      <p:sp>
        <p:nvSpPr>
          <p:cNvPr id="2" name="Text Placeholder 1">
            <a:extLst>
              <a:ext uri="{FF2B5EF4-FFF2-40B4-BE49-F238E27FC236}">
                <a16:creationId xmlns:a16="http://schemas.microsoft.com/office/drawing/2014/main" xmlns="" id="{B8F93B3A-5255-8FC7-D306-B910F8875F87}"/>
              </a:ext>
            </a:extLst>
          </p:cNvPr>
          <p:cNvSpPr>
            <a:spLocks noGrp="1"/>
          </p:cNvSpPr>
          <p:nvPr>
            <p:ph type="body" idx="1"/>
          </p:nvPr>
        </p:nvSpPr>
        <p:spPr>
          <a:xfrm>
            <a:off x="311700" y="679791"/>
            <a:ext cx="8520600" cy="3416400"/>
          </a:xfrm>
        </p:spPr>
        <p:txBody>
          <a:bodyPr/>
          <a:lstStyle/>
          <a:p>
            <a:pPr marL="114300" indent="0">
              <a:buNone/>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Here we are calculating average daily price for per person</a:t>
            </a:r>
          </a:p>
          <a:p>
            <a:pPr marL="114300" indent="0">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
            </a:r>
            <a:b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b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
            </a:r>
            <a:b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b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
            </a:r>
            <a:b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b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r>
              <a:rPr lang="en-US" sz="1400" b="1" dirty="0">
                <a:solidFill>
                  <a:schemeClr val="accent2"/>
                </a:solidFill>
                <a:latin typeface="Calibri" panose="020F0502020204030204" pitchFamily="34" charset="0"/>
                <a:ea typeface="Calibri" panose="020F0502020204030204" pitchFamily="34" charset="0"/>
                <a:cs typeface="Calibri" panose="020F0502020204030204" pitchFamily="34" charset="0"/>
              </a:rPr>
              <a:t>Conclusion:</a:t>
            </a:r>
          </a:p>
          <a:p>
            <a:pPr>
              <a:buClrTx/>
              <a:buFont typeface="Arial" panose="020B0604020202020204" pitchFamily="34" charset="0"/>
              <a:buChar char="•"/>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Average daily price for per person does high in august month.</a:t>
            </a:r>
          </a:p>
          <a:p>
            <a:pPr>
              <a:buClrTx/>
              <a:buFont typeface="Arial" panose="020B0604020202020204" pitchFamily="34" charset="0"/>
              <a:buChar char="•"/>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Average daily price for per person does minimum in January month.</a:t>
            </a:r>
          </a:p>
          <a:p>
            <a:pPr>
              <a:buClrTx/>
              <a:buFont typeface="Arial" panose="020B0604020202020204" pitchFamily="34" charset="0"/>
              <a:buChar char="•"/>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Most of the people do prefer to stay in city hotel so it’s price does not increase or decrease like resort hotel.</a:t>
            </a:r>
          </a:p>
          <a:p>
            <a:pPr>
              <a:buClrTx/>
              <a:buFont typeface="Arial" panose="020B0604020202020204" pitchFamily="34" charset="0"/>
              <a:buChar char="•"/>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In resort hotel people mostly go for vacation so they reserve resort because they required more space to fun with friend and family .</a:t>
            </a:r>
          </a:p>
        </p:txBody>
      </p:sp>
      <p:pic>
        <p:nvPicPr>
          <p:cNvPr id="6" name="Picture 5">
            <a:extLst>
              <a:ext uri="{FF2B5EF4-FFF2-40B4-BE49-F238E27FC236}">
                <a16:creationId xmlns:a16="http://schemas.microsoft.com/office/drawing/2014/main" xmlns="" id="{B4EE23FE-3AC2-AC95-27CF-2643E3789FEC}"/>
              </a:ext>
            </a:extLst>
          </p:cNvPr>
          <p:cNvPicPr>
            <a:picLocks noChangeAspect="1"/>
          </p:cNvPicPr>
          <p:nvPr/>
        </p:nvPicPr>
        <p:blipFill rotWithShape="1">
          <a:blip r:embed="rId3">
            <a:alphaModFix/>
          </a:blip>
          <a:srcRect l="1447" t="3138" r="1135"/>
          <a:stretch/>
        </p:blipFill>
        <p:spPr>
          <a:xfrm>
            <a:off x="311700" y="1047309"/>
            <a:ext cx="6274191" cy="2117188"/>
          </a:xfrm>
          <a:prstGeom prst="rect">
            <a:avLst/>
          </a:prstGeom>
        </p:spPr>
      </p:pic>
    </p:spTree>
    <p:extLst>
      <p:ext uri="{BB962C8B-B14F-4D97-AF65-F5344CB8AC3E}">
        <p14:creationId xmlns:p14="http://schemas.microsoft.com/office/powerpoint/2010/main" val="18398150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214625"/>
            <a:ext cx="8520600" cy="572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rtl="0">
              <a:spcBef>
                <a:spcPts val="0"/>
              </a:spcBef>
              <a:spcAft>
                <a:spcPts val="0"/>
              </a:spcAft>
              <a:buSzPts val="5200"/>
              <a:buNone/>
            </a:pPr>
            <a:r>
              <a:rPr lang="en-US" sz="3000" b="1" dirty="0">
                <a:solidFill>
                  <a:srgbClr val="CC0000"/>
                </a:solidFill>
                <a:latin typeface="Montserrat"/>
                <a:sym typeface="Montserrat"/>
              </a:rPr>
              <a:t>EDA And Visualization</a:t>
            </a:r>
            <a:endParaRPr sz="3000" b="1" dirty="0">
              <a:solidFill>
                <a:srgbClr val="CC0000"/>
              </a:solidFill>
              <a:latin typeface="Montserrat"/>
              <a:sym typeface="Montserrat"/>
            </a:endParaRPr>
          </a:p>
        </p:txBody>
      </p:sp>
      <p:sp>
        <p:nvSpPr>
          <p:cNvPr id="2" name="Text Placeholder 1">
            <a:extLst>
              <a:ext uri="{FF2B5EF4-FFF2-40B4-BE49-F238E27FC236}">
                <a16:creationId xmlns:a16="http://schemas.microsoft.com/office/drawing/2014/main" xmlns="" id="{59FC7200-6084-3676-D1BE-4B90BA9622A9}"/>
              </a:ext>
            </a:extLst>
          </p:cNvPr>
          <p:cNvSpPr>
            <a:spLocks noGrp="1"/>
          </p:cNvSpPr>
          <p:nvPr>
            <p:ph type="body" idx="1"/>
          </p:nvPr>
        </p:nvSpPr>
        <p:spPr>
          <a:xfrm>
            <a:off x="311700" y="787325"/>
            <a:ext cx="8520600" cy="3416400"/>
          </a:xfrm>
        </p:spPr>
        <p:txBody>
          <a:bodyPr/>
          <a:lstStyle/>
          <a:p>
            <a:pPr marL="114300" indent="0">
              <a:buClrTx/>
              <a:buNone/>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Here we are doing analysis on data of guest repeated ratio.</a:t>
            </a: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r>
              <a:rPr lang="en-US" sz="1400" b="1" dirty="0">
                <a:solidFill>
                  <a:schemeClr val="accent2"/>
                </a:solidFill>
                <a:latin typeface="Calibri" panose="020F0502020204030204" pitchFamily="34" charset="0"/>
                <a:ea typeface="Calibri" panose="020F0502020204030204" pitchFamily="34" charset="0"/>
                <a:cs typeface="Calibri" panose="020F0502020204030204" pitchFamily="34" charset="0"/>
              </a:rPr>
              <a:t>Conclusion:</a:t>
            </a:r>
          </a:p>
          <a:p>
            <a:pPr>
              <a:buClrTx/>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According to ratio of analyzing the data we can say that there is a </a:t>
            </a:r>
            <a:b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b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very few no of guest who does repeat hotel.</a:t>
            </a:r>
          </a:p>
          <a:p>
            <a:pPr>
              <a:buClrTx/>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Only 3.2% guests has repeated any 96.8% didn’t repeat.</a:t>
            </a: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xmlns="" id="{24A6EED4-4793-AD20-64A7-2642CCDAB0FB}"/>
              </a:ext>
            </a:extLst>
          </p:cNvPr>
          <p:cNvPicPr>
            <a:picLocks noChangeAspect="1"/>
          </p:cNvPicPr>
          <p:nvPr/>
        </p:nvPicPr>
        <p:blipFill>
          <a:blip r:embed="rId3"/>
          <a:stretch>
            <a:fillRect/>
          </a:stretch>
        </p:blipFill>
        <p:spPr>
          <a:xfrm>
            <a:off x="311699" y="1146517"/>
            <a:ext cx="3043445" cy="2398542"/>
          </a:xfrm>
          <a:prstGeom prst="rect">
            <a:avLst/>
          </a:prstGeom>
        </p:spPr>
      </p:pic>
      <p:pic>
        <p:nvPicPr>
          <p:cNvPr id="12" name="Picture 11">
            <a:extLst>
              <a:ext uri="{FF2B5EF4-FFF2-40B4-BE49-F238E27FC236}">
                <a16:creationId xmlns:a16="http://schemas.microsoft.com/office/drawing/2014/main" xmlns="" id="{2B09F275-C652-7219-D018-EBCF74B8F48E}"/>
              </a:ext>
            </a:extLst>
          </p:cNvPr>
          <p:cNvPicPr>
            <a:picLocks noChangeAspect="1"/>
          </p:cNvPicPr>
          <p:nvPr/>
        </p:nvPicPr>
        <p:blipFill>
          <a:blip r:embed="rId4"/>
          <a:stretch>
            <a:fillRect/>
          </a:stretch>
        </p:blipFill>
        <p:spPr>
          <a:xfrm>
            <a:off x="4099437" y="1146518"/>
            <a:ext cx="2649925" cy="2280624"/>
          </a:xfrm>
          <a:prstGeom prst="rect">
            <a:avLst/>
          </a:prstGeom>
        </p:spPr>
      </p:pic>
    </p:spTree>
    <p:extLst>
      <p:ext uri="{BB962C8B-B14F-4D97-AF65-F5344CB8AC3E}">
        <p14:creationId xmlns:p14="http://schemas.microsoft.com/office/powerpoint/2010/main" val="12522198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76500" y="121025"/>
            <a:ext cx="8520600" cy="572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a:buSzPts val="5200"/>
            </a:pPr>
            <a:r>
              <a:rPr lang="en-US" sz="3000" b="1" dirty="0">
                <a:solidFill>
                  <a:srgbClr val="CC0000"/>
                </a:solidFill>
                <a:latin typeface="Montserrat"/>
                <a:sym typeface="Montserrat"/>
              </a:rPr>
              <a:t>EDA And Visualization</a:t>
            </a:r>
            <a:endParaRPr sz="3000" b="1" dirty="0">
              <a:solidFill>
                <a:srgbClr val="CC0000"/>
              </a:solidFill>
              <a:latin typeface="Montserrat"/>
              <a:sym typeface="Montserrat"/>
            </a:endParaRPr>
          </a:p>
        </p:txBody>
      </p:sp>
      <p:sp>
        <p:nvSpPr>
          <p:cNvPr id="2" name="Text Placeholder 1">
            <a:extLst>
              <a:ext uri="{FF2B5EF4-FFF2-40B4-BE49-F238E27FC236}">
                <a16:creationId xmlns:a16="http://schemas.microsoft.com/office/drawing/2014/main" xmlns="" id="{E89D0766-D5DD-8B5C-398F-A3F25AEFB58F}"/>
              </a:ext>
            </a:extLst>
          </p:cNvPr>
          <p:cNvSpPr>
            <a:spLocks noGrp="1"/>
          </p:cNvSpPr>
          <p:nvPr>
            <p:ph type="body" idx="1"/>
          </p:nvPr>
        </p:nvSpPr>
        <p:spPr>
          <a:xfrm>
            <a:off x="376500" y="693725"/>
            <a:ext cx="8520600" cy="3416400"/>
          </a:xfrm>
        </p:spPr>
        <p:txBody>
          <a:bodyPr/>
          <a:lstStyle/>
          <a:p>
            <a:pPr marL="114300" indent="0">
              <a:buClrTx/>
              <a:buNone/>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Here we are doing analysis  on average daily rate </a:t>
            </a: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r>
              <a:rPr lang="en-US" sz="1400" b="1" dirty="0">
                <a:solidFill>
                  <a:schemeClr val="accent2"/>
                </a:solidFill>
                <a:latin typeface="Calibri" panose="020F0502020204030204" pitchFamily="34" charset="0"/>
                <a:ea typeface="Calibri" panose="020F0502020204030204" pitchFamily="34" charset="0"/>
                <a:cs typeface="Calibri" panose="020F0502020204030204" pitchFamily="34" charset="0"/>
              </a:rPr>
              <a:t>Conclusion:</a:t>
            </a:r>
          </a:p>
          <a:p>
            <a:pPr algn="l">
              <a:buClrTx/>
              <a:buFont typeface="Arial" panose="020B0604020202020204" pitchFamily="34" charset="0"/>
              <a:buChar char="•"/>
            </a:pPr>
            <a:r>
              <a:rPr lang="en-US" sz="1400" b="0" i="0" dirty="0">
                <a:solidFill>
                  <a:srgbClr val="212121"/>
                </a:solidFill>
                <a:effectLst/>
                <a:latin typeface="Roboto" panose="02000000000000000000" pitchFamily="2" charset="0"/>
              </a:rPr>
              <a:t>City hotel: the ADR is more costly during the month of </a:t>
            </a:r>
            <a:r>
              <a:rPr lang="en-US" sz="1400" b="0" i="0" dirty="0" err="1">
                <a:solidFill>
                  <a:srgbClr val="212121"/>
                </a:solidFill>
                <a:effectLst/>
                <a:latin typeface="Roboto" panose="02000000000000000000" pitchFamily="2" charset="0"/>
              </a:rPr>
              <a:t>july,august</a:t>
            </a:r>
            <a:r>
              <a:rPr lang="en-US" sz="1400" b="0" i="0" dirty="0">
                <a:solidFill>
                  <a:srgbClr val="212121"/>
                </a:solidFill>
                <a:effectLst/>
                <a:latin typeface="Roboto" panose="02000000000000000000" pitchFamily="2" charset="0"/>
              </a:rPr>
              <a:t>, may, </a:t>
            </a:r>
            <a:r>
              <a:rPr lang="en-US" sz="1400" b="0" i="0" dirty="0" err="1">
                <a:solidFill>
                  <a:srgbClr val="212121"/>
                </a:solidFill>
                <a:effectLst/>
                <a:latin typeface="Roboto" panose="02000000000000000000" pitchFamily="2" charset="0"/>
              </a:rPr>
              <a:t>june</a:t>
            </a:r>
            <a:r>
              <a:rPr lang="en-US" sz="1400" b="0" i="0" dirty="0">
                <a:solidFill>
                  <a:srgbClr val="212121"/>
                </a:solidFill>
                <a:effectLst/>
                <a:latin typeface="Roboto" panose="02000000000000000000" pitchFamily="2" charset="0"/>
              </a:rPr>
              <a:t>.</a:t>
            </a:r>
          </a:p>
          <a:p>
            <a:pPr algn="l">
              <a:buClrTx/>
              <a:buFont typeface="Arial" panose="020B0604020202020204" pitchFamily="34" charset="0"/>
              <a:buChar char="•"/>
            </a:pPr>
            <a:r>
              <a:rPr lang="en-US" sz="1400" b="0" i="0" dirty="0">
                <a:solidFill>
                  <a:srgbClr val="212121"/>
                </a:solidFill>
                <a:effectLst/>
                <a:latin typeface="Roboto" panose="02000000000000000000" pitchFamily="2" charset="0"/>
              </a:rPr>
              <a:t>Resort Hotel: the ADR is more costly in during the month of </a:t>
            </a:r>
            <a:r>
              <a:rPr lang="en-US" sz="1400" b="0" i="0" dirty="0" err="1">
                <a:solidFill>
                  <a:srgbClr val="212121"/>
                </a:solidFill>
                <a:effectLst/>
                <a:latin typeface="Roboto" panose="02000000000000000000" pitchFamily="2" charset="0"/>
              </a:rPr>
              <a:t>july</a:t>
            </a:r>
            <a:r>
              <a:rPr lang="en-US" sz="1400" b="0" i="0" dirty="0">
                <a:solidFill>
                  <a:srgbClr val="212121"/>
                </a:solidFill>
                <a:effectLst/>
                <a:latin typeface="Roboto" panose="02000000000000000000" pitchFamily="2" charset="0"/>
              </a:rPr>
              <a:t>, august, </a:t>
            </a:r>
            <a:r>
              <a:rPr lang="en-US" sz="1400" b="0" i="0" dirty="0" err="1">
                <a:solidFill>
                  <a:srgbClr val="212121"/>
                </a:solidFill>
                <a:effectLst/>
                <a:latin typeface="Roboto" panose="02000000000000000000" pitchFamily="2" charset="0"/>
              </a:rPr>
              <a:t>june</a:t>
            </a:r>
            <a:endParaRPr lang="en-US" sz="1400" b="0" i="0" dirty="0">
              <a:solidFill>
                <a:srgbClr val="212121"/>
              </a:solidFill>
              <a:effectLst/>
              <a:latin typeface="Roboto" panose="02000000000000000000" pitchFamily="2" charset="0"/>
            </a:endParaRPr>
          </a:p>
        </p:txBody>
      </p:sp>
      <p:pic>
        <p:nvPicPr>
          <p:cNvPr id="20" name="Picture 19">
            <a:extLst>
              <a:ext uri="{FF2B5EF4-FFF2-40B4-BE49-F238E27FC236}">
                <a16:creationId xmlns:a16="http://schemas.microsoft.com/office/drawing/2014/main" xmlns="" id="{1A65A0A7-1DFF-71CC-192B-1D2B8A84B5F2}"/>
              </a:ext>
            </a:extLst>
          </p:cNvPr>
          <p:cNvPicPr>
            <a:picLocks noChangeAspect="1"/>
          </p:cNvPicPr>
          <p:nvPr/>
        </p:nvPicPr>
        <p:blipFill>
          <a:blip r:embed="rId3"/>
          <a:stretch>
            <a:fillRect/>
          </a:stretch>
        </p:blipFill>
        <p:spPr>
          <a:xfrm>
            <a:off x="376500" y="1057932"/>
            <a:ext cx="8391000" cy="2681443"/>
          </a:xfrm>
          <a:prstGeom prst="rect">
            <a:avLst/>
          </a:prstGeom>
        </p:spPr>
      </p:pic>
    </p:spTree>
    <p:extLst>
      <p:ext uri="{BB962C8B-B14F-4D97-AF65-F5344CB8AC3E}">
        <p14:creationId xmlns:p14="http://schemas.microsoft.com/office/powerpoint/2010/main" val="42884830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76500" y="121025"/>
            <a:ext cx="8520600" cy="572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a:buSzPts val="5200"/>
            </a:pPr>
            <a:r>
              <a:rPr lang="en-US" sz="3000" b="1" dirty="0">
                <a:solidFill>
                  <a:srgbClr val="CC0000"/>
                </a:solidFill>
                <a:latin typeface="Montserrat"/>
                <a:sym typeface="Montserrat"/>
              </a:rPr>
              <a:t>EDA And Visualization</a:t>
            </a:r>
            <a:endParaRPr sz="3000" b="1" dirty="0">
              <a:solidFill>
                <a:srgbClr val="CC0000"/>
              </a:solidFill>
              <a:latin typeface="Montserrat"/>
              <a:sym typeface="Montserrat"/>
            </a:endParaRPr>
          </a:p>
        </p:txBody>
      </p:sp>
      <p:sp>
        <p:nvSpPr>
          <p:cNvPr id="2" name="Text Placeholder 1">
            <a:extLst>
              <a:ext uri="{FF2B5EF4-FFF2-40B4-BE49-F238E27FC236}">
                <a16:creationId xmlns:a16="http://schemas.microsoft.com/office/drawing/2014/main" xmlns="" id="{E89D0766-D5DD-8B5C-398F-A3F25AEFB58F}"/>
              </a:ext>
            </a:extLst>
          </p:cNvPr>
          <p:cNvSpPr>
            <a:spLocks noGrp="1"/>
          </p:cNvSpPr>
          <p:nvPr>
            <p:ph type="body" idx="1"/>
          </p:nvPr>
        </p:nvSpPr>
        <p:spPr>
          <a:xfrm>
            <a:off x="376500" y="693725"/>
            <a:ext cx="8520600" cy="3416400"/>
          </a:xfrm>
        </p:spPr>
        <p:txBody>
          <a:bodyPr/>
          <a:lstStyle/>
          <a:p>
            <a:pPr marL="114300" indent="0">
              <a:buClrTx/>
              <a:buNone/>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Which is the most popular meal order by the visitors</a:t>
            </a: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r>
              <a:rPr lang="en-US" sz="1400" b="1" dirty="0">
                <a:solidFill>
                  <a:schemeClr val="accent2"/>
                </a:solidFill>
                <a:latin typeface="Calibri" panose="020F0502020204030204" pitchFamily="34" charset="0"/>
                <a:ea typeface="Calibri" panose="020F0502020204030204" pitchFamily="34" charset="0"/>
                <a:cs typeface="Calibri" panose="020F0502020204030204" pitchFamily="34" charset="0"/>
              </a:rPr>
              <a:t>Conclusion:</a:t>
            </a:r>
          </a:p>
          <a:p>
            <a:pPr>
              <a:buClrTx/>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BB is the most popular meal ordered by the visitor(67907).</a:t>
            </a:r>
            <a:endParaRPr lang="en-US" sz="1400" b="1" dirty="0">
              <a:solidFill>
                <a:srgbClr val="202124"/>
              </a:solidFill>
              <a:latin typeface="arial" panose="020B0604020202020204" pitchFamily="34" charset="0"/>
              <a:ea typeface="Calibri" panose="020F0502020204030204" pitchFamily="34" charset="0"/>
              <a:cs typeface="Calibri" panose="020F0502020204030204" pitchFamily="34" charset="0"/>
            </a:endParaRPr>
          </a:p>
          <a:p>
            <a:pPr>
              <a:buClrTx/>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Bed and breakfast (typically shortened to B&amp;B or BnB) is a small lodging establishment that offers overnight accommodation and breakfast</a:t>
            </a:r>
            <a:b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b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xmlns="" id="{66D0CFD3-7500-CB60-2781-AA288C2BBDB3}"/>
              </a:ext>
            </a:extLst>
          </p:cNvPr>
          <p:cNvPicPr>
            <a:picLocks noChangeAspect="1"/>
          </p:cNvPicPr>
          <p:nvPr/>
        </p:nvPicPr>
        <p:blipFill>
          <a:blip r:embed="rId3"/>
          <a:stretch>
            <a:fillRect/>
          </a:stretch>
        </p:blipFill>
        <p:spPr>
          <a:xfrm>
            <a:off x="1553736" y="1195327"/>
            <a:ext cx="2830356" cy="2413195"/>
          </a:xfrm>
          <a:prstGeom prst="rect">
            <a:avLst/>
          </a:prstGeom>
        </p:spPr>
      </p:pic>
      <p:pic>
        <p:nvPicPr>
          <p:cNvPr id="10" name="Picture 9">
            <a:extLst>
              <a:ext uri="{FF2B5EF4-FFF2-40B4-BE49-F238E27FC236}">
                <a16:creationId xmlns:a16="http://schemas.microsoft.com/office/drawing/2014/main" xmlns="" id="{A1D57570-1891-70E4-B314-9371E0150ECA}"/>
              </a:ext>
            </a:extLst>
          </p:cNvPr>
          <p:cNvPicPr>
            <a:picLocks noChangeAspect="1"/>
          </p:cNvPicPr>
          <p:nvPr/>
        </p:nvPicPr>
        <p:blipFill>
          <a:blip r:embed="rId4"/>
          <a:stretch>
            <a:fillRect/>
          </a:stretch>
        </p:blipFill>
        <p:spPr>
          <a:xfrm>
            <a:off x="5150616" y="1033375"/>
            <a:ext cx="2920042" cy="2757093"/>
          </a:xfrm>
          <a:prstGeom prst="rect">
            <a:avLst/>
          </a:prstGeom>
        </p:spPr>
      </p:pic>
    </p:spTree>
    <p:extLst>
      <p:ext uri="{BB962C8B-B14F-4D97-AF65-F5344CB8AC3E}">
        <p14:creationId xmlns:p14="http://schemas.microsoft.com/office/powerpoint/2010/main" val="3122429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rtl="0">
              <a:spcBef>
                <a:spcPts val="0"/>
              </a:spcBef>
              <a:spcAft>
                <a:spcPts val="0"/>
              </a:spcAft>
              <a:buSzPts val="5200"/>
              <a:buNone/>
            </a:pPr>
            <a:r>
              <a:rPr lang="en-US" sz="3000" b="1" dirty="0">
                <a:solidFill>
                  <a:srgbClr val="CC0000"/>
                </a:solidFill>
                <a:latin typeface="Montserrat"/>
                <a:sym typeface="Montserrat"/>
              </a:rPr>
              <a:t>Problem Statement</a:t>
            </a:r>
            <a:endParaRPr sz="3000" b="1" dirty="0">
              <a:solidFill>
                <a:srgbClr val="CC0000"/>
              </a:solidFill>
              <a:latin typeface="Montserrat"/>
              <a:sym typeface="Montserrat"/>
            </a:endParaRPr>
          </a:p>
        </p:txBody>
      </p:sp>
      <p:sp>
        <p:nvSpPr>
          <p:cNvPr id="2" name="Text Placeholder 1">
            <a:extLst>
              <a:ext uri="{FF2B5EF4-FFF2-40B4-BE49-F238E27FC236}">
                <a16:creationId xmlns:a16="http://schemas.microsoft.com/office/drawing/2014/main" xmlns="" id="{83798FB8-AD66-CD7D-A286-D7DBE5710814}"/>
              </a:ext>
            </a:extLst>
          </p:cNvPr>
          <p:cNvSpPr>
            <a:spLocks noGrp="1"/>
          </p:cNvSpPr>
          <p:nvPr>
            <p:ph type="body" idx="1"/>
          </p:nvPr>
        </p:nvSpPr>
        <p:spPr>
          <a:xfrm>
            <a:off x="311700" y="944319"/>
            <a:ext cx="8520600" cy="3416400"/>
          </a:xfrm>
        </p:spPr>
        <p:txBody>
          <a:bodyPr/>
          <a:lstStyle/>
          <a:p>
            <a:pPr algn="just">
              <a:buClr>
                <a:schemeClr val="accent2"/>
              </a:buClr>
              <a:buFont typeface="Arial" panose="020B0604020202020204" pitchFamily="34" charset="0"/>
              <a:buChar char="•"/>
            </a:pPr>
            <a:r>
              <a:rPr lang="en-US" dirty="0">
                <a:solidFill>
                  <a:schemeClr val="accent2"/>
                </a:solidFill>
                <a:latin typeface="Calibri" panose="020F0502020204030204" pitchFamily="34" charset="0"/>
                <a:ea typeface="Calibri" panose="020F0502020204030204" pitchFamily="34" charset="0"/>
                <a:cs typeface="Calibri" panose="020F0502020204030204" pitchFamily="34" charset="0"/>
              </a:rPr>
              <a:t>In this project we will analyze the data of the hotel booking dataset.</a:t>
            </a:r>
          </a:p>
          <a:p>
            <a:pPr algn="just">
              <a:buClr>
                <a:schemeClr val="accent2"/>
              </a:buClr>
              <a:buFont typeface="Arial" panose="020B0604020202020204" pitchFamily="34" charset="0"/>
              <a:buChar char="•"/>
            </a:pPr>
            <a:r>
              <a:rPr lang="en-US" dirty="0">
                <a:solidFill>
                  <a:schemeClr val="accent2"/>
                </a:solidFill>
                <a:latin typeface="Calibri" panose="020F0502020204030204" pitchFamily="34" charset="0"/>
                <a:ea typeface="Calibri" panose="020F0502020204030204" pitchFamily="34" charset="0"/>
                <a:cs typeface="Calibri" panose="020F0502020204030204" pitchFamily="34" charset="0"/>
              </a:rPr>
              <a:t>This hotel dataset  contain booking information for city and resort hotels with their corresponding variables such as canceled bookings, arrival data per annum, arrival data per month, arrival data per day , types of guests( children , adults , babies) and company etc.</a:t>
            </a:r>
          </a:p>
          <a:p>
            <a:pPr algn="just">
              <a:buClr>
                <a:schemeClr val="accent2"/>
              </a:buClr>
              <a:buFont typeface="Arial" panose="020B0604020202020204" pitchFamily="34" charset="0"/>
              <a:buChar char="•"/>
            </a:pPr>
            <a:r>
              <a:rPr lang="en-US" dirty="0">
                <a:solidFill>
                  <a:schemeClr val="accent2"/>
                </a:solidFill>
                <a:latin typeface="Calibri" panose="020F0502020204030204" pitchFamily="34" charset="0"/>
                <a:ea typeface="Calibri" panose="020F0502020204030204" pitchFamily="34" charset="0"/>
                <a:cs typeface="Calibri" panose="020F0502020204030204" pitchFamily="34" charset="0"/>
              </a:rPr>
              <a:t>Hotel booking is a very big field and depends upon the different factors of such as it’s type of booking data , date ,year , month ,types of meal etc.</a:t>
            </a:r>
          </a:p>
          <a:p>
            <a:pPr algn="just">
              <a:buClr>
                <a:schemeClr val="accent2"/>
              </a:buClr>
              <a:buFont typeface="Arial" panose="020B0604020202020204" pitchFamily="34" charset="0"/>
              <a:buChar char="•"/>
            </a:pPr>
            <a:r>
              <a:rPr lang="en-US" dirty="0">
                <a:solidFill>
                  <a:schemeClr val="accent2"/>
                </a:solidFill>
                <a:latin typeface="Calibri" panose="020F0502020204030204" pitchFamily="34" charset="0"/>
                <a:ea typeface="Calibri" panose="020F0502020204030204" pitchFamily="34" charset="0"/>
                <a:cs typeface="Calibri" panose="020F0502020204030204" pitchFamily="34" charset="0"/>
              </a:rPr>
              <a:t>Our main purpose behind this analysis is to fetch the important data factor to check in which time we can get hotel booking in minimum/maximum price ,  types of meal guests does prefer to have,  ratio of babies , children , adults who do come in hotel.</a:t>
            </a:r>
          </a:p>
          <a:p>
            <a:pPr algn="just">
              <a:buClr>
                <a:schemeClr val="accent2"/>
              </a:buClr>
              <a:buFont typeface="Arial" panose="020B0604020202020204" pitchFamily="34" charset="0"/>
              <a:buChar char="•"/>
            </a:pPr>
            <a:r>
              <a:rPr lang="en-US" dirty="0">
                <a:solidFill>
                  <a:schemeClr val="accent2"/>
                </a:solidFill>
                <a:latin typeface="Calibri" panose="020F0502020204030204" pitchFamily="34" charset="0"/>
                <a:ea typeface="Calibri" panose="020F0502020204030204" pitchFamily="34" charset="0"/>
                <a:cs typeface="Calibri" panose="020F0502020204030204" pitchFamily="34" charset="0"/>
              </a:rPr>
              <a:t>When do guests prefer to come in week.  </a:t>
            </a:r>
          </a:p>
        </p:txBody>
      </p:sp>
    </p:spTree>
    <p:extLst>
      <p:ext uri="{BB962C8B-B14F-4D97-AF65-F5344CB8AC3E}">
        <p14:creationId xmlns:p14="http://schemas.microsoft.com/office/powerpoint/2010/main" val="19839353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TextBox 1">
            <a:extLst>
              <a:ext uri="{FF2B5EF4-FFF2-40B4-BE49-F238E27FC236}">
                <a16:creationId xmlns:a16="http://schemas.microsoft.com/office/drawing/2014/main" xmlns="" id="{F57B7290-1EA1-9107-C7DD-91BD28F2E15C}"/>
              </a:ext>
            </a:extLst>
          </p:cNvPr>
          <p:cNvSpPr txBox="1"/>
          <p:nvPr/>
        </p:nvSpPr>
        <p:spPr>
          <a:xfrm>
            <a:off x="1806498" y="1694985"/>
            <a:ext cx="5858107" cy="1446550"/>
          </a:xfrm>
          <a:prstGeom prst="rect">
            <a:avLst/>
          </a:prstGeom>
          <a:noFill/>
        </p:spPr>
        <p:txBody>
          <a:bodyPr wrap="square" rtlCol="0">
            <a:spAutoFit/>
          </a:bodyPr>
          <a:lstStyle/>
          <a:p>
            <a:pPr algn="ctr"/>
            <a:r>
              <a:rPr lang="en-US" sz="8800" dirty="0"/>
              <a:t>Thank you</a:t>
            </a:r>
          </a:p>
        </p:txBody>
      </p:sp>
    </p:spTree>
    <p:extLst>
      <p:ext uri="{BB962C8B-B14F-4D97-AF65-F5344CB8AC3E}">
        <p14:creationId xmlns:p14="http://schemas.microsoft.com/office/powerpoint/2010/main" val="513840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a:buSzPts val="5200"/>
            </a:pPr>
            <a:r>
              <a:rPr lang="en-US" sz="3000" b="1" dirty="0">
                <a:solidFill>
                  <a:srgbClr val="CC0000"/>
                </a:solidFill>
                <a:latin typeface="Montserrat"/>
                <a:sym typeface="Montserrat"/>
              </a:rPr>
              <a:t>Process Of Analysis</a:t>
            </a:r>
            <a:endParaRPr sz="3000" b="1" dirty="0">
              <a:solidFill>
                <a:srgbClr val="CC0000"/>
              </a:solidFill>
              <a:latin typeface="Montserrat"/>
              <a:sym typeface="Montserrat"/>
            </a:endParaRPr>
          </a:p>
        </p:txBody>
      </p:sp>
      <p:sp>
        <p:nvSpPr>
          <p:cNvPr id="2" name="Text Placeholder 1">
            <a:extLst>
              <a:ext uri="{FF2B5EF4-FFF2-40B4-BE49-F238E27FC236}">
                <a16:creationId xmlns:a16="http://schemas.microsoft.com/office/drawing/2014/main" xmlns="" id="{F23643B2-2173-169D-7A63-A790BF3B4CD5}"/>
              </a:ext>
            </a:extLst>
          </p:cNvPr>
          <p:cNvSpPr>
            <a:spLocks noGrp="1"/>
          </p:cNvSpPr>
          <p:nvPr>
            <p:ph type="body" idx="1"/>
          </p:nvPr>
        </p:nvSpPr>
        <p:spPr>
          <a:xfrm>
            <a:off x="311700" y="1152475"/>
            <a:ext cx="8520600" cy="3471564"/>
          </a:xfrm>
        </p:spPr>
        <p:txBody>
          <a:bodyPr/>
          <a:lstStyle/>
          <a:p>
            <a:pPr>
              <a:buClrTx/>
              <a:buFont typeface="Wingdings" panose="05000000000000000000" pitchFamily="2" charset="2"/>
              <a:buChar char="§"/>
            </a:pPr>
            <a:r>
              <a:rPr lang="en-US" dirty="0">
                <a:solidFill>
                  <a:schemeClr val="accent2"/>
                </a:solidFill>
              </a:rPr>
              <a:t>We have divide data into three different parts;</a:t>
            </a:r>
          </a:p>
          <a:p>
            <a:pPr>
              <a:buClrTx/>
              <a:buFont typeface="Wingdings" panose="05000000000000000000" pitchFamily="2" charset="2"/>
              <a:buChar char="§"/>
            </a:pPr>
            <a:endParaRPr lang="en-US" dirty="0">
              <a:solidFill>
                <a:schemeClr val="accent2"/>
              </a:solidFill>
            </a:endParaRPr>
          </a:p>
          <a:p>
            <a:pPr>
              <a:buClrTx/>
              <a:buFont typeface="Wingdings" panose="05000000000000000000" pitchFamily="2" charset="2"/>
              <a:buChar char="§"/>
            </a:pPr>
            <a:endParaRPr lang="en-US" dirty="0">
              <a:solidFill>
                <a:schemeClr val="accent2"/>
              </a:solidFill>
            </a:endParaRPr>
          </a:p>
          <a:p>
            <a:pPr>
              <a:buClrTx/>
              <a:buFont typeface="Wingdings" panose="05000000000000000000" pitchFamily="2" charset="2"/>
              <a:buChar char="§"/>
            </a:pPr>
            <a:endParaRPr lang="en-US" dirty="0">
              <a:solidFill>
                <a:schemeClr val="accent2"/>
              </a:solidFill>
            </a:endParaRPr>
          </a:p>
          <a:p>
            <a:pPr>
              <a:buClrTx/>
              <a:buFont typeface="Wingdings" panose="05000000000000000000" pitchFamily="2" charset="2"/>
              <a:buChar char="§"/>
            </a:pPr>
            <a:endParaRPr lang="en-US" dirty="0">
              <a:solidFill>
                <a:schemeClr val="accent2"/>
              </a:solidFill>
            </a:endParaRPr>
          </a:p>
          <a:p>
            <a:pPr>
              <a:buClrTx/>
              <a:buFont typeface="Wingdings" panose="05000000000000000000" pitchFamily="2" charset="2"/>
              <a:buChar char="§"/>
            </a:pPr>
            <a:endParaRPr lang="en-US" dirty="0">
              <a:solidFill>
                <a:schemeClr val="accent2"/>
              </a:solidFill>
            </a:endParaRPr>
          </a:p>
          <a:p>
            <a:pPr>
              <a:buClrTx/>
              <a:buFont typeface="Wingdings" panose="05000000000000000000" pitchFamily="2" charset="2"/>
              <a:buChar char="§"/>
            </a:pPr>
            <a:endParaRPr lang="en-US"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a:buClrTx/>
              <a:buFont typeface="Wingdings" panose="05000000000000000000" pitchFamily="2" charset="2"/>
              <a:buChar char="§"/>
            </a:pPr>
            <a:r>
              <a:rPr lang="en-US" dirty="0">
                <a:solidFill>
                  <a:schemeClr val="accent2"/>
                </a:solidFill>
                <a:latin typeface="Calibri" panose="020F0502020204030204" pitchFamily="34" charset="0"/>
                <a:ea typeface="Calibri" panose="020F0502020204030204" pitchFamily="34" charset="0"/>
                <a:cs typeface="Calibri" panose="020F0502020204030204" pitchFamily="34" charset="0"/>
              </a:rPr>
              <a:t>In EDA we have analysis data on single , double and multiple variables.</a:t>
            </a:r>
          </a:p>
        </p:txBody>
      </p:sp>
      <p:sp>
        <p:nvSpPr>
          <p:cNvPr id="3" name="Arrow: Pentagon 2">
            <a:extLst>
              <a:ext uri="{FF2B5EF4-FFF2-40B4-BE49-F238E27FC236}">
                <a16:creationId xmlns:a16="http://schemas.microsoft.com/office/drawing/2014/main" xmlns="" id="{A3365ED1-A1E1-C46B-F6D7-185B42C6DA77}"/>
              </a:ext>
            </a:extLst>
          </p:cNvPr>
          <p:cNvSpPr/>
          <p:nvPr/>
        </p:nvSpPr>
        <p:spPr>
          <a:xfrm>
            <a:off x="1003610" y="2148468"/>
            <a:ext cx="2029522" cy="966439"/>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Pentagon 4">
            <a:extLst>
              <a:ext uri="{FF2B5EF4-FFF2-40B4-BE49-F238E27FC236}">
                <a16:creationId xmlns:a16="http://schemas.microsoft.com/office/drawing/2014/main" xmlns="" id="{D4B91F5D-B7FE-B417-6F5E-B829B151FE15}"/>
              </a:ext>
            </a:extLst>
          </p:cNvPr>
          <p:cNvSpPr/>
          <p:nvPr/>
        </p:nvSpPr>
        <p:spPr>
          <a:xfrm>
            <a:off x="3501482" y="2148466"/>
            <a:ext cx="2029522" cy="966439"/>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Pentagon 5">
            <a:extLst>
              <a:ext uri="{FF2B5EF4-FFF2-40B4-BE49-F238E27FC236}">
                <a16:creationId xmlns:a16="http://schemas.microsoft.com/office/drawing/2014/main" xmlns="" id="{E055002B-6737-CA1A-D46D-50F1E59895A6}"/>
              </a:ext>
            </a:extLst>
          </p:cNvPr>
          <p:cNvSpPr/>
          <p:nvPr/>
        </p:nvSpPr>
        <p:spPr>
          <a:xfrm>
            <a:off x="5798634" y="2148467"/>
            <a:ext cx="2029522" cy="966439"/>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xmlns="" id="{4F871866-17AA-E207-2C63-6F4A4F522927}"/>
              </a:ext>
            </a:extLst>
          </p:cNvPr>
          <p:cNvSpPr txBox="1"/>
          <p:nvPr/>
        </p:nvSpPr>
        <p:spPr>
          <a:xfrm>
            <a:off x="1063083" y="2262354"/>
            <a:ext cx="1605775" cy="738664"/>
          </a:xfrm>
          <a:prstGeom prst="rect">
            <a:avLst/>
          </a:prstGeom>
          <a:noFill/>
        </p:spPr>
        <p:txBody>
          <a:bodyPr wrap="square" rtlCol="0">
            <a:spAutoFit/>
          </a:bodyPr>
          <a:lstStyle/>
          <a:p>
            <a:r>
              <a:rPr lang="en-US" dirty="0"/>
              <a:t>Data Collection </a:t>
            </a:r>
            <a:br>
              <a:rPr lang="en-US" dirty="0"/>
            </a:br>
            <a:r>
              <a:rPr lang="en-US" dirty="0"/>
              <a:t>And </a:t>
            </a:r>
            <a:br>
              <a:rPr lang="en-US" dirty="0"/>
            </a:br>
            <a:r>
              <a:rPr lang="en-US" dirty="0"/>
              <a:t>Understand Data</a:t>
            </a:r>
          </a:p>
        </p:txBody>
      </p:sp>
      <p:sp>
        <p:nvSpPr>
          <p:cNvPr id="9" name="TextBox 8">
            <a:extLst>
              <a:ext uri="{FF2B5EF4-FFF2-40B4-BE49-F238E27FC236}">
                <a16:creationId xmlns:a16="http://schemas.microsoft.com/office/drawing/2014/main" xmlns="" id="{13663E9E-DEAC-6B3E-A387-D219D358D6AB}"/>
              </a:ext>
            </a:extLst>
          </p:cNvPr>
          <p:cNvSpPr txBox="1"/>
          <p:nvPr/>
        </p:nvSpPr>
        <p:spPr>
          <a:xfrm>
            <a:off x="3624146" y="2262353"/>
            <a:ext cx="1360449" cy="738664"/>
          </a:xfrm>
          <a:prstGeom prst="rect">
            <a:avLst/>
          </a:prstGeom>
          <a:noFill/>
        </p:spPr>
        <p:txBody>
          <a:bodyPr wrap="square" rtlCol="0">
            <a:spAutoFit/>
          </a:bodyPr>
          <a:lstStyle/>
          <a:p>
            <a:r>
              <a:rPr lang="en-US" dirty="0"/>
              <a:t>Filtering Data </a:t>
            </a:r>
          </a:p>
          <a:p>
            <a:r>
              <a:rPr lang="en-US" dirty="0"/>
              <a:t>And </a:t>
            </a:r>
            <a:br>
              <a:rPr lang="en-US" dirty="0"/>
            </a:br>
            <a:r>
              <a:rPr lang="en-US" dirty="0"/>
              <a:t>Manipulation</a:t>
            </a:r>
          </a:p>
        </p:txBody>
      </p:sp>
      <p:sp>
        <p:nvSpPr>
          <p:cNvPr id="10" name="TextBox 9">
            <a:extLst>
              <a:ext uri="{FF2B5EF4-FFF2-40B4-BE49-F238E27FC236}">
                <a16:creationId xmlns:a16="http://schemas.microsoft.com/office/drawing/2014/main" xmlns="" id="{464C963C-02EA-0F0E-7974-A0722C739868}"/>
              </a:ext>
            </a:extLst>
          </p:cNvPr>
          <p:cNvSpPr txBox="1"/>
          <p:nvPr/>
        </p:nvSpPr>
        <p:spPr>
          <a:xfrm>
            <a:off x="6333893" y="2453268"/>
            <a:ext cx="847492" cy="307777"/>
          </a:xfrm>
          <a:prstGeom prst="rect">
            <a:avLst/>
          </a:prstGeom>
          <a:noFill/>
        </p:spPr>
        <p:txBody>
          <a:bodyPr wrap="square" rtlCol="0">
            <a:spAutoFit/>
          </a:bodyPr>
          <a:lstStyle/>
          <a:p>
            <a:r>
              <a:rPr lang="en-US" dirty="0"/>
              <a:t>EDA</a:t>
            </a:r>
          </a:p>
        </p:txBody>
      </p:sp>
    </p:spTree>
    <p:extLst>
      <p:ext uri="{BB962C8B-B14F-4D97-AF65-F5344CB8AC3E}">
        <p14:creationId xmlns:p14="http://schemas.microsoft.com/office/powerpoint/2010/main" val="4016032904"/>
      </p:ext>
    </p:extLst>
  </p:cSld>
  <p:clrMapOvr>
    <a:overrideClrMapping bg1="lt1" tx1="dk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2" name="Title 1">
            <a:extLst>
              <a:ext uri="{FF2B5EF4-FFF2-40B4-BE49-F238E27FC236}">
                <a16:creationId xmlns:a16="http://schemas.microsoft.com/office/drawing/2014/main" xmlns="" id="{6DA35DD5-3FFA-090B-2C98-25FE9035A343}"/>
              </a:ext>
            </a:extLst>
          </p:cNvPr>
          <p:cNvSpPr>
            <a:spLocks noGrp="1"/>
          </p:cNvSpPr>
          <p:nvPr>
            <p:ph type="title"/>
          </p:nvPr>
        </p:nvSpPr>
        <p:spPr>
          <a:xfrm>
            <a:off x="0" y="-8529"/>
            <a:ext cx="8520600" cy="572700"/>
          </a:xfrm>
        </p:spPr>
        <p:txBody>
          <a:bodyPr/>
          <a:lstStyle/>
          <a:p>
            <a:r>
              <a:rPr lang="en-US" b="1"/>
              <a:t>Data Collection And Understanding of Data</a:t>
            </a:r>
          </a:p>
        </p:txBody>
      </p:sp>
      <p:sp>
        <p:nvSpPr>
          <p:cNvPr id="3" name="Text Placeholder 2">
            <a:extLst>
              <a:ext uri="{FF2B5EF4-FFF2-40B4-BE49-F238E27FC236}">
                <a16:creationId xmlns:a16="http://schemas.microsoft.com/office/drawing/2014/main" xmlns="" id="{AC215631-9234-6E50-3096-EFCB26EAAC54}"/>
              </a:ext>
            </a:extLst>
          </p:cNvPr>
          <p:cNvSpPr>
            <a:spLocks noGrp="1"/>
          </p:cNvSpPr>
          <p:nvPr>
            <p:ph type="body" idx="1"/>
          </p:nvPr>
        </p:nvSpPr>
        <p:spPr>
          <a:xfrm>
            <a:off x="311700" y="660886"/>
            <a:ext cx="8520600" cy="4394428"/>
          </a:xfrm>
        </p:spPr>
        <p:txBody>
          <a:bodyPr/>
          <a:lstStyle/>
          <a:p>
            <a:pPr>
              <a:buClr>
                <a:schemeClr val="accent2"/>
              </a:buClr>
              <a:buFont typeface="Arial" panose="020B0604020202020204" pitchFamily="34" charset="0"/>
              <a:buChar char="•"/>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After  data collection, it’s very important to understand it and for this we do analysis on data set. After the analysis we get to know that how many columns and rows are present in our data set . We have 119390 rows and 32 columns.</a:t>
            </a:r>
          </a:p>
          <a:p>
            <a:pPr>
              <a:buClr>
                <a:schemeClr val="accent2"/>
              </a:buClr>
              <a:buFont typeface="Arial" panose="020B0604020202020204" pitchFamily="34" charset="0"/>
              <a:buChar char="•"/>
            </a:pPr>
            <a:r>
              <a:rPr lang="en-US" sz="1600" b="1" dirty="0">
                <a:solidFill>
                  <a:schemeClr val="accent2"/>
                </a:solidFill>
                <a:latin typeface="Calibri" panose="020F0502020204030204" pitchFamily="34" charset="0"/>
                <a:ea typeface="Calibri" panose="020F0502020204030204" pitchFamily="34" charset="0"/>
                <a:cs typeface="Calibri" panose="020F0502020204030204" pitchFamily="34" charset="0"/>
              </a:rPr>
              <a:t>Data Set’s Columns:</a:t>
            </a:r>
            <a:r>
              <a:rPr lang="en-US" b="1" dirty="0">
                <a:solidFill>
                  <a:schemeClr val="accent2"/>
                </a:solidFill>
                <a:latin typeface="Calibri" panose="020F0502020204030204" pitchFamily="34" charset="0"/>
                <a:ea typeface="Calibri" panose="020F0502020204030204" pitchFamily="34" charset="0"/>
                <a:cs typeface="Calibri" panose="020F0502020204030204" pitchFamily="34" charset="0"/>
              </a:rPr>
              <a:t/>
            </a:r>
            <a:br>
              <a:rPr lang="en-US" b="1" dirty="0">
                <a:solidFill>
                  <a:schemeClr val="accent2"/>
                </a:solidFill>
                <a:latin typeface="Calibri" panose="020F0502020204030204" pitchFamily="34" charset="0"/>
                <a:ea typeface="Calibri" panose="020F0502020204030204" pitchFamily="34" charset="0"/>
                <a:cs typeface="Calibri" panose="020F0502020204030204" pitchFamily="34" charset="0"/>
              </a:rPr>
            </a:br>
            <a:r>
              <a:rPr lang="en-US" sz="1400" b="1" dirty="0">
                <a:solidFill>
                  <a:schemeClr val="accent2"/>
                </a:solidFill>
                <a:latin typeface="Calibri" panose="020F0502020204030204" pitchFamily="34" charset="0"/>
                <a:ea typeface="Calibri" panose="020F0502020204030204" pitchFamily="34" charset="0"/>
                <a:cs typeface="Calibri" panose="020F0502020204030204" pitchFamily="34" charset="0"/>
              </a:rPr>
              <a:t>Hotel : </a:t>
            </a: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City Hotel or Resort Hotel</a:t>
            </a:r>
            <a:b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br>
            <a:r>
              <a:rPr lang="en-US" sz="1400" b="1" dirty="0">
                <a:solidFill>
                  <a:schemeClr val="accent2"/>
                </a:solidFill>
                <a:latin typeface="Calibri" panose="020F0502020204030204" pitchFamily="34" charset="0"/>
                <a:ea typeface="Calibri" panose="020F0502020204030204" pitchFamily="34" charset="0"/>
                <a:cs typeface="Calibri" panose="020F0502020204030204" pitchFamily="34" charset="0"/>
              </a:rPr>
              <a:t>is_canceled : </a:t>
            </a: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it has two values 0 and 1. 0 does stand for not canceled 1 stands for canceled.</a:t>
            </a:r>
            <a:b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br>
            <a:r>
              <a:rPr lang="en-US" sz="1400" b="1" dirty="0" err="1">
                <a:solidFill>
                  <a:schemeClr val="accent2"/>
                </a:solidFill>
                <a:latin typeface="Calibri" panose="020F0502020204030204" pitchFamily="34" charset="0"/>
                <a:ea typeface="Calibri" panose="020F0502020204030204" pitchFamily="34" charset="0"/>
                <a:cs typeface="Calibri" panose="020F0502020204030204" pitchFamily="34" charset="0"/>
              </a:rPr>
              <a:t>lead_time</a:t>
            </a:r>
            <a:r>
              <a:rPr lang="en-US" sz="1400" b="1" dirty="0">
                <a:solidFill>
                  <a:schemeClr val="accent2"/>
                </a:solidFill>
                <a:latin typeface="Calibri" panose="020F0502020204030204" pitchFamily="34" charset="0"/>
                <a:ea typeface="Calibri" panose="020F0502020204030204" pitchFamily="34" charset="0"/>
                <a:cs typeface="Calibri" panose="020F0502020204030204" pitchFamily="34" charset="0"/>
              </a:rPr>
              <a:t> : </a:t>
            </a: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Number of days from entering to exit the hotel.</a:t>
            </a:r>
            <a:b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br>
            <a:r>
              <a:rPr lang="en-US" sz="1400" b="1" dirty="0" err="1">
                <a:solidFill>
                  <a:schemeClr val="accent2"/>
                </a:solidFill>
                <a:latin typeface="Calibri" panose="020F0502020204030204" pitchFamily="34" charset="0"/>
                <a:ea typeface="Calibri" panose="020F0502020204030204" pitchFamily="34" charset="0"/>
                <a:cs typeface="Calibri" panose="020F0502020204030204" pitchFamily="34" charset="0"/>
              </a:rPr>
              <a:t>arrival_date_year</a:t>
            </a:r>
            <a:r>
              <a:rPr lang="en-US" sz="1400" b="1" dirty="0">
                <a:solidFill>
                  <a:schemeClr val="accent2"/>
                </a:solidFill>
                <a:latin typeface="Calibri" panose="020F0502020204030204" pitchFamily="34" charset="0"/>
                <a:ea typeface="Calibri" panose="020F0502020204030204" pitchFamily="34" charset="0"/>
                <a:cs typeface="Calibri" panose="020F0502020204030204" pitchFamily="34" charset="0"/>
              </a:rPr>
              <a:t> : </a:t>
            </a: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it indicates the year arrival date of guest.</a:t>
            </a:r>
            <a:b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br>
            <a:r>
              <a:rPr lang="en-US" sz="1400" b="1" dirty="0" err="1">
                <a:solidFill>
                  <a:schemeClr val="accent2"/>
                </a:solidFill>
                <a:latin typeface="Calibri" panose="020F0502020204030204" pitchFamily="34" charset="0"/>
                <a:ea typeface="Calibri" panose="020F0502020204030204" pitchFamily="34" charset="0"/>
                <a:cs typeface="Calibri" panose="020F0502020204030204" pitchFamily="34" charset="0"/>
              </a:rPr>
              <a:t>arrival_date_month</a:t>
            </a:r>
            <a:r>
              <a:rPr lang="en-US" sz="1400" b="1" dirty="0">
                <a:solidFill>
                  <a:schemeClr val="accent2"/>
                </a:solidFill>
                <a:latin typeface="Calibri" panose="020F0502020204030204" pitchFamily="34" charset="0"/>
                <a:ea typeface="Calibri" panose="020F0502020204030204" pitchFamily="34" charset="0"/>
                <a:cs typeface="Calibri" panose="020F0502020204030204" pitchFamily="34" charset="0"/>
              </a:rPr>
              <a:t>: </a:t>
            </a: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it indicates the arrival date of guest.</a:t>
            </a:r>
            <a:b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br>
            <a:r>
              <a:rPr lang="en-US" sz="1400" b="1" dirty="0" err="1">
                <a:solidFill>
                  <a:schemeClr val="accent2"/>
                </a:solidFill>
                <a:latin typeface="Calibri" panose="020F0502020204030204" pitchFamily="34" charset="0"/>
                <a:ea typeface="Calibri" panose="020F0502020204030204" pitchFamily="34" charset="0"/>
                <a:cs typeface="Calibri" panose="020F0502020204030204" pitchFamily="34" charset="0"/>
              </a:rPr>
              <a:t>arrival_date_day</a:t>
            </a:r>
            <a:r>
              <a:rPr lang="en-US" sz="1400" b="1" dirty="0">
                <a:solidFill>
                  <a:schemeClr val="accent2"/>
                </a:solidFill>
                <a:latin typeface="Calibri" panose="020F0502020204030204" pitchFamily="34" charset="0"/>
                <a:ea typeface="Calibri" panose="020F0502020204030204" pitchFamily="34" charset="0"/>
                <a:cs typeface="Calibri" panose="020F0502020204030204" pitchFamily="34" charset="0"/>
              </a:rPr>
              <a:t> : </a:t>
            </a: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it indicates the arrival day of guest.</a:t>
            </a:r>
            <a:r>
              <a:rPr lang="en-US" sz="1400" b="1" dirty="0">
                <a:solidFill>
                  <a:schemeClr val="accent2"/>
                </a:solidFill>
                <a:latin typeface="Calibri" panose="020F0502020204030204" pitchFamily="34" charset="0"/>
                <a:ea typeface="Calibri" panose="020F0502020204030204" pitchFamily="34" charset="0"/>
                <a:cs typeface="Calibri" panose="020F0502020204030204" pitchFamily="34" charset="0"/>
              </a:rPr>
              <a:t> </a:t>
            </a:r>
            <a:br>
              <a:rPr lang="en-US" sz="1400" b="1" dirty="0">
                <a:solidFill>
                  <a:schemeClr val="accent2"/>
                </a:solidFill>
                <a:latin typeface="Calibri" panose="020F0502020204030204" pitchFamily="34" charset="0"/>
                <a:ea typeface="Calibri" panose="020F0502020204030204" pitchFamily="34" charset="0"/>
                <a:cs typeface="Calibri" panose="020F0502020204030204" pitchFamily="34" charset="0"/>
              </a:rPr>
            </a:br>
            <a:r>
              <a:rPr lang="en-US" sz="1400" b="1" dirty="0" err="1">
                <a:solidFill>
                  <a:schemeClr val="accent2"/>
                </a:solidFill>
                <a:latin typeface="Calibri" panose="020F0502020204030204" pitchFamily="34" charset="0"/>
                <a:ea typeface="Calibri" panose="020F0502020204030204" pitchFamily="34" charset="0"/>
                <a:cs typeface="Calibri" panose="020F0502020204030204" pitchFamily="34" charset="0"/>
              </a:rPr>
              <a:t>stays_in_weakend_nights</a:t>
            </a:r>
            <a:r>
              <a:rPr lang="en-US" sz="1400" b="1" dirty="0">
                <a:solidFill>
                  <a:schemeClr val="accent2"/>
                </a:solidFill>
                <a:latin typeface="Calibri" panose="020F0502020204030204" pitchFamily="34" charset="0"/>
                <a:ea typeface="Calibri" panose="020F0502020204030204" pitchFamily="34" charset="0"/>
                <a:cs typeface="Calibri" panose="020F0502020204030204" pitchFamily="34" charset="0"/>
              </a:rPr>
              <a:t> : </a:t>
            </a: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 Number of week night stayed in hotel.</a:t>
            </a:r>
            <a:b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br>
            <a:r>
              <a:rPr lang="en-US" sz="1400" b="1" dirty="0" err="1">
                <a:solidFill>
                  <a:schemeClr val="accent2"/>
                </a:solidFill>
                <a:latin typeface="Calibri" panose="020F0502020204030204" pitchFamily="34" charset="0"/>
                <a:ea typeface="Calibri" panose="020F0502020204030204" pitchFamily="34" charset="0"/>
                <a:cs typeface="Calibri" panose="020F0502020204030204" pitchFamily="34" charset="0"/>
              </a:rPr>
              <a:t>stays_in_weak_night</a:t>
            </a:r>
            <a:r>
              <a:rPr lang="en-US" sz="1400" b="1" dirty="0">
                <a:solidFill>
                  <a:schemeClr val="accent2"/>
                </a:solidFill>
                <a:latin typeface="Calibri" panose="020F0502020204030204" pitchFamily="34" charset="0"/>
                <a:ea typeface="Calibri" panose="020F0502020204030204" pitchFamily="34" charset="0"/>
                <a:cs typeface="Calibri" panose="020F0502020204030204" pitchFamily="34" charset="0"/>
              </a:rPr>
              <a:t> :  </a:t>
            </a: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Number of week nights stayed in hotel.</a:t>
            </a:r>
            <a:b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br>
            <a:r>
              <a:rPr lang="en-US" sz="1400" b="1" dirty="0">
                <a:solidFill>
                  <a:schemeClr val="accent2"/>
                </a:solidFill>
                <a:latin typeface="Calibri" panose="020F0502020204030204" pitchFamily="34" charset="0"/>
                <a:ea typeface="Calibri" panose="020F0502020204030204" pitchFamily="34" charset="0"/>
                <a:cs typeface="Calibri" panose="020F0502020204030204" pitchFamily="34" charset="0"/>
              </a:rPr>
              <a:t>adults : </a:t>
            </a: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Number of adults </a:t>
            </a:r>
            <a:b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br>
            <a:r>
              <a:rPr lang="en-US" sz="1400" b="1" dirty="0">
                <a:solidFill>
                  <a:schemeClr val="accent2"/>
                </a:solidFill>
                <a:latin typeface="Calibri" panose="020F0502020204030204" pitchFamily="34" charset="0"/>
                <a:ea typeface="Calibri" panose="020F0502020204030204" pitchFamily="34" charset="0"/>
                <a:cs typeface="Calibri" panose="020F0502020204030204" pitchFamily="34" charset="0"/>
              </a:rPr>
              <a:t>children: </a:t>
            </a: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Number of children</a:t>
            </a:r>
            <a:b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br>
            <a:r>
              <a:rPr lang="en-US" sz="1400" b="1" dirty="0">
                <a:solidFill>
                  <a:schemeClr val="accent2"/>
                </a:solidFill>
                <a:latin typeface="Calibri" panose="020F0502020204030204" pitchFamily="34" charset="0"/>
                <a:ea typeface="Calibri" panose="020F0502020204030204" pitchFamily="34" charset="0"/>
                <a:cs typeface="Calibri" panose="020F0502020204030204" pitchFamily="34" charset="0"/>
              </a:rPr>
              <a:t>babies : </a:t>
            </a: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Number of babies.</a:t>
            </a:r>
            <a:b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br>
            <a:r>
              <a:rPr lang="en-US" sz="1400" b="1" dirty="0">
                <a:solidFill>
                  <a:schemeClr val="accent2"/>
                </a:solidFill>
                <a:latin typeface="Calibri" panose="020F0502020204030204" pitchFamily="34" charset="0"/>
                <a:ea typeface="Calibri" panose="020F0502020204030204" pitchFamily="34" charset="0"/>
                <a:cs typeface="Calibri" panose="020F0502020204030204" pitchFamily="34" charset="0"/>
              </a:rPr>
              <a:t>country : </a:t>
            </a: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name of country</a:t>
            </a:r>
            <a:r>
              <a:rPr lang="en-US" sz="1400" b="1" dirty="0">
                <a:solidFill>
                  <a:schemeClr val="accent2"/>
                </a:solidFill>
              </a:rPr>
              <a:t/>
            </a:r>
            <a:br>
              <a:rPr lang="en-US" sz="1400" b="1" dirty="0">
                <a:solidFill>
                  <a:schemeClr val="accent2"/>
                </a:solidFill>
              </a:rPr>
            </a:br>
            <a:endParaRPr lang="en-US" b="1" dirty="0">
              <a:solidFill>
                <a:schemeClr val="accent2"/>
              </a:solidFill>
            </a:endParaRPr>
          </a:p>
          <a:p>
            <a:pPr>
              <a:buClr>
                <a:schemeClr val="accent2"/>
              </a:buClr>
              <a:buFont typeface="Arial" panose="020B0604020202020204" pitchFamily="34" charset="0"/>
              <a:buChar char="•"/>
            </a:pPr>
            <a:endParaRPr lang="en-US" b="1" dirty="0">
              <a:solidFill>
                <a:schemeClr val="accent2"/>
              </a:solidFill>
            </a:endParaRPr>
          </a:p>
          <a:p>
            <a:pPr>
              <a:buClr>
                <a:schemeClr val="accent2"/>
              </a:buClr>
              <a:buFont typeface="Arial" panose="020B0604020202020204" pitchFamily="34" charset="0"/>
              <a:buChar char="•"/>
            </a:pPr>
            <a:endParaRPr lang="en-US" dirty="0">
              <a:solidFill>
                <a:schemeClr val="accent2"/>
              </a:solidFill>
            </a:endParaRPr>
          </a:p>
        </p:txBody>
      </p:sp>
    </p:spTree>
    <p:extLst>
      <p:ext uri="{BB962C8B-B14F-4D97-AF65-F5344CB8AC3E}">
        <p14:creationId xmlns:p14="http://schemas.microsoft.com/office/powerpoint/2010/main" val="2949782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226356" y="172806"/>
            <a:ext cx="8993141" cy="46024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rtl="0">
              <a:spcBef>
                <a:spcPts val="0"/>
              </a:spcBef>
              <a:spcAft>
                <a:spcPts val="0"/>
              </a:spcAft>
              <a:buSzPts val="5200"/>
              <a:buNone/>
            </a:pPr>
            <a:r>
              <a:rPr lang="en-US" sz="3200" b="1"/>
              <a:t>Data Collection And Understanding of Data</a:t>
            </a:r>
            <a:endParaRPr sz="3000" b="1" dirty="0">
              <a:solidFill>
                <a:schemeClr val="lt1"/>
              </a:solidFill>
              <a:latin typeface="Montserrat"/>
              <a:ea typeface="Montserrat"/>
              <a:cs typeface="Montserrat"/>
              <a:sym typeface="Montserrat"/>
            </a:endParaRPr>
          </a:p>
        </p:txBody>
      </p:sp>
      <p:sp>
        <p:nvSpPr>
          <p:cNvPr id="2" name="Text Placeholder 1">
            <a:extLst>
              <a:ext uri="{FF2B5EF4-FFF2-40B4-BE49-F238E27FC236}">
                <a16:creationId xmlns:a16="http://schemas.microsoft.com/office/drawing/2014/main" xmlns="" id="{99DBEAB5-C5EB-BB3E-45A1-C7333E32B721}"/>
              </a:ext>
            </a:extLst>
          </p:cNvPr>
          <p:cNvSpPr>
            <a:spLocks noGrp="1"/>
          </p:cNvSpPr>
          <p:nvPr>
            <p:ph type="body" idx="1"/>
          </p:nvPr>
        </p:nvSpPr>
        <p:spPr>
          <a:xfrm>
            <a:off x="226356" y="408282"/>
            <a:ext cx="8520600" cy="4735217"/>
          </a:xfrm>
        </p:spPr>
        <p:txBody>
          <a:bodyPr/>
          <a:lstStyle/>
          <a:p>
            <a:pPr marL="114300" indent="0">
              <a:buNone/>
            </a:pPr>
            <a:r>
              <a:rPr lang="en-US" sz="1400" b="1" dirty="0" err="1">
                <a:solidFill>
                  <a:schemeClr val="accent2"/>
                </a:solidFill>
                <a:effectLst/>
                <a:latin typeface="Calibri" panose="020F0502020204030204" pitchFamily="34" charset="0"/>
                <a:ea typeface="Calibri" panose="020F0502020204030204" pitchFamily="34" charset="0"/>
                <a:cs typeface="Calibri" panose="020F0502020204030204" pitchFamily="34" charset="0"/>
              </a:rPr>
              <a:t>market_segment</a:t>
            </a:r>
            <a:r>
              <a:rPr lang="en-US" sz="1400" b="1" dirty="0">
                <a:solidFill>
                  <a:schemeClr val="accent2"/>
                </a:solidFill>
                <a:effectLst/>
                <a:latin typeface="Calibri" panose="020F0502020204030204" pitchFamily="34" charset="0"/>
                <a:ea typeface="Calibri" panose="020F0502020204030204" pitchFamily="34" charset="0"/>
                <a:cs typeface="Calibri" panose="020F0502020204030204" pitchFamily="34" charset="0"/>
              </a:rPr>
              <a:t> : </a:t>
            </a:r>
            <a:r>
              <a:rPr lang="en-US" sz="1400" dirty="0">
                <a:solidFill>
                  <a:schemeClr val="accent2"/>
                </a:solidFill>
                <a:effectLst/>
                <a:latin typeface="Calibri" panose="020F0502020204030204" pitchFamily="34" charset="0"/>
                <a:ea typeface="Calibri" panose="020F0502020204030204" pitchFamily="34" charset="0"/>
                <a:cs typeface="Calibri" panose="020F0502020204030204" pitchFamily="34" charset="0"/>
              </a:rPr>
              <a:t>arial segment has many such as ; </a:t>
            </a:r>
            <a:r>
              <a:rPr lang="en-US" sz="1400" b="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Direct, Corporate, Online TA, Offline TA/TO, Complementary, Groups, Undefined, Aviation.</a:t>
            </a:r>
            <a:br>
              <a:rPr lang="en-US" sz="1400" b="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br>
            <a:r>
              <a:rPr lang="en-US" sz="1400" b="1" i="0" dirty="0" err="1">
                <a:solidFill>
                  <a:srgbClr val="212121"/>
                </a:solidFill>
                <a:effectLst/>
                <a:latin typeface="Calibri" panose="020F0502020204030204" pitchFamily="34" charset="0"/>
                <a:ea typeface="Calibri" panose="020F0502020204030204" pitchFamily="34" charset="0"/>
                <a:cs typeface="Calibri" panose="020F0502020204030204" pitchFamily="34" charset="0"/>
              </a:rPr>
              <a:t>Distribition</a:t>
            </a:r>
            <a:r>
              <a:rPr lang="en-US" sz="1400" b="1" dirty="0" err="1">
                <a:solidFill>
                  <a:srgbClr val="212121"/>
                </a:solidFill>
                <a:latin typeface="Calibri" panose="020F0502020204030204" pitchFamily="34" charset="0"/>
                <a:ea typeface="Calibri" panose="020F0502020204030204" pitchFamily="34" charset="0"/>
                <a:cs typeface="Calibri" panose="020F0502020204030204" pitchFamily="34" charset="0"/>
              </a:rPr>
              <a:t>_channel</a:t>
            </a:r>
            <a:r>
              <a:rPr lang="en-US" sz="1400" b="1" dirty="0">
                <a:solidFill>
                  <a:srgbClr val="212121"/>
                </a:solidFill>
                <a:latin typeface="Calibri" panose="020F0502020204030204" pitchFamily="34" charset="0"/>
                <a:ea typeface="Calibri" panose="020F0502020204030204" pitchFamily="34" charset="0"/>
                <a:cs typeface="Calibri" panose="020F0502020204030204" pitchFamily="34" charset="0"/>
              </a:rPr>
              <a:t> : </a:t>
            </a:r>
            <a:r>
              <a:rPr lang="en-US" sz="1400" dirty="0">
                <a:solidFill>
                  <a:srgbClr val="212121"/>
                </a:solidFill>
                <a:latin typeface="Calibri" panose="020F0502020204030204" pitchFamily="34" charset="0"/>
                <a:ea typeface="Calibri" panose="020F0502020204030204" pitchFamily="34" charset="0"/>
                <a:cs typeface="Calibri" panose="020F0502020204030204" pitchFamily="34" charset="0"/>
              </a:rPr>
              <a:t>distribution channel has many values such as ; </a:t>
            </a:r>
            <a:r>
              <a:rPr lang="en-US" sz="1400" b="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Direct, Corporate, TA/TO, Undefined, GDS.</a:t>
            </a:r>
            <a:br>
              <a:rPr lang="en-US" sz="1400" b="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br>
            <a:r>
              <a:rPr lang="en-US" sz="1400" b="1" dirty="0" err="1">
                <a:solidFill>
                  <a:srgbClr val="212121"/>
                </a:solidFill>
                <a:latin typeface="Calibri" panose="020F0502020204030204" pitchFamily="34" charset="0"/>
                <a:ea typeface="Calibri" panose="020F0502020204030204" pitchFamily="34" charset="0"/>
                <a:cs typeface="Calibri" panose="020F0502020204030204" pitchFamily="34" charset="0"/>
              </a:rPr>
              <a:t>Is_repeated_guest</a:t>
            </a:r>
            <a:r>
              <a:rPr lang="en-US" sz="1400" b="1" dirty="0">
                <a:solidFill>
                  <a:srgbClr val="212121"/>
                </a:solidFill>
                <a:latin typeface="Calibri" panose="020F0502020204030204" pitchFamily="34" charset="0"/>
                <a:ea typeface="Calibri" panose="020F0502020204030204" pitchFamily="34" charset="0"/>
                <a:cs typeface="Calibri" panose="020F0502020204030204" pitchFamily="34" charset="0"/>
              </a:rPr>
              <a:t> : </a:t>
            </a:r>
            <a:r>
              <a:rPr lang="en-US" sz="1400" dirty="0">
                <a:solidFill>
                  <a:srgbClr val="212121"/>
                </a:solidFill>
                <a:latin typeface="Calibri" panose="020F0502020204030204" pitchFamily="34" charset="0"/>
                <a:ea typeface="Calibri" panose="020F0502020204030204" pitchFamily="34" charset="0"/>
                <a:cs typeface="Calibri" panose="020F0502020204030204" pitchFamily="34" charset="0"/>
              </a:rPr>
              <a:t> it contain two values 0 and 1. if guest repeated then this values will 1 else 0.</a:t>
            </a:r>
            <a:br>
              <a:rPr lang="en-US" sz="1400" dirty="0">
                <a:solidFill>
                  <a:srgbClr val="212121"/>
                </a:solidFill>
                <a:latin typeface="Calibri" panose="020F0502020204030204" pitchFamily="34" charset="0"/>
                <a:ea typeface="Calibri" panose="020F0502020204030204" pitchFamily="34" charset="0"/>
                <a:cs typeface="Calibri" panose="020F0502020204030204" pitchFamily="34" charset="0"/>
              </a:rPr>
            </a:br>
            <a:r>
              <a:rPr lang="en-US" sz="1400" b="1" i="0" dirty="0" err="1">
                <a:solidFill>
                  <a:srgbClr val="212121"/>
                </a:solidFill>
                <a:effectLst/>
                <a:latin typeface="Calibri" panose="020F0502020204030204" pitchFamily="34" charset="0"/>
                <a:ea typeface="Calibri" panose="020F0502020204030204" pitchFamily="34" charset="0"/>
                <a:cs typeface="Calibri" panose="020F0502020204030204" pitchFamily="34" charset="0"/>
              </a:rPr>
              <a:t>previous_cancellations</a:t>
            </a:r>
            <a:r>
              <a:rPr lang="en-US" sz="1400" b="1"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 : </a:t>
            </a:r>
            <a:r>
              <a:rPr lang="en-US" sz="1400" dirty="0">
                <a:solidFill>
                  <a:srgbClr val="212121"/>
                </a:solidFill>
                <a:latin typeface="Calibri" panose="020F0502020204030204" pitchFamily="34" charset="0"/>
                <a:ea typeface="Calibri" panose="020F0502020204030204" pitchFamily="34" charset="0"/>
                <a:cs typeface="Calibri" panose="020F0502020204030204" pitchFamily="34" charset="0"/>
              </a:rPr>
              <a:t>it represent how many times guest has canceled booking.</a:t>
            </a:r>
            <a:r>
              <a:rPr lang="en-US" sz="1400" b="1" dirty="0">
                <a:solidFill>
                  <a:srgbClr val="212121"/>
                </a:solidFill>
                <a:latin typeface="Calibri" panose="020F0502020204030204" pitchFamily="34" charset="0"/>
                <a:ea typeface="Calibri" panose="020F0502020204030204" pitchFamily="34" charset="0"/>
                <a:cs typeface="Calibri" panose="020F0502020204030204" pitchFamily="34" charset="0"/>
              </a:rPr>
              <a:t/>
            </a:r>
            <a:br>
              <a:rPr lang="en-US" sz="1400" b="1" dirty="0">
                <a:solidFill>
                  <a:srgbClr val="212121"/>
                </a:solidFill>
                <a:latin typeface="Calibri" panose="020F0502020204030204" pitchFamily="34" charset="0"/>
                <a:ea typeface="Calibri" panose="020F0502020204030204" pitchFamily="34" charset="0"/>
                <a:cs typeface="Calibri" panose="020F0502020204030204" pitchFamily="34" charset="0"/>
              </a:rPr>
            </a:br>
            <a:r>
              <a:rPr lang="en-US" sz="1400" b="1" i="0" dirty="0" err="1">
                <a:solidFill>
                  <a:srgbClr val="212121"/>
                </a:solidFill>
                <a:effectLst/>
                <a:latin typeface="Calibri" panose="020F0502020204030204" pitchFamily="34" charset="0"/>
                <a:ea typeface="Calibri" panose="020F0502020204030204" pitchFamily="34" charset="0"/>
                <a:cs typeface="Calibri" panose="020F0502020204030204" pitchFamily="34" charset="0"/>
              </a:rPr>
              <a:t>previous_bookings_not_canceled</a:t>
            </a:r>
            <a:r>
              <a:rPr lang="en-US" sz="1400" b="1"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a:t>
            </a:r>
            <a:r>
              <a:rPr lang="en-US" sz="140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 it represent the booking that didn’t cancel.</a:t>
            </a:r>
            <a:br>
              <a:rPr lang="en-US" sz="140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br>
            <a:r>
              <a:rPr lang="en-US" sz="1400" b="1" i="0" dirty="0" err="1">
                <a:solidFill>
                  <a:srgbClr val="212121"/>
                </a:solidFill>
                <a:effectLst/>
                <a:latin typeface="Calibri" panose="020F0502020204030204" pitchFamily="34" charset="0"/>
                <a:ea typeface="Calibri" panose="020F0502020204030204" pitchFamily="34" charset="0"/>
                <a:cs typeface="Calibri" panose="020F0502020204030204" pitchFamily="34" charset="0"/>
              </a:rPr>
              <a:t>reserved_room_type</a:t>
            </a:r>
            <a:r>
              <a:rPr lang="en-US" sz="1400" b="1"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 </a:t>
            </a:r>
            <a:r>
              <a:rPr lang="en-US" sz="140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it does represent hotel type of booking</a:t>
            </a:r>
            <a:r>
              <a:rPr lang="en-US" sz="1400" b="1"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 .</a:t>
            </a:r>
            <a:br>
              <a:rPr lang="en-US" sz="1400" b="1"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br>
            <a:r>
              <a:rPr lang="en-US" sz="1400" b="1" i="0" dirty="0" err="1">
                <a:solidFill>
                  <a:srgbClr val="212121"/>
                </a:solidFill>
                <a:effectLst/>
                <a:latin typeface="Calibri" panose="020F0502020204030204" pitchFamily="34" charset="0"/>
                <a:ea typeface="Calibri" panose="020F0502020204030204" pitchFamily="34" charset="0"/>
                <a:cs typeface="Calibri" panose="020F0502020204030204" pitchFamily="34" charset="0"/>
              </a:rPr>
              <a:t>assigned_room_type</a:t>
            </a:r>
            <a:r>
              <a:rPr lang="en-US" sz="1400" b="1"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 : </a:t>
            </a:r>
            <a:r>
              <a:rPr lang="en-US" sz="1400" b="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it represent type of assign room after reservation.</a:t>
            </a:r>
            <a:br>
              <a:rPr lang="en-US" sz="1400" b="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br>
            <a:r>
              <a:rPr lang="en-US" sz="1400" b="1" i="0" dirty="0" err="1">
                <a:solidFill>
                  <a:srgbClr val="212121"/>
                </a:solidFill>
                <a:effectLst/>
                <a:latin typeface="Calibri" panose="020F0502020204030204" pitchFamily="34" charset="0"/>
                <a:ea typeface="Calibri" panose="020F0502020204030204" pitchFamily="34" charset="0"/>
                <a:cs typeface="Calibri" panose="020F0502020204030204" pitchFamily="34" charset="0"/>
              </a:rPr>
              <a:t>booking_changes</a:t>
            </a:r>
            <a:r>
              <a:rPr lang="en-US" sz="1400" b="1"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 </a:t>
            </a:r>
            <a:r>
              <a:rPr lang="en-US" sz="1400" b="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it represent who does changes their booking types.</a:t>
            </a:r>
            <a:br>
              <a:rPr lang="en-US" sz="1400" b="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br>
            <a:r>
              <a:rPr lang="en-US" sz="1400" b="1"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Agent</a:t>
            </a:r>
            <a:r>
              <a:rPr lang="en-US" sz="140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a:t>
            </a:r>
            <a:r>
              <a:rPr lang="en-US" sz="1400" dirty="0">
                <a:solidFill>
                  <a:srgbClr val="212121"/>
                </a:solidFill>
                <a:latin typeface="Calibri" panose="020F0502020204030204" pitchFamily="34" charset="0"/>
                <a:ea typeface="Calibri" panose="020F0502020204030204" pitchFamily="34" charset="0"/>
                <a:cs typeface="Calibri" panose="020F0502020204030204" pitchFamily="34" charset="0"/>
              </a:rPr>
              <a:t> it represent agent ID.</a:t>
            </a:r>
            <a:br>
              <a:rPr lang="en-US" sz="1400" dirty="0">
                <a:solidFill>
                  <a:srgbClr val="212121"/>
                </a:solidFill>
                <a:latin typeface="Calibri" panose="020F0502020204030204" pitchFamily="34" charset="0"/>
                <a:ea typeface="Calibri" panose="020F0502020204030204" pitchFamily="34" charset="0"/>
                <a:cs typeface="Calibri" panose="020F0502020204030204" pitchFamily="34" charset="0"/>
              </a:rPr>
            </a:br>
            <a:r>
              <a:rPr lang="en-US" sz="1400" b="1"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company</a:t>
            </a:r>
            <a:r>
              <a:rPr lang="en-US" sz="1400" b="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 </a:t>
            </a:r>
            <a:r>
              <a:rPr lang="en-US" sz="1400" b="1"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 </a:t>
            </a:r>
            <a:r>
              <a:rPr lang="en-US" sz="1400" dirty="0">
                <a:solidFill>
                  <a:srgbClr val="212121"/>
                </a:solidFill>
                <a:latin typeface="Calibri" panose="020F0502020204030204" pitchFamily="34" charset="0"/>
                <a:ea typeface="Calibri" panose="020F0502020204030204" pitchFamily="34" charset="0"/>
                <a:cs typeface="Calibri" panose="020F0502020204030204" pitchFamily="34" charset="0"/>
              </a:rPr>
              <a:t>it represent name of company.</a:t>
            </a:r>
            <a:br>
              <a:rPr lang="en-US" sz="1400" dirty="0">
                <a:solidFill>
                  <a:srgbClr val="212121"/>
                </a:solidFill>
                <a:latin typeface="Calibri" panose="020F0502020204030204" pitchFamily="34" charset="0"/>
                <a:ea typeface="Calibri" panose="020F0502020204030204" pitchFamily="34" charset="0"/>
                <a:cs typeface="Calibri" panose="020F0502020204030204" pitchFamily="34" charset="0"/>
              </a:rPr>
            </a:br>
            <a:r>
              <a:rPr lang="en-US" sz="1400" b="1" i="0" dirty="0" err="1">
                <a:solidFill>
                  <a:srgbClr val="212121"/>
                </a:solidFill>
                <a:effectLst/>
                <a:latin typeface="Calibri" panose="020F0502020204030204" pitchFamily="34" charset="0"/>
                <a:ea typeface="Calibri" panose="020F0502020204030204" pitchFamily="34" charset="0"/>
                <a:cs typeface="Calibri" panose="020F0502020204030204" pitchFamily="34" charset="0"/>
              </a:rPr>
              <a:t>days_in_waiting_list</a:t>
            </a:r>
            <a:r>
              <a:rPr lang="en-US" sz="1400" b="1"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 : </a:t>
            </a:r>
            <a:r>
              <a:rPr lang="en-US" sz="140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it represent the waitin</a:t>
            </a:r>
            <a:r>
              <a:rPr lang="en-US" sz="1400" dirty="0">
                <a:solidFill>
                  <a:srgbClr val="212121"/>
                </a:solidFill>
                <a:latin typeface="Calibri" panose="020F0502020204030204" pitchFamily="34" charset="0"/>
                <a:ea typeface="Calibri" panose="020F0502020204030204" pitchFamily="34" charset="0"/>
                <a:cs typeface="Calibri" panose="020F0502020204030204" pitchFamily="34" charset="0"/>
              </a:rPr>
              <a:t>g list.</a:t>
            </a:r>
            <a:br>
              <a:rPr lang="en-US" sz="1400" dirty="0">
                <a:solidFill>
                  <a:srgbClr val="212121"/>
                </a:solidFill>
                <a:latin typeface="Calibri" panose="020F0502020204030204" pitchFamily="34" charset="0"/>
                <a:ea typeface="Calibri" panose="020F0502020204030204" pitchFamily="34" charset="0"/>
                <a:cs typeface="Calibri" panose="020F0502020204030204" pitchFamily="34" charset="0"/>
              </a:rPr>
            </a:br>
            <a:r>
              <a:rPr lang="en-US" sz="1400" b="1" i="0" dirty="0" err="1">
                <a:solidFill>
                  <a:srgbClr val="212121"/>
                </a:solidFill>
                <a:effectLst/>
                <a:latin typeface="Calibri" panose="020F0502020204030204" pitchFamily="34" charset="0"/>
                <a:ea typeface="Calibri" panose="020F0502020204030204" pitchFamily="34" charset="0"/>
                <a:cs typeface="Calibri" panose="020F0502020204030204" pitchFamily="34" charset="0"/>
              </a:rPr>
              <a:t>customer_type</a:t>
            </a:r>
            <a:r>
              <a:rPr lang="en-US" sz="1400" b="1"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 </a:t>
            </a:r>
            <a:r>
              <a:rPr lang="en-US" sz="1400" b="1" dirty="0">
                <a:solidFill>
                  <a:srgbClr val="212121"/>
                </a:solidFill>
                <a:latin typeface="Calibri" panose="020F0502020204030204" pitchFamily="34" charset="0"/>
                <a:ea typeface="Calibri" panose="020F0502020204030204" pitchFamily="34" charset="0"/>
                <a:cs typeface="Calibri" panose="020F0502020204030204" pitchFamily="34" charset="0"/>
              </a:rPr>
              <a:t>:</a:t>
            </a:r>
            <a:r>
              <a:rPr lang="en-US" sz="1400" dirty="0">
                <a:solidFill>
                  <a:srgbClr val="212121"/>
                </a:solidFill>
                <a:latin typeface="Calibri" panose="020F0502020204030204" pitchFamily="34" charset="0"/>
                <a:ea typeface="Calibri" panose="020F0502020204030204" pitchFamily="34" charset="0"/>
                <a:cs typeface="Calibri" panose="020F0502020204030204" pitchFamily="34" charset="0"/>
              </a:rPr>
              <a:t> it represent the customer types .Types are as follows;(</a:t>
            </a:r>
            <a:r>
              <a:rPr lang="en-US" sz="1400" b="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Transient, Contract, Transient-Party, Group)</a:t>
            </a:r>
            <a:r>
              <a:rPr lang="en-US" sz="1400" dirty="0">
                <a:solidFill>
                  <a:srgbClr val="212121"/>
                </a:solidFill>
                <a:latin typeface="Calibri" panose="020F0502020204030204" pitchFamily="34" charset="0"/>
                <a:ea typeface="Calibri" panose="020F0502020204030204" pitchFamily="34" charset="0"/>
                <a:cs typeface="Calibri" panose="020F0502020204030204" pitchFamily="34" charset="0"/>
              </a:rPr>
              <a:t/>
            </a:r>
            <a:br>
              <a:rPr lang="en-US" sz="1400" dirty="0">
                <a:solidFill>
                  <a:srgbClr val="212121"/>
                </a:solidFill>
                <a:latin typeface="Calibri" panose="020F0502020204030204" pitchFamily="34" charset="0"/>
                <a:ea typeface="Calibri" panose="020F0502020204030204" pitchFamily="34" charset="0"/>
                <a:cs typeface="Calibri" panose="020F0502020204030204" pitchFamily="34" charset="0"/>
              </a:rPr>
            </a:br>
            <a:r>
              <a:rPr lang="en-US" sz="1400" b="1" i="0" dirty="0" err="1">
                <a:solidFill>
                  <a:srgbClr val="212121"/>
                </a:solidFill>
                <a:effectLst/>
                <a:latin typeface="Calibri" panose="020F0502020204030204" pitchFamily="34" charset="0"/>
                <a:ea typeface="Calibri" panose="020F0502020204030204" pitchFamily="34" charset="0"/>
                <a:cs typeface="Calibri" panose="020F0502020204030204" pitchFamily="34" charset="0"/>
              </a:rPr>
              <a:t>adr</a:t>
            </a:r>
            <a:r>
              <a:rPr lang="en-US" sz="1400" b="1"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 :</a:t>
            </a:r>
            <a:r>
              <a:rPr lang="en-US" sz="140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 it is represent the Average daily rate.</a:t>
            </a:r>
            <a:br>
              <a:rPr lang="en-US" sz="140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br>
            <a:r>
              <a:rPr lang="en-US" sz="1400" b="1" i="0" dirty="0" err="1">
                <a:solidFill>
                  <a:srgbClr val="212121"/>
                </a:solidFill>
                <a:effectLst/>
                <a:latin typeface="Calibri" panose="020F0502020204030204" pitchFamily="34" charset="0"/>
                <a:ea typeface="Calibri" panose="020F0502020204030204" pitchFamily="34" charset="0"/>
                <a:cs typeface="Calibri" panose="020F0502020204030204" pitchFamily="34" charset="0"/>
              </a:rPr>
              <a:t>required_car_parking_spaces</a:t>
            </a:r>
            <a:r>
              <a:rPr lang="en-US" sz="1400" b="1"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 </a:t>
            </a:r>
            <a:r>
              <a:rPr lang="en-US" sz="140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it contain information whether is it required for parking or not.</a:t>
            </a:r>
            <a:br>
              <a:rPr lang="en-US" sz="140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br>
            <a:r>
              <a:rPr lang="en-US" sz="1400" b="1" i="0" dirty="0" err="1">
                <a:solidFill>
                  <a:srgbClr val="212121"/>
                </a:solidFill>
                <a:effectLst/>
                <a:latin typeface="Calibri" panose="020F0502020204030204" pitchFamily="34" charset="0"/>
                <a:ea typeface="Calibri" panose="020F0502020204030204" pitchFamily="34" charset="0"/>
                <a:cs typeface="Calibri" panose="020F0502020204030204" pitchFamily="34" charset="0"/>
              </a:rPr>
              <a:t>total_of_special_requests</a:t>
            </a:r>
            <a:r>
              <a:rPr lang="en-US" sz="1400" b="1"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 : </a:t>
            </a:r>
            <a:r>
              <a:rPr lang="en-US" sz="140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it is represent total special guests.</a:t>
            </a:r>
            <a:endParaRPr lang="en-US" sz="1400" dirty="0">
              <a:solidFill>
                <a:srgbClr val="212121"/>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r>
              <a:rPr lang="en-US" sz="1400" b="0" i="0" dirty="0" err="1">
                <a:solidFill>
                  <a:srgbClr val="212121"/>
                </a:solidFill>
                <a:effectLst/>
                <a:latin typeface="Calibri" panose="020F0502020204030204" pitchFamily="34" charset="0"/>
                <a:ea typeface="Calibri" panose="020F0502020204030204" pitchFamily="34" charset="0"/>
                <a:cs typeface="Calibri" panose="020F0502020204030204" pitchFamily="34" charset="0"/>
              </a:rPr>
              <a:t>reservation_status</a:t>
            </a:r>
            <a:r>
              <a:rPr lang="en-US" sz="1400" b="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 : it contain information of booking status</a:t>
            </a:r>
            <a:br>
              <a:rPr lang="en-US" sz="1400" b="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br>
            <a:r>
              <a:rPr lang="en-US" sz="1400" b="1" i="0" dirty="0" err="1">
                <a:solidFill>
                  <a:srgbClr val="212121"/>
                </a:solidFill>
                <a:effectLst/>
                <a:latin typeface="Calibri" panose="020F0502020204030204" pitchFamily="34" charset="0"/>
                <a:ea typeface="Calibri" panose="020F0502020204030204" pitchFamily="34" charset="0"/>
                <a:cs typeface="Calibri" panose="020F0502020204030204" pitchFamily="34" charset="0"/>
              </a:rPr>
              <a:t>reservation_status_date</a:t>
            </a:r>
            <a:r>
              <a:rPr lang="en-US" sz="1400" b="1"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  </a:t>
            </a:r>
            <a:r>
              <a:rPr lang="en-US" sz="140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it contain reservation status date.</a:t>
            </a:r>
            <a:br>
              <a:rPr lang="en-US" sz="140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br>
            <a:r>
              <a:rPr lang="en-US" sz="1400" b="1"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
            </a:r>
            <a:br>
              <a:rPr lang="en-US" sz="1400" b="1"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br>
            <a:endParaRPr lang="en-US" sz="1400" b="1" dirty="0">
              <a:solidFill>
                <a:schemeClr val="accent2"/>
              </a:solidFill>
              <a:effectLst/>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47776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04266" y="452459"/>
            <a:ext cx="8520600" cy="572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a:buSzPts val="5200"/>
            </a:pPr>
            <a:r>
              <a:rPr lang="en-US" sz="3000" b="1" dirty="0">
                <a:solidFill>
                  <a:srgbClr val="CC0000"/>
                </a:solidFill>
                <a:latin typeface="Montserrat"/>
                <a:sym typeface="Montserrat"/>
              </a:rPr>
              <a:t>Filtering Data And Manipulation </a:t>
            </a:r>
            <a:endParaRPr sz="3000" b="1" dirty="0">
              <a:solidFill>
                <a:srgbClr val="CC0000"/>
              </a:solidFill>
              <a:latin typeface="Montserrat"/>
              <a:sym typeface="Montserrat"/>
            </a:endParaRPr>
          </a:p>
        </p:txBody>
      </p:sp>
      <p:sp>
        <p:nvSpPr>
          <p:cNvPr id="2" name="Text Placeholder 1">
            <a:extLst>
              <a:ext uri="{FF2B5EF4-FFF2-40B4-BE49-F238E27FC236}">
                <a16:creationId xmlns:a16="http://schemas.microsoft.com/office/drawing/2014/main" xmlns="" id="{38BBDFDA-FA91-7999-7187-4E9CFA4067E2}"/>
              </a:ext>
            </a:extLst>
          </p:cNvPr>
          <p:cNvSpPr>
            <a:spLocks noGrp="1"/>
          </p:cNvSpPr>
          <p:nvPr>
            <p:ph type="body" idx="1"/>
          </p:nvPr>
        </p:nvSpPr>
        <p:spPr>
          <a:xfrm>
            <a:off x="311700" y="1152474"/>
            <a:ext cx="8520600" cy="3910179"/>
          </a:xfrm>
        </p:spPr>
        <p:txBody>
          <a:bodyPr/>
          <a:lstStyle/>
          <a:p>
            <a:pPr marL="114300" indent="0">
              <a:buNone/>
            </a:pPr>
            <a:r>
              <a:rPr lang="en-US" dirty="0">
                <a:solidFill>
                  <a:schemeClr val="accent2"/>
                </a:solidFill>
                <a:latin typeface="Calibri" panose="020F0502020204030204" pitchFamily="34" charset="0"/>
                <a:ea typeface="Calibri" panose="020F0502020204030204" pitchFamily="34" charset="0"/>
                <a:cs typeface="Calibri" panose="020F0502020204030204" pitchFamily="34" charset="0"/>
              </a:rPr>
              <a:t>We did rename our data set columns names;</a:t>
            </a:r>
          </a:p>
          <a:p>
            <a:pPr marL="114300" indent="0">
              <a:buNone/>
            </a:pPr>
            <a:r>
              <a:rPr lang="en-US" sz="1200" b="1" dirty="0">
                <a:solidFill>
                  <a:schemeClr val="accent2"/>
                </a:solidFill>
                <a:latin typeface="Calibri" panose="020F0502020204030204" pitchFamily="34" charset="0"/>
                <a:ea typeface="Calibri" panose="020F0502020204030204" pitchFamily="34" charset="0"/>
                <a:cs typeface="Calibri" panose="020F0502020204030204" pitchFamily="34" charset="0"/>
              </a:rPr>
              <a:t>Raw data frame columns before rename</a:t>
            </a:r>
          </a:p>
          <a:p>
            <a:pPr marL="114300" indent="0">
              <a:buNone/>
            </a:pPr>
            <a:r>
              <a:rPr lang="en-US" sz="1200" b="1" dirty="0">
                <a:solidFill>
                  <a:schemeClr val="accent2"/>
                </a:solidFill>
                <a:latin typeface="Calibri" panose="020F0502020204030204" pitchFamily="34" charset="0"/>
                <a:ea typeface="Calibri" panose="020F0502020204030204" pitchFamily="34" charset="0"/>
                <a:cs typeface="Calibri" panose="020F0502020204030204" pitchFamily="34" charset="0"/>
              </a:rPr>
              <a:t>\\</a:t>
            </a:r>
          </a:p>
          <a:p>
            <a:pPr marL="114300" indent="0">
              <a:buNone/>
            </a:pPr>
            <a:endParaRPr lang="en-US" sz="1200" b="1"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200" b="1"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200" b="1"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200" b="1"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200" b="1"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200" b="1"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r>
              <a:rPr lang="en-US" sz="1200" b="1" dirty="0">
                <a:solidFill>
                  <a:schemeClr val="accent2"/>
                </a:solidFill>
                <a:latin typeface="Calibri" panose="020F0502020204030204" pitchFamily="34" charset="0"/>
                <a:ea typeface="Calibri" panose="020F0502020204030204" pitchFamily="34" charset="0"/>
                <a:cs typeface="Calibri" panose="020F0502020204030204" pitchFamily="34" charset="0"/>
              </a:rPr>
              <a:t>Data frame after rename it’s columns: </a:t>
            </a:r>
            <a:r>
              <a:rPr lang="en-US" sz="1200" dirty="0">
                <a:solidFill>
                  <a:schemeClr val="accent2"/>
                </a:solidFill>
                <a:latin typeface="Calibri" panose="020F0502020204030204" pitchFamily="34" charset="0"/>
                <a:ea typeface="Calibri" panose="020F0502020204030204" pitchFamily="34" charset="0"/>
                <a:cs typeface="Calibri" panose="020F0502020204030204" pitchFamily="34" charset="0"/>
              </a:rPr>
              <a:t>Here, we created another data frame with name </a:t>
            </a:r>
            <a:r>
              <a:rPr lang="en-US" sz="1200" b="1" dirty="0" err="1">
                <a:solidFill>
                  <a:schemeClr val="accent2"/>
                </a:solidFill>
                <a:latin typeface="Calibri" panose="020F0502020204030204" pitchFamily="34" charset="0"/>
                <a:ea typeface="Calibri" panose="020F0502020204030204" pitchFamily="34" charset="0"/>
                <a:cs typeface="Calibri" panose="020F0502020204030204" pitchFamily="34" charset="0"/>
              </a:rPr>
              <a:t>data_f</a:t>
            </a:r>
            <a:r>
              <a:rPr lang="en-US" sz="1200" b="1" dirty="0">
                <a:solidFill>
                  <a:schemeClr val="accent2"/>
                </a:solidFill>
                <a:latin typeface="Calibri" panose="020F0502020204030204" pitchFamily="34" charset="0"/>
                <a:ea typeface="Calibri" panose="020F0502020204030204" pitchFamily="34" charset="0"/>
                <a:cs typeface="Calibri" panose="020F0502020204030204" pitchFamily="34" charset="0"/>
              </a:rPr>
              <a:t> </a:t>
            </a:r>
            <a:r>
              <a:rPr lang="en-US" sz="1200" dirty="0">
                <a:solidFill>
                  <a:schemeClr val="accent2"/>
                </a:solidFill>
                <a:latin typeface="Calibri" panose="020F0502020204030204" pitchFamily="34" charset="0"/>
                <a:ea typeface="Calibri" panose="020F0502020204030204" pitchFamily="34" charset="0"/>
                <a:cs typeface="Calibri" panose="020F0502020204030204" pitchFamily="34" charset="0"/>
              </a:rPr>
              <a:t>and changed the column name in it.</a:t>
            </a:r>
            <a:r>
              <a:rPr lang="en-US" sz="1200" b="1" dirty="0">
                <a:solidFill>
                  <a:schemeClr val="accent2"/>
                </a:solidFill>
              </a:rPr>
              <a:t/>
            </a:r>
            <a:br>
              <a:rPr lang="en-US" sz="1200" b="1" dirty="0">
                <a:solidFill>
                  <a:schemeClr val="accent2"/>
                </a:solidFill>
              </a:rPr>
            </a:br>
            <a:r>
              <a:rPr lang="en-US" dirty="0">
                <a:solidFill>
                  <a:schemeClr val="accent2"/>
                </a:solidFill>
              </a:rPr>
              <a:t/>
            </a:r>
            <a:br>
              <a:rPr lang="en-US" dirty="0">
                <a:solidFill>
                  <a:schemeClr val="accent2"/>
                </a:solidFill>
              </a:rPr>
            </a:br>
            <a:endParaRPr lang="en-US" dirty="0">
              <a:solidFill>
                <a:schemeClr val="accent2"/>
              </a:solidFill>
            </a:endParaRPr>
          </a:p>
          <a:p>
            <a:pPr marL="114300" indent="0">
              <a:buNone/>
            </a:pPr>
            <a:r>
              <a:rPr lang="en-US" dirty="0">
                <a:solidFill>
                  <a:schemeClr val="accent2"/>
                </a:solidFill>
              </a:rPr>
              <a:t/>
            </a:r>
            <a:br>
              <a:rPr lang="en-US" dirty="0">
                <a:solidFill>
                  <a:schemeClr val="accent2"/>
                </a:solidFill>
              </a:rPr>
            </a:br>
            <a:r>
              <a:rPr lang="en-US" dirty="0">
                <a:solidFill>
                  <a:schemeClr val="accent2"/>
                </a:solidFill>
              </a:rPr>
              <a:t/>
            </a:r>
            <a:br>
              <a:rPr lang="en-US" dirty="0">
                <a:solidFill>
                  <a:schemeClr val="accent2"/>
                </a:solidFill>
              </a:rPr>
            </a:br>
            <a:r>
              <a:rPr lang="en-US" dirty="0">
                <a:solidFill>
                  <a:schemeClr val="accent2"/>
                </a:solidFill>
              </a:rPr>
              <a:t/>
            </a:r>
            <a:br>
              <a:rPr lang="en-US" dirty="0">
                <a:solidFill>
                  <a:schemeClr val="accent2"/>
                </a:solidFill>
              </a:rPr>
            </a:br>
            <a:endParaRPr lang="en-US" dirty="0">
              <a:solidFill>
                <a:schemeClr val="accent2"/>
              </a:solidFill>
            </a:endParaRPr>
          </a:p>
        </p:txBody>
      </p:sp>
      <p:pic>
        <p:nvPicPr>
          <p:cNvPr id="6" name="Picture 5">
            <a:extLst>
              <a:ext uri="{FF2B5EF4-FFF2-40B4-BE49-F238E27FC236}">
                <a16:creationId xmlns:a16="http://schemas.microsoft.com/office/drawing/2014/main" xmlns="" id="{1D6ECC46-77C2-E934-CC70-3CA4E600C223}"/>
              </a:ext>
            </a:extLst>
          </p:cNvPr>
          <p:cNvPicPr>
            <a:picLocks noChangeAspect="1"/>
          </p:cNvPicPr>
          <p:nvPr/>
        </p:nvPicPr>
        <p:blipFill rotWithShape="1">
          <a:blip r:embed="rId3"/>
          <a:srcRect l="4392" t="20814" r="39431" b="49846"/>
          <a:stretch/>
        </p:blipFill>
        <p:spPr>
          <a:xfrm>
            <a:off x="512957" y="1732156"/>
            <a:ext cx="6809676" cy="1315844"/>
          </a:xfrm>
          <a:prstGeom prst="rect">
            <a:avLst/>
          </a:prstGeom>
        </p:spPr>
      </p:pic>
      <p:pic>
        <p:nvPicPr>
          <p:cNvPr id="8" name="Picture 7">
            <a:extLst>
              <a:ext uri="{FF2B5EF4-FFF2-40B4-BE49-F238E27FC236}">
                <a16:creationId xmlns:a16="http://schemas.microsoft.com/office/drawing/2014/main" xmlns="" id="{3B8C4563-967A-CAD3-8109-A6A5A286B459}"/>
              </a:ext>
            </a:extLst>
          </p:cNvPr>
          <p:cNvPicPr>
            <a:picLocks noChangeAspect="1"/>
          </p:cNvPicPr>
          <p:nvPr/>
        </p:nvPicPr>
        <p:blipFill rotWithShape="1">
          <a:blip r:embed="rId4"/>
          <a:srcRect l="4147" t="53478" r="23495" b="25564"/>
          <a:stretch/>
        </p:blipFill>
        <p:spPr>
          <a:xfrm>
            <a:off x="512957" y="3441827"/>
            <a:ext cx="6884018" cy="1315844"/>
          </a:xfrm>
          <a:prstGeom prst="rect">
            <a:avLst/>
          </a:prstGeom>
        </p:spPr>
      </p:pic>
    </p:spTree>
    <p:extLst>
      <p:ext uri="{BB962C8B-B14F-4D97-AF65-F5344CB8AC3E}">
        <p14:creationId xmlns:p14="http://schemas.microsoft.com/office/powerpoint/2010/main" val="1418083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304800"/>
            <a:ext cx="8520600" cy="542693"/>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r>
              <a:rPr lang="en-US" sz="1800" b="1" dirty="0">
                <a:solidFill>
                  <a:schemeClr val="lt1"/>
                </a:solidFill>
                <a:latin typeface="Montserrat"/>
                <a:ea typeface="Montserrat"/>
                <a:cs typeface="Montserrat"/>
                <a:sym typeface="Montserrat"/>
              </a:rPr>
              <a:t/>
            </a:r>
            <a:br>
              <a:rPr lang="en-US" sz="1800" b="1" dirty="0">
                <a:solidFill>
                  <a:schemeClr val="lt1"/>
                </a:solidFill>
                <a:latin typeface="Montserrat"/>
                <a:ea typeface="Montserrat"/>
                <a:cs typeface="Montserrat"/>
                <a:sym typeface="Montserrat"/>
              </a:rPr>
            </a:br>
            <a:r>
              <a:rPr lang="en-US" sz="1800" b="1" dirty="0">
                <a:solidFill>
                  <a:schemeClr val="lt1"/>
                </a:solidFill>
                <a:latin typeface="Montserrat"/>
                <a:ea typeface="Montserrat"/>
                <a:cs typeface="Montserrat"/>
                <a:sym typeface="Montserrat"/>
              </a:rPr>
              <a:t/>
            </a:r>
            <a:br>
              <a:rPr lang="en-US" sz="1800" b="1" dirty="0">
                <a:solidFill>
                  <a:schemeClr val="lt1"/>
                </a:solidFill>
                <a:latin typeface="Montserrat"/>
                <a:ea typeface="Montserrat"/>
                <a:cs typeface="Montserrat"/>
                <a:sym typeface="Montserrat"/>
              </a:rPr>
            </a:br>
            <a:r>
              <a:rPr lang="en-US" sz="1000" b="1" dirty="0">
                <a:solidFill>
                  <a:schemeClr val="lt1"/>
                </a:solidFill>
                <a:latin typeface="Montserrat"/>
                <a:ea typeface="Montserrat"/>
                <a:cs typeface="Montserrat"/>
                <a:sym typeface="Montserrat"/>
              </a:rPr>
              <a:t/>
            </a:r>
            <a:br>
              <a:rPr lang="en-US" sz="1000" b="1" dirty="0">
                <a:solidFill>
                  <a:schemeClr val="lt1"/>
                </a:solidFill>
                <a:latin typeface="Montserrat"/>
                <a:ea typeface="Montserrat"/>
                <a:cs typeface="Montserrat"/>
                <a:sym typeface="Montserrat"/>
              </a:rPr>
            </a:br>
            <a:r>
              <a:rPr lang="en-US" sz="3000" b="1" dirty="0">
                <a:solidFill>
                  <a:srgbClr val="CC0000"/>
                </a:solidFill>
                <a:latin typeface="Montserrat"/>
                <a:sym typeface="Montserrat"/>
              </a:rPr>
              <a:t>Filtering Data And Manipulation </a:t>
            </a:r>
            <a:endParaRPr sz="3000" b="1" dirty="0">
              <a:solidFill>
                <a:srgbClr val="CC0000"/>
              </a:solidFill>
              <a:latin typeface="Montserrat"/>
              <a:sym typeface="Montserrat"/>
            </a:endParaRPr>
          </a:p>
        </p:txBody>
      </p:sp>
      <p:sp>
        <p:nvSpPr>
          <p:cNvPr id="2" name="Text Placeholder 1">
            <a:extLst>
              <a:ext uri="{FF2B5EF4-FFF2-40B4-BE49-F238E27FC236}">
                <a16:creationId xmlns:a16="http://schemas.microsoft.com/office/drawing/2014/main" xmlns="" id="{8D258AA5-945D-221D-64C5-7792827E773C}"/>
              </a:ext>
            </a:extLst>
          </p:cNvPr>
          <p:cNvSpPr>
            <a:spLocks noGrp="1"/>
          </p:cNvSpPr>
          <p:nvPr>
            <p:ph type="body" idx="1"/>
          </p:nvPr>
        </p:nvSpPr>
        <p:spPr>
          <a:xfrm>
            <a:off x="311700" y="944137"/>
            <a:ext cx="8520600" cy="3624738"/>
          </a:xfrm>
        </p:spPr>
        <p:txBody>
          <a:bodyPr/>
          <a:lstStyle/>
          <a:p>
            <a:pPr>
              <a:buClrTx/>
              <a:buFont typeface="Arial" panose="020B0604020202020204" pitchFamily="34" charset="0"/>
              <a:buChar char="•"/>
            </a:pPr>
            <a:r>
              <a:rPr lang="en-US" dirty="0">
                <a:solidFill>
                  <a:schemeClr val="accent2"/>
                </a:solidFill>
                <a:latin typeface="Calibri" panose="020F0502020204030204" pitchFamily="34" charset="0"/>
                <a:ea typeface="Calibri" panose="020F0502020204030204" pitchFamily="34" charset="0"/>
                <a:cs typeface="Calibri" panose="020F0502020204030204" pitchFamily="34" charset="0"/>
              </a:rPr>
              <a:t>Finding missing values ;</a:t>
            </a:r>
          </a:p>
          <a:p>
            <a:pPr marL="114300" indent="0">
              <a:buClrTx/>
              <a:buNone/>
            </a:pPr>
            <a:r>
              <a:rPr lang="en-US" dirty="0">
                <a:solidFill>
                  <a:schemeClr val="accent2"/>
                </a:solidFill>
                <a:latin typeface="Calibri" panose="020F0502020204030204" pitchFamily="34" charset="0"/>
                <a:ea typeface="Calibri" panose="020F0502020204030204" pitchFamily="34" charset="0"/>
                <a:cs typeface="Calibri" panose="020F0502020204030204" pitchFamily="34" charset="0"/>
              </a:rPr>
              <a:t/>
            </a:r>
            <a:br>
              <a:rPr lang="en-US" dirty="0">
                <a:solidFill>
                  <a:schemeClr val="accent2"/>
                </a:solidFill>
                <a:latin typeface="Calibri" panose="020F0502020204030204" pitchFamily="34" charset="0"/>
                <a:ea typeface="Calibri" panose="020F0502020204030204" pitchFamily="34" charset="0"/>
                <a:cs typeface="Calibri" panose="020F0502020204030204" pitchFamily="34" charset="0"/>
              </a:rPr>
            </a:br>
            <a:r>
              <a:rPr lang="en-US" dirty="0">
                <a:solidFill>
                  <a:schemeClr val="accent2"/>
                </a:solidFill>
                <a:latin typeface="Calibri" panose="020F0502020204030204" pitchFamily="34" charset="0"/>
                <a:ea typeface="Calibri" panose="020F0502020204030204" pitchFamily="34" charset="0"/>
                <a:cs typeface="Calibri" panose="020F0502020204030204" pitchFamily="34" charset="0"/>
              </a:rPr>
              <a:t>    </a:t>
            </a: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there are only 4 columns that contain null values</a:t>
            </a:r>
            <a:endParaRPr lang="en-US"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a:buClrTx/>
              <a:buFont typeface="Arial" panose="020B0604020202020204" pitchFamily="34" charset="0"/>
              <a:buChar char="•"/>
            </a:pPr>
            <a:endParaRPr lang="en-US"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a:buClrTx/>
              <a:buFont typeface="Arial" panose="020B0604020202020204" pitchFamily="34" charset="0"/>
              <a:buChar char="•"/>
            </a:pPr>
            <a:endParaRPr lang="en-US"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r>
              <a:rPr lang="en-US" dirty="0">
                <a:solidFill>
                  <a:schemeClr val="accent2"/>
                </a:solidFill>
                <a:latin typeface="Calibri" panose="020F0502020204030204" pitchFamily="34" charset="0"/>
                <a:ea typeface="Calibri" panose="020F0502020204030204" pitchFamily="34" charset="0"/>
                <a:cs typeface="Calibri" panose="020F0502020204030204" pitchFamily="34" charset="0"/>
              </a:rPr>
              <a:t/>
            </a:r>
            <a:br>
              <a:rPr lang="en-US" dirty="0">
                <a:solidFill>
                  <a:schemeClr val="accent2"/>
                </a:solidFill>
                <a:latin typeface="Calibri" panose="020F0502020204030204" pitchFamily="34" charset="0"/>
                <a:ea typeface="Calibri" panose="020F0502020204030204" pitchFamily="34" charset="0"/>
                <a:cs typeface="Calibri" panose="020F0502020204030204" pitchFamily="34" charset="0"/>
              </a:rPr>
            </a:br>
            <a:endParaRPr lang="en-US"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a:buClrTx/>
              <a:buFont typeface="Arial" panose="020B0604020202020204" pitchFamily="34" charset="0"/>
              <a:buChar char="•"/>
            </a:pPr>
            <a:r>
              <a:rPr lang="en-US" dirty="0">
                <a:solidFill>
                  <a:schemeClr val="accent2"/>
                </a:solidFill>
                <a:latin typeface="Calibri" panose="020F0502020204030204" pitchFamily="34" charset="0"/>
                <a:ea typeface="Calibri" panose="020F0502020204030204" pitchFamily="34" charset="0"/>
                <a:cs typeface="Calibri" panose="020F0502020204030204" pitchFamily="34" charset="0"/>
              </a:rPr>
              <a:t>Make changes in null value: </a:t>
            </a: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Here, we have changed to null values from 0.</a:t>
            </a:r>
            <a:r>
              <a:rPr lang="en-US" dirty="0">
                <a:solidFill>
                  <a:schemeClr val="accent2"/>
                </a:solidFill>
                <a:latin typeface="Calibri" panose="020F0502020204030204" pitchFamily="34" charset="0"/>
                <a:ea typeface="Calibri" panose="020F0502020204030204" pitchFamily="34" charset="0"/>
                <a:cs typeface="Calibri" panose="020F0502020204030204" pitchFamily="34" charset="0"/>
              </a:rPr>
              <a:t/>
            </a:r>
            <a:br>
              <a:rPr lang="en-US" dirty="0">
                <a:solidFill>
                  <a:schemeClr val="accent2"/>
                </a:solidFill>
                <a:latin typeface="Calibri" panose="020F0502020204030204" pitchFamily="34" charset="0"/>
                <a:ea typeface="Calibri" panose="020F0502020204030204" pitchFamily="34" charset="0"/>
                <a:cs typeface="Calibri" panose="020F0502020204030204" pitchFamily="34" charset="0"/>
              </a:rPr>
            </a:br>
            <a:endParaRPr lang="en-US"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xmlns="" id="{13E87911-EC01-90FB-973E-9A5EE178CAA5}"/>
              </a:ext>
            </a:extLst>
          </p:cNvPr>
          <p:cNvPicPr>
            <a:picLocks noChangeAspect="1"/>
          </p:cNvPicPr>
          <p:nvPr/>
        </p:nvPicPr>
        <p:blipFill rotWithShape="1">
          <a:blip r:embed="rId3"/>
          <a:srcRect r="2693" b="25893"/>
          <a:stretch/>
        </p:blipFill>
        <p:spPr>
          <a:xfrm>
            <a:off x="765132" y="1320939"/>
            <a:ext cx="2706616" cy="367083"/>
          </a:xfrm>
          <a:prstGeom prst="rect">
            <a:avLst/>
          </a:prstGeom>
        </p:spPr>
      </p:pic>
      <p:pic>
        <p:nvPicPr>
          <p:cNvPr id="8" name="Picture 7">
            <a:extLst>
              <a:ext uri="{FF2B5EF4-FFF2-40B4-BE49-F238E27FC236}">
                <a16:creationId xmlns:a16="http://schemas.microsoft.com/office/drawing/2014/main" xmlns="" id="{3ABBB2DE-2B39-A475-3AFD-52857C4A5A71}"/>
              </a:ext>
            </a:extLst>
          </p:cNvPr>
          <p:cNvPicPr>
            <a:picLocks noChangeAspect="1"/>
          </p:cNvPicPr>
          <p:nvPr/>
        </p:nvPicPr>
        <p:blipFill>
          <a:blip r:embed="rId4"/>
          <a:stretch>
            <a:fillRect/>
          </a:stretch>
        </p:blipFill>
        <p:spPr>
          <a:xfrm>
            <a:off x="762603" y="3582090"/>
            <a:ext cx="5418290" cy="1160896"/>
          </a:xfrm>
          <a:prstGeom prst="rect">
            <a:avLst/>
          </a:prstGeom>
        </p:spPr>
      </p:pic>
      <p:pic>
        <p:nvPicPr>
          <p:cNvPr id="1026" name="Picture 2" descr="C:\Users\Lenovo\Pictures\Screenshots\Screenshot (37).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5132" y="2049447"/>
            <a:ext cx="5038509" cy="1038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9856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304800"/>
            <a:ext cx="8520600" cy="542693"/>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r>
              <a:rPr lang="en-US" sz="1800" b="1" dirty="0">
                <a:solidFill>
                  <a:schemeClr val="lt1"/>
                </a:solidFill>
                <a:latin typeface="Montserrat"/>
                <a:ea typeface="Montserrat"/>
                <a:cs typeface="Montserrat"/>
                <a:sym typeface="Montserrat"/>
              </a:rPr>
              <a:t/>
            </a:r>
            <a:br>
              <a:rPr lang="en-US" sz="1800" b="1" dirty="0">
                <a:solidFill>
                  <a:schemeClr val="lt1"/>
                </a:solidFill>
                <a:latin typeface="Montserrat"/>
                <a:ea typeface="Montserrat"/>
                <a:cs typeface="Montserrat"/>
                <a:sym typeface="Montserrat"/>
              </a:rPr>
            </a:br>
            <a:r>
              <a:rPr lang="en-US" sz="1800" b="1" dirty="0">
                <a:solidFill>
                  <a:schemeClr val="lt1"/>
                </a:solidFill>
                <a:latin typeface="Montserrat"/>
                <a:ea typeface="Montserrat"/>
                <a:cs typeface="Montserrat"/>
                <a:sym typeface="Montserrat"/>
              </a:rPr>
              <a:t/>
            </a:r>
            <a:br>
              <a:rPr lang="en-US" sz="1800" b="1" dirty="0">
                <a:solidFill>
                  <a:schemeClr val="lt1"/>
                </a:solidFill>
                <a:latin typeface="Montserrat"/>
                <a:ea typeface="Montserrat"/>
                <a:cs typeface="Montserrat"/>
                <a:sym typeface="Montserrat"/>
              </a:rPr>
            </a:br>
            <a:r>
              <a:rPr lang="en-US" sz="1000" b="1" dirty="0">
                <a:solidFill>
                  <a:schemeClr val="lt1"/>
                </a:solidFill>
                <a:latin typeface="Montserrat"/>
                <a:ea typeface="Montserrat"/>
                <a:cs typeface="Montserrat"/>
                <a:sym typeface="Montserrat"/>
              </a:rPr>
              <a:t/>
            </a:r>
            <a:br>
              <a:rPr lang="en-US" sz="1000" b="1" dirty="0">
                <a:solidFill>
                  <a:schemeClr val="lt1"/>
                </a:solidFill>
                <a:latin typeface="Montserrat"/>
                <a:ea typeface="Montserrat"/>
                <a:cs typeface="Montserrat"/>
                <a:sym typeface="Montserrat"/>
              </a:rPr>
            </a:br>
            <a:r>
              <a:rPr lang="en-US" sz="3000" b="1" dirty="0">
                <a:solidFill>
                  <a:srgbClr val="CC0000"/>
                </a:solidFill>
                <a:latin typeface="Montserrat"/>
                <a:sym typeface="Montserrat"/>
              </a:rPr>
              <a:t>Filtering Data And Manipulation </a:t>
            </a:r>
            <a:endParaRPr sz="3000" b="1" dirty="0">
              <a:solidFill>
                <a:srgbClr val="CC0000"/>
              </a:solidFill>
              <a:latin typeface="Montserrat"/>
              <a:sym typeface="Montserrat"/>
            </a:endParaRPr>
          </a:p>
        </p:txBody>
      </p:sp>
      <p:sp>
        <p:nvSpPr>
          <p:cNvPr id="2" name="Text Placeholder 1">
            <a:extLst>
              <a:ext uri="{FF2B5EF4-FFF2-40B4-BE49-F238E27FC236}">
                <a16:creationId xmlns:a16="http://schemas.microsoft.com/office/drawing/2014/main" xmlns="" id="{8D258AA5-945D-221D-64C5-7792827E773C}"/>
              </a:ext>
            </a:extLst>
          </p:cNvPr>
          <p:cNvSpPr>
            <a:spLocks noGrp="1"/>
          </p:cNvSpPr>
          <p:nvPr>
            <p:ph type="body" idx="1"/>
          </p:nvPr>
        </p:nvSpPr>
        <p:spPr>
          <a:xfrm>
            <a:off x="311700" y="944137"/>
            <a:ext cx="8520600" cy="3624738"/>
          </a:xfrm>
        </p:spPr>
        <p:txBody>
          <a:bodyPr/>
          <a:lstStyle/>
          <a:p>
            <a:pPr marL="114300" indent="0">
              <a:buNone/>
            </a:pPr>
            <a:r>
              <a:rPr lang="en-US" dirty="0">
                <a:solidFill>
                  <a:schemeClr val="accent2"/>
                </a:solidFill>
                <a:latin typeface="Calibri" panose="020F0502020204030204" pitchFamily="34" charset="0"/>
                <a:ea typeface="Calibri" panose="020F0502020204030204" pitchFamily="34" charset="0"/>
                <a:cs typeface="Calibri" panose="020F0502020204030204" pitchFamily="34" charset="0"/>
              </a:rPr>
              <a:t>Finding duplicate values:</a:t>
            </a:r>
          </a:p>
          <a:p>
            <a:pPr marL="114300" indent="0">
              <a:buNone/>
            </a:pPr>
            <a:endParaRPr lang="en-US"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r>
              <a:rPr lang="en-US" dirty="0">
                <a:solidFill>
                  <a:schemeClr val="accent2"/>
                </a:solidFill>
                <a:latin typeface="Calibri" panose="020F0502020204030204" pitchFamily="34" charset="0"/>
                <a:ea typeface="Calibri" panose="020F0502020204030204" pitchFamily="34" charset="0"/>
                <a:cs typeface="Calibri" panose="020F0502020204030204" pitchFamily="34" charset="0"/>
              </a:rPr>
              <a:t>Data had 31980 Duplicate values. So we Dropped Duplicate values from the dataset.</a:t>
            </a:r>
            <a:br>
              <a:rPr lang="en-US" dirty="0">
                <a:solidFill>
                  <a:schemeClr val="accent2"/>
                </a:solidFill>
                <a:latin typeface="Calibri" panose="020F0502020204030204" pitchFamily="34" charset="0"/>
                <a:ea typeface="Calibri" panose="020F0502020204030204" pitchFamily="34" charset="0"/>
                <a:cs typeface="Calibri" panose="020F0502020204030204" pitchFamily="34" charset="0"/>
              </a:rPr>
            </a:br>
            <a:r>
              <a:rPr lang="en-US" dirty="0">
                <a:solidFill>
                  <a:schemeClr val="accent2"/>
                </a:solidFill>
                <a:latin typeface="Calibri" panose="020F0502020204030204" pitchFamily="34" charset="0"/>
                <a:ea typeface="Calibri" panose="020F0502020204030204" pitchFamily="34" charset="0"/>
                <a:cs typeface="Calibri" panose="020F0502020204030204" pitchFamily="34" charset="0"/>
              </a:rPr>
              <a:t/>
            </a:r>
            <a:br>
              <a:rPr lang="en-US" dirty="0">
                <a:solidFill>
                  <a:schemeClr val="accent2"/>
                </a:solidFill>
                <a:latin typeface="Calibri" panose="020F0502020204030204" pitchFamily="34" charset="0"/>
                <a:ea typeface="Calibri" panose="020F0502020204030204" pitchFamily="34" charset="0"/>
                <a:cs typeface="Calibri" panose="020F0502020204030204" pitchFamily="34" charset="0"/>
              </a:rPr>
            </a:br>
            <a:endParaRPr lang="en-US"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xmlns="" id="{002CFE51-1B41-75CA-A53F-C6234DA5BEEF}"/>
              </a:ext>
            </a:extLst>
          </p:cNvPr>
          <p:cNvPicPr>
            <a:picLocks noChangeAspect="1"/>
          </p:cNvPicPr>
          <p:nvPr/>
        </p:nvPicPr>
        <p:blipFill>
          <a:blip r:embed="rId3"/>
          <a:stretch>
            <a:fillRect/>
          </a:stretch>
        </p:blipFill>
        <p:spPr>
          <a:xfrm>
            <a:off x="523216" y="1359104"/>
            <a:ext cx="3414056" cy="983065"/>
          </a:xfrm>
          <a:prstGeom prst="rect">
            <a:avLst/>
          </a:prstGeom>
        </p:spPr>
      </p:pic>
      <p:sp>
        <p:nvSpPr>
          <p:cNvPr id="6" name="TextBox 5">
            <a:extLst>
              <a:ext uri="{FF2B5EF4-FFF2-40B4-BE49-F238E27FC236}">
                <a16:creationId xmlns:a16="http://schemas.microsoft.com/office/drawing/2014/main" xmlns="" id="{DDBC31A9-AD7C-DC4C-D511-4A031AC513B8}"/>
              </a:ext>
            </a:extLst>
          </p:cNvPr>
          <p:cNvSpPr txBox="1"/>
          <p:nvPr/>
        </p:nvSpPr>
        <p:spPr>
          <a:xfrm>
            <a:off x="4118517" y="1561171"/>
            <a:ext cx="4502267" cy="307777"/>
          </a:xfrm>
          <a:prstGeom prst="rect">
            <a:avLst/>
          </a:prstGeom>
          <a:noFill/>
        </p:spPr>
        <p:txBody>
          <a:bodyPr wrap="square" rtlCol="0">
            <a:spAutoFit/>
          </a:bodyPr>
          <a:lstStyle/>
          <a:p>
            <a:r>
              <a:rPr lang="en-US" dirty="0"/>
              <a:t>.</a:t>
            </a:r>
          </a:p>
        </p:txBody>
      </p:sp>
      <p:pic>
        <p:nvPicPr>
          <p:cNvPr id="2050" name="Picture 2" descr="C:\Users\Lenovo\Pictures\Screenshots\Screenshot (39).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305" y="2785577"/>
            <a:ext cx="7145337"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5865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304800"/>
            <a:ext cx="8520600" cy="542693"/>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r>
              <a:rPr lang="en-US" sz="1800" b="1" dirty="0">
                <a:solidFill>
                  <a:schemeClr val="lt1"/>
                </a:solidFill>
                <a:latin typeface="Montserrat"/>
                <a:ea typeface="Montserrat"/>
                <a:cs typeface="Montserrat"/>
                <a:sym typeface="Montserrat"/>
              </a:rPr>
              <a:t/>
            </a:r>
            <a:br>
              <a:rPr lang="en-US" sz="1800" b="1" dirty="0">
                <a:solidFill>
                  <a:schemeClr val="lt1"/>
                </a:solidFill>
                <a:latin typeface="Montserrat"/>
                <a:ea typeface="Montserrat"/>
                <a:cs typeface="Montserrat"/>
                <a:sym typeface="Montserrat"/>
              </a:rPr>
            </a:br>
            <a:r>
              <a:rPr lang="en-US" sz="1800" b="1" dirty="0">
                <a:solidFill>
                  <a:schemeClr val="lt1"/>
                </a:solidFill>
                <a:latin typeface="Montserrat"/>
                <a:ea typeface="Montserrat"/>
                <a:cs typeface="Montserrat"/>
                <a:sym typeface="Montserrat"/>
              </a:rPr>
              <a:t/>
            </a:r>
            <a:br>
              <a:rPr lang="en-US" sz="1800" b="1" dirty="0">
                <a:solidFill>
                  <a:schemeClr val="lt1"/>
                </a:solidFill>
                <a:latin typeface="Montserrat"/>
                <a:ea typeface="Montserrat"/>
                <a:cs typeface="Montserrat"/>
                <a:sym typeface="Montserrat"/>
              </a:rPr>
            </a:br>
            <a:r>
              <a:rPr lang="en-US" sz="1000" b="1" dirty="0">
                <a:solidFill>
                  <a:schemeClr val="lt1"/>
                </a:solidFill>
                <a:latin typeface="Montserrat"/>
                <a:ea typeface="Montserrat"/>
                <a:cs typeface="Montserrat"/>
                <a:sym typeface="Montserrat"/>
              </a:rPr>
              <a:t/>
            </a:r>
            <a:br>
              <a:rPr lang="en-US" sz="1000" b="1" dirty="0">
                <a:solidFill>
                  <a:schemeClr val="lt1"/>
                </a:solidFill>
                <a:latin typeface="Montserrat"/>
                <a:ea typeface="Montserrat"/>
                <a:cs typeface="Montserrat"/>
                <a:sym typeface="Montserrat"/>
              </a:rPr>
            </a:br>
            <a:r>
              <a:rPr lang="en-US" sz="3000" b="1" dirty="0">
                <a:solidFill>
                  <a:srgbClr val="CC0000"/>
                </a:solidFill>
                <a:latin typeface="Montserrat"/>
                <a:sym typeface="Montserrat"/>
              </a:rPr>
              <a:t>EDA And Visualization</a:t>
            </a:r>
            <a:endParaRPr sz="3000" b="1" dirty="0">
              <a:solidFill>
                <a:srgbClr val="CC0000"/>
              </a:solidFill>
              <a:latin typeface="Montserrat"/>
              <a:sym typeface="Montserrat"/>
            </a:endParaRPr>
          </a:p>
        </p:txBody>
      </p:sp>
      <p:sp>
        <p:nvSpPr>
          <p:cNvPr id="2" name="Text Placeholder 1">
            <a:extLst>
              <a:ext uri="{FF2B5EF4-FFF2-40B4-BE49-F238E27FC236}">
                <a16:creationId xmlns:a16="http://schemas.microsoft.com/office/drawing/2014/main" xmlns="" id="{8D258AA5-945D-221D-64C5-7792827E773C}"/>
              </a:ext>
            </a:extLst>
          </p:cNvPr>
          <p:cNvSpPr>
            <a:spLocks noGrp="1"/>
          </p:cNvSpPr>
          <p:nvPr>
            <p:ph type="body" idx="1"/>
          </p:nvPr>
        </p:nvSpPr>
        <p:spPr>
          <a:xfrm>
            <a:off x="311700" y="944137"/>
            <a:ext cx="8520600" cy="3624738"/>
          </a:xfrm>
        </p:spPr>
        <p:txBody>
          <a:bodyPr/>
          <a:lstStyle/>
          <a:p>
            <a:pPr marL="114300" indent="0">
              <a:buNone/>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Here we have analysis data of country column to see top 5 countries visitor data that have visited most.</a:t>
            </a:r>
            <a:r>
              <a:rPr lang="en-US" dirty="0">
                <a:solidFill>
                  <a:schemeClr val="accent2"/>
                </a:solidFill>
                <a:latin typeface="Calibri" panose="020F0502020204030204" pitchFamily="34" charset="0"/>
                <a:ea typeface="Calibri" panose="020F0502020204030204" pitchFamily="34" charset="0"/>
                <a:cs typeface="Calibri" panose="020F0502020204030204" pitchFamily="34" charset="0"/>
              </a:rPr>
              <a:t/>
            </a:r>
            <a:br>
              <a:rPr lang="en-US" dirty="0">
                <a:solidFill>
                  <a:schemeClr val="accent2"/>
                </a:solidFill>
                <a:latin typeface="Calibri" panose="020F0502020204030204" pitchFamily="34" charset="0"/>
                <a:ea typeface="Calibri" panose="020F0502020204030204" pitchFamily="34" charset="0"/>
                <a:cs typeface="Calibri" panose="020F0502020204030204" pitchFamily="34" charset="0"/>
              </a:rPr>
            </a:br>
            <a:endParaRPr lang="en-US"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r>
              <a:rPr lang="en-US" dirty="0">
                <a:solidFill>
                  <a:schemeClr val="accent2"/>
                </a:solidFill>
                <a:latin typeface="Calibri" panose="020F0502020204030204" pitchFamily="34" charset="0"/>
                <a:ea typeface="Calibri" panose="020F0502020204030204" pitchFamily="34" charset="0"/>
                <a:cs typeface="Calibri" panose="020F0502020204030204" pitchFamily="34" charset="0"/>
              </a:rPr>
              <a:t/>
            </a:r>
            <a:br>
              <a:rPr lang="en-US" dirty="0">
                <a:solidFill>
                  <a:schemeClr val="accent2"/>
                </a:solidFill>
                <a:latin typeface="Calibri" panose="020F0502020204030204" pitchFamily="34" charset="0"/>
                <a:ea typeface="Calibri" panose="020F0502020204030204" pitchFamily="34" charset="0"/>
                <a:cs typeface="Calibri" panose="020F0502020204030204" pitchFamily="34" charset="0"/>
              </a:rPr>
            </a:b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Visualization no most visitor country</a:t>
            </a:r>
          </a:p>
          <a:p>
            <a:pPr marL="114300" indent="0">
              <a:buNone/>
            </a:pPr>
            <a:endParaRPr lang="en-US"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algn="l">
              <a:buFont typeface="Arial" panose="020B0604020202020204" pitchFamily="34" charset="0"/>
              <a:buChar char="•"/>
            </a:pPr>
            <a:r>
              <a:rPr lang="en-US" sz="1400" b="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'PRT'(Portugal )has the highest no of visitor (27355) and</a:t>
            </a:r>
          </a:p>
          <a:p>
            <a:pPr marL="114300" indent="0" algn="l">
              <a:buNone/>
            </a:pPr>
            <a:r>
              <a:rPr lang="en-US" sz="1400" dirty="0">
                <a:solidFill>
                  <a:srgbClr val="212121"/>
                </a:solidFill>
                <a:latin typeface="Calibri" panose="020F0502020204030204" pitchFamily="34" charset="0"/>
                <a:ea typeface="Calibri" panose="020F0502020204030204" pitchFamily="34" charset="0"/>
                <a:cs typeface="Calibri" panose="020F0502020204030204" pitchFamily="34" charset="0"/>
              </a:rPr>
              <a:t>‘PRT’(Portugal ) has the highest Number of visitors 27355</a:t>
            </a:r>
            <a:endParaRPr lang="en-US" sz="1400" b="0" i="0" dirty="0">
              <a:solidFill>
                <a:srgbClr val="212121"/>
              </a:solidFill>
              <a:effectLst/>
              <a:latin typeface="Calibri" panose="020F0502020204030204" pitchFamily="34" charset="0"/>
              <a:ea typeface="Calibri" panose="020F0502020204030204" pitchFamily="34" charset="0"/>
              <a:cs typeface="Calibri" panose="020F0502020204030204" pitchFamily="34" charset="0"/>
            </a:endParaRPr>
          </a:p>
          <a:p>
            <a:pPr marL="114300" indent="0" algn="l">
              <a:buNone/>
            </a:pPr>
            <a:r>
              <a:rPr lang="en-US" sz="1400" b="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'GBR'(Great Britain) has the second highest no of the visitor(10424) then comes the 'FRA'(France) with the third highest no of the visitors(8823)</a:t>
            </a:r>
          </a:p>
          <a:p>
            <a:pPr marL="114300" indent="0">
              <a:buNone/>
            </a:pPr>
            <a:endParaRPr lang="en-US"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r>
              <a:rPr lang="en-US" dirty="0">
                <a:solidFill>
                  <a:schemeClr val="accent2"/>
                </a:solidFill>
                <a:latin typeface="Calibri" panose="020F0502020204030204" pitchFamily="34" charset="0"/>
                <a:ea typeface="Calibri" panose="020F0502020204030204" pitchFamily="34" charset="0"/>
                <a:cs typeface="Calibri" panose="020F0502020204030204" pitchFamily="34" charset="0"/>
              </a:rPr>
              <a:t/>
            </a:r>
            <a:br>
              <a:rPr lang="en-US" dirty="0">
                <a:solidFill>
                  <a:schemeClr val="accent2"/>
                </a:solidFill>
                <a:latin typeface="Calibri" panose="020F0502020204030204" pitchFamily="34" charset="0"/>
                <a:ea typeface="Calibri" panose="020F0502020204030204" pitchFamily="34" charset="0"/>
                <a:cs typeface="Calibri" panose="020F0502020204030204" pitchFamily="34" charset="0"/>
              </a:rPr>
            </a:br>
            <a:endParaRPr lang="en-US"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xmlns="" id="{D0E0D9D3-DEAB-EB4F-2395-2CBDC8CE0744}"/>
              </a:ext>
            </a:extLst>
          </p:cNvPr>
          <p:cNvPicPr>
            <a:picLocks noChangeAspect="1"/>
          </p:cNvPicPr>
          <p:nvPr/>
        </p:nvPicPr>
        <p:blipFill>
          <a:blip r:embed="rId3"/>
          <a:stretch>
            <a:fillRect/>
          </a:stretch>
        </p:blipFill>
        <p:spPr>
          <a:xfrm>
            <a:off x="311700" y="1309494"/>
            <a:ext cx="8832300" cy="849883"/>
          </a:xfrm>
          <a:prstGeom prst="rect">
            <a:avLst/>
          </a:prstGeom>
        </p:spPr>
      </p:pic>
      <p:pic>
        <p:nvPicPr>
          <p:cNvPr id="6" name="Picture 5">
            <a:extLst>
              <a:ext uri="{FF2B5EF4-FFF2-40B4-BE49-F238E27FC236}">
                <a16:creationId xmlns:a16="http://schemas.microsoft.com/office/drawing/2014/main" xmlns="" id="{0A712B73-4E8D-826F-BFE3-2F94CCD93C1C}"/>
              </a:ext>
            </a:extLst>
          </p:cNvPr>
          <p:cNvPicPr>
            <a:picLocks noChangeAspect="1"/>
          </p:cNvPicPr>
          <p:nvPr/>
        </p:nvPicPr>
        <p:blipFill>
          <a:blip r:embed="rId4"/>
          <a:stretch>
            <a:fillRect/>
          </a:stretch>
        </p:blipFill>
        <p:spPr>
          <a:xfrm>
            <a:off x="311700" y="2472029"/>
            <a:ext cx="6103168" cy="1784194"/>
          </a:xfrm>
          <a:prstGeom prst="rect">
            <a:avLst/>
          </a:prstGeom>
        </p:spPr>
      </p:pic>
    </p:spTree>
    <p:extLst>
      <p:ext uri="{BB962C8B-B14F-4D97-AF65-F5344CB8AC3E}">
        <p14:creationId xmlns:p14="http://schemas.microsoft.com/office/powerpoint/2010/main" val="3924991825"/>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C70B70E1521AD46A46894AA1F4F2E53" ma:contentTypeVersion="6" ma:contentTypeDescription="Create a new document." ma:contentTypeScope="" ma:versionID="bf95dac5ca501c7082eb5c52534b8fe6">
  <xsd:schema xmlns:xsd="http://www.w3.org/2001/XMLSchema" xmlns:xs="http://www.w3.org/2001/XMLSchema" xmlns:p="http://schemas.microsoft.com/office/2006/metadata/properties" xmlns:ns3="daccd1e4-6d52-4799-8621-8dca48aafa04" targetNamespace="http://schemas.microsoft.com/office/2006/metadata/properties" ma:root="true" ma:fieldsID="1f168b150eeaa4d1b59948c14fcdf307" ns3:_="">
    <xsd:import namespace="daccd1e4-6d52-4799-8621-8dca48aafa04"/>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accd1e4-6d52-4799-8621-8dca48aafa0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AD69961-3371-40A3-9E20-372F401A874E}">
  <ds:schemaRefs>
    <ds:schemaRef ds:uri="http://purl.org/dc/elements/1.1/"/>
    <ds:schemaRef ds:uri="http://www.w3.org/XML/1998/namespace"/>
    <ds:schemaRef ds:uri="http://schemas.microsoft.com/office/infopath/2007/PartnerControls"/>
    <ds:schemaRef ds:uri="http://purl.org/dc/terms/"/>
    <ds:schemaRef ds:uri="http://schemas.microsoft.com/office/2006/metadata/properties"/>
    <ds:schemaRef ds:uri="http://schemas.microsoft.com/office/2006/documentManagement/types"/>
    <ds:schemaRef ds:uri="http://schemas.openxmlformats.org/package/2006/metadata/core-properties"/>
    <ds:schemaRef ds:uri="daccd1e4-6d52-4799-8621-8dca48aafa04"/>
    <ds:schemaRef ds:uri="http://purl.org/dc/dcmitype/"/>
  </ds:schemaRefs>
</ds:datastoreItem>
</file>

<file path=customXml/itemProps2.xml><?xml version="1.0" encoding="utf-8"?>
<ds:datastoreItem xmlns:ds="http://schemas.openxmlformats.org/officeDocument/2006/customXml" ds:itemID="{33971F0B-0C38-498B-8CA2-368D9F10F93B}">
  <ds:schemaRefs>
    <ds:schemaRef ds:uri="daccd1e4-6d52-4799-8621-8dca48aafa0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0/xmlns/"/>
    <ds:schemaRef ds:uri="http://www.w3.org/2001/XMLSchema"/>
  </ds:schemaRefs>
</ds:datastoreItem>
</file>

<file path=customXml/itemProps3.xml><?xml version="1.0" encoding="utf-8"?>
<ds:datastoreItem xmlns:ds="http://schemas.openxmlformats.org/officeDocument/2006/customXml" ds:itemID="{55D3FA20-CBE8-47B4-997A-7C5C9648E6C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1665</TotalTime>
  <Words>780</Words>
  <Application>Microsoft Office PowerPoint</Application>
  <PresentationFormat>On-screen Show (16:9)</PresentationFormat>
  <Paragraphs>242</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Wingdings</vt:lpstr>
      <vt:lpstr>Calibri</vt:lpstr>
      <vt:lpstr>Roboto</vt:lpstr>
      <vt:lpstr>Montserrat</vt:lpstr>
      <vt:lpstr>Simple Light</vt:lpstr>
      <vt:lpstr>           Capstone Project-1 EDA On Hotel Bookings By: Team Members: Ajay Singh    Ajeet Kumar  Laxmi Priya    Shruti Sharma</vt:lpstr>
      <vt:lpstr>   Problem Statement</vt:lpstr>
      <vt:lpstr>Process Of Analysis</vt:lpstr>
      <vt:lpstr>Data Collection And Understanding of Data</vt:lpstr>
      <vt:lpstr> Data Collection And Understanding of Data</vt:lpstr>
      <vt:lpstr>   Filtering Data And Manipulation </vt:lpstr>
      <vt:lpstr>     Filtering Data And Manipulation </vt:lpstr>
      <vt:lpstr>     Filtering Data And Manipulation </vt:lpstr>
      <vt:lpstr>     EDA And Visualization</vt:lpstr>
      <vt:lpstr>     EDA And Visualization</vt:lpstr>
      <vt:lpstr>  EDA And Visualization</vt:lpstr>
      <vt:lpstr>EDA And Visualization     EDA And Visualization</vt:lpstr>
      <vt:lpstr>   EDA And Visualization</vt:lpstr>
      <vt:lpstr>  EDA And Visualization</vt:lpstr>
      <vt:lpstr>      EDA And Visualization</vt:lpstr>
      <vt:lpstr>      EDA And Visualization</vt:lpstr>
      <vt:lpstr>   EDA And Visualization</vt:lpstr>
      <vt:lpstr>   EDA And Visualization</vt:lpstr>
      <vt:lpstr>   EDA And Visualization</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Project-1 EDA On Hotel Bookings  By: Team Members: Ajay Singh Ajeet Kumar Laxmi Priya Shruti</dc:title>
  <dc:creator>Dark Knight</dc:creator>
  <cp:lastModifiedBy>Lenovo</cp:lastModifiedBy>
  <cp:revision>21</cp:revision>
  <dcterms:modified xsi:type="dcterms:W3CDTF">2022-11-06T12:44:36Z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0x0101005C70B70E1521AD46A46894AA1F4F2E53</vt:lpwstr>
  </property>
</Properties>
</file>