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6977EE-8A6C-4230-B8A4-D3BBE8EC159A}"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308836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6977EE-8A6C-4230-B8A4-D3BBE8EC159A}"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274397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6977EE-8A6C-4230-B8A4-D3BBE8EC159A}"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32227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6977EE-8A6C-4230-B8A4-D3BBE8EC159A}"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328616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977EE-8A6C-4230-B8A4-D3BBE8EC159A}" type="datetimeFigureOut">
              <a:rPr lang="en-IN" smtClean="0"/>
              <a:t>10-11-2021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37087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6977EE-8A6C-4230-B8A4-D3BBE8EC159A}"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207442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6977EE-8A6C-4230-B8A4-D3BBE8EC159A}" type="datetimeFigureOut">
              <a:rPr lang="en-IN" smtClean="0"/>
              <a:t>10-11-2021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342981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6977EE-8A6C-4230-B8A4-D3BBE8EC159A}" type="datetimeFigureOut">
              <a:rPr lang="en-IN" smtClean="0"/>
              <a:t>10-11-2021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101070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977EE-8A6C-4230-B8A4-D3BBE8EC159A}" type="datetimeFigureOut">
              <a:rPr lang="en-IN" smtClean="0"/>
              <a:t>10-11-2021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34563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977EE-8A6C-4230-B8A4-D3BBE8EC159A}"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370054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977EE-8A6C-4230-B8A4-D3BBE8EC159A}" type="datetimeFigureOut">
              <a:rPr lang="en-IN" smtClean="0"/>
              <a:t>10-11-2021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C6C33-B9C0-4D12-B8D8-73156957E61F}" type="slidenum">
              <a:rPr lang="en-IN" smtClean="0"/>
              <a:t>‹#›</a:t>
            </a:fld>
            <a:endParaRPr lang="en-IN"/>
          </a:p>
        </p:txBody>
      </p:sp>
    </p:spTree>
    <p:extLst>
      <p:ext uri="{BB962C8B-B14F-4D97-AF65-F5344CB8AC3E}">
        <p14:creationId xmlns:p14="http://schemas.microsoft.com/office/powerpoint/2010/main" val="252798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977EE-8A6C-4230-B8A4-D3BBE8EC159A}" type="datetimeFigureOut">
              <a:rPr lang="en-IN" smtClean="0"/>
              <a:t>10-11-2021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C6C33-B9C0-4D12-B8D8-73156957E61F}" type="slidenum">
              <a:rPr lang="en-IN" smtClean="0"/>
              <a:t>‹#›</a:t>
            </a:fld>
            <a:endParaRPr lang="en-IN"/>
          </a:p>
        </p:txBody>
      </p:sp>
    </p:spTree>
    <p:extLst>
      <p:ext uri="{BB962C8B-B14F-4D97-AF65-F5344CB8AC3E}">
        <p14:creationId xmlns:p14="http://schemas.microsoft.com/office/powerpoint/2010/main" val="542991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3805" y="2541654"/>
            <a:ext cx="10515600" cy="1325563"/>
          </a:xfrm>
        </p:spPr>
        <p:txBody>
          <a:bodyPr>
            <a:normAutofit/>
          </a:bodyPr>
          <a:lstStyle/>
          <a:p>
            <a:pPr algn="ctr"/>
            <a:r>
              <a:rPr lang="en-IN" sz="6600" dirty="0" smtClean="0"/>
              <a:t>Graph Data Structure</a:t>
            </a:r>
            <a:endParaRPr lang="en-IN" sz="6600" dirty="0"/>
          </a:p>
        </p:txBody>
      </p:sp>
    </p:spTree>
    <p:extLst>
      <p:ext uri="{BB962C8B-B14F-4D97-AF65-F5344CB8AC3E}">
        <p14:creationId xmlns:p14="http://schemas.microsoft.com/office/powerpoint/2010/main" val="2765080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Adjacency List</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An array of lists is used. The size of the array is equal to the number of vertices. Let the array be an array[]. An entry array[</a:t>
            </a:r>
            <a:r>
              <a:rPr lang="en-US" sz="2000" dirty="0" err="1"/>
              <a:t>i</a:t>
            </a:r>
            <a:r>
              <a:rPr lang="en-US" sz="2000" dirty="0"/>
              <a:t>] represents the list of vertices adjacent to the</a:t>
            </a:r>
            <a:r>
              <a:rPr lang="en-US" sz="2000" b="1" dirty="0"/>
              <a:t> </a:t>
            </a:r>
            <a:r>
              <a:rPr lang="en-US" sz="2000" b="1" i="1" dirty="0" err="1"/>
              <a:t>i</a:t>
            </a:r>
            <a:r>
              <a:rPr lang="en-US" sz="2000" dirty="0" err="1"/>
              <a:t>th</a:t>
            </a:r>
            <a:r>
              <a:rPr lang="en-US" sz="2000" dirty="0"/>
              <a:t> vertex. This representation can also be used to represent a weighted graph. The weights of edges can be represented as lists of pairs. </a:t>
            </a:r>
            <a:endParaRPr lang="en-IN" sz="2000" dirty="0"/>
          </a:p>
        </p:txBody>
      </p:sp>
      <p:pic>
        <p:nvPicPr>
          <p:cNvPr id="6146" name="Picture 2" descr="Adjacency List Representation of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338" y="3584687"/>
            <a:ext cx="5834130" cy="2841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Adjacency Matrix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248" y="3584687"/>
            <a:ext cx="2223835" cy="321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41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Adjacency List</a:t>
            </a:r>
            <a:endParaRPr lang="en-IN" dirty="0"/>
          </a:p>
        </p:txBody>
      </p:sp>
      <p:sp>
        <p:nvSpPr>
          <p:cNvPr id="3" name="Content Placeholder 2"/>
          <p:cNvSpPr>
            <a:spLocks noGrp="1"/>
          </p:cNvSpPr>
          <p:nvPr>
            <p:ph idx="1"/>
          </p:nvPr>
        </p:nvSpPr>
        <p:spPr>
          <a:xfrm>
            <a:off x="838200" y="3155325"/>
            <a:ext cx="10515600" cy="3021638"/>
          </a:xfrm>
        </p:spPr>
        <p:txBody>
          <a:bodyPr>
            <a:normAutofit/>
          </a:bodyPr>
          <a:lstStyle/>
          <a:p>
            <a:r>
              <a:rPr lang="en-IN" sz="2000" dirty="0" smtClean="0"/>
              <a:t>Space Complexity : O(V+E)(directed graph)   O(V+2E) (undirected graph)</a:t>
            </a:r>
          </a:p>
          <a:p>
            <a:r>
              <a:rPr lang="en-IN" sz="2000" dirty="0" smtClean="0"/>
              <a:t>Check if there’s an edge from u to v : O(V)</a:t>
            </a:r>
          </a:p>
          <a:p>
            <a:r>
              <a:rPr lang="en-IN" sz="2000" dirty="0" smtClean="0"/>
              <a:t>Add an edge : O(1)</a:t>
            </a:r>
          </a:p>
          <a:p>
            <a:r>
              <a:rPr lang="en-IN" sz="2000" dirty="0" smtClean="0"/>
              <a:t>Remove an edge: O(V)</a:t>
            </a:r>
          </a:p>
          <a:p>
            <a:endParaRPr lang="en-IN" sz="2000" dirty="0"/>
          </a:p>
        </p:txBody>
      </p:sp>
    </p:spTree>
    <p:extLst>
      <p:ext uri="{BB962C8B-B14F-4D97-AF65-F5344CB8AC3E}">
        <p14:creationId xmlns:p14="http://schemas.microsoft.com/office/powerpoint/2010/main" val="308175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Breadth First Search</a:t>
            </a:r>
            <a:endParaRPr lang="en-IN" dirty="0"/>
          </a:p>
        </p:txBody>
      </p:sp>
      <p:pic>
        <p:nvPicPr>
          <p:cNvPr id="7170" name="Picture 2" descr="bf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61" y="2247252"/>
            <a:ext cx="2928374" cy="322627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f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843" y="2247252"/>
            <a:ext cx="2881615" cy="322627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bf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8822" y="2231265"/>
            <a:ext cx="2801854" cy="324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520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f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99" y="1433850"/>
            <a:ext cx="3090007" cy="391088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fs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272" y="1433850"/>
            <a:ext cx="3094592" cy="391088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bfs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8968" y="1433850"/>
            <a:ext cx="2959747" cy="391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73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2258" y="1295065"/>
            <a:ext cx="3054302" cy="3946637"/>
          </a:xfrm>
          <a:prstGeom prst="rect">
            <a:avLst/>
          </a:prstGeom>
        </p:spPr>
      </p:pic>
      <p:pic>
        <p:nvPicPr>
          <p:cNvPr id="9222" name="Picture 6" descr="bf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606" y="1295064"/>
            <a:ext cx="3142445" cy="394663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bfs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690" y="1295064"/>
            <a:ext cx="3180053" cy="394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44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BFS</a:t>
            </a:r>
            <a:endParaRPr lang="en-IN" dirty="0"/>
          </a:p>
        </p:txBody>
      </p:sp>
      <p:sp>
        <p:nvSpPr>
          <p:cNvPr id="3" name="Content Placeholder 2"/>
          <p:cNvSpPr>
            <a:spLocks noGrp="1"/>
          </p:cNvSpPr>
          <p:nvPr>
            <p:ph idx="1"/>
          </p:nvPr>
        </p:nvSpPr>
        <p:spPr>
          <a:xfrm>
            <a:off x="838200" y="2588653"/>
            <a:ext cx="10515600" cy="3588309"/>
          </a:xfrm>
        </p:spPr>
        <p:txBody>
          <a:bodyPr/>
          <a:lstStyle/>
          <a:p>
            <a:r>
              <a:rPr lang="en-IN" sz="2400" dirty="0" smtClean="0"/>
              <a:t>Shortest path in un-weighted graph</a:t>
            </a:r>
            <a:r>
              <a:rPr lang="en-IN" dirty="0" smtClean="0"/>
              <a:t>.</a:t>
            </a:r>
          </a:p>
          <a:p>
            <a:r>
              <a:rPr lang="en-IN" sz="2400" dirty="0" smtClean="0"/>
              <a:t>Crawlers in search engine.</a:t>
            </a:r>
          </a:p>
          <a:p>
            <a:r>
              <a:rPr lang="en-IN" sz="2400" dirty="0" smtClean="0"/>
              <a:t>Social networking search</a:t>
            </a:r>
          </a:p>
          <a:p>
            <a:r>
              <a:rPr lang="en-IN" sz="2400" dirty="0" smtClean="0"/>
              <a:t>Broadcasting</a:t>
            </a:r>
            <a:endParaRPr lang="en-IN" sz="2400" dirty="0"/>
          </a:p>
        </p:txBody>
      </p:sp>
    </p:spTree>
    <p:extLst>
      <p:ext uri="{BB962C8B-B14F-4D97-AF65-F5344CB8AC3E}">
        <p14:creationId xmlns:p14="http://schemas.microsoft.com/office/powerpoint/2010/main" val="2014810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Depth First Search</a:t>
            </a:r>
            <a:endParaRPr lang="en-IN" dirty="0"/>
          </a:p>
        </p:txBody>
      </p:sp>
      <p:pic>
        <p:nvPicPr>
          <p:cNvPr id="10242" name="Picture 2" descr="Graph – Depth First Traversal (DFS) in JAVA | TutorialHoriz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50" y="1870319"/>
            <a:ext cx="6151495" cy="431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56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2593170"/>
            <a:ext cx="10515600" cy="1325563"/>
          </a:xfrm>
        </p:spPr>
        <p:txBody>
          <a:bodyPr/>
          <a:lstStyle/>
          <a:p>
            <a:pPr algn="ctr"/>
            <a:r>
              <a:rPr lang="en-IN" dirty="0" err="1" smtClean="0"/>
              <a:t>Dijkstra’s</a:t>
            </a:r>
            <a:r>
              <a:rPr lang="en-IN" dirty="0" smtClean="0"/>
              <a:t> Shortest Path Algorithm</a:t>
            </a:r>
            <a:endParaRPr lang="en-IN" dirty="0"/>
          </a:p>
        </p:txBody>
      </p:sp>
    </p:spTree>
    <p:extLst>
      <p:ext uri="{BB962C8B-B14F-4D97-AF65-F5344CB8AC3E}">
        <p14:creationId xmlns:p14="http://schemas.microsoft.com/office/powerpoint/2010/main" val="226105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Traffic Information Systems are most prominent use&#10;- Mapping (Map Quest, Google Maps)&#10;- Routing System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859" y="330286"/>
            <a:ext cx="8384147" cy="6294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1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jkstra’s original paper:&#10;E. W. Dijkstra. (1959) A Note on Two Problems in&#10;Connection with Graphs. Numerische&#10;Mathemat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499" y="1085245"/>
            <a:ext cx="7443988" cy="521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34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262" y="1421193"/>
            <a:ext cx="10515600" cy="1325563"/>
          </a:xfrm>
        </p:spPr>
        <p:txBody>
          <a:bodyPr>
            <a:normAutofit/>
          </a:bodyPr>
          <a:lstStyle/>
          <a:p>
            <a:r>
              <a:rPr lang="en-US" sz="2800" dirty="0"/>
              <a:t>A Graph consists of a finite set of vertices(or nodes) and set of Edges which connect a pair of nodes.</a:t>
            </a:r>
            <a:endParaRPr lang="en-IN" sz="2800" dirty="0"/>
          </a:p>
        </p:txBody>
      </p:sp>
      <p:pic>
        <p:nvPicPr>
          <p:cNvPr id="1026" name="Picture 2" descr="https://media.geeksforgeeks.org/wp-content/cdn-uploads/undirected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653" y="3747753"/>
            <a:ext cx="5271313" cy="2276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43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461" y="649049"/>
            <a:ext cx="7678147" cy="576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58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135" y="798491"/>
            <a:ext cx="7534141" cy="5434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460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741" y="798490"/>
            <a:ext cx="7521262" cy="546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37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287" y="759854"/>
            <a:ext cx="7340958" cy="578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0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346" y="956456"/>
            <a:ext cx="7276564" cy="505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009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651" y="713724"/>
            <a:ext cx="7791717" cy="551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54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741" y="862885"/>
            <a:ext cx="7920507" cy="522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97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jkstra's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89" y="618186"/>
            <a:ext cx="7791717" cy="585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50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Minimum Spanning Tree</a:t>
            </a:r>
            <a:endParaRPr lang="en-IN" dirty="0"/>
          </a:p>
        </p:txBody>
      </p:sp>
      <p:sp>
        <p:nvSpPr>
          <p:cNvPr id="3" name="Content Placeholder 2"/>
          <p:cNvSpPr>
            <a:spLocks noGrp="1"/>
          </p:cNvSpPr>
          <p:nvPr>
            <p:ph idx="1"/>
          </p:nvPr>
        </p:nvSpPr>
        <p:spPr>
          <a:xfrm>
            <a:off x="838200" y="2139882"/>
            <a:ext cx="8705045" cy="927280"/>
          </a:xfrm>
        </p:spPr>
        <p:txBody>
          <a:bodyPr>
            <a:normAutofit fontScale="92500"/>
          </a:bodyPr>
          <a:lstStyle/>
          <a:p>
            <a:pPr marL="0" indent="0">
              <a:buNone/>
            </a:pPr>
            <a:r>
              <a:rPr lang="en-US" sz="2000" dirty="0"/>
              <a:t>A minimum spanning tree (MST) or minimum weight spanning tree is a subset of the edges of a connected, edge-weighted undirected graph that connects all the vertices together, without any cycles and with the minimum possible total edge weight.</a:t>
            </a:r>
            <a:endParaRPr lang="en-IN" sz="2000" dirty="0"/>
          </a:p>
        </p:txBody>
      </p:sp>
      <p:pic>
        <p:nvPicPr>
          <p:cNvPr id="11266" name="Picture 2" descr="https://www.gatevidyalay.com/wp-content/uploads/2018/07/Prims-and-Kruskals-Algorithm-Case-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92" y="3516356"/>
            <a:ext cx="7787388" cy="297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09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Prim’s Algorithm</a:t>
            </a:r>
            <a:endParaRPr lang="en-IN" dirty="0"/>
          </a:p>
        </p:txBody>
      </p:sp>
      <p:pic>
        <p:nvPicPr>
          <p:cNvPr id="12290" name="Picture 2" descr="https://www.gatevidyalay.com/wp-content/uploads/2018/07/Prims-Algorithm-Probl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31" y="2422838"/>
            <a:ext cx="38385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www.gatevidyalay.com/wp-content/uploads/2018/07/Prims-Algorithm-Problem-1-Solution-Step-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189" y="2767124"/>
            <a:ext cx="13525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ttps://www.gatevidyalay.com/wp-content/uploads/2018/07/Prims-Algorithm-Problem-1-Solution-Step-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5506" y="2532374"/>
            <a:ext cx="135255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05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Directed and Undirected Graph</a:t>
            </a:r>
            <a:endParaRPr lang="en-IN" dirty="0"/>
          </a:p>
        </p:txBody>
      </p:sp>
      <p:pic>
        <p:nvPicPr>
          <p:cNvPr id="2050" name="Picture 2" descr="Difference Between Directed and Undirected Graph | Compare the Difference  Between Similar Te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344" y="2434108"/>
            <a:ext cx="5060368" cy="27108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2434108"/>
            <a:ext cx="4081530" cy="2862322"/>
          </a:xfrm>
          <a:prstGeom prst="rect">
            <a:avLst/>
          </a:prstGeom>
          <a:noFill/>
        </p:spPr>
        <p:txBody>
          <a:bodyPr wrap="square" rtlCol="0">
            <a:spAutoFit/>
          </a:bodyPr>
          <a:lstStyle/>
          <a:p>
            <a:r>
              <a:rPr lang="en-US" sz="2000" dirty="0" smtClean="0"/>
              <a:t>Undirected graphs have edges that do not have a direction. The edges indicate a two-way relationship, in that each edge can be traversed in both directions. Directed graphs have edges with direction. The edges indicate a one-way relationship, in that each edge can only be traversed in a single direction.</a:t>
            </a:r>
            <a:endParaRPr lang="en-IN" sz="2000" dirty="0"/>
          </a:p>
        </p:txBody>
      </p:sp>
    </p:spTree>
    <p:extLst>
      <p:ext uri="{BB962C8B-B14F-4D97-AF65-F5344CB8AC3E}">
        <p14:creationId xmlns:p14="http://schemas.microsoft.com/office/powerpoint/2010/main" val="41177786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www.gatevidyalay.com/wp-content/uploads/2018/07/Prims-Algorithm-Problem-1-Solution-Step-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78" y="854075"/>
            <a:ext cx="28765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www.gatevidyalay.com/wp-content/uploads/2018/07/Prims-Algorithm-Problem-1-Solution-Step-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488" y="854075"/>
            <a:ext cx="38290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www.gatevidyalay.com/wp-content/uploads/2018/07/Prims-Algorithm-Problem-1-Solution-Step-0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702" y="4176825"/>
            <a:ext cx="38290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s://www.gatevidyalay.com/wp-content/uploads/2018/07/Prims-Algorithm-Problem-1-Solution-Step-0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2887" y="4176825"/>
            <a:ext cx="38290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49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Cyclic and Acyclic Graph</a:t>
            </a:r>
            <a:endParaRPr lang="en-IN" dirty="0"/>
          </a:p>
        </p:txBody>
      </p:sp>
      <p:pic>
        <p:nvPicPr>
          <p:cNvPr id="3076" name="Picture 4" descr="Graphs | CodePath Android Cliffnot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9486" y="2411905"/>
            <a:ext cx="5695872" cy="364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296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and Un-weighted Graph</a:t>
            </a:r>
            <a:endParaRPr lang="en-IN" dirty="0"/>
          </a:p>
        </p:txBody>
      </p:sp>
      <p:pic>
        <p:nvPicPr>
          <p:cNvPr id="4098" name="Picture 2" descr="Weighted vs UnWeighted Graph | What is the difference ? | kheri.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950" y="2668610"/>
            <a:ext cx="7762875" cy="23145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62129" y="5344732"/>
            <a:ext cx="9427335" cy="707886"/>
          </a:xfrm>
          <a:prstGeom prst="rect">
            <a:avLst/>
          </a:prstGeom>
          <a:noFill/>
        </p:spPr>
        <p:txBody>
          <a:bodyPr wrap="square" rtlCol="0">
            <a:spAutoFit/>
          </a:bodyPr>
          <a:lstStyle/>
          <a:p>
            <a:r>
              <a:rPr lang="en-US" sz="2000" dirty="0" smtClean="0"/>
              <a:t>If edges in your graph have weights then your graph is said to be a weighted graph, if the edges do not have weights, the graph is said to be un-weighted.</a:t>
            </a:r>
            <a:endParaRPr lang="en-IN" sz="2000" dirty="0"/>
          </a:p>
        </p:txBody>
      </p:sp>
    </p:spTree>
    <p:extLst>
      <p:ext uri="{BB962C8B-B14F-4D97-AF65-F5344CB8AC3E}">
        <p14:creationId xmlns:p14="http://schemas.microsoft.com/office/powerpoint/2010/main" val="1483018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Graph Data Structure:</a:t>
            </a:r>
            <a:endParaRPr lang="en-IN" dirty="0"/>
          </a:p>
        </p:txBody>
      </p:sp>
      <p:sp>
        <p:nvSpPr>
          <p:cNvPr id="3" name="Content Placeholder 2"/>
          <p:cNvSpPr>
            <a:spLocks noGrp="1"/>
          </p:cNvSpPr>
          <p:nvPr>
            <p:ph idx="1"/>
          </p:nvPr>
        </p:nvSpPr>
        <p:spPr>
          <a:xfrm>
            <a:off x="838200" y="2740025"/>
            <a:ext cx="10515600" cy="4351338"/>
          </a:xfrm>
        </p:spPr>
        <p:txBody>
          <a:bodyPr/>
          <a:lstStyle/>
          <a:p>
            <a:r>
              <a:rPr lang="en-IN" sz="2400" b="1" dirty="0" smtClean="0"/>
              <a:t>Google Maps </a:t>
            </a:r>
            <a:r>
              <a:rPr lang="en-IN" sz="2400" dirty="0" smtClean="0"/>
              <a:t>–  to find shortest path between 2 places.</a:t>
            </a:r>
          </a:p>
          <a:p>
            <a:r>
              <a:rPr lang="en-US" sz="2400" dirty="0"/>
              <a:t>In </a:t>
            </a:r>
            <a:r>
              <a:rPr lang="en-US" sz="2400" b="1" dirty="0"/>
              <a:t>Facebook</a:t>
            </a:r>
            <a:r>
              <a:rPr lang="en-US" sz="2400" dirty="0"/>
              <a:t>, users are considered to be the vertices and if they are friends then there is an edge running between them. Facebook’s Friend suggestion algorithm uses graph theory. Facebook is an example of </a:t>
            </a:r>
            <a:r>
              <a:rPr lang="en-US" sz="2400" b="1" dirty="0"/>
              <a:t>undirected graph</a:t>
            </a:r>
            <a:r>
              <a:rPr lang="en-US" sz="2400" dirty="0"/>
              <a:t>.</a:t>
            </a:r>
          </a:p>
          <a:p>
            <a:r>
              <a:rPr lang="en-US" sz="2400" dirty="0" smtClean="0"/>
              <a:t>In </a:t>
            </a:r>
            <a:r>
              <a:rPr lang="en-US" sz="2400" b="1" dirty="0" smtClean="0"/>
              <a:t>World Wide Web</a:t>
            </a:r>
            <a:r>
              <a:rPr lang="en-US" sz="2400" dirty="0" smtClean="0"/>
              <a:t>, web pages are considered to be the vertices. There is an edge from a page u to other page v if there is a link of page v on page u. This is an example of </a:t>
            </a:r>
            <a:r>
              <a:rPr lang="en-US" sz="2400" b="1" dirty="0" smtClean="0"/>
              <a:t>Directed graph</a:t>
            </a:r>
            <a:r>
              <a:rPr lang="en-US" sz="2400" dirty="0" smtClean="0"/>
              <a:t>.</a:t>
            </a:r>
            <a:endParaRPr lang="en-IN" sz="2400" dirty="0"/>
          </a:p>
        </p:txBody>
      </p:sp>
    </p:spTree>
    <p:extLst>
      <p:ext uri="{BB962C8B-B14F-4D97-AF65-F5344CB8AC3E}">
        <p14:creationId xmlns:p14="http://schemas.microsoft.com/office/powerpoint/2010/main" val="3216896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 Representation</a:t>
            </a:r>
            <a:endParaRPr lang="en-IN" dirty="0"/>
          </a:p>
        </p:txBody>
      </p:sp>
      <p:sp>
        <p:nvSpPr>
          <p:cNvPr id="3" name="Content Placeholder 2"/>
          <p:cNvSpPr>
            <a:spLocks noGrp="1"/>
          </p:cNvSpPr>
          <p:nvPr>
            <p:ph idx="1"/>
          </p:nvPr>
        </p:nvSpPr>
        <p:spPr>
          <a:xfrm>
            <a:off x="838200" y="3013656"/>
            <a:ext cx="10515600" cy="3163307"/>
          </a:xfrm>
        </p:spPr>
        <p:txBody>
          <a:bodyPr>
            <a:normAutofit/>
          </a:bodyPr>
          <a:lstStyle/>
          <a:p>
            <a:pPr marL="0" indent="0">
              <a:buNone/>
            </a:pPr>
            <a:r>
              <a:rPr lang="en-US" sz="2000" dirty="0" smtClean="0"/>
              <a:t>The following two are the most commonly used representations of a graph. </a:t>
            </a:r>
          </a:p>
          <a:p>
            <a:pPr marL="0" indent="0">
              <a:buNone/>
            </a:pPr>
            <a:r>
              <a:rPr lang="en-US" sz="2000" dirty="0" smtClean="0"/>
              <a:t>1. Adjacency Matrix </a:t>
            </a:r>
          </a:p>
          <a:p>
            <a:pPr marL="0" indent="0">
              <a:buNone/>
            </a:pPr>
            <a:r>
              <a:rPr lang="en-US" sz="2000" dirty="0" smtClean="0"/>
              <a:t>2. Adjacency List </a:t>
            </a:r>
            <a:endParaRPr lang="en-IN" sz="2000" dirty="0"/>
          </a:p>
        </p:txBody>
      </p:sp>
    </p:spTree>
    <p:extLst>
      <p:ext uri="{BB962C8B-B14F-4D97-AF65-F5344CB8AC3E}">
        <p14:creationId xmlns:p14="http://schemas.microsoft.com/office/powerpoint/2010/main" val="3289918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Adjacency Matrix</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t>Adjacency Matrix is a 2D array of size V x V where V is the number of vertices in a graph. Let the 2D array be </a:t>
            </a:r>
            <a:r>
              <a:rPr lang="en-US" sz="2400" dirty="0" err="1"/>
              <a:t>adj</a:t>
            </a:r>
            <a:r>
              <a:rPr lang="en-US" sz="2400" dirty="0"/>
              <a:t>[][], a slot </a:t>
            </a:r>
            <a:r>
              <a:rPr lang="en-US" sz="2400" dirty="0" err="1"/>
              <a:t>adj</a:t>
            </a:r>
            <a:r>
              <a:rPr lang="en-US" sz="2400" dirty="0"/>
              <a:t>[</a:t>
            </a:r>
            <a:r>
              <a:rPr lang="en-US" sz="2400" dirty="0" err="1"/>
              <a:t>i</a:t>
            </a:r>
            <a:r>
              <a:rPr lang="en-US" sz="2400" dirty="0"/>
              <a:t>][j] = 1 indicates that there is an edge from vertex </a:t>
            </a:r>
            <a:r>
              <a:rPr lang="en-US" sz="2400" dirty="0" err="1"/>
              <a:t>i</a:t>
            </a:r>
            <a:r>
              <a:rPr lang="en-US" sz="2400" dirty="0"/>
              <a:t> to vertex j. Adjacency matrix for undirected graph is always symmetric.</a:t>
            </a:r>
            <a:endParaRPr lang="en-IN" sz="2400" dirty="0"/>
          </a:p>
        </p:txBody>
      </p:sp>
      <p:pic>
        <p:nvPicPr>
          <p:cNvPr id="5126" name="Picture 6" descr="https://cdncontribute.geeksforgeeks.org/wp-content/uploads/undirected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522" y="4001293"/>
            <a:ext cx="3244447" cy="186871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djacency Matrix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110" y="3303983"/>
            <a:ext cx="2223835" cy="321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306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Adjacency Matrix </a:t>
            </a:r>
            <a:endParaRPr lang="en-IN" dirty="0"/>
          </a:p>
        </p:txBody>
      </p:sp>
      <p:sp>
        <p:nvSpPr>
          <p:cNvPr id="3" name="Content Placeholder 2"/>
          <p:cNvSpPr>
            <a:spLocks noGrp="1"/>
          </p:cNvSpPr>
          <p:nvPr>
            <p:ph idx="1"/>
          </p:nvPr>
        </p:nvSpPr>
        <p:spPr>
          <a:xfrm>
            <a:off x="838200" y="2665927"/>
            <a:ext cx="10515600" cy="3928056"/>
          </a:xfrm>
        </p:spPr>
        <p:txBody>
          <a:bodyPr/>
          <a:lstStyle/>
          <a:p>
            <a:r>
              <a:rPr lang="en-IN" sz="2000" dirty="0" smtClean="0"/>
              <a:t>Space Required – O(V*V)</a:t>
            </a:r>
          </a:p>
          <a:p>
            <a:r>
              <a:rPr lang="en-IN" sz="2000" dirty="0" smtClean="0"/>
              <a:t>Operations :</a:t>
            </a:r>
          </a:p>
          <a:p>
            <a:pPr marL="457200" indent="-457200">
              <a:buFont typeface="+mj-lt"/>
              <a:buAutoNum type="arabicPeriod"/>
            </a:pPr>
            <a:r>
              <a:rPr lang="en-IN" sz="2000" dirty="0" smtClean="0"/>
              <a:t>Check if u &amp; v are connected – O(1)</a:t>
            </a:r>
          </a:p>
          <a:p>
            <a:pPr marL="457200" indent="-457200">
              <a:buFont typeface="+mj-lt"/>
              <a:buAutoNum type="arabicPeriod"/>
            </a:pPr>
            <a:r>
              <a:rPr lang="en-IN" sz="2000" dirty="0" smtClean="0"/>
              <a:t>To find all adjacent of a vertex – O(V)</a:t>
            </a:r>
          </a:p>
          <a:p>
            <a:pPr marL="457200" indent="-457200">
              <a:buFont typeface="+mj-lt"/>
              <a:buAutoNum type="arabicPeriod"/>
            </a:pPr>
            <a:r>
              <a:rPr lang="en-IN" sz="2000" dirty="0" smtClean="0"/>
              <a:t>Add/Remove an edge – O(1)</a:t>
            </a:r>
          </a:p>
          <a:p>
            <a:pPr marL="457200" indent="-457200">
              <a:buFont typeface="+mj-lt"/>
              <a:buAutoNum type="arabicPeriod"/>
            </a:pPr>
            <a:r>
              <a:rPr lang="en-IN" sz="2000" dirty="0" smtClean="0"/>
              <a:t>Add/Remove a vertex – O(V*V)  (reallocate space)</a:t>
            </a:r>
            <a:endParaRPr lang="en-IN" sz="2000" dirty="0"/>
          </a:p>
          <a:p>
            <a:pPr marL="0" indent="0">
              <a:buNone/>
            </a:pPr>
            <a:endParaRPr lang="en-IN" sz="2000" dirty="0" smtClean="0"/>
          </a:p>
          <a:p>
            <a:pPr marL="0" indent="0">
              <a:buNone/>
            </a:pPr>
            <a:endParaRPr lang="en-IN" sz="2000" dirty="0"/>
          </a:p>
          <a:p>
            <a:pPr marL="0" indent="0">
              <a:buNone/>
            </a:pPr>
            <a:endParaRPr lang="en-IN" sz="2000" dirty="0" smtClean="0"/>
          </a:p>
          <a:p>
            <a:pPr marL="0" indent="0">
              <a:buNone/>
            </a:pPr>
            <a:endParaRPr lang="en-IN" sz="2000" dirty="0"/>
          </a:p>
        </p:txBody>
      </p:sp>
    </p:spTree>
    <p:extLst>
      <p:ext uri="{BB962C8B-B14F-4D97-AF65-F5344CB8AC3E}">
        <p14:creationId xmlns:p14="http://schemas.microsoft.com/office/powerpoint/2010/main" val="3219981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436</Words>
  <Application>Microsoft Office PowerPoint</Application>
  <PresentationFormat>Widescreen</PresentationFormat>
  <Paragraphs>44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Graph Data Structure</vt:lpstr>
      <vt:lpstr>A Graph consists of a finite set of vertices(or nodes) and set of Edges which connect a pair of nodes.</vt:lpstr>
      <vt:lpstr>Directed and Undirected Graph</vt:lpstr>
      <vt:lpstr>Cyclic and Acyclic Graph</vt:lpstr>
      <vt:lpstr>Weighted and Un-weighted Graph</vt:lpstr>
      <vt:lpstr>Applications of Graph Data Structure:</vt:lpstr>
      <vt:lpstr>Graph Representation</vt:lpstr>
      <vt:lpstr>Adjacency Matrix</vt:lpstr>
      <vt:lpstr>Properties of Adjacency Matrix </vt:lpstr>
      <vt:lpstr>Adjacency List</vt:lpstr>
      <vt:lpstr>Properties of Adjacency List</vt:lpstr>
      <vt:lpstr>Breadth First Search</vt:lpstr>
      <vt:lpstr>PowerPoint Presentation</vt:lpstr>
      <vt:lpstr>PowerPoint Presentation</vt:lpstr>
      <vt:lpstr>Applications of BFS</vt:lpstr>
      <vt:lpstr>Depth First Search</vt:lpstr>
      <vt:lpstr>Dijkstra’s Shortest Path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Minimum Spanning Tree</vt:lpstr>
      <vt:lpstr>Prim’s Algorithm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 Structure</dc:title>
  <dc:creator>Dell</dc:creator>
  <cp:lastModifiedBy>Dell</cp:lastModifiedBy>
  <cp:revision>19</cp:revision>
  <dcterms:created xsi:type="dcterms:W3CDTF">2021-11-09T07:32:26Z</dcterms:created>
  <dcterms:modified xsi:type="dcterms:W3CDTF">2021-11-10T13:09:41Z</dcterms:modified>
</cp:coreProperties>
</file>