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5" r:id="rId5"/>
    <p:sldId id="258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73" r:id="rId14"/>
    <p:sldId id="274" r:id="rId15"/>
    <p:sldId id="267" r:id="rId16"/>
    <p:sldId id="268" r:id="rId17"/>
    <p:sldId id="279" r:id="rId18"/>
    <p:sldId id="276" r:id="rId19"/>
    <p:sldId id="271" r:id="rId20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 towards Project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5-40AC-9E94-EEED4633A8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5-40AC-9E94-EEED4633A8AA}"/>
              </c:ext>
            </c:extLst>
          </c:dPt>
          <c:cat>
            <c:strRef>
              <c:f>Sheet1!$A$2:$A$3</c:f>
              <c:strCache>
                <c:ptCount val="2"/>
                <c:pt idx="0">
                  <c:v>Prashant</c:v>
                </c:pt>
                <c:pt idx="1">
                  <c:v>Priyal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76-4468-83AB-1510211FA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model-residual-errors-correct-time-series-forecasts-python/" TargetMode="External"/><Relationship Id="rId2" Type="http://schemas.openxmlformats.org/officeDocument/2006/relationships/hyperlink" Target="https://www.analyticsvidhya.com/blog/2016/02/time-series-forecasting-codes-pyth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atsmodels.org/stable/generated/statsmodels.tsa.statespace.sarimax.SARIMAX.html" TargetMode="External"/><Relationship Id="rId4" Type="http://schemas.openxmlformats.org/officeDocument/2006/relationships/hyperlink" Target="http://www.statsmodels.org/dev/generated/statsmodels.tsa.arima_model.ARIMA.fi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worldbank.org/data-catalog/world-development-indicator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45" y="1354059"/>
            <a:ext cx="9715500" cy="1646302"/>
          </a:xfrm>
        </p:spPr>
        <p:txBody>
          <a:bodyPr/>
          <a:lstStyle/>
          <a:p>
            <a:r>
              <a:rPr lang="en-US" dirty="0"/>
              <a:t>World Development Indicators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45" y="3671188"/>
            <a:ext cx="9850582" cy="1968114"/>
          </a:xfrm>
        </p:spPr>
        <p:txBody>
          <a:bodyPr>
            <a:normAutofit/>
          </a:bodyPr>
          <a:lstStyle/>
          <a:p>
            <a:r>
              <a:rPr lang="en-US" dirty="0"/>
              <a:t>Team 6</a:t>
            </a:r>
          </a:p>
          <a:p>
            <a:r>
              <a:rPr lang="en-US" dirty="0"/>
              <a:t>- Priyal Chaudhari</a:t>
            </a:r>
          </a:p>
          <a:p>
            <a:r>
              <a:rPr lang="en-US" dirty="0"/>
              <a:t>- Prashant Vikram Singh</a:t>
            </a:r>
          </a:p>
          <a:p>
            <a:r>
              <a:rPr lang="en-US" dirty="0"/>
              <a:t>- Under the guidance of Prof. Srikanth Krishnamurthy</a:t>
            </a:r>
          </a:p>
        </p:txBody>
      </p:sp>
    </p:spTree>
    <p:extLst>
      <p:ext uri="{BB962C8B-B14F-4D97-AF65-F5344CB8AC3E}">
        <p14:creationId xmlns:p14="http://schemas.microsoft.com/office/powerpoint/2010/main" val="388076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1" y="0"/>
            <a:ext cx="74087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AIC, ACF and PACF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09" y="644236"/>
            <a:ext cx="96843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AIC: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u="sng" dirty="0"/>
              <a:t>Definition</a:t>
            </a:r>
            <a:r>
              <a:rPr lang="en-US" sz="1400" dirty="0"/>
              <a:t>: The </a:t>
            </a:r>
            <a:r>
              <a:rPr lang="en-US" sz="1400" dirty="0" err="1"/>
              <a:t>Akaike</a:t>
            </a:r>
            <a:r>
              <a:rPr lang="en-US" sz="1400" dirty="0"/>
              <a:t> information criterion (AIC) is a measure of the relative quality of statistical models for a given set of data. Given a collection of models for the data, AIC estimates the quality of each model, relative to each of the other models.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Hence, AIC provides a means for best model selection. The lower the AIC better is the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Here we have created a matrix containing model values and AIC measure and then have chosen the best model based which has lowest AIC value.</a:t>
            </a:r>
          </a:p>
          <a:p>
            <a:r>
              <a:rPr lang="en-US" sz="1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Autocorrelation Function (ACF): </a:t>
            </a:r>
          </a:p>
          <a:p>
            <a:r>
              <a:rPr lang="en-US" sz="1400" dirty="0"/>
              <a:t>	Definition: It is a measure of the correlation between the TS with a lagged version of itself. For instance at lag 	5, ACF would compare series at time instant ‘t1’…’t2’ with series at instant ‘t1-5’…’t2-5’ (t1-5 and t2 being end 	points).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Partial Autocorrelation Function (PACF):</a:t>
            </a:r>
          </a:p>
          <a:p>
            <a:pPr lvl="1"/>
            <a:r>
              <a:rPr lang="en-US" sz="1400" dirty="0"/>
              <a:t>Definition: This measures the correlation between the TS with a lagged version of itself but after eliminating the variations already explained by the intervening comparisons. </a:t>
            </a:r>
            <a:r>
              <a:rPr lang="en-US" sz="1400" dirty="0" err="1"/>
              <a:t>Eg</a:t>
            </a:r>
            <a:r>
              <a:rPr lang="en-US" sz="1400" dirty="0"/>
              <a:t> at lag 5, it will check the correlation but remove the effects already explained by lags 1 to 4.</a:t>
            </a:r>
            <a:endParaRPr lang="en-US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Below are screenshots of AIC matrix, ACF and PAF plots as an example: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20" y="5023698"/>
            <a:ext cx="203835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96" y="4829997"/>
            <a:ext cx="1771650" cy="1866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30" y="4819127"/>
            <a:ext cx="1924050" cy="18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490" y="249382"/>
            <a:ext cx="74087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Azure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527" y="1108364"/>
            <a:ext cx="95457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choosing the best model we have deployed it further in azure machine learning studio</a:t>
            </a:r>
          </a:p>
          <a:p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have created one model for each indicator for each country and then created REST APIs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Below is the sample model created in azure: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822331"/>
            <a:ext cx="4226169" cy="348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62" y="2822331"/>
            <a:ext cx="4593847" cy="36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1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75" y="50465"/>
            <a:ext cx="8596668" cy="564573"/>
          </a:xfrm>
        </p:spPr>
        <p:txBody>
          <a:bodyPr>
            <a:normAutofit/>
          </a:bodyPr>
          <a:lstStyle/>
          <a:p>
            <a:pPr algn="ctr"/>
            <a:r>
              <a:rPr lang="en-US" sz="2900" dirty="0"/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020" y="791178"/>
            <a:ext cx="93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Compare</a:t>
            </a:r>
            <a:r>
              <a:rPr lang="en-US" dirty="0"/>
              <a:t> </a:t>
            </a:r>
            <a:r>
              <a:rPr lang="en-US" sz="1400" dirty="0"/>
              <a:t>different</a:t>
            </a:r>
            <a:r>
              <a:rPr lang="en-US" dirty="0"/>
              <a:t> </a:t>
            </a:r>
            <a:r>
              <a:rPr lang="en-US" sz="1400" dirty="0"/>
              <a:t>countries based on Agricultural Land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3" y="1652954"/>
            <a:ext cx="8988136" cy="4810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0" y="1292148"/>
            <a:ext cx="8714642" cy="51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6175" y="50465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Exploratory Data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645" y="768927"/>
            <a:ext cx="945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Compare different countries based on GDP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8" y="1230592"/>
            <a:ext cx="8885977" cy="49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6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3409" y="156483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645" y="848440"/>
            <a:ext cx="945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Compare different countries based on Population Growth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283600"/>
            <a:ext cx="9258300" cy="47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6175" y="50465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Exploratory Data Analysis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483" y="776121"/>
            <a:ext cx="946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Compare birth rate for all countries: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483" y="1251375"/>
            <a:ext cx="8370277" cy="45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3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6175" y="50465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Exploratory Data Analysis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" y="810231"/>
            <a:ext cx="935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GDP trends over the years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6175" y="1596390"/>
            <a:ext cx="8115794" cy="4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6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6175" y="50465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044" y="1906332"/>
            <a:ext cx="982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https://www.analyticsvidhya.com/blog/2016/02/time-series-forecasting-codes-python/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http://machinelearningmastery.com/model-residual-errors-correct-time-series-forecasts-python/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http://www.statsmodels.org/dev/generated/statsmodels.tsa.arima_model.ARIMA.fit.html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http://www.statsmodels.org/stable/generated/statsmodels.tsa.statespace.sarimax.SARIMAX.html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591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2474" y="191386"/>
            <a:ext cx="69111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Pie Chart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46657399"/>
              </p:ext>
            </p:extLst>
          </p:nvPr>
        </p:nvGraphicFramePr>
        <p:xfrm>
          <a:off x="2032000" y="1960685"/>
          <a:ext cx="6347069" cy="417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74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6979" y="2478963"/>
            <a:ext cx="4497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15848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88" y="142009"/>
            <a:ext cx="8596668" cy="5645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082" y="1018309"/>
            <a:ext cx="9829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Description</a:t>
            </a:r>
          </a:p>
          <a:p>
            <a:pPr lvl="1"/>
            <a:r>
              <a:rPr lang="en-US" sz="1400" dirty="0"/>
              <a:t>Link: </a:t>
            </a:r>
            <a:r>
              <a:rPr lang="en-US" sz="1400" dirty="0">
                <a:hlinkClick r:id="rId2"/>
              </a:rPr>
              <a:t>http://data.worldbank.org/data-catalog/world-development-indicators</a:t>
            </a:r>
            <a:r>
              <a:rPr lang="en-US" sz="1400" dirty="0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Description: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    This dataset contains time series data for all economic indicators and countries listed below:</a:t>
            </a:r>
          </a:p>
          <a:p>
            <a:pPr lvl="1"/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Countries:</a:t>
            </a:r>
          </a:p>
          <a:p>
            <a:pPr lvl="2"/>
            <a:r>
              <a:rPr lang="en-US" sz="1400" dirty="0"/>
              <a:t>	- Argentina</a:t>
            </a:r>
          </a:p>
          <a:p>
            <a:pPr lvl="2"/>
            <a:r>
              <a:rPr lang="en-US" sz="1400" dirty="0"/>
              <a:t>	- Brazil</a:t>
            </a:r>
          </a:p>
          <a:p>
            <a:pPr lvl="2"/>
            <a:r>
              <a:rPr lang="en-US" sz="1400" dirty="0"/>
              <a:t>	- India</a:t>
            </a:r>
          </a:p>
          <a:p>
            <a:pPr lvl="2"/>
            <a:r>
              <a:rPr lang="en-US" sz="1400" dirty="0"/>
              <a:t>	- Ecuador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2. Economic Indicators:</a:t>
            </a:r>
          </a:p>
          <a:p>
            <a:pPr lvl="2"/>
            <a:r>
              <a:rPr lang="en-US" sz="1400" dirty="0"/>
              <a:t>	- GDP Growth</a:t>
            </a:r>
          </a:p>
          <a:p>
            <a:pPr lvl="2"/>
            <a:r>
              <a:rPr lang="en-US" sz="1400" dirty="0"/>
              <a:t>	- Birthrate</a:t>
            </a:r>
          </a:p>
          <a:p>
            <a:pPr lvl="2"/>
            <a:r>
              <a:rPr lang="en-US" sz="1400" dirty="0"/>
              <a:t>	- Agriculture</a:t>
            </a:r>
          </a:p>
          <a:p>
            <a:pPr lvl="2"/>
            <a:r>
              <a:rPr lang="en-US" sz="1400" dirty="0"/>
              <a:t>	- Population Growth</a:t>
            </a:r>
          </a:p>
          <a:p>
            <a:pPr lvl="2"/>
            <a:r>
              <a:rPr lang="en-US" sz="1400" dirty="0"/>
              <a:t>	- Age Dependency Ratio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The data is available in yearly format from 1960 till 2016 for all the indicators.</a:t>
            </a:r>
          </a:p>
        </p:txBody>
      </p:sp>
    </p:spTree>
    <p:extLst>
      <p:ext uri="{BB962C8B-B14F-4D97-AF65-F5344CB8AC3E}">
        <p14:creationId xmlns:p14="http://schemas.microsoft.com/office/powerpoint/2010/main" val="37601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57" y="318052"/>
            <a:ext cx="92897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App Page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856661"/>
            <a:ext cx="9685176" cy="56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8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57" y="318052"/>
            <a:ext cx="92897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App Page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54359"/>
            <a:ext cx="8985963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1" y="259773"/>
            <a:ext cx="8596668" cy="509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900" dirty="0"/>
              <a:t>Types of time series data modeling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645" y="1205345"/>
            <a:ext cx="9138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are the ways based on which we can build regression models on time series data:</a:t>
            </a:r>
          </a:p>
          <a:p>
            <a:endParaRPr lang="en-US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Univariate : The future values of variable depends on its previous values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Multivariate: The values of dependent variable depend on its previous values as well as values of other variables in the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Here we have restricted our analysis to univariate analysis but built a base for multivariate analysis.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8" y="0"/>
            <a:ext cx="8208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Decomposition of Time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209" y="810490"/>
            <a:ext cx="94453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Definition</a:t>
            </a:r>
            <a:r>
              <a:rPr lang="en-US" sz="1600" dirty="0"/>
              <a:t>: The decomposition of time series is a statistical method that deconstructs a time series into several components, each representing one of the underlying categories of patterns.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have decomposed all the time series based on rates of 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Following are the components into which a time series is decomposed:</a:t>
            </a:r>
          </a:p>
          <a:p>
            <a:r>
              <a:rPr lang="en-US" sz="1600" dirty="0"/>
              <a:t>	1. Trend: A trend exists when there is an increasing or decreasing direction in the data</a:t>
            </a:r>
          </a:p>
          <a:p>
            <a:r>
              <a:rPr lang="en-US" sz="1600" dirty="0"/>
              <a:t>	2. Cyclical: describes repeated but non-periodic fluctuations</a:t>
            </a:r>
          </a:p>
          <a:p>
            <a:r>
              <a:rPr lang="en-US" sz="1600" dirty="0"/>
              <a:t>	3. Seasonal: A seasonal pattern exists when a time series is influenced by seasonal factors</a:t>
            </a:r>
          </a:p>
          <a:p>
            <a:r>
              <a:rPr lang="en-US" sz="1600" dirty="0"/>
              <a:t>	4. Noise: describes random, irregular influences; represents the residuals or remainder of the 		    time series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time series decomposition examples: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4171084"/>
            <a:ext cx="42291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5" y="4123459"/>
            <a:ext cx="3705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7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62" y="142009"/>
            <a:ext cx="8596668" cy="56457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Stationarity Check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427" y="623455"/>
            <a:ext cx="97051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series data varies over a period of time and is not stationary (constant).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Hence, it may become difficult to build perfect models and predict values using such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a result, we can perform following techniques to stationarize the data:</a:t>
            </a:r>
          </a:p>
          <a:p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Log transformation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Differencing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Log  + Differencing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check if the time series is stationary from following techniques:</a:t>
            </a:r>
          </a:p>
          <a:p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Constant Mean and Variance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Test statistic of Dickey-Fuller test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Below is our original data graph which also contains mean and variance metrics </a:t>
            </a:r>
            <a:r>
              <a:rPr lang="en-US" sz="1400" dirty="0" err="1"/>
              <a:t>alognwith</a:t>
            </a:r>
            <a:r>
              <a:rPr lang="en-US" sz="1400" dirty="0"/>
              <a:t> the </a:t>
            </a:r>
            <a:r>
              <a:rPr lang="en-US" sz="1400" dirty="0" err="1"/>
              <a:t>adfuller</a:t>
            </a:r>
            <a:r>
              <a:rPr lang="en-US" sz="1400" dirty="0"/>
              <a:t> test results:</a:t>
            </a:r>
          </a:p>
          <a:p>
            <a:r>
              <a:rPr lang="en-US" sz="1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8" y="3698732"/>
            <a:ext cx="4552950" cy="30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" y="135083"/>
            <a:ext cx="88530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Stationarity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Check </a:t>
            </a:r>
            <a:r>
              <a:rPr lang="en-US" sz="29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Contd</a:t>
            </a:r>
            <a:r>
              <a:rPr lang="en-US" sz="2900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623" y="935182"/>
            <a:ext cx="9237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our original data is clearly not stationary, we have taken log transformation and again validated by plotting mean and variance: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3" y="1704142"/>
            <a:ext cx="3886200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53" y="1593088"/>
            <a:ext cx="4467225" cy="2936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245" y="4914900"/>
            <a:ext cx="9268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per above graphs it is clear that the mean and variance are almost constant over a period of time which implies that our time series is now stationary.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now go ahead and build models using the log transformed time series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Once the models are built and values are predicted we can boost the result to original scale by using </a:t>
            </a:r>
            <a:r>
              <a:rPr lang="en-US" sz="1400" dirty="0" err="1"/>
              <a:t>numpy.exp</a:t>
            </a:r>
            <a:r>
              <a:rPr lang="en-US" sz="1400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53226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109" y="135082"/>
            <a:ext cx="901930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Building</a:t>
            </a:r>
            <a:r>
              <a:rPr lang="en-US" dirty="0"/>
              <a:t> </a:t>
            </a:r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AR, MA and ARMA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473" y="673691"/>
            <a:ext cx="93326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autoregressive model is when a value from a time series is regressed on previous values from that same time series.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AR, we also have Moving Average (MA) models and a combination of both ARMA and ARIMA models. The predictors depend on the parameters (</a:t>
            </a:r>
            <a:r>
              <a:rPr lang="en-US" sz="1400" dirty="0" err="1"/>
              <a:t>p,d,q</a:t>
            </a:r>
            <a:r>
              <a:rPr lang="en-US" sz="1400" dirty="0"/>
              <a:t>) of the ARIMA model:</a:t>
            </a:r>
          </a:p>
          <a:p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AR (Auto-Regressive) terms (p): AR terms are just lags of dependent variable. For instance if p is 5, the predictors for x(t) will be x(t-1)….x(t-5).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MA (Moving Average) terms (q): MA terms are lagged forecast errors in prediction equation. For instance if q is 5, the predictors for x(t) will be e(t-1)….e(t-5) where e(</a:t>
            </a:r>
            <a:r>
              <a:rPr lang="en-US" sz="1400" dirty="0" err="1"/>
              <a:t>i</a:t>
            </a:r>
            <a:r>
              <a:rPr lang="en-US" sz="1400" dirty="0"/>
              <a:t>) is the difference between the moving average at </a:t>
            </a:r>
            <a:r>
              <a:rPr lang="en-US" sz="1400" dirty="0" err="1"/>
              <a:t>ith</a:t>
            </a:r>
            <a:r>
              <a:rPr lang="en-US" sz="1400" dirty="0"/>
              <a:t> instant and actual value.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Differences (d): These are the number of non seasonal differences, i.e. in case we take the first order difference we can pass the differenced variable and put d=0 or pass the original variable and put d=1. Both will generate same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Examples of models created: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" y="3782233"/>
            <a:ext cx="2956613" cy="2898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456" y="3782233"/>
            <a:ext cx="3004022" cy="2696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232" y="3782233"/>
            <a:ext cx="3075246" cy="28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78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686</TotalTime>
  <Words>855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Wingdings 3</vt:lpstr>
      <vt:lpstr>Facet</vt:lpstr>
      <vt:lpstr>World Development Indicators</vt:lpstr>
      <vt:lpstr>Dataset Description</vt:lpstr>
      <vt:lpstr>PowerPoint Presentation</vt:lpstr>
      <vt:lpstr>PowerPoint Presentation</vt:lpstr>
      <vt:lpstr>Types of time series data modeling</vt:lpstr>
      <vt:lpstr>PowerPoint Presentation</vt:lpstr>
      <vt:lpstr>Stationarity Check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HSSCCM01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 ECONOMIC DATA ANALYSIS</dc:title>
  <dc:creator>Deshpande, Vaidehi</dc:creator>
  <cp:lastModifiedBy>priyal chaudhari</cp:lastModifiedBy>
  <cp:revision>93</cp:revision>
  <cp:lastPrinted>2017-04-29T01:39:27Z</cp:lastPrinted>
  <dcterms:created xsi:type="dcterms:W3CDTF">2017-04-28T16:07:57Z</dcterms:created>
  <dcterms:modified xsi:type="dcterms:W3CDTF">2017-08-19T10:40:47Z</dcterms:modified>
</cp:coreProperties>
</file>