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697" r:id="rId4"/>
    <p:sldId id="3700" r:id="rId5"/>
    <p:sldId id="3701" r:id="rId6"/>
    <p:sldId id="3708" r:id="rId7"/>
    <p:sldId id="3702" r:id="rId8"/>
    <p:sldId id="3703" r:id="rId9"/>
    <p:sldId id="3720" r:id="rId10"/>
    <p:sldId id="3724" r:id="rId11"/>
    <p:sldId id="3721" r:id="rId12"/>
    <p:sldId id="3725" r:id="rId13"/>
    <p:sldId id="3722" r:id="rId14"/>
    <p:sldId id="3726" r:id="rId15"/>
    <p:sldId id="3727" r:id="rId16"/>
    <p:sldId id="3728" r:id="rId17"/>
    <p:sldId id="3719" r:id="rId18"/>
    <p:sldId id="3704" r:id="rId19"/>
    <p:sldId id="3723"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3" autoAdjust="0"/>
    <p:restoredTop sz="96327"/>
  </p:normalViewPr>
  <p:slideViewPr>
    <p:cSldViewPr snapToGrid="0" snapToObjects="1">
      <p:cViewPr varScale="1">
        <p:scale>
          <a:sx n="85" d="100"/>
          <a:sy n="85" d="100"/>
        </p:scale>
        <p:origin x="437"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12/6/2022</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12/6/2022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sp>
        <p:nvSpPr>
          <p:cNvPr id="2" name="TextBox 1"/>
          <p:cNvSpPr txBox="1"/>
          <p:nvPr/>
        </p:nvSpPr>
        <p:spPr>
          <a:xfrm>
            <a:off x="3540035" y="1575576"/>
            <a:ext cx="6701245" cy="923330"/>
          </a:xfrm>
          <a:prstGeom prst="rect">
            <a:avLst/>
          </a:prstGeom>
          <a:noFill/>
        </p:spPr>
        <p:txBody>
          <a:bodyPr wrap="square" rtlCol="0">
            <a:spAutoFit/>
          </a:bodyPr>
          <a:lstStyle/>
          <a:p>
            <a:r>
              <a:rPr lang="en-IN" sz="5400" dirty="0"/>
              <a:t>Minor Project</a:t>
            </a:r>
          </a:p>
        </p:txBody>
      </p:sp>
      <p:sp>
        <p:nvSpPr>
          <p:cNvPr id="4" name="TextBox 3"/>
          <p:cNvSpPr txBox="1"/>
          <p:nvPr/>
        </p:nvSpPr>
        <p:spPr>
          <a:xfrm>
            <a:off x="485260" y="2689161"/>
            <a:ext cx="9948555" cy="2123658"/>
          </a:xfrm>
          <a:prstGeom prst="rect">
            <a:avLst/>
          </a:prstGeom>
          <a:noFill/>
        </p:spPr>
        <p:txBody>
          <a:bodyPr wrap="square" rtlCol="0">
            <a:spAutoFit/>
          </a:bodyPr>
          <a:lstStyle/>
          <a:p>
            <a:pPr algn="ctr"/>
            <a:r>
              <a:rPr lang="en-IN" sz="3200" dirty="0"/>
              <a:t>Title:</a:t>
            </a:r>
          </a:p>
          <a:p>
            <a:pPr algn="ctr"/>
            <a:r>
              <a:rPr lang="en-IN" sz="3600" b="1" dirty="0">
                <a:latin typeface="Times New Roman" panose="02020603050405020304" pitchFamily="18" charset="0"/>
                <a:cs typeface="Times New Roman" panose="02020603050405020304" pitchFamily="18" charset="0"/>
              </a:rPr>
              <a:t>Network Packet Sniffer</a:t>
            </a:r>
            <a:endParaRPr lang="en-IN" sz="5400" b="1" dirty="0">
              <a:latin typeface="Times New Roman" panose="02020603050405020304" pitchFamily="18" charset="0"/>
              <a:cs typeface="Times New Roman" panose="02020603050405020304" pitchFamily="18" charset="0"/>
            </a:endParaRPr>
          </a:p>
          <a:p>
            <a:br>
              <a:rPr lang="en-IN" sz="3200" dirty="0"/>
            </a:br>
            <a:endParaRPr lang="en-IN" sz="3200" dirty="0"/>
          </a:p>
        </p:txBody>
      </p:sp>
      <p:sp>
        <p:nvSpPr>
          <p:cNvPr id="10" name="TextBox 9">
            <a:extLst>
              <a:ext uri="{FF2B5EF4-FFF2-40B4-BE49-F238E27FC236}">
                <a16:creationId xmlns:a16="http://schemas.microsoft.com/office/drawing/2014/main" id="{C2F12844-7D7B-9449-9B33-46EA047F7017}"/>
              </a:ext>
            </a:extLst>
          </p:cNvPr>
          <p:cNvSpPr txBox="1"/>
          <p:nvPr/>
        </p:nvSpPr>
        <p:spPr>
          <a:xfrm>
            <a:off x="260429" y="5145530"/>
            <a:ext cx="6362043" cy="1477328"/>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endParaRPr lang="en-IN" b="0" dirty="0">
              <a:effectLst/>
            </a:endParaRPr>
          </a:p>
          <a:p>
            <a:pPr rtl="0">
              <a:spcBef>
                <a:spcPts val="0"/>
              </a:spcBef>
              <a:spcAft>
                <a:spcPts val="0"/>
              </a:spcAft>
            </a:pPr>
            <a:r>
              <a:rPr lang="en-IN" dirty="0" err="1">
                <a:solidFill>
                  <a:srgbClr val="000000"/>
                </a:solidFill>
                <a:latin typeface="Calibri" panose="020F0502020204030204" pitchFamily="34" charset="0"/>
              </a:rPr>
              <a:t>Divyansh</a:t>
            </a:r>
            <a:r>
              <a:rPr lang="en-IN" dirty="0">
                <a:solidFill>
                  <a:srgbClr val="000000"/>
                </a:solidFill>
                <a:latin typeface="Calibri" panose="020F0502020204030204" pitchFamily="34" charset="0"/>
              </a:rPr>
              <a:t> Kumar, R2142201372, 500084995, CSE CSF ( HONS )</a:t>
            </a:r>
            <a:endParaRPr lang="en-IN" b="0" dirty="0">
              <a:effectLst/>
            </a:endParaRPr>
          </a:p>
          <a:p>
            <a:r>
              <a:rPr lang="en-IN" dirty="0" err="1"/>
              <a:t>Priyal</a:t>
            </a:r>
            <a:r>
              <a:rPr lang="en-IN" dirty="0"/>
              <a:t> Khurana, R214220870, 500082568, CSE CSF ( NON-HONS)</a:t>
            </a:r>
          </a:p>
          <a:p>
            <a:r>
              <a:rPr lang="en-IN" dirty="0"/>
              <a:t>Mitali Chaudhary, R214220704, 500084412, CSE CSF(NON-HONS)</a:t>
            </a:r>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6097656" cy="1754326"/>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Guided by:</a:t>
            </a:r>
          </a:p>
          <a:p>
            <a:pPr rtl="0">
              <a:spcBef>
                <a:spcPts val="0"/>
              </a:spcBef>
              <a:spcAft>
                <a:spcPts val="0"/>
              </a:spcAft>
            </a:pPr>
            <a:r>
              <a:rPr lang="en-IN" b="1" dirty="0" err="1">
                <a:solidFill>
                  <a:srgbClr val="000000"/>
                </a:solidFill>
                <a:effectLst/>
                <a:latin typeface="Calibri" panose="020F0502020204030204" pitchFamily="34" charset="0"/>
              </a:rPr>
              <a:t>Dr.</a:t>
            </a:r>
            <a:r>
              <a:rPr lang="en-IN" b="1" dirty="0">
                <a:solidFill>
                  <a:srgbClr val="000000"/>
                </a:solidFill>
                <a:effectLst/>
                <a:latin typeface="Calibri" panose="020F0502020204030204" pitchFamily="34" charset="0"/>
              </a:rPr>
              <a:t> </a:t>
            </a:r>
            <a:r>
              <a:rPr lang="en-IN" b="1" dirty="0" err="1">
                <a:solidFill>
                  <a:srgbClr val="000000"/>
                </a:solidFill>
                <a:effectLst/>
                <a:latin typeface="Calibri" panose="020F0502020204030204" pitchFamily="34" charset="0"/>
              </a:rPr>
              <a:t>Akashdeep</a:t>
            </a:r>
            <a:r>
              <a:rPr lang="en-IN" b="1" dirty="0">
                <a:solidFill>
                  <a:srgbClr val="000000"/>
                </a:solidFill>
                <a:effectLst/>
                <a:latin typeface="Calibri" panose="020F0502020204030204" pitchFamily="34" charset="0"/>
              </a:rPr>
              <a:t> Bhardwaj</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Professor</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School of Computer Science</a:t>
            </a:r>
            <a:endParaRPr lang="en-IN" b="0" dirty="0">
              <a:effectLst/>
            </a:endParaRPr>
          </a:p>
          <a:p>
            <a:br>
              <a:rPr lang="en-IN" dirty="0"/>
            </a:br>
            <a:endParaRPr lang="en-US" dirty="0"/>
          </a:p>
        </p:txBody>
      </p:sp>
      <p:pic>
        <p:nvPicPr>
          <p:cNvPr id="11" name="Picture 10">
            <a:extLst>
              <a:ext uri="{FF2B5EF4-FFF2-40B4-BE49-F238E27FC236}">
                <a16:creationId xmlns:a16="http://schemas.microsoft.com/office/drawing/2014/main" id="{B5A8361B-44AD-9103-5950-6A883D7F4DEB}"/>
              </a:ext>
            </a:extLst>
          </p:cNvPr>
          <p:cNvPicPr>
            <a:picLocks noChangeAspect="1"/>
          </p:cNvPicPr>
          <p:nvPr/>
        </p:nvPicPr>
        <p:blipFill>
          <a:blip r:embed="rId3"/>
          <a:stretch>
            <a:fillRect/>
          </a:stretch>
        </p:blipFill>
        <p:spPr>
          <a:xfrm>
            <a:off x="8992108" y="-608330"/>
            <a:ext cx="2883414" cy="2883414"/>
          </a:xfrm>
          <a:prstGeom prst="rect">
            <a:avLst/>
          </a:prstGeom>
        </p:spPr>
      </p:pic>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BD51D-7879-91C1-2C03-D59635D273C0}"/>
              </a:ext>
            </a:extLst>
          </p:cNvPr>
          <p:cNvPicPr>
            <a:picLocks noChangeAspect="1"/>
          </p:cNvPicPr>
          <p:nvPr/>
        </p:nvPicPr>
        <p:blipFill>
          <a:blip r:embed="rId2"/>
          <a:stretch>
            <a:fillRect/>
          </a:stretch>
        </p:blipFill>
        <p:spPr>
          <a:xfrm>
            <a:off x="1168122" y="936810"/>
            <a:ext cx="9036785" cy="4984379"/>
          </a:xfrm>
          <a:prstGeom prst="rect">
            <a:avLst/>
          </a:prstGeom>
        </p:spPr>
      </p:pic>
    </p:spTree>
    <p:extLst>
      <p:ext uri="{BB962C8B-B14F-4D97-AF65-F5344CB8AC3E}">
        <p14:creationId xmlns:p14="http://schemas.microsoft.com/office/powerpoint/2010/main" val="195745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2566AE-8967-2003-D10B-77A3CDA1B068}"/>
              </a:ext>
            </a:extLst>
          </p:cNvPr>
          <p:cNvPicPr>
            <a:picLocks noChangeAspect="1"/>
          </p:cNvPicPr>
          <p:nvPr/>
        </p:nvPicPr>
        <p:blipFill>
          <a:blip r:embed="rId2"/>
          <a:stretch>
            <a:fillRect/>
          </a:stretch>
        </p:blipFill>
        <p:spPr>
          <a:xfrm>
            <a:off x="1269006" y="775447"/>
            <a:ext cx="9434854" cy="5307106"/>
          </a:xfrm>
          <a:prstGeom prst="rect">
            <a:avLst/>
          </a:prstGeom>
        </p:spPr>
      </p:pic>
    </p:spTree>
    <p:extLst>
      <p:ext uri="{BB962C8B-B14F-4D97-AF65-F5344CB8AC3E}">
        <p14:creationId xmlns:p14="http://schemas.microsoft.com/office/powerpoint/2010/main" val="426780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C8E71-F84A-9F29-A9D7-F2F08BF9EE44}"/>
              </a:ext>
            </a:extLst>
          </p:cNvPr>
          <p:cNvPicPr>
            <a:picLocks noChangeAspect="1"/>
          </p:cNvPicPr>
          <p:nvPr/>
        </p:nvPicPr>
        <p:blipFill>
          <a:blip r:embed="rId2"/>
          <a:stretch>
            <a:fillRect/>
          </a:stretch>
        </p:blipFill>
        <p:spPr>
          <a:xfrm>
            <a:off x="1232153" y="772085"/>
            <a:ext cx="9175874" cy="5313830"/>
          </a:xfrm>
          <a:prstGeom prst="rect">
            <a:avLst/>
          </a:prstGeom>
        </p:spPr>
      </p:pic>
    </p:spTree>
    <p:extLst>
      <p:ext uri="{BB962C8B-B14F-4D97-AF65-F5344CB8AC3E}">
        <p14:creationId xmlns:p14="http://schemas.microsoft.com/office/powerpoint/2010/main" val="53394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957182-E429-D6E5-B1BD-AEEF0E3B5401}"/>
              </a:ext>
            </a:extLst>
          </p:cNvPr>
          <p:cNvPicPr>
            <a:picLocks noChangeAspect="1"/>
          </p:cNvPicPr>
          <p:nvPr/>
        </p:nvPicPr>
        <p:blipFill>
          <a:blip r:embed="rId2"/>
          <a:stretch>
            <a:fillRect/>
          </a:stretch>
        </p:blipFill>
        <p:spPr>
          <a:xfrm>
            <a:off x="1589740" y="732864"/>
            <a:ext cx="8797366" cy="5392271"/>
          </a:xfrm>
          <a:prstGeom prst="rect">
            <a:avLst/>
          </a:prstGeom>
        </p:spPr>
      </p:pic>
    </p:spTree>
    <p:extLst>
      <p:ext uri="{BB962C8B-B14F-4D97-AF65-F5344CB8AC3E}">
        <p14:creationId xmlns:p14="http://schemas.microsoft.com/office/powerpoint/2010/main" val="57714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7D4E6D-C7C2-EC58-A6D0-5991EFF82C66}"/>
              </a:ext>
            </a:extLst>
          </p:cNvPr>
          <p:cNvPicPr>
            <a:picLocks noChangeAspect="1"/>
          </p:cNvPicPr>
          <p:nvPr/>
        </p:nvPicPr>
        <p:blipFill>
          <a:blip r:embed="rId2"/>
          <a:stretch>
            <a:fillRect/>
          </a:stretch>
        </p:blipFill>
        <p:spPr>
          <a:xfrm>
            <a:off x="1577788" y="696853"/>
            <a:ext cx="8803599" cy="5464293"/>
          </a:xfrm>
          <a:prstGeom prst="rect">
            <a:avLst/>
          </a:prstGeom>
        </p:spPr>
      </p:pic>
    </p:spTree>
    <p:extLst>
      <p:ext uri="{BB962C8B-B14F-4D97-AF65-F5344CB8AC3E}">
        <p14:creationId xmlns:p14="http://schemas.microsoft.com/office/powerpoint/2010/main" val="245296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41EADC-12D6-1228-0FA9-183A0897209F}"/>
              </a:ext>
            </a:extLst>
          </p:cNvPr>
          <p:cNvPicPr>
            <a:picLocks noChangeAspect="1"/>
          </p:cNvPicPr>
          <p:nvPr/>
        </p:nvPicPr>
        <p:blipFill>
          <a:blip r:embed="rId2"/>
          <a:stretch>
            <a:fillRect/>
          </a:stretch>
        </p:blipFill>
        <p:spPr>
          <a:xfrm>
            <a:off x="1203262" y="775447"/>
            <a:ext cx="9434854" cy="5307105"/>
          </a:xfrm>
          <a:prstGeom prst="rect">
            <a:avLst/>
          </a:prstGeom>
        </p:spPr>
      </p:pic>
    </p:spTree>
    <p:extLst>
      <p:ext uri="{BB962C8B-B14F-4D97-AF65-F5344CB8AC3E}">
        <p14:creationId xmlns:p14="http://schemas.microsoft.com/office/powerpoint/2010/main" val="64582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CEA319-3CA5-E438-D292-24DCC4D21320}"/>
              </a:ext>
            </a:extLst>
          </p:cNvPr>
          <p:cNvPicPr>
            <a:picLocks noChangeAspect="1"/>
          </p:cNvPicPr>
          <p:nvPr/>
        </p:nvPicPr>
        <p:blipFill>
          <a:blip r:embed="rId2"/>
          <a:stretch>
            <a:fillRect/>
          </a:stretch>
        </p:blipFill>
        <p:spPr>
          <a:xfrm>
            <a:off x="1380564" y="851647"/>
            <a:ext cx="9430871" cy="5304865"/>
          </a:xfrm>
          <a:prstGeom prst="rect">
            <a:avLst/>
          </a:prstGeom>
        </p:spPr>
      </p:pic>
    </p:spTree>
    <p:extLst>
      <p:ext uri="{BB962C8B-B14F-4D97-AF65-F5344CB8AC3E}">
        <p14:creationId xmlns:p14="http://schemas.microsoft.com/office/powerpoint/2010/main" val="66566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    SWOT Analysis</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4F6C50-1FD6-7E49-A557-8B7C676726C1}"/>
              </a:ext>
            </a:extLst>
          </p:cNvPr>
          <p:cNvSpPr txBox="1"/>
          <p:nvPr/>
        </p:nvSpPr>
        <p:spPr>
          <a:xfrm>
            <a:off x="657727" y="1438728"/>
            <a:ext cx="9849852" cy="5170646"/>
          </a:xfrm>
          <a:prstGeom prst="rect">
            <a:avLst/>
          </a:prstGeom>
          <a:noFill/>
        </p:spPr>
        <p:txBody>
          <a:bodyPr wrap="square">
            <a:spAutoFit/>
          </a:bodyPr>
          <a:lstStyle/>
          <a:p>
            <a:pPr algn="just">
              <a:spcBef>
                <a:spcPts val="1200"/>
              </a:spcBef>
              <a:spcAft>
                <a:spcPts val="1200"/>
              </a:spcAft>
            </a:pPr>
            <a:r>
              <a:rPr lang="en-IN" sz="1800" b="1" dirty="0">
                <a:solidFill>
                  <a:srgbClr val="000000"/>
                </a:solidFill>
                <a:effectLst/>
                <a:latin typeface="Times New Roman" panose="02020603050405020304" pitchFamily="18" charset="0"/>
                <a:ea typeface="Times New Roman" panose="02020603050405020304" pitchFamily="18" charset="0"/>
              </a:rPr>
              <a:t>Strength: </a:t>
            </a:r>
            <a:r>
              <a:rPr lang="en-IN" sz="1600" dirty="0">
                <a:solidFill>
                  <a:srgbClr val="000000"/>
                </a:solidFill>
                <a:effectLst/>
                <a:latin typeface="Times New Roman" panose="02020603050405020304" pitchFamily="18" charset="0"/>
                <a:ea typeface="Times New Roman" panose="02020603050405020304" pitchFamily="18" charset="0"/>
              </a:rPr>
              <a:t>The proposed project will capture all the incoming and outgoing data without the presence of an administrator by generating alerts if multiple logins or any malicious activity is done</a:t>
            </a:r>
            <a:endParaRPr lang="en-IN" sz="16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en-IN" b="1" dirty="0">
                <a:solidFill>
                  <a:srgbClr val="000000"/>
                </a:solidFill>
                <a:effectLst/>
                <a:latin typeface="Times New Roman" panose="02020603050405020304" pitchFamily="18" charset="0"/>
                <a:ea typeface="Times New Roman" panose="02020603050405020304" pitchFamily="18" charset="0"/>
              </a:rPr>
              <a:t>Weakness: </a:t>
            </a:r>
            <a:r>
              <a:rPr lang="en-IN" sz="1600" dirty="0">
                <a:solidFill>
                  <a:srgbClr val="000000"/>
                </a:solidFill>
                <a:effectLst/>
                <a:latin typeface="Times New Roman" panose="02020603050405020304" pitchFamily="18" charset="0"/>
                <a:ea typeface="Times New Roman" panose="02020603050405020304" pitchFamily="18" charset="0"/>
              </a:rPr>
              <a:t>There is zero possibility of automatic network control and the presence of an administrator is compulsory, even if there are automatic diagnoses the reports still need to be </a:t>
            </a:r>
            <a:r>
              <a:rPr lang="en-IN" sz="1600" dirty="0" err="1">
                <a:solidFill>
                  <a:srgbClr val="000000"/>
                </a:solidFill>
                <a:effectLst/>
                <a:latin typeface="Times New Roman" panose="02020603050405020304" pitchFamily="18" charset="0"/>
                <a:ea typeface="Times New Roman" panose="02020603050405020304" pitchFamily="18" charset="0"/>
              </a:rPr>
              <a:t>analyzed</a:t>
            </a:r>
            <a:r>
              <a:rPr lang="en-IN" sz="1600" dirty="0">
                <a:solidFill>
                  <a:srgbClr val="000000"/>
                </a:solidFill>
                <a:effectLst/>
                <a:latin typeface="Times New Roman" panose="02020603050405020304" pitchFamily="18" charset="0"/>
                <a:ea typeface="Times New Roman" panose="02020603050405020304" pitchFamily="18" charset="0"/>
              </a:rPr>
              <a:t> by the administrator. </a:t>
            </a:r>
          </a:p>
          <a:p>
            <a:pPr algn="just">
              <a:spcBef>
                <a:spcPts val="1200"/>
              </a:spcBef>
              <a:spcAft>
                <a:spcPts val="120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Opportunities: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can have many more modules included in it that will boost its performance and will increase its feasibility of use to work in IT firms. The wide range of valid possibilities that this project can evolve into some bigger network trafficking project or maybe subsume under some higher application which helps in securing the networks. This project can also be used for educational purposes, say, to demonstrate working Wireshark and show the capture of real-time packets.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200"/>
              </a:spcBef>
              <a:spcAft>
                <a:spcPts val="120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Threats: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Our proposed project network packet sniffer can record any transmitted data and send it to command and control for further analysis. It’s then possible for hackers to attempt packet injection or man-in-the-middle attacks, along with compromising any data that was not encrypted or that was not captured before being sent.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spcAft>
                <a:spcPts val="1200"/>
              </a:spcAft>
            </a:pPr>
            <a:endParaRPr lang="en-IN" sz="16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1574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    PERT Chart</a:t>
            </a:r>
          </a:p>
        </p:txBody>
      </p:sp>
      <p:sp>
        <p:nvSpPr>
          <p:cNvPr id="15" name="TextBox 14">
            <a:extLst>
              <a:ext uri="{FF2B5EF4-FFF2-40B4-BE49-F238E27FC236}">
                <a16:creationId xmlns:a16="http://schemas.microsoft.com/office/drawing/2014/main" id="{8D51A1C7-2677-C847-8710-F804B10E77EB}"/>
              </a:ext>
            </a:extLst>
          </p:cNvPr>
          <p:cNvSpPr txBox="1"/>
          <p:nvPr/>
        </p:nvSpPr>
        <p:spPr>
          <a:xfrm>
            <a:off x="2710898" y="5891235"/>
            <a:ext cx="6097656" cy="923330"/>
          </a:xfrm>
          <a:prstGeom prst="rect">
            <a:avLst/>
          </a:prstGeom>
          <a:noFill/>
        </p:spPr>
        <p:txBody>
          <a:bodyPr wrap="square">
            <a:spAutoFit/>
          </a:bodyPr>
          <a:lstStyle/>
          <a:p>
            <a:pPr marL="381000" marR="381000" algn="ctr" rtl="0">
              <a:spcBef>
                <a:spcPts val="0"/>
              </a:spcBef>
              <a:spcAft>
                <a:spcPts val="0"/>
              </a:spcAft>
            </a:pPr>
            <a:r>
              <a:rPr lang="en-IN" sz="1800" b="0" i="0" u="sng" dirty="0">
                <a:solidFill>
                  <a:srgbClr val="000000"/>
                </a:solidFill>
                <a:effectLst/>
                <a:latin typeface="Times" pitchFamily="2" charset="0"/>
              </a:rPr>
              <a:t>Fig.6</a:t>
            </a:r>
            <a:r>
              <a:rPr lang="en-IN" sz="1800" b="0" i="0" u="none" strike="noStrike" dirty="0">
                <a:solidFill>
                  <a:srgbClr val="000000"/>
                </a:solidFill>
                <a:effectLst/>
                <a:latin typeface="Times" pitchFamily="2" charset="0"/>
              </a:rPr>
              <a:t> </a:t>
            </a:r>
            <a:r>
              <a:rPr lang="en-IN" sz="1800" b="0" i="0" u="sng" dirty="0">
                <a:solidFill>
                  <a:srgbClr val="000000"/>
                </a:solidFill>
                <a:effectLst/>
                <a:latin typeface="Times" pitchFamily="2" charset="0"/>
              </a:rPr>
              <a:t>Program Evaluation Review Technique Chart</a:t>
            </a:r>
            <a:endParaRPr lang="en-IN" b="0" dirty="0">
              <a:effectLst/>
            </a:endParaRPr>
          </a:p>
          <a:p>
            <a:br>
              <a:rPr lang="en-IN" dirty="0"/>
            </a:br>
            <a:endParaRPr lang="en-US" dirty="0"/>
          </a:p>
        </p:txBody>
      </p:sp>
      <p:pic>
        <p:nvPicPr>
          <p:cNvPr id="4" name="Picture 3">
            <a:extLst>
              <a:ext uri="{FF2B5EF4-FFF2-40B4-BE49-F238E27FC236}">
                <a16:creationId xmlns:a16="http://schemas.microsoft.com/office/drawing/2014/main" id="{D01CEDF5-6811-B286-F89B-5D06355B9439}"/>
              </a:ext>
            </a:extLst>
          </p:cNvPr>
          <p:cNvPicPr>
            <a:picLocks noChangeAspect="1"/>
          </p:cNvPicPr>
          <p:nvPr/>
        </p:nvPicPr>
        <p:blipFill>
          <a:blip r:embed="rId2"/>
          <a:stretch>
            <a:fillRect/>
          </a:stretch>
        </p:blipFill>
        <p:spPr>
          <a:xfrm>
            <a:off x="1523999" y="1630523"/>
            <a:ext cx="8821271" cy="4156929"/>
          </a:xfrm>
          <a:prstGeom prst="rect">
            <a:avLst/>
          </a:prstGeom>
        </p:spPr>
      </p:pic>
    </p:spTree>
    <p:extLst>
      <p:ext uri="{BB962C8B-B14F-4D97-AF65-F5344CB8AC3E}">
        <p14:creationId xmlns:p14="http://schemas.microsoft.com/office/powerpoint/2010/main" val="2743588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9198D0-D5C6-ACF9-2EC2-B8EFB4F64C6D}"/>
              </a:ext>
            </a:extLst>
          </p:cNvPr>
          <p:cNvSpPr txBox="1"/>
          <p:nvPr/>
        </p:nvSpPr>
        <p:spPr>
          <a:xfrm>
            <a:off x="654424" y="403412"/>
            <a:ext cx="5369858"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Objectives Covered</a:t>
            </a:r>
            <a:endParaRPr lang="en-IN" sz="3200" dirty="0"/>
          </a:p>
        </p:txBody>
      </p:sp>
      <p:pic>
        <p:nvPicPr>
          <p:cNvPr id="4" name="Picture 3">
            <a:extLst>
              <a:ext uri="{FF2B5EF4-FFF2-40B4-BE49-F238E27FC236}">
                <a16:creationId xmlns:a16="http://schemas.microsoft.com/office/drawing/2014/main" id="{DDAEDFFF-1AC3-EC0A-CE11-17F5AAEFB037}"/>
              </a:ext>
            </a:extLst>
          </p:cNvPr>
          <p:cNvPicPr>
            <a:picLocks noChangeAspect="1"/>
          </p:cNvPicPr>
          <p:nvPr/>
        </p:nvPicPr>
        <p:blipFill>
          <a:blip r:embed="rId2"/>
          <a:srcRect/>
          <a:stretch/>
        </p:blipFill>
        <p:spPr>
          <a:xfrm>
            <a:off x="1353671" y="1983044"/>
            <a:ext cx="9317972" cy="3530250"/>
          </a:xfrm>
          <a:prstGeom prst="rect">
            <a:avLst/>
          </a:prstGeom>
        </p:spPr>
      </p:pic>
    </p:spTree>
    <p:extLst>
      <p:ext uri="{BB962C8B-B14F-4D97-AF65-F5344CB8AC3E}">
        <p14:creationId xmlns:p14="http://schemas.microsoft.com/office/powerpoint/2010/main" val="139381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  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54319" y="1509262"/>
            <a:ext cx="4650377" cy="3077766"/>
          </a:xfrm>
          <a:prstGeom prst="rect">
            <a:avLst/>
          </a:prstGeom>
          <a:noFill/>
        </p:spPr>
        <p:txBody>
          <a:bodyPr wrap="square" rtlCol="0">
            <a:spAutoFit/>
          </a:bodyPr>
          <a:lstStyle/>
          <a:p>
            <a:pPr marL="457200" indent="-457200">
              <a:buFont typeface="+mj-lt"/>
              <a:buAutoNum type="arabicPeriod"/>
            </a:pPr>
            <a:r>
              <a:rPr lang="en-US" sz="1600" dirty="0">
                <a:latin typeface="Arial" panose="020B0604020202020204" pitchFamily="34" charset="0"/>
                <a:cs typeface="Arial" panose="020B0604020202020204" pitchFamily="34" charset="0"/>
              </a:rPr>
              <a:t>Introduction</a:t>
            </a:r>
          </a:p>
          <a:p>
            <a:pPr marL="457200" indent="-457200">
              <a:buFont typeface="+mj-lt"/>
              <a:buAutoNum type="arabicPeriod"/>
            </a:pPr>
            <a:r>
              <a:rPr lang="en-US" sz="1600" dirty="0">
                <a:latin typeface="Arial" panose="020B0604020202020204" pitchFamily="34" charset="0"/>
                <a:cs typeface="Arial" panose="020B0604020202020204" pitchFamily="34" charset="0"/>
              </a:rPr>
              <a:t>Problem Statement</a:t>
            </a:r>
          </a:p>
          <a:p>
            <a:pPr marL="457200" indent="-457200">
              <a:buFont typeface="+mj-lt"/>
              <a:buAutoNum type="arabicPeriod"/>
            </a:pPr>
            <a:r>
              <a:rPr lang="en-US" sz="1600" dirty="0">
                <a:latin typeface="Arial" panose="020B0604020202020204" pitchFamily="34" charset="0"/>
                <a:cs typeface="Arial" panose="020B0604020202020204" pitchFamily="34" charset="0"/>
              </a:rPr>
              <a:t>Motivation</a:t>
            </a:r>
          </a:p>
          <a:p>
            <a:pPr marL="457200" indent="-457200">
              <a:buFont typeface="+mj-lt"/>
              <a:buAutoNum type="arabicPeriod"/>
            </a:pPr>
            <a:r>
              <a:rPr lang="en-US" sz="1600" dirty="0">
                <a:latin typeface="Arial" panose="020B0604020202020204" pitchFamily="34" charset="0"/>
                <a:cs typeface="Arial" panose="020B0604020202020204" pitchFamily="34" charset="0"/>
              </a:rPr>
              <a:t>Objectives</a:t>
            </a:r>
          </a:p>
          <a:p>
            <a:pPr marL="457200" indent="-457200">
              <a:buFont typeface="+mj-lt"/>
              <a:buAutoNum type="arabicPeriod"/>
            </a:pPr>
            <a:r>
              <a:rPr lang="en-US" sz="1600" dirty="0">
                <a:latin typeface="Arial" panose="020B0604020202020204" pitchFamily="34" charset="0"/>
                <a:cs typeface="Arial" panose="020B0604020202020204" pitchFamily="34" charset="0"/>
              </a:rPr>
              <a:t>Tech Stack</a:t>
            </a:r>
          </a:p>
          <a:p>
            <a:pPr marL="457200" indent="-457200">
              <a:buFont typeface="+mj-lt"/>
              <a:buAutoNum type="arabicPeriod"/>
            </a:pPr>
            <a:r>
              <a:rPr lang="en-US" sz="1600" dirty="0">
                <a:latin typeface="Arial" panose="020B0604020202020204" pitchFamily="34" charset="0"/>
                <a:cs typeface="Arial" panose="020B0604020202020204" pitchFamily="34" charset="0"/>
              </a:rPr>
              <a:t>Methodology</a:t>
            </a:r>
          </a:p>
          <a:p>
            <a:pPr marL="457200" indent="-457200">
              <a:buFont typeface="+mj-lt"/>
              <a:buAutoNum type="arabicPeriod"/>
            </a:pPr>
            <a:r>
              <a:rPr lang="en-IN" sz="1600" dirty="0">
                <a:latin typeface="Arial" panose="020B0604020202020204" pitchFamily="34" charset="0"/>
                <a:cs typeface="Arial" panose="020B0604020202020204" pitchFamily="34" charset="0"/>
              </a:rPr>
              <a:t>Implementation </a:t>
            </a:r>
            <a:endParaRPr lang="en-US" sz="1600" dirty="0">
              <a:latin typeface="Arial" panose="020B0604020202020204" pitchFamily="34" charset="0"/>
              <a:cs typeface="Arial" panose="020B0604020202020204" pitchFamily="34" charset="0"/>
            </a:endParaRPr>
          </a:p>
          <a:p>
            <a:pPr marL="457200" indent="-457200">
              <a:buFont typeface="+mj-lt"/>
              <a:buAutoNum type="arabicPeriod"/>
            </a:pPr>
            <a:r>
              <a:rPr lang="en-US" sz="1600" dirty="0">
                <a:latin typeface="Arial" panose="020B0604020202020204" pitchFamily="34" charset="0"/>
                <a:cs typeface="Arial" panose="020B0604020202020204" pitchFamily="34" charset="0"/>
              </a:rPr>
              <a:t>SWOT Analysis</a:t>
            </a:r>
          </a:p>
          <a:p>
            <a:pPr marL="457200" indent="-457200">
              <a:buFont typeface="+mj-lt"/>
              <a:buAutoNum type="arabicPeriod"/>
            </a:pPr>
            <a:r>
              <a:rPr lang="en-US" sz="1600" dirty="0">
                <a:latin typeface="Arial" panose="020B0604020202020204" pitchFamily="34" charset="0"/>
                <a:cs typeface="Arial" panose="020B0604020202020204" pitchFamily="34" charset="0"/>
              </a:rPr>
              <a:t>PERT Chart</a:t>
            </a:r>
          </a:p>
          <a:p>
            <a:pPr marL="457200" indent="-457200">
              <a:buFont typeface="+mj-lt"/>
              <a:buAutoNum type="arabicPeriod"/>
            </a:pPr>
            <a:r>
              <a:rPr lang="en-US" sz="1600" dirty="0">
                <a:latin typeface="Arial" panose="020B0604020202020204" pitchFamily="34" charset="0"/>
                <a:cs typeface="Arial" panose="020B0604020202020204" pitchFamily="34" charset="0"/>
              </a:rPr>
              <a:t>Objectives Covered</a:t>
            </a:r>
          </a:p>
          <a:p>
            <a:pPr marL="457200" indent="-457200">
              <a:buFont typeface="+mj-lt"/>
              <a:buAutoNum type="arabicPeriod"/>
            </a:pPr>
            <a:r>
              <a:rPr lang="en-US" sz="1600" dirty="0">
                <a:latin typeface="Arial" panose="020B0604020202020204" pitchFamily="34" charset="0"/>
                <a:cs typeface="Arial" panose="020B0604020202020204" pitchFamily="34" charset="0"/>
              </a:rPr>
              <a:t>References </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    References</a:t>
            </a:r>
          </a:p>
        </p:txBody>
      </p:sp>
      <p:sp>
        <p:nvSpPr>
          <p:cNvPr id="5" name="TextBox 4">
            <a:extLst>
              <a:ext uri="{FF2B5EF4-FFF2-40B4-BE49-F238E27FC236}">
                <a16:creationId xmlns:a16="http://schemas.microsoft.com/office/drawing/2014/main" id="{C7E137D0-E94E-7146-8386-1A7FB5C0ABDC}"/>
              </a:ext>
            </a:extLst>
          </p:cNvPr>
          <p:cNvSpPr txBox="1"/>
          <p:nvPr/>
        </p:nvSpPr>
        <p:spPr>
          <a:xfrm>
            <a:off x="836759" y="1767008"/>
            <a:ext cx="10633346" cy="5093702"/>
          </a:xfrm>
          <a:prstGeom prst="rect">
            <a:avLst/>
          </a:prstGeom>
          <a:noFill/>
        </p:spPr>
        <p:txBody>
          <a:bodyPr wrap="square">
            <a:spAutoFit/>
          </a:bodyPr>
          <a:lstStyle/>
          <a:p>
            <a:pPr algn="just">
              <a:spcBef>
                <a:spcPts val="1200"/>
              </a:spcBef>
              <a:spcAft>
                <a:spcPts val="1200"/>
              </a:spcAft>
            </a:pPr>
            <a:r>
              <a:rPr lang="en-IN" sz="1400" dirty="0">
                <a:effectLst/>
                <a:latin typeface="Times New Roman" panose="02020603050405020304" pitchFamily="18" charset="0"/>
                <a:ea typeface="Times New Roman" panose="02020603050405020304" pitchFamily="18" charset="0"/>
              </a:rPr>
              <a:t>[1] A. </a:t>
            </a:r>
            <a:r>
              <a:rPr lang="en-IN" sz="1400" dirty="0" err="1">
                <a:effectLst/>
                <a:latin typeface="Times New Roman" panose="02020603050405020304" pitchFamily="18" charset="0"/>
                <a:ea typeface="Times New Roman" panose="02020603050405020304" pitchFamily="18" charset="0"/>
              </a:rPr>
              <a:t>Siswanto</a:t>
            </a:r>
            <a:r>
              <a:rPr lang="en-IN" sz="1400" dirty="0">
                <a:effectLst/>
                <a:latin typeface="Times New Roman" panose="02020603050405020304" pitchFamily="18" charset="0"/>
                <a:ea typeface="Times New Roman" panose="02020603050405020304" pitchFamily="18" charset="0"/>
              </a:rPr>
              <a:t>, A. </a:t>
            </a:r>
            <a:r>
              <a:rPr lang="en-IN" sz="1400" dirty="0" err="1">
                <a:effectLst/>
                <a:latin typeface="Times New Roman" panose="02020603050405020304" pitchFamily="18" charset="0"/>
                <a:ea typeface="Times New Roman" panose="02020603050405020304" pitchFamily="18" charset="0"/>
              </a:rPr>
              <a:t>Syukur</a:t>
            </a:r>
            <a:r>
              <a:rPr lang="en-IN" sz="1400" dirty="0">
                <a:effectLst/>
                <a:latin typeface="Times New Roman" panose="02020603050405020304" pitchFamily="18" charset="0"/>
                <a:ea typeface="Times New Roman" panose="02020603050405020304" pitchFamily="18" charset="0"/>
              </a:rPr>
              <a:t>, E. A. Kadir and </a:t>
            </a:r>
            <a:r>
              <a:rPr lang="en-IN" sz="1400" dirty="0" err="1">
                <a:effectLst/>
                <a:latin typeface="Times New Roman" panose="02020603050405020304" pitchFamily="18" charset="0"/>
                <a:ea typeface="Times New Roman" panose="02020603050405020304" pitchFamily="18" charset="0"/>
              </a:rPr>
              <a:t>Suratin</a:t>
            </a:r>
            <a:r>
              <a:rPr lang="en-IN" sz="1400" dirty="0">
                <a:effectLst/>
                <a:latin typeface="Times New Roman" panose="02020603050405020304" pitchFamily="18" charset="0"/>
                <a:ea typeface="Times New Roman" panose="02020603050405020304" pitchFamily="18" charset="0"/>
              </a:rPr>
              <a:t>, "Network Traffic Monitoring and Analysis Using Packet Sniffer," 2019 International Conference on Advanced Communication Technologies and Networking (CommNet), 2019, pp. 1-4, </a:t>
            </a:r>
            <a:r>
              <a:rPr lang="en-IN" sz="1400" dirty="0" err="1">
                <a:effectLst/>
                <a:latin typeface="Times New Roman" panose="02020603050405020304" pitchFamily="18" charset="0"/>
                <a:ea typeface="Times New Roman" panose="02020603050405020304" pitchFamily="18" charset="0"/>
              </a:rPr>
              <a:t>doi</a:t>
            </a:r>
            <a:r>
              <a:rPr lang="en-IN" sz="1400" dirty="0">
                <a:effectLst/>
                <a:latin typeface="Times New Roman" panose="02020603050405020304" pitchFamily="18" charset="0"/>
                <a:ea typeface="Times New Roman" panose="02020603050405020304" pitchFamily="18" charset="0"/>
              </a:rPr>
              <a:t>: 10.1109/COMMNET.2019.8742369 </a:t>
            </a:r>
          </a:p>
          <a:p>
            <a:pPr algn="just">
              <a:spcBef>
                <a:spcPts val="1200"/>
              </a:spcBef>
              <a:spcAft>
                <a:spcPts val="1200"/>
              </a:spcAft>
            </a:pPr>
            <a:r>
              <a:rPr lang="en-IN" sz="1400" dirty="0">
                <a:effectLst/>
                <a:latin typeface="Times New Roman" panose="02020603050405020304" pitchFamily="18" charset="0"/>
                <a:ea typeface="Times New Roman" panose="02020603050405020304" pitchFamily="18" charset="0"/>
              </a:rPr>
              <a:t>[2] J. Xu, S. Gong, Y. Zou, W. Liu, K. Zeng and D. </a:t>
            </a:r>
            <a:r>
              <a:rPr lang="en-IN" sz="1400" dirty="0" err="1">
                <a:effectLst/>
                <a:latin typeface="Times New Roman" panose="02020603050405020304" pitchFamily="18" charset="0"/>
                <a:ea typeface="Times New Roman" panose="02020603050405020304" pitchFamily="18" charset="0"/>
              </a:rPr>
              <a:t>Niyato</a:t>
            </a:r>
            <a:r>
              <a:rPr lang="en-IN" sz="1400" dirty="0">
                <a:effectLst/>
                <a:latin typeface="Times New Roman" panose="02020603050405020304" pitchFamily="18" charset="0"/>
                <a:ea typeface="Times New Roman" panose="02020603050405020304" pitchFamily="18" charset="0"/>
              </a:rPr>
              <a:t>, "Redundant Sniffer Deployment for Multi-Channel Wireless Network Forensics With Unreliable Conditions," in IEEE Transactions on Cognitive Communications and Networking, vol. 6, no. 1, pp. 394-407, March 2020, </a:t>
            </a:r>
            <a:r>
              <a:rPr lang="en-IN" sz="1400" dirty="0" err="1">
                <a:effectLst/>
                <a:latin typeface="Times New Roman" panose="02020603050405020304" pitchFamily="18" charset="0"/>
                <a:ea typeface="Times New Roman" panose="02020603050405020304" pitchFamily="18" charset="0"/>
              </a:rPr>
              <a:t>doi</a:t>
            </a:r>
            <a:r>
              <a:rPr lang="en-IN" sz="1400" dirty="0">
                <a:effectLst/>
                <a:latin typeface="Times New Roman" panose="02020603050405020304" pitchFamily="18" charset="0"/>
                <a:ea typeface="Times New Roman" panose="02020603050405020304" pitchFamily="18" charset="0"/>
              </a:rPr>
              <a:t>: 10.1109/TCCN.2019.2937487. </a:t>
            </a:r>
          </a:p>
          <a:p>
            <a:pPr algn="just">
              <a:spcBef>
                <a:spcPts val="1200"/>
              </a:spcBef>
              <a:spcAft>
                <a:spcPts val="1200"/>
              </a:spcAft>
            </a:pPr>
            <a:r>
              <a:rPr lang="en-IN" sz="1400" dirty="0">
                <a:effectLst/>
                <a:latin typeface="Times New Roman" panose="02020603050405020304" pitchFamily="18" charset="0"/>
                <a:ea typeface="Times New Roman" panose="02020603050405020304" pitchFamily="18" charset="0"/>
              </a:rPr>
              <a:t>[3] X. Guo, T. Gao, C. Dong, K. Cao, Y. Nan and F. Yu, "A Real-time Network Monitoring Technique for Wireless Sensor Networks," 2022 IEEE 12th International Conference on Electronics Information and Emergency Communication (ICEIEC), 2022, pp. 32-36, </a:t>
            </a:r>
            <a:r>
              <a:rPr lang="en-IN" sz="1400" dirty="0" err="1">
                <a:effectLst/>
                <a:latin typeface="Times New Roman" panose="02020603050405020304" pitchFamily="18" charset="0"/>
                <a:ea typeface="Times New Roman" panose="02020603050405020304" pitchFamily="18" charset="0"/>
              </a:rPr>
              <a:t>doi</a:t>
            </a:r>
            <a:r>
              <a:rPr lang="en-IN" sz="1400" dirty="0">
                <a:effectLst/>
                <a:latin typeface="Times New Roman" panose="02020603050405020304" pitchFamily="18" charset="0"/>
                <a:ea typeface="Times New Roman" panose="02020603050405020304" pitchFamily="18" charset="0"/>
              </a:rPr>
              <a:t>: 10.1109/ICEIEC54567.2022.9835059 </a:t>
            </a:r>
          </a:p>
          <a:p>
            <a:pPr algn="just">
              <a:spcBef>
                <a:spcPts val="1200"/>
              </a:spcBef>
              <a:spcAft>
                <a:spcPts val="1200"/>
              </a:spcAft>
            </a:pPr>
            <a:r>
              <a:rPr lang="en-IN" sz="1400" dirty="0">
                <a:effectLst/>
                <a:latin typeface="Times New Roman" panose="02020603050405020304" pitchFamily="18" charset="0"/>
                <a:ea typeface="Times New Roman" panose="02020603050405020304" pitchFamily="18" charset="0"/>
              </a:rPr>
              <a:t>[4] Network Analysis using Wireshark 2 Cookbook: Practical recipes to </a:t>
            </a:r>
            <a:r>
              <a:rPr lang="en-IN" sz="1400" dirty="0" err="1">
                <a:effectLst/>
                <a:latin typeface="Times New Roman" panose="02020603050405020304" pitchFamily="18" charset="0"/>
                <a:ea typeface="Times New Roman" panose="02020603050405020304" pitchFamily="18" charset="0"/>
              </a:rPr>
              <a:t>analyze</a:t>
            </a:r>
            <a:r>
              <a:rPr lang="en-IN" sz="1400" dirty="0">
                <a:effectLst/>
                <a:latin typeface="Times New Roman" panose="02020603050405020304" pitchFamily="18" charset="0"/>
                <a:ea typeface="Times New Roman" panose="02020603050405020304" pitchFamily="18" charset="0"/>
              </a:rPr>
              <a:t> and secure your network [Online]. Available: </a:t>
            </a:r>
            <a:r>
              <a:rPr lang="en-IN" sz="1400" u="sng" dirty="0">
                <a:solidFill>
                  <a:srgbClr val="2E74B5"/>
                </a:solidFill>
                <a:effectLst/>
                <a:latin typeface="Times New Roman" panose="02020603050405020304" pitchFamily="18" charset="0"/>
                <a:ea typeface="Times New Roman" panose="02020603050405020304" pitchFamily="18" charset="0"/>
              </a:rPr>
              <a:t>https://www.pdfdrive.com/network-analysis-usingwireshark-2-cookbook-practical-recipes-to-analyze-and-secure-your-network-usingwireshark-2-2nd-edition-e184639568.html </a:t>
            </a:r>
            <a:endParaRPr lang="en-IN" sz="14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en-IN" sz="1400" dirty="0">
                <a:effectLst/>
                <a:latin typeface="Times New Roman" panose="02020603050405020304" pitchFamily="18" charset="0"/>
                <a:ea typeface="Times New Roman" panose="02020603050405020304" pitchFamily="18" charset="0"/>
              </a:rPr>
              <a:t>[5] Wireshark &amp; ethereal network protocol Analyzer Tool Kit. [Online]. Available: </a:t>
            </a:r>
            <a:r>
              <a:rPr lang="en-IN" sz="1400" u="sng" dirty="0">
                <a:solidFill>
                  <a:srgbClr val="2E74B5"/>
                </a:solidFill>
                <a:effectLst/>
                <a:latin typeface="Times New Roman" panose="02020603050405020304" pitchFamily="18" charset="0"/>
                <a:ea typeface="Times New Roman" panose="02020603050405020304" pitchFamily="18" charset="0"/>
              </a:rPr>
              <a:t>https://www.pdfdrive.com/wireshark-ethereal-network-protocol-analyzer-toolkite158830603.html</a:t>
            </a:r>
            <a:r>
              <a:rPr lang="en-IN" sz="1400" dirty="0">
                <a:solidFill>
                  <a:srgbClr val="2E74B5"/>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spcBef>
                <a:spcPts val="1200"/>
              </a:spcBef>
              <a:spcAft>
                <a:spcPts val="1200"/>
              </a:spcAft>
            </a:pPr>
            <a:r>
              <a:rPr lang="en-IN" sz="1200" dirty="0">
                <a:solidFill>
                  <a:srgbClr val="000000"/>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    </a:t>
            </a:r>
            <a:r>
              <a:rPr lang="en-US" sz="3200" b="1" dirty="0">
                <a:solidFill>
                  <a:srgbClr val="46B0FA"/>
                </a:solidFill>
                <a:latin typeface="Times New Roman" panose="02020603050405020304" pitchFamily="18" charset="0"/>
                <a:cs typeface="Times New Roman" panose="02020603050405020304" pitchFamily="18" charset="0"/>
              </a:rPr>
              <a:t>Introduction</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738808" y="1432600"/>
            <a:ext cx="10714383" cy="4001095"/>
          </a:xfrm>
          <a:prstGeom prst="rect">
            <a:avLst/>
          </a:prstGeom>
          <a:noFill/>
        </p:spPr>
        <p:txBody>
          <a:bodyPr wrap="square">
            <a:spAutoFit/>
          </a:bodyPr>
          <a:lstStyle/>
          <a:p>
            <a:pPr marL="285750" indent="-285750" algn="just">
              <a:spcBef>
                <a:spcPts val="1200"/>
              </a:spcBef>
              <a:spcAft>
                <a:spcPts val="1200"/>
              </a:spcAft>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Network Packet Sniffer or Intrusion Detector System is a system for detecting intrusions and reporting them accurately to the administrator.</a:t>
            </a:r>
          </a:p>
          <a:p>
            <a:pPr marL="342900" indent="-342900" algn="just">
              <a:spcBef>
                <a:spcPts val="1200"/>
              </a:spcBef>
              <a:spcAft>
                <a:spcPts val="120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aims at developing a Network Packet Sniffer. Network Packet Sniffer is a piece of software that monitors all incoming and outgoing network traffic. </a:t>
            </a:r>
          </a:p>
          <a:p>
            <a:pPr marL="285750" indent="-285750" algn="just" rtl="0" fontAlgn="base">
              <a:spcBef>
                <a:spcPts val="900"/>
              </a:spcBef>
              <a:spcAft>
                <a:spcPts val="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data streams flow across the network, the sniffer captures each packet and eventually decodes and analyzes its content. </a:t>
            </a:r>
          </a:p>
          <a:p>
            <a:pPr marL="285750" indent="-285750" algn="just" rtl="0" fontAlgn="base">
              <a:spcBef>
                <a:spcPts val="900"/>
              </a:spcBef>
              <a:spcAft>
                <a:spcPts val="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will be comprised of three modules namely the User Interface module, Statistics module, and Packet Analysis module. </a:t>
            </a:r>
          </a:p>
          <a:p>
            <a:pPr marL="285750" indent="-285750" algn="just" rtl="0" fontAlgn="base">
              <a:spcBef>
                <a:spcPts val="900"/>
              </a:spcBef>
              <a:spcAft>
                <a:spcPts val="0"/>
              </a:spcAf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performs real-time packet capturing, 24x7 network monitoring, advanced protocol analyzing, in-depth packet decoding and automatic expert diagnosing.</a:t>
            </a:r>
          </a:p>
          <a:p>
            <a:pPr marL="285750" indent="-285750" algn="just" fontAlgn="base">
              <a:spcBef>
                <a:spcPts val="900"/>
              </a:spcBef>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provides an administrator with a full set of reports such as Summary view, Endpoints view, and Protocols view.</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200"/>
              </a:spcBef>
              <a:spcAft>
                <a:spcPts val="1200"/>
              </a:spcAft>
            </a:pPr>
            <a:br>
              <a:rPr lang="en-IN" sz="1200" b="0" dirty="0">
                <a:effectLst/>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   </a:t>
            </a:r>
            <a:r>
              <a:rPr lang="en-US" sz="3200" b="1" dirty="0">
                <a:solidFill>
                  <a:srgbClr val="46B0FA"/>
                </a:solidFill>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CBE2FB52-08FB-EF4A-8355-9F2324F01654}"/>
              </a:ext>
            </a:extLst>
          </p:cNvPr>
          <p:cNvSpPr txBox="1"/>
          <p:nvPr/>
        </p:nvSpPr>
        <p:spPr>
          <a:xfrm>
            <a:off x="549965" y="1847045"/>
            <a:ext cx="11092070" cy="2686505"/>
          </a:xfrm>
          <a:prstGeom prst="rect">
            <a:avLst/>
          </a:prstGeom>
          <a:noFill/>
        </p:spPr>
        <p:txBody>
          <a:bodyPr wrap="square">
            <a:spAutoFit/>
          </a:bodyPr>
          <a:lstStyle/>
          <a:p>
            <a:pPr algn="just">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too much outgoing and incoming data while we are on the network and if we study these sniffed data packets we can get to know where all we are sending and what kind of data is being received by us,</a:t>
            </a:r>
          </a:p>
          <a:p>
            <a:pPr algn="just">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we use it for legitimate purposes we can detect if any malicious act is happening in our system. The aim is to collect this enormous amount of data packets generated to form a crisp report for the administrator to run a check on system.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85"/>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br>
              <a:rPr lang="en-IN" sz="2000" b="0" dirty="0">
                <a:effectLst/>
              </a:rPr>
            </a:br>
            <a:br>
              <a:rPr lang="en-IN" sz="2000" b="0" dirty="0">
                <a:effectLst/>
              </a:rPr>
            </a:br>
            <a:endParaRPr lang="en-US" sz="2000" dirty="0"/>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    Motivation</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93467" y="1541549"/>
            <a:ext cx="9901002" cy="3822650"/>
          </a:xfrm>
          <a:prstGeom prst="rect">
            <a:avLst/>
          </a:prstGeom>
          <a:noFill/>
        </p:spPr>
        <p:txBody>
          <a:bodyPr wrap="square" rtlCol="0">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The project aims to have the following features:-</a:t>
            </a:r>
          </a:p>
          <a:p>
            <a:pPr marL="285750" indent="-285750" algn="just"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proposed packet sniffer software makes it easy to identify, diagnose, and solve network problems for IT individuals.</a:t>
            </a:r>
          </a:p>
          <a:p>
            <a:pPr marL="285750" indent="-285750" algn="just"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Feasibility – The proposed Network Packet Sniffer Software will work as a network administrator which can monitor the packets anywhere throughout the world.</a:t>
            </a:r>
          </a:p>
          <a:p>
            <a:pPr marL="285750" indent="-285750" algn="just"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main objective of this project shows how network information can be </a:t>
            </a:r>
            <a:r>
              <a:rPr lang="en-IN" sz="1600" dirty="0" err="1">
                <a:latin typeface="Times New Roman" panose="02020603050405020304" pitchFamily="18" charset="0"/>
                <a:cs typeface="Times New Roman" panose="02020603050405020304" pitchFamily="18" charset="0"/>
              </a:rPr>
              <a:t>modeled</a:t>
            </a:r>
            <a:r>
              <a:rPr lang="en-IN"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Another main objective is to capture incoming and outgoing data.</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system aims to create a new set of rules during run time. So, the intruder cannot be able to attack the system with a virus.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    Objectives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21458" y="1591244"/>
            <a:ext cx="9901002" cy="1894749"/>
          </a:xfrm>
          <a:prstGeom prst="rect">
            <a:avLst/>
          </a:prstGeom>
          <a:noFill/>
        </p:spPr>
        <p:txBody>
          <a:bodyPr wrap="square" rtlCol="0">
            <a:spAutoFit/>
          </a:bodyPr>
          <a:lstStyle/>
          <a:p>
            <a:pPr marL="285750" indent="-285750" algn="just"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To capture all the incoming and outgoing data</a:t>
            </a:r>
          </a:p>
          <a:p>
            <a:pPr marL="342900" indent="-342900" algn="just"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increase feasibility of use to work in IT firms</a:t>
            </a:r>
          </a:p>
          <a:p>
            <a:pPr marL="285750" indent="-285750" algn="just"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To perform real packet capturing</a:t>
            </a:r>
          </a:p>
          <a:p>
            <a:pPr marL="285750" indent="-285750" algn="just"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perform network and security monitoring</a:t>
            </a:r>
          </a:p>
          <a:p>
            <a:pPr marL="285750" indent="-285750" algn="just"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create a new set of rules during run time</a:t>
            </a:r>
          </a:p>
        </p:txBody>
      </p:sp>
    </p:spTree>
    <p:extLst>
      <p:ext uri="{BB962C8B-B14F-4D97-AF65-F5344CB8AC3E}">
        <p14:creationId xmlns:p14="http://schemas.microsoft.com/office/powerpoint/2010/main" val="16178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    Technology Stack</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FF4C72-30E6-1C41-A563-244A86C44048}"/>
              </a:ext>
            </a:extLst>
          </p:cNvPr>
          <p:cNvSpPr txBox="1"/>
          <p:nvPr/>
        </p:nvSpPr>
        <p:spPr>
          <a:xfrm>
            <a:off x="663437" y="1909048"/>
            <a:ext cx="6097656" cy="3354765"/>
          </a:xfrm>
          <a:prstGeom prst="rect">
            <a:avLst/>
          </a:prstGeom>
          <a:noFill/>
        </p:spPr>
        <p:txBody>
          <a:bodyPr wrap="square">
            <a:spAutoFit/>
          </a:bodyPr>
          <a:lstStyle/>
          <a:p>
            <a:pPr marR="381000" algn="just" rtl="0">
              <a:spcBef>
                <a:spcPts val="600"/>
              </a:spcBef>
              <a:spcAft>
                <a:spcPts val="0"/>
              </a:spcAft>
            </a:pPr>
            <a:r>
              <a:rPr lang="en-IN" sz="2000" b="1" i="0" u="sng" dirty="0">
                <a:solidFill>
                  <a:srgbClr val="000000"/>
                </a:solidFill>
                <a:effectLst/>
                <a:latin typeface="Times New Roman" panose="02020603050405020304" pitchFamily="18" charset="0"/>
                <a:cs typeface="Times New Roman" panose="02020603050405020304" pitchFamily="18" charset="0"/>
              </a:rPr>
              <a:t>Version Control</a:t>
            </a:r>
            <a:endParaRPr lang="en-IN" b="0" dirty="0">
              <a:effectLst/>
              <a:latin typeface="Times New Roman" panose="02020603050405020304" pitchFamily="18" charset="0"/>
              <a:cs typeface="Times New Roman" panose="02020603050405020304" pitchFamily="18" charset="0"/>
            </a:endParaRPr>
          </a:p>
          <a:p>
            <a:pPr marR="381000" algn="just" rtl="0" fontAlgn="base">
              <a:spcBef>
                <a:spcPts val="600"/>
              </a:spcBef>
              <a:spcAft>
                <a:spcPts val="0"/>
              </a:spcAft>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Github</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R="381000" algn="just" rtl="0" fontAlgn="base">
              <a:spcBef>
                <a:spcPts val="600"/>
              </a:spcBef>
              <a:spcAft>
                <a:spcPts val="0"/>
              </a:spcAft>
            </a:pPr>
            <a:endParaRPr lang="en-IN" b="1" u="sng" dirty="0">
              <a:solidFill>
                <a:srgbClr val="000000"/>
              </a:solidFill>
              <a:latin typeface="Times New Roman" panose="02020603050405020304" pitchFamily="18" charset="0"/>
              <a:cs typeface="Times New Roman" panose="02020603050405020304" pitchFamily="18" charset="0"/>
            </a:endParaRPr>
          </a:p>
          <a:p>
            <a:pPr marR="381000" algn="just" rtl="0" fontAlgn="base">
              <a:spcBef>
                <a:spcPts val="600"/>
              </a:spcBef>
              <a:spcAft>
                <a:spcPts val="0"/>
              </a:spcAft>
            </a:pPr>
            <a:r>
              <a:rPr lang="en-IN" b="1" u="sng" dirty="0">
                <a:solidFill>
                  <a:srgbClr val="000000"/>
                </a:solidFill>
                <a:latin typeface="Times New Roman" panose="02020603050405020304" pitchFamily="18" charset="0"/>
                <a:cs typeface="Times New Roman" panose="02020603050405020304" pitchFamily="18" charset="0"/>
              </a:rPr>
              <a:t>Software specifications:</a:t>
            </a:r>
          </a:p>
          <a:p>
            <a:pPr marL="285750" marR="381000" indent="-285750" algn="just" rtl="0" fontAlgn="base">
              <a:spcBef>
                <a:spcPts val="600"/>
              </a:spcBef>
              <a:spcAft>
                <a:spcPts val="0"/>
              </a:spcAft>
              <a:buFont typeface="Arial" panose="020B0604020202020204" pitchFamily="34" charset="0"/>
              <a:buChar char="•"/>
            </a:pPr>
            <a:r>
              <a:rPr lang="en-IN" sz="1600" dirty="0">
                <a:solidFill>
                  <a:srgbClr val="000000"/>
                </a:solidFill>
                <a:latin typeface="Times New Roman" panose="02020603050405020304" pitchFamily="18" charset="0"/>
                <a:cs typeface="Times New Roman" panose="02020603050405020304" pitchFamily="18" charset="0"/>
              </a:rPr>
              <a:t>Languages/packages: Java, </a:t>
            </a:r>
            <a:r>
              <a:rPr lang="en-IN" sz="1600" dirty="0" err="1">
                <a:solidFill>
                  <a:srgbClr val="000000"/>
                </a:solidFill>
                <a:latin typeface="Times New Roman" panose="02020603050405020304" pitchFamily="18" charset="0"/>
                <a:cs typeface="Times New Roman" panose="02020603050405020304" pitchFamily="18" charset="0"/>
              </a:rPr>
              <a:t>Jnetpcap</a:t>
            </a:r>
            <a:endParaRPr lang="en-IN" sz="1600" dirty="0">
              <a:solidFill>
                <a:srgbClr val="000000"/>
              </a:solidFill>
              <a:latin typeface="Times New Roman" panose="02020603050405020304" pitchFamily="18" charset="0"/>
              <a:cs typeface="Times New Roman" panose="02020603050405020304" pitchFamily="18" charset="0"/>
            </a:endParaRPr>
          </a:p>
          <a:p>
            <a:pPr marL="285750" marR="381000" indent="-285750" algn="just" rtl="0" fontAlgn="base">
              <a:spcBef>
                <a:spcPts val="600"/>
              </a:spcBef>
              <a:spcAft>
                <a:spcPts val="0"/>
              </a:spcAft>
              <a:buFont typeface="Arial" panose="020B0604020202020204" pitchFamily="34" charset="0"/>
              <a:buChar char="•"/>
            </a:pPr>
            <a:r>
              <a:rPr lang="en-IN" sz="1600" i="0" strike="noStrike" dirty="0">
                <a:solidFill>
                  <a:srgbClr val="000000"/>
                </a:solidFill>
                <a:effectLst/>
                <a:latin typeface="Times New Roman" panose="02020603050405020304" pitchFamily="18" charset="0"/>
                <a:cs typeface="Times New Roman" panose="02020603050405020304" pitchFamily="18" charset="0"/>
              </a:rPr>
              <a:t>JSK version: JDK 1.6.0</a:t>
            </a:r>
          </a:p>
          <a:p>
            <a:pPr marL="285750" marR="381000" indent="-285750" algn="just" rtl="0" fontAlgn="base">
              <a:spcBef>
                <a:spcPts val="600"/>
              </a:spcBef>
              <a:spcAft>
                <a:spcPts val="0"/>
              </a:spcAft>
              <a:buFont typeface="Arial" panose="020B0604020202020204" pitchFamily="34" charset="0"/>
              <a:buChar char="•"/>
            </a:pPr>
            <a:r>
              <a:rPr lang="en-IN" sz="1600" dirty="0">
                <a:solidFill>
                  <a:srgbClr val="000000"/>
                </a:solidFill>
                <a:latin typeface="Times New Roman" panose="02020603050405020304" pitchFamily="18" charset="0"/>
                <a:cs typeface="Times New Roman" panose="02020603050405020304" pitchFamily="18" charset="0"/>
              </a:rPr>
              <a:t>Communication Protocol: HTTP Protocol</a:t>
            </a:r>
            <a:endParaRPr lang="en-IN" sz="1600" b="1" i="0" u="sng" strike="noStrike" dirty="0">
              <a:solidFill>
                <a:srgbClr val="000000"/>
              </a:solidFill>
              <a:effectLst/>
              <a:latin typeface="Times New Roman" panose="02020603050405020304" pitchFamily="18" charset="0"/>
              <a:cs typeface="Times New Roman" panose="02020603050405020304" pitchFamily="18" charset="0"/>
            </a:endParaRPr>
          </a:p>
          <a:p>
            <a:br>
              <a:rPr lang="en-IN" b="0" dirty="0">
                <a:effectLst/>
              </a:rPr>
            </a:br>
            <a:br>
              <a:rPr lang="en-IN" b="0" dirty="0">
                <a:effectLst/>
              </a:rPr>
            </a:br>
            <a:endParaRPr lang="en-US" dirty="0"/>
          </a:p>
        </p:txBody>
      </p:sp>
      <p:sp>
        <p:nvSpPr>
          <p:cNvPr id="7" name="TextBox 6">
            <a:extLst>
              <a:ext uri="{FF2B5EF4-FFF2-40B4-BE49-F238E27FC236}">
                <a16:creationId xmlns:a16="http://schemas.microsoft.com/office/drawing/2014/main" id="{4B6514C4-30FA-6043-89BA-B7447FCFE781}"/>
              </a:ext>
            </a:extLst>
          </p:cNvPr>
          <p:cNvSpPr txBox="1"/>
          <p:nvPr/>
        </p:nvSpPr>
        <p:spPr>
          <a:xfrm>
            <a:off x="6428132" y="1909048"/>
            <a:ext cx="6097656" cy="646331"/>
          </a:xfrm>
          <a:prstGeom prst="rect">
            <a:avLst/>
          </a:prstGeom>
          <a:noFill/>
        </p:spPr>
        <p:txBody>
          <a:bodyPr wrap="square">
            <a:spAutoFit/>
          </a:bodyPr>
          <a:lstStyle/>
          <a:p>
            <a:br>
              <a:rPr lang="en-IN" b="0" dirty="0">
                <a:effectLst/>
              </a:rPr>
            </a:br>
            <a:endParaRPr lang="en-US" dirty="0"/>
          </a:p>
        </p:txBody>
      </p:sp>
    </p:spTree>
    <p:extLst>
      <p:ext uri="{BB962C8B-B14F-4D97-AF65-F5344CB8AC3E}">
        <p14:creationId xmlns:p14="http://schemas.microsoft.com/office/powerpoint/2010/main" val="57966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1732"/>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    </a:t>
            </a:r>
            <a:r>
              <a:rPr lang="en-US" sz="3200" b="1" dirty="0">
                <a:solidFill>
                  <a:srgbClr val="46B0FA"/>
                </a:solidFill>
                <a:latin typeface="Times New Roman" panose="02020603050405020304" pitchFamily="18" charset="0"/>
                <a:cs typeface="Times New Roman" panose="02020603050405020304" pitchFamily="18" charset="0"/>
              </a:rPr>
              <a:t>Methodology</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AEB08E-8565-4C41-9315-A4309B6F2CD6}"/>
              </a:ext>
            </a:extLst>
          </p:cNvPr>
          <p:cNvSpPr txBox="1"/>
          <p:nvPr/>
        </p:nvSpPr>
        <p:spPr>
          <a:xfrm>
            <a:off x="325927" y="951250"/>
            <a:ext cx="11044859" cy="2180084"/>
          </a:xfrm>
          <a:prstGeom prst="rect">
            <a:avLst/>
          </a:prstGeom>
          <a:noFill/>
        </p:spPr>
        <p:txBody>
          <a:bodyPr wrap="square">
            <a:spAutoFit/>
          </a:bodyPr>
          <a:lstStyle/>
          <a:p>
            <a:pPr rtl="0">
              <a:spcBef>
                <a:spcPts val="500"/>
              </a:spcBef>
              <a:spcAft>
                <a:spcPts val="0"/>
              </a:spcAft>
            </a:pPr>
            <a:r>
              <a:rPr lang="en-IN" sz="1800" b="1" i="0" u="sng" dirty="0">
                <a:solidFill>
                  <a:srgbClr val="000000"/>
                </a:solidFill>
                <a:effectLst/>
                <a:latin typeface="Times New Roman" panose="02020603050405020304" pitchFamily="18" charset="0"/>
                <a:cs typeface="Times New Roman" panose="02020603050405020304" pitchFamily="18" charset="0"/>
              </a:rPr>
              <a:t>6.1 Development Methodology</a:t>
            </a:r>
            <a:endParaRPr lang="en-IN" b="0" dirty="0">
              <a:effectLst/>
              <a:latin typeface="Times New Roman" panose="02020603050405020304" pitchFamily="18" charset="0"/>
              <a:cs typeface="Times New Roman" panose="02020603050405020304" pitchFamily="18" charset="0"/>
            </a:endParaRPr>
          </a:p>
          <a:p>
            <a:pPr algn="just" rtl="0" fontAlgn="base">
              <a:spcBef>
                <a:spcPts val="900"/>
              </a:spcBef>
              <a:spcAft>
                <a:spcPts val="0"/>
              </a:spcAft>
              <a:buFont typeface="Arial" panose="020B0604020202020204" pitchFamily="34" charset="0"/>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The project focuses on building a network packet sniffer, which captures all the incoming and outgoing data.</a:t>
            </a:r>
          </a:p>
          <a:p>
            <a:pPr rtl="0">
              <a:spcBef>
                <a:spcPts val="500"/>
              </a:spcBef>
              <a:spcAft>
                <a:spcPts val="0"/>
              </a:spcAft>
            </a:pPr>
            <a:br>
              <a:rPr lang="en-IN" b="0" dirty="0">
                <a:effectLst/>
              </a:rPr>
            </a:br>
            <a:br>
              <a:rPr lang="en-IN" b="0" dirty="0">
                <a:effectLst/>
              </a:rPr>
            </a:br>
            <a:br>
              <a:rPr lang="en-IN" b="0" dirty="0">
                <a:effectLst/>
              </a:rPr>
            </a:br>
            <a:br>
              <a:rPr lang="en-IN" b="0" dirty="0">
                <a:effectLst/>
              </a:rPr>
            </a:br>
            <a:endParaRPr lang="en-US" dirty="0"/>
          </a:p>
        </p:txBody>
      </p:sp>
      <p:pic>
        <p:nvPicPr>
          <p:cNvPr id="3" name="Picture 2">
            <a:extLst>
              <a:ext uri="{FF2B5EF4-FFF2-40B4-BE49-F238E27FC236}">
                <a16:creationId xmlns:a16="http://schemas.microsoft.com/office/drawing/2014/main" id="{D3008F49-7A64-908E-D207-046541FE4812}"/>
              </a:ext>
            </a:extLst>
          </p:cNvPr>
          <p:cNvPicPr>
            <a:picLocks noChangeAspect="1"/>
          </p:cNvPicPr>
          <p:nvPr/>
        </p:nvPicPr>
        <p:blipFill>
          <a:blip r:embed="rId2"/>
          <a:stretch>
            <a:fillRect/>
          </a:stretch>
        </p:blipFill>
        <p:spPr>
          <a:xfrm>
            <a:off x="1954306" y="1823341"/>
            <a:ext cx="7279342" cy="4549589"/>
          </a:xfrm>
          <a:prstGeom prst="rect">
            <a:avLst/>
          </a:prstGeom>
        </p:spPr>
      </p:pic>
    </p:spTree>
    <p:extLst>
      <p:ext uri="{BB962C8B-B14F-4D97-AF65-F5344CB8AC3E}">
        <p14:creationId xmlns:p14="http://schemas.microsoft.com/office/powerpoint/2010/main" val="23747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8A668-1EB0-7E86-2641-667E409A06D5}"/>
              </a:ext>
            </a:extLst>
          </p:cNvPr>
          <p:cNvSpPr txBox="1"/>
          <p:nvPr/>
        </p:nvSpPr>
        <p:spPr>
          <a:xfrm>
            <a:off x="744071" y="389965"/>
            <a:ext cx="3827929" cy="584775"/>
          </a:xfrm>
          <a:prstGeom prst="rect">
            <a:avLst/>
          </a:prstGeom>
          <a:noFill/>
        </p:spPr>
        <p:txBody>
          <a:bodyPr wrap="square" rtlCol="0">
            <a:spAutoFit/>
          </a:bodyPr>
          <a:lstStyle/>
          <a:p>
            <a:r>
              <a:rPr lang="en-IN" sz="3200" b="1" dirty="0">
                <a:solidFill>
                  <a:srgbClr val="46B0FA"/>
                </a:solidFill>
                <a:latin typeface="Times New Roman" panose="02020603050405020304" pitchFamily="18" charset="0"/>
                <a:cs typeface="Times New Roman" panose="02020603050405020304" pitchFamily="18" charset="0"/>
              </a:rPr>
              <a:t>Implementation</a:t>
            </a:r>
            <a:r>
              <a:rPr lang="en-IN" b="1" dirty="0">
                <a:solidFill>
                  <a:srgbClr val="46B0FA"/>
                </a:solidFill>
                <a:latin typeface="Times New Roman" panose="02020603050405020304" pitchFamily="18" charset="0"/>
                <a:cs typeface="Times New Roman" panose="02020603050405020304" pitchFamily="18" charset="0"/>
              </a:rPr>
              <a:t> </a:t>
            </a:r>
            <a:endParaRPr lang="en-IN" dirty="0"/>
          </a:p>
        </p:txBody>
      </p:sp>
      <p:sp>
        <p:nvSpPr>
          <p:cNvPr id="4" name="TextBox 3">
            <a:extLst>
              <a:ext uri="{FF2B5EF4-FFF2-40B4-BE49-F238E27FC236}">
                <a16:creationId xmlns:a16="http://schemas.microsoft.com/office/drawing/2014/main" id="{BFB0DCBE-BD4B-6980-6CF9-40CD43902837}"/>
              </a:ext>
            </a:extLst>
          </p:cNvPr>
          <p:cNvSpPr txBox="1"/>
          <p:nvPr/>
        </p:nvSpPr>
        <p:spPr>
          <a:xfrm>
            <a:off x="744071" y="912158"/>
            <a:ext cx="11654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F12E5BD3-E416-0CF7-EACB-EDA6EA95B153}"/>
              </a:ext>
            </a:extLst>
          </p:cNvPr>
          <p:cNvPicPr>
            <a:picLocks noChangeAspect="1"/>
          </p:cNvPicPr>
          <p:nvPr/>
        </p:nvPicPr>
        <p:blipFill>
          <a:blip r:embed="rId2"/>
          <a:stretch>
            <a:fillRect/>
          </a:stretch>
        </p:blipFill>
        <p:spPr>
          <a:xfrm>
            <a:off x="1684651" y="1582039"/>
            <a:ext cx="8184350" cy="4487067"/>
          </a:xfrm>
          <a:prstGeom prst="rect">
            <a:avLst/>
          </a:prstGeom>
        </p:spPr>
      </p:pic>
    </p:spTree>
    <p:extLst>
      <p:ext uri="{BB962C8B-B14F-4D97-AF65-F5344CB8AC3E}">
        <p14:creationId xmlns:p14="http://schemas.microsoft.com/office/powerpoint/2010/main" val="1821158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14117</TotalTime>
  <Words>1009</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Mitali Chaudhary</cp:lastModifiedBy>
  <cp:revision>587</cp:revision>
  <dcterms:created xsi:type="dcterms:W3CDTF">2021-05-06T09:42:21Z</dcterms:created>
  <dcterms:modified xsi:type="dcterms:W3CDTF">2022-12-05T18:40:31Z</dcterms:modified>
</cp:coreProperties>
</file>