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404040"/>
    <a:srgbClr val="BF9000"/>
    <a:srgbClr val="7F7F7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ustRetail_Syntel\VerticalisedSol_Blockchain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ustRetail_Syntel\VerticalisedSol_Blockchain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ustRetail_Syntel\VerticalisedSol_Blockchain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'Order Summary'!$A$2</c:f>
              <c:strCache>
                <c:ptCount val="1"/>
                <c:pt idx="0">
                  <c:v>Pending for Transfer to 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Summary'!$B$1:$H$1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'Order Summary'!$B$2:$H$2</c:f>
              <c:numCache>
                <c:formatCode>General</c:formatCode>
                <c:ptCount val="7"/>
                <c:pt idx="0">
                  <c:v>5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5">
                  <c:v>4</c:v>
                </c:pt>
                <c:pt idx="6">
                  <c:v>10</c:v>
                </c:pt>
              </c:numCache>
            </c:numRef>
          </c:val>
        </c:ser>
        <c:ser>
          <c:idx val="1"/>
          <c:order val="1"/>
          <c:tx>
            <c:strRef>
              <c:f>'Order Summary'!$A$3</c:f>
              <c:strCache>
                <c:ptCount val="1"/>
                <c:pt idx="0">
                  <c:v>Transferred to LP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Summary'!$B$1:$H$1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'Order Summary'!$B$3:$H$3</c:f>
              <c:numCache>
                <c:formatCode>General</c:formatCode>
                <c:ptCount val="7"/>
                <c:pt idx="0">
                  <c:v>9</c:v>
                </c:pt>
                <c:pt idx="1">
                  <c:v>20</c:v>
                </c:pt>
                <c:pt idx="2">
                  <c:v>35</c:v>
                </c:pt>
                <c:pt idx="3">
                  <c:v>9</c:v>
                </c:pt>
                <c:pt idx="4">
                  <c:v>20</c:v>
                </c:pt>
                <c:pt idx="5">
                  <c:v>35</c:v>
                </c:pt>
                <c:pt idx="6">
                  <c:v>20</c:v>
                </c:pt>
              </c:numCache>
            </c:numRef>
          </c:val>
        </c:ser>
        <c:ser>
          <c:idx val="2"/>
          <c:order val="2"/>
          <c:tx>
            <c:strRef>
              <c:f>'Order Summary'!$A$4</c:f>
              <c:strCache>
                <c:ptCount val="1"/>
                <c:pt idx="0">
                  <c:v>Exception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Summary'!$B$1:$H$1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'Order Summary'!$B$4:$H$4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25</c:v>
                </c:pt>
                <c:pt idx="3">
                  <c:v>1</c:v>
                </c:pt>
                <c:pt idx="4">
                  <c:v>5</c:v>
                </c:pt>
                <c:pt idx="5">
                  <c:v>25</c:v>
                </c:pt>
                <c:pt idx="6">
                  <c:v>11</c:v>
                </c:pt>
              </c:numCache>
            </c:numRef>
          </c:val>
        </c:ser>
        <c:ser>
          <c:idx val="3"/>
          <c:order val="3"/>
          <c:tx>
            <c:strRef>
              <c:f>'Order Summary'!$A$5</c:f>
              <c:strCache>
                <c:ptCount val="1"/>
                <c:pt idx="0">
                  <c:v>Fulfillment in progress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Summary'!$B$1:$H$1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'Order Summary'!$B$5:$H$5</c:f>
              <c:numCache>
                <c:formatCode>General</c:formatCode>
                <c:ptCount val="7"/>
                <c:pt idx="0">
                  <c:v>5</c:v>
                </c:pt>
                <c:pt idx="1">
                  <c:v>12</c:v>
                </c:pt>
                <c:pt idx="2">
                  <c:v>35</c:v>
                </c:pt>
                <c:pt idx="3">
                  <c:v>5</c:v>
                </c:pt>
                <c:pt idx="4">
                  <c:v>12</c:v>
                </c:pt>
                <c:pt idx="5">
                  <c:v>25</c:v>
                </c:pt>
                <c:pt idx="6">
                  <c:v>0</c:v>
                </c:pt>
              </c:numCache>
            </c:numRef>
          </c:val>
        </c:ser>
        <c:ser>
          <c:idx val="4"/>
          <c:order val="4"/>
          <c:tx>
            <c:strRef>
              <c:f>'Order Summary'!$A$6</c:f>
              <c:strCache>
                <c:ptCount val="1"/>
                <c:pt idx="0">
                  <c:v>Fulfilled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Summary'!$B$1:$H$1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'Order Summary'!$B$6:$H$6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0</c:v>
                </c:pt>
                <c:pt idx="3">
                  <c:v>4</c:v>
                </c:pt>
                <c:pt idx="4">
                  <c:v>8</c:v>
                </c:pt>
                <c:pt idx="5">
                  <c:v>10</c:v>
                </c:pt>
                <c:pt idx="6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0211920"/>
        <c:axId val="169678864"/>
      </c:barChart>
      <c:catAx>
        <c:axId val="29021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78864"/>
        <c:crosses val="autoZero"/>
        <c:auto val="1"/>
        <c:lblAlgn val="ctr"/>
        <c:lblOffset val="100"/>
        <c:noMultiLvlLbl val="0"/>
      </c:catAx>
      <c:valAx>
        <c:axId val="1696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orders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21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806180448971312E-3"/>
          <c:y val="0.78298508162548663"/>
          <c:w val="0.99871934502271598"/>
          <c:h val="0.193074822040829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'Shipment Summary'!$B$2</c:f>
              <c:strCache>
                <c:ptCount val="1"/>
                <c:pt idx="0">
                  <c:v>Picked from Source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'Shipment Summary'!$C$1:$E$1</c:f>
              <c:strCache>
                <c:ptCount val="3"/>
                <c:pt idx="0">
                  <c:v>Day1</c:v>
                </c:pt>
                <c:pt idx="1">
                  <c:v>Day 2</c:v>
                </c:pt>
                <c:pt idx="2">
                  <c:v>Day3</c:v>
                </c:pt>
              </c:strCache>
            </c:strRef>
          </c:cat>
          <c:val>
            <c:numRef>
              <c:f>'Shipment Summary'!$C$2:$E$2</c:f>
              <c:numCache>
                <c:formatCode>General</c:formatCode>
                <c:ptCount val="3"/>
                <c:pt idx="0">
                  <c:v>50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'Shipment Summary'!$B$3</c:f>
              <c:strCache>
                <c:ptCount val="1"/>
                <c:pt idx="0">
                  <c:v>Delivered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'Shipment Summary'!$C$1:$E$1</c:f>
              <c:strCache>
                <c:ptCount val="3"/>
                <c:pt idx="0">
                  <c:v>Day1</c:v>
                </c:pt>
                <c:pt idx="1">
                  <c:v>Day 2</c:v>
                </c:pt>
                <c:pt idx="2">
                  <c:v>Day3</c:v>
                </c:pt>
              </c:strCache>
            </c:strRef>
          </c:cat>
          <c:val>
            <c:numRef>
              <c:f>'Shipment Summary'!$C$3:$E$3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'Shipment Summary'!$B$4</c:f>
              <c:strCache>
                <c:ptCount val="1"/>
                <c:pt idx="0">
                  <c:v>Retry Delivery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'Shipment Summary'!$C$1:$E$1</c:f>
              <c:strCache>
                <c:ptCount val="3"/>
                <c:pt idx="0">
                  <c:v>Day1</c:v>
                </c:pt>
                <c:pt idx="1">
                  <c:v>Day 2</c:v>
                </c:pt>
                <c:pt idx="2">
                  <c:v>Day3</c:v>
                </c:pt>
              </c:strCache>
            </c:strRef>
          </c:cat>
          <c:val>
            <c:numRef>
              <c:f>'Shipment Summary'!$C$4:$E$4</c:f>
              <c:numCache>
                <c:formatCode>General</c:formatCode>
                <c:ptCount val="3"/>
                <c:pt idx="0">
                  <c:v>10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'Shipment Summary'!$B$5</c:f>
              <c:strCache>
                <c:ptCount val="1"/>
                <c:pt idx="0">
                  <c:v>Rejected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'Shipment Summary'!$C$1:$E$1</c:f>
              <c:strCache>
                <c:ptCount val="3"/>
                <c:pt idx="0">
                  <c:v>Day1</c:v>
                </c:pt>
                <c:pt idx="1">
                  <c:v>Day 2</c:v>
                </c:pt>
                <c:pt idx="2">
                  <c:v>Day3</c:v>
                </c:pt>
              </c:strCache>
            </c:strRef>
          </c:cat>
          <c:val>
            <c:numRef>
              <c:f>'Shipment Summary'!$C$5:$E$5</c:f>
              <c:numCache>
                <c:formatCode>General</c:formatCode>
                <c:ptCount val="3"/>
                <c:pt idx="0">
                  <c:v>30</c:v>
                </c:pt>
                <c:pt idx="1">
                  <c:v>1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645936"/>
        <c:axId val="207646496"/>
      </c:barChart>
      <c:catAx>
        <c:axId val="20764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46496"/>
        <c:crosses val="autoZero"/>
        <c:auto val="1"/>
        <c:lblAlgn val="ctr"/>
        <c:lblOffset val="100"/>
        <c:noMultiLvlLbl val="0"/>
      </c:catAx>
      <c:valAx>
        <c:axId val="20764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shipment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4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Shipment</a:t>
            </a:r>
            <a:r>
              <a:rPr lang="en-US" sz="1800" baseline="0" dirty="0" smtClean="0"/>
              <a:t> Type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181113801002833"/>
          <c:y val="0.21075109751026611"/>
          <c:w val="0.39810072273999153"/>
          <c:h val="0.6568106955273702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-7.6629010076714452E-2"/>
                  <c:y val="-0.181298677304741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1109018851636003E-2"/>
                  <c:y val="0.1234603552390422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Sheet3!$K$10:$K$13</c:f>
              <c:strCache>
                <c:ptCount val="4"/>
                <c:pt idx="0">
                  <c:v>Fragile</c:v>
                </c:pt>
                <c:pt idx="1">
                  <c:v>Food</c:v>
                </c:pt>
                <c:pt idx="2">
                  <c:v>Clothes</c:v>
                </c:pt>
                <c:pt idx="3">
                  <c:v>Medicine</c:v>
                </c:pt>
              </c:strCache>
            </c:strRef>
          </c:cat>
          <c:val>
            <c:numRef>
              <c:f>Sheet3!$L$10:$L$13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55</c:v>
                </c:pt>
                <c:pt idx="3">
                  <c:v>21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4435749774689688"/>
          <c:y val="0.22054408915749923"/>
          <c:w val="0.21382285186419339"/>
          <c:h val="0.60650132314419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Handling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9.4965441819772525E-2"/>
                  <c:y val="0.1023259243927897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1493875765529305E-2"/>
                  <c:y val="-0.165155380778040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3298884514435696E-2"/>
                  <c:y val="0.129847679005484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Sheet3!$O$10:$O$12</c:f>
              <c:strCache>
                <c:ptCount val="3"/>
                <c:pt idx="0">
                  <c:v>Refrigerate During Transport</c:v>
                </c:pt>
                <c:pt idx="1">
                  <c:v>No Delays Allowed</c:v>
                </c:pt>
                <c:pt idx="2">
                  <c:v> Special Handling</c:v>
                </c:pt>
              </c:strCache>
            </c:strRef>
          </c:cat>
          <c:val>
            <c:numRef>
              <c:f>Sheet3!$P$10:$P$12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361111111111111"/>
          <c:y val="0.33182191163540742"/>
          <c:w val="0.33633902012248468"/>
          <c:h val="0.43808034412365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3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0449-BAE9-47DD-A851-CDC9D76499B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9740-7A77-44B0-90F4-21143E0E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283" y="2433076"/>
            <a:ext cx="10515600" cy="1325563"/>
          </a:xfrm>
        </p:spPr>
        <p:txBody>
          <a:bodyPr/>
          <a:lstStyle/>
          <a:p>
            <a:r>
              <a:rPr lang="en-US" dirty="0" smtClean="0"/>
              <a:t>Screens for Retailer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1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818626" cy="5044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421" y="52193"/>
            <a:ext cx="315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HoofPrint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04497"/>
            <a:ext cx="2317531" cy="63535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975345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DASHBOARD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" y="1385668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ORDER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2" y="1818808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SHIPMENT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76264" y="0"/>
            <a:ext cx="1920182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Mr. Order Manager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446" y="37552"/>
            <a:ext cx="482055" cy="4547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61313" y="975345"/>
            <a:ext cx="2538484" cy="1195396"/>
          </a:xfrm>
          <a:prstGeom prst="rect">
            <a:avLst/>
          </a:prstGeom>
          <a:solidFill>
            <a:schemeClr val="tx1">
              <a:lumMod val="75000"/>
              <a:lumOff val="25000"/>
              <a:alpha val="57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85522" y="970970"/>
            <a:ext cx="2538484" cy="1195396"/>
          </a:xfrm>
          <a:prstGeom prst="rect">
            <a:avLst/>
          </a:prstGeom>
          <a:solidFill>
            <a:srgbClr val="002060">
              <a:alpha val="57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6274" y="970970"/>
            <a:ext cx="2538484" cy="1195396"/>
          </a:xfrm>
          <a:prstGeom prst="rect">
            <a:avLst/>
          </a:prstGeom>
          <a:solidFill>
            <a:schemeClr val="tx2">
              <a:lumMod val="75000"/>
              <a:alpha val="48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928" y="1776604"/>
            <a:ext cx="142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All Orders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3584" y="865676"/>
            <a:ext cx="1459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22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6758" y="1814889"/>
            <a:ext cx="218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All Shipments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54764" y="902047"/>
            <a:ext cx="1459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75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90459" y="2357014"/>
            <a:ext cx="4747319" cy="4179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Order Summary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28068" y="1800991"/>
            <a:ext cx="218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Shipments Delivered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95708" y="865676"/>
            <a:ext cx="1459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51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82617" y="2363978"/>
            <a:ext cx="4695883" cy="4109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Shipment 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Summary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>
          <a:xfrm rot="10800000">
            <a:off x="2136678" y="998265"/>
            <a:ext cx="253781" cy="352864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hart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11572"/>
              </p:ext>
            </p:extLst>
          </p:nvPr>
        </p:nvGraphicFramePr>
        <p:xfrm>
          <a:off x="2263569" y="2928299"/>
          <a:ext cx="4874209" cy="379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Isosceles Triangle 48"/>
          <p:cNvSpPr/>
          <p:nvPr/>
        </p:nvSpPr>
        <p:spPr>
          <a:xfrm rot="10800000">
            <a:off x="6773194" y="2559846"/>
            <a:ext cx="320040" cy="164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055057" y="2326426"/>
            <a:ext cx="1187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/>
                </a:solidFill>
              </a:rPr>
              <a:t>Select no of days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 rot="10800000">
            <a:off x="11666032" y="2570896"/>
            <a:ext cx="320040" cy="164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47895" y="2337476"/>
            <a:ext cx="1187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/>
                </a:solidFill>
              </a:rPr>
              <a:t>Select no of days</a:t>
            </a:r>
            <a:endParaRPr lang="en-US" sz="1100" i="1" dirty="0">
              <a:solidFill>
                <a:schemeClr val="bg1"/>
              </a:solidFill>
            </a:endParaRPr>
          </a:p>
        </p:txBody>
      </p:sp>
      <p:graphicFrame>
        <p:nvGraphicFramePr>
          <p:cNvPr id="75" name="Chart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930807"/>
              </p:ext>
            </p:extLst>
          </p:nvPr>
        </p:nvGraphicFramePr>
        <p:xfrm>
          <a:off x="7017222" y="2946107"/>
          <a:ext cx="5021692" cy="335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410436" y="111041"/>
            <a:ext cx="212514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Select Logistic 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Isosceles Triangle 76"/>
          <p:cNvSpPr/>
          <p:nvPr/>
        </p:nvSpPr>
        <p:spPr>
          <a:xfrm rot="10800000">
            <a:off x="9194209" y="214770"/>
            <a:ext cx="320040" cy="1645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177" y="2242098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PARTNERS</a:t>
            </a:r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0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818626" cy="5044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421" y="52193"/>
            <a:ext cx="315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HoofPrint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04497"/>
            <a:ext cx="2317531" cy="63535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975345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DASHBOARD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" y="1385668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ORDER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17289" y="2567059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SHIPMENT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76264" y="0"/>
            <a:ext cx="1920182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Mr. Order Manager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446" y="37552"/>
            <a:ext cx="482055" cy="45475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4067" y="1801923"/>
            <a:ext cx="2286175" cy="3518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3421" y="1831999"/>
            <a:ext cx="190592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 Black" panose="020B0A04020102020204" pitchFamily="34" charset="0"/>
              </a:rPr>
              <a:t>View Orders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288" y="2176999"/>
            <a:ext cx="2286175" cy="3518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3421" y="2182663"/>
            <a:ext cx="190592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 Black" panose="020B0A04020102020204" pitchFamily="34" charset="0"/>
              </a:rPr>
              <a:t>Add Orders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36" name="Pentagon 35"/>
          <p:cNvSpPr/>
          <p:nvPr/>
        </p:nvSpPr>
        <p:spPr>
          <a:xfrm rot="10800000">
            <a:off x="2165553" y="1801923"/>
            <a:ext cx="253781" cy="352864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05539" y="975345"/>
            <a:ext cx="1434904" cy="886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Pending for Transfer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-17290" y="2986996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PARTNERS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530043" y="3266248"/>
            <a:ext cx="1434904" cy="886265"/>
            <a:chOff x="6211131" y="696471"/>
            <a:chExt cx="1434904" cy="886265"/>
          </a:xfrm>
        </p:grpSpPr>
        <p:sp>
          <p:nvSpPr>
            <p:cNvPr id="39" name="Rectangle 38"/>
            <p:cNvSpPr/>
            <p:nvPr/>
          </p:nvSpPr>
          <p:spPr>
            <a:xfrm>
              <a:off x="6211131" y="696471"/>
              <a:ext cx="1434904" cy="8862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1"/>
                  </a:solidFill>
                </a:rPr>
                <a:t>In progress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39713" y="719886"/>
              <a:ext cx="267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5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6324" y="4402197"/>
            <a:ext cx="1434904" cy="918361"/>
            <a:chOff x="7980510" y="683116"/>
            <a:chExt cx="1434904" cy="918361"/>
          </a:xfrm>
        </p:grpSpPr>
        <p:sp>
          <p:nvSpPr>
            <p:cNvPr id="40" name="Rectangle 39"/>
            <p:cNvSpPr/>
            <p:nvPr/>
          </p:nvSpPr>
          <p:spPr>
            <a:xfrm>
              <a:off x="7980510" y="715212"/>
              <a:ext cx="1434904" cy="886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1"/>
                  </a:solidFill>
                </a:rPr>
                <a:t>Fulfilled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81910" y="683116"/>
              <a:ext cx="267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5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05539" y="5602338"/>
            <a:ext cx="1434904" cy="921503"/>
            <a:chOff x="9918903" y="661232"/>
            <a:chExt cx="1434904" cy="921503"/>
          </a:xfrm>
        </p:grpSpPr>
        <p:sp>
          <p:nvSpPr>
            <p:cNvPr id="41" name="Rectangle 40"/>
            <p:cNvSpPr/>
            <p:nvPr/>
          </p:nvSpPr>
          <p:spPr>
            <a:xfrm>
              <a:off x="9918903" y="696470"/>
              <a:ext cx="1434904" cy="8862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1"/>
                  </a:solidFill>
                </a:rPr>
                <a:t>Exception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03312" y="661232"/>
              <a:ext cx="267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5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16324" y="2057313"/>
            <a:ext cx="1434904" cy="940246"/>
            <a:chOff x="4434963" y="661232"/>
            <a:chExt cx="1434904" cy="940246"/>
          </a:xfrm>
        </p:grpSpPr>
        <p:sp>
          <p:nvSpPr>
            <p:cNvPr id="38" name="Rectangle 37"/>
            <p:cNvSpPr/>
            <p:nvPr/>
          </p:nvSpPr>
          <p:spPr>
            <a:xfrm>
              <a:off x="4434963" y="715213"/>
              <a:ext cx="1434904" cy="8862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</a:rPr>
                <a:t>Transferred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</a:rPr>
                <a:t>To LP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77623" y="661232"/>
              <a:ext cx="267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5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505539" y="881081"/>
            <a:ext cx="26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9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119163"/>
              </p:ext>
            </p:extLst>
          </p:nvPr>
        </p:nvGraphicFramePr>
        <p:xfrm>
          <a:off x="3699803" y="573407"/>
          <a:ext cx="4349511" cy="2576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10436" y="111041"/>
            <a:ext cx="212514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Select Logistic 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9194209" y="214770"/>
            <a:ext cx="320040" cy="1645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425928"/>
              </p:ext>
            </p:extLst>
          </p:nvPr>
        </p:nvGraphicFramePr>
        <p:xfrm>
          <a:off x="7024446" y="543137"/>
          <a:ext cx="4848686" cy="2454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00626"/>
              </p:ext>
            </p:extLst>
          </p:nvPr>
        </p:nvGraphicFramePr>
        <p:xfrm>
          <a:off x="4234376" y="2961196"/>
          <a:ext cx="7624690" cy="363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8272"/>
                <a:gridCol w="1430434"/>
                <a:gridCol w="1529534"/>
                <a:gridCol w="1599059"/>
                <a:gridCol w="1477391"/>
              </a:tblGrid>
              <a:tr h="4039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Order 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 of Shipment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Logistics</a:t>
                      </a:r>
                      <a:r>
                        <a:rPr lang="en-US" sz="1200" baseline="0" dirty="0" smtClean="0"/>
                        <a:t> Partner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123456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30/12/2018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ABC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123456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30/12/2018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ABC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123456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30/12/2018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ABC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123456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30/12/2018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ABC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123456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30/12/2018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ABC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123456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30/12/2018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ABC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123456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30/12/2018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ABC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123456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30/12/2018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ABC</a:t>
                      </a:r>
                      <a:endParaRPr 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10607039" y="3436841"/>
            <a:ext cx="1097280" cy="23138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Ready to Ship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10606253" y="3814403"/>
            <a:ext cx="1097280" cy="23138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Ready to Ship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10606253" y="4220988"/>
            <a:ext cx="1097280" cy="23138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Progress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0592185" y="4652909"/>
            <a:ext cx="1097280" cy="231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0606253" y="5042626"/>
            <a:ext cx="1097280" cy="23138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Transferred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0606253" y="5441801"/>
            <a:ext cx="1097280" cy="23138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Transferred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0606253" y="5857968"/>
            <a:ext cx="1097280" cy="23138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Transferred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10591400" y="6260806"/>
            <a:ext cx="1097280" cy="231383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Fufilled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7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818626" cy="5044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421" y="52193"/>
            <a:ext cx="315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HoofPrint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04497"/>
            <a:ext cx="2317531" cy="63535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975345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DASHBOARD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" y="1385668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ORDER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17289" y="2567059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SHIPMENT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76264" y="0"/>
            <a:ext cx="1920182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Mr. Order Manager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446" y="37552"/>
            <a:ext cx="482055" cy="45475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4067" y="1801923"/>
            <a:ext cx="2286175" cy="3518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3421" y="1831999"/>
            <a:ext cx="190592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 Black" panose="020B0A04020102020204" pitchFamily="34" charset="0"/>
              </a:rPr>
              <a:t>View Orders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288" y="2176999"/>
            <a:ext cx="2286175" cy="3518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3421" y="2182663"/>
            <a:ext cx="190592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 Black" panose="020B0A04020102020204" pitchFamily="34" charset="0"/>
              </a:rPr>
              <a:t>Add Orders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36" name="Pentagon 35"/>
          <p:cNvSpPr/>
          <p:nvPr/>
        </p:nvSpPr>
        <p:spPr>
          <a:xfrm rot="10800000">
            <a:off x="2165553" y="1801923"/>
            <a:ext cx="253781" cy="352864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-17290" y="2986996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PARTNERS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0436" y="111041"/>
            <a:ext cx="212514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Select Logistic 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9194209" y="214770"/>
            <a:ext cx="320040" cy="1645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05539" y="1226955"/>
            <a:ext cx="4575577" cy="202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9301" y="1240760"/>
            <a:ext cx="4517597" cy="202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05539" y="917763"/>
            <a:ext cx="4575577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Rounded MT Bold" panose="020F0704030504030204" pitchFamily="34" charset="0"/>
              </a:rPr>
              <a:t>ORDER SUMMARY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9333" y="3393339"/>
            <a:ext cx="9659167" cy="310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Rounded MT Bold" panose="020F0704030504030204" pitchFamily="34" charset="0"/>
              </a:rPr>
              <a:t>SHIPMENT DETAILS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9300" y="917763"/>
            <a:ext cx="451759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Rounded MT Bold" panose="020F0704030504030204" pitchFamily="34" charset="0"/>
              </a:rPr>
              <a:t>OTHER DETAILS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2648" y="1338894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Code : 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672648" y="1610973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Description :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75052" y="1237957"/>
            <a:ext cx="12886" cy="202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72648" y="1875637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 :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672648" y="2170865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Date: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672648" y="2478642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Comments :</a:t>
            </a:r>
            <a:endParaRPr lang="en-US" sz="1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69549"/>
              </p:ext>
            </p:extLst>
          </p:nvPr>
        </p:nvGraphicFramePr>
        <p:xfrm>
          <a:off x="2419334" y="3692621"/>
          <a:ext cx="9659172" cy="210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7084"/>
                <a:gridCol w="1266396"/>
                <a:gridCol w="887458"/>
                <a:gridCol w="927799"/>
                <a:gridCol w="857205"/>
                <a:gridCol w="857205"/>
                <a:gridCol w="857205"/>
                <a:gridCol w="857205"/>
                <a:gridCol w="857205"/>
                <a:gridCol w="857205"/>
                <a:gridCol w="857205"/>
              </a:tblGrid>
              <a:tr h="31666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No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Code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Quantity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Weight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Special</a:t>
                      </a:r>
                      <a:r>
                        <a:rPr lang="en-US" sz="1050" baseline="0" dirty="0" smtClean="0"/>
                        <a:t> Condition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Source Address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Destination Address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Pick Up Date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Deliver Date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37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aaa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Fragile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RT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Aaa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Vvv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1111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Wwww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Delivered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319298" y="1312744"/>
            <a:ext cx="177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Rejection Reasons: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334548" y="1635741"/>
            <a:ext cx="177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Rejection Date :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799471" y="4182880"/>
            <a:ext cx="125427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799470" y="4509281"/>
            <a:ext cx="125427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799470" y="4839978"/>
            <a:ext cx="125427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799469" y="5230324"/>
            <a:ext cx="125427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799468" y="5538101"/>
            <a:ext cx="125427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28271" y="5950346"/>
            <a:ext cx="1842867" cy="407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TRANSFER ORDER</a:t>
            </a:r>
            <a:endParaRPr lang="en-US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6567269" y="5952226"/>
            <a:ext cx="1842867" cy="407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BACK</a:t>
            </a:r>
            <a:endParaRPr lang="en-US" sz="1600" b="1" dirty="0"/>
          </a:p>
        </p:txBody>
      </p:sp>
      <p:sp>
        <p:nvSpPr>
          <p:cNvPr id="24" name="Rectangular Callout 23"/>
          <p:cNvSpPr/>
          <p:nvPr/>
        </p:nvSpPr>
        <p:spPr>
          <a:xfrm>
            <a:off x="2384261" y="5734177"/>
            <a:ext cx="2003678" cy="1077668"/>
          </a:xfrm>
          <a:prstGeom prst="wedgeRectCallout">
            <a:avLst>
              <a:gd name="adj1" fmla="val 66994"/>
              <a:gd name="adj2" fmla="val -46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text of this button will change depending on order status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1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818626" cy="5044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421" y="52193"/>
            <a:ext cx="315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HoofPrint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04497"/>
            <a:ext cx="2317531" cy="63535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975345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DASHBOARD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" y="1385668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ORDER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17289" y="2567059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SHIPMENT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76264" y="0"/>
            <a:ext cx="1920182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Mr. Order Manager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446" y="37552"/>
            <a:ext cx="482055" cy="45475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4067" y="1801923"/>
            <a:ext cx="2286175" cy="3518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3421" y="1831999"/>
            <a:ext cx="190592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 Black" panose="020B0A04020102020204" pitchFamily="34" charset="0"/>
              </a:rPr>
              <a:t>View Orders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288" y="2176999"/>
            <a:ext cx="2286175" cy="3518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3421" y="2182663"/>
            <a:ext cx="190592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 Black" panose="020B0A04020102020204" pitchFamily="34" charset="0"/>
              </a:rPr>
              <a:t>Add Orders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7" name="Pentagon 16"/>
          <p:cNvSpPr/>
          <p:nvPr/>
        </p:nvSpPr>
        <p:spPr>
          <a:xfrm rot="10800000">
            <a:off x="2125876" y="2181907"/>
            <a:ext cx="253781" cy="352864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34243" y="2519985"/>
            <a:ext cx="235186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Logistic Partner</a:t>
            </a:r>
            <a:endParaRPr lang="en-US" sz="1400" dirty="0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6678944" y="2623518"/>
            <a:ext cx="354183" cy="16220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10251" y="1047286"/>
            <a:ext cx="4575577" cy="185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0251" y="738094"/>
            <a:ext cx="4575577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Rounded MT Bold" panose="020F0704030504030204" pitchFamily="34" charset="0"/>
              </a:rPr>
              <a:t>ADD ORDER SUMMARY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2648" y="3016698"/>
            <a:ext cx="9130527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Rounded MT Bold" panose="020F0704030504030204" pitchFamily="34" charset="0"/>
              </a:rPr>
              <a:t>ADD SHIPMENT DETAILS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7360" y="1159225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Code : 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77360" y="1486788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Description :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9764" y="1058288"/>
            <a:ext cx="20371" cy="184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86308" y="1820212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Date: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71150" y="2156806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Comments :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712677" y="6131144"/>
            <a:ext cx="1842867" cy="407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SAVE</a:t>
            </a:r>
            <a:endParaRPr lang="en-US" sz="1600" b="1" dirty="0"/>
          </a:p>
        </p:txBody>
      </p:sp>
      <p:sp>
        <p:nvSpPr>
          <p:cNvPr id="40" name="Rectangle 39"/>
          <p:cNvSpPr/>
          <p:nvPr/>
        </p:nvSpPr>
        <p:spPr>
          <a:xfrm>
            <a:off x="6651675" y="6133024"/>
            <a:ext cx="1842867" cy="407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BACK</a:t>
            </a:r>
            <a:endParaRPr lang="en-US" sz="1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734509" y="1159225"/>
            <a:ext cx="2335237" cy="2720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734509" y="1482741"/>
            <a:ext cx="2335237" cy="2720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34243" y="1838062"/>
            <a:ext cx="2335237" cy="2720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750871" y="2183766"/>
            <a:ext cx="2335237" cy="2720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Vertical Scroll 45"/>
          <p:cNvSpPr/>
          <p:nvPr/>
        </p:nvSpPr>
        <p:spPr>
          <a:xfrm>
            <a:off x="6760256" y="1860603"/>
            <a:ext cx="225296" cy="21023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11190" t="25847" r="12309" b="32718"/>
          <a:stretch/>
        </p:blipFill>
        <p:spPr>
          <a:xfrm>
            <a:off x="2546766" y="3311882"/>
            <a:ext cx="9457241" cy="271034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-17290" y="2986996"/>
            <a:ext cx="2317531" cy="394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PARTNERS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03427" y="2519985"/>
            <a:ext cx="147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Merchant 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804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260</Words>
  <Application>Microsoft Office PowerPoint</Application>
  <PresentationFormat>Widescreen</PresentationFormat>
  <Paragraphs>161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Arial Black</vt:lpstr>
      <vt:lpstr>Arial Rounded MT Bold</vt:lpstr>
      <vt:lpstr>Calibri</vt:lpstr>
      <vt:lpstr>Calibri Light</vt:lpstr>
      <vt:lpstr>Office Theme</vt:lpstr>
      <vt:lpstr>Screens for Retailer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Dutta, Subhajit</dc:creator>
  <cp:lastModifiedBy>Dutta, Subhajit</cp:lastModifiedBy>
  <cp:revision>49</cp:revision>
  <dcterms:created xsi:type="dcterms:W3CDTF">2018-04-05T11:19:43Z</dcterms:created>
  <dcterms:modified xsi:type="dcterms:W3CDTF">2018-04-10T08:54:27Z</dcterms:modified>
</cp:coreProperties>
</file>