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63" r:id="rId3"/>
    <p:sldId id="257" r:id="rId4"/>
    <p:sldId id="258" r:id="rId5"/>
    <p:sldId id="259" r:id="rId6"/>
    <p:sldId id="260" r:id="rId7"/>
    <p:sldId id="261" r:id="rId8"/>
    <p:sldId id="266" r:id="rId9"/>
    <p:sldId id="262" r:id="rId10"/>
    <p:sldId id="264" r:id="rId11"/>
    <p:sldId id="26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0" d="100"/>
          <a:sy n="90" d="100"/>
        </p:scale>
        <p:origin x="1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D62A75-E758-4CE5-970A-0346C2B82317}"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321938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62A75-E758-4CE5-970A-0346C2B82317}"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220888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3D62A75-E758-4CE5-970A-0346C2B82317}"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337106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3D62A75-E758-4CE5-970A-0346C2B82317}"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416326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2A75-E758-4CE5-970A-0346C2B82317}"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2655244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2A75-E758-4CE5-970A-0346C2B82317}"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326405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2A75-E758-4CE5-970A-0346C2B82317}"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183951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62A75-E758-4CE5-970A-0346C2B82317}"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427488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62A75-E758-4CE5-970A-0346C2B82317}"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96860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62A75-E758-4CE5-970A-0346C2B82317}"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365074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62A75-E758-4CE5-970A-0346C2B82317}"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23649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62A75-E758-4CE5-970A-0346C2B82317}"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147888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62A75-E758-4CE5-970A-0346C2B82317}"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208108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3D62A75-E758-4CE5-970A-0346C2B82317}" type="datetimeFigureOut">
              <a:rPr lang="en-IN" smtClean="0"/>
              <a:t>15-05-2023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6504D34-D961-4F61-83B4-F5C367C1C6F5}" type="slidenum">
              <a:rPr lang="en-IN" smtClean="0"/>
              <a:t>‹#›</a:t>
            </a:fld>
            <a:endParaRPr lang="en-IN"/>
          </a:p>
        </p:txBody>
      </p:sp>
    </p:spTree>
    <p:extLst>
      <p:ext uri="{BB962C8B-B14F-4D97-AF65-F5344CB8AC3E}">
        <p14:creationId xmlns:p14="http://schemas.microsoft.com/office/powerpoint/2010/main" val="376558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3D62A75-E758-4CE5-970A-0346C2B82317}" type="datetimeFigureOut">
              <a:rPr lang="en-IN" smtClean="0"/>
              <a:t>15-05-2023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6504D34-D961-4F61-83B4-F5C367C1C6F5}" type="slidenum">
              <a:rPr lang="en-IN" smtClean="0"/>
              <a:t>‹#›</a:t>
            </a:fld>
            <a:endParaRPr lang="en-IN"/>
          </a:p>
        </p:txBody>
      </p:sp>
    </p:spTree>
    <p:extLst>
      <p:ext uri="{BB962C8B-B14F-4D97-AF65-F5344CB8AC3E}">
        <p14:creationId xmlns:p14="http://schemas.microsoft.com/office/powerpoint/2010/main" val="2848183049"/>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4B8-E720-C2D0-7B8C-DC7DC2B27781}"/>
              </a:ext>
            </a:extLst>
          </p:cNvPr>
          <p:cNvSpPr>
            <a:spLocks noGrp="1"/>
          </p:cNvSpPr>
          <p:nvPr>
            <p:ph type="ctrTitle"/>
          </p:nvPr>
        </p:nvSpPr>
        <p:spPr/>
        <p:txBody>
          <a:bodyPr/>
          <a:lstStyle/>
          <a:p>
            <a:r>
              <a:rPr lang="en-GB" dirty="0">
                <a:solidFill>
                  <a:schemeClr val="bg1"/>
                </a:solidFill>
              </a:rPr>
              <a:t>Image</a:t>
            </a:r>
            <a:r>
              <a:rPr lang="en-GB" dirty="0"/>
              <a:t> </a:t>
            </a:r>
            <a:r>
              <a:rPr lang="en-GB" dirty="0">
                <a:solidFill>
                  <a:srgbClr val="FF0000"/>
                </a:solidFill>
              </a:rPr>
              <a:t>Forgery</a:t>
            </a:r>
            <a:r>
              <a:rPr lang="en-GB" dirty="0"/>
              <a:t> </a:t>
            </a:r>
            <a:r>
              <a:rPr lang="en-GB" dirty="0">
                <a:solidFill>
                  <a:schemeClr val="bg1"/>
                </a:solidFill>
              </a:rPr>
              <a:t>Detection</a:t>
            </a:r>
            <a:endParaRPr lang="en-IN" dirty="0">
              <a:solidFill>
                <a:schemeClr val="bg1"/>
              </a:solidFill>
            </a:endParaRPr>
          </a:p>
        </p:txBody>
      </p:sp>
    </p:spTree>
    <p:extLst>
      <p:ext uri="{BB962C8B-B14F-4D97-AF65-F5344CB8AC3E}">
        <p14:creationId xmlns:p14="http://schemas.microsoft.com/office/powerpoint/2010/main" val="78697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IN" dirty="0">
                <a:solidFill>
                  <a:schemeClr val="bg1"/>
                </a:solidFill>
              </a:rPr>
              <a:t>Interface </a:t>
            </a:r>
          </a:p>
        </p:txBody>
      </p:sp>
      <p:pic>
        <p:nvPicPr>
          <p:cNvPr id="4" name="Content Placeholder 3">
            <a:extLst>
              <a:ext uri="{FF2B5EF4-FFF2-40B4-BE49-F238E27FC236}">
                <a16:creationId xmlns:a16="http://schemas.microsoft.com/office/drawing/2014/main" id="{83C1BC11-065A-2694-55F9-3204632B8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677359"/>
            <a:ext cx="6251575" cy="4952419"/>
          </a:xfrm>
        </p:spPr>
      </p:pic>
    </p:spTree>
    <p:extLst>
      <p:ext uri="{BB962C8B-B14F-4D97-AF65-F5344CB8AC3E}">
        <p14:creationId xmlns:p14="http://schemas.microsoft.com/office/powerpoint/2010/main" val="421098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IN" dirty="0">
                <a:solidFill>
                  <a:schemeClr val="bg1"/>
                </a:solidFill>
              </a:rPr>
              <a:t>Interface </a:t>
            </a:r>
          </a:p>
        </p:txBody>
      </p:sp>
      <p:pic>
        <p:nvPicPr>
          <p:cNvPr id="4" name="Content Placeholder 3">
            <a:extLst>
              <a:ext uri="{FF2B5EF4-FFF2-40B4-BE49-F238E27FC236}">
                <a16:creationId xmlns:a16="http://schemas.microsoft.com/office/drawing/2014/main" id="{260B4547-09B6-E19C-30A5-C5C15C1BA17A}"/>
              </a:ext>
            </a:extLst>
          </p:cNvPr>
          <p:cNvPicPr>
            <a:picLocks noGrp="1" noChangeAspect="1"/>
          </p:cNvPicPr>
          <p:nvPr>
            <p:ph idx="1"/>
          </p:nvPr>
        </p:nvPicPr>
        <p:blipFill>
          <a:blip r:embed="rId2"/>
          <a:stretch>
            <a:fillRect/>
          </a:stretch>
        </p:blipFill>
        <p:spPr>
          <a:xfrm>
            <a:off x="4856163" y="511559"/>
            <a:ext cx="6251575" cy="5284019"/>
          </a:xfrm>
        </p:spPr>
      </p:pic>
    </p:spTree>
    <p:extLst>
      <p:ext uri="{BB962C8B-B14F-4D97-AF65-F5344CB8AC3E}">
        <p14:creationId xmlns:p14="http://schemas.microsoft.com/office/powerpoint/2010/main" val="314169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IN" dirty="0">
                <a:solidFill>
                  <a:schemeClr val="bg1"/>
                </a:solidFill>
              </a:rPr>
              <a:t>Interface </a:t>
            </a:r>
          </a:p>
        </p:txBody>
      </p:sp>
      <p:pic>
        <p:nvPicPr>
          <p:cNvPr id="8" name="Content Placeholder 7">
            <a:extLst>
              <a:ext uri="{FF2B5EF4-FFF2-40B4-BE49-F238E27FC236}">
                <a16:creationId xmlns:a16="http://schemas.microsoft.com/office/drawing/2014/main" id="{97BB801C-570A-0F3A-2FF0-CDFFBFE50DAD}"/>
              </a:ext>
            </a:extLst>
          </p:cNvPr>
          <p:cNvPicPr>
            <a:picLocks noGrp="1" noChangeAspect="1"/>
          </p:cNvPicPr>
          <p:nvPr>
            <p:ph idx="1"/>
          </p:nvPr>
        </p:nvPicPr>
        <p:blipFill>
          <a:blip r:embed="rId2"/>
          <a:stretch>
            <a:fillRect/>
          </a:stretch>
        </p:blipFill>
        <p:spPr>
          <a:xfrm>
            <a:off x="4856163" y="778703"/>
            <a:ext cx="6251575" cy="4749731"/>
          </a:xfrm>
        </p:spPr>
      </p:pic>
    </p:spTree>
    <p:extLst>
      <p:ext uri="{BB962C8B-B14F-4D97-AF65-F5344CB8AC3E}">
        <p14:creationId xmlns:p14="http://schemas.microsoft.com/office/powerpoint/2010/main" val="224582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GB" dirty="0">
                <a:solidFill>
                  <a:schemeClr val="bg1"/>
                </a:solidFill>
              </a:rPr>
              <a:t>Conclusion</a:t>
            </a:r>
            <a:endParaRPr lang="en-IN" dirty="0">
              <a:solidFill>
                <a:schemeClr val="bg1"/>
              </a:solidFill>
            </a:endParaRPr>
          </a:p>
        </p:txBody>
      </p:sp>
      <p:sp>
        <p:nvSpPr>
          <p:cNvPr id="14" name="TextBox 13">
            <a:extLst>
              <a:ext uri="{FF2B5EF4-FFF2-40B4-BE49-F238E27FC236}">
                <a16:creationId xmlns:a16="http://schemas.microsoft.com/office/drawing/2014/main" id="{C2BF7242-DD43-3DDA-C15A-2E33AA99FE6A}"/>
              </a:ext>
            </a:extLst>
          </p:cNvPr>
          <p:cNvSpPr txBox="1"/>
          <p:nvPr/>
        </p:nvSpPr>
        <p:spPr>
          <a:xfrm>
            <a:off x="852366" y="3001785"/>
            <a:ext cx="10487266" cy="1477328"/>
          </a:xfrm>
          <a:prstGeom prst="rect">
            <a:avLst/>
          </a:prstGeom>
          <a:noFill/>
        </p:spPr>
        <p:txBody>
          <a:bodyPr wrap="square" rtlCol="0">
            <a:spAutoFit/>
          </a:bodyPr>
          <a:lstStyle/>
          <a:p>
            <a:pPr algn="just"/>
            <a:r>
              <a:rPr lang="en-GB" b="0" i="0" dirty="0">
                <a:solidFill>
                  <a:srgbClr val="C9D1D9"/>
                </a:solidFill>
                <a:effectLst/>
                <a:latin typeface="+mj-lt"/>
              </a:rPr>
              <a:t>	In  the  proposed  system,  we  are trying to  implement four different concepts of image forgery detection algorithms. The system  is  capable  of  taking  input  image  and  give  out  suitable  outputs to solve the obstacle of forged images. The system can be used in law and enforcements and cyber security to help the user to differentiate between legitimate and tampered images</a:t>
            </a:r>
          </a:p>
        </p:txBody>
      </p:sp>
    </p:spTree>
    <p:extLst>
      <p:ext uri="{BB962C8B-B14F-4D97-AF65-F5344CB8AC3E}">
        <p14:creationId xmlns:p14="http://schemas.microsoft.com/office/powerpoint/2010/main" val="165166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1508-E48B-BB32-82DE-E533F3733718}"/>
              </a:ext>
            </a:extLst>
          </p:cNvPr>
          <p:cNvSpPr>
            <a:spLocks noGrp="1"/>
          </p:cNvSpPr>
          <p:nvPr>
            <p:ph type="title"/>
          </p:nvPr>
        </p:nvSpPr>
        <p:spPr/>
        <p:txBody>
          <a:bodyPr/>
          <a:lstStyle/>
          <a:p>
            <a:r>
              <a:rPr lang="en-GB" dirty="0">
                <a:solidFill>
                  <a:schemeClr val="bg1"/>
                </a:solidFill>
              </a:rPr>
              <a:t>Team Members</a:t>
            </a:r>
            <a:endParaRPr lang="en-IN" dirty="0">
              <a:solidFill>
                <a:schemeClr val="bg1"/>
              </a:solidFill>
            </a:endParaRPr>
          </a:p>
        </p:txBody>
      </p:sp>
      <p:sp>
        <p:nvSpPr>
          <p:cNvPr id="3" name="Content Placeholder 2">
            <a:extLst>
              <a:ext uri="{FF2B5EF4-FFF2-40B4-BE49-F238E27FC236}">
                <a16:creationId xmlns:a16="http://schemas.microsoft.com/office/drawing/2014/main" id="{502CD3A7-B383-F69E-3F90-85073A6B502F}"/>
              </a:ext>
            </a:extLst>
          </p:cNvPr>
          <p:cNvSpPr>
            <a:spLocks noGrp="1"/>
          </p:cNvSpPr>
          <p:nvPr>
            <p:ph idx="1"/>
          </p:nvPr>
        </p:nvSpPr>
        <p:spPr>
          <a:xfrm>
            <a:off x="818712" y="2222288"/>
            <a:ext cx="10554574" cy="3445782"/>
          </a:xfrm>
        </p:spPr>
        <p:txBody>
          <a:bodyPr>
            <a:normAutofit/>
          </a:bodyPr>
          <a:lstStyle/>
          <a:p>
            <a:pPr marL="0" indent="0">
              <a:lnSpc>
                <a:spcPct val="150000"/>
              </a:lnSpc>
              <a:buNone/>
            </a:pPr>
            <a:r>
              <a:rPr lang="en-GB" sz="2000" dirty="0"/>
              <a:t>IoTE28 </a:t>
            </a:r>
            <a:r>
              <a:rPr lang="en-GB" sz="2000" dirty="0" err="1"/>
              <a:t>Jisan</a:t>
            </a:r>
            <a:r>
              <a:rPr lang="en-GB" sz="2000" dirty="0"/>
              <a:t> Khan</a:t>
            </a:r>
          </a:p>
          <a:p>
            <a:pPr marL="0" indent="0">
              <a:lnSpc>
                <a:spcPct val="150000"/>
              </a:lnSpc>
              <a:buNone/>
            </a:pPr>
            <a:r>
              <a:rPr lang="en-GB" sz="2000" dirty="0"/>
              <a:t>IoTE51 Soman </a:t>
            </a:r>
            <a:r>
              <a:rPr lang="en-GB" sz="2000" dirty="0" err="1"/>
              <a:t>Sukale</a:t>
            </a:r>
            <a:endParaRPr lang="en-GB" sz="2000" dirty="0"/>
          </a:p>
          <a:p>
            <a:pPr marL="0" indent="0">
              <a:lnSpc>
                <a:spcPct val="150000"/>
              </a:lnSpc>
              <a:buNone/>
            </a:pPr>
            <a:r>
              <a:rPr lang="en-GB" sz="2000" dirty="0"/>
              <a:t>IoTE63 </a:t>
            </a:r>
            <a:r>
              <a:rPr lang="en-GB" sz="2000" dirty="0" err="1"/>
              <a:t>Shardul</a:t>
            </a:r>
            <a:r>
              <a:rPr lang="en-GB" sz="2000" dirty="0"/>
              <a:t> </a:t>
            </a:r>
            <a:r>
              <a:rPr lang="en-GB" sz="2000" dirty="0" err="1"/>
              <a:t>Vanage</a:t>
            </a:r>
            <a:endParaRPr lang="en-GB" sz="2000" dirty="0"/>
          </a:p>
          <a:p>
            <a:pPr marL="0" indent="0">
              <a:lnSpc>
                <a:spcPct val="150000"/>
              </a:lnSpc>
              <a:buNone/>
            </a:pPr>
            <a:r>
              <a:rPr lang="en-GB" sz="2000" dirty="0"/>
              <a:t>IoTE64 Abhishek Vishwakarma</a:t>
            </a:r>
          </a:p>
        </p:txBody>
      </p:sp>
      <p:sp>
        <p:nvSpPr>
          <p:cNvPr id="4" name="TextBox 3">
            <a:extLst>
              <a:ext uri="{FF2B5EF4-FFF2-40B4-BE49-F238E27FC236}">
                <a16:creationId xmlns:a16="http://schemas.microsoft.com/office/drawing/2014/main" id="{015B35E8-475D-8170-C16F-BA66A1B1D752}"/>
              </a:ext>
            </a:extLst>
          </p:cNvPr>
          <p:cNvSpPr txBox="1"/>
          <p:nvPr/>
        </p:nvSpPr>
        <p:spPr>
          <a:xfrm flipH="1">
            <a:off x="8253115" y="5702926"/>
            <a:ext cx="3787494" cy="707886"/>
          </a:xfrm>
          <a:prstGeom prst="rect">
            <a:avLst/>
          </a:prstGeom>
          <a:noFill/>
        </p:spPr>
        <p:txBody>
          <a:bodyPr wrap="square" rtlCol="0">
            <a:spAutoFit/>
          </a:bodyPr>
          <a:lstStyle/>
          <a:p>
            <a:r>
              <a:rPr lang="en-IN" sz="2000" dirty="0"/>
              <a:t>Under the guidance of</a:t>
            </a:r>
          </a:p>
          <a:p>
            <a:r>
              <a:rPr lang="en-IN" sz="2000" dirty="0" err="1"/>
              <a:t>Dr.</a:t>
            </a:r>
            <a:r>
              <a:rPr lang="en-IN" sz="2000" dirty="0"/>
              <a:t> </a:t>
            </a:r>
            <a:r>
              <a:rPr lang="en-IN" sz="2000" dirty="0" err="1"/>
              <a:t>Sheeba</a:t>
            </a:r>
            <a:r>
              <a:rPr lang="en-IN" sz="2000" dirty="0"/>
              <a:t> P.S.</a:t>
            </a:r>
          </a:p>
        </p:txBody>
      </p:sp>
    </p:spTree>
    <p:extLst>
      <p:ext uri="{BB962C8B-B14F-4D97-AF65-F5344CB8AC3E}">
        <p14:creationId xmlns:p14="http://schemas.microsoft.com/office/powerpoint/2010/main" val="84983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1508-E48B-BB32-82DE-E533F3733718}"/>
              </a:ext>
            </a:extLst>
          </p:cNvPr>
          <p:cNvSpPr>
            <a:spLocks noGrp="1"/>
          </p:cNvSpPr>
          <p:nvPr>
            <p:ph type="title"/>
          </p:nvPr>
        </p:nvSpPr>
        <p:spPr>
          <a:xfrm>
            <a:off x="810000" y="495636"/>
            <a:ext cx="10571998" cy="970450"/>
          </a:xfrm>
        </p:spPr>
        <p:txBody>
          <a:bodyPr/>
          <a:lstStyle/>
          <a:p>
            <a:r>
              <a:rPr lang="en-GB" dirty="0">
                <a:solidFill>
                  <a:schemeClr val="bg1"/>
                </a:solidFill>
              </a:rPr>
              <a:t>Agenda</a:t>
            </a:r>
            <a:endParaRPr lang="en-IN" dirty="0">
              <a:solidFill>
                <a:schemeClr val="bg1"/>
              </a:solidFill>
            </a:endParaRPr>
          </a:p>
        </p:txBody>
      </p:sp>
      <p:sp>
        <p:nvSpPr>
          <p:cNvPr id="3" name="Content Placeholder 2">
            <a:extLst>
              <a:ext uri="{FF2B5EF4-FFF2-40B4-BE49-F238E27FC236}">
                <a16:creationId xmlns:a16="http://schemas.microsoft.com/office/drawing/2014/main" id="{502CD3A7-B383-F69E-3F90-85073A6B502F}"/>
              </a:ext>
            </a:extLst>
          </p:cNvPr>
          <p:cNvSpPr>
            <a:spLocks noGrp="1"/>
          </p:cNvSpPr>
          <p:nvPr>
            <p:ph idx="1"/>
          </p:nvPr>
        </p:nvSpPr>
        <p:spPr/>
        <p:txBody>
          <a:bodyPr>
            <a:normAutofit fontScale="92500" lnSpcReduction="20000"/>
          </a:bodyPr>
          <a:lstStyle/>
          <a:p>
            <a:pPr>
              <a:lnSpc>
                <a:spcPct val="150000"/>
              </a:lnSpc>
            </a:pPr>
            <a:r>
              <a:rPr lang="en-GB" sz="2000" dirty="0"/>
              <a:t>Introduction</a:t>
            </a:r>
          </a:p>
          <a:p>
            <a:pPr>
              <a:lnSpc>
                <a:spcPct val="150000"/>
              </a:lnSpc>
            </a:pPr>
            <a:r>
              <a:rPr lang="en-GB" sz="2000" dirty="0"/>
              <a:t>Problem Statement</a:t>
            </a:r>
          </a:p>
          <a:p>
            <a:pPr>
              <a:lnSpc>
                <a:spcPct val="150000"/>
              </a:lnSpc>
            </a:pPr>
            <a:r>
              <a:rPr lang="en-GB" sz="2000" dirty="0"/>
              <a:t>Research Objective</a:t>
            </a:r>
          </a:p>
          <a:p>
            <a:pPr>
              <a:lnSpc>
                <a:spcPct val="150000"/>
              </a:lnSpc>
            </a:pPr>
            <a:r>
              <a:rPr lang="en-GB" sz="2000" dirty="0"/>
              <a:t>Literature Review</a:t>
            </a:r>
          </a:p>
          <a:p>
            <a:pPr>
              <a:lnSpc>
                <a:spcPct val="150000"/>
              </a:lnSpc>
            </a:pPr>
            <a:r>
              <a:rPr lang="en-GB" sz="2000" dirty="0"/>
              <a:t>Workflow</a:t>
            </a:r>
          </a:p>
          <a:p>
            <a:pPr>
              <a:lnSpc>
                <a:spcPct val="150000"/>
              </a:lnSpc>
            </a:pPr>
            <a:r>
              <a:rPr lang="en-GB" sz="2000" dirty="0"/>
              <a:t>Interface</a:t>
            </a:r>
          </a:p>
          <a:p>
            <a:pPr>
              <a:lnSpc>
                <a:spcPct val="150000"/>
              </a:lnSpc>
            </a:pPr>
            <a:r>
              <a:rPr lang="en-GB" sz="2000" dirty="0"/>
              <a:t>Conclusion</a:t>
            </a:r>
          </a:p>
        </p:txBody>
      </p:sp>
    </p:spTree>
    <p:extLst>
      <p:ext uri="{BB962C8B-B14F-4D97-AF65-F5344CB8AC3E}">
        <p14:creationId xmlns:p14="http://schemas.microsoft.com/office/powerpoint/2010/main" val="310481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GB" dirty="0">
                <a:solidFill>
                  <a:schemeClr val="bg1"/>
                </a:solidFill>
              </a:rPr>
              <a:t>Introduction</a:t>
            </a:r>
            <a:endParaRPr lang="en-IN" dirty="0">
              <a:solidFill>
                <a:schemeClr val="bg1"/>
              </a:solidFill>
            </a:endParaRPr>
          </a:p>
        </p:txBody>
      </p:sp>
      <p:sp>
        <p:nvSpPr>
          <p:cNvPr id="14" name="TextBox 13">
            <a:extLst>
              <a:ext uri="{FF2B5EF4-FFF2-40B4-BE49-F238E27FC236}">
                <a16:creationId xmlns:a16="http://schemas.microsoft.com/office/drawing/2014/main" id="{C2BF7242-DD43-3DDA-C15A-2E33AA99FE6A}"/>
              </a:ext>
            </a:extLst>
          </p:cNvPr>
          <p:cNvSpPr txBox="1"/>
          <p:nvPr/>
        </p:nvSpPr>
        <p:spPr>
          <a:xfrm>
            <a:off x="852366" y="2608169"/>
            <a:ext cx="10487266" cy="3139321"/>
          </a:xfrm>
          <a:prstGeom prst="rect">
            <a:avLst/>
          </a:prstGeom>
          <a:noFill/>
        </p:spPr>
        <p:txBody>
          <a:bodyPr wrap="square" rtlCol="0">
            <a:spAutoFit/>
          </a:bodyPr>
          <a:lstStyle/>
          <a:p>
            <a:pPr algn="just"/>
            <a:r>
              <a:rPr lang="en-GB" b="0" i="0" dirty="0">
                <a:solidFill>
                  <a:srgbClr val="C9D1D9"/>
                </a:solidFill>
                <a:effectLst/>
                <a:latin typeface="+mj-lt"/>
              </a:rPr>
              <a:t>	With over 4.5 billion active internet users, the amount of multimedia content being shared every day has surpassed everyone’s imagination. Large-scale and pervading social media platforms, along with easily accessible smartphones, have given rise to huge visual data such as images etc. One of the perils accompanying this huge amount of data is manipulation and malicious intent to remove the authenticity of these media. The availability of various image-editing software and tools such as Photoshop, GIMP, etc., has made it possible to create forgeries with minimal effort. Today, it is quite easy to produce a manipulated media that looks indifferent to the human eyes. Various types of digital image forgeries have evolved, the major ones include </a:t>
            </a:r>
            <a:r>
              <a:rPr lang="en-GB" b="1" i="0" dirty="0">
                <a:solidFill>
                  <a:srgbClr val="C9D1D9"/>
                </a:solidFill>
                <a:effectLst/>
                <a:latin typeface="+mj-lt"/>
              </a:rPr>
              <a:t>copy-move, morphing, watermarking</a:t>
            </a:r>
            <a:r>
              <a:rPr lang="en-GB" b="0" i="0" dirty="0">
                <a:solidFill>
                  <a:srgbClr val="C9D1D9"/>
                </a:solidFill>
                <a:effectLst/>
                <a:latin typeface="+mj-lt"/>
              </a:rPr>
              <a:t>, etc. But there is no reliable way of detecting these changes. We can create a model using Deep Learning to tackle this proble</a:t>
            </a:r>
            <a:r>
              <a:rPr lang="en-GB" dirty="0">
                <a:solidFill>
                  <a:srgbClr val="C9D1D9"/>
                </a:solidFill>
                <a:latin typeface="+mj-lt"/>
              </a:rPr>
              <a:t>m.</a:t>
            </a:r>
            <a:endParaRPr lang="en-GB" b="0" i="0" dirty="0">
              <a:solidFill>
                <a:srgbClr val="C9D1D9"/>
              </a:solidFill>
              <a:effectLst/>
              <a:latin typeface="+mj-lt"/>
            </a:endParaRPr>
          </a:p>
        </p:txBody>
      </p:sp>
    </p:spTree>
    <p:extLst>
      <p:ext uri="{BB962C8B-B14F-4D97-AF65-F5344CB8AC3E}">
        <p14:creationId xmlns:p14="http://schemas.microsoft.com/office/powerpoint/2010/main" val="248356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GB" dirty="0">
                <a:solidFill>
                  <a:schemeClr val="bg1"/>
                </a:solidFill>
              </a:rPr>
              <a:t>Problem Statement</a:t>
            </a:r>
            <a:endParaRPr lang="en-IN" dirty="0">
              <a:solidFill>
                <a:schemeClr val="bg1"/>
              </a:solidFill>
            </a:endParaRPr>
          </a:p>
        </p:txBody>
      </p:sp>
      <p:sp>
        <p:nvSpPr>
          <p:cNvPr id="14" name="TextBox 13">
            <a:extLst>
              <a:ext uri="{FF2B5EF4-FFF2-40B4-BE49-F238E27FC236}">
                <a16:creationId xmlns:a16="http://schemas.microsoft.com/office/drawing/2014/main" id="{C2BF7242-DD43-3DDA-C15A-2E33AA99FE6A}"/>
              </a:ext>
            </a:extLst>
          </p:cNvPr>
          <p:cNvSpPr txBox="1"/>
          <p:nvPr/>
        </p:nvSpPr>
        <p:spPr>
          <a:xfrm>
            <a:off x="810000" y="2912807"/>
            <a:ext cx="10745362" cy="1754326"/>
          </a:xfrm>
          <a:prstGeom prst="rect">
            <a:avLst/>
          </a:prstGeom>
          <a:noFill/>
        </p:spPr>
        <p:txBody>
          <a:bodyPr wrap="square" rtlCol="0">
            <a:spAutoFit/>
          </a:bodyPr>
          <a:lstStyle/>
          <a:p>
            <a:pPr algn="just"/>
            <a:r>
              <a:rPr lang="en-GB" b="0" i="0" dirty="0">
                <a:effectLst/>
                <a:latin typeface="+mj-lt"/>
              </a:rPr>
              <a:t>	With the advent of social networking services such as Facebook and Instagram, there has been a huge increase in the volume of image data generated in the last decade. Use of image (and video) processing software like GNU Gimp, Adobe Photoshop to create doctored images and videos is a major concern for internet companies like Facebook. These images are prime sources of fake news and are often used in malevolent ways such as for mob incitement. Before action can be taken on basis of a questionable image, we must verify its authenticity.</a:t>
            </a:r>
          </a:p>
        </p:txBody>
      </p:sp>
    </p:spTree>
    <p:extLst>
      <p:ext uri="{BB962C8B-B14F-4D97-AF65-F5344CB8AC3E}">
        <p14:creationId xmlns:p14="http://schemas.microsoft.com/office/powerpoint/2010/main" val="28106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GB" dirty="0">
                <a:solidFill>
                  <a:schemeClr val="bg1"/>
                </a:solidFill>
              </a:rPr>
              <a:t>Research Objective</a:t>
            </a:r>
            <a:endParaRPr lang="en-IN" dirty="0">
              <a:solidFill>
                <a:schemeClr val="bg1"/>
              </a:solidFill>
            </a:endParaRPr>
          </a:p>
        </p:txBody>
      </p:sp>
      <p:sp>
        <p:nvSpPr>
          <p:cNvPr id="14" name="TextBox 13">
            <a:extLst>
              <a:ext uri="{FF2B5EF4-FFF2-40B4-BE49-F238E27FC236}">
                <a16:creationId xmlns:a16="http://schemas.microsoft.com/office/drawing/2014/main" id="{C2BF7242-DD43-3DDA-C15A-2E33AA99FE6A}"/>
              </a:ext>
            </a:extLst>
          </p:cNvPr>
          <p:cNvSpPr txBox="1"/>
          <p:nvPr/>
        </p:nvSpPr>
        <p:spPr>
          <a:xfrm>
            <a:off x="723318" y="2901818"/>
            <a:ext cx="10745362" cy="2031325"/>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mj-lt"/>
              </a:rPr>
              <a:t>T</a:t>
            </a:r>
            <a:r>
              <a:rPr lang="en-GB" b="0" i="0" dirty="0">
                <a:effectLst/>
                <a:latin typeface="+mj-lt"/>
              </a:rPr>
              <a:t>o find effective and efficient techniques to accurately detect and identify manipulated images.</a:t>
            </a:r>
          </a:p>
          <a:p>
            <a:pPr algn="just"/>
            <a:endParaRPr lang="en-GB" b="0" i="0" dirty="0">
              <a:effectLst/>
              <a:latin typeface="+mj-lt"/>
            </a:endParaRPr>
          </a:p>
          <a:p>
            <a:pPr marL="285750" indent="-285750" algn="just">
              <a:buFont typeface="Arial" panose="020B0604020202020204" pitchFamily="34" charset="0"/>
              <a:buChar char="•"/>
            </a:pPr>
            <a:r>
              <a:rPr lang="en-GB" b="0" i="0" dirty="0">
                <a:effectLst/>
                <a:latin typeface="+mj-lt"/>
              </a:rPr>
              <a:t>These techniques should be able to detect various types of image forgeries such as copy-move, splicing, and retouching.</a:t>
            </a:r>
          </a:p>
          <a:p>
            <a:pPr algn="just"/>
            <a:endParaRPr lang="en-GB" dirty="0">
              <a:latin typeface="+mj-lt"/>
            </a:endParaRPr>
          </a:p>
          <a:p>
            <a:pPr marL="285750" indent="-285750" algn="just">
              <a:buFont typeface="Arial" panose="020B0604020202020204" pitchFamily="34" charset="0"/>
              <a:buChar char="•"/>
            </a:pPr>
            <a:r>
              <a:rPr lang="en-GB" dirty="0">
                <a:latin typeface="+mj-lt"/>
              </a:rPr>
              <a:t>There should be no limitations on image type i.e.  </a:t>
            </a:r>
            <a:r>
              <a:rPr lang="en-GB" dirty="0" err="1">
                <a:latin typeface="+mj-lt"/>
              </a:rPr>
              <a:t>png</a:t>
            </a:r>
            <a:r>
              <a:rPr lang="en-GB" dirty="0">
                <a:latin typeface="+mj-lt"/>
              </a:rPr>
              <a:t>, jpg, jpeg etc.</a:t>
            </a:r>
          </a:p>
        </p:txBody>
      </p:sp>
    </p:spTree>
    <p:extLst>
      <p:ext uri="{BB962C8B-B14F-4D97-AF65-F5344CB8AC3E}">
        <p14:creationId xmlns:p14="http://schemas.microsoft.com/office/powerpoint/2010/main" val="265243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IN" dirty="0">
                <a:solidFill>
                  <a:schemeClr val="bg1"/>
                </a:solidFill>
              </a:rPr>
              <a:t>Literature Review</a:t>
            </a:r>
          </a:p>
        </p:txBody>
      </p:sp>
      <p:sp>
        <p:nvSpPr>
          <p:cNvPr id="14" name="TextBox 13">
            <a:extLst>
              <a:ext uri="{FF2B5EF4-FFF2-40B4-BE49-F238E27FC236}">
                <a16:creationId xmlns:a16="http://schemas.microsoft.com/office/drawing/2014/main" id="{C2BF7242-DD43-3DDA-C15A-2E33AA99FE6A}"/>
              </a:ext>
            </a:extLst>
          </p:cNvPr>
          <p:cNvSpPr txBox="1"/>
          <p:nvPr/>
        </p:nvSpPr>
        <p:spPr>
          <a:xfrm>
            <a:off x="810000" y="2187450"/>
            <a:ext cx="10745362" cy="45243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dirty="0"/>
              <a:t>CNNs can be used for pre-processing the image.</a:t>
            </a:r>
          </a:p>
          <a:p>
            <a:pPr marL="285750" indent="-285750" algn="just">
              <a:lnSpc>
                <a:spcPct val="150000"/>
              </a:lnSpc>
              <a:buFont typeface="Arial" panose="020B0604020202020204" pitchFamily="34" charset="0"/>
              <a:buChar char="•"/>
            </a:pPr>
            <a:r>
              <a:rPr lang="en-GB" dirty="0"/>
              <a:t>There are many forgery detection techniques:</a:t>
            </a:r>
          </a:p>
          <a:p>
            <a:pPr marL="742950" lvl="1" indent="-285750" algn="just">
              <a:lnSpc>
                <a:spcPct val="150000"/>
              </a:lnSpc>
              <a:buFont typeface="Arial" panose="020B0604020202020204" pitchFamily="34" charset="0"/>
              <a:buChar char="•"/>
            </a:pPr>
            <a:r>
              <a:rPr lang="en-GB" dirty="0"/>
              <a:t>Copy-Move Forgery</a:t>
            </a:r>
          </a:p>
          <a:p>
            <a:pPr marL="742950" lvl="1" indent="-285750" algn="just">
              <a:lnSpc>
                <a:spcPct val="150000"/>
              </a:lnSpc>
              <a:buFont typeface="Arial" panose="020B0604020202020204" pitchFamily="34" charset="0"/>
              <a:buChar char="•"/>
            </a:pPr>
            <a:r>
              <a:rPr lang="en-GB" dirty="0"/>
              <a:t>Double Jpeg Compression</a:t>
            </a:r>
          </a:p>
          <a:p>
            <a:pPr marL="742950" lvl="1" indent="-285750" algn="just">
              <a:lnSpc>
                <a:spcPct val="150000"/>
              </a:lnSpc>
              <a:buFont typeface="Arial" panose="020B0604020202020204" pitchFamily="34" charset="0"/>
              <a:buChar char="•"/>
            </a:pPr>
            <a:r>
              <a:rPr lang="en-GB" dirty="0"/>
              <a:t>Noise Variance Inconsistency</a:t>
            </a:r>
          </a:p>
          <a:p>
            <a:pPr marL="742950" lvl="1" indent="-285750" algn="just">
              <a:lnSpc>
                <a:spcPct val="150000"/>
              </a:lnSpc>
              <a:buFont typeface="Arial" panose="020B0604020202020204" pitchFamily="34" charset="0"/>
              <a:buChar char="•"/>
            </a:pPr>
            <a:r>
              <a:rPr lang="en-GB" dirty="0"/>
              <a:t>Metadata Analysis</a:t>
            </a:r>
          </a:p>
          <a:p>
            <a:pPr marL="285750" indent="-285750" algn="just">
              <a:lnSpc>
                <a:spcPct val="150000"/>
              </a:lnSpc>
              <a:buFont typeface="Arial" panose="020B0604020202020204" pitchFamily="34" charset="0"/>
              <a:buChar char="•"/>
            </a:pPr>
            <a:r>
              <a:rPr lang="en-GB" dirty="0"/>
              <a:t>Different models available for forgery detection:</a:t>
            </a:r>
          </a:p>
          <a:p>
            <a:pPr marL="742950" lvl="1" indent="-285750" algn="just">
              <a:lnSpc>
                <a:spcPct val="150000"/>
              </a:lnSpc>
              <a:buFont typeface="Arial" panose="020B0604020202020204" pitchFamily="34" charset="0"/>
              <a:buChar char="•"/>
            </a:pPr>
            <a:r>
              <a:rPr lang="en-GB" dirty="0"/>
              <a:t>Error Level Analysis</a:t>
            </a:r>
          </a:p>
          <a:p>
            <a:pPr marL="742950" lvl="1" indent="-285750" algn="just">
              <a:lnSpc>
                <a:spcPct val="150000"/>
              </a:lnSpc>
              <a:buFont typeface="Arial" panose="020B0604020202020204" pitchFamily="34" charset="0"/>
              <a:buChar char="•"/>
            </a:pPr>
            <a:r>
              <a:rPr lang="en-GB" dirty="0"/>
              <a:t>VGG16</a:t>
            </a:r>
          </a:p>
          <a:p>
            <a:pPr marL="742950" lvl="1" indent="-285750" algn="just">
              <a:lnSpc>
                <a:spcPct val="150000"/>
              </a:lnSpc>
              <a:buFont typeface="Arial" panose="020B0604020202020204" pitchFamily="34" charset="0"/>
              <a:buChar char="•"/>
            </a:pPr>
            <a:r>
              <a:rPr lang="en-GB" dirty="0"/>
              <a:t>VGG19</a:t>
            </a:r>
          </a:p>
          <a:p>
            <a:pPr lvl="1" algn="just"/>
            <a:endParaRPr lang="en-GB" dirty="0"/>
          </a:p>
        </p:txBody>
      </p:sp>
    </p:spTree>
    <p:extLst>
      <p:ext uri="{BB962C8B-B14F-4D97-AF65-F5344CB8AC3E}">
        <p14:creationId xmlns:p14="http://schemas.microsoft.com/office/powerpoint/2010/main" val="327876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IN" dirty="0">
                <a:solidFill>
                  <a:schemeClr val="bg1"/>
                </a:solidFill>
              </a:rPr>
              <a:t>General Workflow</a:t>
            </a:r>
          </a:p>
        </p:txBody>
      </p:sp>
      <p:pic>
        <p:nvPicPr>
          <p:cNvPr id="3" name="Content Placeholder 2">
            <a:extLst>
              <a:ext uri="{FF2B5EF4-FFF2-40B4-BE49-F238E27FC236}">
                <a16:creationId xmlns:a16="http://schemas.microsoft.com/office/drawing/2014/main" id="{0D62599E-D2FF-4C8B-E564-CF1C5616D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433976"/>
            <a:ext cx="6538020" cy="5609541"/>
          </a:xfrm>
        </p:spPr>
      </p:pic>
    </p:spTree>
    <p:extLst>
      <p:ext uri="{BB962C8B-B14F-4D97-AF65-F5344CB8AC3E}">
        <p14:creationId xmlns:p14="http://schemas.microsoft.com/office/powerpoint/2010/main" val="144500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30187D-22AE-E38A-B00C-DDB28BB548A4}"/>
              </a:ext>
            </a:extLst>
          </p:cNvPr>
          <p:cNvSpPr>
            <a:spLocks noGrp="1"/>
          </p:cNvSpPr>
          <p:nvPr>
            <p:ph type="title"/>
          </p:nvPr>
        </p:nvSpPr>
        <p:spPr/>
        <p:txBody>
          <a:bodyPr/>
          <a:lstStyle/>
          <a:p>
            <a:r>
              <a:rPr lang="en-IN" dirty="0">
                <a:solidFill>
                  <a:schemeClr val="bg1"/>
                </a:solidFill>
              </a:rPr>
              <a:t>Our Workflow</a:t>
            </a:r>
          </a:p>
        </p:txBody>
      </p:sp>
      <p:pic>
        <p:nvPicPr>
          <p:cNvPr id="1026" name="Picture 2">
            <a:extLst>
              <a:ext uri="{FF2B5EF4-FFF2-40B4-BE49-F238E27FC236}">
                <a16:creationId xmlns:a16="http://schemas.microsoft.com/office/drawing/2014/main" id="{AA37ED0A-D0E5-2247-6A64-6351208A2F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7274" y="446088"/>
            <a:ext cx="6925031" cy="22244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241154-D5D6-7ADE-25F3-E969A8E646CB}"/>
              </a:ext>
            </a:extLst>
          </p:cNvPr>
          <p:cNvPicPr>
            <a:picLocks noChangeAspect="1"/>
          </p:cNvPicPr>
          <p:nvPr/>
        </p:nvPicPr>
        <p:blipFill>
          <a:blip r:embed="rId3"/>
          <a:stretch>
            <a:fillRect/>
          </a:stretch>
        </p:blipFill>
        <p:spPr>
          <a:xfrm>
            <a:off x="4867273" y="3184959"/>
            <a:ext cx="6925032" cy="2561443"/>
          </a:xfrm>
          <a:prstGeom prst="rect">
            <a:avLst/>
          </a:prstGeom>
        </p:spPr>
      </p:pic>
    </p:spTree>
    <p:extLst>
      <p:ext uri="{BB962C8B-B14F-4D97-AF65-F5344CB8AC3E}">
        <p14:creationId xmlns:p14="http://schemas.microsoft.com/office/powerpoint/2010/main" val="2512202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548</TotalTime>
  <Words>474</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2</vt:lpstr>
      <vt:lpstr>Quotable</vt:lpstr>
      <vt:lpstr>Image Forgery Detection</vt:lpstr>
      <vt:lpstr>Team Members</vt:lpstr>
      <vt:lpstr>Agenda</vt:lpstr>
      <vt:lpstr>Introduction</vt:lpstr>
      <vt:lpstr>Problem Statement</vt:lpstr>
      <vt:lpstr>Research Objective</vt:lpstr>
      <vt:lpstr>Literature Review</vt:lpstr>
      <vt:lpstr>General Workflow</vt:lpstr>
      <vt:lpstr>Our Workflow</vt:lpstr>
      <vt:lpstr>Interface </vt:lpstr>
      <vt:lpstr>Interface </vt:lpstr>
      <vt:lpstr>Interface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dc:title>
  <dc:creator>Zeeshan Khan</dc:creator>
  <cp:lastModifiedBy>Zeeshan Khan</cp:lastModifiedBy>
  <cp:revision>3</cp:revision>
  <dcterms:created xsi:type="dcterms:W3CDTF">2023-02-28T17:25:43Z</dcterms:created>
  <dcterms:modified xsi:type="dcterms:W3CDTF">2023-05-15T11:31:28Z</dcterms:modified>
</cp:coreProperties>
</file>