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7" r:id="rId4"/>
    <p:sldId id="268" r:id="rId5"/>
    <p:sldId id="269" r:id="rId6"/>
    <p:sldId id="270" r:id="rId7"/>
    <p:sldId id="259" r:id="rId8"/>
    <p:sldId id="260" r:id="rId9"/>
    <p:sldId id="265" r:id="rId10"/>
    <p:sldId id="261" r:id="rId11"/>
    <p:sldId id="266" r:id="rId12"/>
    <p:sldId id="267" r:id="rId13"/>
    <p:sldId id="272" r:id="rId14"/>
    <p:sldId id="273" r:id="rId15"/>
    <p:sldId id="274"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227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718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583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964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4579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359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668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8128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7030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2503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10/16/2024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9456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10/16/2024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6286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0" r:id="rId6"/>
    <p:sldLayoutId id="2147483745" r:id="rId7"/>
    <p:sldLayoutId id="2147483741" r:id="rId8"/>
    <p:sldLayoutId id="2147483742" r:id="rId9"/>
    <p:sldLayoutId id="2147483743" r:id="rId10"/>
    <p:sldLayoutId id="2147483744"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815A6C-5997-44C6-B5EE-CA7E29AB2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C0FBAC10-EE35-9DEB-AD2C-9D12BA2865E0}"/>
              </a:ext>
            </a:extLst>
          </p:cNvPr>
          <p:cNvPicPr>
            <a:picLocks noChangeAspect="1"/>
          </p:cNvPicPr>
          <p:nvPr/>
        </p:nvPicPr>
        <p:blipFill>
          <a:blip r:embed="rId2"/>
          <a:srcRect t="15730"/>
          <a:stretch/>
        </p:blipFill>
        <p:spPr>
          <a:xfrm>
            <a:off x="21" y="0"/>
            <a:ext cx="12191979" cy="6857990"/>
          </a:xfrm>
          <a:prstGeom prst="rect">
            <a:avLst/>
          </a:prstGeom>
        </p:spPr>
      </p:pic>
      <p:sp>
        <p:nvSpPr>
          <p:cNvPr id="11"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4287" y="1168273"/>
            <a:ext cx="4527613" cy="4527613"/>
          </a:xfrm>
          <a:prstGeom prst="ellipse">
            <a:avLst/>
          </a:prstGeom>
          <a:solidFill>
            <a:schemeClr val="accent1">
              <a:lumMod val="20000"/>
              <a:lumOff val="80000"/>
            </a:schemeClr>
          </a:solidFill>
          <a:ln>
            <a:noFill/>
          </a:ln>
          <a:effectLst>
            <a:outerShdw dist="165100" dir="132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8CAF7A-F137-F769-3B32-887F6D7F0384}"/>
              </a:ext>
            </a:extLst>
          </p:cNvPr>
          <p:cNvSpPr txBox="1"/>
          <p:nvPr/>
        </p:nvSpPr>
        <p:spPr>
          <a:xfrm>
            <a:off x="7425415" y="2242708"/>
            <a:ext cx="3110389" cy="1938992"/>
          </a:xfrm>
          <a:prstGeom prst="rect">
            <a:avLst/>
          </a:prstGeom>
          <a:noFill/>
        </p:spPr>
        <p:txBody>
          <a:bodyPr wrap="square" rtlCol="0">
            <a:spAutoFit/>
          </a:bodyPr>
          <a:lstStyle/>
          <a:p>
            <a:pPr algn="ctr"/>
            <a:r>
              <a:rPr lang="en-US" sz="4000" b="1" dirty="0">
                <a:latin typeface="Arial Nova Cond" panose="020B0506020202020204" pitchFamily="34" charset="0"/>
              </a:rPr>
              <a:t>Banking Data for Marketing Targets</a:t>
            </a:r>
          </a:p>
        </p:txBody>
      </p:sp>
      <p:sp>
        <p:nvSpPr>
          <p:cNvPr id="6" name="TextBox 5">
            <a:extLst>
              <a:ext uri="{FF2B5EF4-FFF2-40B4-BE49-F238E27FC236}">
                <a16:creationId xmlns:a16="http://schemas.microsoft.com/office/drawing/2014/main" id="{F4BEBD68-1873-8416-323B-CDC17624C454}"/>
              </a:ext>
            </a:extLst>
          </p:cNvPr>
          <p:cNvSpPr txBox="1"/>
          <p:nvPr/>
        </p:nvSpPr>
        <p:spPr>
          <a:xfrm>
            <a:off x="7944465" y="4532671"/>
            <a:ext cx="2448232" cy="646331"/>
          </a:xfrm>
          <a:prstGeom prst="rect">
            <a:avLst/>
          </a:prstGeom>
          <a:noFill/>
        </p:spPr>
        <p:txBody>
          <a:bodyPr wrap="square" rtlCol="0">
            <a:spAutoFit/>
          </a:bodyPr>
          <a:lstStyle/>
          <a:p>
            <a:r>
              <a:rPr lang="en-US" b="1" dirty="0">
                <a:latin typeface="Arial Nova Cond" panose="020B0506020202020204" pitchFamily="34" charset="0"/>
              </a:rPr>
              <a:t>- Abhishek, Amit, Priyal, </a:t>
            </a:r>
            <a:r>
              <a:rPr lang="en-US" b="1" dirty="0" err="1">
                <a:latin typeface="Arial Nova Cond" panose="020B0506020202020204" pitchFamily="34" charset="0"/>
              </a:rPr>
              <a:t>Rishu</a:t>
            </a:r>
            <a:endParaRPr lang="en-US" b="1" dirty="0">
              <a:latin typeface="Arial Nova Cond" panose="020B0506020202020204" pitchFamily="34" charset="0"/>
            </a:endParaRPr>
          </a:p>
        </p:txBody>
      </p:sp>
    </p:spTree>
    <p:extLst>
      <p:ext uri="{BB962C8B-B14F-4D97-AF65-F5344CB8AC3E}">
        <p14:creationId xmlns:p14="http://schemas.microsoft.com/office/powerpoint/2010/main" val="179911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82AF-1618-DC44-1CC2-CA6F1022997E}"/>
              </a:ext>
            </a:extLst>
          </p:cNvPr>
          <p:cNvSpPr>
            <a:spLocks noGrp="1"/>
          </p:cNvSpPr>
          <p:nvPr>
            <p:ph type="title"/>
          </p:nvPr>
        </p:nvSpPr>
        <p:spPr>
          <a:xfrm>
            <a:off x="303836" y="212725"/>
            <a:ext cx="10357666" cy="663575"/>
          </a:xfrm>
        </p:spPr>
        <p:txBody>
          <a:bodyPr/>
          <a:lstStyle/>
          <a:p>
            <a:r>
              <a:rPr lang="en-US" cap="none" dirty="0">
                <a:latin typeface="Arial Nova Cond" panose="020B0506020202020204" pitchFamily="34" charset="0"/>
              </a:rPr>
              <a:t>HYPOTHESIS 3</a:t>
            </a:r>
            <a:endParaRPr lang="en-US" dirty="0"/>
          </a:p>
        </p:txBody>
      </p:sp>
      <p:sp>
        <p:nvSpPr>
          <p:cNvPr id="3" name="Content Placeholder 2">
            <a:extLst>
              <a:ext uri="{FF2B5EF4-FFF2-40B4-BE49-F238E27FC236}">
                <a16:creationId xmlns:a16="http://schemas.microsoft.com/office/drawing/2014/main" id="{1AE86AB6-3768-FF3F-15A1-203BD127FC4E}"/>
              </a:ext>
            </a:extLst>
          </p:cNvPr>
          <p:cNvSpPr>
            <a:spLocks noGrp="1"/>
          </p:cNvSpPr>
          <p:nvPr>
            <p:ph idx="1"/>
          </p:nvPr>
        </p:nvSpPr>
        <p:spPr>
          <a:xfrm>
            <a:off x="303835" y="981075"/>
            <a:ext cx="8011490" cy="5791200"/>
          </a:xfrm>
        </p:spPr>
        <p:txBody>
          <a:bodyPr>
            <a:normAutofit fontScale="92500" lnSpcReduction="20000"/>
          </a:bodyPr>
          <a:lstStyle/>
          <a:p>
            <a:pPr marL="0" indent="0">
              <a:buNone/>
            </a:pPr>
            <a:r>
              <a:rPr lang="en-IN" sz="1900" b="1" dirty="0">
                <a:effectLst/>
                <a:latin typeface="Arial Nova Cond" panose="020B0506020202020204" pitchFamily="34" charset="0"/>
                <a:ea typeface="Calibri" panose="020F0502020204030204" pitchFamily="34" charset="0"/>
                <a:cs typeface="Times New Roman" panose="02020603050405020304" pitchFamily="18" charset="0"/>
              </a:rPr>
              <a:t>Hypothesis 3 : Longer Call Durations Lead to Higher Subscription Rates</a:t>
            </a:r>
          </a:p>
          <a:p>
            <a:pPr marL="0" indent="0">
              <a:buNone/>
            </a:pP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700" b="1" dirty="0">
                <a:effectLst/>
                <a:latin typeface="Arial Nova Cond" panose="020B0506020202020204" pitchFamily="34" charset="0"/>
                <a:ea typeface="Times New Roman" panose="02020603050405020304" pitchFamily="18" charset="0"/>
                <a:cs typeface="Times New Roman" panose="02020603050405020304" pitchFamily="18" charset="0"/>
              </a:rPr>
              <a:t>Analysing the Cross-Tabulation and Chi-Square Test</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600" b="1" dirty="0">
                <a:effectLst/>
                <a:latin typeface="Arial Nova Cond" panose="020B0506020202020204" pitchFamily="34" charset="0"/>
                <a:ea typeface="Times New Roman" panose="02020603050405020304" pitchFamily="18" charset="0"/>
                <a:cs typeface="Times New Roman" panose="02020603050405020304" pitchFamily="18" charset="0"/>
              </a:rPr>
              <a:t>Understanding the Output:</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The provided output shows a cross-tabulation of "Term-Deposits" (rows) and "Duration Formatted" (columns), along with a chi-square test to assess the association between these two variables.</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600" b="1" dirty="0">
                <a:effectLst/>
                <a:latin typeface="Arial Nova Cond" panose="020B0506020202020204" pitchFamily="34" charset="0"/>
                <a:ea typeface="Times New Roman" panose="02020603050405020304" pitchFamily="18" charset="0"/>
                <a:cs typeface="Times New Roman" panose="02020603050405020304" pitchFamily="18" charset="0"/>
              </a:rPr>
              <a:t>Key Findings:</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Cross-Tabulation:</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The table provides the frequency of each combination of "Term-Deposits" and "Duration Formatted" values. For example, there are 10564 cases where "Term-Deposits" is "no" and "Duration Formatted" is "long".</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Chi-Square Test:</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Pearson Chi-Square:</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4128.669</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Degrees of Freedom (DF):</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1</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P-Value:</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0.000</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Likelihood Ratio:</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3805.616 (similar to the Pearson chi-square)</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300" b="1" dirty="0">
                <a:effectLst/>
                <a:latin typeface="Arial Nova Cond" panose="020B0506020202020204" pitchFamily="34" charset="0"/>
                <a:ea typeface="Times New Roman" panose="02020603050405020304" pitchFamily="18" charset="0"/>
                <a:cs typeface="Times New Roman" panose="02020603050405020304" pitchFamily="18" charset="0"/>
              </a:rPr>
              <a:t>Cramer's V-square:</a:t>
            </a:r>
            <a:r>
              <a:rPr lang="en-IN" sz="1300" dirty="0">
                <a:effectLst/>
                <a:latin typeface="Arial Nova Cond" panose="020B0506020202020204" pitchFamily="34" charset="0"/>
                <a:ea typeface="Times New Roman" panose="02020603050405020304" pitchFamily="18" charset="0"/>
                <a:cs typeface="Times New Roman" panose="02020603050405020304" pitchFamily="18" charset="0"/>
              </a:rPr>
              <a:t> 0.0913200</a:t>
            </a:r>
            <a:endParaRPr lang="en-US" sz="13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600" b="1" dirty="0">
                <a:effectLst/>
                <a:latin typeface="Arial Nova Cond" panose="020B0506020202020204" pitchFamily="34" charset="0"/>
                <a:ea typeface="Times New Roman" panose="02020603050405020304" pitchFamily="18" charset="0"/>
                <a:cs typeface="Times New Roman" panose="02020603050405020304" pitchFamily="18" charset="0"/>
              </a:rPr>
              <a:t>Interpretation:</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1400" b="1" dirty="0">
                <a:effectLst/>
                <a:latin typeface="Arial Nova Cond" panose="020B0506020202020204" pitchFamily="34" charset="0"/>
                <a:ea typeface="Times New Roman" panose="02020603050405020304" pitchFamily="18" charset="0"/>
                <a:cs typeface="Times New Roman" panose="02020603050405020304" pitchFamily="18" charset="0"/>
              </a:rPr>
              <a:t>P-Value:</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 The p-value of 0.00. This indicates that the observed association between "Term-Deposits" and "Duration Formatted" is </a:t>
            </a:r>
            <a:r>
              <a:rPr lang="en-IN" sz="1400" b="1" dirty="0">
                <a:effectLst/>
                <a:latin typeface="Arial Nova Cond" panose="020B0506020202020204" pitchFamily="34" charset="0"/>
                <a:ea typeface="Times New Roman" panose="02020603050405020304" pitchFamily="18" charset="0"/>
                <a:cs typeface="Times New Roman" panose="02020603050405020304" pitchFamily="18" charset="0"/>
              </a:rPr>
              <a:t>highly unlikely to occur by chance</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 if there were no true relationship between the variables.</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0" indent="0">
              <a:spcBef>
                <a:spcPts val="0"/>
              </a:spcBef>
              <a:buNone/>
            </a:pPr>
            <a:r>
              <a:rPr lang="en-IN" sz="1600" b="1" dirty="0">
                <a:latin typeface="Arial Nova Cond" panose="020B0506020202020204" pitchFamily="34" charset="0"/>
                <a:cs typeface="Times New Roman" panose="02020603050405020304" pitchFamily="18" charset="0"/>
              </a:rPr>
              <a:t>Conclusion:</a:t>
            </a:r>
            <a:endParaRPr lang="en-US" sz="1600" b="1" dirty="0">
              <a:latin typeface="Arial Nova Cond" panose="020B050602020202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Based on the chi-square test and the p-value:</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There is a </a:t>
            </a:r>
            <a:r>
              <a:rPr lang="en-IN" sz="1400" b="1" dirty="0">
                <a:effectLst/>
                <a:latin typeface="Arial Nova Cond" panose="020B0506020202020204" pitchFamily="34" charset="0"/>
                <a:ea typeface="Times New Roman" panose="02020603050405020304" pitchFamily="18" charset="0"/>
                <a:cs typeface="Times New Roman" panose="02020603050405020304" pitchFamily="18" charset="0"/>
              </a:rPr>
              <a:t>strong association</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 between "Term-Deposits" and "Duration Formatted".</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observed relationship is </a:t>
            </a:r>
            <a:r>
              <a:rPr lang="en-IN" sz="1400" b="1" dirty="0">
                <a:effectLst/>
                <a:latin typeface="Arial Nova Cond" panose="020B0506020202020204" pitchFamily="34" charset="0"/>
                <a:ea typeface="Times New Roman" panose="02020603050405020304" pitchFamily="18" charset="0"/>
                <a:cs typeface="Times New Roman" panose="02020603050405020304" pitchFamily="18" charset="0"/>
              </a:rPr>
              <a:t>statistically significant</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 and is unlikely to be due to chance.</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duration of the call (long or short) significantly influences whether a customer subscribes to a term deposit.</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9942422-C439-01EB-029C-20E03C143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654" y="981075"/>
            <a:ext cx="3027046" cy="4895850"/>
          </a:xfrm>
          <a:prstGeom prst="rect">
            <a:avLst/>
          </a:prstGeom>
        </p:spPr>
      </p:pic>
    </p:spTree>
    <p:extLst>
      <p:ext uri="{BB962C8B-B14F-4D97-AF65-F5344CB8AC3E}">
        <p14:creationId xmlns:p14="http://schemas.microsoft.com/office/powerpoint/2010/main" val="236104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88FD-CADA-7FF5-3A3F-2CE887C1572F}"/>
              </a:ext>
            </a:extLst>
          </p:cNvPr>
          <p:cNvSpPr>
            <a:spLocks noGrp="1"/>
          </p:cNvSpPr>
          <p:nvPr>
            <p:ph type="title"/>
          </p:nvPr>
        </p:nvSpPr>
        <p:spPr>
          <a:xfrm>
            <a:off x="141402" y="32205"/>
            <a:ext cx="10357666" cy="758825"/>
          </a:xfrm>
        </p:spPr>
        <p:txBody>
          <a:bodyPr/>
          <a:lstStyle/>
          <a:p>
            <a:r>
              <a:rPr lang="en-US" cap="none" dirty="0">
                <a:latin typeface="Arial Nova Cond" panose="020B0506020202020204" pitchFamily="34" charset="0"/>
              </a:rPr>
              <a:t>BINARY LOGISTIC REGRESSION</a:t>
            </a:r>
            <a:endParaRPr lang="en-US" dirty="0"/>
          </a:p>
        </p:txBody>
      </p:sp>
      <p:sp>
        <p:nvSpPr>
          <p:cNvPr id="3" name="Content Placeholder 2">
            <a:extLst>
              <a:ext uri="{FF2B5EF4-FFF2-40B4-BE49-F238E27FC236}">
                <a16:creationId xmlns:a16="http://schemas.microsoft.com/office/drawing/2014/main" id="{67E21042-808E-BB21-D30A-69A7C27F8F28}"/>
              </a:ext>
            </a:extLst>
          </p:cNvPr>
          <p:cNvSpPr>
            <a:spLocks noGrp="1"/>
          </p:cNvSpPr>
          <p:nvPr>
            <p:ph idx="1"/>
          </p:nvPr>
        </p:nvSpPr>
        <p:spPr>
          <a:xfrm>
            <a:off x="141402" y="989277"/>
            <a:ext cx="8022210" cy="5609486"/>
          </a:xfrm>
        </p:spPr>
        <p:txBody>
          <a:bodyPr>
            <a:normAutofit fontScale="55000" lnSpcReduction="20000"/>
          </a:bodyPr>
          <a:lstStyle/>
          <a:p>
            <a:pPr marL="0" indent="0">
              <a:spcBef>
                <a:spcPts val="0"/>
              </a:spcBef>
              <a:buNone/>
            </a:pPr>
            <a:r>
              <a:rPr lang="en-IN" sz="2900" b="1" dirty="0">
                <a:latin typeface="Arial Nova Cond" panose="020B0506020202020204" pitchFamily="34" charset="0"/>
                <a:cs typeface="Times New Roman" panose="02020603050405020304" pitchFamily="18" charset="0"/>
              </a:rPr>
              <a:t>Interpreting the Binary Logistic Regression Model (duration, balance, </a:t>
            </a:r>
            <a:r>
              <a:rPr lang="en-IN" sz="2900" b="1" dirty="0" err="1">
                <a:latin typeface="Arial Nova Cond" panose="020B0506020202020204" pitchFamily="34" charset="0"/>
                <a:cs typeface="Times New Roman" panose="02020603050405020304" pitchFamily="18" charset="0"/>
              </a:rPr>
              <a:t>poutcome</a:t>
            </a:r>
            <a:r>
              <a:rPr lang="en-IN" sz="2900" b="1" dirty="0">
                <a:latin typeface="Arial Nova Cond" panose="020B0506020202020204" pitchFamily="34" charset="0"/>
                <a:cs typeface="Times New Roman" panose="02020603050405020304" pitchFamily="18" charset="0"/>
              </a:rPr>
              <a:t>)</a:t>
            </a:r>
          </a:p>
          <a:p>
            <a:pPr marL="0" marR="0" indent="0">
              <a:spcBef>
                <a:spcPts val="0"/>
              </a:spcBef>
              <a:spcAft>
                <a:spcPts val="0"/>
              </a:spcAft>
              <a:buNone/>
            </a:pPr>
            <a:endParaRPr lang="en-US" sz="12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2500" b="1" dirty="0">
                <a:latin typeface="Arial Nova Cond" panose="020B0506020202020204" pitchFamily="34" charset="0"/>
                <a:cs typeface="Times New Roman" panose="02020603050405020304" pitchFamily="18" charset="0"/>
              </a:rPr>
              <a:t>Understanding the Output:</a:t>
            </a:r>
            <a:endParaRPr lang="en-US" sz="2500" b="1" dirty="0">
              <a:latin typeface="Arial Nova Cond" panose="020B050602020202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The provided output presents a binary logistic regression model predicting the likelihood of a term deposit subscription ("y") based on the variables "duration", "balance", and "</a:t>
            </a:r>
            <a:r>
              <a:rPr lang="en-IN"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a:t>
            </a:r>
            <a:endParaRPr lang="en-US" dirty="0">
              <a:effectLst/>
              <a:latin typeface="Arial Nova Cond" panose="020B0506020202020204" pitchFamily="34" charset="0"/>
              <a:ea typeface="Calibri" panose="020F0502020204030204" pitchFamily="34" charset="0"/>
              <a:cs typeface="Times New Roman" panose="02020603050405020304" pitchFamily="18" charset="0"/>
            </a:endParaRPr>
          </a:p>
          <a:p>
            <a:pPr marL="0" indent="0">
              <a:spcBef>
                <a:spcPts val="0"/>
              </a:spcBef>
              <a:buNone/>
            </a:pPr>
            <a:r>
              <a:rPr lang="en-IN" sz="2500" b="1" dirty="0">
                <a:latin typeface="Arial Nova Cond" panose="020B0506020202020204" pitchFamily="34" charset="0"/>
                <a:cs typeface="Times New Roman" panose="02020603050405020304" pitchFamily="18" charset="0"/>
              </a:rPr>
              <a:t>Key Components:</a:t>
            </a:r>
            <a:endParaRPr lang="en-US" sz="2500" b="1" dirty="0">
              <a:latin typeface="Arial Nova Cond" panose="020B050602020202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b="1" dirty="0">
                <a:effectLst/>
                <a:latin typeface="Arial Nova Cond" panose="020B0506020202020204" pitchFamily="34" charset="0"/>
                <a:ea typeface="Times New Roman" panose="02020603050405020304" pitchFamily="18" charset="0"/>
                <a:cs typeface="Times New Roman" panose="02020603050405020304" pitchFamily="18" charset="0"/>
              </a:rPr>
              <a:t>Regression Equation:</a:t>
            </a: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 </a:t>
            </a:r>
            <a:endParaRPr lang="en-US" dirty="0">
              <a:effectLst/>
              <a:latin typeface="Arial Nova Cond" panose="020B0506020202020204" pitchFamily="34" charset="0"/>
              <a:ea typeface="Calibri" panose="020F0502020204030204" pitchFamily="34" charset="0"/>
              <a:cs typeface="Times New Roman" panose="02020603050405020304" pitchFamily="18" charset="0"/>
            </a:endParaRPr>
          </a:p>
          <a:p>
            <a:pPr marL="514350" indent="-285750">
              <a:spcBef>
                <a:spcPts val="0"/>
              </a:spcBef>
              <a:buSzPts val="1000"/>
              <a:buFont typeface="Wingdings" panose="05000000000000000000" pitchFamily="2" charset="2"/>
              <a:buChar char="Ø"/>
              <a:tabLst>
                <a:tab pos="914400" algn="l"/>
              </a:tabLst>
            </a:pP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The equation provides the predicted probability of "yes" (subscription) based on the values of "duration", "balance", and "</a:t>
            </a:r>
            <a:r>
              <a:rPr lang="en-IN"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a:t>
            </a:r>
            <a:endParaRPr lang="en-US" dirty="0">
              <a:effectLst/>
              <a:latin typeface="Arial Nova Cond" panose="020B0506020202020204" pitchFamily="34" charset="0"/>
              <a:ea typeface="Calibri" panose="020F0502020204030204" pitchFamily="34" charset="0"/>
              <a:cs typeface="Times New Roman" panose="02020603050405020304" pitchFamily="18" charset="0"/>
            </a:endParaRPr>
          </a:p>
          <a:p>
            <a:pPr marL="514350" indent="-285750">
              <a:spcBef>
                <a:spcPts val="0"/>
              </a:spcBef>
              <a:buSzPts val="1000"/>
              <a:buFont typeface="Wingdings" panose="05000000000000000000" pitchFamily="2" charset="2"/>
              <a:buChar char="Ø"/>
              <a:tabLst>
                <a:tab pos="914400" algn="l"/>
              </a:tabLst>
            </a:pP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The coefficients represent the impact of each predictor on the log odds of subscription.</a:t>
            </a:r>
            <a:endParaRPr lang="en-US"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2500" b="1" dirty="0">
                <a:effectLst/>
                <a:latin typeface="Arial Nova Cond" panose="020B0506020202020204" pitchFamily="34" charset="0"/>
                <a:ea typeface="Times New Roman" panose="02020603050405020304" pitchFamily="18" charset="0"/>
                <a:cs typeface="Times New Roman" panose="02020603050405020304" pitchFamily="18" charset="0"/>
              </a:rPr>
              <a:t>Interpretation:</a:t>
            </a:r>
            <a:endParaRPr lang="en-US" sz="2500" dirty="0">
              <a:effectLst/>
              <a:latin typeface="Arial Nova Cond" panose="020B0506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b="1" dirty="0">
                <a:effectLst/>
                <a:latin typeface="Arial Nova Cond" panose="020B0506020202020204" pitchFamily="34" charset="0"/>
                <a:ea typeface="Times New Roman" panose="02020603050405020304" pitchFamily="18" charset="0"/>
                <a:cs typeface="Times New Roman" panose="02020603050405020304" pitchFamily="18" charset="0"/>
              </a:rPr>
              <a:t>"</a:t>
            </a:r>
            <a:r>
              <a:rPr lang="en-IN" b="1" dirty="0">
                <a:latin typeface="Arial Nova Cond" panose="020B0506020202020204" pitchFamily="34" charset="0"/>
                <a:cs typeface="Times New Roman" panose="02020603050405020304" pitchFamily="18" charset="0"/>
              </a:rPr>
              <a:t>duration": </a:t>
            </a:r>
            <a:endParaRPr lang="en-US" b="1" dirty="0">
              <a:latin typeface="Arial Nova Cond" panose="020B050602020202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The coefficient for "duration" is positive (0.003747), suggesting that an increase in the duration of the call is associated with a </a:t>
            </a:r>
            <a:r>
              <a:rPr lang="en-IN" sz="2000" b="1" dirty="0">
                <a:effectLst/>
                <a:latin typeface="Arial Nova Cond" panose="020B0506020202020204" pitchFamily="34" charset="0"/>
                <a:ea typeface="Times New Roman" panose="02020603050405020304" pitchFamily="18" charset="0"/>
                <a:cs typeface="Times New Roman" panose="02020603050405020304" pitchFamily="18" charset="0"/>
              </a:rPr>
              <a:t>slight increase</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in the odds of subscription.</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The odds ratio of 1.0038 (calculated from exp(0.003747)) indicates that a one-unit increase in "duration" is associated with a </a:t>
            </a:r>
            <a:r>
              <a:rPr lang="en-IN" sz="2000" b="1" dirty="0">
                <a:effectLst/>
                <a:latin typeface="Arial Nova Cond" panose="020B0506020202020204" pitchFamily="34" charset="0"/>
                <a:ea typeface="Times New Roman" panose="02020603050405020304" pitchFamily="18" charset="0"/>
                <a:cs typeface="Times New Roman" panose="02020603050405020304" pitchFamily="18" charset="0"/>
              </a:rPr>
              <a:t>0.38% increase</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in the odds of subscription.</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342900" indent="-342900">
              <a:spcBef>
                <a:spcPts val="0"/>
              </a:spcBef>
              <a:buSzPts val="1000"/>
              <a:buFont typeface="Symbol" panose="05050102010706020507" pitchFamily="18" charset="2"/>
              <a:buChar char=""/>
              <a:tabLst>
                <a:tab pos="457200" algn="l"/>
              </a:tabLst>
            </a:pPr>
            <a:r>
              <a:rPr lang="en-IN" sz="2500" b="1" dirty="0">
                <a:latin typeface="Arial Nova Cond" panose="020B0506020202020204" pitchFamily="34" charset="0"/>
                <a:cs typeface="Times New Roman" panose="02020603050405020304" pitchFamily="18" charset="0"/>
              </a:rPr>
              <a:t>"</a:t>
            </a:r>
            <a:r>
              <a:rPr lang="en-IN" b="1" dirty="0">
                <a:latin typeface="Arial Nova Cond" panose="020B0506020202020204" pitchFamily="34" charset="0"/>
                <a:cs typeface="Times New Roman" panose="02020603050405020304" pitchFamily="18" charset="0"/>
              </a:rPr>
              <a:t>balance": </a:t>
            </a:r>
            <a:endParaRPr lang="en-US" b="1" dirty="0">
              <a:latin typeface="Arial Nova Cond" panose="020B0506020202020204" pitchFamily="34" charset="0"/>
              <a:cs typeface="Times New Roman" panose="02020603050405020304" pitchFamily="18" charset="0"/>
            </a:endParaRPr>
          </a:p>
          <a:p>
            <a:pPr marL="800100" marR="0" lvl="1" indent="-34290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The coefficient for "balance" is also positive (0.000035), suggesting that an increase in the balance is associated with a </a:t>
            </a:r>
            <a:r>
              <a:rPr lang="en-IN" sz="2000" b="1" dirty="0">
                <a:effectLst/>
                <a:latin typeface="Arial Nova Cond" panose="020B0506020202020204" pitchFamily="34" charset="0"/>
                <a:ea typeface="Times New Roman" panose="02020603050405020304" pitchFamily="18" charset="0"/>
                <a:cs typeface="Times New Roman" panose="02020603050405020304" pitchFamily="18" charset="0"/>
              </a:rPr>
              <a:t>very slight increase</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in the odds of subscription.</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800100" marR="0" lvl="1" indent="-34290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The odds ratio of 1.0000 (calculated from exp(0.000035)) indicates that a one-unit increase in "balance" has a </a:t>
            </a:r>
            <a:r>
              <a:rPr lang="en-IN" sz="2000" b="1" dirty="0">
                <a:effectLst/>
                <a:latin typeface="Arial Nova Cond" panose="020B0506020202020204" pitchFamily="34" charset="0"/>
                <a:ea typeface="Times New Roman" panose="02020603050405020304" pitchFamily="18" charset="0"/>
                <a:cs typeface="Times New Roman" panose="02020603050405020304" pitchFamily="18" charset="0"/>
              </a:rPr>
              <a:t>minimal</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effect on the odds of subscription.</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b="1" dirty="0">
                <a:effectLst/>
                <a:latin typeface="Arial Nova Cond" panose="020B0506020202020204" pitchFamily="34" charset="0"/>
                <a:ea typeface="Times New Roman" panose="02020603050405020304" pitchFamily="18" charset="0"/>
                <a:cs typeface="Times New Roman" panose="02020603050405020304" pitchFamily="18" charset="0"/>
              </a:rPr>
              <a:t>"</a:t>
            </a:r>
            <a:r>
              <a:rPr lang="en-IN" b="1"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b="1" dirty="0">
                <a:effectLst/>
                <a:latin typeface="Arial Nova Cond" panose="020B0506020202020204" pitchFamily="34" charset="0"/>
                <a:ea typeface="Times New Roman" panose="02020603050405020304" pitchFamily="18" charset="0"/>
                <a:cs typeface="Times New Roman" panose="02020603050405020304" pitchFamily="18" charset="0"/>
              </a:rPr>
              <a:t>":</a:t>
            </a:r>
            <a:r>
              <a:rPr lang="en-IN" dirty="0">
                <a:effectLst/>
                <a:latin typeface="Arial Nova Cond" panose="020B0506020202020204" pitchFamily="34" charset="0"/>
                <a:ea typeface="Times New Roman" panose="02020603050405020304" pitchFamily="18" charset="0"/>
                <a:cs typeface="Times New Roman" panose="02020603050405020304" pitchFamily="18" charset="0"/>
              </a:rPr>
              <a:t> </a:t>
            </a:r>
            <a:endParaRPr lang="en-US"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Presents the odds ratios for different levels of "</a:t>
            </a:r>
            <a:r>
              <a:rPr lang="en-IN" sz="2000"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relative to a reference level. For example, an odds ratio of 13.6427 for "success" compared to "failure" indicates that customers with a previous "success" are significantly more likely to subscribe to a </a:t>
            </a:r>
            <a:r>
              <a:rPr lang="en-IN" sz="2000" dirty="0" err="1">
                <a:effectLst/>
                <a:latin typeface="Arial Nova Cond" panose="020B0506020202020204" pitchFamily="34" charset="0"/>
                <a:ea typeface="Times New Roman" panose="02020603050405020304" pitchFamily="18" charset="0"/>
                <a:cs typeface="Times New Roman" panose="02020603050405020304" pitchFamily="18" charset="0"/>
              </a:rPr>
              <a:t>termdeposit</a:t>
            </a: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 than those with a previous "failure".</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The odds ratios suggest that customers with a previous "success" are significantly more likely to subscribe to a term deposit compared to those with "failure" or "unknown" outcomes.</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2000" dirty="0">
                <a:effectLst/>
                <a:latin typeface="Arial Nova Cond" panose="020B0506020202020204" pitchFamily="34" charset="0"/>
                <a:ea typeface="Times New Roman" panose="02020603050405020304" pitchFamily="18" charset="0"/>
                <a:cs typeface="Times New Roman" panose="02020603050405020304" pitchFamily="18" charset="0"/>
              </a:rPr>
              <a:t>Customers with a previous "failure" are also more likely to subscribe than those with an "unknown" outcome.</a:t>
            </a:r>
            <a:endParaRPr lang="en-US" sz="2000" dirty="0">
              <a:effectLst/>
              <a:latin typeface="Arial Nova Cond" panose="020B050602020202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9705FA9-589D-0EDA-A2CE-E300B0B1E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6492" y="411618"/>
            <a:ext cx="2981830" cy="2600787"/>
          </a:xfrm>
          <a:prstGeom prst="rect">
            <a:avLst/>
          </a:prstGeom>
        </p:spPr>
      </p:pic>
      <p:pic>
        <p:nvPicPr>
          <p:cNvPr id="5" name="Picture 4">
            <a:extLst>
              <a:ext uri="{FF2B5EF4-FFF2-40B4-BE49-F238E27FC236}">
                <a16:creationId xmlns:a16="http://schemas.microsoft.com/office/drawing/2014/main" id="{F1CBAC7B-468B-31BE-6B35-DDAEC406F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447" y="3322554"/>
            <a:ext cx="2879875" cy="3123828"/>
          </a:xfrm>
          <a:prstGeom prst="rect">
            <a:avLst/>
          </a:prstGeom>
        </p:spPr>
      </p:pic>
    </p:spTree>
    <p:extLst>
      <p:ext uri="{BB962C8B-B14F-4D97-AF65-F5344CB8AC3E}">
        <p14:creationId xmlns:p14="http://schemas.microsoft.com/office/powerpoint/2010/main" val="55153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9202B-50E9-9A02-D5C6-C0ABE972AA08}"/>
              </a:ext>
            </a:extLst>
          </p:cNvPr>
          <p:cNvSpPr>
            <a:spLocks noGrp="1"/>
          </p:cNvSpPr>
          <p:nvPr>
            <p:ph idx="1"/>
          </p:nvPr>
        </p:nvSpPr>
        <p:spPr>
          <a:xfrm>
            <a:off x="618162" y="1085849"/>
            <a:ext cx="10357666" cy="4114801"/>
          </a:xfrm>
        </p:spPr>
        <p:txBody>
          <a:bodyPr/>
          <a:lstStyle/>
          <a:p>
            <a:pPr marL="0" marR="0" indent="0">
              <a:spcBef>
                <a:spcPts val="0"/>
              </a:spcBef>
              <a:spcAft>
                <a:spcPts val="0"/>
              </a:spcAft>
              <a:buNone/>
            </a:pPr>
            <a:r>
              <a:rPr lang="en-IN" sz="1600" b="1" dirty="0">
                <a:effectLst/>
                <a:latin typeface="Arial Nova Cond" panose="020B0506020202020204" pitchFamily="34" charset="0"/>
                <a:ea typeface="Times New Roman" panose="02020603050405020304" pitchFamily="18" charset="0"/>
                <a:cs typeface="Times New Roman" panose="02020603050405020304" pitchFamily="18" charset="0"/>
              </a:rPr>
              <a:t>Model Summary:</a:t>
            </a:r>
            <a:r>
              <a:rPr lang="en-IN" sz="1600" dirty="0">
                <a:effectLst/>
                <a:latin typeface="Arial Nova Cond" panose="020B0506020202020204" pitchFamily="34" charset="0"/>
                <a:ea typeface="Times New Roman" panose="02020603050405020304" pitchFamily="18" charset="0"/>
                <a:cs typeface="Times New Roman" panose="02020603050405020304" pitchFamily="18" charset="0"/>
              </a:rPr>
              <a:t> </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pPr marL="514350" indent="-285750">
              <a:spcBef>
                <a:spcPts val="0"/>
              </a:spcBef>
              <a:buSzPts val="1000"/>
              <a:buFont typeface="Wingdings" panose="05000000000000000000" pitchFamily="2" charset="2"/>
              <a:buChar char="§"/>
              <a:tabLst>
                <a:tab pos="9144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model explains 24.49% of the variance in the outcome (Deviance R-</a:t>
            </a:r>
            <a:r>
              <a:rPr lang="en-IN" sz="1400" dirty="0" err="1">
                <a:effectLst/>
                <a:latin typeface="Arial Nova Cond" panose="020B0506020202020204" pitchFamily="34" charset="0"/>
                <a:ea typeface="Times New Roman" panose="02020603050405020304" pitchFamily="18" charset="0"/>
                <a:cs typeface="Times New Roman" panose="02020603050405020304" pitchFamily="18" charset="0"/>
              </a:rPr>
              <a:t>Sq</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514350" indent="-285750">
              <a:spcBef>
                <a:spcPts val="0"/>
              </a:spcBef>
              <a:buSzPts val="1000"/>
              <a:buFont typeface="Wingdings" panose="05000000000000000000" pitchFamily="2" charset="2"/>
              <a:buChar char="§"/>
              <a:tabLst>
                <a:tab pos="9144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adjusted R-squared is slightly lower (24.47%), indicating that the inclusion of additional predictors might not have significantly improved the model's fit.</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514350" indent="-285750">
              <a:spcBef>
                <a:spcPts val="0"/>
              </a:spcBef>
              <a:buSzPts val="1000"/>
              <a:buFont typeface="Wingdings" panose="05000000000000000000" pitchFamily="2" charset="2"/>
              <a:buChar char="§"/>
              <a:tabLst>
                <a:tab pos="914400" algn="l"/>
              </a:tabLst>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AUC-ROC of 0.8523 suggests that the model has reasonably good predictive power.</a:t>
            </a:r>
          </a:p>
          <a:p>
            <a:pPr marR="0" lvl="1" indent="0">
              <a:spcBef>
                <a:spcPts val="0"/>
              </a:spcBef>
              <a:spcAft>
                <a:spcPts val="0"/>
              </a:spcAft>
              <a:buSzPts val="1000"/>
              <a:buNone/>
              <a:tabLst>
                <a:tab pos="914400" algn="l"/>
              </a:tabLst>
            </a:pP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600" b="1" dirty="0">
                <a:effectLst/>
                <a:latin typeface="Arial Nova Cond" panose="020B0506020202020204" pitchFamily="34" charset="0"/>
                <a:ea typeface="Times New Roman" panose="02020603050405020304" pitchFamily="18" charset="0"/>
                <a:cs typeface="Times New Roman" panose="02020603050405020304" pitchFamily="18" charset="0"/>
              </a:rPr>
              <a:t>Overall Interpretation:</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model suggests that the previous campaign outcome ("</a:t>
            </a:r>
            <a:r>
              <a:rPr lang="en-IN" sz="1400"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 has a significant impact on the likelihood of term deposit subscription. Customers with previous "success" are particularly likely to subscribe, while those with previous "failure" are also more likely to subscribe compared to those with an "unknown" outcome.</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sz="1400" dirty="0">
                <a:effectLst/>
                <a:latin typeface="Arial Nova Cond" panose="020B0506020202020204" pitchFamily="34" charset="0"/>
                <a:ea typeface="Times New Roman" panose="02020603050405020304" pitchFamily="18" charset="0"/>
                <a:cs typeface="Times New Roman" panose="02020603050405020304" pitchFamily="18" charset="0"/>
              </a:rPr>
              <a:t>The model's overall fit is moderate, as indicated by the R-squared values and information criteria. There might be room for improvement by exploring additional predictors or considering alternative modelling approaches.</a:t>
            </a:r>
            <a:endParaRPr lang="en-US" sz="1400" dirty="0">
              <a:effectLst/>
              <a:latin typeface="Arial Nova Cond" panose="020B0506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251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3E0D-C1BC-BAAB-019E-5A92B4B4895F}"/>
              </a:ext>
            </a:extLst>
          </p:cNvPr>
          <p:cNvSpPr>
            <a:spLocks noGrp="1"/>
          </p:cNvSpPr>
          <p:nvPr>
            <p:ph type="title"/>
          </p:nvPr>
        </p:nvSpPr>
        <p:spPr>
          <a:xfrm>
            <a:off x="271333" y="430409"/>
            <a:ext cx="10357666" cy="436857"/>
          </a:xfrm>
        </p:spPr>
        <p:txBody>
          <a:bodyPr>
            <a:noAutofit/>
          </a:bodyPr>
          <a:lstStyle/>
          <a:p>
            <a:r>
              <a:rPr lang="en-IN" sz="2000" b="1" cap="none" dirty="0">
                <a:latin typeface="Arial Nova Cond" panose="020B0506020202020204" pitchFamily="34" charset="0"/>
              </a:rPr>
              <a:t>BINARY LOGISTIC REGRESSION FOR ALL VARIABLES </a:t>
            </a:r>
            <a:endParaRPr lang="en-US" sz="2000" b="1" cap="none" dirty="0">
              <a:latin typeface="Arial Nova Cond" panose="020B0506020202020204" pitchFamily="34" charset="0"/>
            </a:endParaRPr>
          </a:p>
        </p:txBody>
      </p:sp>
      <p:sp>
        <p:nvSpPr>
          <p:cNvPr id="7" name="Rectangle 3">
            <a:extLst>
              <a:ext uri="{FF2B5EF4-FFF2-40B4-BE49-F238E27FC236}">
                <a16:creationId xmlns:a16="http://schemas.microsoft.com/office/drawing/2014/main" id="{A693A159-E93D-4594-5556-89469898A914}"/>
              </a:ext>
            </a:extLst>
          </p:cNvPr>
          <p:cNvSpPr>
            <a:spLocks noGrp="1" noChangeArrowheads="1"/>
          </p:cNvSpPr>
          <p:nvPr>
            <p:ph idx="1"/>
          </p:nvPr>
        </p:nvSpPr>
        <p:spPr bwMode="auto">
          <a:xfrm>
            <a:off x="459870" y="1388878"/>
            <a:ext cx="8750117" cy="4734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3763"/>
                </a:solidFill>
                <a:effectLst/>
                <a:latin typeface="Arial Nova Cond" panose="020B0506020202020204" pitchFamily="34" charset="0"/>
                <a:ea typeface="Times New Roman" panose="02020603050405020304" pitchFamily="18" charset="0"/>
                <a:cs typeface="Times New Roman" panose="02020603050405020304" pitchFamily="18" charset="0"/>
              </a:rPr>
              <a:t>Important Predictor Variables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1" i="0" u="none" strike="noStrike" cap="none" normalizeH="0" baseline="0" dirty="0">
              <a:ln>
                <a:noFill/>
              </a:ln>
              <a:solidFill>
                <a:srgbClr val="1F3763"/>
              </a:solidFill>
              <a:effectLst/>
              <a:latin typeface="Arial Nova Cond" panose="020B0506020202020204" pitchFamily="34"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Housing: </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housing yes</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relatively large in magnitude.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Duration:</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duration</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significantly positive, indicating that longer contact durations are associated with a higher probability of subscribing to a term deposit.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Poutcome</a:t>
            </a: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success:</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err="1">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poutcome</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 success</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significantly positive, suggesting that clients who subscribed to a term deposit in previous campaigns are more likely to do so again.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month mar:</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month mar</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significantly positive, indicating that contacts made in March might be more effective in securing term deposits.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month_sep</a:t>
            </a: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month </a:t>
            </a:r>
            <a:r>
              <a:rPr kumimoji="0" lang="en-US" altLang="en-US" sz="1400" b="0" i="0" u="none" strike="noStrike" cap="none" normalizeH="0" baseline="0" dirty="0" err="1">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sep</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significantly positive, suggesting that contacts made in September might also be effective.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job student:</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job student</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significantly positive, suggesting that students might be more likely to subscribe to term deposits.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Nova Cond" panose="020B0506020202020204" pitchFamily="34" charset="0"/>
            </a:endParaRPr>
          </a:p>
          <a:p>
            <a:pPr marL="0" indent="0" eaLnBrk="0" fontAlgn="base" hangingPunct="0">
              <a:lnSpc>
                <a:spcPct val="100000"/>
              </a:lnSpc>
              <a:spcBef>
                <a:spcPct val="0"/>
              </a:spcBef>
              <a:spcAft>
                <a:spcPct val="0"/>
              </a:spcAft>
              <a:buSzTx/>
              <a:buNone/>
            </a:pPr>
            <a:r>
              <a:rPr lang="en-US" altLang="en-US" sz="1600" b="1" dirty="0">
                <a:solidFill>
                  <a:srgbClr val="1F3763"/>
                </a:solidFill>
                <a:latin typeface="Arial Nova Cond" panose="020B0506020202020204" pitchFamily="34" charset="0"/>
                <a:cs typeface="Times New Roman" panose="02020603050405020304" pitchFamily="18" charset="0"/>
              </a:rPr>
              <a:t>Less Important Predictors</a:t>
            </a:r>
          </a:p>
          <a:p>
            <a:pPr marL="0" indent="0" eaLnBrk="0" fontAlgn="base" hangingPunct="0">
              <a:lnSpc>
                <a:spcPct val="100000"/>
              </a:lnSpc>
              <a:spcBef>
                <a:spcPct val="0"/>
              </a:spcBef>
              <a:spcAft>
                <a:spcPct val="0"/>
              </a:spcAft>
              <a:buSzTx/>
              <a:buNone/>
            </a:pPr>
            <a:endParaRPr lang="en-US" altLang="en-US" sz="1600" b="1" dirty="0">
              <a:solidFill>
                <a:srgbClr val="1F3763"/>
              </a:solidFill>
              <a:latin typeface="Arial Nova Cond" panose="020B050602020202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age:</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age</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very small and not statistically significant, suggesting that age might not be a strong predictor in this model.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balance:</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Similarly, the coefficient for </a:t>
            </a:r>
            <a:r>
              <a:rPr kumimoji="0" lang="en-US" altLang="en-US" sz="14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balance</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very small and not statistically significant.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pdays</a:t>
            </a:r>
            <a:r>
              <a:rPr kumimoji="0" lang="en-US" altLang="en-US" sz="14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The coefficient for </a:t>
            </a:r>
            <a:r>
              <a:rPr kumimoji="0" lang="en-US" altLang="en-US" sz="1400" b="0" i="0" u="none" strike="noStrike" cap="none" normalizeH="0" baseline="0" dirty="0" err="1">
                <a:ln>
                  <a:noFill/>
                </a:ln>
                <a:solidFill>
                  <a:schemeClr val="tx1"/>
                </a:solidFill>
                <a:effectLst/>
                <a:latin typeface="Arial Nova Cond" panose="020B0506020202020204" pitchFamily="34" charset="0"/>
                <a:ea typeface="Times New Roman" panose="02020603050405020304" pitchFamily="18" charset="0"/>
                <a:cs typeface="Courier New" panose="02070309020205020404" pitchFamily="49" charset="0"/>
              </a:rPr>
              <a:t>pdays</a:t>
            </a:r>
            <a:r>
              <a:rPr kumimoji="0" lang="en-US" altLang="en-US" sz="14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also very small and not statistically significant.</a:t>
            </a:r>
            <a:endParaRPr kumimoji="0" lang="en-US" altLang="en-US" sz="1400" b="0" i="0" u="none" strike="noStrike" cap="none" normalizeH="0" baseline="0" dirty="0">
              <a:ln>
                <a:noFill/>
              </a:ln>
              <a:solidFill>
                <a:schemeClr val="tx1"/>
              </a:solidFill>
              <a:effectLst/>
              <a:latin typeface="Arial Nova Con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33861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78CC93-F3CA-950F-E3DF-596C28256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97" y="762458"/>
            <a:ext cx="3883109" cy="5894895"/>
          </a:xfrm>
          <a:prstGeom prst="rect">
            <a:avLst/>
          </a:prstGeom>
        </p:spPr>
      </p:pic>
      <p:pic>
        <p:nvPicPr>
          <p:cNvPr id="5" name="Picture 4">
            <a:extLst>
              <a:ext uri="{FF2B5EF4-FFF2-40B4-BE49-F238E27FC236}">
                <a16:creationId xmlns:a16="http://schemas.microsoft.com/office/drawing/2014/main" id="{49F9E896-44DC-154F-7025-993A69576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082" y="877293"/>
            <a:ext cx="5501828" cy="5665224"/>
          </a:xfrm>
          <a:prstGeom prst="rect">
            <a:avLst/>
          </a:prstGeom>
        </p:spPr>
      </p:pic>
      <p:sp>
        <p:nvSpPr>
          <p:cNvPr id="3" name="TextBox 2">
            <a:extLst>
              <a:ext uri="{FF2B5EF4-FFF2-40B4-BE49-F238E27FC236}">
                <a16:creationId xmlns:a16="http://schemas.microsoft.com/office/drawing/2014/main" id="{AD38BBE9-638C-4A03-29E6-07D5A9920F37}"/>
              </a:ext>
            </a:extLst>
          </p:cNvPr>
          <p:cNvSpPr txBox="1"/>
          <p:nvPr/>
        </p:nvSpPr>
        <p:spPr>
          <a:xfrm>
            <a:off x="521110" y="200647"/>
            <a:ext cx="9448800" cy="369332"/>
          </a:xfrm>
          <a:prstGeom prst="rect">
            <a:avLst/>
          </a:prstGeom>
          <a:noFill/>
        </p:spPr>
        <p:txBody>
          <a:bodyPr wrap="square">
            <a:spAutoFit/>
          </a:bodyPr>
          <a:lstStyle/>
          <a:p>
            <a:r>
              <a:rPr lang="en-IN" sz="1800" b="1" cap="none" dirty="0">
                <a:latin typeface="Arial Nova Cond" panose="020B0506020202020204" pitchFamily="34" charset="0"/>
              </a:rPr>
              <a:t>BINARY LOGISTIC REGRESSION: Term-Deposit vs Duration, housing, outcome &amp; month  </a:t>
            </a:r>
            <a:endParaRPr lang="en-US" dirty="0"/>
          </a:p>
        </p:txBody>
      </p:sp>
    </p:spTree>
    <p:extLst>
      <p:ext uri="{BB962C8B-B14F-4D97-AF65-F5344CB8AC3E}">
        <p14:creationId xmlns:p14="http://schemas.microsoft.com/office/powerpoint/2010/main" val="1474704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5EED73A-F3AD-1F8D-89AD-00A4E89E5874}"/>
              </a:ext>
            </a:extLst>
          </p:cNvPr>
          <p:cNvSpPr>
            <a:spLocks noGrp="1" noChangeArrowheads="1"/>
          </p:cNvSpPr>
          <p:nvPr>
            <p:ph idx="1"/>
          </p:nvPr>
        </p:nvSpPr>
        <p:spPr bwMode="auto">
          <a:xfrm>
            <a:off x="487340" y="153748"/>
            <a:ext cx="10839422" cy="655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F3763"/>
                </a:solidFill>
                <a:effectLst/>
                <a:latin typeface="Arial Nova Cond" panose="020B0506020202020204" pitchFamily="34" charset="0"/>
                <a:ea typeface="Times New Roman" panose="02020603050405020304" pitchFamily="18" charset="0"/>
                <a:cs typeface="Times New Roman" panose="02020603050405020304" pitchFamily="18" charset="0"/>
              </a:rPr>
              <a:t>Model Summary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Deviance R-Sq:</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30.75%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The model explains approximately 30.75% of the variation in the outcome variable (y).</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AIC:</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22629.38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latin typeface="Arial Nova Cond" panose="020B0506020202020204" pitchFamily="34" charset="0"/>
                <a:ea typeface="Calibri" panose="020F0502020204030204" pitchFamily="34" charset="0"/>
                <a:cs typeface="Times New Roman" panose="02020603050405020304" pitchFamily="18" charset="0"/>
              </a:rPr>
              <a:t>A lower AIC </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value indicates a better-fitting model.</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BIC:</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22777.60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Similar to AIC, a lower BIC value suggests a better-fitting model.</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Area Under ROC Curve:</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0.8971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This indicates good predictive performance.</a:t>
            </a:r>
          </a:p>
          <a:p>
            <a:pPr marR="0" lvl="1" indent="0" algn="l" defTabSz="914400" rtl="0" eaLnBrk="0" fontAlgn="base" latinLnBrk="0" hangingPunct="0">
              <a:lnSpc>
                <a:spcPct val="100000"/>
              </a:lnSpc>
              <a:spcBef>
                <a:spcPct val="0"/>
              </a:spcBef>
              <a:spcAft>
                <a:spcPct val="0"/>
              </a:spcAft>
              <a:buClrTx/>
              <a:buSzTx/>
              <a:buNone/>
              <a:tabLst/>
            </a:pP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0" indent="0" eaLnBrk="0" fontAlgn="base" hangingPunct="0">
              <a:lnSpc>
                <a:spcPct val="100000"/>
              </a:lnSpc>
              <a:spcBef>
                <a:spcPct val="0"/>
              </a:spcBef>
              <a:spcAft>
                <a:spcPct val="0"/>
              </a:spcAft>
              <a:buSzTx/>
              <a:buNone/>
            </a:pPr>
            <a:r>
              <a:rPr lang="en-US" altLang="en-US" sz="1400" b="1" dirty="0">
                <a:solidFill>
                  <a:srgbClr val="1F3763"/>
                </a:solidFill>
                <a:latin typeface="Arial Nova Cond" panose="020B0506020202020204" pitchFamily="34" charset="0"/>
                <a:cs typeface="Times New Roman" panose="02020603050405020304" pitchFamily="18" charset="0"/>
              </a:rPr>
              <a:t>Goodness-of-Fit Tests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Deviance Test:</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p-value = 1.000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Suggests a good fit between the model and the data.</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Pearson Test:</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p-value = 0.000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Indicates some discrepancies between observed and expected frequencies.</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Hosmer-</a:t>
            </a:r>
            <a:r>
              <a:rPr kumimoji="0" lang="en-US" altLang="en-US" sz="1200" b="1"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Lemeshow</a:t>
            </a: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Test:</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p-value = 0.000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Suggests a lack of fit between the model and the data.</a:t>
            </a:r>
          </a:p>
          <a:p>
            <a:pPr marR="0" lvl="1" indent="0" algn="l" defTabSz="914400" rtl="0" eaLnBrk="0" fontAlgn="base" latinLnBrk="0" hangingPunct="0">
              <a:lnSpc>
                <a:spcPct val="100000"/>
              </a:lnSpc>
              <a:spcBef>
                <a:spcPct val="0"/>
              </a:spcBef>
              <a:spcAft>
                <a:spcPct val="0"/>
              </a:spcAft>
              <a:buClrTx/>
              <a:buSzTx/>
              <a:buNone/>
              <a:tabLst/>
            </a:pP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0" marR="0" lvl="0" indent="0" eaLnBrk="0" fontAlgn="base" hangingPunct="0">
              <a:lnSpc>
                <a:spcPct val="100000"/>
              </a:lnSpc>
              <a:spcBef>
                <a:spcPct val="0"/>
              </a:spcBef>
              <a:spcAft>
                <a:spcPct val="0"/>
              </a:spcAft>
              <a:buClrTx/>
              <a:buSzTx/>
              <a:buNone/>
              <a:tabLst/>
            </a:pPr>
            <a:r>
              <a:rPr lang="en-US" altLang="en-US" sz="1400" b="1" dirty="0">
                <a:solidFill>
                  <a:srgbClr val="1F3763"/>
                </a:solidFill>
                <a:latin typeface="Arial Nova Cond" panose="020B0506020202020204" pitchFamily="34" charset="0"/>
                <a:cs typeface="Times New Roman" panose="02020603050405020304" pitchFamily="18" charset="0"/>
              </a:rPr>
              <a:t>Analysis of Variance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Regression:</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p-value = 0.000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The overall model is statistically significant.</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Individual Predictors:</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Pct val="100000"/>
              <a:buFont typeface="Wingdings" panose="05000000000000000000" pitchFamily="2" charset="2"/>
              <a:buChar char="Ø"/>
              <a:tabLst/>
            </a:pPr>
            <a:r>
              <a:rPr lang="en-US" altLang="en-US" sz="1200" dirty="0">
                <a:latin typeface="Arial Nova Cond" panose="020B0506020202020204" pitchFamily="34" charset="0"/>
                <a:ea typeface="Calibri" panose="020F0502020204030204" pitchFamily="34" charset="0"/>
                <a:cs typeface="Times New Roman" panose="02020603050405020304" pitchFamily="18" charset="0"/>
              </a:rPr>
              <a:t>duration, housing, </a:t>
            </a:r>
            <a:r>
              <a:rPr lang="en-US" altLang="en-US" sz="1200" dirty="0" err="1">
                <a:latin typeface="Arial Nova Cond" panose="020B0506020202020204" pitchFamily="34" charset="0"/>
                <a:ea typeface="Calibri" panose="020F0502020204030204" pitchFamily="34" charset="0"/>
                <a:cs typeface="Times New Roman" panose="02020603050405020304" pitchFamily="18" charset="0"/>
              </a:rPr>
              <a:t>poutcome</a:t>
            </a:r>
            <a:r>
              <a:rPr lang="en-US" altLang="en-US" sz="1200" dirty="0">
                <a:latin typeface="Arial Nova Cond" panose="020B0506020202020204" pitchFamily="34" charset="0"/>
                <a:ea typeface="Calibri" panose="020F0502020204030204" pitchFamily="34" charset="0"/>
                <a:cs typeface="Times New Roman" panose="02020603050405020304" pitchFamily="18" charset="0"/>
              </a:rPr>
              <a:t>, and month are all statistically significant predictors.</a:t>
            </a:r>
          </a:p>
          <a:p>
            <a:pPr marR="0" lvl="1" indent="0" algn="l" defTabSz="914400" rtl="0" eaLnBrk="0" fontAlgn="base" latinLnBrk="0" hangingPunct="0">
              <a:lnSpc>
                <a:spcPct val="100000"/>
              </a:lnSpc>
              <a:spcBef>
                <a:spcPct val="0"/>
              </a:spcBef>
              <a:spcAft>
                <a:spcPct val="0"/>
              </a:spcAft>
              <a:buClrTx/>
              <a:buSzPct val="100000"/>
              <a:buNone/>
              <a:tabLst/>
            </a:pPr>
            <a:endParaRPr lang="en-US" altLang="en-US" sz="1200" dirty="0">
              <a:latin typeface="Arial Nova Cond" panose="020B0506020202020204" pitchFamily="34"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SzTx/>
              <a:buNone/>
            </a:pPr>
            <a:r>
              <a:rPr lang="en-US" altLang="en-US" sz="1400" b="1" dirty="0">
                <a:solidFill>
                  <a:srgbClr val="1F3763"/>
                </a:solidFill>
                <a:latin typeface="Arial Nova Cond" panose="020B0506020202020204" pitchFamily="34" charset="0"/>
                <a:cs typeface="Times New Roman" panose="02020603050405020304" pitchFamily="18" charset="0"/>
              </a:rPr>
              <a:t>Interpreting Odds Ratios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duration:</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Longer duration is associated with higher odds of the outcome.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housing:</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Individuals with housing have lower odds of the outcome.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poutcome</a:t>
            </a: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628650" marR="0" lvl="1" indent="-171450" algn="l" defTabSz="914400" rtl="0" eaLnBrk="0" fontAlgn="base" latinLnBrk="0" hangingPunct="0">
              <a:lnSpc>
                <a:spcPct val="100000"/>
              </a:lnSpc>
              <a:spcBef>
                <a:spcPct val="0"/>
              </a:spcBef>
              <a:spcAft>
                <a:spcPct val="0"/>
              </a:spcAft>
              <a:buClrTx/>
              <a:buSzPct val="100000"/>
              <a:buFont typeface="Wingdings" panose="05000000000000000000" pitchFamily="2" charset="2"/>
              <a:buChar char="Ø"/>
              <a:tabLst/>
            </a:pPr>
            <a:r>
              <a:rPr kumimoji="0" lang="en-US" altLang="en-US" sz="10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success</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is strongly associated with higher odds.</a:t>
            </a:r>
          </a:p>
          <a:p>
            <a:pPr marL="628650" marR="0" lvl="1" indent="-171450" algn="l" defTabSz="914400" rtl="0" eaLnBrk="0" fontAlgn="base" latinLnBrk="0" hangingPunct="0">
              <a:lnSpc>
                <a:spcPct val="100000"/>
              </a:lnSpc>
              <a:spcBef>
                <a:spcPct val="0"/>
              </a:spcBef>
              <a:spcAft>
                <a:spcPct val="0"/>
              </a:spcAft>
              <a:buClrTx/>
              <a:buSzPct val="100000"/>
              <a:buFont typeface="Wingdings" panose="05000000000000000000" pitchFamily="2" charset="2"/>
              <a:buChar char="Ø"/>
              <a:tabLst/>
            </a:pPr>
            <a:r>
              <a:rPr kumimoji="0" lang="en-US" altLang="en-US" sz="10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failure</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and </a:t>
            </a:r>
            <a:r>
              <a:rPr kumimoji="0" lang="en-US" altLang="en-US" sz="10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unknown</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are associated with lower odds.</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month:</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Certain months (e.g., </a:t>
            </a:r>
            <a:r>
              <a:rPr kumimoji="0" lang="en-US" altLang="en-US" sz="10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mar</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oct</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Arial Nova Cond" panose="020B0506020202020204" pitchFamily="34" charset="0"/>
                <a:ea typeface="Calibri" panose="020F0502020204030204" pitchFamily="34" charset="0"/>
                <a:cs typeface="Courier New" panose="02070309020205020404" pitchFamily="49" charset="0"/>
              </a:rPr>
              <a:t>sep</a:t>
            </a:r>
            <a:r>
              <a:rPr kumimoji="0" lang="en-US" altLang="en-US" sz="1200" b="0" i="0" u="none" strike="noStrike" cap="none" normalizeH="0" baseline="0" dirty="0">
                <a:ln>
                  <a:noFill/>
                </a:ln>
                <a:solidFill>
                  <a:schemeClr val="tx1"/>
                </a:solidFill>
                <a:effectLst/>
                <a:latin typeface="Arial Nova Cond" panose="020B0506020202020204" pitchFamily="34" charset="0"/>
                <a:ea typeface="Calibri" panose="020F0502020204030204" pitchFamily="34" charset="0"/>
                <a:cs typeface="Times New Roman" panose="02020603050405020304" pitchFamily="18" charset="0"/>
              </a:rPr>
              <a:t>) have higher odds associated with them.</a:t>
            </a:r>
            <a:endParaRPr kumimoji="0" lang="en-US" altLang="en-US" sz="800" b="0" i="0" u="none" strike="noStrike" cap="none" normalizeH="0" baseline="0" dirty="0">
              <a:ln>
                <a:noFill/>
              </a:ln>
              <a:solidFill>
                <a:schemeClr val="tx1"/>
              </a:solidFill>
              <a:effectLst/>
              <a:latin typeface="Arial Nova Con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1F3763"/>
                </a:solidFill>
                <a:latin typeface="Arial Nova Cond" panose="020B0506020202020204" pitchFamily="34" charset="0"/>
                <a:cs typeface="Times New Roman" panose="02020603050405020304" pitchFamily="18" charset="0"/>
              </a:rPr>
              <a:t>Overall Interpretation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1F3763"/>
              </a:solidFill>
              <a:latin typeface="Arial Nova Cond" panose="020B0506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rPr>
              <a:t>The model is statistically significant and has good predictive performance. However, there are some discrepancies between the observed and expected frequencies, as indicated by the Pearson test and Hosmer-</a:t>
            </a:r>
            <a:r>
              <a:rPr kumimoji="0" lang="en-US" altLang="en-US" sz="1200" b="0" i="0" u="none" strike="noStrike" cap="none" normalizeH="0" baseline="0" dirty="0" err="1">
                <a:ln>
                  <a:noFill/>
                </a:ln>
                <a:solidFill>
                  <a:schemeClr val="tx1"/>
                </a:solidFill>
                <a:effectLst/>
                <a:latin typeface="Arial Nova Cond" panose="020B0506020202020204" pitchFamily="34" charset="0"/>
                <a:ea typeface="Times New Roman" panose="02020603050405020304" pitchFamily="18" charset="0"/>
              </a:rPr>
              <a:t>Lemeshow</a:t>
            </a:r>
            <a:r>
              <a:rPr kumimoji="0" lang="en-US" altLang="en-US" sz="1200" b="0" i="0" u="none" strike="noStrike" cap="none" normalizeH="0" baseline="0" dirty="0">
                <a:ln>
                  <a:noFill/>
                </a:ln>
                <a:solidFill>
                  <a:schemeClr val="tx1"/>
                </a:solidFill>
                <a:effectLst/>
                <a:latin typeface="Arial Nova Cond" panose="020B0506020202020204" pitchFamily="34" charset="0"/>
                <a:ea typeface="Times New Roman" panose="02020603050405020304" pitchFamily="18" charset="0"/>
              </a:rPr>
              <a:t> test.</a:t>
            </a:r>
            <a:endParaRPr kumimoji="0" lang="en-US" altLang="en-US" sz="1800" b="0" i="0" u="none" strike="noStrike" cap="none" normalizeH="0" baseline="0" dirty="0">
              <a:ln>
                <a:noFill/>
              </a:ln>
              <a:solidFill>
                <a:schemeClr val="tx1"/>
              </a:solidFill>
              <a:effectLst/>
              <a:latin typeface="Arial Nova Cond" panose="020B0506020202020204" pitchFamily="34" charset="0"/>
            </a:endParaRPr>
          </a:p>
        </p:txBody>
      </p:sp>
    </p:spTree>
    <p:extLst>
      <p:ext uri="{BB962C8B-B14F-4D97-AF65-F5344CB8AC3E}">
        <p14:creationId xmlns:p14="http://schemas.microsoft.com/office/powerpoint/2010/main" val="27983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0F12E1-8D62-9994-6DC5-2CD47D6E75BE}"/>
              </a:ext>
            </a:extLst>
          </p:cNvPr>
          <p:cNvSpPr/>
          <p:nvPr/>
        </p:nvSpPr>
        <p:spPr>
          <a:xfrm>
            <a:off x="2344305" y="2019299"/>
            <a:ext cx="6829192" cy="2800767"/>
          </a:xfrm>
          <a:prstGeom prst="rect">
            <a:avLst/>
          </a:prstGeom>
          <a:noFill/>
        </p:spPr>
        <p:txBody>
          <a:bodyPr wrap="squar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41747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B8B2-FE1A-5D5B-D401-EBD47BEA8E4E}"/>
              </a:ext>
            </a:extLst>
          </p:cNvPr>
          <p:cNvSpPr>
            <a:spLocks noGrp="1"/>
          </p:cNvSpPr>
          <p:nvPr>
            <p:ph type="title"/>
          </p:nvPr>
        </p:nvSpPr>
        <p:spPr>
          <a:xfrm>
            <a:off x="808661" y="365125"/>
            <a:ext cx="10357666" cy="883572"/>
          </a:xfrm>
        </p:spPr>
        <p:txBody>
          <a:bodyPr/>
          <a:lstStyle/>
          <a:p>
            <a:r>
              <a:rPr lang="en-US" cap="none" dirty="0">
                <a:latin typeface="Arial Nova Cond" panose="020B0506020202020204" pitchFamily="34" charset="0"/>
              </a:rPr>
              <a:t>INTRODUCTION</a:t>
            </a:r>
          </a:p>
        </p:txBody>
      </p:sp>
      <p:sp>
        <p:nvSpPr>
          <p:cNvPr id="3" name="Content Placeholder 2">
            <a:extLst>
              <a:ext uri="{FF2B5EF4-FFF2-40B4-BE49-F238E27FC236}">
                <a16:creationId xmlns:a16="http://schemas.microsoft.com/office/drawing/2014/main" id="{C24DD898-F2B5-23DC-10B9-78FB8134812A}"/>
              </a:ext>
            </a:extLst>
          </p:cNvPr>
          <p:cNvSpPr>
            <a:spLocks noGrp="1"/>
          </p:cNvSpPr>
          <p:nvPr>
            <p:ph idx="1"/>
          </p:nvPr>
        </p:nvSpPr>
        <p:spPr>
          <a:xfrm>
            <a:off x="678425" y="1795924"/>
            <a:ext cx="10487902" cy="4442952"/>
          </a:xfrm>
        </p:spPr>
        <p:txBody>
          <a:bodyPr>
            <a:normAutofit/>
          </a:bodyPr>
          <a:lstStyle/>
          <a:p>
            <a:pPr>
              <a:buFont typeface="Wingdings" panose="05000000000000000000" pitchFamily="2" charset="2"/>
              <a:buChar char="§"/>
            </a:pPr>
            <a:r>
              <a:rPr lang="en-US" sz="1600" b="1" dirty="0">
                <a:latin typeface="Arial Nova Cond" panose="020B0506020202020204" pitchFamily="34" charset="0"/>
              </a:rPr>
              <a:t>Objective of Analysis</a:t>
            </a:r>
            <a:r>
              <a:rPr lang="en-US" sz="1600" dirty="0">
                <a:latin typeface="Arial Nova Cond" panose="020B0506020202020204" pitchFamily="34" charset="0"/>
              </a:rPr>
              <a:t>: Analyze client data to target term deposit prospects, and to plan effective marketing strategies.</a:t>
            </a:r>
          </a:p>
          <a:p>
            <a:pPr>
              <a:buFont typeface="Wingdings" panose="05000000000000000000" pitchFamily="2" charset="2"/>
              <a:buChar char="§"/>
            </a:pPr>
            <a:r>
              <a:rPr lang="en-US" sz="1600" b="1" dirty="0">
                <a:latin typeface="Arial Nova Cond" panose="020B0506020202020204" pitchFamily="34" charset="0"/>
              </a:rPr>
              <a:t>Data Overview</a:t>
            </a:r>
            <a:r>
              <a:rPr lang="en-US" sz="1600" dirty="0">
                <a:latin typeface="Arial Nova Cond" panose="020B0506020202020204" pitchFamily="34" charset="0"/>
              </a:rPr>
              <a:t>: Analyze a dataset of 45,211 clients, </a:t>
            </a:r>
            <a:r>
              <a:rPr lang="en-US" sz="1600" b="1" dirty="0">
                <a:latin typeface="Arial Nova Cond" panose="020B0506020202020204" pitchFamily="34" charset="0"/>
              </a:rPr>
              <a:t>Key variables: </a:t>
            </a:r>
            <a:r>
              <a:rPr lang="en-US" sz="1600" dirty="0">
                <a:latin typeface="Arial Nova Cond" panose="020B0506020202020204" pitchFamily="34" charset="0"/>
              </a:rPr>
              <a:t>Age, Job, Marital Status, Education, Default Status, Balance, Housing Loan, Contact Details (Day, Month, Duration), Campaign Data, Previous Contacts, Previous Outcome, and Response (y)</a:t>
            </a:r>
          </a:p>
          <a:p>
            <a:pPr>
              <a:buFont typeface="Wingdings" panose="05000000000000000000" pitchFamily="2" charset="2"/>
              <a:buChar char="§"/>
            </a:pPr>
            <a:r>
              <a:rPr lang="en-US" sz="1600" b="1" dirty="0">
                <a:latin typeface="Arial Nova Cond" panose="020B0506020202020204" pitchFamily="34" charset="0"/>
              </a:rPr>
              <a:t>Hypothesis Formulation</a:t>
            </a:r>
            <a:r>
              <a:rPr lang="en-US" sz="1600" dirty="0">
                <a:latin typeface="Arial Nova Cond" panose="020B0506020202020204" pitchFamily="34" charset="0"/>
              </a:rPr>
              <a:t>: We have analyzed 3 hypothesis to support our suggestions.</a:t>
            </a:r>
          </a:p>
          <a:p>
            <a:pPr>
              <a:buFont typeface="Wingdings" panose="05000000000000000000" pitchFamily="2" charset="2"/>
              <a:buChar char="§"/>
            </a:pPr>
            <a:r>
              <a:rPr lang="en-US" sz="1600" b="1" dirty="0">
                <a:latin typeface="Arial Nova Cond" panose="020B0506020202020204" pitchFamily="34" charset="0"/>
              </a:rPr>
              <a:t>Expected Outcomes</a:t>
            </a:r>
            <a:r>
              <a:rPr lang="en-US" sz="1600" dirty="0">
                <a:latin typeface="Arial Nova Cond" panose="020B0506020202020204" pitchFamily="34" charset="0"/>
              </a:rPr>
              <a:t>: Identify key factors influencing the decision to invest in term deposits, Generate insights for targeted marketing strategies, enhancing the efficiency of client outreach. </a:t>
            </a:r>
          </a:p>
          <a:p>
            <a:pPr>
              <a:buFont typeface="Wingdings" panose="05000000000000000000" pitchFamily="2" charset="2"/>
              <a:buChar char="§"/>
            </a:pPr>
            <a:r>
              <a:rPr lang="en-US" sz="1600" b="1" dirty="0">
                <a:latin typeface="Arial Nova Cond" panose="020B0506020202020204" pitchFamily="34" charset="0"/>
              </a:rPr>
              <a:t>Action Plan</a:t>
            </a:r>
            <a:r>
              <a:rPr lang="en-US" sz="1600" dirty="0">
                <a:latin typeface="Arial Nova Cond" panose="020B0506020202020204" pitchFamily="34" charset="0"/>
              </a:rPr>
              <a:t>: Based on the analysis, prioritize clients based on their likelihood to invest in term deposits, Create tailored marketing campaigns to engage the identified target clients effectively.</a:t>
            </a:r>
          </a:p>
        </p:txBody>
      </p:sp>
    </p:spTree>
    <p:extLst>
      <p:ext uri="{BB962C8B-B14F-4D97-AF65-F5344CB8AC3E}">
        <p14:creationId xmlns:p14="http://schemas.microsoft.com/office/powerpoint/2010/main" val="313650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A0DD-E46C-DC1A-73E9-BF9B99CF4E91}"/>
              </a:ext>
            </a:extLst>
          </p:cNvPr>
          <p:cNvSpPr>
            <a:spLocks noGrp="1"/>
          </p:cNvSpPr>
          <p:nvPr>
            <p:ph type="title"/>
          </p:nvPr>
        </p:nvSpPr>
        <p:spPr>
          <a:xfrm>
            <a:off x="317050" y="442810"/>
            <a:ext cx="10357666" cy="775417"/>
          </a:xfrm>
        </p:spPr>
        <p:txBody>
          <a:bodyPr/>
          <a:lstStyle/>
          <a:p>
            <a:r>
              <a:rPr lang="en-US" cap="none" dirty="0">
                <a:latin typeface="Arial Nova Cond" panose="020B0506020202020204" pitchFamily="34" charset="0"/>
              </a:rPr>
              <a:t>TYPICAL CLIENT AT A BANK</a:t>
            </a:r>
          </a:p>
        </p:txBody>
      </p:sp>
      <p:sp>
        <p:nvSpPr>
          <p:cNvPr id="3" name="Content Placeholder 2">
            <a:extLst>
              <a:ext uri="{FF2B5EF4-FFF2-40B4-BE49-F238E27FC236}">
                <a16:creationId xmlns:a16="http://schemas.microsoft.com/office/drawing/2014/main" id="{5DA62567-01CD-2849-2350-C4742E4A7AD9}"/>
              </a:ext>
            </a:extLst>
          </p:cNvPr>
          <p:cNvSpPr>
            <a:spLocks noGrp="1"/>
          </p:cNvSpPr>
          <p:nvPr>
            <p:ph idx="1"/>
          </p:nvPr>
        </p:nvSpPr>
        <p:spPr>
          <a:xfrm>
            <a:off x="317050" y="1581763"/>
            <a:ext cx="6283775" cy="4609487"/>
          </a:xfrm>
        </p:spPr>
        <p:txBody>
          <a:bodyPr>
            <a:normAutofit fontScale="85000" lnSpcReduction="20000"/>
          </a:bodyPr>
          <a:lstStyle/>
          <a:p>
            <a:pPr>
              <a:lnSpc>
                <a:spcPct val="150000"/>
              </a:lnSpc>
              <a:buFont typeface="Wingdings" panose="05000000000000000000" pitchFamily="2" charset="2"/>
              <a:buChar char="§"/>
            </a:pPr>
            <a:r>
              <a:rPr lang="en-US" sz="1600" b="1" dirty="0">
                <a:latin typeface="Arial Nova Cond" panose="020B0506020202020204" pitchFamily="34" charset="0"/>
              </a:rPr>
              <a:t>Total Client </a:t>
            </a:r>
            <a:r>
              <a:rPr lang="en-US" sz="1600" dirty="0">
                <a:latin typeface="Arial Nova Cond" panose="020B0506020202020204" pitchFamily="34" charset="0"/>
              </a:rPr>
              <a:t>– 45, 211</a:t>
            </a:r>
          </a:p>
          <a:p>
            <a:pPr>
              <a:lnSpc>
                <a:spcPct val="150000"/>
              </a:lnSpc>
              <a:buFont typeface="Wingdings" panose="05000000000000000000" pitchFamily="2" charset="2"/>
              <a:buChar char="§"/>
            </a:pPr>
            <a:r>
              <a:rPr lang="en-US" sz="1600" b="1" dirty="0">
                <a:latin typeface="Arial Nova Cond" panose="020B0506020202020204" pitchFamily="34" charset="0"/>
              </a:rPr>
              <a:t>Age</a:t>
            </a:r>
            <a:r>
              <a:rPr lang="en-US" sz="1600" dirty="0">
                <a:latin typeface="Arial Nova Cond" panose="020B0506020202020204" pitchFamily="34" charset="0"/>
              </a:rPr>
              <a:t> - average client is 40.94 years old</a:t>
            </a:r>
          </a:p>
          <a:p>
            <a:pPr>
              <a:lnSpc>
                <a:spcPct val="150000"/>
              </a:lnSpc>
              <a:buFont typeface="Wingdings" panose="05000000000000000000" pitchFamily="2" charset="2"/>
              <a:buChar char="§"/>
            </a:pPr>
            <a:r>
              <a:rPr lang="en-US" sz="1600" b="1" dirty="0">
                <a:latin typeface="Arial Nova Cond" panose="020B0506020202020204" pitchFamily="34" charset="0"/>
              </a:rPr>
              <a:t>Balance: </a:t>
            </a:r>
            <a:r>
              <a:rPr lang="en-US" sz="1600" dirty="0">
                <a:latin typeface="Arial Nova Cond" panose="020B0506020202020204" pitchFamily="34" charset="0"/>
              </a:rPr>
              <a:t>The average balance is 1362.27 euros, but there is a significant standard deviation indicating a wide range of balances. Some clients have negative balances.</a:t>
            </a:r>
          </a:p>
          <a:p>
            <a:pPr>
              <a:lnSpc>
                <a:spcPct val="150000"/>
              </a:lnSpc>
              <a:buFont typeface="Wingdings" panose="05000000000000000000" pitchFamily="2" charset="2"/>
              <a:buChar char="§"/>
            </a:pPr>
            <a:r>
              <a:rPr lang="en-US" sz="1600" b="1" dirty="0">
                <a:latin typeface="Arial Nova Cond" panose="020B0506020202020204" pitchFamily="34" charset="0"/>
              </a:rPr>
              <a:t>Duration: </a:t>
            </a:r>
            <a:r>
              <a:rPr lang="en-US" sz="1600" dirty="0">
                <a:latin typeface="Arial Nova Cond" panose="020B0506020202020204" pitchFamily="34" charset="0"/>
              </a:rPr>
              <a:t>The average last contact duration is 258.16 seconds, with a standard deviation of 257.53, suggesting a wide range of contact lengths.</a:t>
            </a:r>
          </a:p>
          <a:p>
            <a:pPr>
              <a:lnSpc>
                <a:spcPct val="150000"/>
              </a:lnSpc>
              <a:buFont typeface="Wingdings" panose="05000000000000000000" pitchFamily="2" charset="2"/>
              <a:buChar char="§"/>
            </a:pPr>
            <a:r>
              <a:rPr lang="en-US" sz="1600" b="1" dirty="0">
                <a:latin typeface="Arial Nova Cond" panose="020B0506020202020204" pitchFamily="34" charset="0"/>
              </a:rPr>
              <a:t>Campaign: </a:t>
            </a:r>
            <a:r>
              <a:rPr lang="en-US" sz="1600" dirty="0">
                <a:latin typeface="Arial Nova Cond" panose="020B0506020202020204" pitchFamily="34" charset="0"/>
              </a:rPr>
              <a:t>The average number of contacts per client is 2.76, with a maximum of 63 contacts.</a:t>
            </a:r>
          </a:p>
          <a:p>
            <a:pPr>
              <a:lnSpc>
                <a:spcPct val="150000"/>
              </a:lnSpc>
              <a:buFont typeface="Wingdings" panose="05000000000000000000" pitchFamily="2" charset="2"/>
              <a:buChar char="§"/>
            </a:pPr>
            <a:r>
              <a:rPr lang="en-US" sz="1600" b="1" dirty="0" err="1">
                <a:latin typeface="Arial Nova Cond" panose="020B0506020202020204" pitchFamily="34" charset="0"/>
              </a:rPr>
              <a:t>pdays</a:t>
            </a:r>
            <a:r>
              <a:rPr lang="en-US" sz="1600" b="1" dirty="0">
                <a:latin typeface="Arial Nova Cond" panose="020B0506020202020204" pitchFamily="34" charset="0"/>
              </a:rPr>
              <a:t>: </a:t>
            </a:r>
            <a:r>
              <a:rPr lang="en-US" sz="1600" dirty="0">
                <a:latin typeface="Arial Nova Cond" panose="020B0506020202020204" pitchFamily="34" charset="0"/>
              </a:rPr>
              <a:t>Most clients have not been contacted in previous campaigns (-1), as indicated by the high frequency of -1 values.</a:t>
            </a:r>
          </a:p>
          <a:p>
            <a:pPr>
              <a:lnSpc>
                <a:spcPct val="150000"/>
              </a:lnSpc>
              <a:buFont typeface="Wingdings" panose="05000000000000000000" pitchFamily="2" charset="2"/>
              <a:buChar char="§"/>
            </a:pPr>
            <a:r>
              <a:rPr lang="en-US" sz="1600" b="1" dirty="0">
                <a:latin typeface="Arial Nova Cond" panose="020B0506020202020204" pitchFamily="34" charset="0"/>
              </a:rPr>
              <a:t>previous: </a:t>
            </a:r>
            <a:r>
              <a:rPr lang="en-US" sz="1600" dirty="0">
                <a:latin typeface="Arial Nova Cond" panose="020B0506020202020204" pitchFamily="34" charset="0"/>
              </a:rPr>
              <a:t>Most clients have not had previous contacts (0), aligning with the </a:t>
            </a:r>
            <a:r>
              <a:rPr lang="en-US" sz="1600" dirty="0" err="1">
                <a:latin typeface="Arial Nova Cond" panose="020B0506020202020204" pitchFamily="34" charset="0"/>
              </a:rPr>
              <a:t>pdays</a:t>
            </a:r>
            <a:r>
              <a:rPr lang="en-US" sz="1600" dirty="0">
                <a:latin typeface="Arial Nova Cond" panose="020B0506020202020204" pitchFamily="34" charset="0"/>
              </a:rPr>
              <a:t> data.</a:t>
            </a:r>
          </a:p>
        </p:txBody>
      </p:sp>
      <p:pic>
        <p:nvPicPr>
          <p:cNvPr id="7" name="Picture 6">
            <a:extLst>
              <a:ext uri="{FF2B5EF4-FFF2-40B4-BE49-F238E27FC236}">
                <a16:creationId xmlns:a16="http://schemas.microsoft.com/office/drawing/2014/main" id="{91CBA3EE-D5B2-4384-CCAA-55C0547C5B16}"/>
              </a:ext>
            </a:extLst>
          </p:cNvPr>
          <p:cNvPicPr>
            <a:picLocks noChangeAspect="1"/>
          </p:cNvPicPr>
          <p:nvPr/>
        </p:nvPicPr>
        <p:blipFill>
          <a:blip r:embed="rId2"/>
          <a:stretch>
            <a:fillRect/>
          </a:stretch>
        </p:blipFill>
        <p:spPr>
          <a:xfrm>
            <a:off x="6990737" y="1840716"/>
            <a:ext cx="4386325" cy="3176568"/>
          </a:xfrm>
          <a:prstGeom prst="rect">
            <a:avLst/>
          </a:prstGeom>
        </p:spPr>
      </p:pic>
    </p:spTree>
    <p:extLst>
      <p:ext uri="{BB962C8B-B14F-4D97-AF65-F5344CB8AC3E}">
        <p14:creationId xmlns:p14="http://schemas.microsoft.com/office/powerpoint/2010/main" val="194063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A8253-4504-820E-9187-36A15CAA351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A72A9D9-14A3-9230-3207-F8BE28EA8DE9}"/>
              </a:ext>
            </a:extLst>
          </p:cNvPr>
          <p:cNvPicPr>
            <a:picLocks noChangeAspect="1"/>
          </p:cNvPicPr>
          <p:nvPr/>
        </p:nvPicPr>
        <p:blipFill>
          <a:blip r:embed="rId2"/>
          <a:stretch>
            <a:fillRect/>
          </a:stretch>
        </p:blipFill>
        <p:spPr>
          <a:xfrm>
            <a:off x="565852" y="175491"/>
            <a:ext cx="4203700" cy="3412652"/>
          </a:xfrm>
          <a:prstGeom prst="rect">
            <a:avLst/>
          </a:prstGeom>
        </p:spPr>
      </p:pic>
      <p:pic>
        <p:nvPicPr>
          <p:cNvPr id="10" name="Picture 9">
            <a:extLst>
              <a:ext uri="{FF2B5EF4-FFF2-40B4-BE49-F238E27FC236}">
                <a16:creationId xmlns:a16="http://schemas.microsoft.com/office/drawing/2014/main" id="{9511992D-282E-5702-468E-1F11D6ABF31D}"/>
              </a:ext>
            </a:extLst>
          </p:cNvPr>
          <p:cNvPicPr>
            <a:picLocks noChangeAspect="1"/>
          </p:cNvPicPr>
          <p:nvPr/>
        </p:nvPicPr>
        <p:blipFill>
          <a:blip r:embed="rId3"/>
          <a:stretch>
            <a:fillRect/>
          </a:stretch>
        </p:blipFill>
        <p:spPr>
          <a:xfrm>
            <a:off x="4881841" y="56577"/>
            <a:ext cx="5119998" cy="3232811"/>
          </a:xfrm>
          <a:prstGeom prst="rect">
            <a:avLst/>
          </a:prstGeom>
        </p:spPr>
      </p:pic>
      <p:pic>
        <p:nvPicPr>
          <p:cNvPr id="11" name="Picture 10">
            <a:extLst>
              <a:ext uri="{FF2B5EF4-FFF2-40B4-BE49-F238E27FC236}">
                <a16:creationId xmlns:a16="http://schemas.microsoft.com/office/drawing/2014/main" id="{67409ED6-EEBB-5609-8D83-712460A0BA00}"/>
              </a:ext>
            </a:extLst>
          </p:cNvPr>
          <p:cNvPicPr>
            <a:picLocks noChangeAspect="1"/>
          </p:cNvPicPr>
          <p:nvPr/>
        </p:nvPicPr>
        <p:blipFill>
          <a:blip r:embed="rId4"/>
          <a:stretch>
            <a:fillRect/>
          </a:stretch>
        </p:blipFill>
        <p:spPr>
          <a:xfrm>
            <a:off x="320511" y="3664634"/>
            <a:ext cx="5607472" cy="2977775"/>
          </a:xfrm>
          <a:prstGeom prst="rect">
            <a:avLst/>
          </a:prstGeom>
        </p:spPr>
      </p:pic>
      <p:pic>
        <p:nvPicPr>
          <p:cNvPr id="12" name="Picture 11">
            <a:extLst>
              <a:ext uri="{FF2B5EF4-FFF2-40B4-BE49-F238E27FC236}">
                <a16:creationId xmlns:a16="http://schemas.microsoft.com/office/drawing/2014/main" id="{728DB079-D626-197D-E204-AF53D0D1B54A}"/>
              </a:ext>
            </a:extLst>
          </p:cNvPr>
          <p:cNvPicPr>
            <a:picLocks noChangeAspect="1"/>
          </p:cNvPicPr>
          <p:nvPr/>
        </p:nvPicPr>
        <p:blipFill>
          <a:blip r:embed="rId5"/>
          <a:stretch>
            <a:fillRect/>
          </a:stretch>
        </p:blipFill>
        <p:spPr>
          <a:xfrm>
            <a:off x="6096000" y="3449698"/>
            <a:ext cx="4849485" cy="3232811"/>
          </a:xfrm>
          <a:prstGeom prst="rect">
            <a:avLst/>
          </a:prstGeom>
        </p:spPr>
      </p:pic>
    </p:spTree>
    <p:extLst>
      <p:ext uri="{BB962C8B-B14F-4D97-AF65-F5344CB8AC3E}">
        <p14:creationId xmlns:p14="http://schemas.microsoft.com/office/powerpoint/2010/main" val="341164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DE705-D8D2-43C4-B5E9-D5C839B3AFA0}"/>
              </a:ext>
            </a:extLst>
          </p:cNvPr>
          <p:cNvPicPr>
            <a:picLocks noChangeAspect="1"/>
          </p:cNvPicPr>
          <p:nvPr/>
        </p:nvPicPr>
        <p:blipFill>
          <a:blip r:embed="rId2"/>
          <a:stretch>
            <a:fillRect/>
          </a:stretch>
        </p:blipFill>
        <p:spPr>
          <a:xfrm>
            <a:off x="272134" y="134132"/>
            <a:ext cx="4733499" cy="3155491"/>
          </a:xfrm>
          <a:prstGeom prst="rect">
            <a:avLst/>
          </a:prstGeom>
        </p:spPr>
      </p:pic>
      <p:pic>
        <p:nvPicPr>
          <p:cNvPr id="5" name="Picture 4">
            <a:extLst>
              <a:ext uri="{FF2B5EF4-FFF2-40B4-BE49-F238E27FC236}">
                <a16:creationId xmlns:a16="http://schemas.microsoft.com/office/drawing/2014/main" id="{B15AAC2D-54FA-DA3C-5620-7B1A880B90A8}"/>
              </a:ext>
            </a:extLst>
          </p:cNvPr>
          <p:cNvPicPr>
            <a:picLocks noChangeAspect="1"/>
          </p:cNvPicPr>
          <p:nvPr/>
        </p:nvPicPr>
        <p:blipFill>
          <a:blip r:embed="rId3"/>
          <a:stretch>
            <a:fillRect/>
          </a:stretch>
        </p:blipFill>
        <p:spPr>
          <a:xfrm>
            <a:off x="5211779" y="134132"/>
            <a:ext cx="4733499" cy="3155491"/>
          </a:xfrm>
          <a:prstGeom prst="rect">
            <a:avLst/>
          </a:prstGeom>
        </p:spPr>
      </p:pic>
      <p:pic>
        <p:nvPicPr>
          <p:cNvPr id="6" name="Picture 5">
            <a:extLst>
              <a:ext uri="{FF2B5EF4-FFF2-40B4-BE49-F238E27FC236}">
                <a16:creationId xmlns:a16="http://schemas.microsoft.com/office/drawing/2014/main" id="{1E14BD44-897B-8A5B-1037-5DE8EFA38F76}"/>
              </a:ext>
            </a:extLst>
          </p:cNvPr>
          <p:cNvPicPr>
            <a:picLocks noChangeAspect="1"/>
          </p:cNvPicPr>
          <p:nvPr/>
        </p:nvPicPr>
        <p:blipFill>
          <a:blip r:embed="rId4"/>
          <a:stretch>
            <a:fillRect/>
          </a:stretch>
        </p:blipFill>
        <p:spPr>
          <a:xfrm>
            <a:off x="206146" y="3398694"/>
            <a:ext cx="4799487" cy="3199481"/>
          </a:xfrm>
          <a:prstGeom prst="rect">
            <a:avLst/>
          </a:prstGeom>
        </p:spPr>
      </p:pic>
      <p:pic>
        <p:nvPicPr>
          <p:cNvPr id="7" name="Picture 6">
            <a:extLst>
              <a:ext uri="{FF2B5EF4-FFF2-40B4-BE49-F238E27FC236}">
                <a16:creationId xmlns:a16="http://schemas.microsoft.com/office/drawing/2014/main" id="{685FC04E-D407-D0A5-2D5E-8979D53932D9}"/>
              </a:ext>
            </a:extLst>
          </p:cNvPr>
          <p:cNvPicPr>
            <a:picLocks noChangeAspect="1"/>
          </p:cNvPicPr>
          <p:nvPr/>
        </p:nvPicPr>
        <p:blipFill>
          <a:blip r:embed="rId5"/>
          <a:stretch>
            <a:fillRect/>
          </a:stretch>
        </p:blipFill>
        <p:spPr>
          <a:xfrm>
            <a:off x="5211779" y="3398694"/>
            <a:ext cx="4874901" cy="3249754"/>
          </a:xfrm>
          <a:prstGeom prst="rect">
            <a:avLst/>
          </a:prstGeom>
        </p:spPr>
      </p:pic>
    </p:spTree>
    <p:extLst>
      <p:ext uri="{BB962C8B-B14F-4D97-AF65-F5344CB8AC3E}">
        <p14:creationId xmlns:p14="http://schemas.microsoft.com/office/powerpoint/2010/main" val="34727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A1F21-3C73-1F69-7CE5-8281739291CC}"/>
              </a:ext>
            </a:extLst>
          </p:cNvPr>
          <p:cNvPicPr>
            <a:picLocks noChangeAspect="1"/>
          </p:cNvPicPr>
          <p:nvPr/>
        </p:nvPicPr>
        <p:blipFill>
          <a:blip r:embed="rId2"/>
          <a:stretch>
            <a:fillRect/>
          </a:stretch>
        </p:blipFill>
        <p:spPr>
          <a:xfrm>
            <a:off x="356974" y="143559"/>
            <a:ext cx="4799488" cy="3199481"/>
          </a:xfrm>
          <a:prstGeom prst="rect">
            <a:avLst/>
          </a:prstGeom>
        </p:spPr>
      </p:pic>
      <p:pic>
        <p:nvPicPr>
          <p:cNvPr id="5" name="Picture 4">
            <a:extLst>
              <a:ext uri="{FF2B5EF4-FFF2-40B4-BE49-F238E27FC236}">
                <a16:creationId xmlns:a16="http://schemas.microsoft.com/office/drawing/2014/main" id="{22003332-8B7B-9DAF-A5B0-1E55005BEEF1}"/>
              </a:ext>
            </a:extLst>
          </p:cNvPr>
          <p:cNvPicPr>
            <a:picLocks noChangeAspect="1"/>
          </p:cNvPicPr>
          <p:nvPr/>
        </p:nvPicPr>
        <p:blipFill>
          <a:blip r:embed="rId3"/>
          <a:stretch>
            <a:fillRect/>
          </a:stretch>
        </p:blipFill>
        <p:spPr>
          <a:xfrm>
            <a:off x="5626558" y="143559"/>
            <a:ext cx="4799487" cy="3199481"/>
          </a:xfrm>
          <a:prstGeom prst="rect">
            <a:avLst/>
          </a:prstGeom>
        </p:spPr>
      </p:pic>
      <p:pic>
        <p:nvPicPr>
          <p:cNvPr id="6" name="Picture 5">
            <a:extLst>
              <a:ext uri="{FF2B5EF4-FFF2-40B4-BE49-F238E27FC236}">
                <a16:creationId xmlns:a16="http://schemas.microsoft.com/office/drawing/2014/main" id="{73EA045A-F015-A45C-66BA-D8E4399F588C}"/>
              </a:ext>
            </a:extLst>
          </p:cNvPr>
          <p:cNvPicPr>
            <a:picLocks noChangeAspect="1"/>
          </p:cNvPicPr>
          <p:nvPr/>
        </p:nvPicPr>
        <p:blipFill>
          <a:blip r:embed="rId4"/>
          <a:stretch>
            <a:fillRect/>
          </a:stretch>
        </p:blipFill>
        <p:spPr>
          <a:xfrm>
            <a:off x="356973" y="3477246"/>
            <a:ext cx="4799487" cy="3199481"/>
          </a:xfrm>
          <a:prstGeom prst="rect">
            <a:avLst/>
          </a:prstGeom>
        </p:spPr>
      </p:pic>
      <p:pic>
        <p:nvPicPr>
          <p:cNvPr id="7" name="Picture 6">
            <a:extLst>
              <a:ext uri="{FF2B5EF4-FFF2-40B4-BE49-F238E27FC236}">
                <a16:creationId xmlns:a16="http://schemas.microsoft.com/office/drawing/2014/main" id="{BA67CF68-00D3-F352-C054-1B8116D6FB3F}"/>
              </a:ext>
            </a:extLst>
          </p:cNvPr>
          <p:cNvPicPr>
            <a:picLocks noChangeAspect="1"/>
          </p:cNvPicPr>
          <p:nvPr/>
        </p:nvPicPr>
        <p:blipFill>
          <a:blip r:embed="rId5"/>
          <a:stretch>
            <a:fillRect/>
          </a:stretch>
        </p:blipFill>
        <p:spPr>
          <a:xfrm>
            <a:off x="5692546" y="3514959"/>
            <a:ext cx="4658085" cy="3105218"/>
          </a:xfrm>
          <a:prstGeom prst="rect">
            <a:avLst/>
          </a:prstGeom>
        </p:spPr>
      </p:pic>
    </p:spTree>
    <p:extLst>
      <p:ext uri="{BB962C8B-B14F-4D97-AF65-F5344CB8AC3E}">
        <p14:creationId xmlns:p14="http://schemas.microsoft.com/office/powerpoint/2010/main" val="115974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451-1414-2D3C-106C-6E132F0922E4}"/>
              </a:ext>
            </a:extLst>
          </p:cNvPr>
          <p:cNvSpPr>
            <a:spLocks noGrp="1"/>
          </p:cNvSpPr>
          <p:nvPr>
            <p:ph type="title"/>
          </p:nvPr>
        </p:nvSpPr>
        <p:spPr>
          <a:xfrm>
            <a:off x="266227" y="155461"/>
            <a:ext cx="5829773" cy="655638"/>
          </a:xfrm>
        </p:spPr>
        <p:txBody>
          <a:bodyPr/>
          <a:lstStyle/>
          <a:p>
            <a:r>
              <a:rPr lang="en-US" cap="none" dirty="0">
                <a:latin typeface="Arial Nova Cond" panose="020B0506020202020204" pitchFamily="34" charset="0"/>
              </a:rPr>
              <a:t>HYPOTHESIS 1</a:t>
            </a:r>
          </a:p>
        </p:txBody>
      </p:sp>
      <p:sp>
        <p:nvSpPr>
          <p:cNvPr id="3" name="Content Placeholder 2">
            <a:extLst>
              <a:ext uri="{FF2B5EF4-FFF2-40B4-BE49-F238E27FC236}">
                <a16:creationId xmlns:a16="http://schemas.microsoft.com/office/drawing/2014/main" id="{5E2A5C67-35EF-A4EA-47E6-3ED1154A9DA4}"/>
              </a:ext>
            </a:extLst>
          </p:cNvPr>
          <p:cNvSpPr>
            <a:spLocks noGrp="1"/>
          </p:cNvSpPr>
          <p:nvPr>
            <p:ph idx="1"/>
          </p:nvPr>
        </p:nvSpPr>
        <p:spPr>
          <a:xfrm>
            <a:off x="130800" y="1059213"/>
            <a:ext cx="7335229" cy="5520696"/>
          </a:xfrm>
        </p:spPr>
        <p:txBody>
          <a:bodyPr>
            <a:normAutofit fontScale="62500" lnSpcReduction="20000"/>
          </a:bodyPr>
          <a:lstStyle/>
          <a:p>
            <a:pPr marL="0" indent="0">
              <a:buNone/>
            </a:pPr>
            <a:r>
              <a:rPr lang="en-IN" sz="2900" b="1" dirty="0">
                <a:effectLst/>
                <a:latin typeface="Arial Nova Cond" panose="020B0506020202020204" pitchFamily="34" charset="0"/>
                <a:ea typeface="Calibri" panose="020F0502020204030204" pitchFamily="34" charset="0"/>
                <a:cs typeface="Times New Roman" panose="02020603050405020304" pitchFamily="18" charset="0"/>
              </a:rPr>
              <a:t>Hypothesis 1: Higher number of communications in previous campaigns lead to more successful outcomes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b="1" dirty="0">
                <a:effectLst/>
                <a:latin typeface="Arial Nova Cond" panose="020B0506020202020204" pitchFamily="34" charset="0"/>
                <a:ea typeface="Times New Roman" panose="02020603050405020304" pitchFamily="18" charset="0"/>
                <a:cs typeface="Times New Roman" panose="02020603050405020304" pitchFamily="18" charset="0"/>
              </a:rPr>
              <a:t>Key Findings:</a:t>
            </a:r>
            <a:endParaRPr lang="en-US" b="1"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Cross-Tabulation: The table provides the frequency of each combination of "</a:t>
            </a:r>
            <a:r>
              <a:rPr lang="en-IN" sz="1700"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 and "previous" values.</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Chi-Square Test: </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Pearson Chi-Square: 46465.534</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Degrees of Freedom (DF): 120</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P-Value: 0.000 (assuming based on the extremely large chi-square statistic)</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Likelihood Ratio: 43119.389 (similar to the Pearson chi-square)</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Expected Counts: There are 14 cells with expected counts less than 5, which might indicate that the chi-square approximation might not be perfectly accurate.</a:t>
            </a:r>
            <a:endParaRPr lang="en-US" sz="17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Cramer's V: 0.342563 (a measure of association strength, indicating a moderate association).</a:t>
            </a:r>
          </a:p>
          <a:p>
            <a:pPr marL="0" marR="0" lvl="0" indent="0">
              <a:spcBef>
                <a:spcPts val="0"/>
              </a:spcBef>
              <a:spcAft>
                <a:spcPts val="0"/>
              </a:spcAft>
              <a:buSzPts val="1000"/>
              <a:buNone/>
              <a:tabLst>
                <a:tab pos="457200" algn="l"/>
              </a:tabLst>
            </a:pPr>
            <a:endParaRPr lang="en-US" sz="1500" dirty="0">
              <a:effectLst/>
              <a:latin typeface="Arial Nova Cond" panose="020B0506020202020204" pitchFamily="34" charset="0"/>
              <a:ea typeface="Calibri" panose="020F0502020204030204" pitchFamily="34" charset="0"/>
              <a:cs typeface="Times New Roman" panose="02020603050405020304" pitchFamily="18" charset="0"/>
            </a:endParaRPr>
          </a:p>
          <a:p>
            <a:pPr marL="0" indent="0">
              <a:spcBef>
                <a:spcPts val="0"/>
              </a:spcBef>
              <a:buNone/>
            </a:pPr>
            <a:r>
              <a:rPr lang="en-IN" b="1" dirty="0">
                <a:latin typeface="Arial Nova Cond" panose="020B0506020202020204" pitchFamily="34" charset="0"/>
                <a:cs typeface="Times New Roman" panose="02020603050405020304" pitchFamily="18" charset="0"/>
              </a:rPr>
              <a:t>Interpretation:</a:t>
            </a:r>
            <a:endParaRPr lang="en-US" b="1" dirty="0">
              <a:latin typeface="Arial Nova Cond" panose="020B050602020202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P-Value: The p-value of 0.000 is significantly less than any reasonable alpha level (e.g., 0.05, 0.01). This indicates that the observed association between "</a:t>
            </a:r>
            <a:r>
              <a:rPr lang="en-IN" sz="1700"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sz="1700" dirty="0">
                <a:effectLst/>
                <a:latin typeface="Arial Nova Cond" panose="020B0506020202020204" pitchFamily="34" charset="0"/>
                <a:ea typeface="Times New Roman" panose="02020603050405020304" pitchFamily="18" charset="0"/>
                <a:cs typeface="Times New Roman" panose="02020603050405020304" pitchFamily="18" charset="0"/>
              </a:rPr>
              <a:t>" and "previous" is highly unlikely to occur by chance if there were no true relationship between the variables.</a:t>
            </a:r>
          </a:p>
          <a:p>
            <a:pPr marL="0" marR="0" indent="0">
              <a:spcBef>
                <a:spcPts val="0"/>
              </a:spcBef>
              <a:spcAft>
                <a:spcPts val="0"/>
              </a:spcAft>
              <a:buNone/>
            </a:pPr>
            <a:endParaRPr lang="en-US" sz="15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b="1" dirty="0">
                <a:latin typeface="Arial Nova Cond" panose="020B0506020202020204" pitchFamily="34" charset="0"/>
                <a:cs typeface="Times New Roman" panose="02020603050405020304" pitchFamily="18" charset="0"/>
              </a:rPr>
              <a:t>Conclusion:</a:t>
            </a:r>
            <a:endParaRPr lang="en-US" b="1" dirty="0">
              <a:latin typeface="Arial Nova Cond" panose="020B050602020202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IN" sz="1900" dirty="0">
                <a:effectLst/>
                <a:latin typeface="Arial Nova Cond" panose="020B0506020202020204" pitchFamily="34" charset="0"/>
                <a:ea typeface="Times New Roman" panose="02020603050405020304" pitchFamily="18" charset="0"/>
                <a:cs typeface="Times New Roman" panose="02020603050405020304" pitchFamily="18" charset="0"/>
              </a:rPr>
              <a:t>Based on the chi-square test and the p-value:</a:t>
            </a:r>
            <a:endParaRPr lang="en-US" sz="1900" dirty="0">
              <a:effectLst/>
              <a:latin typeface="Arial Nova Cond" panose="020B0506020202020204" pitchFamily="34" charset="0"/>
              <a:ea typeface="Calibri" panose="020F0502020204030204" pitchFamily="34" charset="0"/>
              <a:cs typeface="Times New Roman" panose="02020603050405020304" pitchFamily="18" charset="0"/>
            </a:endParaRPr>
          </a:p>
          <a:p>
            <a:pPr lvl="2">
              <a:spcBef>
                <a:spcPts val="0"/>
              </a:spcBef>
              <a:buSzPts val="1000"/>
              <a:buFont typeface="Wingdings" panose="05000000000000000000" pitchFamily="2" charset="2"/>
              <a:buChar char="Ø"/>
              <a:tabLst>
                <a:tab pos="457200" algn="l"/>
              </a:tabLst>
            </a:pPr>
            <a:r>
              <a:rPr lang="en-IN" sz="1900" dirty="0">
                <a:effectLst/>
                <a:latin typeface="Arial Nova Cond" panose="020B0506020202020204" pitchFamily="34" charset="0"/>
                <a:ea typeface="Times New Roman" panose="02020603050405020304" pitchFamily="18" charset="0"/>
                <a:cs typeface="Times New Roman" panose="02020603050405020304" pitchFamily="18" charset="0"/>
              </a:rPr>
              <a:t>There is a strong association between "</a:t>
            </a:r>
            <a:r>
              <a:rPr lang="en-IN" sz="1900" dirty="0" err="1">
                <a:effectLst/>
                <a:latin typeface="Arial Nova Cond" panose="020B0506020202020204" pitchFamily="34" charset="0"/>
                <a:ea typeface="Times New Roman" panose="02020603050405020304" pitchFamily="18" charset="0"/>
                <a:cs typeface="Times New Roman" panose="02020603050405020304" pitchFamily="18" charset="0"/>
              </a:rPr>
              <a:t>poutcome</a:t>
            </a:r>
            <a:r>
              <a:rPr lang="en-IN" sz="1900" dirty="0">
                <a:effectLst/>
                <a:latin typeface="Arial Nova Cond" panose="020B0506020202020204" pitchFamily="34" charset="0"/>
                <a:ea typeface="Times New Roman" panose="02020603050405020304" pitchFamily="18" charset="0"/>
                <a:cs typeface="Times New Roman" panose="02020603050405020304" pitchFamily="18" charset="0"/>
              </a:rPr>
              <a:t>" and "previous".</a:t>
            </a:r>
            <a:endParaRPr lang="en-US" sz="1900" dirty="0">
              <a:effectLst/>
              <a:latin typeface="Arial Nova Cond" panose="020B0506020202020204" pitchFamily="34" charset="0"/>
              <a:ea typeface="Calibri" panose="020F0502020204030204" pitchFamily="34" charset="0"/>
              <a:cs typeface="Times New Roman" panose="02020603050405020304" pitchFamily="18" charset="0"/>
            </a:endParaRPr>
          </a:p>
          <a:p>
            <a:pPr lvl="2">
              <a:spcBef>
                <a:spcPts val="0"/>
              </a:spcBef>
              <a:buSzPts val="1000"/>
              <a:buFont typeface="Wingdings" panose="05000000000000000000" pitchFamily="2" charset="2"/>
              <a:buChar char="Ø"/>
              <a:tabLst>
                <a:tab pos="457200" algn="l"/>
              </a:tabLst>
            </a:pPr>
            <a:r>
              <a:rPr lang="en-IN" sz="1900" dirty="0">
                <a:effectLst/>
                <a:latin typeface="Arial Nova Cond" panose="020B0506020202020204" pitchFamily="34" charset="0"/>
                <a:ea typeface="Times New Roman" panose="02020603050405020304" pitchFamily="18" charset="0"/>
                <a:cs typeface="Times New Roman" panose="02020603050405020304" pitchFamily="18" charset="0"/>
              </a:rPr>
              <a:t>The observed relationship is statistically significant and is unlikely to be due to chance.</a:t>
            </a:r>
            <a:endParaRPr lang="en-US" sz="1900" dirty="0">
              <a:effectLst/>
              <a:latin typeface="Arial Nova Cond" panose="020B0506020202020204" pitchFamily="34" charset="0"/>
              <a:ea typeface="Calibri" panose="020F0502020204030204" pitchFamily="34" charset="0"/>
              <a:cs typeface="Times New Roman" panose="02020603050405020304" pitchFamily="18" charset="0"/>
            </a:endParaRPr>
          </a:p>
          <a:p>
            <a:pPr lvl="2">
              <a:spcBef>
                <a:spcPts val="0"/>
              </a:spcBef>
              <a:buSzPts val="1000"/>
              <a:buFont typeface="Wingdings" panose="05000000000000000000" pitchFamily="2" charset="2"/>
              <a:buChar char="Ø"/>
              <a:tabLst>
                <a:tab pos="457200" algn="l"/>
              </a:tabLst>
            </a:pPr>
            <a:r>
              <a:rPr lang="en-IN" sz="1900" dirty="0">
                <a:effectLst/>
                <a:latin typeface="Arial Nova Cond" panose="020B0506020202020204" pitchFamily="34" charset="0"/>
                <a:ea typeface="Times New Roman" panose="02020603050405020304" pitchFamily="18" charset="0"/>
                <a:cs typeface="Times New Roman" panose="02020603050405020304" pitchFamily="18" charset="0"/>
              </a:rPr>
              <a:t>The number of previous contacts significantly influences the outcome of the marketing campaign.</a:t>
            </a:r>
            <a:endParaRPr lang="en-US" sz="1900" dirty="0">
              <a:effectLst/>
              <a:latin typeface="Arial Nova Cond" panose="020B0506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9695762-40B0-5E21-2DA7-FE338799C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00" y="1643006"/>
            <a:ext cx="3801260" cy="2484655"/>
          </a:xfrm>
          <a:prstGeom prst="rect">
            <a:avLst/>
          </a:prstGeom>
        </p:spPr>
      </p:pic>
    </p:spTree>
    <p:extLst>
      <p:ext uri="{BB962C8B-B14F-4D97-AF65-F5344CB8AC3E}">
        <p14:creationId xmlns:p14="http://schemas.microsoft.com/office/powerpoint/2010/main" val="333518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EE48-2E74-8CB2-9600-87231B749ABF}"/>
              </a:ext>
            </a:extLst>
          </p:cNvPr>
          <p:cNvSpPr>
            <a:spLocks noGrp="1"/>
          </p:cNvSpPr>
          <p:nvPr>
            <p:ph type="title"/>
          </p:nvPr>
        </p:nvSpPr>
        <p:spPr>
          <a:xfrm>
            <a:off x="665786" y="431800"/>
            <a:ext cx="10357666" cy="730250"/>
          </a:xfrm>
        </p:spPr>
        <p:txBody>
          <a:bodyPr/>
          <a:lstStyle/>
          <a:p>
            <a:r>
              <a:rPr lang="en-US" cap="none" dirty="0">
                <a:latin typeface="Arial Nova Cond" panose="020B0506020202020204" pitchFamily="34" charset="0"/>
              </a:rPr>
              <a:t>HYPOTHESIS 2</a:t>
            </a:r>
          </a:p>
        </p:txBody>
      </p:sp>
      <p:sp>
        <p:nvSpPr>
          <p:cNvPr id="3" name="Content Placeholder 2">
            <a:extLst>
              <a:ext uri="{FF2B5EF4-FFF2-40B4-BE49-F238E27FC236}">
                <a16:creationId xmlns:a16="http://schemas.microsoft.com/office/drawing/2014/main" id="{67EB1E59-51ED-9422-4841-C81A61255324}"/>
              </a:ext>
            </a:extLst>
          </p:cNvPr>
          <p:cNvSpPr>
            <a:spLocks noGrp="1"/>
          </p:cNvSpPr>
          <p:nvPr>
            <p:ph idx="1"/>
          </p:nvPr>
        </p:nvSpPr>
        <p:spPr>
          <a:xfrm>
            <a:off x="313362" y="1666875"/>
            <a:ext cx="7078037" cy="4886325"/>
          </a:xfrm>
        </p:spPr>
        <p:txBody>
          <a:bodyPr>
            <a:normAutofit fontScale="85000" lnSpcReduction="10000"/>
          </a:bodyPr>
          <a:lstStyle/>
          <a:p>
            <a:pPr marL="0" indent="0">
              <a:buNone/>
            </a:pPr>
            <a:r>
              <a:rPr lang="en-IN" sz="2300" b="1" dirty="0">
                <a:latin typeface="Arial Nova Cond" panose="020B0506020202020204" pitchFamily="34" charset="0"/>
                <a:ea typeface="Calibri" panose="020F0502020204030204" pitchFamily="34" charset="0"/>
                <a:cs typeface="Times New Roman" panose="02020603050405020304" pitchFamily="18" charset="0"/>
              </a:rPr>
              <a:t>Hypothesis 2: Customers with Higher Balances are More Likely to Subscribe</a:t>
            </a:r>
          </a:p>
          <a:p>
            <a:pPr marL="0" marR="0" indent="0">
              <a:spcBef>
                <a:spcPts val="0"/>
              </a:spcBef>
              <a:spcAft>
                <a:spcPts val="0"/>
              </a:spcAft>
              <a:buNone/>
            </a:pPr>
            <a:br>
              <a:rPr lang="en-IN" sz="1700" b="1" dirty="0">
                <a:effectLst/>
                <a:latin typeface="Arial Nova Cond" panose="020B0506020202020204" pitchFamily="34" charset="0"/>
                <a:ea typeface="Times New Roman" panose="02020603050405020304" pitchFamily="18" charset="0"/>
                <a:cs typeface="Times New Roman" panose="02020603050405020304" pitchFamily="18" charset="0"/>
              </a:rPr>
            </a:br>
            <a:r>
              <a:rPr lang="en-IN" sz="1800" b="1" dirty="0">
                <a:latin typeface="Arial Nova Cond" panose="020B0506020202020204" pitchFamily="34" charset="0"/>
                <a:cs typeface="Times New Roman" panose="02020603050405020304" pitchFamily="18" charset="0"/>
              </a:rPr>
              <a:t>Analysing the Relationship Between Balance and Term Deposits</a:t>
            </a:r>
            <a:endParaRPr lang="en-US" sz="1800" b="1" dirty="0">
              <a:latin typeface="Arial Nova Cond" panose="020B0506020202020204" pitchFamily="34" charset="0"/>
              <a:cs typeface="Times New Roman" panose="02020603050405020304" pitchFamily="18" charset="0"/>
            </a:endParaRPr>
          </a:p>
          <a:p>
            <a:pPr marL="0" marR="0" indent="0">
              <a:spcBef>
                <a:spcPts val="0"/>
              </a:spcBef>
              <a:spcAft>
                <a:spcPts val="0"/>
              </a:spcAft>
              <a:buNone/>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Understanding the Data:</a:t>
            </a: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sz="1500" dirty="0">
                <a:effectLst/>
                <a:latin typeface="Arial Nova Cond" panose="020B0506020202020204" pitchFamily="34" charset="0"/>
                <a:ea typeface="Times New Roman" panose="02020603050405020304" pitchFamily="18" charset="0"/>
                <a:cs typeface="Times New Roman" panose="02020603050405020304" pitchFamily="18" charset="0"/>
              </a:rPr>
              <a:t>The provided cross-tabulation shows the relationship between "Term-Deposit" and "Balance Reformatted" (presumably categorized into "high" and "low").</a:t>
            </a:r>
          </a:p>
          <a:p>
            <a:pPr marL="0" marR="0" indent="0">
              <a:spcBef>
                <a:spcPts val="0"/>
              </a:spcBef>
              <a:spcAft>
                <a:spcPts val="0"/>
              </a:spcAft>
              <a:buNone/>
            </a:pP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Key Findings:</a:t>
            </a: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High Balance:</a:t>
            </a:r>
            <a:r>
              <a:rPr lang="en-IN" sz="1800" dirty="0">
                <a:effectLst/>
                <a:latin typeface="Arial Nova Cond" panose="020B0506020202020204" pitchFamily="34" charset="0"/>
                <a:ea typeface="Times New Roman" panose="02020603050405020304" pitchFamily="18" charset="0"/>
                <a:cs typeface="Times New Roman" panose="02020603050405020304" pitchFamily="18" charset="0"/>
              </a:rPr>
              <a:t> 16.32% of customers with high balances subscribed to term deposits.</a:t>
            </a: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Low Balance:</a:t>
            </a:r>
            <a:r>
              <a:rPr lang="en-IN" sz="1800" dirty="0">
                <a:effectLst/>
                <a:latin typeface="Arial Nova Cond" panose="020B0506020202020204" pitchFamily="34" charset="0"/>
                <a:ea typeface="Times New Roman" panose="02020603050405020304" pitchFamily="18" charset="0"/>
                <a:cs typeface="Times New Roman" panose="02020603050405020304" pitchFamily="18" charset="0"/>
              </a:rPr>
              <a:t> 10.23% of customers with low balances subscribed to term deposits.</a:t>
            </a:r>
          </a:p>
          <a:p>
            <a:pPr marL="0" marR="0" lvl="0" indent="0">
              <a:spcBef>
                <a:spcPts val="0"/>
              </a:spcBef>
              <a:spcAft>
                <a:spcPts val="0"/>
              </a:spcAft>
              <a:buSzPts val="1000"/>
              <a:buNone/>
              <a:tabLst>
                <a:tab pos="457200" algn="l"/>
              </a:tabLst>
            </a:pP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Conclusion:</a:t>
            </a: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57150" marR="0" indent="-285750">
              <a:spcBef>
                <a:spcPts val="0"/>
              </a:spcBef>
              <a:spcAft>
                <a:spcPts val="0"/>
              </a:spcAft>
              <a:buFont typeface="Wingdings" panose="05000000000000000000" pitchFamily="2" charset="2"/>
              <a:buChar char="§"/>
            </a:pPr>
            <a:r>
              <a:rPr lang="en-IN" sz="1800" b="1" dirty="0">
                <a:effectLst/>
                <a:latin typeface="Arial Nova Cond" panose="020B0506020202020204" pitchFamily="34" charset="0"/>
                <a:ea typeface="Times New Roman" panose="02020603050405020304" pitchFamily="18" charset="0"/>
                <a:cs typeface="Times New Roman" panose="02020603050405020304" pitchFamily="18" charset="0"/>
              </a:rPr>
              <a:t>Customers with higher balances are more likely to subscribe to term deposits.</a:t>
            </a:r>
            <a:endParaRPr lang="en-US" sz="1800" dirty="0">
              <a:effectLst/>
              <a:latin typeface="Arial Nova Cond" panose="020B0506020202020204" pitchFamily="34" charset="0"/>
              <a:ea typeface="Calibri" panose="020F0502020204030204" pitchFamily="34" charset="0"/>
              <a:cs typeface="Times New Roman" panose="02020603050405020304" pitchFamily="18" charset="0"/>
            </a:endParaRPr>
          </a:p>
          <a:p>
            <a:pPr marL="285750" lvl="1" indent="-285750">
              <a:spcBef>
                <a:spcPts val="0"/>
              </a:spcBef>
              <a:buFont typeface="Wingdings" panose="05000000000000000000" pitchFamily="2" charset="2"/>
              <a:buChar char="Ø"/>
            </a:pPr>
            <a:r>
              <a:rPr lang="en-IN" sz="1600" dirty="0">
                <a:effectLst/>
                <a:latin typeface="Arial Nova Cond" panose="020B0506020202020204" pitchFamily="34" charset="0"/>
                <a:ea typeface="Times New Roman" panose="02020603050405020304" pitchFamily="18" charset="0"/>
                <a:cs typeface="Times New Roman" panose="02020603050405020304" pitchFamily="18" charset="0"/>
              </a:rPr>
              <a:t>The percentage of subscribers is significantly higher among customers with high balances (16.32%) compared to those with low balances (10.23%). This suggests a positive association between higher balances and the likelihood of subscribing to term deposits.</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p>
            <a:endParaRPr lang="en-US" dirty="0"/>
          </a:p>
        </p:txBody>
      </p:sp>
      <p:sp>
        <p:nvSpPr>
          <p:cNvPr id="5" name="Rectangle 1">
            <a:extLst>
              <a:ext uri="{FF2B5EF4-FFF2-40B4-BE49-F238E27FC236}">
                <a16:creationId xmlns:a16="http://schemas.microsoft.com/office/drawing/2014/main" id="{4D97462B-F855-B31C-EEE3-488E6FD4E6ED}"/>
              </a:ext>
            </a:extLst>
          </p:cNvPr>
          <p:cNvSpPr>
            <a:spLocks noChangeArrowheads="1"/>
          </p:cNvSpPr>
          <p:nvPr/>
        </p:nvSpPr>
        <p:spPr bwMode="auto">
          <a:xfrm>
            <a:off x="4075113" y="2670017"/>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AB9C90FE-CFD1-F897-45CA-962018293384}"/>
              </a:ext>
            </a:extLst>
          </p:cNvPr>
          <p:cNvGraphicFramePr>
            <a:graphicFrameLocks noGrp="1"/>
          </p:cNvGraphicFramePr>
          <p:nvPr>
            <p:extLst>
              <p:ext uri="{D42A27DB-BD31-4B8C-83A1-F6EECF244321}">
                <p14:modId xmlns:p14="http://schemas.microsoft.com/office/powerpoint/2010/main" val="1666551041"/>
              </p:ext>
            </p:extLst>
          </p:nvPr>
        </p:nvGraphicFramePr>
        <p:xfrm>
          <a:off x="7309814" y="2316640"/>
          <a:ext cx="4568824" cy="1691640"/>
        </p:xfrm>
        <a:graphic>
          <a:graphicData uri="http://schemas.openxmlformats.org/drawingml/2006/table">
            <a:tbl>
              <a:tblPr firstRow="1" bandRow="1">
                <a:tableStyleId>{F2DE63D5-997A-4646-A377-4702673A728D}</a:tableStyleId>
              </a:tblPr>
              <a:tblGrid>
                <a:gridCol w="1142206">
                  <a:extLst>
                    <a:ext uri="{9D8B030D-6E8A-4147-A177-3AD203B41FA5}">
                      <a16:colId xmlns:a16="http://schemas.microsoft.com/office/drawing/2014/main" val="4211155510"/>
                    </a:ext>
                  </a:extLst>
                </a:gridCol>
                <a:gridCol w="1142206">
                  <a:extLst>
                    <a:ext uri="{9D8B030D-6E8A-4147-A177-3AD203B41FA5}">
                      <a16:colId xmlns:a16="http://schemas.microsoft.com/office/drawing/2014/main" val="3648721184"/>
                    </a:ext>
                  </a:extLst>
                </a:gridCol>
                <a:gridCol w="1142206">
                  <a:extLst>
                    <a:ext uri="{9D8B030D-6E8A-4147-A177-3AD203B41FA5}">
                      <a16:colId xmlns:a16="http://schemas.microsoft.com/office/drawing/2014/main" val="3934745280"/>
                    </a:ext>
                  </a:extLst>
                </a:gridCol>
                <a:gridCol w="1142206">
                  <a:extLst>
                    <a:ext uri="{9D8B030D-6E8A-4147-A177-3AD203B41FA5}">
                      <a16:colId xmlns:a16="http://schemas.microsoft.com/office/drawing/2014/main" val="4267943018"/>
                    </a:ext>
                  </a:extLst>
                </a:gridCol>
              </a:tblGrid>
              <a:tr h="370840">
                <a:tc>
                  <a:txBody>
                    <a:bodyPr/>
                    <a:lstStyle/>
                    <a:p>
                      <a:pPr algn="ctr"/>
                      <a:r>
                        <a:rPr lang="en-US" sz="1600" dirty="0">
                          <a:latin typeface="Arial Nova Cond" panose="020B0506020202020204" pitchFamily="34" charset="0"/>
                        </a:rPr>
                        <a:t>Term Deposit</a:t>
                      </a:r>
                    </a:p>
                  </a:txBody>
                  <a:tcPr/>
                </a:tc>
                <a:tc>
                  <a:txBody>
                    <a:bodyPr/>
                    <a:lstStyle/>
                    <a:p>
                      <a:pPr algn="ctr"/>
                      <a:r>
                        <a:rPr lang="en-US" sz="1600" dirty="0">
                          <a:latin typeface="Arial Nova Cond" panose="020B0506020202020204" pitchFamily="34" charset="0"/>
                        </a:rPr>
                        <a:t>High Balance</a:t>
                      </a:r>
                    </a:p>
                  </a:txBody>
                  <a:tcPr/>
                </a:tc>
                <a:tc>
                  <a:txBody>
                    <a:bodyPr/>
                    <a:lstStyle/>
                    <a:p>
                      <a:pPr algn="ctr"/>
                      <a:r>
                        <a:rPr lang="en-US" sz="1600" dirty="0">
                          <a:latin typeface="Arial Nova Cond" panose="020B0506020202020204" pitchFamily="34" charset="0"/>
                        </a:rPr>
                        <a:t>Low Balance</a:t>
                      </a:r>
                    </a:p>
                  </a:txBody>
                  <a:tcPr/>
                </a:tc>
                <a:tc>
                  <a:txBody>
                    <a:bodyPr/>
                    <a:lstStyle/>
                    <a:p>
                      <a:pPr algn="ctr"/>
                      <a:r>
                        <a:rPr lang="en-US" sz="1600" dirty="0">
                          <a:latin typeface="Arial Nova Cond" panose="020B0506020202020204" pitchFamily="34" charset="0"/>
                        </a:rPr>
                        <a:t>Total</a:t>
                      </a:r>
                    </a:p>
                  </a:txBody>
                  <a:tcPr/>
                </a:tc>
                <a:extLst>
                  <a:ext uri="{0D108BD9-81ED-4DB2-BD59-A6C34878D82A}">
                    <a16:rowId xmlns:a16="http://schemas.microsoft.com/office/drawing/2014/main" val="3653581067"/>
                  </a:ext>
                </a:extLst>
              </a:tr>
              <a:tr h="370840">
                <a:tc>
                  <a:txBody>
                    <a:bodyPr/>
                    <a:lstStyle/>
                    <a:p>
                      <a:pPr algn="ctr"/>
                      <a:r>
                        <a:rPr lang="en-US" sz="1600" dirty="0">
                          <a:latin typeface="Arial Nova Cond" panose="020B0506020202020204" pitchFamily="34" charset="0"/>
                        </a:rPr>
                        <a:t>Yes</a:t>
                      </a:r>
                    </a:p>
                  </a:txBody>
                  <a:tcP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1778</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3511</a:t>
                      </a:r>
                      <a:endParaRPr lang="en-US" sz="160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5289</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3270356"/>
                  </a:ext>
                </a:extLst>
              </a:tr>
              <a:tr h="370840">
                <a:tc>
                  <a:txBody>
                    <a:bodyPr/>
                    <a:lstStyle/>
                    <a:p>
                      <a:pPr algn="ctr"/>
                      <a:r>
                        <a:rPr lang="en-US" sz="1600" dirty="0">
                          <a:latin typeface="Arial Nova Cond" panose="020B0506020202020204" pitchFamily="34" charset="0"/>
                        </a:rPr>
                        <a:t>No</a:t>
                      </a:r>
                    </a:p>
                  </a:txBody>
                  <a:tcPr/>
                </a:tc>
                <a:tc>
                  <a:txBody>
                    <a:bodyPr/>
                    <a:lstStyle/>
                    <a:p>
                      <a:pPr marL="0" marR="0" algn="ctr">
                        <a:spcBef>
                          <a:spcPts val="0"/>
                        </a:spcBef>
                        <a:spcAft>
                          <a:spcPts val="0"/>
                        </a:spcAft>
                      </a:pPr>
                      <a:r>
                        <a:rPr lang="en-IN" sz="160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9117</a:t>
                      </a:r>
                      <a:endParaRPr lang="en-US" sz="160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30805</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39922</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5102150"/>
                  </a:ext>
                </a:extLst>
              </a:tr>
              <a:tr h="370840">
                <a:tc>
                  <a:txBody>
                    <a:bodyPr/>
                    <a:lstStyle/>
                    <a:p>
                      <a:pPr algn="ctr"/>
                      <a:r>
                        <a:rPr lang="en-US" sz="1600" dirty="0">
                          <a:latin typeface="Arial Nova Cond" panose="020B0506020202020204" pitchFamily="34" charset="0"/>
                        </a:rPr>
                        <a:t>Total</a:t>
                      </a:r>
                    </a:p>
                  </a:txBody>
                  <a:tcPr/>
                </a:tc>
                <a:tc>
                  <a:txBody>
                    <a:bodyPr/>
                    <a:lstStyle/>
                    <a:p>
                      <a:pPr marL="0" marR="0" algn="ctr">
                        <a:spcBef>
                          <a:spcPts val="0"/>
                        </a:spcBef>
                        <a:spcAft>
                          <a:spcPts val="0"/>
                        </a:spcAft>
                      </a:pPr>
                      <a:r>
                        <a:rPr lang="en-IN" sz="160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10895</a:t>
                      </a:r>
                      <a:endParaRPr lang="en-US" sz="160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34316</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60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45211</a:t>
                      </a:r>
                      <a:endParaRPr lang="en-US" sz="160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1126203"/>
                  </a:ext>
                </a:extLst>
              </a:tr>
            </a:tbl>
          </a:graphicData>
        </a:graphic>
      </p:graphicFrame>
      <p:graphicFrame>
        <p:nvGraphicFramePr>
          <p:cNvPr id="8" name="Table 7">
            <a:extLst>
              <a:ext uri="{FF2B5EF4-FFF2-40B4-BE49-F238E27FC236}">
                <a16:creationId xmlns:a16="http://schemas.microsoft.com/office/drawing/2014/main" id="{64CA62DA-8B0F-9E35-490E-8B1DDAF35ACA}"/>
              </a:ext>
            </a:extLst>
          </p:cNvPr>
          <p:cNvGraphicFramePr>
            <a:graphicFrameLocks noGrp="1"/>
          </p:cNvGraphicFramePr>
          <p:nvPr>
            <p:extLst>
              <p:ext uri="{D42A27DB-BD31-4B8C-83A1-F6EECF244321}">
                <p14:modId xmlns:p14="http://schemas.microsoft.com/office/powerpoint/2010/main" val="3043276718"/>
              </p:ext>
            </p:extLst>
          </p:nvPr>
        </p:nvGraphicFramePr>
        <p:xfrm>
          <a:off x="7662239" y="4187510"/>
          <a:ext cx="3863975" cy="975360"/>
        </p:xfrm>
        <a:graphic>
          <a:graphicData uri="http://schemas.openxmlformats.org/drawingml/2006/table">
            <a:tbl>
              <a:tblPr firstRow="1" bandRow="1">
                <a:tableStyleId>{C083E6E3-FA7D-4D7B-A595-EF9225AFEA82}</a:tableStyleId>
              </a:tblPr>
              <a:tblGrid>
                <a:gridCol w="2343722">
                  <a:extLst>
                    <a:ext uri="{9D8B030D-6E8A-4147-A177-3AD203B41FA5}">
                      <a16:colId xmlns:a16="http://schemas.microsoft.com/office/drawing/2014/main" val="339214934"/>
                    </a:ext>
                  </a:extLst>
                </a:gridCol>
                <a:gridCol w="1520253">
                  <a:extLst>
                    <a:ext uri="{9D8B030D-6E8A-4147-A177-3AD203B41FA5}">
                      <a16:colId xmlns:a16="http://schemas.microsoft.com/office/drawing/2014/main" val="1793189650"/>
                    </a:ext>
                  </a:extLst>
                </a:gridCol>
              </a:tblGrid>
              <a:tr h="370840">
                <a:tc>
                  <a:txBody>
                    <a:bodyPr/>
                    <a:lstStyle/>
                    <a:p>
                      <a:pPr marL="0" marR="0" algn="l">
                        <a:spcBef>
                          <a:spcPts val="0"/>
                        </a:spcBef>
                        <a:spcAft>
                          <a:spcPts val="0"/>
                        </a:spcAft>
                      </a:pPr>
                      <a:r>
                        <a:rPr lang="en-IN" sz="1600" b="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 of high balance with term-deposit </a:t>
                      </a:r>
                      <a:endParaRPr lang="en-US" sz="1600" b="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algn="l">
                        <a:spcBef>
                          <a:spcPts val="0"/>
                        </a:spcBef>
                        <a:spcAft>
                          <a:spcPts val="0"/>
                        </a:spcAft>
                      </a:pPr>
                      <a:r>
                        <a:rPr lang="en-IN" sz="1600" b="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16.32%</a:t>
                      </a:r>
                      <a:endParaRPr lang="en-US" sz="1600" b="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3789430"/>
                  </a:ext>
                </a:extLst>
              </a:tr>
              <a:tr h="370840">
                <a:tc>
                  <a:txBody>
                    <a:bodyPr/>
                    <a:lstStyle/>
                    <a:p>
                      <a:pPr marL="0" marR="0" algn="l">
                        <a:spcBef>
                          <a:spcPts val="0"/>
                        </a:spcBef>
                        <a:spcAft>
                          <a:spcPts val="0"/>
                        </a:spcAft>
                      </a:pPr>
                      <a:r>
                        <a:rPr lang="en-IN" sz="1600" b="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 of low balance with term-deposit </a:t>
                      </a:r>
                      <a:endParaRPr lang="en-US" sz="1600" b="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algn="l">
                        <a:spcBef>
                          <a:spcPts val="0"/>
                        </a:spcBef>
                        <a:spcAft>
                          <a:spcPts val="0"/>
                        </a:spcAft>
                      </a:pPr>
                      <a:r>
                        <a:rPr lang="en-IN" sz="1600" b="0" dirty="0">
                          <a:solidFill>
                            <a:srgbClr val="000000"/>
                          </a:solidFill>
                          <a:effectLst/>
                          <a:latin typeface="Arial Nova Cond" panose="020B0506020202020204" pitchFamily="34" charset="0"/>
                          <a:ea typeface="Times New Roman" panose="02020603050405020304" pitchFamily="18" charset="0"/>
                          <a:cs typeface="Calibri" panose="020F0502020204030204" pitchFamily="34" charset="0"/>
                        </a:rPr>
                        <a:t>10.23%</a:t>
                      </a:r>
                      <a:endParaRPr lang="en-US" sz="1600" b="0" dirty="0">
                        <a:effectLst/>
                        <a:latin typeface="Arial Nova Cond" panose="020B0506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7434953"/>
                  </a:ext>
                </a:extLst>
              </a:tr>
            </a:tbl>
          </a:graphicData>
        </a:graphic>
      </p:graphicFrame>
    </p:spTree>
    <p:extLst>
      <p:ext uri="{BB962C8B-B14F-4D97-AF65-F5344CB8AC3E}">
        <p14:creationId xmlns:p14="http://schemas.microsoft.com/office/powerpoint/2010/main" val="231664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47AFD-74D0-B0B4-D4FC-2FFA56E5671E}"/>
              </a:ext>
            </a:extLst>
          </p:cNvPr>
          <p:cNvSpPr>
            <a:spLocks noGrp="1"/>
          </p:cNvSpPr>
          <p:nvPr>
            <p:ph idx="1"/>
          </p:nvPr>
        </p:nvSpPr>
        <p:spPr>
          <a:xfrm>
            <a:off x="457200" y="1146350"/>
            <a:ext cx="6544638" cy="5432250"/>
          </a:xfrm>
        </p:spPr>
        <p:txBody>
          <a:bodyPr>
            <a:normAutofit fontScale="25000" lnSpcReduction="20000"/>
          </a:bodyPr>
          <a:lstStyle/>
          <a:p>
            <a:pPr marL="0" marR="0" indent="0">
              <a:spcBef>
                <a:spcPts val="0"/>
              </a:spcBef>
              <a:spcAft>
                <a:spcPts val="0"/>
              </a:spcAft>
              <a:buNone/>
            </a:pPr>
            <a:r>
              <a:rPr lang="en-IN" sz="5600" b="1" dirty="0">
                <a:effectLst/>
                <a:latin typeface="Arial Nova Cond" panose="020B0506020202020204" pitchFamily="34" charset="0"/>
                <a:ea typeface="Times New Roman" panose="02020603050405020304" pitchFamily="18" charset="0"/>
                <a:cs typeface="Times New Roman" panose="02020603050405020304" pitchFamily="18" charset="0"/>
              </a:rPr>
              <a:t>Understanding the Output:</a:t>
            </a:r>
            <a:endParaRPr lang="en-US" sz="56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The provided output shows a cross-tabulation of "Term-Deposit" (rows) and "Balance Reformatted" (columns), along with a chi-square test to assess the association between these two variables.</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5600" b="1" dirty="0">
                <a:effectLst/>
                <a:latin typeface="Arial Nova Cond" panose="020B0506020202020204" pitchFamily="34" charset="0"/>
                <a:ea typeface="Times New Roman" panose="02020603050405020304" pitchFamily="18" charset="0"/>
                <a:cs typeface="Times New Roman" panose="02020603050405020304" pitchFamily="18" charset="0"/>
              </a:rPr>
              <a:t>Key Findings:</a:t>
            </a:r>
            <a:endParaRPr lang="en-US" sz="56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Cross-Tabulation:</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The table provides the frequency of each combination of "Term-Deposit" and "Balance Reformatted" values. For example, there are 9117 cases where "Term-Deposit" is "no" and "Balance Reformatted" is "high".</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Chi-Square Test:</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Pearson Chi-Square:</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296.713</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Degrees of Freedom (DF):</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1</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P-Value:</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0.000</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Wingdings" panose="05000000000000000000" pitchFamily="2" charset="2"/>
              <a:buChar char="Ø"/>
              <a:tabLst>
                <a:tab pos="9144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Likelihood Ratio:</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277.971 (similar to the Pearson chi-square)</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buFont typeface="Wingdings" panose="05000000000000000000" pitchFamily="2" charset="2"/>
              <a:buChar char="§"/>
              <a:tabLst>
                <a:tab pos="457200" algn="l"/>
              </a:tabLst>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Cramer's V-square:</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0.0065628</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5600" b="1" dirty="0">
                <a:effectLst/>
                <a:latin typeface="Arial Nova Cond" panose="020B0506020202020204" pitchFamily="34" charset="0"/>
                <a:ea typeface="Times New Roman" panose="02020603050405020304" pitchFamily="18" charset="0"/>
                <a:cs typeface="Times New Roman" panose="02020603050405020304" pitchFamily="18" charset="0"/>
              </a:rPr>
              <a:t>Interpretation:</a:t>
            </a:r>
            <a:endParaRPr lang="en-US" sz="56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P-Value:</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The p-value of 0.000 is significantly less than any reasonable alpha level (e.g., 0.05, 0.01). This indicates that the observed association between "Term-Deposit" and "Balance Reformatted" is </a:t>
            </a: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highly unlikely to occur by chance</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if there were no true relationship between the variables.</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5600" b="1" dirty="0">
                <a:effectLst/>
                <a:latin typeface="Arial Nova Cond" panose="020B0506020202020204" pitchFamily="34" charset="0"/>
                <a:ea typeface="Times New Roman" panose="02020603050405020304" pitchFamily="18" charset="0"/>
                <a:cs typeface="Times New Roman" panose="02020603050405020304" pitchFamily="18" charset="0"/>
              </a:rPr>
              <a:t>Conclusion:</a:t>
            </a:r>
            <a:endParaRPr lang="en-US" sz="5600" dirty="0">
              <a:effectLst/>
              <a:latin typeface="Arial Nova Cond" panose="020B0506020202020204" pitchFamily="34" charset="0"/>
              <a:ea typeface="Calibri" panose="020F0502020204030204" pitchFamily="34" charset="0"/>
              <a:cs typeface="Times New Roman" panose="02020603050405020304" pitchFamily="18" charset="0"/>
            </a:endParaRPr>
          </a:p>
          <a:p>
            <a:pPr marL="0" marR="0">
              <a:spcBef>
                <a:spcPts val="0"/>
              </a:spcBef>
              <a:spcAft>
                <a:spcPts val="0"/>
              </a:spcAft>
              <a:buFont typeface="Wingdings" panose="05000000000000000000" pitchFamily="2" charset="2"/>
              <a:buChar char="§"/>
            </a:pP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Based on the chi-square test and the p-value:</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There is a </a:t>
            </a: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strong association</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between "Term-Deposit" and "Balance Reformatted".</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The observed relationship is </a:t>
            </a:r>
            <a:r>
              <a:rPr lang="en-IN" sz="4800" b="1" dirty="0">
                <a:effectLst/>
                <a:latin typeface="Arial Nova Cond" panose="020B0506020202020204" pitchFamily="34" charset="0"/>
                <a:ea typeface="Times New Roman" panose="02020603050405020304" pitchFamily="18" charset="0"/>
                <a:cs typeface="Times New Roman" panose="02020603050405020304" pitchFamily="18" charset="0"/>
              </a:rPr>
              <a:t>statistically significant</a:t>
            </a: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 and is unlikely to be due to chance.</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pPr lvl="1">
              <a:spcBef>
                <a:spcPts val="0"/>
              </a:spcBef>
              <a:buSzPts val="1000"/>
              <a:buFont typeface="Wingdings" panose="05000000000000000000" pitchFamily="2" charset="2"/>
              <a:buChar char="Ø"/>
              <a:tabLst>
                <a:tab pos="457200" algn="l"/>
              </a:tabLst>
            </a:pPr>
            <a:r>
              <a:rPr lang="en-IN" sz="4800" dirty="0">
                <a:effectLst/>
                <a:latin typeface="Arial Nova Cond" panose="020B0506020202020204" pitchFamily="34" charset="0"/>
                <a:ea typeface="Times New Roman" panose="02020603050405020304" pitchFamily="18" charset="0"/>
                <a:cs typeface="Times New Roman" panose="02020603050405020304" pitchFamily="18" charset="0"/>
              </a:rPr>
              <a:t>The balance (high or low) significantly influences whether a customer subscribes to a term deposit.</a:t>
            </a:r>
            <a:endParaRPr lang="en-US" sz="4800" dirty="0">
              <a:effectLst/>
              <a:latin typeface="Arial Nova Cond" panose="020B050602020202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B9510D34-6BA2-56C5-38DE-EAC4BDD09EA9}"/>
              </a:ext>
            </a:extLst>
          </p:cNvPr>
          <p:cNvSpPr txBox="1"/>
          <p:nvPr/>
        </p:nvSpPr>
        <p:spPr>
          <a:xfrm>
            <a:off x="457200" y="448360"/>
            <a:ext cx="6096000" cy="369332"/>
          </a:xfrm>
          <a:prstGeom prst="rect">
            <a:avLst/>
          </a:prstGeom>
          <a:noFill/>
        </p:spPr>
        <p:txBody>
          <a:bodyPr wrap="square">
            <a:spAutoFit/>
          </a:bodyPr>
          <a:lstStyle/>
          <a:p>
            <a:pPr marL="0" marR="0">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Interpreting the Cross-Tabulation and Chi-Square 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35EE907-1304-6351-0086-84F687133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124" y="633026"/>
            <a:ext cx="3980707" cy="5432250"/>
          </a:xfrm>
          <a:prstGeom prst="rect">
            <a:avLst/>
          </a:prstGeom>
        </p:spPr>
      </p:pic>
    </p:spTree>
    <p:extLst>
      <p:ext uri="{BB962C8B-B14F-4D97-AF65-F5344CB8AC3E}">
        <p14:creationId xmlns:p14="http://schemas.microsoft.com/office/powerpoint/2010/main" val="225026953"/>
      </p:ext>
    </p:extLst>
  </p:cSld>
  <p:clrMapOvr>
    <a:masterClrMapping/>
  </p:clrMapOvr>
</p:sld>
</file>

<file path=ppt/theme/theme1.xml><?xml version="1.0" encoding="utf-8"?>
<a:theme xmlns:a="http://schemas.openxmlformats.org/drawingml/2006/main" name="VeniceBeac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Override1.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docProps/app.xml><?xml version="1.0" encoding="utf-8"?>
<Properties xmlns="http://schemas.openxmlformats.org/officeDocument/2006/extended-properties" xmlns:vt="http://schemas.openxmlformats.org/officeDocument/2006/docPropsVTypes">
  <Template/>
  <TotalTime>11006</TotalTime>
  <Words>2184</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Nova Cond</vt:lpstr>
      <vt:lpstr>Avenir Next LT Pro</vt:lpstr>
      <vt:lpstr>Avenir Next LT Pro Light</vt:lpstr>
      <vt:lpstr>Calibri</vt:lpstr>
      <vt:lpstr>Symbol</vt:lpstr>
      <vt:lpstr>Times New Roman</vt:lpstr>
      <vt:lpstr>Wingdings</vt:lpstr>
      <vt:lpstr>VeniceBeachVTI</vt:lpstr>
      <vt:lpstr>PowerPoint Presentation</vt:lpstr>
      <vt:lpstr>INTRODUCTION</vt:lpstr>
      <vt:lpstr>TYPICAL CLIENT AT A BANK</vt:lpstr>
      <vt:lpstr>PowerPoint Presentation</vt:lpstr>
      <vt:lpstr>PowerPoint Presentation</vt:lpstr>
      <vt:lpstr>PowerPoint Presentation</vt:lpstr>
      <vt:lpstr>HYPOTHESIS 1</vt:lpstr>
      <vt:lpstr>HYPOTHESIS 2</vt:lpstr>
      <vt:lpstr>PowerPoint Presentation</vt:lpstr>
      <vt:lpstr>HYPOTHESIS 3</vt:lpstr>
      <vt:lpstr>BINARY LOGISTIC REGRESSION</vt:lpstr>
      <vt:lpstr>PowerPoint Presentation</vt:lpstr>
      <vt:lpstr>BINARY LOGISTIC REGRESSION FOR ALL VARIABLES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Priyal Rawat</dc:creator>
  <cp:lastModifiedBy>Priyal Rawat</cp:lastModifiedBy>
  <cp:revision>34</cp:revision>
  <dcterms:created xsi:type="dcterms:W3CDTF">2024-10-09T00:20:10Z</dcterms:created>
  <dcterms:modified xsi:type="dcterms:W3CDTF">2024-10-16T16:16:23Z</dcterms:modified>
</cp:coreProperties>
</file>