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9" r:id="rId4"/>
    <p:sldId id="260" r:id="rId5"/>
    <p:sldId id="262" r:id="rId6"/>
    <p:sldId id="267" r:id="rId7"/>
    <p:sldId id="268" r:id="rId8"/>
    <p:sldId id="269" r:id="rId9"/>
    <p:sldId id="270" r:id="rId10"/>
    <p:sldId id="271" r:id="rId11"/>
    <p:sldId id="272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9DF4-9471-C02D-5808-07CF5D2AA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91CE1-BF05-15F5-FC37-79EED8FFE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B2A07-B6A9-D69F-6789-532D49A8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B319-45AC-8E4A-BAF5-585043286FCF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C4A2F-514C-ADFA-2D91-063B1F0E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6D29F-59DC-8373-E508-C3C52409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5A88-2F9A-5C4E-A36F-F22425C4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A2A5-5AB3-3633-36F0-C8125A91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32E1A-6479-521D-BFDE-EF234FC74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AFE13-0C52-07B5-D2AC-FBF81A09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B319-45AC-8E4A-BAF5-585043286FCF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4C1BD-5348-971C-E38B-8BC26F9A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59300-645A-8F81-644E-8AF1C736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5A88-2F9A-5C4E-A36F-F22425C4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9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8173B-8AE9-AE2C-DE3A-627CD56BA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15768-432F-0A86-E1C3-E46978C0D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53DA3-A284-E8F8-AB09-445E7418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B319-45AC-8E4A-BAF5-585043286FCF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603F0-74D0-9477-8C20-284F1D69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B02B-92BD-91FA-625E-F7DD1BDF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5A88-2F9A-5C4E-A36F-F22425C4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2670-3F80-3BEA-6A9F-B0D9FC52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CB18E-C20B-D396-B535-241412019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92616-6D69-1F7A-9085-30BE33C8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B319-45AC-8E4A-BAF5-585043286FCF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D117C-CE36-9463-BD8A-0399BE5E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6F886-C87A-3AA5-C04C-541B5935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5A88-2F9A-5C4E-A36F-F22425C4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6E8F-0E6B-4FDA-CC8A-415110E6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DF7A2-B3D8-CF33-C362-4E8ABADA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5044F-C56A-4EED-1C90-6FA12373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B319-45AC-8E4A-BAF5-585043286FCF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FE8FD-2D53-AF40-A280-439BE8FE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4FA04-422C-018C-1326-3F9E20E7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5A88-2F9A-5C4E-A36F-F22425C4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59E4-58B4-0E86-325C-D7537D17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3F4F9-8ADD-F9FF-F38B-3BE3544C9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7B30B-B8FE-1EA8-E3B9-540A0FB02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6E301-9489-3D0E-54CC-D603E24B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B319-45AC-8E4A-BAF5-585043286FCF}" type="datetimeFigureOut">
              <a:rPr lang="en-US" smtClean="0"/>
              <a:t>4/5/25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AA319-13FB-B53E-AD88-BAE55699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FDC55-54F9-0E10-E04E-B83DB461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5A88-2F9A-5C4E-A36F-F22425C4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7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BE6E-7BE5-5551-10E0-897C7283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9626-A308-F808-2FFA-5B9AC3E43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840D8-D388-8683-FE3D-FE6C510AD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2F1CC-49AF-BFB0-7309-F7A519926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89B9B-611F-0184-1568-F73B63109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08D01A-94A9-B2D3-3CA7-54F06290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B319-45AC-8E4A-BAF5-585043286FCF}" type="datetimeFigureOut">
              <a:rPr lang="en-US" smtClean="0"/>
              <a:t>4/5/25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C9AD7-472C-E24B-C121-FC2CDB1D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66B541-90D2-472B-835A-1A3FD152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5A88-2F9A-5C4E-A36F-F22425C4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18CC-821F-CCB5-656D-492282FB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C50B8-5785-C74C-91E1-078CF542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B319-45AC-8E4A-BAF5-585043286FCF}" type="datetimeFigureOut">
              <a:rPr lang="en-US" smtClean="0"/>
              <a:t>4/5/25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FBECC-A196-36C4-A4A3-FA65B41B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2D8F2-87C9-BD38-10C3-C36D6E26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5A88-2F9A-5C4E-A36F-F22425C4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BE6C9-775B-C631-B13F-A38F4D81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B319-45AC-8E4A-BAF5-585043286FCF}" type="datetimeFigureOut">
              <a:rPr lang="en-US" smtClean="0"/>
              <a:t>4/5/25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15068-F608-BA43-297C-65C49006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6DE8E-93B3-C261-18F8-B8703A48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5A88-2F9A-5C4E-A36F-F22425C4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7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DFD9-6158-5F57-A0FB-9BCCF526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EE37-4690-AF6B-2C23-B4A1817C6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F00AF-74F3-E107-4161-8935A0EAD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772B1-6BF5-103A-2A60-2046997E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B319-45AC-8E4A-BAF5-585043286FCF}" type="datetimeFigureOut">
              <a:rPr lang="en-US" smtClean="0"/>
              <a:t>4/5/25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39E09-4921-59D0-7A20-6A2FB857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1B0AE-86D5-3614-0F76-FD09C0CA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5A88-2F9A-5C4E-A36F-F22425C4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D2E5-F8C3-4945-53C0-BA56E9C7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E32C0-FF46-7170-FD26-04CD2F990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BC9D6-585F-26E2-64FD-95A236CB4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AD8EA-88B0-13A4-A0F6-A212350A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B319-45AC-8E4A-BAF5-585043286FCF}" type="datetimeFigureOut">
              <a:rPr lang="en-US" smtClean="0"/>
              <a:t>4/5/25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F4C4A-F8EC-69B6-02A6-37A6CCAF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09A83-42C2-3F17-C859-606EE465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5A88-2F9A-5C4E-A36F-F22425C4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7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F569C-AAEF-9685-A19D-920D2E9BF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11D9B-41AA-2960-014F-A1E791853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FE34A-F949-2043-D22D-15CBC8F5A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9CB319-45AC-8E4A-BAF5-585043286FCF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3F200-34A8-3142-6388-1959DDAA8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9B266-4EE6-178C-B517-3611C448B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CF5A88-2F9A-5C4E-A36F-F22425C4E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7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ffic Intersection Analysis — Alta Planning + Design">
            <a:extLst>
              <a:ext uri="{FF2B5EF4-FFF2-40B4-BE49-F238E27FC236}">
                <a16:creationId xmlns:a16="http://schemas.microsoft.com/office/drawing/2014/main" id="{625C1E4F-FFB1-F8B7-BADB-306633D3F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0E48E1-68A9-006E-0AB6-63C675BE09BC}"/>
              </a:ext>
            </a:extLst>
          </p:cNvPr>
          <p:cNvSpPr txBox="1"/>
          <p:nvPr/>
        </p:nvSpPr>
        <p:spPr>
          <a:xfrm>
            <a:off x="516731" y="3099174"/>
            <a:ext cx="9227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Multi-Agent System for Smart Traffic Management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185836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39808-15B0-447A-21E0-655A7ACA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Simplified System Flow (5)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3AEE6-07AC-ACA5-0F3F-EB8CE24EBE8C}"/>
              </a:ext>
            </a:extLst>
          </p:cNvPr>
          <p:cNvSpPr txBox="1"/>
          <p:nvPr/>
        </p:nvSpPr>
        <p:spPr>
          <a:xfrm>
            <a:off x="1371599" y="2020024"/>
            <a:ext cx="6100762" cy="2817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/>
              <a:t>5. Vehicle Adjustment and Movement (VA)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  VA</a:t>
            </a:r>
            <a:r>
              <a:rPr lang="en-US" sz="2000" dirty="0"/>
              <a:t> uses signal timing and toll updates to: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Adjust </a:t>
            </a:r>
            <a:r>
              <a:rPr lang="en-US" sz="2000" b="1" dirty="0"/>
              <a:t>speed</a:t>
            </a:r>
            <a:r>
              <a:rPr lang="en-US" sz="2000" dirty="0"/>
              <a:t> to match green lights (minimizing stops)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Reroute in case toll costs increase significantly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 Movement is </a:t>
            </a:r>
            <a:r>
              <a:rPr lang="en-US" sz="2000" b="1" dirty="0"/>
              <a:t>updated in real-time</a:t>
            </a:r>
            <a:r>
              <a:rPr lang="en-US" sz="2000" dirty="0"/>
              <a:t> to TSA and TPA</a:t>
            </a:r>
          </a:p>
        </p:txBody>
      </p:sp>
    </p:spTree>
    <p:extLst>
      <p:ext uri="{BB962C8B-B14F-4D97-AF65-F5344CB8AC3E}">
        <p14:creationId xmlns:p14="http://schemas.microsoft.com/office/powerpoint/2010/main" val="1353865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70E33-8E0C-E365-AA51-84A60BD1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Simplified System Flow (6)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C1AEB-2249-035E-03EA-AEFB1589F7C2}"/>
              </a:ext>
            </a:extLst>
          </p:cNvPr>
          <p:cNvSpPr txBox="1"/>
          <p:nvPr/>
        </p:nvSpPr>
        <p:spPr>
          <a:xfrm>
            <a:off x="1371599" y="2020024"/>
            <a:ext cx="6100762" cy="2817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/>
              <a:t>6. System Feedback and Learning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 All three agents log: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Their decisions, inputs, and outcomes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These logs are used to </a:t>
            </a:r>
            <a:r>
              <a:rPr lang="en-US" sz="2000" b="1" dirty="0"/>
              <a:t>retrain models</a:t>
            </a:r>
            <a:r>
              <a:rPr lang="en-US" sz="2000" dirty="0"/>
              <a:t>, </a:t>
            </a:r>
            <a:r>
              <a:rPr lang="en-US" sz="2000" b="1" dirty="0"/>
              <a:t>evaluate performance</a:t>
            </a:r>
            <a:r>
              <a:rPr lang="en-US" sz="2000" dirty="0"/>
              <a:t>, and </a:t>
            </a:r>
            <a:r>
              <a:rPr lang="en-US" sz="2000" b="1" dirty="0"/>
              <a:t>predict future patterns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0509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1B044-DF66-EBC2-BC19-CAF0C72D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74737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05F03-DAF1-4497-BAE4-CCB1EB8D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Traffic lane monitoring camera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4E12D-FF97-74DC-0DB4-1B3C6EB0E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8" y="1891970"/>
            <a:ext cx="7772400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6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4D5C4-FD03-831C-403A-60C4F227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AI Agents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CCFFBF-1148-49BD-2E6E-230FF6BAB239}"/>
              </a:ext>
            </a:extLst>
          </p:cNvPr>
          <p:cNvSpPr/>
          <p:nvPr/>
        </p:nvSpPr>
        <p:spPr>
          <a:xfrm>
            <a:off x="7910412" y="1226675"/>
            <a:ext cx="1971675" cy="1914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Traffic Signal Agent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420EDB-540D-7324-5FD7-F183520D376B}"/>
              </a:ext>
            </a:extLst>
          </p:cNvPr>
          <p:cNvSpPr/>
          <p:nvPr/>
        </p:nvSpPr>
        <p:spPr>
          <a:xfrm>
            <a:off x="9971606" y="3692482"/>
            <a:ext cx="1971675" cy="1914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Vehicle Agent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1C306D-CDAB-0A0C-2D2B-E6F2A3A0BB70}"/>
              </a:ext>
            </a:extLst>
          </p:cNvPr>
          <p:cNvSpPr/>
          <p:nvPr/>
        </p:nvSpPr>
        <p:spPr>
          <a:xfrm>
            <a:off x="5976687" y="3692482"/>
            <a:ext cx="1971675" cy="1914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Toll Pricing Agent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8ABB238D-51DF-959C-63DE-59615179281B}"/>
              </a:ext>
            </a:extLst>
          </p:cNvPr>
          <p:cNvSpPr/>
          <p:nvPr/>
        </p:nvSpPr>
        <p:spPr>
          <a:xfrm rot="18319068">
            <a:off x="7219244" y="3141902"/>
            <a:ext cx="1088789" cy="2288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1812293-0F36-D603-8DC9-D40507572309}"/>
              </a:ext>
            </a:extLst>
          </p:cNvPr>
          <p:cNvSpPr/>
          <p:nvPr/>
        </p:nvSpPr>
        <p:spPr>
          <a:xfrm rot="7518721">
            <a:off x="7371644" y="3294302"/>
            <a:ext cx="1088789" cy="2288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458B797F-4BBA-B484-EBD7-5C3A55EA5A15}"/>
              </a:ext>
            </a:extLst>
          </p:cNvPr>
          <p:cNvSpPr/>
          <p:nvPr/>
        </p:nvSpPr>
        <p:spPr>
          <a:xfrm>
            <a:off x="8157719" y="4286170"/>
            <a:ext cx="1719040" cy="2527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AC24887-3CC4-083B-AFD7-9F5E86958779}"/>
              </a:ext>
            </a:extLst>
          </p:cNvPr>
          <p:cNvSpPr/>
          <p:nvPr/>
        </p:nvSpPr>
        <p:spPr>
          <a:xfrm rot="10800000">
            <a:off x="8100464" y="4642910"/>
            <a:ext cx="1719040" cy="2527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106FBAF1-73D3-9694-7051-16DE4923BCA3}"/>
              </a:ext>
            </a:extLst>
          </p:cNvPr>
          <p:cNvSpPr/>
          <p:nvPr/>
        </p:nvSpPr>
        <p:spPr>
          <a:xfrm rot="13626616">
            <a:off x="9631498" y="3065336"/>
            <a:ext cx="1088789" cy="2288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6E328BC2-9FAB-FE92-19E0-6DA099468E32}"/>
              </a:ext>
            </a:extLst>
          </p:cNvPr>
          <p:cNvSpPr/>
          <p:nvPr/>
        </p:nvSpPr>
        <p:spPr>
          <a:xfrm rot="2761334">
            <a:off x="9475659" y="3249802"/>
            <a:ext cx="1088789" cy="2288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9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44BA4-76CF-FE73-AC17-82121DE4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Traffic Signal Agents (TSA)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19AE7-FD5F-0739-F512-DEB965A9BC03}"/>
              </a:ext>
            </a:extLst>
          </p:cNvPr>
          <p:cNvSpPr txBox="1"/>
          <p:nvPr/>
        </p:nvSpPr>
        <p:spPr>
          <a:xfrm>
            <a:off x="963827" y="2073259"/>
            <a:ext cx="301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 length using cameras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AAA6C-0CC6-A252-A2E4-60A0049153EA}"/>
              </a:ext>
            </a:extLst>
          </p:cNvPr>
          <p:cNvSpPr txBox="1"/>
          <p:nvPr/>
        </p:nvSpPr>
        <p:spPr>
          <a:xfrm>
            <a:off x="999991" y="2981913"/>
            <a:ext cx="3014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Vehicle intent data using V2I</a:t>
            </a:r>
          </a:p>
          <a:p>
            <a:r>
              <a:rPr lang="en-US" dirty="0"/>
              <a:t>(Straight, turning left or right)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7F9336-687C-53B4-A307-C0A4D2202717}"/>
              </a:ext>
            </a:extLst>
          </p:cNvPr>
          <p:cNvSpPr txBox="1"/>
          <p:nvPr/>
        </p:nvSpPr>
        <p:spPr>
          <a:xfrm>
            <a:off x="963827" y="4167566"/>
            <a:ext cx="237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of day + Weather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89B35-C0FB-1995-3573-5D39027D0CD5}"/>
              </a:ext>
            </a:extLst>
          </p:cNvPr>
          <p:cNvSpPr txBox="1"/>
          <p:nvPr/>
        </p:nvSpPr>
        <p:spPr>
          <a:xfrm>
            <a:off x="999991" y="5140916"/>
            <a:ext cx="265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Emergency vehicle alerts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C3F9B1-D6B6-F395-E731-0F91B4F5AC4C}"/>
              </a:ext>
            </a:extLst>
          </p:cNvPr>
          <p:cNvSpPr txBox="1"/>
          <p:nvPr/>
        </p:nvSpPr>
        <p:spPr>
          <a:xfrm>
            <a:off x="4570140" y="5325582"/>
            <a:ext cx="31540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Reinforcement learning:</a:t>
            </a:r>
          </a:p>
          <a:p>
            <a:pPr algn="ctr"/>
            <a:r>
              <a:rPr lang="en-US" dirty="0"/>
              <a:t>Reward = Minimized wait time + queue length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3ECBD5-CB74-10DB-F0FD-4A001C00C634}"/>
              </a:ext>
            </a:extLst>
          </p:cNvPr>
          <p:cNvSpPr txBox="1"/>
          <p:nvPr/>
        </p:nvSpPr>
        <p:spPr>
          <a:xfrm>
            <a:off x="8309012" y="2272926"/>
            <a:ext cx="3120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Change signal phase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3F22BB-B34C-938D-BAAE-1F73D7143487}"/>
              </a:ext>
            </a:extLst>
          </p:cNvPr>
          <p:cNvSpPr txBox="1"/>
          <p:nvPr/>
        </p:nvSpPr>
        <p:spPr>
          <a:xfrm>
            <a:off x="8309012" y="3282989"/>
            <a:ext cx="2882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Duration of each phase</a:t>
            </a:r>
          </a:p>
        </p:txBody>
      </p:sp>
      <p:pic>
        <p:nvPicPr>
          <p:cNvPr id="2050" name="Picture 2" descr="9,595 Ai Agent 3D Illustrations - Free Download in PNG, BLEND, glTF |  IconScout">
            <a:extLst>
              <a:ext uri="{FF2B5EF4-FFF2-40B4-BE49-F238E27FC236}">
                <a16:creationId xmlns:a16="http://schemas.microsoft.com/office/drawing/2014/main" id="{DD0C10B1-E8BC-7E2E-91D5-8C677B526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704" y="2820680"/>
            <a:ext cx="2118934" cy="211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BC79706-08F1-8999-C152-92370AD39780}"/>
              </a:ext>
            </a:extLst>
          </p:cNvPr>
          <p:cNvSpPr txBox="1"/>
          <p:nvPr/>
        </p:nvSpPr>
        <p:spPr>
          <a:xfrm>
            <a:off x="8309012" y="3977830"/>
            <a:ext cx="28829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Sends congestion info to VA and TPA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B7D5B8-823C-53D3-3D23-64B12788B05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980807" y="2257925"/>
            <a:ext cx="1136422" cy="1171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93E82B-F914-05BA-E1A7-920871A1E9A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014855" y="3305079"/>
            <a:ext cx="1102374" cy="368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FA3C5C-9C0D-E4FE-E613-45289E508BD1}"/>
              </a:ext>
            </a:extLst>
          </p:cNvPr>
          <p:cNvCxnSpPr>
            <a:stCxn id="7" idx="3"/>
            <a:endCxn id="2050" idx="1"/>
          </p:cNvCxnSpPr>
          <p:nvPr/>
        </p:nvCxnSpPr>
        <p:spPr>
          <a:xfrm flipV="1">
            <a:off x="3338131" y="3880147"/>
            <a:ext cx="1749573" cy="47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8715D6-75F3-C088-FB3E-E7C514AF3DA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658283" y="4128530"/>
            <a:ext cx="1474305" cy="1197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531A6B-68D1-EC65-9752-6C0AF9478651}"/>
              </a:ext>
            </a:extLst>
          </p:cNvPr>
          <p:cNvCxnSpPr>
            <a:stCxn id="2050" idx="3"/>
            <a:endCxn id="18" idx="1"/>
          </p:cNvCxnSpPr>
          <p:nvPr/>
        </p:nvCxnSpPr>
        <p:spPr>
          <a:xfrm flipV="1">
            <a:off x="7206638" y="2457592"/>
            <a:ext cx="1102374" cy="1422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BFDE52-79ED-42C4-AB0E-2DD6D3478A88}"/>
              </a:ext>
            </a:extLst>
          </p:cNvPr>
          <p:cNvCxnSpPr>
            <a:stCxn id="2050" idx="3"/>
            <a:endCxn id="20" idx="1"/>
          </p:cNvCxnSpPr>
          <p:nvPr/>
        </p:nvCxnSpPr>
        <p:spPr>
          <a:xfrm flipV="1">
            <a:off x="7206638" y="3467655"/>
            <a:ext cx="1102374" cy="412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9B04EED-4CF3-D381-BC92-C7D1175A027A}"/>
              </a:ext>
            </a:extLst>
          </p:cNvPr>
          <p:cNvCxnSpPr>
            <a:stCxn id="2050" idx="3"/>
            <a:endCxn id="21" idx="1"/>
          </p:cNvCxnSpPr>
          <p:nvPr/>
        </p:nvCxnSpPr>
        <p:spPr>
          <a:xfrm>
            <a:off x="7206638" y="3880147"/>
            <a:ext cx="1102374" cy="420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Traffic Signal Clipart Images | Free Download | PNG Transparent Background  - Pngtree">
            <a:extLst>
              <a:ext uri="{FF2B5EF4-FFF2-40B4-BE49-F238E27FC236}">
                <a16:creationId xmlns:a16="http://schemas.microsoft.com/office/drawing/2014/main" id="{013C6950-E733-4CD8-061B-FB010ECC3D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5" r="36458" b="59868"/>
          <a:stretch/>
        </p:blipFill>
        <p:spPr bwMode="auto">
          <a:xfrm>
            <a:off x="11333966" y="5547611"/>
            <a:ext cx="715936" cy="103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84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6D190-587C-CCF4-89B8-0F2C4EAD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Vehicle Agents (VA)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80EED-1A2E-155B-E81F-596C3A3DD46C}"/>
              </a:ext>
            </a:extLst>
          </p:cNvPr>
          <p:cNvSpPr txBox="1"/>
          <p:nvPr/>
        </p:nvSpPr>
        <p:spPr>
          <a:xfrm>
            <a:off x="1371599" y="1909294"/>
            <a:ext cx="254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GPS- Current Location, Speed, Destination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60809-A70E-ABE9-8937-4549470B8FD8}"/>
              </a:ext>
            </a:extLst>
          </p:cNvPr>
          <p:cNvSpPr txBox="1"/>
          <p:nvPr/>
        </p:nvSpPr>
        <p:spPr>
          <a:xfrm>
            <a:off x="1384708" y="2934185"/>
            <a:ext cx="265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TSA- Signal Phase, ETA to Green, Congestion Info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09B24-F205-1DA5-B1E6-580980701515}"/>
              </a:ext>
            </a:extLst>
          </p:cNvPr>
          <p:cNvSpPr txBox="1"/>
          <p:nvPr/>
        </p:nvSpPr>
        <p:spPr>
          <a:xfrm>
            <a:off x="5154950" y="5329194"/>
            <a:ext cx="3154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Embedded in smart cars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236507-2EB1-6D7E-CB6A-719EEBCB6193}"/>
              </a:ext>
            </a:extLst>
          </p:cNvPr>
          <p:cNvSpPr txBox="1"/>
          <p:nvPr/>
        </p:nvSpPr>
        <p:spPr>
          <a:xfrm>
            <a:off x="8309012" y="2272926"/>
            <a:ext cx="31209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Intent to Cross, Arrival Time, Current Position</a:t>
            </a:r>
          </a:p>
        </p:txBody>
      </p:sp>
      <p:pic>
        <p:nvPicPr>
          <p:cNvPr id="17" name="Picture 2" descr="9,595 Ai Agent 3D Illustrations - Free Download in PNG, BLEND, glTF |  IconScout">
            <a:extLst>
              <a:ext uri="{FF2B5EF4-FFF2-40B4-BE49-F238E27FC236}">
                <a16:creationId xmlns:a16="http://schemas.microsoft.com/office/drawing/2014/main" id="{FBE7E6F2-34D4-C76B-6190-A1294C752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704" y="2820680"/>
            <a:ext cx="2118934" cy="211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3146B0A-6601-F88F-76A4-A4A6B827FD7C}"/>
              </a:ext>
            </a:extLst>
          </p:cNvPr>
          <p:cNvSpPr txBox="1"/>
          <p:nvPr/>
        </p:nvSpPr>
        <p:spPr>
          <a:xfrm>
            <a:off x="1248465" y="4201628"/>
            <a:ext cx="2105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Dynamic Toll Rates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0015D8-46DE-B81B-3C9C-A132C06FF074}"/>
              </a:ext>
            </a:extLst>
          </p:cNvPr>
          <p:cNvSpPr txBox="1"/>
          <p:nvPr/>
        </p:nvSpPr>
        <p:spPr>
          <a:xfrm>
            <a:off x="8360666" y="3266810"/>
            <a:ext cx="2652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Routing Updates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30F8F2-9C74-EF7A-151D-7E85BA2E6803}"/>
              </a:ext>
            </a:extLst>
          </p:cNvPr>
          <p:cNvSpPr txBox="1"/>
          <p:nvPr/>
        </p:nvSpPr>
        <p:spPr>
          <a:xfrm>
            <a:off x="8360666" y="4113807"/>
            <a:ext cx="2404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Speed Optimization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1345A5-CFCF-E453-4D8D-6106F0DE3148}"/>
              </a:ext>
            </a:extLst>
          </p:cNvPr>
          <p:cNvCxnSpPr>
            <a:cxnSpLocks/>
          </p:cNvCxnSpPr>
          <p:nvPr/>
        </p:nvCxnSpPr>
        <p:spPr>
          <a:xfrm>
            <a:off x="3980807" y="2257925"/>
            <a:ext cx="1136422" cy="1171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F04FD4-106A-006C-33F4-61B43DFA4A3A}"/>
              </a:ext>
            </a:extLst>
          </p:cNvPr>
          <p:cNvCxnSpPr>
            <a:cxnSpLocks/>
          </p:cNvCxnSpPr>
          <p:nvPr/>
        </p:nvCxnSpPr>
        <p:spPr>
          <a:xfrm>
            <a:off x="4014855" y="3305079"/>
            <a:ext cx="1102374" cy="368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D0D53E-959C-A669-08A4-C587928D508B}"/>
              </a:ext>
            </a:extLst>
          </p:cNvPr>
          <p:cNvCxnSpPr/>
          <p:nvPr/>
        </p:nvCxnSpPr>
        <p:spPr>
          <a:xfrm flipV="1">
            <a:off x="3338131" y="3880147"/>
            <a:ext cx="1749573" cy="47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819BE2-6D75-E1C4-8BA2-5F87AEDF511C}"/>
              </a:ext>
            </a:extLst>
          </p:cNvPr>
          <p:cNvCxnSpPr/>
          <p:nvPr/>
        </p:nvCxnSpPr>
        <p:spPr>
          <a:xfrm flipV="1">
            <a:off x="7206638" y="2457592"/>
            <a:ext cx="1102374" cy="1422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F68E69-CA47-2D41-020B-ABE8023DC0B1}"/>
              </a:ext>
            </a:extLst>
          </p:cNvPr>
          <p:cNvCxnSpPr/>
          <p:nvPr/>
        </p:nvCxnSpPr>
        <p:spPr>
          <a:xfrm flipV="1">
            <a:off x="7206638" y="3467655"/>
            <a:ext cx="1102374" cy="412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B412CB-1DC4-4079-0958-968B7CB52A54}"/>
              </a:ext>
            </a:extLst>
          </p:cNvPr>
          <p:cNvCxnSpPr/>
          <p:nvPr/>
        </p:nvCxnSpPr>
        <p:spPr>
          <a:xfrm>
            <a:off x="7206638" y="3880147"/>
            <a:ext cx="1102374" cy="420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ar Clipart Images – Browse 128,130 Stock Photos, Vectors, and Video |  Adobe Stock">
            <a:extLst>
              <a:ext uri="{FF2B5EF4-FFF2-40B4-BE49-F238E27FC236}">
                <a16:creationId xmlns:a16="http://schemas.microsoft.com/office/drawing/2014/main" id="{46975B43-F51B-CFEE-4CD6-7C252C70E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330" y="5698526"/>
            <a:ext cx="1578439" cy="81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03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3C6E7-F4FD-43D5-634E-09F70397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Toll Pricing Agents (TPA)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1EC3B-EA46-2C09-6176-6E289AB011EF}"/>
              </a:ext>
            </a:extLst>
          </p:cNvPr>
          <p:cNvSpPr txBox="1"/>
          <p:nvPr/>
        </p:nvSpPr>
        <p:spPr>
          <a:xfrm>
            <a:off x="4955967" y="5051736"/>
            <a:ext cx="399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Adjusts </a:t>
            </a:r>
            <a:r>
              <a:rPr lang="en-US" b="1" dirty="0"/>
              <a:t>road toll prices</a:t>
            </a:r>
            <a:r>
              <a:rPr lang="en-US" dirty="0"/>
              <a:t> in real-time to influence traffic behavior.</a:t>
            </a:r>
          </a:p>
        </p:txBody>
      </p:sp>
      <p:pic>
        <p:nvPicPr>
          <p:cNvPr id="11" name="Picture 2" descr="9,595 Ai Agent 3D Illustrations - Free Download in PNG, BLEND, glTF |  IconScout">
            <a:extLst>
              <a:ext uri="{FF2B5EF4-FFF2-40B4-BE49-F238E27FC236}">
                <a16:creationId xmlns:a16="http://schemas.microsoft.com/office/drawing/2014/main" id="{9D5E6F06-55C7-CDDD-C0CD-DB89027C5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704" y="2820680"/>
            <a:ext cx="2118934" cy="211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EE7E7B-5F86-FCF9-141E-D83BB347F4F2}"/>
              </a:ext>
            </a:extLst>
          </p:cNvPr>
          <p:cNvSpPr txBox="1"/>
          <p:nvPr/>
        </p:nvSpPr>
        <p:spPr>
          <a:xfrm>
            <a:off x="946836" y="2027897"/>
            <a:ext cx="3106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Time of day, demand forecast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CA602D-5FF0-9012-2967-E4C7208894E1}"/>
              </a:ext>
            </a:extLst>
          </p:cNvPr>
          <p:cNvSpPr txBox="1"/>
          <p:nvPr/>
        </p:nvSpPr>
        <p:spPr>
          <a:xfrm>
            <a:off x="1008621" y="3117770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Congestion levels (from TSA)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92A221-ED8A-1717-CC99-643BF084BF4F}"/>
              </a:ext>
            </a:extLst>
          </p:cNvPr>
          <p:cNvSpPr txBox="1"/>
          <p:nvPr/>
        </p:nvSpPr>
        <p:spPr>
          <a:xfrm>
            <a:off x="1466453" y="4276591"/>
            <a:ext cx="1952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Historical traffic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19D976-74B8-6D46-A10A-7FCE024192A9}"/>
              </a:ext>
            </a:extLst>
          </p:cNvPr>
          <p:cNvSpPr txBox="1"/>
          <p:nvPr/>
        </p:nvSpPr>
        <p:spPr>
          <a:xfrm>
            <a:off x="4955967" y="5881601"/>
            <a:ext cx="3947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Predicts expected congestion and adjusts prices to balance load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2528CB-6880-2622-0298-7E72444B64AB}"/>
              </a:ext>
            </a:extLst>
          </p:cNvPr>
          <p:cNvSpPr txBox="1"/>
          <p:nvPr/>
        </p:nvSpPr>
        <p:spPr>
          <a:xfrm>
            <a:off x="8425835" y="3686258"/>
            <a:ext cx="3388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Toll prices to VA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DDAD55-34F4-AE0E-6CE3-55E421D1C2FF}"/>
              </a:ext>
            </a:extLst>
          </p:cNvPr>
          <p:cNvCxnSpPr>
            <a:cxnSpLocks/>
          </p:cNvCxnSpPr>
          <p:nvPr/>
        </p:nvCxnSpPr>
        <p:spPr>
          <a:xfrm>
            <a:off x="3980807" y="2257925"/>
            <a:ext cx="1136422" cy="1171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38A1A8-2C69-C2F3-3668-0A510784E3F3}"/>
              </a:ext>
            </a:extLst>
          </p:cNvPr>
          <p:cNvCxnSpPr>
            <a:cxnSpLocks/>
          </p:cNvCxnSpPr>
          <p:nvPr/>
        </p:nvCxnSpPr>
        <p:spPr>
          <a:xfrm>
            <a:off x="4014855" y="3305079"/>
            <a:ext cx="1102374" cy="368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D1F7FC-3B39-F651-2AEC-06FDF44C0828}"/>
              </a:ext>
            </a:extLst>
          </p:cNvPr>
          <p:cNvCxnSpPr/>
          <p:nvPr/>
        </p:nvCxnSpPr>
        <p:spPr>
          <a:xfrm flipV="1">
            <a:off x="3338131" y="3880147"/>
            <a:ext cx="1749573" cy="47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534E86-496E-4AF6-F770-BA4AADF14133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 flipV="1">
            <a:off x="7206638" y="3870924"/>
            <a:ext cx="1219197" cy="9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Toll Plaza Icon Stock Illustrations – 135 Toll Plaza Icon Stock  Illustrations, Vectors &amp; Clipart - Dreamstime">
            <a:extLst>
              <a:ext uri="{FF2B5EF4-FFF2-40B4-BE49-F238E27FC236}">
                <a16:creationId xmlns:a16="http://schemas.microsoft.com/office/drawing/2014/main" id="{E13FBCD3-5570-084F-D6FA-5E897EADE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175" y="5227179"/>
            <a:ext cx="1630821" cy="163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3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65EA0-C6C4-D7E6-01BB-8DB929FB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Simplified System Flow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FD977-CD96-C11F-7048-A35DD1E74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95344"/>
            <a:ext cx="9724031" cy="3683358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/>
              <a:t>1. Initialization Phase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Vehicle Agent (VA)</a:t>
            </a:r>
            <a:r>
              <a:rPr lang="en-US" sz="2000" dirty="0"/>
              <a:t> initializes with: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GPS location, destination, vehicle profile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Requests toll rates for possible routes from </a:t>
            </a:r>
            <a:r>
              <a:rPr lang="en-US" sz="2000" b="1" dirty="0"/>
              <a:t>TPA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TPA</a:t>
            </a:r>
            <a:r>
              <a:rPr lang="en-US" sz="2000" dirty="0"/>
              <a:t> receives location and destination from VA, estimates: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Toll prices for various path segments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Congestion level as a factor in pricing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Sends back toll rates to VA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73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4E4E0-538C-9610-31AA-684352C3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Simplified System Flow 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E716A0-1CA7-CEDF-7D30-B1C141A9E2CB}"/>
              </a:ext>
            </a:extLst>
          </p:cNvPr>
          <p:cNvSpPr txBox="1"/>
          <p:nvPr/>
        </p:nvSpPr>
        <p:spPr>
          <a:xfrm>
            <a:off x="1371599" y="2017922"/>
            <a:ext cx="6100762" cy="3741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/>
              <a:t>2. Route Planning (VA + TPA)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  VA</a:t>
            </a:r>
            <a:r>
              <a:rPr lang="en-US" sz="2000" dirty="0"/>
              <a:t> computes optimal route using: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Live </a:t>
            </a:r>
            <a:r>
              <a:rPr lang="en-US" sz="2000" b="1" dirty="0"/>
              <a:t>toll data</a:t>
            </a:r>
            <a:r>
              <a:rPr lang="en-US" sz="2000" dirty="0"/>
              <a:t> from TPA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Estimated </a:t>
            </a:r>
            <a:r>
              <a:rPr lang="en-US" sz="2000" b="1" dirty="0"/>
              <a:t>signal delays</a:t>
            </a:r>
            <a:r>
              <a:rPr lang="en-US" sz="2000" dirty="0"/>
              <a:t> (historical or predicted)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Congestion awareness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 Selected route is stored and </a:t>
            </a:r>
            <a:r>
              <a:rPr lang="en-US" sz="2000" b="1" dirty="0"/>
              <a:t>broadcasted to TSA</a:t>
            </a:r>
            <a:r>
              <a:rPr lang="en-US" sz="2000" dirty="0"/>
              <a:t> along intersections</a:t>
            </a:r>
          </a:p>
        </p:txBody>
      </p:sp>
    </p:spTree>
    <p:extLst>
      <p:ext uri="{BB962C8B-B14F-4D97-AF65-F5344CB8AC3E}">
        <p14:creationId xmlns:p14="http://schemas.microsoft.com/office/powerpoint/2010/main" val="109691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54F2C-4031-B664-B948-BC9CC0D8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Simplified System Flow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E0C4-BBB7-9749-BEFF-006F62D09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503548"/>
            <a:ext cx="9724031" cy="3683358"/>
          </a:xfrm>
        </p:spPr>
        <p:txBody>
          <a:bodyPr anchor="ctr">
            <a:noAutofit/>
          </a:bodyPr>
          <a:lstStyle/>
          <a:p>
            <a:pPr>
              <a:buNone/>
            </a:pPr>
            <a:r>
              <a:rPr lang="en-US" sz="2000" b="1" dirty="0"/>
              <a:t>3. Traffic Signal Coordination (TSA + VA)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VA</a:t>
            </a:r>
            <a:r>
              <a:rPr lang="en-US" sz="2000" dirty="0"/>
              <a:t> periodically sends: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Approach time, intent to cross, and estimated arrival time to the nearest </a:t>
            </a:r>
            <a:r>
              <a:rPr lang="en-US" sz="2000" b="1" dirty="0"/>
              <a:t>TSA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TSA</a:t>
            </a:r>
            <a:r>
              <a:rPr lang="en-US" sz="2000" dirty="0"/>
              <a:t> processes: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Real-time queue lengths from nearby sensors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VA approach data (from many VAs)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Historical traffic patterns for that intersection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TSA</a:t>
            </a:r>
            <a:r>
              <a:rPr lang="en-US" sz="2000" dirty="0"/>
              <a:t> uses </a:t>
            </a:r>
            <a:r>
              <a:rPr lang="en-US" sz="2000" b="1" dirty="0"/>
              <a:t>RL-based decision logic</a:t>
            </a:r>
            <a:r>
              <a:rPr lang="en-US" sz="2000" dirty="0"/>
              <a:t>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Decide optimal signal phase and duration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Maximize throughput and minimize waiting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Adjust signals dynamically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TSA</a:t>
            </a:r>
            <a:r>
              <a:rPr lang="en-US" sz="2000" dirty="0"/>
              <a:t> sends: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Signal status and green wave timing to VA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9906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F00BE-399E-0942-7614-470FA45B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Simplified System Flow 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32477-3B30-2321-C39E-FDD25EBF7036}"/>
              </a:ext>
            </a:extLst>
          </p:cNvPr>
          <p:cNvSpPr txBox="1"/>
          <p:nvPr/>
        </p:nvSpPr>
        <p:spPr>
          <a:xfrm>
            <a:off x="1371599" y="2015347"/>
            <a:ext cx="6100762" cy="3741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/>
              <a:t>4. Real-Time Toll Adjustment (TPA + TSA)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  TPA</a:t>
            </a:r>
            <a:r>
              <a:rPr lang="en-US" sz="2000" dirty="0"/>
              <a:t> continuously receives: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Traffic density data from </a:t>
            </a:r>
            <a:r>
              <a:rPr lang="en-US" sz="2000" b="1" dirty="0"/>
              <a:t>TSA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Flow patterns from </a:t>
            </a:r>
            <a:r>
              <a:rPr lang="en-US" sz="2000" b="1" dirty="0"/>
              <a:t>VA routing requests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  TPA</a:t>
            </a:r>
            <a:r>
              <a:rPr lang="en-US" sz="2000" dirty="0"/>
              <a:t> runs dynamic pricing model to: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Adjust tolls to reduce congestion in hotspots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Encourage alternate routes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  TPA</a:t>
            </a:r>
            <a:r>
              <a:rPr lang="en-US" sz="2000" dirty="0"/>
              <a:t> publishes updated tolls to all VAs</a:t>
            </a:r>
          </a:p>
        </p:txBody>
      </p:sp>
    </p:spTree>
    <p:extLst>
      <p:ext uri="{BB962C8B-B14F-4D97-AF65-F5344CB8AC3E}">
        <p14:creationId xmlns:p14="http://schemas.microsoft.com/office/powerpoint/2010/main" val="202171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514</Words>
  <Application>Microsoft Macintosh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AI Agents</vt:lpstr>
      <vt:lpstr>Traffic Signal Agents (TSA)</vt:lpstr>
      <vt:lpstr>Vehicle Agents (VA)</vt:lpstr>
      <vt:lpstr>Toll Pricing Agents (TPA)</vt:lpstr>
      <vt:lpstr>Simplified System Flow (1)</vt:lpstr>
      <vt:lpstr>Simplified System Flow (2)</vt:lpstr>
      <vt:lpstr>Simplified System Flow (3)</vt:lpstr>
      <vt:lpstr>Simplified System Flow (4)</vt:lpstr>
      <vt:lpstr>Simplified System Flow (5)</vt:lpstr>
      <vt:lpstr>Simplified System Flow (6)</vt:lpstr>
      <vt:lpstr>Appendix</vt:lpstr>
      <vt:lpstr>Traffic lane monitoring camera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 Doshi</dc:creator>
  <cp:lastModifiedBy>Dhruv Doshi</cp:lastModifiedBy>
  <cp:revision>1</cp:revision>
  <dcterms:created xsi:type="dcterms:W3CDTF">2025-04-05T17:51:30Z</dcterms:created>
  <dcterms:modified xsi:type="dcterms:W3CDTF">2025-04-05T19:50:17Z</dcterms:modified>
</cp:coreProperties>
</file>