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3" r:id="rId9"/>
    <p:sldId id="271" r:id="rId10"/>
    <p:sldId id="272" r:id="rId11"/>
    <p:sldId id="267" r:id="rId12"/>
    <p:sldId id="268" r:id="rId13"/>
    <p:sldId id="269" r:id="rId14"/>
    <p:sldId id="270" r:id="rId15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nva Sans 1" panose="020B0604020202020204" charset="0"/>
      <p:regular r:id="rId21"/>
    </p:embeddedFont>
    <p:embeddedFont>
      <p:font typeface="Canva Sans 1 Bold" panose="020B0604020202020204" charset="0"/>
      <p:regular r:id="rId22"/>
    </p:embeddedFont>
    <p:embeddedFont>
      <p:font typeface="Canva Sans 1 Medium" panose="020B0604020202020204" charset="0"/>
      <p:regular r:id="rId23"/>
    </p:embeddedFont>
    <p:embeddedFont>
      <p:font typeface="Canva Sans 2" panose="020B0604020202020204" charset="0"/>
      <p:regular r:id="rId24"/>
    </p:embeddedFont>
    <p:embeddedFont>
      <p:font typeface="Canva Sans 2 Bold" panose="020B0604020202020204" charset="0"/>
      <p:regular r:id="rId25"/>
    </p:embeddedFont>
    <p:embeddedFont>
      <p:font typeface="Codec Pro ExtraBold" panose="020B0604020202020204" charset="0"/>
      <p:regular r:id="rId26"/>
    </p:embeddedFont>
    <p:embeddedFont>
      <p:font typeface="Open Sauce Semi-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-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6E16B-3AA4-43F4-9477-0F8C372A59F9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EEFBD-EB6B-47B8-8CCD-96508B57D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811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BDC1E-253B-4505-A3B9-383B95E5FA7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02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720864" y="1427539"/>
            <a:ext cx="482144" cy="467032"/>
          </a:xfrm>
          <a:custGeom>
            <a:avLst/>
            <a:gdLst/>
            <a:ahLst/>
            <a:cxnLst/>
            <a:rect l="l" t="t" r="r" b="b"/>
            <a:pathLst>
              <a:path w="482144" h="467032">
                <a:moveTo>
                  <a:pt x="0" y="0"/>
                </a:moveTo>
                <a:lnTo>
                  <a:pt x="482145" y="0"/>
                </a:lnTo>
                <a:lnTo>
                  <a:pt x="482145" y="467031"/>
                </a:lnTo>
                <a:lnTo>
                  <a:pt x="0" y="467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600200" y="1451748"/>
            <a:ext cx="13713457" cy="6663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8"/>
              </a:lnSpc>
            </a:pPr>
            <a:endParaRPr dirty="0"/>
          </a:p>
          <a:p>
            <a:pPr algn="ctr">
              <a:lnSpc>
                <a:spcPts val="2928"/>
              </a:lnSpc>
            </a:pPr>
            <a:r>
              <a:rPr lang="en-US" sz="2092" spc="20" dirty="0">
                <a:solidFill>
                  <a:srgbClr val="000000"/>
                </a:solidFill>
                <a:latin typeface="Canva Sans 1"/>
              </a:rPr>
              <a:t>A MINI PROJECT REPORT SUBMITTED IN PARTIAL FULFILLMENT</a:t>
            </a:r>
          </a:p>
          <a:p>
            <a:pPr algn="ctr">
              <a:lnSpc>
                <a:spcPts val="2928"/>
              </a:lnSpc>
            </a:pPr>
            <a:r>
              <a:rPr lang="en-US" sz="2092" spc="20" dirty="0">
                <a:solidFill>
                  <a:srgbClr val="000000"/>
                </a:solidFill>
                <a:latin typeface="Canva Sans 1"/>
              </a:rPr>
              <a:t>OF THE REQUIREMENT FOR THE DEGREE OF</a:t>
            </a:r>
          </a:p>
          <a:p>
            <a:pPr algn="ctr">
              <a:lnSpc>
                <a:spcPts val="2928"/>
              </a:lnSpc>
            </a:pPr>
            <a:r>
              <a:rPr lang="en-US" sz="2092" spc="20" dirty="0">
                <a:solidFill>
                  <a:srgbClr val="000000"/>
                </a:solidFill>
                <a:latin typeface="Canva Sans 1"/>
              </a:rPr>
              <a:t>BACHELOR OF TECHNOLOGY</a:t>
            </a:r>
          </a:p>
          <a:p>
            <a:pPr algn="ctr">
              <a:lnSpc>
                <a:spcPts val="2928"/>
              </a:lnSpc>
            </a:pPr>
            <a:r>
              <a:rPr lang="en-US" sz="2092" spc="20" dirty="0">
                <a:solidFill>
                  <a:srgbClr val="000000"/>
                </a:solidFill>
                <a:latin typeface="Canva Sans 1"/>
              </a:rPr>
              <a:t>IN</a:t>
            </a:r>
          </a:p>
          <a:p>
            <a:pPr algn="ctr">
              <a:lnSpc>
                <a:spcPts val="2928"/>
              </a:lnSpc>
            </a:pPr>
            <a:r>
              <a:rPr lang="en-US" sz="2092" spc="20" dirty="0">
                <a:solidFill>
                  <a:srgbClr val="000000"/>
                </a:solidFill>
                <a:latin typeface="Canva Sans 1"/>
              </a:rPr>
              <a:t>ARTIFICIAL INTELLIGENCE AND MACHINE LEARNING</a:t>
            </a:r>
          </a:p>
          <a:p>
            <a:pPr algn="ctr">
              <a:lnSpc>
                <a:spcPts val="2928"/>
              </a:lnSpc>
            </a:pPr>
            <a:r>
              <a:rPr lang="en-US" sz="2092" spc="20" dirty="0">
                <a:solidFill>
                  <a:srgbClr val="000000"/>
                </a:solidFill>
                <a:latin typeface="Canva Sans 1"/>
              </a:rPr>
              <a:t>SUBMITTED BY</a:t>
            </a:r>
          </a:p>
          <a:p>
            <a:pPr algn="ctr">
              <a:lnSpc>
                <a:spcPts val="2928"/>
              </a:lnSpc>
            </a:pPr>
            <a:endParaRPr lang="en-US" sz="2092" spc="20" dirty="0">
              <a:solidFill>
                <a:srgbClr val="000000"/>
              </a:solidFill>
              <a:latin typeface="Canva Sans 1"/>
            </a:endParaRPr>
          </a:p>
          <a:p>
            <a:pPr algn="ctr">
              <a:lnSpc>
                <a:spcPts val="2928"/>
              </a:lnSpc>
            </a:pPr>
            <a:r>
              <a:rPr lang="en-US" sz="2092" spc="20" dirty="0">
                <a:solidFill>
                  <a:srgbClr val="000000"/>
                </a:solidFill>
                <a:latin typeface="Canva Sans 1"/>
              </a:rPr>
              <a:t>   Name                              Univ. Roll No.</a:t>
            </a:r>
          </a:p>
          <a:p>
            <a:pPr algn="ctr">
              <a:lnSpc>
                <a:spcPts val="2928"/>
              </a:lnSpc>
            </a:pPr>
            <a:endParaRPr lang="en-US" sz="2092" spc="20" dirty="0">
              <a:solidFill>
                <a:srgbClr val="000000"/>
              </a:solidFill>
              <a:latin typeface="Canva Sans 1"/>
            </a:endParaRPr>
          </a:p>
          <a:p>
            <a:pPr algn="ctr">
              <a:lnSpc>
                <a:spcPts val="2928"/>
              </a:lnSpc>
            </a:pPr>
            <a:endParaRPr lang="en-US" sz="2092" spc="20" dirty="0">
              <a:solidFill>
                <a:srgbClr val="000000"/>
              </a:solidFill>
              <a:latin typeface="Canva Sans 1"/>
            </a:endParaRPr>
          </a:p>
          <a:p>
            <a:pPr algn="ctr">
              <a:lnSpc>
                <a:spcPts val="2928"/>
              </a:lnSpc>
            </a:pPr>
            <a:endParaRPr lang="en-US" sz="2092" spc="20" dirty="0">
              <a:solidFill>
                <a:srgbClr val="000000"/>
              </a:solidFill>
              <a:latin typeface="Canva Sans 1"/>
            </a:endParaRPr>
          </a:p>
          <a:p>
            <a:pPr algn="ctr">
              <a:lnSpc>
                <a:spcPts val="2928"/>
              </a:lnSpc>
            </a:pPr>
            <a:endParaRPr lang="en-US" sz="2092" spc="20" dirty="0">
              <a:solidFill>
                <a:srgbClr val="000000"/>
              </a:solidFill>
              <a:latin typeface="Canva Sans 1"/>
            </a:endParaRPr>
          </a:p>
          <a:p>
            <a:pPr algn="ctr">
              <a:lnSpc>
                <a:spcPts val="2928"/>
              </a:lnSpc>
            </a:pPr>
            <a:endParaRPr lang="en-US" sz="2092" spc="20" dirty="0">
              <a:solidFill>
                <a:srgbClr val="000000"/>
              </a:solidFill>
              <a:latin typeface="Canva Sans 1"/>
            </a:endParaRPr>
          </a:p>
          <a:p>
            <a:pPr algn="ctr">
              <a:lnSpc>
                <a:spcPts val="2928"/>
              </a:lnSpc>
            </a:pPr>
            <a:endParaRPr lang="en-US" sz="2092" spc="20" dirty="0">
              <a:solidFill>
                <a:srgbClr val="000000"/>
              </a:solidFill>
              <a:latin typeface="Canva Sans 1"/>
            </a:endParaRPr>
          </a:p>
          <a:p>
            <a:pPr algn="ctr">
              <a:lnSpc>
                <a:spcPts val="2928"/>
              </a:lnSpc>
            </a:pPr>
            <a:r>
              <a:rPr lang="en-US" sz="2092" spc="20" dirty="0">
                <a:solidFill>
                  <a:srgbClr val="000000"/>
                </a:solidFill>
                <a:latin typeface="Canva Sans 1"/>
              </a:rPr>
              <a:t>UNDER THE GUIDANCE OF</a:t>
            </a:r>
          </a:p>
          <a:p>
            <a:pPr algn="ctr">
              <a:lnSpc>
                <a:spcPts val="2928"/>
              </a:lnSpc>
            </a:pPr>
            <a:r>
              <a:rPr lang="en-US" sz="2092" spc="20" dirty="0">
                <a:solidFill>
                  <a:srgbClr val="000000"/>
                </a:solidFill>
                <a:latin typeface="Canva Sans 1"/>
              </a:rPr>
              <a:t>Mr. </a:t>
            </a:r>
            <a:r>
              <a:rPr lang="en-US" sz="2092" spc="20" dirty="0" err="1">
                <a:solidFill>
                  <a:srgbClr val="000000"/>
                </a:solidFill>
                <a:latin typeface="Canva Sans 1"/>
              </a:rPr>
              <a:t>Priyanath</a:t>
            </a:r>
            <a:r>
              <a:rPr lang="en-US" sz="2092" spc="20" dirty="0">
                <a:solidFill>
                  <a:srgbClr val="000000"/>
                </a:solidFill>
                <a:latin typeface="Canva Sans 1"/>
              </a:rPr>
              <a:t> </a:t>
            </a:r>
            <a:r>
              <a:rPr lang="en-US" sz="2092" spc="20" dirty="0" err="1">
                <a:solidFill>
                  <a:srgbClr val="000000"/>
                </a:solidFill>
                <a:latin typeface="Canva Sans 1"/>
              </a:rPr>
              <a:t>Mohanty</a:t>
            </a:r>
            <a:endParaRPr lang="en-US" sz="2092" spc="20" dirty="0">
              <a:solidFill>
                <a:srgbClr val="000000"/>
              </a:solidFill>
              <a:latin typeface="Canva Sans 1"/>
            </a:endParaRPr>
          </a:p>
          <a:p>
            <a:pPr algn="ctr">
              <a:lnSpc>
                <a:spcPts val="2928"/>
              </a:lnSpc>
              <a:spcBef>
                <a:spcPct val="0"/>
              </a:spcBef>
            </a:pPr>
            <a:r>
              <a:rPr lang="en-US" sz="2092" spc="20" dirty="0">
                <a:solidFill>
                  <a:srgbClr val="000000"/>
                </a:solidFill>
                <a:latin typeface="Canva Sans 1"/>
              </a:rPr>
              <a:t>(Project Supervisor)</a:t>
            </a:r>
          </a:p>
        </p:txBody>
      </p:sp>
      <p:sp>
        <p:nvSpPr>
          <p:cNvPr id="4" name="Freeform 4"/>
          <p:cNvSpPr/>
          <p:nvPr/>
        </p:nvSpPr>
        <p:spPr>
          <a:xfrm>
            <a:off x="16203009" y="198173"/>
            <a:ext cx="2105270" cy="1661054"/>
          </a:xfrm>
          <a:custGeom>
            <a:avLst/>
            <a:gdLst/>
            <a:ahLst/>
            <a:cxnLst/>
            <a:rect l="l" t="t" r="r" b="b"/>
            <a:pathLst>
              <a:path w="2105270" h="1661054">
                <a:moveTo>
                  <a:pt x="0" y="0"/>
                </a:moveTo>
                <a:lnTo>
                  <a:pt x="2105269" y="0"/>
                </a:lnTo>
                <a:lnTo>
                  <a:pt x="2105269" y="1661054"/>
                </a:lnTo>
                <a:lnTo>
                  <a:pt x="0" y="16610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6742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5520812" y="4447654"/>
            <a:ext cx="3768296" cy="376829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722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6368190" y="5620726"/>
            <a:ext cx="10712791" cy="6038118"/>
          </a:xfrm>
          <a:custGeom>
            <a:avLst/>
            <a:gdLst/>
            <a:ahLst/>
            <a:cxnLst/>
            <a:rect l="l" t="t" r="r" b="b"/>
            <a:pathLst>
              <a:path w="10712791" h="6038118">
                <a:moveTo>
                  <a:pt x="0" y="0"/>
                </a:moveTo>
                <a:lnTo>
                  <a:pt x="10712790" y="0"/>
                </a:lnTo>
                <a:lnTo>
                  <a:pt x="10712790" y="6038118"/>
                </a:lnTo>
                <a:lnTo>
                  <a:pt x="0" y="60381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267921" y="286880"/>
            <a:ext cx="2141227" cy="2302222"/>
          </a:xfrm>
          <a:custGeom>
            <a:avLst/>
            <a:gdLst/>
            <a:ahLst/>
            <a:cxnLst/>
            <a:rect l="l" t="t" r="r" b="b"/>
            <a:pathLst>
              <a:path w="2141227" h="2302222">
                <a:moveTo>
                  <a:pt x="0" y="0"/>
                </a:moveTo>
                <a:lnTo>
                  <a:pt x="2141227" y="0"/>
                </a:lnTo>
                <a:lnTo>
                  <a:pt x="2141227" y="2302222"/>
                </a:lnTo>
                <a:lnTo>
                  <a:pt x="0" y="230222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2409148" y="4328733"/>
            <a:ext cx="12111073" cy="3253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6"/>
              </a:lnSpc>
            </a:pPr>
            <a:endParaRPr dirty="0"/>
          </a:p>
          <a:p>
            <a:pPr algn="ctr">
              <a:lnSpc>
                <a:spcPts val="2866"/>
              </a:lnSpc>
            </a:pPr>
            <a:r>
              <a:rPr lang="en-US" sz="2047" spc="20" dirty="0">
                <a:solidFill>
                  <a:srgbClr val="000000"/>
                </a:solidFill>
                <a:latin typeface="Canva Sans 1"/>
              </a:rPr>
              <a:t>Shounak Sarkar                    11600921047</a:t>
            </a:r>
          </a:p>
          <a:p>
            <a:pPr algn="ctr">
              <a:lnSpc>
                <a:spcPts val="2866"/>
              </a:lnSpc>
            </a:pPr>
            <a:r>
              <a:rPr lang="en-US" sz="2047" spc="20" dirty="0" err="1">
                <a:solidFill>
                  <a:srgbClr val="000000"/>
                </a:solidFill>
                <a:latin typeface="Canva Sans 1"/>
              </a:rPr>
              <a:t>Priyam</a:t>
            </a:r>
            <a:r>
              <a:rPr lang="en-US" sz="2047" spc="20" dirty="0">
                <a:solidFill>
                  <a:srgbClr val="000000"/>
                </a:solidFill>
                <a:latin typeface="Canva Sans 1"/>
              </a:rPr>
              <a:t> Pal                              11600921032</a:t>
            </a:r>
          </a:p>
          <a:p>
            <a:pPr algn="ctr">
              <a:lnSpc>
                <a:spcPts val="2866"/>
              </a:lnSpc>
            </a:pPr>
            <a:r>
              <a:rPr lang="en-US" sz="2047" spc="20" dirty="0">
                <a:solidFill>
                  <a:srgbClr val="000000"/>
                </a:solidFill>
                <a:latin typeface="Canva Sans 1"/>
              </a:rPr>
              <a:t> </a:t>
            </a:r>
            <a:r>
              <a:rPr lang="en-US" sz="2047" spc="20" dirty="0" err="1">
                <a:solidFill>
                  <a:srgbClr val="000000"/>
                </a:solidFill>
                <a:latin typeface="Canva Sans 1"/>
              </a:rPr>
              <a:t>Sagar</a:t>
            </a:r>
            <a:r>
              <a:rPr lang="en-US" sz="2047" spc="20" dirty="0">
                <a:solidFill>
                  <a:srgbClr val="000000"/>
                </a:solidFill>
                <a:latin typeface="Canva Sans 1"/>
              </a:rPr>
              <a:t> Das                               11600921036</a:t>
            </a:r>
          </a:p>
          <a:p>
            <a:pPr algn="ctr">
              <a:lnSpc>
                <a:spcPts val="2866"/>
              </a:lnSpc>
            </a:pPr>
            <a:r>
              <a:rPr lang="en-US" sz="2047" spc="20" dirty="0" err="1">
                <a:solidFill>
                  <a:srgbClr val="000000"/>
                </a:solidFill>
                <a:latin typeface="Canva Sans 1"/>
              </a:rPr>
              <a:t>Saptarshi</a:t>
            </a:r>
            <a:r>
              <a:rPr lang="en-US" sz="2047" spc="20" dirty="0">
                <a:solidFill>
                  <a:srgbClr val="000000"/>
                </a:solidFill>
                <a:latin typeface="Canva Sans 1"/>
              </a:rPr>
              <a:t> </a:t>
            </a:r>
            <a:r>
              <a:rPr lang="en-US" sz="2047" spc="20" dirty="0" err="1">
                <a:solidFill>
                  <a:srgbClr val="000000"/>
                </a:solidFill>
                <a:latin typeface="Canva Sans 1"/>
              </a:rPr>
              <a:t>Parui</a:t>
            </a:r>
            <a:r>
              <a:rPr lang="en-US" sz="2047" spc="20" dirty="0">
                <a:solidFill>
                  <a:srgbClr val="000000"/>
                </a:solidFill>
                <a:latin typeface="Canva Sans 1"/>
              </a:rPr>
              <a:t>                     11600921042</a:t>
            </a:r>
          </a:p>
          <a:p>
            <a:pPr algn="ctr">
              <a:lnSpc>
                <a:spcPts val="2866"/>
              </a:lnSpc>
            </a:pPr>
            <a:r>
              <a:rPr lang="en-US" sz="2047" spc="20" dirty="0" err="1">
                <a:solidFill>
                  <a:srgbClr val="000000"/>
                </a:solidFill>
                <a:latin typeface="Canva Sans 1"/>
              </a:rPr>
              <a:t>Amrit</a:t>
            </a:r>
            <a:r>
              <a:rPr lang="en-US" sz="2047" spc="20" dirty="0">
                <a:solidFill>
                  <a:srgbClr val="000000"/>
                </a:solidFill>
                <a:latin typeface="Canva Sans 1"/>
              </a:rPr>
              <a:t> Bag                                11600921005</a:t>
            </a:r>
          </a:p>
          <a:p>
            <a:pPr algn="ctr">
              <a:lnSpc>
                <a:spcPts val="2866"/>
              </a:lnSpc>
            </a:pPr>
            <a:r>
              <a:rPr lang="en-US" sz="2047" spc="20" dirty="0" err="1">
                <a:solidFill>
                  <a:srgbClr val="000000"/>
                </a:solidFill>
                <a:latin typeface="Canva Sans 1"/>
              </a:rPr>
              <a:t>Sayak</a:t>
            </a:r>
            <a:r>
              <a:rPr lang="en-US" sz="2047" spc="20" dirty="0">
                <a:solidFill>
                  <a:srgbClr val="000000"/>
                </a:solidFill>
                <a:latin typeface="Canva Sans 1"/>
              </a:rPr>
              <a:t> Sinha Roy                    11600921046</a:t>
            </a:r>
          </a:p>
          <a:p>
            <a:pPr algn="ctr">
              <a:lnSpc>
                <a:spcPts val="2866"/>
              </a:lnSpc>
            </a:pPr>
            <a:endParaRPr lang="en-US" sz="2047" spc="20" dirty="0">
              <a:solidFill>
                <a:srgbClr val="000000"/>
              </a:solidFill>
              <a:latin typeface="Canva Sans 1"/>
            </a:endParaRPr>
          </a:p>
          <a:p>
            <a:pPr algn="ctr">
              <a:lnSpc>
                <a:spcPts val="2866"/>
              </a:lnSpc>
              <a:spcBef>
                <a:spcPct val="0"/>
              </a:spcBef>
            </a:pPr>
            <a:endParaRPr lang="en-US" sz="2047" spc="20" dirty="0">
              <a:solidFill>
                <a:srgbClr val="000000"/>
              </a:solidFill>
              <a:latin typeface="Canva Sans 1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525171" y="239255"/>
            <a:ext cx="13561814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2"/>
              </a:lnSpc>
            </a:pPr>
            <a:r>
              <a:rPr lang="en-US" sz="3200" u="sng" spc="22" dirty="0">
                <a:solidFill>
                  <a:srgbClr val="000000"/>
                </a:solidFill>
                <a:latin typeface="Canva Sans 1 Bold"/>
              </a:rPr>
              <a:t>Dynamic Test Paper Generator with Large Language Models </a:t>
            </a:r>
          </a:p>
          <a:p>
            <a:pPr algn="ctr">
              <a:lnSpc>
                <a:spcPts val="3212"/>
              </a:lnSpc>
            </a:pPr>
            <a:r>
              <a:rPr lang="en-US" sz="3200" u="sng" spc="22" dirty="0">
                <a:solidFill>
                  <a:srgbClr val="000000"/>
                </a:solidFill>
                <a:latin typeface="Canva Sans 1 Bold"/>
              </a:rPr>
              <a:t>Encapsulating Bloom’s Taxonomy</a:t>
            </a:r>
          </a:p>
          <a:p>
            <a:pPr algn="ctr">
              <a:lnSpc>
                <a:spcPts val="3212"/>
              </a:lnSpc>
              <a:spcBef>
                <a:spcPct val="0"/>
              </a:spcBef>
            </a:pPr>
            <a:endParaRPr lang="en-US" sz="3200" u="sng" spc="22" dirty="0">
              <a:solidFill>
                <a:srgbClr val="000000"/>
              </a:solidFill>
              <a:latin typeface="Canva Sans 1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430459" y="8241663"/>
            <a:ext cx="12417866" cy="170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4"/>
              </a:lnSpc>
            </a:pPr>
            <a:r>
              <a:rPr lang="en-US" sz="1974" spc="19">
                <a:solidFill>
                  <a:srgbClr val="000000"/>
                </a:solidFill>
                <a:latin typeface="Canva Sans 1"/>
              </a:rPr>
              <a:t>DEPARTMENT OF INFORMATION TECHNOLOGY</a:t>
            </a:r>
          </a:p>
          <a:p>
            <a:pPr algn="ctr">
              <a:lnSpc>
                <a:spcPts val="2764"/>
              </a:lnSpc>
            </a:pPr>
            <a:r>
              <a:rPr lang="en-US" sz="1974" spc="19">
                <a:solidFill>
                  <a:srgbClr val="000000"/>
                </a:solidFill>
                <a:latin typeface="Canva Sans 1"/>
              </a:rPr>
              <a:t>MCKV INSTITUTE OF ENGINEERING</a:t>
            </a:r>
          </a:p>
          <a:p>
            <a:pPr algn="ctr">
              <a:lnSpc>
                <a:spcPts val="2764"/>
              </a:lnSpc>
            </a:pPr>
            <a:r>
              <a:rPr lang="en-US" sz="1974" spc="19">
                <a:solidFill>
                  <a:srgbClr val="000000"/>
                </a:solidFill>
                <a:latin typeface="Canva Sans 1"/>
              </a:rPr>
              <a:t>(NAAC ACCREDITED “A” GRADE AUTONOMOUS INSTITUTE)</a:t>
            </a:r>
          </a:p>
          <a:p>
            <a:pPr algn="ctr">
              <a:lnSpc>
                <a:spcPts val="2764"/>
              </a:lnSpc>
            </a:pPr>
            <a:r>
              <a:rPr lang="en-US" sz="1974" spc="19">
                <a:solidFill>
                  <a:srgbClr val="000000"/>
                </a:solidFill>
                <a:latin typeface="Canva Sans 1"/>
              </a:rPr>
              <a:t>243, G.T. ROAD(NORTH), LILUAH</a:t>
            </a:r>
          </a:p>
          <a:p>
            <a:pPr algn="ctr">
              <a:lnSpc>
                <a:spcPts val="2764"/>
              </a:lnSpc>
              <a:spcBef>
                <a:spcPct val="0"/>
              </a:spcBef>
            </a:pPr>
            <a:r>
              <a:rPr lang="en-US" sz="1974" spc="19">
                <a:solidFill>
                  <a:srgbClr val="000000"/>
                </a:solidFill>
                <a:latin typeface="Canva Sans 1"/>
              </a:rPr>
              <a:t>HOWRAH-711204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47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167479" y="-4240424"/>
            <a:ext cx="8480848" cy="848084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5A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2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667000" y="1257300"/>
            <a:ext cx="10210799" cy="14875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824"/>
              </a:lnSpc>
            </a:pPr>
            <a:r>
              <a:rPr lang="en-US" sz="4773" spc="238" dirty="0">
                <a:solidFill>
                  <a:srgbClr val="F47C00"/>
                </a:solidFill>
                <a:latin typeface="Canva Sans 2 Bold"/>
              </a:rPr>
              <a:t>Use Cases and Applications  </a:t>
            </a:r>
          </a:p>
          <a:p>
            <a:pPr marL="0" lvl="0" indent="0" algn="ctr">
              <a:lnSpc>
                <a:spcPts val="5824"/>
              </a:lnSpc>
            </a:pPr>
            <a:r>
              <a:rPr lang="en-US" sz="4773" spc="238" dirty="0">
                <a:solidFill>
                  <a:srgbClr val="F47C00"/>
                </a:solidFill>
                <a:latin typeface="Canva Sans 2 Bold"/>
              </a:rPr>
              <a:t>of LLMs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4483935" y="8311187"/>
            <a:ext cx="4714145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Open Sauce Semi-Bold"/>
              </a:rPr>
              <a:t>KPI # 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52800" y="3771900"/>
            <a:ext cx="13607478" cy="4821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42436" lvl="1" indent="-421218">
              <a:lnSpc>
                <a:spcPts val="9364"/>
              </a:lnSpc>
              <a:buFont typeface="Arial"/>
              <a:buChar char="•"/>
            </a:pPr>
            <a:r>
              <a:rPr lang="en-US" sz="4400" spc="39" dirty="0">
                <a:solidFill>
                  <a:srgbClr val="000000"/>
                </a:solidFill>
                <a:latin typeface="Canva Sans 1 Medium"/>
              </a:rPr>
              <a:t>Natural Language Understanding (NLU).</a:t>
            </a:r>
          </a:p>
          <a:p>
            <a:pPr marL="842436" lvl="1" indent="-421218">
              <a:lnSpc>
                <a:spcPts val="9364"/>
              </a:lnSpc>
              <a:buFont typeface="Arial"/>
              <a:buChar char="•"/>
            </a:pPr>
            <a:r>
              <a:rPr lang="en-US" sz="4400" spc="39" dirty="0">
                <a:solidFill>
                  <a:srgbClr val="000000"/>
                </a:solidFill>
                <a:latin typeface="Canva Sans 1 Medium"/>
              </a:rPr>
              <a:t>Content Generation.</a:t>
            </a:r>
          </a:p>
          <a:p>
            <a:pPr marL="842436" lvl="1" indent="-421218">
              <a:lnSpc>
                <a:spcPts val="9364"/>
              </a:lnSpc>
              <a:buFont typeface="Arial"/>
              <a:buChar char="•"/>
            </a:pPr>
            <a:r>
              <a:rPr lang="en-US" sz="4400" spc="39" dirty="0">
                <a:solidFill>
                  <a:srgbClr val="000000"/>
                </a:solidFill>
                <a:latin typeface="Canva Sans 1 Medium"/>
              </a:rPr>
              <a:t>Question Answering Systems.</a:t>
            </a:r>
          </a:p>
          <a:p>
            <a:pPr marL="842436" lvl="1" indent="-421218">
              <a:lnSpc>
                <a:spcPts val="9364"/>
              </a:lnSpc>
              <a:buFont typeface="Arial"/>
              <a:buChar char="•"/>
            </a:pPr>
            <a:r>
              <a:rPr lang="en-US" sz="4400" spc="39" dirty="0">
                <a:solidFill>
                  <a:srgbClr val="000000"/>
                </a:solidFill>
                <a:latin typeface="Canva Sans 1 Medium"/>
              </a:rPr>
              <a:t>Personal Assistants and Chatbots.</a:t>
            </a:r>
          </a:p>
        </p:txBody>
      </p:sp>
    </p:spTree>
    <p:extLst>
      <p:ext uri="{BB962C8B-B14F-4D97-AF65-F5344CB8AC3E}">
        <p14:creationId xmlns:p14="http://schemas.microsoft.com/office/powerpoint/2010/main" val="94713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34483" y="8520018"/>
            <a:ext cx="19670065" cy="5255628"/>
          </a:xfrm>
          <a:custGeom>
            <a:avLst/>
            <a:gdLst/>
            <a:ahLst/>
            <a:cxnLst/>
            <a:rect l="l" t="t" r="r" b="b"/>
            <a:pathLst>
              <a:path w="19670065" h="5255628">
                <a:moveTo>
                  <a:pt x="0" y="0"/>
                </a:moveTo>
                <a:lnTo>
                  <a:pt x="19670065" y="0"/>
                </a:lnTo>
                <a:lnTo>
                  <a:pt x="19670065" y="5255628"/>
                </a:lnTo>
                <a:lnTo>
                  <a:pt x="0" y="525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066800" y="2657946"/>
            <a:ext cx="7149992" cy="961554"/>
            <a:chOff x="0" y="0"/>
            <a:chExt cx="1883125" cy="2532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83125" cy="253249"/>
            </a:xfrm>
            <a:custGeom>
              <a:avLst/>
              <a:gdLst/>
              <a:ahLst/>
              <a:cxnLst/>
              <a:rect l="l" t="t" r="r" b="b"/>
              <a:pathLst>
                <a:path w="1883125" h="253249">
                  <a:moveTo>
                    <a:pt x="42229" y="0"/>
                  </a:moveTo>
                  <a:lnTo>
                    <a:pt x="1840897" y="0"/>
                  </a:lnTo>
                  <a:cubicBezTo>
                    <a:pt x="1852096" y="0"/>
                    <a:pt x="1862837" y="4449"/>
                    <a:pt x="1870757" y="12369"/>
                  </a:cubicBezTo>
                  <a:cubicBezTo>
                    <a:pt x="1878676" y="20288"/>
                    <a:pt x="1883125" y="31029"/>
                    <a:pt x="1883125" y="42229"/>
                  </a:cubicBezTo>
                  <a:lnTo>
                    <a:pt x="1883125" y="211020"/>
                  </a:lnTo>
                  <a:cubicBezTo>
                    <a:pt x="1883125" y="234342"/>
                    <a:pt x="1864219" y="253249"/>
                    <a:pt x="1840897" y="253249"/>
                  </a:cubicBezTo>
                  <a:lnTo>
                    <a:pt x="42229" y="253249"/>
                  </a:lnTo>
                  <a:cubicBezTo>
                    <a:pt x="31029" y="253249"/>
                    <a:pt x="20288" y="248800"/>
                    <a:pt x="12369" y="240880"/>
                  </a:cubicBezTo>
                  <a:cubicBezTo>
                    <a:pt x="4449" y="232961"/>
                    <a:pt x="0" y="222220"/>
                    <a:pt x="0" y="211020"/>
                  </a:cubicBezTo>
                  <a:lnTo>
                    <a:pt x="0" y="42229"/>
                  </a:lnTo>
                  <a:cubicBezTo>
                    <a:pt x="0" y="31029"/>
                    <a:pt x="4449" y="20288"/>
                    <a:pt x="12369" y="12369"/>
                  </a:cubicBezTo>
                  <a:cubicBezTo>
                    <a:pt x="20288" y="4449"/>
                    <a:pt x="31029" y="0"/>
                    <a:pt x="42229" y="0"/>
                  </a:cubicBezTo>
                  <a:close/>
                </a:path>
              </a:pathLst>
            </a:custGeom>
            <a:solidFill>
              <a:srgbClr val="FDFBFB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883125" cy="3008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r>
                <a:rPr lang="en-US" sz="2294" spc="22">
                  <a:solidFill>
                    <a:srgbClr val="000000"/>
                  </a:solidFill>
                  <a:latin typeface="Canva Sans 1 Bold"/>
                </a:rPr>
                <a:t>Personalized and Adaptive Assessments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115521" y="249528"/>
            <a:ext cx="8056958" cy="955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537"/>
              </a:lnSpc>
              <a:spcBef>
                <a:spcPct val="0"/>
              </a:spcBef>
            </a:pPr>
            <a:r>
              <a:rPr lang="en-US" sz="5462" spc="273">
                <a:solidFill>
                  <a:srgbClr val="F47C00"/>
                </a:solidFill>
                <a:latin typeface="Canva Sans 2 Bold"/>
              </a:rPr>
              <a:t>BENIFITS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149435" y="4622994"/>
            <a:ext cx="7003965" cy="1053906"/>
            <a:chOff x="0" y="0"/>
            <a:chExt cx="1844666" cy="2775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44666" cy="277572"/>
            </a:xfrm>
            <a:custGeom>
              <a:avLst/>
              <a:gdLst/>
              <a:ahLst/>
              <a:cxnLst/>
              <a:rect l="l" t="t" r="r" b="b"/>
              <a:pathLst>
                <a:path w="1844666" h="277572">
                  <a:moveTo>
                    <a:pt x="27634" y="0"/>
                  </a:moveTo>
                  <a:lnTo>
                    <a:pt x="1817032" y="0"/>
                  </a:lnTo>
                  <a:cubicBezTo>
                    <a:pt x="1824361" y="0"/>
                    <a:pt x="1831389" y="2911"/>
                    <a:pt x="1836572" y="8094"/>
                  </a:cubicBezTo>
                  <a:cubicBezTo>
                    <a:pt x="1841754" y="13276"/>
                    <a:pt x="1844666" y="20305"/>
                    <a:pt x="1844666" y="27634"/>
                  </a:cubicBezTo>
                  <a:lnTo>
                    <a:pt x="1844666" y="249938"/>
                  </a:lnTo>
                  <a:cubicBezTo>
                    <a:pt x="1844666" y="257267"/>
                    <a:pt x="1841754" y="264296"/>
                    <a:pt x="1836572" y="269478"/>
                  </a:cubicBezTo>
                  <a:cubicBezTo>
                    <a:pt x="1831389" y="274661"/>
                    <a:pt x="1824361" y="277572"/>
                    <a:pt x="1817032" y="277572"/>
                  </a:cubicBezTo>
                  <a:lnTo>
                    <a:pt x="27634" y="277572"/>
                  </a:lnTo>
                  <a:cubicBezTo>
                    <a:pt x="12372" y="277572"/>
                    <a:pt x="0" y="265200"/>
                    <a:pt x="0" y="249938"/>
                  </a:cubicBezTo>
                  <a:lnTo>
                    <a:pt x="0" y="27634"/>
                  </a:lnTo>
                  <a:cubicBezTo>
                    <a:pt x="0" y="20305"/>
                    <a:pt x="2911" y="13276"/>
                    <a:pt x="8094" y="8094"/>
                  </a:cubicBezTo>
                  <a:cubicBezTo>
                    <a:pt x="13276" y="2911"/>
                    <a:pt x="20305" y="0"/>
                    <a:pt x="27634" y="0"/>
                  </a:cubicBezTo>
                  <a:close/>
                </a:path>
              </a:pathLst>
            </a:custGeom>
            <a:solidFill>
              <a:srgbClr val="FDFBFB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844666" cy="3251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r>
                <a:rPr lang="en-US" sz="2294" spc="22">
                  <a:solidFill>
                    <a:srgbClr val="000000"/>
                  </a:solidFill>
                  <a:latin typeface="Canva Sans 1 Bold"/>
                </a:rPr>
                <a:t>Holistic Assessment of Cognitive Skills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928208" y="2705100"/>
            <a:ext cx="7149992" cy="898741"/>
            <a:chOff x="0" y="0"/>
            <a:chExt cx="1883125" cy="23670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883125" cy="236705"/>
            </a:xfrm>
            <a:custGeom>
              <a:avLst/>
              <a:gdLst/>
              <a:ahLst/>
              <a:cxnLst/>
              <a:rect l="l" t="t" r="r" b="b"/>
              <a:pathLst>
                <a:path w="1883125" h="236705">
                  <a:moveTo>
                    <a:pt x="27070" y="0"/>
                  </a:moveTo>
                  <a:lnTo>
                    <a:pt x="1856056" y="0"/>
                  </a:lnTo>
                  <a:cubicBezTo>
                    <a:pt x="1863235" y="0"/>
                    <a:pt x="1870120" y="2852"/>
                    <a:pt x="1875197" y="7929"/>
                  </a:cubicBezTo>
                  <a:cubicBezTo>
                    <a:pt x="1880273" y="13005"/>
                    <a:pt x="1883125" y="19890"/>
                    <a:pt x="1883125" y="27070"/>
                  </a:cubicBezTo>
                  <a:lnTo>
                    <a:pt x="1883125" y="209636"/>
                  </a:lnTo>
                  <a:cubicBezTo>
                    <a:pt x="1883125" y="216815"/>
                    <a:pt x="1880273" y="223700"/>
                    <a:pt x="1875197" y="228777"/>
                  </a:cubicBezTo>
                  <a:cubicBezTo>
                    <a:pt x="1870120" y="233853"/>
                    <a:pt x="1863235" y="236705"/>
                    <a:pt x="1856056" y="236705"/>
                  </a:cubicBezTo>
                  <a:lnTo>
                    <a:pt x="27070" y="236705"/>
                  </a:lnTo>
                  <a:cubicBezTo>
                    <a:pt x="19890" y="236705"/>
                    <a:pt x="13005" y="233853"/>
                    <a:pt x="7929" y="228777"/>
                  </a:cubicBezTo>
                  <a:cubicBezTo>
                    <a:pt x="2852" y="223700"/>
                    <a:pt x="0" y="216815"/>
                    <a:pt x="0" y="209636"/>
                  </a:cubicBezTo>
                  <a:lnTo>
                    <a:pt x="0" y="27070"/>
                  </a:lnTo>
                  <a:cubicBezTo>
                    <a:pt x="0" y="19890"/>
                    <a:pt x="2852" y="13005"/>
                    <a:pt x="7929" y="7929"/>
                  </a:cubicBezTo>
                  <a:cubicBezTo>
                    <a:pt x="13005" y="2852"/>
                    <a:pt x="19890" y="0"/>
                    <a:pt x="27070" y="0"/>
                  </a:cubicBezTo>
                  <a:close/>
                </a:path>
              </a:pathLst>
            </a:custGeom>
            <a:solidFill>
              <a:srgbClr val="FDFBFB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1883125" cy="2843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r>
                <a:rPr lang="en-US" sz="2294" spc="22">
                  <a:solidFill>
                    <a:srgbClr val="000000"/>
                  </a:solidFill>
                  <a:latin typeface="Canva Sans 1 Bold"/>
                </a:rPr>
                <a:t>Enhanced Teaching Efficiency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144000" y="4610100"/>
            <a:ext cx="7014477" cy="1093654"/>
            <a:chOff x="0" y="0"/>
            <a:chExt cx="1847434" cy="28804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847434" cy="288041"/>
            </a:xfrm>
            <a:custGeom>
              <a:avLst/>
              <a:gdLst/>
              <a:ahLst/>
              <a:cxnLst/>
              <a:rect l="l" t="t" r="r" b="b"/>
              <a:pathLst>
                <a:path w="1847434" h="288041">
                  <a:moveTo>
                    <a:pt x="27593" y="0"/>
                  </a:moveTo>
                  <a:lnTo>
                    <a:pt x="1819842" y="0"/>
                  </a:lnTo>
                  <a:cubicBezTo>
                    <a:pt x="1827160" y="0"/>
                    <a:pt x="1834178" y="2907"/>
                    <a:pt x="1839353" y="8082"/>
                  </a:cubicBezTo>
                  <a:cubicBezTo>
                    <a:pt x="1844527" y="13256"/>
                    <a:pt x="1847434" y="20275"/>
                    <a:pt x="1847434" y="27593"/>
                  </a:cubicBezTo>
                  <a:lnTo>
                    <a:pt x="1847434" y="260448"/>
                  </a:lnTo>
                  <a:cubicBezTo>
                    <a:pt x="1847434" y="275687"/>
                    <a:pt x="1835081" y="288041"/>
                    <a:pt x="1819842" y="288041"/>
                  </a:cubicBezTo>
                  <a:lnTo>
                    <a:pt x="27593" y="288041"/>
                  </a:lnTo>
                  <a:cubicBezTo>
                    <a:pt x="20275" y="288041"/>
                    <a:pt x="13256" y="285134"/>
                    <a:pt x="8082" y="279959"/>
                  </a:cubicBezTo>
                  <a:cubicBezTo>
                    <a:pt x="2907" y="274784"/>
                    <a:pt x="0" y="267766"/>
                    <a:pt x="0" y="260448"/>
                  </a:cubicBezTo>
                  <a:lnTo>
                    <a:pt x="0" y="27593"/>
                  </a:lnTo>
                  <a:cubicBezTo>
                    <a:pt x="0" y="20275"/>
                    <a:pt x="2907" y="13256"/>
                    <a:pt x="8082" y="8082"/>
                  </a:cubicBezTo>
                  <a:cubicBezTo>
                    <a:pt x="13256" y="2907"/>
                    <a:pt x="20275" y="0"/>
                    <a:pt x="27593" y="0"/>
                  </a:cubicBezTo>
                  <a:close/>
                </a:path>
              </a:pathLst>
            </a:custGeom>
            <a:solidFill>
              <a:srgbClr val="FDFBFB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1847434" cy="335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r>
                <a:rPr lang="en-US" sz="2294" spc="22">
                  <a:solidFill>
                    <a:srgbClr val="000000"/>
                  </a:solidFill>
                  <a:latin typeface="Canva Sans 1 Bold"/>
                </a:rPr>
                <a:t>Improved Quality of Education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47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167479" y="-4240424"/>
            <a:ext cx="8480848" cy="848084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5A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2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911671" y="620293"/>
            <a:ext cx="6994619" cy="769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824"/>
              </a:lnSpc>
            </a:pPr>
            <a:r>
              <a:rPr lang="en-US" sz="4773" spc="238">
                <a:solidFill>
                  <a:srgbClr val="F47C00"/>
                </a:solidFill>
                <a:latin typeface="Canva Sans 2 Bold"/>
              </a:rPr>
              <a:t>USECASES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4483935" y="8311187"/>
            <a:ext cx="4714145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Open Sauce Semi-Bold"/>
              </a:rPr>
              <a:t>KPI # 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89923" y="1514614"/>
            <a:ext cx="12717981" cy="575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436" lvl="1" indent="-421218">
              <a:lnSpc>
                <a:spcPts val="9364"/>
              </a:lnSpc>
              <a:buFont typeface="Arial"/>
              <a:buChar char="•"/>
            </a:pPr>
            <a:r>
              <a:rPr lang="en-US" sz="3901" spc="39">
                <a:solidFill>
                  <a:srgbClr val="000000"/>
                </a:solidFill>
                <a:latin typeface="Canva Sans 1 Medium"/>
              </a:rPr>
              <a:t>Formative Assessments</a:t>
            </a:r>
          </a:p>
          <a:p>
            <a:pPr marL="842436" lvl="1" indent="-421218">
              <a:lnSpc>
                <a:spcPts val="9364"/>
              </a:lnSpc>
              <a:buFont typeface="Arial"/>
              <a:buChar char="•"/>
            </a:pPr>
            <a:r>
              <a:rPr lang="en-US" sz="3901" spc="39">
                <a:solidFill>
                  <a:srgbClr val="000000"/>
                </a:solidFill>
                <a:latin typeface="Canva Sans 1 Medium"/>
              </a:rPr>
              <a:t>Summative Assessment</a:t>
            </a:r>
          </a:p>
          <a:p>
            <a:pPr marL="842436" lvl="1" indent="-421218">
              <a:lnSpc>
                <a:spcPts val="9364"/>
              </a:lnSpc>
              <a:buFont typeface="Arial"/>
              <a:buChar char="•"/>
            </a:pPr>
            <a:r>
              <a:rPr lang="en-US" sz="3901" spc="39">
                <a:solidFill>
                  <a:srgbClr val="000000"/>
                </a:solidFill>
                <a:latin typeface="Canva Sans 1 Medium"/>
              </a:rPr>
              <a:t>Standardized Testing Preparation</a:t>
            </a:r>
          </a:p>
          <a:p>
            <a:pPr marL="842436" lvl="1" indent="-421218">
              <a:lnSpc>
                <a:spcPts val="9364"/>
              </a:lnSpc>
              <a:buFont typeface="Arial"/>
              <a:buChar char="•"/>
            </a:pPr>
            <a:r>
              <a:rPr lang="en-US" sz="3901" spc="39">
                <a:solidFill>
                  <a:srgbClr val="000000"/>
                </a:solidFill>
                <a:latin typeface="Canva Sans 1 Medium"/>
              </a:rPr>
              <a:t> Remote Learning and Online Assessments</a:t>
            </a:r>
          </a:p>
          <a:p>
            <a:pPr marL="842436" lvl="1" indent="-421218">
              <a:lnSpc>
                <a:spcPts val="9364"/>
              </a:lnSpc>
              <a:buFont typeface="Arial"/>
              <a:buChar char="•"/>
            </a:pPr>
            <a:r>
              <a:rPr lang="en-US" sz="3901" spc="39">
                <a:solidFill>
                  <a:srgbClr val="000000"/>
                </a:solidFill>
                <a:latin typeface="Canva Sans 1 Medium"/>
              </a:rPr>
              <a:t>Curriculum Development and Alignment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34483" y="8520018"/>
            <a:ext cx="19670065" cy="5255628"/>
          </a:xfrm>
          <a:custGeom>
            <a:avLst/>
            <a:gdLst/>
            <a:ahLst/>
            <a:cxnLst/>
            <a:rect l="l" t="t" r="r" b="b"/>
            <a:pathLst>
              <a:path w="19670065" h="5255628">
                <a:moveTo>
                  <a:pt x="0" y="0"/>
                </a:moveTo>
                <a:lnTo>
                  <a:pt x="19670065" y="0"/>
                </a:lnTo>
                <a:lnTo>
                  <a:pt x="19670065" y="5255628"/>
                </a:lnTo>
                <a:lnTo>
                  <a:pt x="0" y="525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5115521" y="249528"/>
            <a:ext cx="8056958" cy="955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537"/>
              </a:lnSpc>
              <a:spcBef>
                <a:spcPct val="0"/>
              </a:spcBef>
            </a:pPr>
            <a:r>
              <a:rPr lang="en-US" sz="5462" spc="273">
                <a:solidFill>
                  <a:srgbClr val="F47C00"/>
                </a:solidFill>
                <a:latin typeface="Canva Sans 2 Bold"/>
              </a:rPr>
              <a:t>CHALLENGES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93623" y="2476500"/>
            <a:ext cx="14911798" cy="2115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1265" lvl="1" indent="-420633" algn="ctr">
              <a:lnSpc>
                <a:spcPts val="5455"/>
              </a:lnSpc>
              <a:buFont typeface="Arial"/>
              <a:buChar char="•"/>
            </a:pPr>
            <a:r>
              <a:rPr lang="en-US" sz="3896" spc="38" dirty="0">
                <a:solidFill>
                  <a:srgbClr val="000000"/>
                </a:solidFill>
                <a:latin typeface="Canva Sans 1"/>
              </a:rPr>
              <a:t>Can not generate diagrams or table-related Questions.</a:t>
            </a:r>
          </a:p>
          <a:p>
            <a:pPr marL="841265" lvl="1" indent="-420633" algn="ctr">
              <a:lnSpc>
                <a:spcPts val="5455"/>
              </a:lnSpc>
              <a:buFont typeface="Arial"/>
              <a:buChar char="•"/>
            </a:pPr>
            <a:r>
              <a:rPr lang="en-US" sz="3896" spc="38" dirty="0">
                <a:solidFill>
                  <a:srgbClr val="000000"/>
                </a:solidFill>
                <a:latin typeface="Canva Sans 1"/>
              </a:rPr>
              <a:t>Sometimes it can generate repeated questions.</a:t>
            </a:r>
          </a:p>
          <a:p>
            <a:pPr marL="841265" lvl="1" indent="-420633" algn="ctr">
              <a:lnSpc>
                <a:spcPts val="5455"/>
              </a:lnSpc>
              <a:buFont typeface="Arial"/>
              <a:buChar char="•"/>
            </a:pPr>
            <a:r>
              <a:rPr lang="en-US" sz="3896" spc="38" dirty="0">
                <a:solidFill>
                  <a:srgbClr val="000000"/>
                </a:solidFill>
                <a:latin typeface="Canva Sans 1"/>
              </a:rPr>
              <a:t>Irrelevant question due to hallucination.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821961" y="0"/>
            <a:ext cx="11218320" cy="11218320"/>
          </a:xfrm>
          <a:custGeom>
            <a:avLst/>
            <a:gdLst/>
            <a:ahLst/>
            <a:cxnLst/>
            <a:rect l="l" t="t" r="r" b="b"/>
            <a:pathLst>
              <a:path w="11218320" h="11218320">
                <a:moveTo>
                  <a:pt x="0" y="0"/>
                </a:moveTo>
                <a:lnTo>
                  <a:pt x="11218319" y="0"/>
                </a:lnTo>
                <a:lnTo>
                  <a:pt x="11218319" y="11218320"/>
                </a:lnTo>
                <a:lnTo>
                  <a:pt x="0" y="11218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4135711" y="1504966"/>
            <a:ext cx="2534336" cy="1689557"/>
          </a:xfrm>
          <a:custGeom>
            <a:avLst/>
            <a:gdLst/>
            <a:ahLst/>
            <a:cxnLst/>
            <a:rect l="l" t="t" r="r" b="b"/>
            <a:pathLst>
              <a:path w="2534336" h="1689557">
                <a:moveTo>
                  <a:pt x="0" y="0"/>
                </a:moveTo>
                <a:lnTo>
                  <a:pt x="2534336" y="0"/>
                </a:lnTo>
                <a:lnTo>
                  <a:pt x="2534336" y="1689557"/>
                </a:lnTo>
                <a:lnTo>
                  <a:pt x="0" y="16895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5107722" y="3176889"/>
            <a:ext cx="8072557" cy="1493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71"/>
              </a:lnSpc>
              <a:spcBef>
                <a:spcPct val="0"/>
              </a:spcBef>
            </a:pPr>
            <a:r>
              <a:rPr lang="en-US" sz="8694" spc="86">
                <a:solidFill>
                  <a:srgbClr val="F47C00"/>
                </a:solidFill>
                <a:latin typeface="Canva Sans 1 Bold"/>
              </a:rPr>
              <a:t>THANK YOU!!!!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34459" y="2219046"/>
            <a:ext cx="12317499" cy="5904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7916" lvl="1" indent="-423958">
              <a:lnSpc>
                <a:spcPts val="6401"/>
              </a:lnSpc>
              <a:buFont typeface="Arial"/>
              <a:buChar char="•"/>
            </a:pPr>
            <a:r>
              <a:rPr lang="en-US" sz="3927" spc="23" dirty="0">
                <a:solidFill>
                  <a:srgbClr val="231F20"/>
                </a:solidFill>
                <a:latin typeface="Canva Sans 2"/>
              </a:rPr>
              <a:t>Problem Statement</a:t>
            </a:r>
          </a:p>
          <a:p>
            <a:pPr marL="847916" lvl="1" indent="-423958">
              <a:lnSpc>
                <a:spcPts val="6401"/>
              </a:lnSpc>
              <a:buFont typeface="Arial"/>
              <a:buChar char="•"/>
            </a:pPr>
            <a:r>
              <a:rPr lang="en-US" sz="3927" spc="23" dirty="0">
                <a:solidFill>
                  <a:srgbClr val="231F20"/>
                </a:solidFill>
                <a:latin typeface="Canva Sans 2"/>
              </a:rPr>
              <a:t>What is LLM? Prompt Engineering? RAG?</a:t>
            </a:r>
          </a:p>
          <a:p>
            <a:pPr marL="847916" lvl="1" indent="-423958">
              <a:lnSpc>
                <a:spcPts val="6401"/>
              </a:lnSpc>
              <a:buFont typeface="Arial"/>
              <a:buChar char="•"/>
            </a:pPr>
            <a:r>
              <a:rPr lang="en-US" sz="3927" spc="23" dirty="0">
                <a:solidFill>
                  <a:srgbClr val="231F20"/>
                </a:solidFill>
                <a:latin typeface="Canva Sans 2"/>
              </a:rPr>
              <a:t>How can we use it for test paper generator?</a:t>
            </a:r>
          </a:p>
          <a:p>
            <a:pPr marL="847916" lvl="1" indent="-423958">
              <a:lnSpc>
                <a:spcPts val="6401"/>
              </a:lnSpc>
              <a:buFont typeface="Arial"/>
              <a:buChar char="•"/>
            </a:pPr>
            <a:r>
              <a:rPr lang="en-US" sz="3927" spc="23" dirty="0">
                <a:solidFill>
                  <a:srgbClr val="231F20"/>
                </a:solidFill>
                <a:latin typeface="Canva Sans 2"/>
              </a:rPr>
              <a:t>WHAT HAVE WE DONE YET?</a:t>
            </a:r>
          </a:p>
          <a:p>
            <a:pPr marL="847916" lvl="1" indent="-423958">
              <a:lnSpc>
                <a:spcPts val="6401"/>
              </a:lnSpc>
              <a:buFont typeface="Arial"/>
              <a:buChar char="•"/>
            </a:pPr>
            <a:r>
              <a:rPr lang="en-US" sz="3927" spc="23" dirty="0">
                <a:solidFill>
                  <a:srgbClr val="231F20"/>
                </a:solidFill>
                <a:latin typeface="Canva Sans 2"/>
              </a:rPr>
              <a:t>Benefits</a:t>
            </a:r>
          </a:p>
          <a:p>
            <a:pPr marL="847916" lvl="1" indent="-423958">
              <a:lnSpc>
                <a:spcPts val="6401"/>
              </a:lnSpc>
              <a:buFont typeface="Arial"/>
              <a:buChar char="•"/>
            </a:pPr>
            <a:r>
              <a:rPr lang="en-US" sz="3927" spc="23" dirty="0">
                <a:solidFill>
                  <a:srgbClr val="231F20"/>
                </a:solidFill>
                <a:latin typeface="Canva Sans 2"/>
              </a:rPr>
              <a:t>Use Cases</a:t>
            </a:r>
          </a:p>
          <a:p>
            <a:pPr>
              <a:lnSpc>
                <a:spcPts val="6401"/>
              </a:lnSpc>
            </a:pPr>
            <a:endParaRPr lang="en-US" sz="3927" spc="23" dirty="0">
              <a:solidFill>
                <a:srgbClr val="231F20"/>
              </a:solidFill>
              <a:latin typeface="Canva Sans 2"/>
            </a:endParaRPr>
          </a:p>
          <a:p>
            <a:pPr marL="36903" lvl="1" indent="-18452" algn="l">
              <a:lnSpc>
                <a:spcPts val="278"/>
              </a:lnSpc>
              <a:buFont typeface="Arial"/>
              <a:buChar char="•"/>
            </a:pPr>
            <a:endParaRPr lang="en-US" sz="3927" spc="23" dirty="0">
              <a:solidFill>
                <a:srgbClr val="231F20"/>
              </a:solidFill>
              <a:latin typeface="Canva Sans 2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-667487" y="-290888"/>
            <a:ext cx="7919672" cy="2126179"/>
            <a:chOff x="0" y="0"/>
            <a:chExt cx="2085839" cy="55998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85840" cy="559981"/>
            </a:xfrm>
            <a:custGeom>
              <a:avLst/>
              <a:gdLst/>
              <a:ahLst/>
              <a:cxnLst/>
              <a:rect l="l" t="t" r="r" b="b"/>
              <a:pathLst>
                <a:path w="2085840" h="559981">
                  <a:moveTo>
                    <a:pt x="24439" y="0"/>
                  </a:moveTo>
                  <a:lnTo>
                    <a:pt x="2061401" y="0"/>
                  </a:lnTo>
                  <a:cubicBezTo>
                    <a:pt x="2067882" y="0"/>
                    <a:pt x="2074098" y="2575"/>
                    <a:pt x="2078682" y="7158"/>
                  </a:cubicBezTo>
                  <a:cubicBezTo>
                    <a:pt x="2083265" y="11741"/>
                    <a:pt x="2085840" y="17957"/>
                    <a:pt x="2085840" y="24439"/>
                  </a:cubicBezTo>
                  <a:lnTo>
                    <a:pt x="2085840" y="535543"/>
                  </a:lnTo>
                  <a:cubicBezTo>
                    <a:pt x="2085840" y="549040"/>
                    <a:pt x="2074898" y="559981"/>
                    <a:pt x="2061401" y="559981"/>
                  </a:cubicBezTo>
                  <a:lnTo>
                    <a:pt x="24439" y="559981"/>
                  </a:lnTo>
                  <a:cubicBezTo>
                    <a:pt x="10942" y="559981"/>
                    <a:pt x="0" y="549040"/>
                    <a:pt x="0" y="535543"/>
                  </a:cubicBezTo>
                  <a:lnTo>
                    <a:pt x="0" y="24439"/>
                  </a:lnTo>
                  <a:cubicBezTo>
                    <a:pt x="0" y="10942"/>
                    <a:pt x="10942" y="0"/>
                    <a:pt x="24439" y="0"/>
                  </a:cubicBezTo>
                  <a:close/>
                </a:path>
              </a:pathLst>
            </a:custGeom>
            <a:solidFill>
              <a:srgbClr val="F47C00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04775"/>
              <a:ext cx="2085839" cy="6647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534"/>
                </a:lnSpc>
                <a:spcBef>
                  <a:spcPct val="0"/>
                </a:spcBef>
              </a:pPr>
              <a:r>
                <a:rPr lang="en-US" sz="4010" spc="862">
                  <a:solidFill>
                    <a:srgbClr val="FFFFFF"/>
                  </a:solidFill>
                  <a:latin typeface="Canva Sans 2"/>
                </a:rPr>
                <a:t>Overview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8275376" y="5431056"/>
            <a:ext cx="12295876" cy="10509296"/>
          </a:xfrm>
          <a:custGeom>
            <a:avLst/>
            <a:gdLst/>
            <a:ahLst/>
            <a:cxnLst/>
            <a:rect l="l" t="t" r="r" b="b"/>
            <a:pathLst>
              <a:path w="12295876" h="10509296">
                <a:moveTo>
                  <a:pt x="0" y="0"/>
                </a:moveTo>
                <a:lnTo>
                  <a:pt x="12295876" y="0"/>
                </a:lnTo>
                <a:lnTo>
                  <a:pt x="12295876" y="10509295"/>
                </a:lnTo>
                <a:lnTo>
                  <a:pt x="0" y="10509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2121754">
            <a:off x="14196449" y="953069"/>
            <a:ext cx="1286811" cy="1099839"/>
          </a:xfrm>
          <a:custGeom>
            <a:avLst/>
            <a:gdLst/>
            <a:ahLst/>
            <a:cxnLst/>
            <a:rect l="l" t="t" r="r" b="b"/>
            <a:pathLst>
              <a:path w="1286811" h="1099839">
                <a:moveTo>
                  <a:pt x="0" y="0"/>
                </a:moveTo>
                <a:lnTo>
                  <a:pt x="1286812" y="0"/>
                </a:lnTo>
                <a:lnTo>
                  <a:pt x="1286812" y="1099839"/>
                </a:lnTo>
                <a:lnTo>
                  <a:pt x="0" y="10998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8" name="Group 8"/>
          <p:cNvGrpSpPr/>
          <p:nvPr/>
        </p:nvGrpSpPr>
        <p:grpSpPr>
          <a:xfrm>
            <a:off x="10016135" y="5988737"/>
            <a:ext cx="7471647" cy="747164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722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77900" y="7955377"/>
            <a:ext cx="1062581" cy="1080258"/>
          </a:xfrm>
          <a:custGeom>
            <a:avLst/>
            <a:gdLst/>
            <a:ahLst/>
            <a:cxnLst/>
            <a:rect l="l" t="t" r="r" b="b"/>
            <a:pathLst>
              <a:path w="1062581" h="1080258">
                <a:moveTo>
                  <a:pt x="0" y="0"/>
                </a:moveTo>
                <a:lnTo>
                  <a:pt x="1062581" y="0"/>
                </a:lnTo>
                <a:lnTo>
                  <a:pt x="1062581" y="1080258"/>
                </a:lnTo>
                <a:lnTo>
                  <a:pt x="0" y="1080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5400000">
            <a:off x="16399378" y="-227355"/>
            <a:ext cx="2512109" cy="2512109"/>
          </a:xfrm>
          <a:custGeom>
            <a:avLst/>
            <a:gdLst/>
            <a:ahLst/>
            <a:cxnLst/>
            <a:rect l="l" t="t" r="r" b="b"/>
            <a:pathLst>
              <a:path w="2512109" h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327116" y="6536526"/>
            <a:ext cx="20061570" cy="9955554"/>
          </a:xfrm>
          <a:custGeom>
            <a:avLst/>
            <a:gdLst/>
            <a:ahLst/>
            <a:cxnLst/>
            <a:rect l="l" t="t" r="r" b="b"/>
            <a:pathLst>
              <a:path w="20061570" h="9955554">
                <a:moveTo>
                  <a:pt x="0" y="0"/>
                </a:moveTo>
                <a:lnTo>
                  <a:pt x="20061570" y="0"/>
                </a:lnTo>
                <a:lnTo>
                  <a:pt x="20061570" y="9955555"/>
                </a:lnTo>
                <a:lnTo>
                  <a:pt x="0" y="99555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3884918" y="585234"/>
            <a:ext cx="10906548" cy="1147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34"/>
              </a:lnSpc>
              <a:spcBef>
                <a:spcPct val="0"/>
              </a:spcBef>
            </a:pPr>
            <a:r>
              <a:rPr lang="en-US" sz="6473" spc="323">
                <a:solidFill>
                  <a:srgbClr val="F37221"/>
                </a:solidFill>
                <a:latin typeface="Canva Sans 2 Bold"/>
              </a:rPr>
              <a:t>PROBLEM STATEMENT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0638" y="3313360"/>
            <a:ext cx="17057645" cy="2563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2"/>
              </a:lnSpc>
            </a:pPr>
            <a:endParaRPr/>
          </a:p>
          <a:p>
            <a:pPr algn="ctr">
              <a:lnSpc>
                <a:spcPts val="5172"/>
              </a:lnSpc>
            </a:pPr>
            <a:r>
              <a:rPr lang="en-US" sz="3694" spc="36">
                <a:solidFill>
                  <a:srgbClr val="000000"/>
                </a:solidFill>
                <a:latin typeface="Canva Sans 1"/>
              </a:rPr>
              <a:t>Develop a dynamic test paper generator using LLMs.</a:t>
            </a:r>
          </a:p>
          <a:p>
            <a:pPr algn="ctr">
              <a:lnSpc>
                <a:spcPts val="5172"/>
              </a:lnSpc>
            </a:pPr>
            <a:r>
              <a:rPr lang="en-US" sz="3694" spc="36">
                <a:solidFill>
                  <a:srgbClr val="000000"/>
                </a:solidFill>
                <a:latin typeface="Canva Sans 1"/>
              </a:rPr>
              <a:t>Incorporate Bloom's taxonomy to optimize the test's effectiveness.</a:t>
            </a:r>
          </a:p>
          <a:p>
            <a:pPr algn="ctr">
              <a:lnSpc>
                <a:spcPts val="5172"/>
              </a:lnSpc>
            </a:pPr>
            <a:r>
              <a:rPr lang="en-US" sz="3694" spc="36">
                <a:solidFill>
                  <a:srgbClr val="000000"/>
                </a:solidFill>
                <a:latin typeface="Canva Sans 1"/>
              </a:rPr>
              <a:t>Ensure the confidentiality of the institutions' private data and materials.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58345" y="2976934"/>
            <a:ext cx="6029655" cy="12059310"/>
          </a:xfrm>
          <a:custGeom>
            <a:avLst/>
            <a:gdLst/>
            <a:ahLst/>
            <a:cxnLst/>
            <a:rect l="l" t="t" r="r" b="b"/>
            <a:pathLst>
              <a:path w="6029655" h="12059310">
                <a:moveTo>
                  <a:pt x="0" y="0"/>
                </a:moveTo>
                <a:lnTo>
                  <a:pt x="6029655" y="0"/>
                </a:lnTo>
                <a:lnTo>
                  <a:pt x="6029655" y="12059309"/>
                </a:lnTo>
                <a:lnTo>
                  <a:pt x="0" y="120593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463363" y="1648257"/>
            <a:ext cx="4622924" cy="7359879"/>
          </a:xfrm>
          <a:custGeom>
            <a:avLst/>
            <a:gdLst/>
            <a:ahLst/>
            <a:cxnLst/>
            <a:rect l="l" t="t" r="r" b="b"/>
            <a:pathLst>
              <a:path w="4622924" h="7359879">
                <a:moveTo>
                  <a:pt x="0" y="0"/>
                </a:moveTo>
                <a:lnTo>
                  <a:pt x="4622924" y="0"/>
                </a:lnTo>
                <a:lnTo>
                  <a:pt x="4622924" y="7359879"/>
                </a:lnTo>
                <a:lnTo>
                  <a:pt x="0" y="73598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5482501" y="669431"/>
            <a:ext cx="7322997" cy="978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01"/>
              </a:lnSpc>
            </a:pPr>
            <a:r>
              <a:rPr lang="en-US" sz="6381" spc="134">
                <a:solidFill>
                  <a:srgbClr val="F47C00"/>
                </a:solidFill>
                <a:latin typeface="Codec Pro ExtraBold"/>
              </a:rPr>
              <a:t>WHAT IS LLM?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3606480" y="7558094"/>
            <a:ext cx="3606480" cy="844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anva Sans 2"/>
              </a:rPr>
              <a:t>Calle Cualquiera 123, Cualquier Lugar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69479" y="2721823"/>
            <a:ext cx="8983035" cy="488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8182" lvl="1" indent="-314091" algn="ctr">
              <a:lnSpc>
                <a:spcPts val="4073"/>
              </a:lnSpc>
              <a:buFont typeface="Arial"/>
              <a:buChar char="•"/>
            </a:pPr>
            <a:r>
              <a:rPr lang="en-US" sz="2909" spc="29">
                <a:solidFill>
                  <a:srgbClr val="000000"/>
                </a:solidFill>
                <a:latin typeface="Canva Sans 1 Medium"/>
              </a:rPr>
              <a:t>LLMs are very large deep learning models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9479" y="4710350"/>
            <a:ext cx="7831929" cy="1012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4920" lvl="1" indent="-312460" algn="ctr">
              <a:lnSpc>
                <a:spcPts val="4052"/>
              </a:lnSpc>
              <a:buFont typeface="Arial"/>
              <a:buChar char="•"/>
            </a:pPr>
            <a:r>
              <a:rPr lang="en-US" sz="2894" spc="28">
                <a:solidFill>
                  <a:srgbClr val="000000"/>
                </a:solidFill>
                <a:latin typeface="Canva Sans 1 Medium"/>
              </a:rPr>
              <a:t>Underlying algorithm consist of the TRANSFORMER ARCHITECTURE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69479" y="3677583"/>
            <a:ext cx="7258827" cy="49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5207" lvl="1" indent="-312603" algn="ctr">
              <a:lnSpc>
                <a:spcPts val="4054"/>
              </a:lnSpc>
              <a:buFont typeface="Arial"/>
              <a:buChar char="•"/>
            </a:pPr>
            <a:r>
              <a:rPr lang="en-US" sz="2895" spc="28">
                <a:solidFill>
                  <a:srgbClr val="000000"/>
                </a:solidFill>
                <a:latin typeface="Canva Sans 1 Medium"/>
              </a:rPr>
              <a:t>Trained on vast amount of data.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69479" y="6302953"/>
            <a:ext cx="8780568" cy="1526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4920" lvl="1" indent="-312460" algn="ctr">
              <a:lnSpc>
                <a:spcPts val="4052"/>
              </a:lnSpc>
              <a:buFont typeface="Arial"/>
              <a:buChar char="•"/>
            </a:pPr>
            <a:r>
              <a:rPr lang="en-US" sz="2894" spc="28">
                <a:solidFill>
                  <a:srgbClr val="000000"/>
                </a:solidFill>
                <a:latin typeface="Canva Sans 1 Medium"/>
              </a:rPr>
              <a:t>As suggested by the revolutionary paper: "Attention is all you need" in 2017</a:t>
            </a:r>
          </a:p>
          <a:p>
            <a:pPr algn="ctr">
              <a:lnSpc>
                <a:spcPts val="4052"/>
              </a:lnSpc>
            </a:pPr>
            <a:endParaRPr lang="en-US" sz="2894" spc="28">
              <a:solidFill>
                <a:srgbClr val="000000"/>
              </a:solidFill>
              <a:latin typeface="Canva Sans 1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60983" y="4972615"/>
            <a:ext cx="7135388" cy="6243464"/>
            <a:chOff x="0" y="0"/>
            <a:chExt cx="812800" cy="711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3722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35684" y="1743365"/>
            <a:ext cx="1386032" cy="1386032"/>
          </a:xfrm>
          <a:custGeom>
            <a:avLst/>
            <a:gdLst/>
            <a:ahLst/>
            <a:cxnLst/>
            <a:rect l="l" t="t" r="r" b="b"/>
            <a:pathLst>
              <a:path w="1386032" h="1386032">
                <a:moveTo>
                  <a:pt x="0" y="0"/>
                </a:moveTo>
                <a:lnTo>
                  <a:pt x="1386032" y="0"/>
                </a:lnTo>
                <a:lnTo>
                  <a:pt x="1386032" y="1386032"/>
                </a:lnTo>
                <a:lnTo>
                  <a:pt x="0" y="138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837066" y="605009"/>
            <a:ext cx="14613868" cy="837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56"/>
              </a:lnSpc>
            </a:pPr>
            <a:r>
              <a:rPr lang="en-US" sz="5481" spc="115">
                <a:solidFill>
                  <a:srgbClr val="F47C00"/>
                </a:solidFill>
                <a:latin typeface="Codec Pro ExtraBold"/>
              </a:rPr>
              <a:t>WHAT IS TRANSFORMER ARCHITECTURE?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39238" y="4924990"/>
            <a:ext cx="9525" cy="389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2"/>
              </a:lnSpc>
              <a:spcBef>
                <a:spcPct val="0"/>
              </a:spcBef>
            </a:pPr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782" y="1743365"/>
            <a:ext cx="8839200" cy="74949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896" y="2990285"/>
            <a:ext cx="9296397" cy="4648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2776" y="3828485"/>
            <a:ext cx="11442225" cy="2971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7200" y="2586996"/>
            <a:ext cx="12716374" cy="50514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7400" y="2286496"/>
            <a:ext cx="13058311" cy="45137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9012" y="3619500"/>
            <a:ext cx="13688977" cy="2743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1573" y="4095185"/>
            <a:ext cx="9148875" cy="2438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2268" y="3619499"/>
            <a:ext cx="12693113" cy="27432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97959" y="2795980"/>
            <a:ext cx="13830717" cy="6171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60983" y="4972615"/>
            <a:ext cx="7135388" cy="6243464"/>
            <a:chOff x="0" y="0"/>
            <a:chExt cx="812800" cy="711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3722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35684" y="1743365"/>
            <a:ext cx="1386032" cy="1386032"/>
          </a:xfrm>
          <a:custGeom>
            <a:avLst/>
            <a:gdLst/>
            <a:ahLst/>
            <a:cxnLst/>
            <a:rect l="l" t="t" r="r" b="b"/>
            <a:pathLst>
              <a:path w="1386032" h="1386032">
                <a:moveTo>
                  <a:pt x="0" y="0"/>
                </a:moveTo>
                <a:lnTo>
                  <a:pt x="1386032" y="0"/>
                </a:lnTo>
                <a:lnTo>
                  <a:pt x="1386032" y="1386032"/>
                </a:lnTo>
                <a:lnTo>
                  <a:pt x="0" y="138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028700" y="2751514"/>
            <a:ext cx="15378779" cy="5017327"/>
          </a:xfrm>
          <a:custGeom>
            <a:avLst/>
            <a:gdLst/>
            <a:ahLst/>
            <a:cxnLst/>
            <a:rect l="l" t="t" r="r" b="b"/>
            <a:pathLst>
              <a:path w="15378779" h="5017327">
                <a:moveTo>
                  <a:pt x="0" y="0"/>
                </a:moveTo>
                <a:lnTo>
                  <a:pt x="15378779" y="0"/>
                </a:lnTo>
                <a:lnTo>
                  <a:pt x="15378779" y="5017327"/>
                </a:lnTo>
                <a:lnTo>
                  <a:pt x="0" y="50173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5735330" y="605009"/>
            <a:ext cx="14613868" cy="837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56"/>
              </a:lnSpc>
            </a:pPr>
            <a:r>
              <a:rPr lang="en-US" sz="5481" spc="115">
                <a:solidFill>
                  <a:srgbClr val="F47C00"/>
                </a:solidFill>
                <a:latin typeface="Codec Pro ExtraBold"/>
              </a:rPr>
              <a:t>RAG ARCHITECTUTRE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39238" y="4924990"/>
            <a:ext cx="9525" cy="389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2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21748" y="614534"/>
            <a:ext cx="12820931" cy="1282093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722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7025000"/>
            <a:ext cx="3262000" cy="3262000"/>
          </a:xfrm>
          <a:custGeom>
            <a:avLst/>
            <a:gdLst/>
            <a:ahLst/>
            <a:cxnLst/>
            <a:rect l="l" t="t" r="r" b="b"/>
            <a:pathLst>
              <a:path w="3262000" h="3262000">
                <a:moveTo>
                  <a:pt x="0" y="0"/>
                </a:moveTo>
                <a:lnTo>
                  <a:pt x="3262000" y="0"/>
                </a:lnTo>
                <a:lnTo>
                  <a:pt x="3262000" y="3262000"/>
                </a:lnTo>
                <a:lnTo>
                  <a:pt x="0" y="3262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3049859" y="605009"/>
            <a:ext cx="14613868" cy="837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56"/>
              </a:lnSpc>
            </a:pPr>
            <a:r>
              <a:rPr lang="en-US" sz="5481" spc="115">
                <a:solidFill>
                  <a:srgbClr val="F47C00"/>
                </a:solidFill>
                <a:latin typeface="Codec Pro ExtraBold"/>
              </a:rPr>
              <a:t>ALL ABOUT PROMPT ENGINEERING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2002644"/>
            <a:ext cx="12828928" cy="327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6223" lvl="1" indent="-403111">
              <a:lnSpc>
                <a:spcPts val="5227"/>
              </a:lnSpc>
              <a:buFont typeface="Arial"/>
              <a:buChar char="•"/>
            </a:pPr>
            <a:r>
              <a:rPr lang="en-US" sz="3734" spc="37" dirty="0">
                <a:solidFill>
                  <a:srgbClr val="000000"/>
                </a:solidFill>
                <a:latin typeface="Canva Sans 1"/>
              </a:rPr>
              <a:t>Zero-shot Prompting</a:t>
            </a:r>
          </a:p>
          <a:p>
            <a:pPr>
              <a:lnSpc>
                <a:spcPts val="5227"/>
              </a:lnSpc>
            </a:pPr>
            <a:endParaRPr lang="en-US" sz="3734" spc="37" dirty="0">
              <a:solidFill>
                <a:srgbClr val="000000"/>
              </a:solidFill>
              <a:latin typeface="Canva Sans 1"/>
            </a:endParaRPr>
          </a:p>
          <a:p>
            <a:pPr marL="806223" lvl="1" indent="-403111">
              <a:lnSpc>
                <a:spcPts val="5227"/>
              </a:lnSpc>
              <a:buFont typeface="Arial"/>
              <a:buChar char="•"/>
            </a:pPr>
            <a:r>
              <a:rPr lang="en-US" sz="3734" spc="37" dirty="0">
                <a:solidFill>
                  <a:srgbClr val="000000"/>
                </a:solidFill>
                <a:latin typeface="Canva Sans 1"/>
              </a:rPr>
              <a:t>One-shot Prompting</a:t>
            </a:r>
          </a:p>
          <a:p>
            <a:pPr>
              <a:lnSpc>
                <a:spcPts val="5227"/>
              </a:lnSpc>
            </a:pPr>
            <a:endParaRPr lang="en-US" sz="3734" spc="37" dirty="0">
              <a:solidFill>
                <a:srgbClr val="000000"/>
              </a:solidFill>
              <a:latin typeface="Canva Sans 1"/>
            </a:endParaRPr>
          </a:p>
          <a:p>
            <a:pPr marL="806223" lvl="1" indent="-403111">
              <a:lnSpc>
                <a:spcPts val="5227"/>
              </a:lnSpc>
              <a:buFont typeface="Arial"/>
              <a:buChar char="•"/>
            </a:pPr>
            <a:r>
              <a:rPr lang="en-US" sz="3734" spc="37" dirty="0">
                <a:solidFill>
                  <a:srgbClr val="000000"/>
                </a:solidFill>
                <a:latin typeface="Canva Sans 1"/>
              </a:rPr>
              <a:t>Few-shot Prompting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BC05DF-4A96-72BD-894C-3B41966BA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1890257"/>
            <a:ext cx="9525000" cy="1734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636DF0-4DFC-34D4-74C0-92935CE70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8754" y="4113013"/>
            <a:ext cx="9549046" cy="17264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A4760E-A7A4-878D-9F62-7C485D3B48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5620" y="4906545"/>
            <a:ext cx="9735314" cy="262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60841" y="605009"/>
            <a:ext cx="14613868" cy="1561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6"/>
              </a:lnSpc>
            </a:pPr>
            <a:r>
              <a:rPr lang="en-US" sz="5481" spc="115">
                <a:solidFill>
                  <a:srgbClr val="F47C00"/>
                </a:solidFill>
                <a:latin typeface="Codec Pro ExtraBold"/>
              </a:rPr>
              <a:t>HOW CAN WE USE IT  FOR TEST PAPER GENERATION?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324100"/>
            <a:ext cx="13894340" cy="6646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162300"/>
            <a:ext cx="16871070" cy="48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798" y="2857500"/>
            <a:ext cx="15967474" cy="662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469" y="4152900"/>
            <a:ext cx="147097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47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167479" y="-4240424"/>
            <a:ext cx="8480848" cy="848084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5A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2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486400" y="658393"/>
            <a:ext cx="6994619" cy="731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824"/>
              </a:lnSpc>
            </a:pPr>
            <a:r>
              <a:rPr lang="en-US" sz="4773" spc="238" dirty="0">
                <a:solidFill>
                  <a:srgbClr val="F47C00"/>
                </a:solidFill>
                <a:latin typeface="Canva Sans 2 Bold"/>
              </a:rPr>
              <a:t>DIFFERENT LLMs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4483935" y="8311187"/>
            <a:ext cx="4714145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Open Sauce Semi-Bold"/>
              </a:rPr>
              <a:t>KPI # 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851683" y="1714500"/>
            <a:ext cx="12717981" cy="7835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8418" lvl="1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6600" spc="39" dirty="0">
                <a:solidFill>
                  <a:srgbClr val="000000"/>
                </a:solidFill>
                <a:latin typeface="Canva Sans 1 Medium"/>
              </a:rPr>
              <a:t>GPT</a:t>
            </a:r>
          </a:p>
          <a:p>
            <a:pPr marL="878418" lvl="1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6600" spc="39" dirty="0">
                <a:solidFill>
                  <a:srgbClr val="000000"/>
                </a:solidFill>
                <a:latin typeface="Canva Sans 1 Medium"/>
              </a:rPr>
              <a:t>BERT</a:t>
            </a:r>
          </a:p>
          <a:p>
            <a:pPr marL="878418" lvl="1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6600" spc="39" dirty="0">
                <a:solidFill>
                  <a:srgbClr val="000000"/>
                </a:solidFill>
                <a:latin typeface="Canva Sans 1 Medium"/>
              </a:rPr>
              <a:t>Llama 2</a:t>
            </a:r>
          </a:p>
          <a:p>
            <a:pPr marL="878418" lvl="1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6600" spc="39" dirty="0">
                <a:solidFill>
                  <a:srgbClr val="000000"/>
                </a:solidFill>
                <a:latin typeface="Canva Sans 1 Medium"/>
              </a:rPr>
              <a:t> Palm 2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338" y="2613452"/>
            <a:ext cx="2675393" cy="22252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500" y="4381500"/>
            <a:ext cx="4467300" cy="18637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7056" y="6362700"/>
            <a:ext cx="3491744" cy="31869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280" b="98758" l="5263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22123" y="6245247"/>
            <a:ext cx="2413124" cy="204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346</Words>
  <Application>Microsoft Office PowerPoint</Application>
  <PresentationFormat>Custom</PresentationFormat>
  <Paragraphs>90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Open Sauce Semi-Bold</vt:lpstr>
      <vt:lpstr>Calibri</vt:lpstr>
      <vt:lpstr>Canva Sans 1 Medium</vt:lpstr>
      <vt:lpstr>Arial</vt:lpstr>
      <vt:lpstr>Canva Sans 1 Bold</vt:lpstr>
      <vt:lpstr>Wingdings</vt:lpstr>
      <vt:lpstr>Canva Sans 2 Bold</vt:lpstr>
      <vt:lpstr>Codec Pro ExtraBold</vt:lpstr>
      <vt:lpstr>Canva Sans 2</vt:lpstr>
      <vt:lpstr>Canva Sans 1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TEST-PAPER MAKER.IO</dc:title>
  <cp:lastModifiedBy>PRIYAM PAL</cp:lastModifiedBy>
  <cp:revision>11</cp:revision>
  <dcterms:created xsi:type="dcterms:W3CDTF">2006-08-16T00:00:00Z</dcterms:created>
  <dcterms:modified xsi:type="dcterms:W3CDTF">2023-12-04T03:03:21Z</dcterms:modified>
  <dc:identifier>DAF1zLk9UmE</dc:identifier>
</cp:coreProperties>
</file>