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80.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Lst>
  <p:sldSz cy="5143500" cx="9144000"/>
  <p:notesSz cx="6858000" cy="9144000"/>
  <p:embeddedFontLst>
    <p:embeddedFont>
      <p:font typeface="Roboto"/>
      <p:regular r:id="rId86"/>
      <p:bold r:id="rId87"/>
      <p:italic r:id="rId88"/>
      <p:boldItalic r:id="rId8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84" Type="http://schemas.openxmlformats.org/officeDocument/2006/relationships/slide" Target="slides/slide79.xml"/><Relationship Id="rId83" Type="http://schemas.openxmlformats.org/officeDocument/2006/relationships/slide" Target="slides/slide78.xml"/><Relationship Id="rId42" Type="http://schemas.openxmlformats.org/officeDocument/2006/relationships/slide" Target="slides/slide37.xml"/><Relationship Id="rId86" Type="http://schemas.openxmlformats.org/officeDocument/2006/relationships/font" Target="fonts/Roboto-regular.fntdata"/><Relationship Id="rId41" Type="http://schemas.openxmlformats.org/officeDocument/2006/relationships/slide" Target="slides/slide36.xml"/><Relationship Id="rId85" Type="http://schemas.openxmlformats.org/officeDocument/2006/relationships/slide" Target="slides/slide80.xml"/><Relationship Id="rId44" Type="http://schemas.openxmlformats.org/officeDocument/2006/relationships/slide" Target="slides/slide39.xml"/><Relationship Id="rId88" Type="http://schemas.openxmlformats.org/officeDocument/2006/relationships/font" Target="fonts/Roboto-italic.fntdata"/><Relationship Id="rId43" Type="http://schemas.openxmlformats.org/officeDocument/2006/relationships/slide" Target="slides/slide38.xml"/><Relationship Id="rId87" Type="http://schemas.openxmlformats.org/officeDocument/2006/relationships/font" Target="fonts/Roboto-bold.fntdata"/><Relationship Id="rId46" Type="http://schemas.openxmlformats.org/officeDocument/2006/relationships/slide" Target="slides/slide41.xml"/><Relationship Id="rId45" Type="http://schemas.openxmlformats.org/officeDocument/2006/relationships/slide" Target="slides/slide40.xml"/><Relationship Id="rId89" Type="http://schemas.openxmlformats.org/officeDocument/2006/relationships/font" Target="fonts/Roboto-boldItalic.fntdata"/><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31" Type="http://schemas.openxmlformats.org/officeDocument/2006/relationships/slide" Target="slides/slide26.xml"/><Relationship Id="rId75" Type="http://schemas.openxmlformats.org/officeDocument/2006/relationships/slide" Target="slides/slide70.xml"/><Relationship Id="rId30" Type="http://schemas.openxmlformats.org/officeDocument/2006/relationships/slide" Target="slides/slide25.xml"/><Relationship Id="rId74" Type="http://schemas.openxmlformats.org/officeDocument/2006/relationships/slide" Target="slides/slide69.xml"/><Relationship Id="rId33" Type="http://schemas.openxmlformats.org/officeDocument/2006/relationships/slide" Target="slides/slide28.xml"/><Relationship Id="rId77" Type="http://schemas.openxmlformats.org/officeDocument/2006/relationships/slide" Target="slides/slide72.xml"/><Relationship Id="rId32" Type="http://schemas.openxmlformats.org/officeDocument/2006/relationships/slide" Target="slides/slide27.xml"/><Relationship Id="rId76" Type="http://schemas.openxmlformats.org/officeDocument/2006/relationships/slide" Target="slides/slide71.xml"/><Relationship Id="rId35" Type="http://schemas.openxmlformats.org/officeDocument/2006/relationships/slide" Target="slides/slide30.xml"/><Relationship Id="rId79" Type="http://schemas.openxmlformats.org/officeDocument/2006/relationships/slide" Target="slides/slide74.xml"/><Relationship Id="rId34" Type="http://schemas.openxmlformats.org/officeDocument/2006/relationships/slide" Target="slides/slide29.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g6c2c4f7e28_7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6c2c4f7e28_7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6c2c4f7e28_7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6c2c4f7e28_7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6c2c4f7e28_5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6c2c4f7e28_5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6c2c4f7e28_8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6c2c4f7e28_8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75d5a724a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75d5a724a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75d5a724a8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75d5a724a8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75d5a724a8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75d5a724a8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75d5a724a8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75d5a724a8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75d5a724a8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75d5a724a8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75d5a724a8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75d5a724a8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75d5a724a8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75d5a724a8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g6bc2dad3fc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6bc2dad3fc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75d5a724a8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75d5a724a8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75d5a724a8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75d5a724a8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g75d5a724a8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75d5a724a8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g75d5a724a8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75d5a724a8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g75d5a724a8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75d5a724a8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g6bc1110bd5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6bc1110bd5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Google Shape;208;g6bc1110bd5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6bc1110bd5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g6bd2adb44a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6bd2adb44a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Google Shape;220;g6bd2adb44a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6bd2adb44a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Google Shape;226;g6bd2adb44a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6bd2adb44a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g6bc2dad3fc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6bc2dad3fc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Google Shape;231;g6bd2adb44a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6bd2adb44a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Google Shape;237;g6bd2adb44a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6bd2adb44a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4" name="Shape 244"/>
        <p:cNvGrpSpPr/>
        <p:nvPr/>
      </p:nvGrpSpPr>
      <p:grpSpPr>
        <a:xfrm>
          <a:off x="0" y="0"/>
          <a:ext cx="0" cy="0"/>
          <a:chOff x="0" y="0"/>
          <a:chExt cx="0" cy="0"/>
        </a:xfrm>
      </p:grpSpPr>
      <p:sp>
        <p:nvSpPr>
          <p:cNvPr id="245" name="Google Shape;245;g6bd2adb44a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6bd2adb44a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2" name="Shape 252"/>
        <p:cNvGrpSpPr/>
        <p:nvPr/>
      </p:nvGrpSpPr>
      <p:grpSpPr>
        <a:xfrm>
          <a:off x="0" y="0"/>
          <a:ext cx="0" cy="0"/>
          <a:chOff x="0" y="0"/>
          <a:chExt cx="0" cy="0"/>
        </a:xfrm>
      </p:grpSpPr>
      <p:sp>
        <p:nvSpPr>
          <p:cNvPr id="253" name="Google Shape;253;g6bd2adb44a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6bd2adb44a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0" name="Shape 260"/>
        <p:cNvGrpSpPr/>
        <p:nvPr/>
      </p:nvGrpSpPr>
      <p:grpSpPr>
        <a:xfrm>
          <a:off x="0" y="0"/>
          <a:ext cx="0" cy="0"/>
          <a:chOff x="0" y="0"/>
          <a:chExt cx="0" cy="0"/>
        </a:xfrm>
      </p:grpSpPr>
      <p:sp>
        <p:nvSpPr>
          <p:cNvPr id="261" name="Google Shape;261;g6bd2adb44a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6bd2adb44a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 name="Shape 267"/>
        <p:cNvGrpSpPr/>
        <p:nvPr/>
      </p:nvGrpSpPr>
      <p:grpSpPr>
        <a:xfrm>
          <a:off x="0" y="0"/>
          <a:ext cx="0" cy="0"/>
          <a:chOff x="0" y="0"/>
          <a:chExt cx="0" cy="0"/>
        </a:xfrm>
      </p:grpSpPr>
      <p:sp>
        <p:nvSpPr>
          <p:cNvPr id="268" name="Google Shape;268;g6c2c4f7e28_8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6c2c4f7e28_8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g6c2c4f7e28_8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6c2c4f7e28_8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0" name="Shape 280"/>
        <p:cNvGrpSpPr/>
        <p:nvPr/>
      </p:nvGrpSpPr>
      <p:grpSpPr>
        <a:xfrm>
          <a:off x="0" y="0"/>
          <a:ext cx="0" cy="0"/>
          <a:chOff x="0" y="0"/>
          <a:chExt cx="0" cy="0"/>
        </a:xfrm>
      </p:grpSpPr>
      <p:sp>
        <p:nvSpPr>
          <p:cNvPr id="281" name="Google Shape;281;g6c2c4f7e28_8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6c2c4f7e28_8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Google Shape;286;g6c2c4f7e28_8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6c2c4f7e28_8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1" name="Shape 291"/>
        <p:cNvGrpSpPr/>
        <p:nvPr/>
      </p:nvGrpSpPr>
      <p:grpSpPr>
        <a:xfrm>
          <a:off x="0" y="0"/>
          <a:ext cx="0" cy="0"/>
          <a:chOff x="0" y="0"/>
          <a:chExt cx="0" cy="0"/>
        </a:xfrm>
      </p:grpSpPr>
      <p:sp>
        <p:nvSpPr>
          <p:cNvPr id="292" name="Google Shape;292;g6c2c4f7e28_8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6c2c4f7e28_8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g6c2c4f7e28_5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6c2c4f7e28_5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6" name="Shape 296"/>
        <p:cNvGrpSpPr/>
        <p:nvPr/>
      </p:nvGrpSpPr>
      <p:grpSpPr>
        <a:xfrm>
          <a:off x="0" y="0"/>
          <a:ext cx="0" cy="0"/>
          <a:chOff x="0" y="0"/>
          <a:chExt cx="0" cy="0"/>
        </a:xfrm>
      </p:grpSpPr>
      <p:sp>
        <p:nvSpPr>
          <p:cNvPr id="297" name="Google Shape;297;g6c2c4f7e28_8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6c2c4f7e28_8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1" name="Shape 301"/>
        <p:cNvGrpSpPr/>
        <p:nvPr/>
      </p:nvGrpSpPr>
      <p:grpSpPr>
        <a:xfrm>
          <a:off x="0" y="0"/>
          <a:ext cx="0" cy="0"/>
          <a:chOff x="0" y="0"/>
          <a:chExt cx="0" cy="0"/>
        </a:xfrm>
      </p:grpSpPr>
      <p:sp>
        <p:nvSpPr>
          <p:cNvPr id="302" name="Google Shape;302;g6c2c4f7e28_8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6c2c4f7e28_8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4" name="Shape 314"/>
        <p:cNvGrpSpPr/>
        <p:nvPr/>
      </p:nvGrpSpPr>
      <p:grpSpPr>
        <a:xfrm>
          <a:off x="0" y="0"/>
          <a:ext cx="0" cy="0"/>
          <a:chOff x="0" y="0"/>
          <a:chExt cx="0" cy="0"/>
        </a:xfrm>
      </p:grpSpPr>
      <p:sp>
        <p:nvSpPr>
          <p:cNvPr id="315" name="Google Shape;315;g6c2c4f7e28_8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6c2c4f7e28_8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9" name="Shape 319"/>
        <p:cNvGrpSpPr/>
        <p:nvPr/>
      </p:nvGrpSpPr>
      <p:grpSpPr>
        <a:xfrm>
          <a:off x="0" y="0"/>
          <a:ext cx="0" cy="0"/>
          <a:chOff x="0" y="0"/>
          <a:chExt cx="0" cy="0"/>
        </a:xfrm>
      </p:grpSpPr>
      <p:sp>
        <p:nvSpPr>
          <p:cNvPr id="320" name="Google Shape;320;g6c2c4f7e28_8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6c2c4f7e28_8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5" name="Shape 325"/>
        <p:cNvGrpSpPr/>
        <p:nvPr/>
      </p:nvGrpSpPr>
      <p:grpSpPr>
        <a:xfrm>
          <a:off x="0" y="0"/>
          <a:ext cx="0" cy="0"/>
          <a:chOff x="0" y="0"/>
          <a:chExt cx="0" cy="0"/>
        </a:xfrm>
      </p:grpSpPr>
      <p:sp>
        <p:nvSpPr>
          <p:cNvPr id="326" name="Google Shape;326;g6c2c4f7e28_8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6c2c4f7e28_8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1" name="Shape 331"/>
        <p:cNvGrpSpPr/>
        <p:nvPr/>
      </p:nvGrpSpPr>
      <p:grpSpPr>
        <a:xfrm>
          <a:off x="0" y="0"/>
          <a:ext cx="0" cy="0"/>
          <a:chOff x="0" y="0"/>
          <a:chExt cx="0" cy="0"/>
        </a:xfrm>
      </p:grpSpPr>
      <p:sp>
        <p:nvSpPr>
          <p:cNvPr id="332" name="Google Shape;332;g6bc1110bd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6bc1110bd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7" name="Shape 337"/>
        <p:cNvGrpSpPr/>
        <p:nvPr/>
      </p:nvGrpSpPr>
      <p:grpSpPr>
        <a:xfrm>
          <a:off x="0" y="0"/>
          <a:ext cx="0" cy="0"/>
          <a:chOff x="0" y="0"/>
          <a:chExt cx="0" cy="0"/>
        </a:xfrm>
      </p:grpSpPr>
      <p:sp>
        <p:nvSpPr>
          <p:cNvPr id="338" name="Google Shape;338;g6bc1110bd5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6bc1110bd5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3" name="Shape 343"/>
        <p:cNvGrpSpPr/>
        <p:nvPr/>
      </p:nvGrpSpPr>
      <p:grpSpPr>
        <a:xfrm>
          <a:off x="0" y="0"/>
          <a:ext cx="0" cy="0"/>
          <a:chOff x="0" y="0"/>
          <a:chExt cx="0" cy="0"/>
        </a:xfrm>
      </p:grpSpPr>
      <p:sp>
        <p:nvSpPr>
          <p:cNvPr id="344" name="Google Shape;344;g6bc1110bd5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6bc1110bd5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9" name="Shape 349"/>
        <p:cNvGrpSpPr/>
        <p:nvPr/>
      </p:nvGrpSpPr>
      <p:grpSpPr>
        <a:xfrm>
          <a:off x="0" y="0"/>
          <a:ext cx="0" cy="0"/>
          <a:chOff x="0" y="0"/>
          <a:chExt cx="0" cy="0"/>
        </a:xfrm>
      </p:grpSpPr>
      <p:sp>
        <p:nvSpPr>
          <p:cNvPr id="350" name="Google Shape;350;g6bc1110bd5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6bc1110bd5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5" name="Shape 355"/>
        <p:cNvGrpSpPr/>
        <p:nvPr/>
      </p:nvGrpSpPr>
      <p:grpSpPr>
        <a:xfrm>
          <a:off x="0" y="0"/>
          <a:ext cx="0" cy="0"/>
          <a:chOff x="0" y="0"/>
          <a:chExt cx="0" cy="0"/>
        </a:xfrm>
      </p:grpSpPr>
      <p:sp>
        <p:nvSpPr>
          <p:cNvPr id="356" name="Google Shape;356;g6bc1110bd5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6bc1110bd5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Google Shape;79;g6bc2dad3f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6bc2dad3f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1" name="Shape 361"/>
        <p:cNvGrpSpPr/>
        <p:nvPr/>
      </p:nvGrpSpPr>
      <p:grpSpPr>
        <a:xfrm>
          <a:off x="0" y="0"/>
          <a:ext cx="0" cy="0"/>
          <a:chOff x="0" y="0"/>
          <a:chExt cx="0" cy="0"/>
        </a:xfrm>
      </p:grpSpPr>
      <p:sp>
        <p:nvSpPr>
          <p:cNvPr id="362" name="Google Shape;362;g6bc1110bd5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6bc1110bd5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7" name="Shape 367"/>
        <p:cNvGrpSpPr/>
        <p:nvPr/>
      </p:nvGrpSpPr>
      <p:grpSpPr>
        <a:xfrm>
          <a:off x="0" y="0"/>
          <a:ext cx="0" cy="0"/>
          <a:chOff x="0" y="0"/>
          <a:chExt cx="0" cy="0"/>
        </a:xfrm>
      </p:grpSpPr>
      <p:sp>
        <p:nvSpPr>
          <p:cNvPr id="368" name="Google Shape;368;g6bc1110bd5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6bc1110bd5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3" name="Shape 373"/>
        <p:cNvGrpSpPr/>
        <p:nvPr/>
      </p:nvGrpSpPr>
      <p:grpSpPr>
        <a:xfrm>
          <a:off x="0" y="0"/>
          <a:ext cx="0" cy="0"/>
          <a:chOff x="0" y="0"/>
          <a:chExt cx="0" cy="0"/>
        </a:xfrm>
      </p:grpSpPr>
      <p:sp>
        <p:nvSpPr>
          <p:cNvPr id="374" name="Google Shape;374;g6bc1110bd5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6bc1110bd5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9" name="Shape 379"/>
        <p:cNvGrpSpPr/>
        <p:nvPr/>
      </p:nvGrpSpPr>
      <p:grpSpPr>
        <a:xfrm>
          <a:off x="0" y="0"/>
          <a:ext cx="0" cy="0"/>
          <a:chOff x="0" y="0"/>
          <a:chExt cx="0" cy="0"/>
        </a:xfrm>
      </p:grpSpPr>
      <p:sp>
        <p:nvSpPr>
          <p:cNvPr id="380" name="Google Shape;380;g6bc1110bd5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6bc1110bd5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5" name="Shape 385"/>
        <p:cNvGrpSpPr/>
        <p:nvPr/>
      </p:nvGrpSpPr>
      <p:grpSpPr>
        <a:xfrm>
          <a:off x="0" y="0"/>
          <a:ext cx="0" cy="0"/>
          <a:chOff x="0" y="0"/>
          <a:chExt cx="0" cy="0"/>
        </a:xfrm>
      </p:grpSpPr>
      <p:sp>
        <p:nvSpPr>
          <p:cNvPr id="386" name="Google Shape;386;g6c19eb59c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6c19eb59c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1" name="Shape 391"/>
        <p:cNvGrpSpPr/>
        <p:nvPr/>
      </p:nvGrpSpPr>
      <p:grpSpPr>
        <a:xfrm>
          <a:off x="0" y="0"/>
          <a:ext cx="0" cy="0"/>
          <a:chOff x="0" y="0"/>
          <a:chExt cx="0" cy="0"/>
        </a:xfrm>
      </p:grpSpPr>
      <p:sp>
        <p:nvSpPr>
          <p:cNvPr id="392" name="Google Shape;392;g6c19eb59c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6c19eb59c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7" name="Shape 397"/>
        <p:cNvGrpSpPr/>
        <p:nvPr/>
      </p:nvGrpSpPr>
      <p:grpSpPr>
        <a:xfrm>
          <a:off x="0" y="0"/>
          <a:ext cx="0" cy="0"/>
          <a:chOff x="0" y="0"/>
          <a:chExt cx="0" cy="0"/>
        </a:xfrm>
      </p:grpSpPr>
      <p:sp>
        <p:nvSpPr>
          <p:cNvPr id="398" name="Google Shape;398;g6c19eb59cf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9" name="Google Shape;399;g6c19eb59c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3" name="Shape 403"/>
        <p:cNvGrpSpPr/>
        <p:nvPr/>
      </p:nvGrpSpPr>
      <p:grpSpPr>
        <a:xfrm>
          <a:off x="0" y="0"/>
          <a:ext cx="0" cy="0"/>
          <a:chOff x="0" y="0"/>
          <a:chExt cx="0" cy="0"/>
        </a:xfrm>
      </p:grpSpPr>
      <p:sp>
        <p:nvSpPr>
          <p:cNvPr id="404" name="Google Shape;404;g6c19eb59cf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5" name="Google Shape;405;g6c19eb59cf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9" name="Shape 409"/>
        <p:cNvGrpSpPr/>
        <p:nvPr/>
      </p:nvGrpSpPr>
      <p:grpSpPr>
        <a:xfrm>
          <a:off x="0" y="0"/>
          <a:ext cx="0" cy="0"/>
          <a:chOff x="0" y="0"/>
          <a:chExt cx="0" cy="0"/>
        </a:xfrm>
      </p:grpSpPr>
      <p:sp>
        <p:nvSpPr>
          <p:cNvPr id="410" name="Google Shape;410;g6c19eb59cf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1" name="Google Shape;411;g6c19eb59cf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5" name="Shape 415"/>
        <p:cNvGrpSpPr/>
        <p:nvPr/>
      </p:nvGrpSpPr>
      <p:grpSpPr>
        <a:xfrm>
          <a:off x="0" y="0"/>
          <a:ext cx="0" cy="0"/>
          <a:chOff x="0" y="0"/>
          <a:chExt cx="0" cy="0"/>
        </a:xfrm>
      </p:grpSpPr>
      <p:sp>
        <p:nvSpPr>
          <p:cNvPr id="416" name="Google Shape;416;g6c19eb59cf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7" name="Google Shape;417;g6c19eb59cf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6c2c4f7e28_5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6c2c4f7e28_5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2" name="Shape 422"/>
        <p:cNvGrpSpPr/>
        <p:nvPr/>
      </p:nvGrpSpPr>
      <p:grpSpPr>
        <a:xfrm>
          <a:off x="0" y="0"/>
          <a:ext cx="0" cy="0"/>
          <a:chOff x="0" y="0"/>
          <a:chExt cx="0" cy="0"/>
        </a:xfrm>
      </p:grpSpPr>
      <p:sp>
        <p:nvSpPr>
          <p:cNvPr id="423" name="Google Shape;423;g6c19eb59cf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4" name="Google Shape;424;g6c19eb59cf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9" name="Shape 429"/>
        <p:cNvGrpSpPr/>
        <p:nvPr/>
      </p:nvGrpSpPr>
      <p:grpSpPr>
        <a:xfrm>
          <a:off x="0" y="0"/>
          <a:ext cx="0" cy="0"/>
          <a:chOff x="0" y="0"/>
          <a:chExt cx="0" cy="0"/>
        </a:xfrm>
      </p:grpSpPr>
      <p:sp>
        <p:nvSpPr>
          <p:cNvPr id="430" name="Google Shape;430;g6c19eb59cf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1" name="Google Shape;431;g6c19eb59cf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5" name="Shape 435"/>
        <p:cNvGrpSpPr/>
        <p:nvPr/>
      </p:nvGrpSpPr>
      <p:grpSpPr>
        <a:xfrm>
          <a:off x="0" y="0"/>
          <a:ext cx="0" cy="0"/>
          <a:chOff x="0" y="0"/>
          <a:chExt cx="0" cy="0"/>
        </a:xfrm>
      </p:grpSpPr>
      <p:sp>
        <p:nvSpPr>
          <p:cNvPr id="436" name="Google Shape;436;g6c2c4f7e28_6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7" name="Google Shape;437;g6c2c4f7e28_6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1" name="Shape 441"/>
        <p:cNvGrpSpPr/>
        <p:nvPr/>
      </p:nvGrpSpPr>
      <p:grpSpPr>
        <a:xfrm>
          <a:off x="0" y="0"/>
          <a:ext cx="0" cy="0"/>
          <a:chOff x="0" y="0"/>
          <a:chExt cx="0" cy="0"/>
        </a:xfrm>
      </p:grpSpPr>
      <p:sp>
        <p:nvSpPr>
          <p:cNvPr id="442" name="Google Shape;442;g6c2c4f7e28_6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3" name="Google Shape;443;g6c2c4f7e28_6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7" name="Shape 447"/>
        <p:cNvGrpSpPr/>
        <p:nvPr/>
      </p:nvGrpSpPr>
      <p:grpSpPr>
        <a:xfrm>
          <a:off x="0" y="0"/>
          <a:ext cx="0" cy="0"/>
          <a:chOff x="0" y="0"/>
          <a:chExt cx="0" cy="0"/>
        </a:xfrm>
      </p:grpSpPr>
      <p:sp>
        <p:nvSpPr>
          <p:cNvPr id="448" name="Google Shape;448;g6c2c4f7e28_6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9" name="Google Shape;449;g6c2c4f7e28_6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3" name="Shape 453"/>
        <p:cNvGrpSpPr/>
        <p:nvPr/>
      </p:nvGrpSpPr>
      <p:grpSpPr>
        <a:xfrm>
          <a:off x="0" y="0"/>
          <a:ext cx="0" cy="0"/>
          <a:chOff x="0" y="0"/>
          <a:chExt cx="0" cy="0"/>
        </a:xfrm>
      </p:grpSpPr>
      <p:sp>
        <p:nvSpPr>
          <p:cNvPr id="454" name="Google Shape;454;g6c2c4f7e28_6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5" name="Google Shape;455;g6c2c4f7e28_6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9" name="Shape 459"/>
        <p:cNvGrpSpPr/>
        <p:nvPr/>
      </p:nvGrpSpPr>
      <p:grpSpPr>
        <a:xfrm>
          <a:off x="0" y="0"/>
          <a:ext cx="0" cy="0"/>
          <a:chOff x="0" y="0"/>
          <a:chExt cx="0" cy="0"/>
        </a:xfrm>
      </p:grpSpPr>
      <p:sp>
        <p:nvSpPr>
          <p:cNvPr id="460" name="Google Shape;460;g6c2c4f7e28_6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1" name="Google Shape;461;g6c2c4f7e28_6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5" name="Shape 465"/>
        <p:cNvGrpSpPr/>
        <p:nvPr/>
      </p:nvGrpSpPr>
      <p:grpSpPr>
        <a:xfrm>
          <a:off x="0" y="0"/>
          <a:ext cx="0" cy="0"/>
          <a:chOff x="0" y="0"/>
          <a:chExt cx="0" cy="0"/>
        </a:xfrm>
      </p:grpSpPr>
      <p:sp>
        <p:nvSpPr>
          <p:cNvPr id="466" name="Google Shape;466;g6c2c4f7e28_6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7" name="Google Shape;467;g6c2c4f7e28_6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1" name="Shape 471"/>
        <p:cNvGrpSpPr/>
        <p:nvPr/>
      </p:nvGrpSpPr>
      <p:grpSpPr>
        <a:xfrm>
          <a:off x="0" y="0"/>
          <a:ext cx="0" cy="0"/>
          <a:chOff x="0" y="0"/>
          <a:chExt cx="0" cy="0"/>
        </a:xfrm>
      </p:grpSpPr>
      <p:sp>
        <p:nvSpPr>
          <p:cNvPr id="472" name="Google Shape;472;g6c2c4f7e28_6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3" name="Google Shape;473;g6c2c4f7e28_6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8" name="Shape 478"/>
        <p:cNvGrpSpPr/>
        <p:nvPr/>
      </p:nvGrpSpPr>
      <p:grpSpPr>
        <a:xfrm>
          <a:off x="0" y="0"/>
          <a:ext cx="0" cy="0"/>
          <a:chOff x="0" y="0"/>
          <a:chExt cx="0" cy="0"/>
        </a:xfrm>
      </p:grpSpPr>
      <p:sp>
        <p:nvSpPr>
          <p:cNvPr id="479" name="Google Shape;479;g6c2c4f7e28_6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0" name="Google Shape;480;g6c2c4f7e28_6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6c2c4f7e28_5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6c2c4f7e28_5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6" name="Shape 486"/>
        <p:cNvGrpSpPr/>
        <p:nvPr/>
      </p:nvGrpSpPr>
      <p:grpSpPr>
        <a:xfrm>
          <a:off x="0" y="0"/>
          <a:ext cx="0" cy="0"/>
          <a:chOff x="0" y="0"/>
          <a:chExt cx="0" cy="0"/>
        </a:xfrm>
      </p:grpSpPr>
      <p:sp>
        <p:nvSpPr>
          <p:cNvPr id="487" name="Google Shape;487;g6c2c4f7e28_6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8" name="Google Shape;488;g6c2c4f7e28_6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3" name="Shape 493"/>
        <p:cNvGrpSpPr/>
        <p:nvPr/>
      </p:nvGrpSpPr>
      <p:grpSpPr>
        <a:xfrm>
          <a:off x="0" y="0"/>
          <a:ext cx="0" cy="0"/>
          <a:chOff x="0" y="0"/>
          <a:chExt cx="0" cy="0"/>
        </a:xfrm>
      </p:grpSpPr>
      <p:sp>
        <p:nvSpPr>
          <p:cNvPr id="494" name="Google Shape;494;g75d5a724a8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5" name="Google Shape;495;g75d5a724a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9" name="Shape 499"/>
        <p:cNvGrpSpPr/>
        <p:nvPr/>
      </p:nvGrpSpPr>
      <p:grpSpPr>
        <a:xfrm>
          <a:off x="0" y="0"/>
          <a:ext cx="0" cy="0"/>
          <a:chOff x="0" y="0"/>
          <a:chExt cx="0" cy="0"/>
        </a:xfrm>
      </p:grpSpPr>
      <p:sp>
        <p:nvSpPr>
          <p:cNvPr id="500" name="Google Shape;500;g75d5a724a8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1" name="Google Shape;501;g75d5a724a8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5" name="Shape 505"/>
        <p:cNvGrpSpPr/>
        <p:nvPr/>
      </p:nvGrpSpPr>
      <p:grpSpPr>
        <a:xfrm>
          <a:off x="0" y="0"/>
          <a:ext cx="0" cy="0"/>
          <a:chOff x="0" y="0"/>
          <a:chExt cx="0" cy="0"/>
        </a:xfrm>
      </p:grpSpPr>
      <p:sp>
        <p:nvSpPr>
          <p:cNvPr id="506" name="Google Shape;506;g75d5a724a8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7" name="Google Shape;507;g75d5a724a8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2" name="Shape 512"/>
        <p:cNvGrpSpPr/>
        <p:nvPr/>
      </p:nvGrpSpPr>
      <p:grpSpPr>
        <a:xfrm>
          <a:off x="0" y="0"/>
          <a:ext cx="0" cy="0"/>
          <a:chOff x="0" y="0"/>
          <a:chExt cx="0" cy="0"/>
        </a:xfrm>
      </p:grpSpPr>
      <p:sp>
        <p:nvSpPr>
          <p:cNvPr id="513" name="Google Shape;513;g75d5a724a8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4" name="Google Shape;514;g75d5a724a8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8" name="Shape 518"/>
        <p:cNvGrpSpPr/>
        <p:nvPr/>
      </p:nvGrpSpPr>
      <p:grpSpPr>
        <a:xfrm>
          <a:off x="0" y="0"/>
          <a:ext cx="0" cy="0"/>
          <a:chOff x="0" y="0"/>
          <a:chExt cx="0" cy="0"/>
        </a:xfrm>
      </p:grpSpPr>
      <p:sp>
        <p:nvSpPr>
          <p:cNvPr id="519" name="Google Shape;519;g75d5a724a8_1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0" name="Google Shape;520;g75d5a724a8_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4" name="Shape 524"/>
        <p:cNvGrpSpPr/>
        <p:nvPr/>
      </p:nvGrpSpPr>
      <p:grpSpPr>
        <a:xfrm>
          <a:off x="0" y="0"/>
          <a:ext cx="0" cy="0"/>
          <a:chOff x="0" y="0"/>
          <a:chExt cx="0" cy="0"/>
        </a:xfrm>
      </p:grpSpPr>
      <p:sp>
        <p:nvSpPr>
          <p:cNvPr id="525" name="Google Shape;525;g75d5a724a8_1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6" name="Google Shape;526;g75d5a724a8_1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0" name="Shape 530"/>
        <p:cNvGrpSpPr/>
        <p:nvPr/>
      </p:nvGrpSpPr>
      <p:grpSpPr>
        <a:xfrm>
          <a:off x="0" y="0"/>
          <a:ext cx="0" cy="0"/>
          <a:chOff x="0" y="0"/>
          <a:chExt cx="0" cy="0"/>
        </a:xfrm>
      </p:grpSpPr>
      <p:sp>
        <p:nvSpPr>
          <p:cNvPr id="531" name="Google Shape;531;g75d5a724a8_1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2" name="Google Shape;532;g75d5a724a8_1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6" name="Shape 536"/>
        <p:cNvGrpSpPr/>
        <p:nvPr/>
      </p:nvGrpSpPr>
      <p:grpSpPr>
        <a:xfrm>
          <a:off x="0" y="0"/>
          <a:ext cx="0" cy="0"/>
          <a:chOff x="0" y="0"/>
          <a:chExt cx="0" cy="0"/>
        </a:xfrm>
      </p:grpSpPr>
      <p:sp>
        <p:nvSpPr>
          <p:cNvPr id="537" name="Google Shape;537;g75d5a724a8_1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8" name="Google Shape;538;g75d5a724a8_1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2" name="Shape 542"/>
        <p:cNvGrpSpPr/>
        <p:nvPr/>
      </p:nvGrpSpPr>
      <p:grpSpPr>
        <a:xfrm>
          <a:off x="0" y="0"/>
          <a:ext cx="0" cy="0"/>
          <a:chOff x="0" y="0"/>
          <a:chExt cx="0" cy="0"/>
        </a:xfrm>
      </p:grpSpPr>
      <p:sp>
        <p:nvSpPr>
          <p:cNvPr id="543" name="Google Shape;543;g75d5a724a8_1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4" name="Google Shape;544;g75d5a724a8_1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6c2c4f7e28_5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6c2c4f7e28_5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8" name="Shape 548"/>
        <p:cNvGrpSpPr/>
        <p:nvPr/>
      </p:nvGrpSpPr>
      <p:grpSpPr>
        <a:xfrm>
          <a:off x="0" y="0"/>
          <a:ext cx="0" cy="0"/>
          <a:chOff x="0" y="0"/>
          <a:chExt cx="0" cy="0"/>
        </a:xfrm>
      </p:grpSpPr>
      <p:sp>
        <p:nvSpPr>
          <p:cNvPr id="549" name="Google Shape;549;g6c370a10b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0" name="Google Shape;550;g6c370a10b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6c2c4f7e28_7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6c2c4f7e28_7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5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6.png"/><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4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5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3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png"/><Relationship Id="rId4" Type="http://schemas.openxmlformats.org/officeDocument/2006/relationships/image" Target="../media/image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5.png"/><Relationship Id="rId4" Type="http://schemas.openxmlformats.org/officeDocument/2006/relationships/image" Target="../media/image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2.png"/><Relationship Id="rId4" Type="http://schemas.openxmlformats.org/officeDocument/2006/relationships/image" Target="../media/image1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1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17.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28.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2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23.png"/><Relationship Id="rId4" Type="http://schemas.openxmlformats.org/officeDocument/2006/relationships/image" Target="../media/image20.png"/><Relationship Id="rId9" Type="http://schemas.openxmlformats.org/officeDocument/2006/relationships/image" Target="../media/image24.png"/><Relationship Id="rId5" Type="http://schemas.openxmlformats.org/officeDocument/2006/relationships/image" Target="../media/image49.png"/><Relationship Id="rId6" Type="http://schemas.openxmlformats.org/officeDocument/2006/relationships/image" Target="../media/image19.png"/><Relationship Id="rId7" Type="http://schemas.openxmlformats.org/officeDocument/2006/relationships/image" Target="../media/image22.png"/><Relationship Id="rId8" Type="http://schemas.openxmlformats.org/officeDocument/2006/relationships/image" Target="../media/image18.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27.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30.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36.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32.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39.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29.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38.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 Id="rId3" Type="http://schemas.openxmlformats.org/officeDocument/2006/relationships/image" Target="../media/image3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 Id="rId3" Type="http://schemas.openxmlformats.org/officeDocument/2006/relationships/image" Target="../media/image3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 Id="rId3" Type="http://schemas.openxmlformats.org/officeDocument/2006/relationships/image" Target="../media/image34.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 Id="rId3" Type="http://schemas.openxmlformats.org/officeDocument/2006/relationships/image" Target="../media/image43.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 Id="rId3" Type="http://schemas.openxmlformats.org/officeDocument/2006/relationships/image" Target="../media/image4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 Id="rId3" Type="http://schemas.openxmlformats.org/officeDocument/2006/relationships/image" Target="../media/image37.png"/><Relationship Id="rId4" Type="http://schemas.openxmlformats.org/officeDocument/2006/relationships/image" Target="../media/image4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 Id="rId3" Type="http://schemas.openxmlformats.org/officeDocument/2006/relationships/image" Target="../media/image44.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 Id="rId3" Type="http://schemas.openxmlformats.org/officeDocument/2006/relationships/image" Target="../media/image45.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 Id="rId3" Type="http://schemas.openxmlformats.org/officeDocument/2006/relationships/image" Target="../media/image47.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Relationship Id="rId3" Type="http://schemas.openxmlformats.org/officeDocument/2006/relationships/image" Target="../media/image46.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9.xml"/><Relationship Id="rId3" Type="http://schemas.openxmlformats.org/officeDocument/2006/relationships/image" Target="../media/image4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1545450"/>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Data Mining </a:t>
            </a:r>
            <a:endParaRPr/>
          </a:p>
          <a:p>
            <a:pPr indent="0" lvl="0" marL="0" rtl="0" algn="ctr">
              <a:spcBef>
                <a:spcPts val="0"/>
              </a:spcBef>
              <a:spcAft>
                <a:spcPts val="0"/>
              </a:spcAft>
              <a:buNone/>
            </a:pPr>
            <a:r>
              <a:rPr lang="en"/>
              <a:t>and </a:t>
            </a:r>
            <a:endParaRPr/>
          </a:p>
          <a:p>
            <a:pPr indent="0" lvl="0" marL="0" rtl="0" algn="ctr">
              <a:spcBef>
                <a:spcPts val="0"/>
              </a:spcBef>
              <a:spcAft>
                <a:spcPts val="0"/>
              </a:spcAft>
              <a:buNone/>
            </a:pPr>
            <a:r>
              <a:rPr lang="en"/>
              <a:t>Machine learning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Types of Machine Learning:	</a:t>
            </a:r>
            <a:endParaRPr/>
          </a:p>
        </p:txBody>
      </p:sp>
      <p:sp>
        <p:nvSpPr>
          <p:cNvPr id="112" name="Google Shape;112;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55600" lvl="0" marL="749300" rtl="0" algn="l">
              <a:lnSpc>
                <a:spcPct val="158000"/>
              </a:lnSpc>
              <a:spcBef>
                <a:spcPts val="3200"/>
              </a:spcBef>
              <a:spcAft>
                <a:spcPts val="0"/>
              </a:spcAft>
              <a:buClr>
                <a:schemeClr val="dk1"/>
              </a:buClr>
              <a:buSzPts val="2000"/>
              <a:buFont typeface="Georgia"/>
              <a:buChar char="●"/>
            </a:pPr>
            <a:r>
              <a:rPr lang="en" sz="2000">
                <a:solidFill>
                  <a:schemeClr val="dk1"/>
                </a:solidFill>
                <a:highlight>
                  <a:srgbClr val="FFFFFF"/>
                </a:highlight>
                <a:latin typeface="Georgia"/>
                <a:ea typeface="Georgia"/>
                <a:cs typeface="Georgia"/>
                <a:sym typeface="Georgia"/>
              </a:rPr>
              <a:t>Supervised learning</a:t>
            </a:r>
            <a:endParaRPr sz="2000">
              <a:solidFill>
                <a:schemeClr val="dk1"/>
              </a:solidFill>
              <a:highlight>
                <a:srgbClr val="FFFFFF"/>
              </a:highlight>
              <a:latin typeface="Georgia"/>
              <a:ea typeface="Georgia"/>
              <a:cs typeface="Georgia"/>
              <a:sym typeface="Georgia"/>
            </a:endParaRPr>
          </a:p>
          <a:p>
            <a:pPr indent="-355600" lvl="0" marL="749300" rtl="0" algn="l">
              <a:lnSpc>
                <a:spcPct val="158000"/>
              </a:lnSpc>
              <a:spcBef>
                <a:spcPts val="0"/>
              </a:spcBef>
              <a:spcAft>
                <a:spcPts val="0"/>
              </a:spcAft>
              <a:buClr>
                <a:schemeClr val="dk1"/>
              </a:buClr>
              <a:buSzPts val="2000"/>
              <a:buFont typeface="Georgia"/>
              <a:buChar char="●"/>
            </a:pPr>
            <a:r>
              <a:rPr lang="en" sz="2000">
                <a:solidFill>
                  <a:schemeClr val="dk1"/>
                </a:solidFill>
                <a:highlight>
                  <a:srgbClr val="FFFFFF"/>
                </a:highlight>
                <a:latin typeface="Georgia"/>
                <a:ea typeface="Georgia"/>
                <a:cs typeface="Georgia"/>
                <a:sym typeface="Georgia"/>
              </a:rPr>
              <a:t>Unsupervised learning</a:t>
            </a:r>
            <a:endParaRPr sz="2000">
              <a:solidFill>
                <a:schemeClr val="dk1"/>
              </a:solidFill>
              <a:highlight>
                <a:srgbClr val="FFFFFF"/>
              </a:highlight>
              <a:latin typeface="Georgia"/>
              <a:ea typeface="Georgia"/>
              <a:cs typeface="Georgia"/>
              <a:sym typeface="Georgia"/>
            </a:endParaRPr>
          </a:p>
          <a:p>
            <a:pPr indent="-355600" lvl="0" marL="749300" rtl="0" algn="l">
              <a:lnSpc>
                <a:spcPct val="158000"/>
              </a:lnSpc>
              <a:spcBef>
                <a:spcPts val="0"/>
              </a:spcBef>
              <a:spcAft>
                <a:spcPts val="0"/>
              </a:spcAft>
              <a:buClr>
                <a:schemeClr val="dk1"/>
              </a:buClr>
              <a:buSzPts val="2000"/>
              <a:buFont typeface="Georgia"/>
              <a:buChar char="●"/>
            </a:pPr>
            <a:r>
              <a:rPr lang="en" sz="2000">
                <a:solidFill>
                  <a:schemeClr val="dk1"/>
                </a:solidFill>
                <a:highlight>
                  <a:srgbClr val="FFFFFF"/>
                </a:highlight>
                <a:latin typeface="Georgia"/>
                <a:ea typeface="Georgia"/>
                <a:cs typeface="Georgia"/>
                <a:sym typeface="Georgia"/>
              </a:rPr>
              <a:t>Reinforcement Learning</a:t>
            </a:r>
            <a:endParaRPr sz="2000">
              <a:solidFill>
                <a:schemeClr val="dk1"/>
              </a:solidFill>
              <a:highlight>
                <a:srgbClr val="FFFFFF"/>
              </a:highlight>
              <a:latin typeface="Georgia"/>
              <a:ea typeface="Georgia"/>
              <a:cs typeface="Georgia"/>
              <a:sym typeface="Georgia"/>
            </a:endParaRPr>
          </a:p>
          <a:p>
            <a:pPr indent="0" lvl="0" marL="0" rtl="0" algn="l">
              <a:spcBef>
                <a:spcPts val="0"/>
              </a:spcBef>
              <a:spcAft>
                <a:spcPts val="1600"/>
              </a:spcAft>
              <a:buNone/>
            </a:pPr>
            <a:r>
              <a:t/>
            </a:r>
            <a:endParaRPr/>
          </a:p>
        </p:txBody>
      </p:sp>
      <p:pic>
        <p:nvPicPr>
          <p:cNvPr id="113" name="Google Shape;113;p22"/>
          <p:cNvPicPr preferRelativeResize="0"/>
          <p:nvPr/>
        </p:nvPicPr>
        <p:blipFill>
          <a:blip r:embed="rId3">
            <a:alphaModFix/>
          </a:blip>
          <a:stretch>
            <a:fillRect/>
          </a:stretch>
        </p:blipFill>
        <p:spPr>
          <a:xfrm>
            <a:off x="4727700" y="1017724"/>
            <a:ext cx="4104600" cy="39719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t>Supervised Learning:</a:t>
            </a:r>
            <a:endParaRPr b="1" sz="2400"/>
          </a:p>
          <a:p>
            <a:pPr indent="-317500" lvl="0" marL="457200" rtl="0" algn="l">
              <a:spcBef>
                <a:spcPts val="1600"/>
              </a:spcBef>
              <a:spcAft>
                <a:spcPts val="0"/>
              </a:spcAft>
              <a:buClr>
                <a:schemeClr val="dk1"/>
              </a:buClr>
              <a:buSzPts val="1400"/>
              <a:buChar char="●"/>
            </a:pPr>
            <a:r>
              <a:rPr lang="en" sz="1400">
                <a:solidFill>
                  <a:schemeClr val="dk1"/>
                </a:solidFill>
                <a:highlight>
                  <a:srgbClr val="FFFFFF"/>
                </a:highlight>
              </a:rPr>
              <a:t>Supervised learning as the name indicates the presence of a supervisor as a teacher. </a:t>
            </a:r>
            <a:endParaRPr sz="1400">
              <a:solidFill>
                <a:schemeClr val="dk1"/>
              </a:solidFill>
              <a:highlight>
                <a:srgbClr val="FFFFFF"/>
              </a:highlight>
            </a:endParaRPr>
          </a:p>
          <a:p>
            <a:pPr indent="-317500" lvl="0" marL="457200" rtl="0" algn="l">
              <a:spcBef>
                <a:spcPts val="0"/>
              </a:spcBef>
              <a:spcAft>
                <a:spcPts val="0"/>
              </a:spcAft>
              <a:buClr>
                <a:schemeClr val="dk1"/>
              </a:buClr>
              <a:buSzPts val="1400"/>
              <a:buChar char="●"/>
            </a:pPr>
            <a:r>
              <a:rPr lang="en" sz="1400">
                <a:solidFill>
                  <a:schemeClr val="dk1"/>
                </a:solidFill>
                <a:highlight>
                  <a:srgbClr val="FFFFFF"/>
                </a:highlight>
              </a:rPr>
              <a:t>Basically supervised learning is a learning in which we teach or train the machine using data which is well labeled that means some data is already tagged with the correct answer. </a:t>
            </a:r>
            <a:endParaRPr sz="1400">
              <a:solidFill>
                <a:schemeClr val="dk1"/>
              </a:solidFill>
              <a:highlight>
                <a:srgbClr val="FFFFFF"/>
              </a:highlight>
            </a:endParaRPr>
          </a:p>
          <a:p>
            <a:pPr indent="-317500" lvl="0" marL="457200" rtl="0" algn="l">
              <a:spcBef>
                <a:spcPts val="0"/>
              </a:spcBef>
              <a:spcAft>
                <a:spcPts val="0"/>
              </a:spcAft>
              <a:buClr>
                <a:schemeClr val="dk1"/>
              </a:buClr>
              <a:buSzPts val="1400"/>
              <a:buChar char="●"/>
            </a:pPr>
            <a:r>
              <a:rPr lang="en" sz="1400">
                <a:solidFill>
                  <a:schemeClr val="dk1"/>
                </a:solidFill>
                <a:highlight>
                  <a:srgbClr val="FFFFFF"/>
                </a:highlight>
              </a:rPr>
              <a:t>After that, the machine is provided with a new set of examples(data) so that supervised learning algorithm analyses the training data(set of training examples) and produces a correct outcome from labeled data.</a:t>
            </a:r>
            <a:endParaRPr sz="1400">
              <a:solidFill>
                <a:schemeClr val="dk1"/>
              </a:solidFill>
              <a:highlight>
                <a:srgbClr val="FFFFFF"/>
              </a:highlight>
            </a:endParaRPr>
          </a:p>
          <a:p>
            <a:pPr indent="-317500" lvl="0" marL="457200" rtl="0" algn="l">
              <a:spcBef>
                <a:spcPts val="0"/>
              </a:spcBef>
              <a:spcAft>
                <a:spcPts val="0"/>
              </a:spcAft>
              <a:buClr>
                <a:schemeClr val="dk1"/>
              </a:buClr>
              <a:buSzPts val="1400"/>
              <a:buChar char="●"/>
            </a:pPr>
            <a:r>
              <a:rPr lang="en" sz="1400">
                <a:solidFill>
                  <a:schemeClr val="dk1"/>
                </a:solidFill>
                <a:highlight>
                  <a:srgbClr val="FFFFFF"/>
                </a:highlight>
              </a:rPr>
              <a:t>Common algorithms in supervised learning include logistic regression, naive bayes, support vector machines, artificial neural networks, and random forests. </a:t>
            </a:r>
            <a:endParaRPr sz="1400">
              <a:solidFill>
                <a:schemeClr val="dk1"/>
              </a:solidFill>
              <a:highlight>
                <a:srgbClr val="FFFFFF"/>
              </a:high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List of Supervised Algorithms explained:	</a:t>
            </a:r>
            <a:endParaRPr/>
          </a:p>
        </p:txBody>
      </p:sp>
      <p:sp>
        <p:nvSpPr>
          <p:cNvPr id="124" name="Google Shape;124;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000"/>
              <a:t>Regression:</a:t>
            </a:r>
            <a:endParaRPr b="1" sz="2000"/>
          </a:p>
          <a:p>
            <a:pPr indent="0" lvl="0" marL="0" rtl="0" algn="l">
              <a:spcBef>
                <a:spcPts val="1600"/>
              </a:spcBef>
              <a:spcAft>
                <a:spcPts val="0"/>
              </a:spcAft>
              <a:buNone/>
            </a:pPr>
            <a:r>
              <a:rPr lang="en"/>
              <a:t>Linear Regression</a:t>
            </a:r>
            <a:endParaRPr/>
          </a:p>
          <a:p>
            <a:pPr indent="0" lvl="0" marL="0" rtl="0" algn="l">
              <a:spcBef>
                <a:spcPts val="1600"/>
              </a:spcBef>
              <a:spcAft>
                <a:spcPts val="0"/>
              </a:spcAft>
              <a:buNone/>
            </a:pPr>
            <a:r>
              <a:rPr lang="en"/>
              <a:t>Logistic Regression</a:t>
            </a:r>
            <a:endParaRPr/>
          </a:p>
          <a:p>
            <a:pPr indent="0" lvl="0" marL="0" rtl="0" algn="l">
              <a:spcBef>
                <a:spcPts val="1600"/>
              </a:spcBef>
              <a:spcAft>
                <a:spcPts val="0"/>
              </a:spcAft>
              <a:buNone/>
            </a:pPr>
            <a:r>
              <a:t/>
            </a:r>
            <a:endParaRPr/>
          </a:p>
          <a:p>
            <a:pPr indent="0" lvl="0" marL="0" rtl="0" algn="l">
              <a:spcBef>
                <a:spcPts val="1600"/>
              </a:spcBef>
              <a:spcAft>
                <a:spcPts val="0"/>
              </a:spcAft>
              <a:buNone/>
            </a:pPr>
            <a:r>
              <a:rPr b="1" lang="en"/>
              <a:t>Classification:</a:t>
            </a:r>
            <a:endParaRPr b="1"/>
          </a:p>
          <a:p>
            <a:pPr indent="0" lvl="0" marL="0" rtl="0" algn="l">
              <a:spcBef>
                <a:spcPts val="1600"/>
              </a:spcBef>
              <a:spcAft>
                <a:spcPts val="0"/>
              </a:spcAft>
              <a:buNone/>
            </a:pPr>
            <a:r>
              <a:rPr lang="en"/>
              <a:t>Naive Bayes </a:t>
            </a:r>
            <a:endParaRPr/>
          </a:p>
          <a:p>
            <a:pPr indent="0" lvl="0" marL="0" rtl="0" algn="l">
              <a:spcBef>
                <a:spcPts val="160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Linear Regression</a:t>
            </a:r>
            <a:endParaRPr/>
          </a:p>
        </p:txBody>
      </p:sp>
      <p:sp>
        <p:nvSpPr>
          <p:cNvPr id="130" name="Google Shape;130;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latin typeface="Times New Roman"/>
                <a:ea typeface="Times New Roman"/>
                <a:cs typeface="Times New Roman"/>
                <a:sym typeface="Times New Roman"/>
              </a:rPr>
              <a:t>Let us consider at a simple regression model of life satisfaction:</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a:solidFill>
                  <a:schemeClr val="dk1"/>
                </a:solidFill>
                <a:latin typeface="Times New Roman"/>
                <a:ea typeface="Times New Roman"/>
                <a:cs typeface="Times New Roman"/>
                <a:sym typeface="Times New Roman"/>
              </a:rPr>
              <a:t>Life_satisfaction = θ0 + θ1 X GDP_per_capita</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a:solidFill>
                  <a:schemeClr val="dk1"/>
                </a:solidFill>
              </a:rPr>
              <a:t>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latin typeface="Times New Roman"/>
                <a:ea typeface="Times New Roman"/>
                <a:cs typeface="Times New Roman"/>
                <a:sym typeface="Times New Roman"/>
              </a:rPr>
              <a:t>This model is a linear function of the input feature GDP_per_capita. θ0 and θ1 are</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a:solidFill>
                  <a:schemeClr val="dk1"/>
                </a:solidFill>
                <a:latin typeface="Times New Roman"/>
                <a:ea typeface="Times New Roman"/>
                <a:cs typeface="Times New Roman"/>
                <a:sym typeface="Times New Roman"/>
              </a:rPr>
              <a:t>known as the model’s parameters. A linear model predicts by computing a weighted sum of the input features and adds a constant called the bias as shown in </a:t>
            </a:r>
            <a:r>
              <a:rPr lang="en">
                <a:solidFill>
                  <a:srgbClr val="9A0000"/>
                </a:solidFill>
                <a:latin typeface="Times New Roman"/>
                <a:ea typeface="Times New Roman"/>
                <a:cs typeface="Times New Roman"/>
                <a:sym typeface="Times New Roman"/>
              </a:rPr>
              <a:t>Equation:</a:t>
            </a:r>
            <a:endParaRPr>
              <a:solidFill>
                <a:srgbClr val="9A0000"/>
              </a:solidFill>
              <a:latin typeface="Times New Roman"/>
              <a:ea typeface="Times New Roman"/>
              <a:cs typeface="Times New Roman"/>
              <a:sym typeface="Times New Roman"/>
            </a:endParaRPr>
          </a:p>
          <a:p>
            <a:pPr indent="0" lvl="0" marL="0" rtl="0" algn="l">
              <a:spcBef>
                <a:spcPts val="0"/>
              </a:spcBef>
              <a:spcAft>
                <a:spcPts val="16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26"/>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latin typeface="Times New Roman"/>
                <a:ea typeface="Times New Roman"/>
                <a:cs typeface="Times New Roman"/>
                <a:sym typeface="Times New Roman"/>
              </a:rPr>
              <a:t>Linear Regression model prediction</a:t>
            </a:r>
            <a:endParaRPr sz="1800">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 sz="1800">
                <a:latin typeface="Times New Roman"/>
                <a:ea typeface="Times New Roman"/>
                <a:cs typeface="Times New Roman"/>
                <a:sym typeface="Times New Roman"/>
              </a:rPr>
              <a:t>y = θ0 + θ1x1 + θ2x2 + ⋯</a:t>
            </a:r>
            <a:r>
              <a:rPr lang="en" sz="1800"/>
              <a:t> </a:t>
            </a:r>
            <a:r>
              <a:rPr lang="en" sz="1800">
                <a:latin typeface="Times New Roman"/>
                <a:ea typeface="Times New Roman"/>
                <a:cs typeface="Times New Roman"/>
                <a:sym typeface="Times New Roman"/>
              </a:rPr>
              <a:t>+ θnxn</a:t>
            </a:r>
            <a:endParaRPr sz="1800">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 sz="1800">
                <a:latin typeface="Times New Roman"/>
                <a:ea typeface="Times New Roman"/>
                <a:cs typeface="Times New Roman"/>
                <a:sym typeface="Times New Roman"/>
              </a:rPr>
              <a:t> </a:t>
            </a:r>
            <a:endParaRPr sz="1800">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 sz="1800">
                <a:latin typeface="Times New Roman"/>
                <a:ea typeface="Times New Roman"/>
                <a:cs typeface="Times New Roman"/>
                <a:sym typeface="Times New Roman"/>
              </a:rPr>
              <a:t>• ŷ is the predicted value.</a:t>
            </a:r>
            <a:endParaRPr sz="1800">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 sz="1800">
                <a:latin typeface="Times New Roman"/>
                <a:ea typeface="Times New Roman"/>
                <a:cs typeface="Times New Roman"/>
                <a:sym typeface="Times New Roman"/>
              </a:rPr>
              <a:t>• n is the number of features.</a:t>
            </a:r>
            <a:endParaRPr sz="1800">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 sz="1800">
                <a:latin typeface="Times New Roman"/>
                <a:ea typeface="Times New Roman"/>
                <a:cs typeface="Times New Roman"/>
                <a:sym typeface="Times New Roman"/>
              </a:rPr>
              <a:t>• xi is the ith feature value.</a:t>
            </a:r>
            <a:endParaRPr sz="1800">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 sz="1800">
                <a:latin typeface="Times New Roman"/>
                <a:ea typeface="Times New Roman"/>
                <a:cs typeface="Times New Roman"/>
                <a:sym typeface="Times New Roman"/>
              </a:rPr>
              <a:t>• θj is the jth model parameter (including the bias term θ0 and the feature weights</a:t>
            </a:r>
            <a:endParaRPr sz="1800">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 sz="1800">
                <a:latin typeface="Times New Roman"/>
                <a:ea typeface="Times New Roman"/>
                <a:cs typeface="Times New Roman"/>
                <a:sym typeface="Times New Roman"/>
              </a:rPr>
              <a:t>θ1, θ2, ⋯, θn).</a:t>
            </a:r>
            <a:endParaRPr sz="1800">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27"/>
          <p:cNvSpPr txBox="1"/>
          <p:nvPr>
            <p:ph type="title"/>
          </p:nvPr>
        </p:nvSpPr>
        <p:spPr>
          <a:xfrm>
            <a:off x="490250" y="450150"/>
            <a:ext cx="6367800" cy="49263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latin typeface="Times New Roman"/>
                <a:ea typeface="Times New Roman"/>
                <a:cs typeface="Times New Roman"/>
                <a:sym typeface="Times New Roman"/>
              </a:rPr>
              <a:t>The vectorized form of the equation is as shown below in </a:t>
            </a:r>
            <a:r>
              <a:rPr lang="en" sz="1800">
                <a:solidFill>
                  <a:srgbClr val="9A0000"/>
                </a:solidFill>
                <a:latin typeface="Times New Roman"/>
                <a:ea typeface="Times New Roman"/>
                <a:cs typeface="Times New Roman"/>
                <a:sym typeface="Times New Roman"/>
              </a:rPr>
              <a:t>Equation</a:t>
            </a:r>
            <a:endParaRPr sz="1800">
              <a:solidFill>
                <a:srgbClr val="9A0000"/>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 sz="1800">
                <a:latin typeface="Times New Roman"/>
                <a:ea typeface="Times New Roman"/>
                <a:cs typeface="Times New Roman"/>
                <a:sym typeface="Times New Roman"/>
              </a:rPr>
              <a:t> Linear Regression model prediction (vectorized form):</a:t>
            </a:r>
            <a:endParaRPr sz="1800">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 sz="1800">
                <a:latin typeface="Times New Roman"/>
                <a:ea typeface="Times New Roman"/>
                <a:cs typeface="Times New Roman"/>
                <a:sym typeface="Times New Roman"/>
              </a:rPr>
              <a:t> </a:t>
            </a:r>
            <a:endParaRPr sz="1800">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 sz="1800">
                <a:latin typeface="Times New Roman"/>
                <a:ea typeface="Times New Roman"/>
                <a:cs typeface="Times New Roman"/>
                <a:sym typeface="Times New Roman"/>
              </a:rPr>
              <a:t>y = hθ (x) = θ^T . x</a:t>
            </a:r>
            <a:endParaRPr sz="1800">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 sz="1800">
                <a:latin typeface="Times New Roman"/>
                <a:ea typeface="Times New Roman"/>
                <a:cs typeface="Times New Roman"/>
                <a:sym typeface="Times New Roman"/>
              </a:rPr>
              <a:t> </a:t>
            </a:r>
            <a:endParaRPr sz="1800">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 sz="1800">
                <a:latin typeface="Times New Roman"/>
                <a:ea typeface="Times New Roman"/>
                <a:cs typeface="Times New Roman"/>
                <a:sym typeface="Times New Roman"/>
              </a:rPr>
              <a:t>• θ is the model’s parameter vector, containing the bias term θ0 and the feature</a:t>
            </a:r>
            <a:endParaRPr sz="1800">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 sz="1800">
                <a:latin typeface="Times New Roman"/>
                <a:ea typeface="Times New Roman"/>
                <a:cs typeface="Times New Roman"/>
                <a:sym typeface="Times New Roman"/>
              </a:rPr>
              <a:t>weights θ1 to θn.</a:t>
            </a:r>
            <a:endParaRPr sz="1800">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 sz="1800">
                <a:latin typeface="Times New Roman"/>
                <a:ea typeface="Times New Roman"/>
                <a:cs typeface="Times New Roman"/>
                <a:sym typeface="Times New Roman"/>
              </a:rPr>
              <a:t>• θ^T is the transpose of θ (a row vector instead of a column vector).</a:t>
            </a:r>
            <a:endParaRPr sz="1800">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 sz="1800">
                <a:latin typeface="Times New Roman"/>
                <a:ea typeface="Times New Roman"/>
                <a:cs typeface="Times New Roman"/>
                <a:sym typeface="Times New Roman"/>
              </a:rPr>
              <a:t>• x is the instance’s feature vector, containing x0 to xn, with x0 always equal to 1.</a:t>
            </a:r>
            <a:endParaRPr sz="1800">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 sz="1800">
                <a:latin typeface="Times New Roman"/>
                <a:ea typeface="Times New Roman"/>
                <a:cs typeface="Times New Roman"/>
                <a:sym typeface="Times New Roman"/>
              </a:rPr>
              <a:t>• θ^T . x is the dot product of θ^T and x.</a:t>
            </a:r>
            <a:endParaRPr sz="1800">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 sz="1800">
                <a:latin typeface="Times New Roman"/>
                <a:ea typeface="Times New Roman"/>
                <a:cs typeface="Times New Roman"/>
                <a:sym typeface="Times New Roman"/>
              </a:rPr>
              <a:t>• hθ is the hypothesis function, using the model parameters θ.</a:t>
            </a:r>
            <a:endParaRPr sz="1800">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 sz="1100">
                <a:latin typeface="Times New Roman"/>
                <a:ea typeface="Times New Roman"/>
                <a:cs typeface="Times New Roman"/>
                <a:sym typeface="Times New Roman"/>
              </a:rPr>
              <a:t> </a:t>
            </a:r>
            <a:endParaRPr sz="1100">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2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latin typeface="Times New Roman"/>
                <a:ea typeface="Times New Roman"/>
                <a:cs typeface="Times New Roman"/>
                <a:sym typeface="Times New Roman"/>
              </a:rPr>
              <a:t>That’s the Linear Regression model, Now the question arises that how do we train this model? Training a model simply means setting its parameters so that the model best fits the training set. A measure of how well (or poorly) the model fits</a:t>
            </a:r>
            <a:endParaRPr sz="1800">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 sz="1800">
                <a:latin typeface="Times New Roman"/>
                <a:ea typeface="Times New Roman"/>
                <a:cs typeface="Times New Roman"/>
                <a:sym typeface="Times New Roman"/>
              </a:rPr>
              <a:t>the training data is needed for this.</a:t>
            </a:r>
            <a:endParaRPr sz="1800">
              <a:latin typeface="Times New Roman"/>
              <a:ea typeface="Times New Roman"/>
              <a:cs typeface="Times New Roman"/>
              <a:sym typeface="Times New Roman"/>
            </a:endParaRPr>
          </a:p>
          <a:p>
            <a:pPr indent="0" lvl="0" marL="0" rtl="0" algn="l">
              <a:spcBef>
                <a:spcPts val="0"/>
              </a:spcBef>
              <a:spcAft>
                <a:spcPts val="0"/>
              </a:spcAft>
              <a:buNone/>
            </a:pPr>
            <a:r>
              <a:rPr lang="en" sz="1800">
                <a:latin typeface="Times New Roman"/>
                <a:ea typeface="Times New Roman"/>
                <a:cs typeface="Times New Roman"/>
                <a:sym typeface="Times New Roman"/>
              </a:rPr>
              <a:t>Root Mean Square Error (RMSE) is the easiest measure for this. </a:t>
            </a:r>
            <a:endParaRPr sz="18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29"/>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latin typeface="Times New Roman"/>
                <a:ea typeface="Times New Roman"/>
                <a:cs typeface="Times New Roman"/>
                <a:sym typeface="Times New Roman"/>
              </a:rPr>
              <a:t>Thus,</a:t>
            </a:r>
            <a:endParaRPr sz="1800">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 sz="1800">
                <a:latin typeface="Times New Roman"/>
                <a:ea typeface="Times New Roman"/>
                <a:cs typeface="Times New Roman"/>
                <a:sym typeface="Times New Roman"/>
              </a:rPr>
              <a:t>to train a Linear Regression model, we will need to find the value of θ that minimizes</a:t>
            </a:r>
            <a:endParaRPr sz="1800">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 sz="1800">
                <a:latin typeface="Times New Roman"/>
                <a:ea typeface="Times New Roman"/>
                <a:cs typeface="Times New Roman"/>
                <a:sym typeface="Times New Roman"/>
              </a:rPr>
              <a:t>the Cost Function i.e. RMSE. It is much simpler to minimize the Mean Square Error (MSE)</a:t>
            </a:r>
            <a:endParaRPr sz="1800">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 sz="1800">
                <a:latin typeface="Times New Roman"/>
                <a:ea typeface="Times New Roman"/>
                <a:cs typeface="Times New Roman"/>
                <a:sym typeface="Times New Roman"/>
              </a:rPr>
              <a:t>than the RMSE, and it ultimately gives the same outcome. (because the value that minimizes a</a:t>
            </a:r>
            <a:endParaRPr sz="1800">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 sz="1800">
                <a:latin typeface="Times New Roman"/>
                <a:ea typeface="Times New Roman"/>
                <a:cs typeface="Times New Roman"/>
                <a:sym typeface="Times New Roman"/>
              </a:rPr>
              <a:t>function also minimizes its square root).</a:t>
            </a:r>
            <a:endParaRPr sz="1800">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 sz="1800">
                <a:latin typeface="Times New Roman"/>
                <a:ea typeface="Times New Roman"/>
                <a:cs typeface="Times New Roman"/>
                <a:sym typeface="Times New Roman"/>
              </a:rPr>
              <a:t>The MSE of a Linear Regression hypothesis hθ on a training set X is calculated using</a:t>
            </a:r>
            <a:endParaRPr sz="1800">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 sz="1800">
                <a:solidFill>
                  <a:srgbClr val="9A0000"/>
                </a:solidFill>
                <a:latin typeface="Times New Roman"/>
                <a:ea typeface="Times New Roman"/>
                <a:cs typeface="Times New Roman"/>
                <a:sym typeface="Times New Roman"/>
              </a:rPr>
              <a:t>Equation given </a:t>
            </a:r>
            <a:r>
              <a:rPr lang="en" sz="1800">
                <a:latin typeface="Times New Roman"/>
                <a:ea typeface="Times New Roman"/>
                <a:cs typeface="Times New Roman"/>
                <a:sym typeface="Times New Roman"/>
              </a:rPr>
              <a:t>below</a:t>
            </a:r>
            <a:endParaRPr sz="1800">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latin typeface="Times New Roman"/>
                <a:ea typeface="Times New Roman"/>
                <a:cs typeface="Times New Roman"/>
                <a:sym typeface="Times New Roman"/>
              </a:rPr>
              <a:t>MSE cost function for a Linear Regression model</a:t>
            </a:r>
            <a:endParaRPr sz="1800">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156" name="Google Shape;156;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Clr>
                <a:schemeClr val="dk1"/>
              </a:buClr>
              <a:buSzPts val="1100"/>
              <a:buFont typeface="Arial"/>
              <a:buNone/>
            </a:pPr>
            <a:r>
              <a:rPr lang="en">
                <a:solidFill>
                  <a:schemeClr val="dk1"/>
                </a:solidFill>
                <a:latin typeface="Times New Roman"/>
                <a:ea typeface="Times New Roman"/>
                <a:cs typeface="Times New Roman"/>
                <a:sym typeface="Times New Roman"/>
              </a:rPr>
              <a:t>We write hθ instead of just h in order to make it clear that the model is parametrized by the vector θ. To simplify notations, we will just write MSE(θ) instead of MSE(X, hθ).</a:t>
            </a:r>
            <a:endParaRPr>
              <a:solidFill>
                <a:schemeClr val="dk1"/>
              </a:solidFill>
              <a:latin typeface="Times New Roman"/>
              <a:ea typeface="Times New Roman"/>
              <a:cs typeface="Times New Roman"/>
              <a:sym typeface="Times New Roman"/>
            </a:endParaRPr>
          </a:p>
          <a:p>
            <a:pPr indent="0" lvl="0" marL="0" rtl="0" algn="l">
              <a:spcBef>
                <a:spcPts val="0"/>
              </a:spcBef>
              <a:spcAft>
                <a:spcPts val="1600"/>
              </a:spcAft>
              <a:buNone/>
            </a:pPr>
            <a:r>
              <a:t/>
            </a:r>
            <a:endParaRPr/>
          </a:p>
        </p:txBody>
      </p:sp>
      <p:pic>
        <p:nvPicPr>
          <p:cNvPr id="157" name="Google Shape;157;p30"/>
          <p:cNvPicPr preferRelativeResize="0"/>
          <p:nvPr/>
        </p:nvPicPr>
        <p:blipFill>
          <a:blip r:embed="rId3">
            <a:alphaModFix/>
          </a:blip>
          <a:stretch>
            <a:fillRect/>
          </a:stretch>
        </p:blipFill>
        <p:spPr>
          <a:xfrm>
            <a:off x="311700" y="1194575"/>
            <a:ext cx="6868526" cy="16244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1800">
                <a:latin typeface="Times New Roman"/>
                <a:ea typeface="Times New Roman"/>
                <a:cs typeface="Times New Roman"/>
                <a:sym typeface="Times New Roman"/>
              </a:rPr>
              <a:t>The Normal Equation</a:t>
            </a:r>
            <a:endParaRPr b="1" sz="1800">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163" name="Google Shape;163;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latin typeface="Times New Roman"/>
                <a:ea typeface="Times New Roman"/>
                <a:cs typeface="Times New Roman"/>
                <a:sym typeface="Times New Roman"/>
              </a:rPr>
              <a:t>To find the value of θ that minimizes the cost function, there is a mathematical equation that gives the result directly. This is called</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a:solidFill>
                  <a:schemeClr val="dk1"/>
                </a:solidFill>
                <a:latin typeface="Times New Roman"/>
                <a:ea typeface="Times New Roman"/>
                <a:cs typeface="Times New Roman"/>
                <a:sym typeface="Times New Roman"/>
              </a:rPr>
              <a:t>the Normal. This equation is as shown below:</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Clr>
                <a:schemeClr val="dk1"/>
              </a:buClr>
              <a:buSzPts val="1100"/>
              <a:buFont typeface="Arial"/>
              <a:buNone/>
            </a:pPr>
            <a:r>
              <a:rPr lang="en">
                <a:solidFill>
                  <a:schemeClr val="dk1"/>
                </a:solidFill>
                <a:latin typeface="Times New Roman"/>
                <a:ea typeface="Times New Roman"/>
                <a:cs typeface="Times New Roman"/>
                <a:sym typeface="Times New Roman"/>
              </a:rPr>
              <a:t>• θ(hat) is the value of θ that minimizes the cost function.</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a:solidFill>
                  <a:schemeClr val="dk1"/>
                </a:solidFill>
                <a:latin typeface="Times New Roman"/>
                <a:ea typeface="Times New Roman"/>
                <a:cs typeface="Times New Roman"/>
                <a:sym typeface="Times New Roman"/>
              </a:rPr>
              <a:t>• y is the vector of target values containing y(1) to y(m).</a:t>
            </a:r>
            <a:endParaRPr>
              <a:solidFill>
                <a:schemeClr val="dk1"/>
              </a:solidFill>
              <a:latin typeface="Times New Roman"/>
              <a:ea typeface="Times New Roman"/>
              <a:cs typeface="Times New Roman"/>
              <a:sym typeface="Times New Roman"/>
            </a:endParaRPr>
          </a:p>
          <a:p>
            <a:pPr indent="0" lvl="0" marL="0" rtl="0" algn="l">
              <a:spcBef>
                <a:spcPts val="0"/>
              </a:spcBef>
              <a:spcAft>
                <a:spcPts val="1600"/>
              </a:spcAft>
              <a:buNone/>
            </a:pPr>
            <a:r>
              <a:t/>
            </a:r>
            <a:endParaRPr/>
          </a:p>
        </p:txBody>
      </p:sp>
      <p:pic>
        <p:nvPicPr>
          <p:cNvPr id="164" name="Google Shape;164;p31"/>
          <p:cNvPicPr preferRelativeResize="0"/>
          <p:nvPr/>
        </p:nvPicPr>
        <p:blipFill>
          <a:blip r:embed="rId3">
            <a:alphaModFix/>
          </a:blip>
          <a:stretch>
            <a:fillRect/>
          </a:stretch>
        </p:blipFill>
        <p:spPr>
          <a:xfrm>
            <a:off x="382675" y="2151775"/>
            <a:ext cx="4310675" cy="12395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4"/>
          <p:cNvSpPr txBox="1"/>
          <p:nvPr>
            <p:ph type="title"/>
          </p:nvPr>
        </p:nvSpPr>
        <p:spPr>
          <a:xfrm>
            <a:off x="177600" y="146225"/>
            <a:ext cx="4394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000" u="sng"/>
              <a:t>DATA</a:t>
            </a:r>
            <a:r>
              <a:rPr b="1" lang="en" sz="3000"/>
              <a:t> </a:t>
            </a:r>
            <a:r>
              <a:rPr b="1" lang="en" sz="3000" u="sng"/>
              <a:t>MINING</a:t>
            </a:r>
            <a:endParaRPr sz="3000"/>
          </a:p>
        </p:txBody>
      </p:sp>
      <p:sp>
        <p:nvSpPr>
          <p:cNvPr id="60" name="Google Shape;60;p14"/>
          <p:cNvSpPr txBox="1"/>
          <p:nvPr>
            <p:ph idx="1" type="body"/>
          </p:nvPr>
        </p:nvSpPr>
        <p:spPr>
          <a:xfrm>
            <a:off x="4749600" y="146225"/>
            <a:ext cx="4394400" cy="4769700"/>
          </a:xfrm>
          <a:prstGeom prst="rect">
            <a:avLst/>
          </a:prstGeom>
        </p:spPr>
        <p:txBody>
          <a:bodyPr anchorCtr="0" anchor="t" bIns="91425" lIns="91425" spcFirstLastPara="1" rIns="91425" wrap="square" tIns="91425">
            <a:noAutofit/>
          </a:bodyPr>
          <a:lstStyle/>
          <a:p>
            <a:pPr indent="0" lvl="0" marL="0" rtl="0" algn="l">
              <a:lnSpc>
                <a:spcPct val="100000"/>
              </a:lnSpc>
              <a:spcBef>
                <a:spcPts val="1000"/>
              </a:spcBef>
              <a:spcAft>
                <a:spcPts val="0"/>
              </a:spcAft>
              <a:buClr>
                <a:schemeClr val="dk1"/>
              </a:buClr>
              <a:buSzPts val="1100"/>
              <a:buFont typeface="Arial"/>
              <a:buNone/>
            </a:pPr>
            <a:r>
              <a:rPr b="1" lang="en">
                <a:solidFill>
                  <a:schemeClr val="dk1"/>
                </a:solidFill>
              </a:rPr>
              <a:t>What is Data Mining ?</a:t>
            </a:r>
            <a:endParaRPr b="1">
              <a:solidFill>
                <a:schemeClr val="dk1"/>
              </a:solidFill>
            </a:endParaRPr>
          </a:p>
          <a:p>
            <a:pPr indent="0" lvl="0" marL="0" rtl="0" algn="l">
              <a:lnSpc>
                <a:spcPct val="100000"/>
              </a:lnSpc>
              <a:spcBef>
                <a:spcPts val="1000"/>
              </a:spcBef>
              <a:spcAft>
                <a:spcPts val="0"/>
              </a:spcAft>
              <a:buNone/>
            </a:pPr>
            <a:r>
              <a:rPr lang="en">
                <a:solidFill>
                  <a:schemeClr val="dk1"/>
                </a:solidFill>
              </a:rPr>
              <a:t>Data Mining is defined as a process of discovering patterns in a large data set.</a:t>
            </a:r>
            <a:endParaRPr>
              <a:solidFill>
                <a:schemeClr val="dk1"/>
              </a:solidFill>
            </a:endParaRPr>
          </a:p>
          <a:p>
            <a:pPr indent="0" lvl="0" marL="0" rtl="0" algn="l">
              <a:lnSpc>
                <a:spcPct val="100000"/>
              </a:lnSpc>
              <a:spcBef>
                <a:spcPts val="1000"/>
              </a:spcBef>
              <a:spcAft>
                <a:spcPts val="0"/>
              </a:spcAft>
              <a:buNone/>
            </a:pPr>
            <a:r>
              <a:rPr lang="en">
                <a:solidFill>
                  <a:schemeClr val="dk1"/>
                </a:solidFill>
              </a:rPr>
              <a:t>Many organizations use the process of Data Mining to turn raw data into useful information.</a:t>
            </a:r>
            <a:endParaRPr>
              <a:solidFill>
                <a:schemeClr val="dk1"/>
              </a:solidFill>
            </a:endParaRPr>
          </a:p>
          <a:p>
            <a:pPr indent="0" lvl="0" marL="0" rtl="0" algn="l">
              <a:lnSpc>
                <a:spcPct val="100000"/>
              </a:lnSpc>
              <a:spcBef>
                <a:spcPts val="1000"/>
              </a:spcBef>
              <a:spcAft>
                <a:spcPts val="0"/>
              </a:spcAft>
              <a:buNone/>
            </a:pPr>
            <a:r>
              <a:rPr lang="en">
                <a:solidFill>
                  <a:schemeClr val="dk1"/>
                </a:solidFill>
              </a:rPr>
              <a:t>Various kinds of softwares are used by businesses to look for patterns in large batches of data.</a:t>
            </a:r>
            <a:endParaRPr>
              <a:solidFill>
                <a:schemeClr val="dk1"/>
              </a:solidFill>
            </a:endParaRPr>
          </a:p>
          <a:p>
            <a:pPr indent="0" lvl="0" marL="0" rtl="0" algn="l">
              <a:lnSpc>
                <a:spcPct val="100000"/>
              </a:lnSpc>
              <a:spcBef>
                <a:spcPts val="1000"/>
              </a:spcBef>
              <a:spcAft>
                <a:spcPts val="0"/>
              </a:spcAft>
              <a:buNone/>
            </a:pPr>
            <a:r>
              <a:rPr lang="en">
                <a:solidFill>
                  <a:schemeClr val="dk1"/>
                </a:solidFill>
              </a:rPr>
              <a:t>With the help of Data mining businesses can learn more about their customers to develop a more effective marketing strategy, increase sales and decrease costs</a:t>
            </a:r>
            <a:endParaRPr>
              <a:solidFill>
                <a:schemeClr val="dk1"/>
              </a:solidFill>
            </a:endParaRPr>
          </a:p>
          <a:p>
            <a:pPr indent="0" lvl="0" marL="0" rtl="0" algn="l">
              <a:lnSpc>
                <a:spcPct val="100000"/>
              </a:lnSpc>
              <a:spcBef>
                <a:spcPts val="100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1600"/>
              </a:spcAft>
              <a:buNone/>
            </a:pPr>
            <a:r>
              <a:t/>
            </a:r>
            <a:endParaRPr/>
          </a:p>
        </p:txBody>
      </p:sp>
      <p:cxnSp>
        <p:nvCxnSpPr>
          <p:cNvPr id="61" name="Google Shape;61;p14"/>
          <p:cNvCxnSpPr/>
          <p:nvPr/>
        </p:nvCxnSpPr>
        <p:spPr>
          <a:xfrm>
            <a:off x="298800" y="1519975"/>
            <a:ext cx="1200" cy="1298100"/>
          </a:xfrm>
          <a:prstGeom prst="straightConnector1">
            <a:avLst/>
          </a:prstGeom>
          <a:noFill/>
          <a:ln cap="flat" cmpd="sng" w="9525">
            <a:solidFill>
              <a:schemeClr val="dk2"/>
            </a:solidFill>
            <a:prstDash val="solid"/>
            <a:round/>
            <a:headEnd len="med" w="med" type="none"/>
            <a:tailEnd len="med" w="med" type="none"/>
          </a:ln>
        </p:spPr>
      </p:cxnSp>
      <p:cxnSp>
        <p:nvCxnSpPr>
          <p:cNvPr id="62" name="Google Shape;62;p14"/>
          <p:cNvCxnSpPr/>
          <p:nvPr/>
        </p:nvCxnSpPr>
        <p:spPr>
          <a:xfrm>
            <a:off x="298800" y="1509300"/>
            <a:ext cx="1308600" cy="1500"/>
          </a:xfrm>
          <a:prstGeom prst="straightConnector1">
            <a:avLst/>
          </a:prstGeom>
          <a:noFill/>
          <a:ln cap="flat" cmpd="sng" w="9525">
            <a:solidFill>
              <a:schemeClr val="dk2"/>
            </a:solidFill>
            <a:prstDash val="solid"/>
            <a:round/>
            <a:headEnd len="med" w="med" type="none"/>
            <a:tailEnd len="med" w="med" type="none"/>
          </a:ln>
        </p:spPr>
      </p:cxnSp>
      <p:cxnSp>
        <p:nvCxnSpPr>
          <p:cNvPr id="63" name="Google Shape;63;p14"/>
          <p:cNvCxnSpPr/>
          <p:nvPr/>
        </p:nvCxnSpPr>
        <p:spPr>
          <a:xfrm>
            <a:off x="2465050" y="4379850"/>
            <a:ext cx="1510500" cy="2700"/>
          </a:xfrm>
          <a:prstGeom prst="straightConnector1">
            <a:avLst/>
          </a:prstGeom>
          <a:noFill/>
          <a:ln cap="flat" cmpd="sng" w="9525">
            <a:solidFill>
              <a:schemeClr val="dk2"/>
            </a:solidFill>
            <a:prstDash val="solid"/>
            <a:round/>
            <a:headEnd len="med" w="med" type="none"/>
            <a:tailEnd len="med" w="med" type="none"/>
          </a:ln>
        </p:spPr>
      </p:cxnSp>
      <p:cxnSp>
        <p:nvCxnSpPr>
          <p:cNvPr id="64" name="Google Shape;64;p14"/>
          <p:cNvCxnSpPr/>
          <p:nvPr/>
        </p:nvCxnSpPr>
        <p:spPr>
          <a:xfrm flipH="1">
            <a:off x="3975025" y="2936075"/>
            <a:ext cx="21900" cy="1443900"/>
          </a:xfrm>
          <a:prstGeom prst="straightConnector1">
            <a:avLst/>
          </a:prstGeom>
          <a:noFill/>
          <a:ln cap="flat" cmpd="sng" w="9525">
            <a:solidFill>
              <a:schemeClr val="dk2"/>
            </a:solidFill>
            <a:prstDash val="solid"/>
            <a:round/>
            <a:headEnd len="med" w="med" type="none"/>
            <a:tailEnd len="med" w="med" type="none"/>
          </a:ln>
        </p:spPr>
      </p:cxnSp>
      <p:pic>
        <p:nvPicPr>
          <p:cNvPr id="65" name="Google Shape;65;p14"/>
          <p:cNvPicPr preferRelativeResize="0"/>
          <p:nvPr/>
        </p:nvPicPr>
        <p:blipFill>
          <a:blip r:embed="rId3">
            <a:alphaModFix/>
          </a:blip>
          <a:stretch>
            <a:fillRect/>
          </a:stretch>
        </p:blipFill>
        <p:spPr>
          <a:xfrm>
            <a:off x="88250" y="1139750"/>
            <a:ext cx="4589000" cy="36510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latin typeface="Times New Roman"/>
                <a:ea typeface="Times New Roman"/>
                <a:cs typeface="Times New Roman"/>
                <a:sym typeface="Times New Roman"/>
              </a:rPr>
              <a:t>Below we generate some linear-looking data to test this equation on (</a:t>
            </a:r>
            <a:r>
              <a:rPr lang="en" sz="1800">
                <a:solidFill>
                  <a:srgbClr val="9A0000"/>
                </a:solidFill>
                <a:latin typeface="Times New Roman"/>
                <a:ea typeface="Times New Roman"/>
                <a:cs typeface="Times New Roman"/>
                <a:sym typeface="Times New Roman"/>
              </a:rPr>
              <a:t>Figure 4-1</a:t>
            </a:r>
            <a:r>
              <a:rPr lang="en" sz="1800">
                <a:latin typeface="Times New Roman"/>
                <a:ea typeface="Times New Roman"/>
                <a:cs typeface="Times New Roman"/>
                <a:sym typeface="Times New Roman"/>
              </a:rPr>
              <a:t>):</a:t>
            </a:r>
            <a:endParaRPr sz="1800">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 sz="1800">
                <a:latin typeface="Times New Roman"/>
                <a:ea typeface="Times New Roman"/>
                <a:cs typeface="Times New Roman"/>
                <a:sym typeface="Times New Roman"/>
              </a:rPr>
              <a:t> </a:t>
            </a:r>
            <a:endParaRPr sz="1800">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170" name="Google Shape;170;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71" name="Google Shape;171;p32"/>
          <p:cNvPicPr preferRelativeResize="0"/>
          <p:nvPr/>
        </p:nvPicPr>
        <p:blipFill>
          <a:blip r:embed="rId3">
            <a:alphaModFix/>
          </a:blip>
          <a:stretch>
            <a:fillRect/>
          </a:stretch>
        </p:blipFill>
        <p:spPr>
          <a:xfrm>
            <a:off x="361701" y="1017725"/>
            <a:ext cx="5772026" cy="3801074"/>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latin typeface="Times New Roman"/>
                <a:ea typeface="Times New Roman"/>
                <a:cs typeface="Times New Roman"/>
                <a:sym typeface="Times New Roman"/>
              </a:rPr>
              <a:t>The θ is then computed using the Normal Equation. We will use the inv() function from</a:t>
            </a:r>
            <a:endParaRPr sz="1800">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 sz="1800">
                <a:latin typeface="Times New Roman"/>
                <a:ea typeface="Times New Roman"/>
                <a:cs typeface="Times New Roman"/>
                <a:sym typeface="Times New Roman"/>
              </a:rPr>
              <a:t>NumPy’s Linear Algebra module (np.linalg) to compute the inverse of a matrix, and</a:t>
            </a:r>
            <a:endParaRPr sz="1800">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 sz="1800">
                <a:latin typeface="Times New Roman"/>
                <a:ea typeface="Times New Roman"/>
                <a:cs typeface="Times New Roman"/>
                <a:sym typeface="Times New Roman"/>
              </a:rPr>
              <a:t>the dot() method for matrix multiplication:</a:t>
            </a:r>
            <a:endParaRPr sz="1800">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177" name="Google Shape;177;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sz="11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a:solidFill>
                  <a:schemeClr val="dk1"/>
                </a:solidFill>
                <a:latin typeface="Times New Roman"/>
                <a:ea typeface="Times New Roman"/>
                <a:cs typeface="Times New Roman"/>
                <a:sym typeface="Times New Roman"/>
              </a:rPr>
              <a:t>The actual function that we used to generate the data is y = 4 + 3x0 + Gaussian noise.</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a:solidFill>
                  <a:schemeClr val="dk1"/>
                </a:solidFill>
                <a:latin typeface="Times New Roman"/>
                <a:ea typeface="Times New Roman"/>
                <a:cs typeface="Times New Roman"/>
                <a:sym typeface="Times New Roman"/>
              </a:rPr>
              <a:t>Let’s see what the equation found:</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Clr>
                <a:schemeClr val="dk1"/>
              </a:buClr>
              <a:buSzPts val="1100"/>
              <a:buFont typeface="Arial"/>
              <a:buNone/>
            </a:pPr>
            <a:r>
              <a:rPr lang="en">
                <a:solidFill>
                  <a:schemeClr val="dk1"/>
                </a:solidFill>
                <a:latin typeface="Times New Roman"/>
                <a:ea typeface="Times New Roman"/>
                <a:cs typeface="Times New Roman"/>
                <a:sym typeface="Times New Roman"/>
              </a:rPr>
              <a:t>We would have hoped for θ0 = 4 and θ1 = 3 instead of θ0 = 3.865 and θ1 = 3.139. Close</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a:solidFill>
                  <a:schemeClr val="dk1"/>
                </a:solidFill>
                <a:latin typeface="Times New Roman"/>
                <a:ea typeface="Times New Roman"/>
                <a:cs typeface="Times New Roman"/>
                <a:sym typeface="Times New Roman"/>
              </a:rPr>
              <a:t>enough, but the noise made it impossible to recover the exact parameters of the original</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a:solidFill>
                  <a:schemeClr val="dk1"/>
                </a:solidFill>
                <a:latin typeface="Times New Roman"/>
                <a:ea typeface="Times New Roman"/>
                <a:cs typeface="Times New Roman"/>
                <a:sym typeface="Times New Roman"/>
              </a:rPr>
              <a:t>function.</a:t>
            </a:r>
            <a:endParaRPr>
              <a:solidFill>
                <a:schemeClr val="dk1"/>
              </a:solidFill>
              <a:latin typeface="Times New Roman"/>
              <a:ea typeface="Times New Roman"/>
              <a:cs typeface="Times New Roman"/>
              <a:sym typeface="Times New Roman"/>
            </a:endParaRPr>
          </a:p>
          <a:p>
            <a:pPr indent="0" lvl="0" marL="0" rtl="0" algn="l">
              <a:spcBef>
                <a:spcPts val="0"/>
              </a:spcBef>
              <a:spcAft>
                <a:spcPts val="1600"/>
              </a:spcAft>
              <a:buNone/>
            </a:pPr>
            <a:r>
              <a:t/>
            </a:r>
            <a:endParaRPr/>
          </a:p>
        </p:txBody>
      </p:sp>
      <p:pic>
        <p:nvPicPr>
          <p:cNvPr id="178" name="Google Shape;178;p33"/>
          <p:cNvPicPr preferRelativeResize="0"/>
          <p:nvPr/>
        </p:nvPicPr>
        <p:blipFill rotWithShape="1">
          <a:blip r:embed="rId3">
            <a:alphaModFix/>
          </a:blip>
          <a:srcRect b="3120" l="2440" r="-2439" t="-3120"/>
          <a:stretch/>
        </p:blipFill>
        <p:spPr>
          <a:xfrm>
            <a:off x="354225" y="1497150"/>
            <a:ext cx="7866500" cy="947457"/>
          </a:xfrm>
          <a:prstGeom prst="rect">
            <a:avLst/>
          </a:prstGeom>
          <a:noFill/>
          <a:ln>
            <a:noFill/>
          </a:ln>
        </p:spPr>
      </p:pic>
      <p:pic>
        <p:nvPicPr>
          <p:cNvPr id="179" name="Google Shape;179;p33"/>
          <p:cNvPicPr preferRelativeResize="0"/>
          <p:nvPr/>
        </p:nvPicPr>
        <p:blipFill>
          <a:blip r:embed="rId4">
            <a:alphaModFix/>
          </a:blip>
          <a:stretch>
            <a:fillRect/>
          </a:stretch>
        </p:blipFill>
        <p:spPr>
          <a:xfrm>
            <a:off x="311700" y="3090325"/>
            <a:ext cx="2442343" cy="8798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Times New Roman"/>
                <a:ea typeface="Times New Roman"/>
                <a:cs typeface="Times New Roman"/>
                <a:sym typeface="Times New Roman"/>
              </a:rPr>
              <a:t>Now we can make predictions using θ:</a:t>
            </a:r>
            <a:endParaRPr sz="1800"/>
          </a:p>
        </p:txBody>
      </p:sp>
      <p:sp>
        <p:nvSpPr>
          <p:cNvPr id="185" name="Google Shape;185;p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86" name="Google Shape;186;p34"/>
          <p:cNvPicPr preferRelativeResize="0"/>
          <p:nvPr/>
        </p:nvPicPr>
        <p:blipFill>
          <a:blip r:embed="rId3">
            <a:alphaModFix/>
          </a:blip>
          <a:stretch>
            <a:fillRect/>
          </a:stretch>
        </p:blipFill>
        <p:spPr>
          <a:xfrm>
            <a:off x="280400" y="1202125"/>
            <a:ext cx="8049576" cy="19046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Google Shape;191;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latin typeface="Times New Roman"/>
                <a:ea typeface="Times New Roman"/>
                <a:cs typeface="Times New Roman"/>
                <a:sym typeface="Times New Roman"/>
              </a:rPr>
              <a:t>Let’s plot this model’s predictions (</a:t>
            </a:r>
            <a:r>
              <a:rPr lang="en" sz="1800">
                <a:solidFill>
                  <a:srgbClr val="9A0000"/>
                </a:solidFill>
                <a:latin typeface="Times New Roman"/>
                <a:ea typeface="Times New Roman"/>
                <a:cs typeface="Times New Roman"/>
                <a:sym typeface="Times New Roman"/>
              </a:rPr>
              <a:t>Figure 4-2</a:t>
            </a:r>
            <a:r>
              <a:rPr lang="en" sz="1800">
                <a:latin typeface="Times New Roman"/>
                <a:ea typeface="Times New Roman"/>
                <a:cs typeface="Times New Roman"/>
                <a:sym typeface="Times New Roman"/>
              </a:rPr>
              <a:t>):</a:t>
            </a:r>
            <a:endParaRPr sz="1800">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192" name="Google Shape;192;p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93" name="Google Shape;193;p35"/>
          <p:cNvPicPr preferRelativeResize="0"/>
          <p:nvPr/>
        </p:nvPicPr>
        <p:blipFill>
          <a:blip r:embed="rId3">
            <a:alphaModFix/>
          </a:blip>
          <a:stretch>
            <a:fillRect/>
          </a:stretch>
        </p:blipFill>
        <p:spPr>
          <a:xfrm>
            <a:off x="311700" y="1092175"/>
            <a:ext cx="6407249" cy="40513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Google Shape;198;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latin typeface="Times New Roman"/>
                <a:ea typeface="Times New Roman"/>
                <a:cs typeface="Times New Roman"/>
                <a:sym typeface="Times New Roman"/>
              </a:rPr>
              <a:t>The equivalent code using Scikit-Learn looks like this:</a:t>
            </a:r>
            <a:endParaRPr sz="1800">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199" name="Google Shape;199;p3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00" name="Google Shape;200;p36"/>
          <p:cNvPicPr preferRelativeResize="0"/>
          <p:nvPr/>
        </p:nvPicPr>
        <p:blipFill>
          <a:blip r:embed="rId3">
            <a:alphaModFix/>
          </a:blip>
          <a:stretch>
            <a:fillRect/>
          </a:stretch>
        </p:blipFill>
        <p:spPr>
          <a:xfrm>
            <a:off x="311700" y="1017725"/>
            <a:ext cx="7517924" cy="2739244"/>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Google Shape;205;p37"/>
          <p:cNvSpPr txBox="1"/>
          <p:nvPr>
            <p:ph type="title"/>
          </p:nvPr>
        </p:nvSpPr>
        <p:spPr>
          <a:xfrm>
            <a:off x="243425" y="171925"/>
            <a:ext cx="8520600" cy="572700"/>
          </a:xfrm>
          <a:prstGeom prst="rect">
            <a:avLst/>
          </a:prstGeom>
        </p:spPr>
        <p:txBody>
          <a:bodyPr anchorCtr="0" anchor="t" bIns="91425" lIns="91425" spcFirstLastPara="1" rIns="91425" wrap="square" tIns="91425">
            <a:noAutofit/>
          </a:bodyPr>
          <a:lstStyle/>
          <a:p>
            <a:pPr indent="0" lvl="0" marL="0" rtl="0" algn="ctr">
              <a:lnSpc>
                <a:spcPct val="115000"/>
              </a:lnSpc>
              <a:spcBef>
                <a:spcPts val="1200"/>
              </a:spcBef>
              <a:spcAft>
                <a:spcPts val="0"/>
              </a:spcAft>
              <a:buClr>
                <a:schemeClr val="dk1"/>
              </a:buClr>
              <a:buSzPts val="1100"/>
              <a:buFont typeface="Arial"/>
              <a:buNone/>
            </a:pPr>
            <a:r>
              <a:rPr b="1" lang="en" sz="3000"/>
              <a:t>Logistic Regression</a:t>
            </a:r>
            <a:endParaRPr sz="3000"/>
          </a:p>
          <a:p>
            <a:pPr indent="0" lvl="0" marL="0" rtl="0" algn="l">
              <a:spcBef>
                <a:spcPts val="1200"/>
              </a:spcBef>
              <a:spcAft>
                <a:spcPts val="0"/>
              </a:spcAft>
              <a:buNone/>
            </a:pPr>
            <a:r>
              <a:t/>
            </a:r>
            <a:endParaRPr/>
          </a:p>
        </p:txBody>
      </p:sp>
      <p:sp>
        <p:nvSpPr>
          <p:cNvPr id="206" name="Google Shape;206;p3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1200"/>
              </a:spcBef>
              <a:spcAft>
                <a:spcPts val="0"/>
              </a:spcAft>
              <a:buSzPts val="1800"/>
              <a:buChar char="●"/>
            </a:pPr>
            <a:r>
              <a:rPr lang="en"/>
              <a:t>Logistic Regression is mainly used for classification. </a:t>
            </a:r>
            <a:endParaRPr/>
          </a:p>
          <a:p>
            <a:pPr indent="-342900" lvl="0" marL="457200" rtl="0" algn="l">
              <a:spcBef>
                <a:spcPts val="0"/>
              </a:spcBef>
              <a:spcAft>
                <a:spcPts val="0"/>
              </a:spcAft>
              <a:buSzPts val="1800"/>
              <a:buChar char="●"/>
            </a:pPr>
            <a:r>
              <a:rPr lang="en"/>
              <a:t>In Logistic Regression we predict the probability of a categorical dependent variable.</a:t>
            </a:r>
            <a:endParaRPr/>
          </a:p>
          <a:p>
            <a:pPr indent="-342900" lvl="0" marL="457200" rtl="0" algn="l">
              <a:spcBef>
                <a:spcPts val="0"/>
              </a:spcBef>
              <a:spcAft>
                <a:spcPts val="0"/>
              </a:spcAft>
              <a:buSzPts val="1800"/>
              <a:buChar char="●"/>
            </a:pPr>
            <a:r>
              <a:rPr lang="en"/>
              <a:t>For instance, we want to predict whether an email is spam or not (i.e. 0 or 1) or a tumour is malignant or not (0 or 1). Linear Regression will not be a suitable fit for such classification problems. So we can solve it using Logistic Regression.</a:t>
            </a:r>
            <a:endParaRPr/>
          </a:p>
          <a:p>
            <a:pPr indent="0" lvl="0" marL="0" rtl="0" algn="l">
              <a:spcBef>
                <a:spcPts val="1200"/>
              </a:spcBef>
              <a:spcAft>
                <a:spcPts val="160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Google Shape;211;p38"/>
          <p:cNvSpPr txBox="1"/>
          <p:nvPr>
            <p:ph type="title"/>
          </p:nvPr>
        </p:nvSpPr>
        <p:spPr>
          <a:xfrm>
            <a:off x="402750" y="8087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n" sz="3000"/>
              <a:t>Types of Logistic Regression</a:t>
            </a:r>
            <a:endParaRPr b="1" sz="3000"/>
          </a:p>
          <a:p>
            <a:pPr indent="0" lvl="0" marL="0" rtl="0" algn="l">
              <a:spcBef>
                <a:spcPts val="1200"/>
              </a:spcBef>
              <a:spcAft>
                <a:spcPts val="0"/>
              </a:spcAft>
              <a:buNone/>
            </a:pPr>
            <a:r>
              <a:t/>
            </a:r>
            <a:endParaRPr sz="3000"/>
          </a:p>
        </p:txBody>
      </p:sp>
      <p:sp>
        <p:nvSpPr>
          <p:cNvPr id="212" name="Google Shape;212;p38"/>
          <p:cNvSpPr txBox="1"/>
          <p:nvPr>
            <p:ph idx="1" type="body"/>
          </p:nvPr>
        </p:nvSpPr>
        <p:spPr>
          <a:xfrm>
            <a:off x="311700" y="811100"/>
            <a:ext cx="8520600" cy="3416400"/>
          </a:xfrm>
          <a:prstGeom prst="rect">
            <a:avLst/>
          </a:prstGeom>
        </p:spPr>
        <p:txBody>
          <a:bodyPr anchorCtr="0" anchor="t" bIns="91425" lIns="91425" spcFirstLastPara="1" rIns="91425" wrap="square" tIns="91425">
            <a:noAutofit/>
          </a:bodyPr>
          <a:lstStyle/>
          <a:p>
            <a:pPr indent="-177800" lvl="0" marL="177800" rtl="0" algn="l">
              <a:spcBef>
                <a:spcPts val="1200"/>
              </a:spcBef>
              <a:spcAft>
                <a:spcPts val="0"/>
              </a:spcAft>
              <a:buClr>
                <a:schemeClr val="dk1"/>
              </a:buClr>
              <a:buSzPts val="1100"/>
              <a:buFont typeface="Arial"/>
              <a:buNone/>
            </a:pPr>
            <a:r>
              <a:rPr lang="en">
                <a:solidFill>
                  <a:schemeClr val="dk1"/>
                </a:solidFill>
              </a:rPr>
              <a:t>1.	Binary Logistic Regression</a:t>
            </a:r>
            <a:endParaRPr>
              <a:solidFill>
                <a:schemeClr val="dk1"/>
              </a:solidFill>
            </a:endParaRPr>
          </a:p>
          <a:p>
            <a:pPr indent="0" lvl="0" marL="177800" rtl="0" algn="l">
              <a:spcBef>
                <a:spcPts val="1200"/>
              </a:spcBef>
              <a:spcAft>
                <a:spcPts val="0"/>
              </a:spcAft>
              <a:buClr>
                <a:schemeClr val="dk1"/>
              </a:buClr>
              <a:buSzPts val="1100"/>
              <a:buFont typeface="Arial"/>
              <a:buNone/>
            </a:pPr>
            <a:r>
              <a:rPr lang="en">
                <a:solidFill>
                  <a:schemeClr val="dk1"/>
                </a:solidFill>
              </a:rPr>
              <a:t>Here we have only two 2 possible outcomes as the response. For example: Spam or Not</a:t>
            </a:r>
            <a:endParaRPr>
              <a:solidFill>
                <a:schemeClr val="dk1"/>
              </a:solidFill>
            </a:endParaRPr>
          </a:p>
          <a:p>
            <a:pPr indent="-177800" lvl="0" marL="177800" rtl="0" algn="l">
              <a:spcBef>
                <a:spcPts val="1200"/>
              </a:spcBef>
              <a:spcAft>
                <a:spcPts val="0"/>
              </a:spcAft>
              <a:buClr>
                <a:schemeClr val="dk1"/>
              </a:buClr>
              <a:buSzPts val="1100"/>
              <a:buFont typeface="Arial"/>
              <a:buNone/>
            </a:pPr>
            <a:r>
              <a:rPr lang="en">
                <a:solidFill>
                  <a:schemeClr val="dk1"/>
                </a:solidFill>
              </a:rPr>
              <a:t>2.	Multinomial Logistic Regression</a:t>
            </a:r>
            <a:endParaRPr>
              <a:solidFill>
                <a:schemeClr val="dk1"/>
              </a:solidFill>
            </a:endParaRPr>
          </a:p>
          <a:p>
            <a:pPr indent="0" lvl="0" marL="177800" rtl="0" algn="l">
              <a:spcBef>
                <a:spcPts val="1200"/>
              </a:spcBef>
              <a:spcAft>
                <a:spcPts val="0"/>
              </a:spcAft>
              <a:buClr>
                <a:schemeClr val="dk1"/>
              </a:buClr>
              <a:buSzPts val="1100"/>
              <a:buFont typeface="Arial"/>
              <a:buNone/>
            </a:pPr>
            <a:r>
              <a:rPr lang="en">
                <a:solidFill>
                  <a:schemeClr val="dk1"/>
                </a:solidFill>
              </a:rPr>
              <a:t>Here we have three or more categories without ordering. Example: Prediction of which food is preferred more (Veg, Non-Veg, Vegan)</a:t>
            </a:r>
            <a:endParaRPr>
              <a:solidFill>
                <a:schemeClr val="dk1"/>
              </a:solidFill>
            </a:endParaRPr>
          </a:p>
          <a:p>
            <a:pPr indent="-177800" lvl="0" marL="177800" rtl="0" algn="l">
              <a:spcBef>
                <a:spcPts val="1200"/>
              </a:spcBef>
              <a:spcAft>
                <a:spcPts val="0"/>
              </a:spcAft>
              <a:buClr>
                <a:schemeClr val="dk1"/>
              </a:buClr>
              <a:buSzPts val="1100"/>
              <a:buFont typeface="Arial"/>
              <a:buNone/>
            </a:pPr>
            <a:r>
              <a:rPr lang="en">
                <a:solidFill>
                  <a:schemeClr val="dk1"/>
                </a:solidFill>
              </a:rPr>
              <a:t>3.	Ordinal Logistic Regression</a:t>
            </a:r>
            <a:endParaRPr>
              <a:solidFill>
                <a:schemeClr val="dk1"/>
              </a:solidFill>
            </a:endParaRPr>
          </a:p>
          <a:p>
            <a:pPr indent="0" lvl="0" marL="177800" rtl="0" algn="l">
              <a:spcBef>
                <a:spcPts val="1200"/>
              </a:spcBef>
              <a:spcAft>
                <a:spcPts val="0"/>
              </a:spcAft>
              <a:buNone/>
            </a:pPr>
            <a:r>
              <a:rPr lang="en">
                <a:solidFill>
                  <a:schemeClr val="dk1"/>
                </a:solidFill>
              </a:rPr>
              <a:t>Here we have three or more categories with ordering. Example: Movie rating from 1 to 5</a:t>
            </a:r>
            <a:endParaRPr>
              <a:solidFill>
                <a:schemeClr val="dk1"/>
              </a:solidFill>
            </a:endParaRPr>
          </a:p>
          <a:p>
            <a:pPr indent="0" lvl="0" marL="177800" rtl="0" algn="l">
              <a:spcBef>
                <a:spcPts val="1200"/>
              </a:spcBef>
              <a:spcAft>
                <a:spcPts val="1200"/>
              </a:spcAft>
              <a:buNone/>
            </a:pPr>
            <a:r>
              <a:t/>
            </a:r>
            <a:endParaRPr sz="1100">
              <a:solidFill>
                <a:schemeClr val="dk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Google Shape;217;p39"/>
          <p:cNvSpPr txBox="1"/>
          <p:nvPr>
            <p:ph type="title"/>
          </p:nvPr>
        </p:nvSpPr>
        <p:spPr>
          <a:xfrm>
            <a:off x="311700" y="149150"/>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n" sz="3000"/>
              <a:t>                             Equation</a:t>
            </a:r>
            <a:endParaRPr b="1" sz="3000"/>
          </a:p>
          <a:p>
            <a:pPr indent="0" lvl="0" marL="0" rtl="0" algn="l">
              <a:spcBef>
                <a:spcPts val="1200"/>
              </a:spcBef>
              <a:spcAft>
                <a:spcPts val="0"/>
              </a:spcAft>
              <a:buNone/>
            </a:pPr>
            <a:r>
              <a:t/>
            </a:r>
            <a:endParaRPr/>
          </a:p>
        </p:txBody>
      </p:sp>
      <p:pic>
        <p:nvPicPr>
          <p:cNvPr id="218" name="Google Shape;218;p39"/>
          <p:cNvPicPr preferRelativeResize="0"/>
          <p:nvPr/>
        </p:nvPicPr>
        <p:blipFill rotWithShape="1">
          <a:blip r:embed="rId3">
            <a:alphaModFix/>
          </a:blip>
          <a:srcRect b="-1810" l="6109" r="-6110" t="1810"/>
          <a:stretch/>
        </p:blipFill>
        <p:spPr>
          <a:xfrm>
            <a:off x="1722654" y="1084225"/>
            <a:ext cx="6702575" cy="37757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sp>
        <p:nvSpPr>
          <p:cNvPr id="223" name="Google Shape;223;p40"/>
          <p:cNvSpPr txBox="1"/>
          <p:nvPr>
            <p:ph type="title"/>
          </p:nvPr>
        </p:nvSpPr>
        <p:spPr>
          <a:xfrm>
            <a:off x="311700" y="171900"/>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2400"/>
              </a:spcBef>
              <a:spcAft>
                <a:spcPts val="0"/>
              </a:spcAft>
              <a:buClr>
                <a:schemeClr val="dk1"/>
              </a:buClr>
              <a:buSzPts val="1100"/>
              <a:buFont typeface="Arial"/>
              <a:buNone/>
            </a:pPr>
            <a:r>
              <a:rPr b="1" lang="en" sz="3000">
                <a:highlight>
                  <a:srgbClr val="FFFFFF"/>
                </a:highlight>
                <a:latin typeface="Calibri"/>
                <a:ea typeface="Calibri"/>
                <a:cs typeface="Calibri"/>
                <a:sym typeface="Calibri"/>
              </a:rPr>
              <a:t>Applications</a:t>
            </a:r>
            <a:endParaRPr sz="3000"/>
          </a:p>
        </p:txBody>
      </p:sp>
      <p:sp>
        <p:nvSpPr>
          <p:cNvPr id="224" name="Google Shape;224;p4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1200"/>
              </a:spcBef>
              <a:spcAft>
                <a:spcPts val="0"/>
              </a:spcAft>
              <a:buClr>
                <a:schemeClr val="dk1"/>
              </a:buClr>
              <a:buSzPts val="1800"/>
              <a:buChar char="●"/>
            </a:pPr>
            <a:r>
              <a:rPr lang="en">
                <a:solidFill>
                  <a:schemeClr val="dk1"/>
                </a:solidFill>
                <a:latin typeface="Times New Roman"/>
                <a:ea typeface="Times New Roman"/>
                <a:cs typeface="Times New Roman"/>
                <a:sym typeface="Times New Roman"/>
              </a:rPr>
              <a:t> </a:t>
            </a:r>
            <a:r>
              <a:rPr lang="en">
                <a:solidFill>
                  <a:schemeClr val="dk1"/>
                </a:solidFill>
              </a:rPr>
              <a:t>Logistic Regression is used for Trauma and Injury Severity Score (TRISS), which is widely used to predict mortality in injured patients.</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Logistic regression can be used to predict the risk of developing a given disease (e.g. diabetes; coronary heart disease), based on observed characteristics of the patient (sex, age, body mass index, results of various blood tests, etc.).</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latin typeface="Times New Roman"/>
                <a:ea typeface="Times New Roman"/>
                <a:cs typeface="Times New Roman"/>
                <a:sym typeface="Times New Roman"/>
              </a:rPr>
              <a:t> </a:t>
            </a:r>
            <a:r>
              <a:rPr lang="en">
                <a:solidFill>
                  <a:schemeClr val="dk1"/>
                </a:solidFill>
              </a:rPr>
              <a:t>Logistic Regression can also be used to predict </a:t>
            </a:r>
            <a:r>
              <a:rPr lang="en">
                <a:solidFill>
                  <a:schemeClr val="dk1"/>
                </a:solidFill>
                <a:highlight>
                  <a:srgbClr val="FFFFFF"/>
                </a:highlight>
              </a:rPr>
              <a:t>a customer’s propensity to purchase a product or halt a subscription, etc.</a:t>
            </a:r>
            <a:endParaRPr>
              <a:solidFill>
                <a:schemeClr val="dk1"/>
              </a:solidFill>
              <a:highlight>
                <a:srgbClr val="FFFFFF"/>
              </a:highlight>
            </a:endParaRPr>
          </a:p>
          <a:p>
            <a:pPr indent="-342900" lvl="0" marL="457200" rtl="0" algn="l">
              <a:spcBef>
                <a:spcPts val="0"/>
              </a:spcBef>
              <a:spcAft>
                <a:spcPts val="0"/>
              </a:spcAft>
              <a:buClr>
                <a:schemeClr val="dk1"/>
              </a:buClr>
              <a:buSzPts val="1800"/>
              <a:buChar char="●"/>
            </a:pPr>
            <a:r>
              <a:rPr lang="en">
                <a:solidFill>
                  <a:schemeClr val="dk1"/>
                </a:solidFill>
                <a:latin typeface="Times New Roman"/>
                <a:ea typeface="Times New Roman"/>
                <a:cs typeface="Times New Roman"/>
                <a:sym typeface="Times New Roman"/>
              </a:rPr>
              <a:t> </a:t>
            </a:r>
            <a:r>
              <a:rPr lang="en">
                <a:solidFill>
                  <a:schemeClr val="dk1"/>
                </a:solidFill>
              </a:rPr>
              <a:t>It can also be used in engineering, especially for predicting the probability of failure of a given process, system or product.</a:t>
            </a:r>
            <a:r>
              <a:rPr b="1" lang="en">
                <a:solidFill>
                  <a:schemeClr val="dk1"/>
                </a:solidFill>
              </a:rPr>
              <a:t> </a:t>
            </a:r>
            <a:endParaRPr b="1">
              <a:solidFill>
                <a:schemeClr val="dk1"/>
              </a:solidFill>
            </a:endParaRPr>
          </a:p>
          <a:p>
            <a:pPr indent="0" lvl="0" marL="0" rtl="0" algn="l">
              <a:spcBef>
                <a:spcPts val="1200"/>
              </a:spcBef>
              <a:spcAft>
                <a:spcPts val="1600"/>
              </a:spcAft>
              <a:buNone/>
            </a:pPr>
            <a:r>
              <a:t/>
            </a:r>
            <a:endParaRPr sz="14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sp>
        <p:nvSpPr>
          <p:cNvPr id="229" name="Google Shape;229;p41"/>
          <p:cNvSpPr txBox="1"/>
          <p:nvPr>
            <p:ph idx="1" type="body"/>
          </p:nvPr>
        </p:nvSpPr>
        <p:spPr>
          <a:xfrm>
            <a:off x="311700" y="228575"/>
            <a:ext cx="8520600" cy="434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Example :</a:t>
            </a:r>
            <a:endParaRPr b="1"/>
          </a:p>
          <a:p>
            <a:pPr indent="0" lvl="0" marL="0" rtl="0" algn="l">
              <a:spcBef>
                <a:spcPts val="1600"/>
              </a:spcBef>
              <a:spcAft>
                <a:spcPts val="0"/>
              </a:spcAft>
              <a:buClr>
                <a:schemeClr val="dk1"/>
              </a:buClr>
              <a:buSzPts val="1100"/>
              <a:buFont typeface="Arial"/>
              <a:buNone/>
            </a:pPr>
            <a:r>
              <a:rPr b="1" lang="en"/>
              <a:t>Goal: Build a logistic regression model in Python in order to determine whether candidates would get admitted to a university based on GRE Score, GPA and Work Experience</a:t>
            </a:r>
            <a:endParaRPr b="1"/>
          </a:p>
          <a:p>
            <a:pPr indent="0" lvl="0" marL="0" rtl="0" algn="l">
              <a:spcBef>
                <a:spcPts val="1200"/>
              </a:spcBef>
              <a:spcAft>
                <a:spcPts val="0"/>
              </a:spcAft>
              <a:buNone/>
            </a:pPr>
            <a:r>
              <a:rPr b="1" lang="en"/>
              <a:t> Possible Outcomes: Admitted (1), Rejected (0)</a:t>
            </a:r>
            <a:endParaRPr b="1"/>
          </a:p>
          <a:p>
            <a:pPr indent="0" lvl="0" marL="0" rtl="0" algn="l">
              <a:spcBef>
                <a:spcPts val="1200"/>
              </a:spcBef>
              <a:spcAft>
                <a:spcPts val="0"/>
              </a:spcAft>
              <a:buClr>
                <a:schemeClr val="dk1"/>
              </a:buClr>
              <a:buSzPts val="1100"/>
              <a:buFont typeface="Arial"/>
              <a:buNone/>
            </a:pPr>
            <a:r>
              <a:rPr lang="en"/>
              <a:t> </a:t>
            </a:r>
            <a:endParaRPr/>
          </a:p>
          <a:p>
            <a:pPr indent="0" lvl="0" marL="0" rtl="0" algn="l">
              <a:spcBef>
                <a:spcPts val="12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Google Shape;70;p15"/>
          <p:cNvSpPr txBox="1"/>
          <p:nvPr>
            <p:ph type="title"/>
          </p:nvPr>
        </p:nvSpPr>
        <p:spPr>
          <a:xfrm>
            <a:off x="1026650" y="1999050"/>
            <a:ext cx="2516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u="sng"/>
              <a:t>Applications</a:t>
            </a:r>
            <a:r>
              <a:rPr lang="en" sz="3000"/>
              <a:t>:</a:t>
            </a:r>
            <a:endParaRPr sz="3000"/>
          </a:p>
        </p:txBody>
      </p:sp>
      <p:sp>
        <p:nvSpPr>
          <p:cNvPr id="71" name="Google Shape;71;p15"/>
          <p:cNvSpPr txBox="1"/>
          <p:nvPr>
            <p:ph idx="1" type="body"/>
          </p:nvPr>
        </p:nvSpPr>
        <p:spPr>
          <a:xfrm>
            <a:off x="4242525" y="1269075"/>
            <a:ext cx="4157400" cy="3647700"/>
          </a:xfrm>
          <a:prstGeom prst="rect">
            <a:avLst/>
          </a:prstGeom>
        </p:spPr>
        <p:txBody>
          <a:bodyPr anchorCtr="0" anchor="t" bIns="91425" lIns="91425" spcFirstLastPara="1" rIns="91425" wrap="square" tIns="91425">
            <a:noAutofit/>
          </a:bodyPr>
          <a:lstStyle/>
          <a:p>
            <a:pPr indent="-342900" lvl="0" marL="457200" rtl="0" algn="l">
              <a:lnSpc>
                <a:spcPct val="90000"/>
              </a:lnSpc>
              <a:spcBef>
                <a:spcPts val="1000"/>
              </a:spcBef>
              <a:spcAft>
                <a:spcPts val="0"/>
              </a:spcAft>
              <a:buClr>
                <a:schemeClr val="dk1"/>
              </a:buClr>
              <a:buSzPts val="1800"/>
              <a:buChar char="●"/>
            </a:pPr>
            <a:r>
              <a:rPr lang="en" sz="2400">
                <a:solidFill>
                  <a:schemeClr val="dk1"/>
                </a:solidFill>
                <a:latin typeface="Calibri"/>
                <a:ea typeface="Calibri"/>
                <a:cs typeface="Calibri"/>
                <a:sym typeface="Calibri"/>
              </a:rPr>
              <a:t> </a:t>
            </a:r>
            <a:r>
              <a:rPr lang="en">
                <a:solidFill>
                  <a:schemeClr val="dk1"/>
                </a:solidFill>
              </a:rPr>
              <a:t>Banking / Finance</a:t>
            </a:r>
            <a:endParaRPr>
              <a:solidFill>
                <a:schemeClr val="dk1"/>
              </a:solidFill>
            </a:endParaRPr>
          </a:p>
          <a:p>
            <a:pPr indent="-342900" lvl="0" marL="457200" rtl="0" algn="l">
              <a:lnSpc>
                <a:spcPct val="90000"/>
              </a:lnSpc>
              <a:spcBef>
                <a:spcPts val="0"/>
              </a:spcBef>
              <a:spcAft>
                <a:spcPts val="0"/>
              </a:spcAft>
              <a:buClr>
                <a:schemeClr val="dk1"/>
              </a:buClr>
              <a:buSzPts val="1800"/>
              <a:buChar char="●"/>
            </a:pPr>
            <a:r>
              <a:rPr lang="en">
                <a:solidFill>
                  <a:schemeClr val="dk1"/>
                </a:solidFill>
              </a:rPr>
              <a:t> Sales /  Marketing</a:t>
            </a:r>
            <a:endParaRPr>
              <a:solidFill>
                <a:schemeClr val="dk1"/>
              </a:solidFill>
            </a:endParaRPr>
          </a:p>
          <a:p>
            <a:pPr indent="-342900" lvl="0" marL="457200" rtl="0" algn="l">
              <a:lnSpc>
                <a:spcPct val="90000"/>
              </a:lnSpc>
              <a:spcBef>
                <a:spcPts val="0"/>
              </a:spcBef>
              <a:spcAft>
                <a:spcPts val="0"/>
              </a:spcAft>
              <a:buClr>
                <a:schemeClr val="dk1"/>
              </a:buClr>
              <a:buSzPts val="1800"/>
              <a:buChar char="●"/>
            </a:pPr>
            <a:r>
              <a:rPr lang="en">
                <a:solidFill>
                  <a:schemeClr val="dk1"/>
                </a:solidFill>
              </a:rPr>
              <a:t> Healthcare</a:t>
            </a:r>
            <a:endParaRPr>
              <a:solidFill>
                <a:schemeClr val="dk1"/>
              </a:solidFill>
            </a:endParaRPr>
          </a:p>
          <a:p>
            <a:pPr indent="-342900" lvl="0" marL="457200" rtl="0" algn="l">
              <a:lnSpc>
                <a:spcPct val="90000"/>
              </a:lnSpc>
              <a:spcBef>
                <a:spcPts val="0"/>
              </a:spcBef>
              <a:spcAft>
                <a:spcPts val="0"/>
              </a:spcAft>
              <a:buClr>
                <a:schemeClr val="dk1"/>
              </a:buClr>
              <a:buSzPts val="1800"/>
              <a:buChar char="●"/>
            </a:pPr>
            <a:r>
              <a:rPr lang="en">
                <a:solidFill>
                  <a:schemeClr val="dk1"/>
                </a:solidFill>
              </a:rPr>
              <a:t> Transportation</a:t>
            </a:r>
            <a:endParaRPr>
              <a:solidFill>
                <a:schemeClr val="dk1"/>
              </a:solidFill>
            </a:endParaRPr>
          </a:p>
          <a:p>
            <a:pPr indent="-342900" lvl="0" marL="457200" rtl="0" algn="l">
              <a:lnSpc>
                <a:spcPct val="90000"/>
              </a:lnSpc>
              <a:spcBef>
                <a:spcPts val="0"/>
              </a:spcBef>
              <a:spcAft>
                <a:spcPts val="0"/>
              </a:spcAft>
              <a:buClr>
                <a:schemeClr val="dk1"/>
              </a:buClr>
              <a:buSzPts val="1800"/>
              <a:buChar char="●"/>
            </a:pPr>
            <a:r>
              <a:rPr lang="en">
                <a:solidFill>
                  <a:schemeClr val="dk1"/>
                </a:solidFill>
              </a:rPr>
              <a:t> Hospitality Industry</a:t>
            </a:r>
            <a:endParaRPr>
              <a:solidFill>
                <a:schemeClr val="dk1"/>
              </a:solidFill>
            </a:endParaRPr>
          </a:p>
          <a:p>
            <a:pPr indent="-342900" lvl="0" marL="457200" rtl="0" algn="l">
              <a:lnSpc>
                <a:spcPct val="90000"/>
              </a:lnSpc>
              <a:spcBef>
                <a:spcPts val="0"/>
              </a:spcBef>
              <a:spcAft>
                <a:spcPts val="0"/>
              </a:spcAft>
              <a:buClr>
                <a:schemeClr val="dk1"/>
              </a:buClr>
              <a:buSzPts val="1800"/>
              <a:buChar char="●"/>
            </a:pPr>
            <a:r>
              <a:rPr lang="en">
                <a:solidFill>
                  <a:schemeClr val="dk1"/>
                </a:solidFill>
              </a:rPr>
              <a:t> Education</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Google Shape;234;p42"/>
          <p:cNvSpPr txBox="1"/>
          <p:nvPr>
            <p:ph idx="1" type="body"/>
          </p:nvPr>
        </p:nvSpPr>
        <p:spPr>
          <a:xfrm>
            <a:off x="311700" y="126150"/>
            <a:ext cx="8520600" cy="44427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a:t>Dataset: We use a sample dataset of 25 observations</a:t>
            </a:r>
            <a:endParaRPr/>
          </a:p>
          <a:p>
            <a:pPr indent="0" lvl="0" marL="0" rtl="0" algn="l">
              <a:spcBef>
                <a:spcPts val="1200"/>
              </a:spcBef>
              <a:spcAft>
                <a:spcPts val="0"/>
              </a:spcAft>
              <a:buNone/>
            </a:pPr>
            <a:r>
              <a:rPr lang="en"/>
              <a:t>Top 15:</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1600"/>
              </a:spcAft>
              <a:buNone/>
            </a:pPr>
            <a:r>
              <a:t/>
            </a:r>
            <a:endParaRPr/>
          </a:p>
        </p:txBody>
      </p:sp>
      <p:pic>
        <p:nvPicPr>
          <p:cNvPr id="235" name="Google Shape;235;p42"/>
          <p:cNvPicPr preferRelativeResize="0"/>
          <p:nvPr/>
        </p:nvPicPr>
        <p:blipFill>
          <a:blip r:embed="rId3">
            <a:alphaModFix/>
          </a:blip>
          <a:stretch>
            <a:fillRect/>
          </a:stretch>
        </p:blipFill>
        <p:spPr>
          <a:xfrm>
            <a:off x="227925" y="1328756"/>
            <a:ext cx="3140700" cy="365947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pic>
        <p:nvPicPr>
          <p:cNvPr id="240" name="Google Shape;240;p43"/>
          <p:cNvPicPr preferRelativeResize="0"/>
          <p:nvPr/>
        </p:nvPicPr>
        <p:blipFill>
          <a:blip r:embed="rId3">
            <a:alphaModFix/>
          </a:blip>
          <a:stretch>
            <a:fillRect/>
          </a:stretch>
        </p:blipFill>
        <p:spPr>
          <a:xfrm>
            <a:off x="280988" y="960350"/>
            <a:ext cx="8462117" cy="1817262"/>
          </a:xfrm>
          <a:prstGeom prst="rect">
            <a:avLst/>
          </a:prstGeom>
          <a:noFill/>
          <a:ln>
            <a:noFill/>
          </a:ln>
        </p:spPr>
      </p:pic>
      <p:sp>
        <p:nvSpPr>
          <p:cNvPr id="241" name="Google Shape;241;p43"/>
          <p:cNvSpPr txBox="1"/>
          <p:nvPr/>
        </p:nvSpPr>
        <p:spPr>
          <a:xfrm>
            <a:off x="357225" y="391300"/>
            <a:ext cx="6554400" cy="36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STEP 1: Importing required packages</a:t>
            </a:r>
            <a:endParaRPr b="1">
              <a:solidFill>
                <a:schemeClr val="dk1"/>
              </a:solidFill>
            </a:endParaRPr>
          </a:p>
          <a:p>
            <a:pPr indent="0" lvl="0" marL="0" rtl="0" algn="l">
              <a:spcBef>
                <a:spcPts val="0"/>
              </a:spcBef>
              <a:spcAft>
                <a:spcPts val="0"/>
              </a:spcAft>
              <a:buNone/>
            </a:pPr>
            <a:r>
              <a:t/>
            </a:r>
            <a:endParaRPr/>
          </a:p>
        </p:txBody>
      </p:sp>
      <p:sp>
        <p:nvSpPr>
          <p:cNvPr id="242" name="Google Shape;242;p43"/>
          <p:cNvSpPr txBox="1"/>
          <p:nvPr/>
        </p:nvSpPr>
        <p:spPr>
          <a:xfrm>
            <a:off x="357225" y="2322375"/>
            <a:ext cx="6554400" cy="36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 </a:t>
            </a:r>
            <a:endParaRPr b="1">
              <a:solidFill>
                <a:schemeClr val="dk1"/>
              </a:solidFill>
            </a:endParaRPr>
          </a:p>
          <a:p>
            <a:pPr indent="0" lvl="0" marL="0" rtl="0" algn="l">
              <a:spcBef>
                <a:spcPts val="0"/>
              </a:spcBef>
              <a:spcAft>
                <a:spcPts val="0"/>
              </a:spcAft>
              <a:buNone/>
            </a:pPr>
            <a:r>
              <a:t/>
            </a:r>
            <a:endParaRPr b="1">
              <a:solidFill>
                <a:schemeClr val="dk1"/>
              </a:solidFill>
            </a:endParaRPr>
          </a:p>
          <a:p>
            <a:pPr indent="0" lvl="0" marL="0" rtl="0" algn="l">
              <a:spcBef>
                <a:spcPts val="0"/>
              </a:spcBef>
              <a:spcAft>
                <a:spcPts val="0"/>
              </a:spcAft>
              <a:buNone/>
            </a:pPr>
            <a:r>
              <a:rPr b="1" lang="en">
                <a:solidFill>
                  <a:schemeClr val="dk1"/>
                </a:solidFill>
              </a:rPr>
              <a:t>STEP 2: Importing Data</a:t>
            </a:r>
            <a:endParaRPr/>
          </a:p>
        </p:txBody>
      </p:sp>
      <p:pic>
        <p:nvPicPr>
          <p:cNvPr id="243" name="Google Shape;243;p43"/>
          <p:cNvPicPr preferRelativeResize="0"/>
          <p:nvPr/>
        </p:nvPicPr>
        <p:blipFill>
          <a:blip r:embed="rId4">
            <a:alphaModFix/>
          </a:blip>
          <a:stretch>
            <a:fillRect/>
          </a:stretch>
        </p:blipFill>
        <p:spPr>
          <a:xfrm>
            <a:off x="250250" y="3301075"/>
            <a:ext cx="8523600" cy="5348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7" name="Shape 247"/>
        <p:cNvGrpSpPr/>
        <p:nvPr/>
      </p:nvGrpSpPr>
      <p:grpSpPr>
        <a:xfrm>
          <a:off x="0" y="0"/>
          <a:ext cx="0" cy="0"/>
          <a:chOff x="0" y="0"/>
          <a:chExt cx="0" cy="0"/>
        </a:xfrm>
      </p:grpSpPr>
      <p:sp>
        <p:nvSpPr>
          <p:cNvPr id="248" name="Google Shape;248;p44"/>
          <p:cNvSpPr txBox="1"/>
          <p:nvPr>
            <p:ph idx="1" type="body"/>
          </p:nvPr>
        </p:nvSpPr>
        <p:spPr>
          <a:xfrm>
            <a:off x="311700" y="205825"/>
            <a:ext cx="8520600" cy="43632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en" sz="1400">
                <a:solidFill>
                  <a:schemeClr val="dk1"/>
                </a:solidFill>
              </a:rPr>
              <a:t>STEP 3: Set Independent and Dependent variables</a:t>
            </a:r>
            <a:endParaRPr b="1" sz="1400">
              <a:solidFill>
                <a:schemeClr val="dk1"/>
              </a:solidFill>
            </a:endParaRPr>
          </a:p>
          <a:p>
            <a:pPr indent="0" lvl="0" marL="0" rtl="0" algn="l">
              <a:spcBef>
                <a:spcPts val="1200"/>
              </a:spcBef>
              <a:spcAft>
                <a:spcPts val="1600"/>
              </a:spcAft>
              <a:buNone/>
            </a:pPr>
            <a:r>
              <a:t/>
            </a:r>
            <a:endParaRPr/>
          </a:p>
        </p:txBody>
      </p:sp>
      <p:sp>
        <p:nvSpPr>
          <p:cNvPr id="249" name="Google Shape;249;p44"/>
          <p:cNvSpPr txBox="1"/>
          <p:nvPr/>
        </p:nvSpPr>
        <p:spPr>
          <a:xfrm>
            <a:off x="425625" y="2288250"/>
            <a:ext cx="6554400" cy="534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STEP 4: Split Training and Test data. (Test data = 25% of total data)</a:t>
            </a:r>
            <a:endParaRPr b="1">
              <a:solidFill>
                <a:schemeClr val="dk1"/>
              </a:solidFill>
            </a:endParaRPr>
          </a:p>
          <a:p>
            <a:pPr indent="0" lvl="0" marL="0" rtl="0" algn="l">
              <a:spcBef>
                <a:spcPts val="1200"/>
              </a:spcBef>
              <a:spcAft>
                <a:spcPts val="0"/>
              </a:spcAft>
              <a:buNone/>
            </a:pPr>
            <a:r>
              <a:t/>
            </a:r>
            <a:endParaRPr/>
          </a:p>
        </p:txBody>
      </p:sp>
      <p:pic>
        <p:nvPicPr>
          <p:cNvPr id="250" name="Google Shape;250;p44"/>
          <p:cNvPicPr preferRelativeResize="0"/>
          <p:nvPr/>
        </p:nvPicPr>
        <p:blipFill>
          <a:blip r:embed="rId3">
            <a:alphaModFix/>
          </a:blip>
          <a:stretch>
            <a:fillRect/>
          </a:stretch>
        </p:blipFill>
        <p:spPr>
          <a:xfrm>
            <a:off x="359425" y="1002750"/>
            <a:ext cx="7856825" cy="992050"/>
          </a:xfrm>
          <a:prstGeom prst="rect">
            <a:avLst/>
          </a:prstGeom>
          <a:noFill/>
          <a:ln>
            <a:noFill/>
          </a:ln>
        </p:spPr>
      </p:pic>
      <p:pic>
        <p:nvPicPr>
          <p:cNvPr id="251" name="Google Shape;251;p44"/>
          <p:cNvPicPr preferRelativeResize="0"/>
          <p:nvPr/>
        </p:nvPicPr>
        <p:blipFill>
          <a:blip r:embed="rId4">
            <a:alphaModFix/>
          </a:blip>
          <a:stretch>
            <a:fillRect/>
          </a:stretch>
        </p:blipFill>
        <p:spPr>
          <a:xfrm>
            <a:off x="539300" y="3116600"/>
            <a:ext cx="7756625" cy="11972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5" name="Shape 255"/>
        <p:cNvGrpSpPr/>
        <p:nvPr/>
      </p:nvGrpSpPr>
      <p:grpSpPr>
        <a:xfrm>
          <a:off x="0" y="0"/>
          <a:ext cx="0" cy="0"/>
          <a:chOff x="0" y="0"/>
          <a:chExt cx="0" cy="0"/>
        </a:xfrm>
      </p:grpSpPr>
      <p:sp>
        <p:nvSpPr>
          <p:cNvPr id="256" name="Google Shape;256;p45"/>
          <p:cNvSpPr txBox="1"/>
          <p:nvPr>
            <p:ph idx="1" type="body"/>
          </p:nvPr>
        </p:nvSpPr>
        <p:spPr>
          <a:xfrm>
            <a:off x="311700" y="194425"/>
            <a:ext cx="8520600" cy="27879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en" sz="1400">
                <a:solidFill>
                  <a:schemeClr val="dk1"/>
                </a:solidFill>
              </a:rPr>
              <a:t>STEP 5: Apply Logistic Regression</a:t>
            </a:r>
            <a:endParaRPr b="1" sz="1400">
              <a:solidFill>
                <a:schemeClr val="dk1"/>
              </a:solidFill>
            </a:endParaRPr>
          </a:p>
          <a:p>
            <a:pPr indent="0" lvl="0" marL="0" rtl="0" algn="l">
              <a:spcBef>
                <a:spcPts val="1200"/>
              </a:spcBef>
              <a:spcAft>
                <a:spcPts val="1600"/>
              </a:spcAft>
              <a:buNone/>
            </a:pPr>
            <a:r>
              <a:t/>
            </a:r>
            <a:endParaRPr/>
          </a:p>
        </p:txBody>
      </p:sp>
      <p:pic>
        <p:nvPicPr>
          <p:cNvPr id="257" name="Google Shape;257;p45"/>
          <p:cNvPicPr preferRelativeResize="0"/>
          <p:nvPr/>
        </p:nvPicPr>
        <p:blipFill>
          <a:blip r:embed="rId3">
            <a:alphaModFix/>
          </a:blip>
          <a:stretch>
            <a:fillRect/>
          </a:stretch>
        </p:blipFill>
        <p:spPr>
          <a:xfrm>
            <a:off x="227900" y="1066625"/>
            <a:ext cx="8520600" cy="1631275"/>
          </a:xfrm>
          <a:prstGeom prst="rect">
            <a:avLst/>
          </a:prstGeom>
          <a:noFill/>
          <a:ln>
            <a:noFill/>
          </a:ln>
        </p:spPr>
      </p:pic>
      <p:sp>
        <p:nvSpPr>
          <p:cNvPr id="258" name="Google Shape;258;p45"/>
          <p:cNvSpPr txBox="1"/>
          <p:nvPr/>
        </p:nvSpPr>
        <p:spPr>
          <a:xfrm>
            <a:off x="311700" y="2321400"/>
            <a:ext cx="6554400" cy="500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sz="1100">
                <a:solidFill>
                  <a:schemeClr val="dk1"/>
                </a:solidFill>
              </a:rPr>
              <a:t> </a:t>
            </a:r>
            <a:endParaRPr sz="1100">
              <a:solidFill>
                <a:schemeClr val="dk1"/>
              </a:solidFill>
            </a:endParaRPr>
          </a:p>
          <a:p>
            <a:pPr indent="0" lvl="0" marL="0" rtl="0" algn="l">
              <a:lnSpc>
                <a:spcPct val="115000"/>
              </a:lnSpc>
              <a:spcBef>
                <a:spcPts val="1200"/>
              </a:spcBef>
              <a:spcAft>
                <a:spcPts val="1200"/>
              </a:spcAft>
              <a:buClr>
                <a:schemeClr val="dk1"/>
              </a:buClr>
              <a:buSzPts val="1100"/>
              <a:buFont typeface="Arial"/>
              <a:buNone/>
            </a:pPr>
            <a:r>
              <a:rPr b="1" lang="en">
                <a:solidFill>
                  <a:schemeClr val="dk1"/>
                </a:solidFill>
              </a:rPr>
              <a:t>STEP 6: Accuracy of our Regression</a:t>
            </a:r>
            <a:endParaRPr/>
          </a:p>
        </p:txBody>
      </p:sp>
      <p:pic>
        <p:nvPicPr>
          <p:cNvPr id="259" name="Google Shape;259;p45"/>
          <p:cNvPicPr preferRelativeResize="0"/>
          <p:nvPr/>
        </p:nvPicPr>
        <p:blipFill>
          <a:blip r:embed="rId4">
            <a:alphaModFix/>
          </a:blip>
          <a:stretch>
            <a:fillRect/>
          </a:stretch>
        </p:blipFill>
        <p:spPr>
          <a:xfrm>
            <a:off x="505175" y="3419225"/>
            <a:ext cx="7995575" cy="88317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3" name="Shape 263"/>
        <p:cNvGrpSpPr/>
        <p:nvPr/>
      </p:nvGrpSpPr>
      <p:grpSpPr>
        <a:xfrm>
          <a:off x="0" y="0"/>
          <a:ext cx="0" cy="0"/>
          <a:chOff x="0" y="0"/>
          <a:chExt cx="0" cy="0"/>
        </a:xfrm>
      </p:grpSpPr>
      <p:sp>
        <p:nvSpPr>
          <p:cNvPr id="264" name="Google Shape;264;p46"/>
          <p:cNvSpPr txBox="1"/>
          <p:nvPr>
            <p:ph idx="1" type="body"/>
          </p:nvPr>
        </p:nvSpPr>
        <p:spPr>
          <a:xfrm>
            <a:off x="311700" y="251325"/>
            <a:ext cx="8520600" cy="43176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Clr>
                <a:schemeClr val="dk1"/>
              </a:buClr>
              <a:buSzPts val="1100"/>
              <a:buFont typeface="Arial"/>
              <a:buNone/>
            </a:pPr>
            <a:r>
              <a:rPr b="1" lang="en" sz="1400">
                <a:solidFill>
                  <a:schemeClr val="dk1"/>
                </a:solidFill>
              </a:rPr>
              <a:t>STEP 7: Confusion Matrix for our predicted values</a:t>
            </a:r>
            <a:endParaRPr b="1" sz="1400">
              <a:solidFill>
                <a:schemeClr val="dk1"/>
              </a:solidFill>
            </a:endParaRPr>
          </a:p>
          <a:p>
            <a:pPr indent="0" lvl="0" marL="0" rtl="0" algn="l">
              <a:spcBef>
                <a:spcPts val="1200"/>
              </a:spcBef>
              <a:spcAft>
                <a:spcPts val="1600"/>
              </a:spcAft>
              <a:buNone/>
            </a:pPr>
            <a:r>
              <a:t/>
            </a:r>
            <a:endParaRPr/>
          </a:p>
        </p:txBody>
      </p:sp>
      <p:pic>
        <p:nvPicPr>
          <p:cNvPr id="265" name="Google Shape;265;p46"/>
          <p:cNvPicPr preferRelativeResize="0"/>
          <p:nvPr/>
        </p:nvPicPr>
        <p:blipFill>
          <a:blip r:embed="rId3">
            <a:alphaModFix/>
          </a:blip>
          <a:stretch>
            <a:fillRect/>
          </a:stretch>
        </p:blipFill>
        <p:spPr>
          <a:xfrm>
            <a:off x="347675" y="1059275"/>
            <a:ext cx="8403425" cy="2378300"/>
          </a:xfrm>
          <a:prstGeom prst="rect">
            <a:avLst/>
          </a:prstGeom>
          <a:noFill/>
          <a:ln>
            <a:noFill/>
          </a:ln>
        </p:spPr>
      </p:pic>
      <p:sp>
        <p:nvSpPr>
          <p:cNvPr id="266" name="Google Shape;266;p46"/>
          <p:cNvSpPr txBox="1"/>
          <p:nvPr/>
        </p:nvSpPr>
        <p:spPr>
          <a:xfrm>
            <a:off x="523750" y="3098700"/>
            <a:ext cx="6554400" cy="764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t> </a:t>
            </a:r>
            <a:endParaRPr/>
          </a:p>
          <a:p>
            <a:pPr indent="0" lvl="0" marL="0" rtl="0" algn="l">
              <a:lnSpc>
                <a:spcPct val="115000"/>
              </a:lnSpc>
              <a:spcBef>
                <a:spcPts val="1200"/>
              </a:spcBef>
              <a:spcAft>
                <a:spcPts val="0"/>
              </a:spcAft>
              <a:buClr>
                <a:schemeClr val="dk1"/>
              </a:buClr>
              <a:buSzPts val="1100"/>
              <a:buFont typeface="Arial"/>
              <a:buNone/>
            </a:pPr>
            <a:r>
              <a:rPr b="1" lang="en" sz="1800"/>
              <a:t>(Note: In above example we got a very low accuracy due to smaller dataset chosen. The dataset was chosen only for demonstrating Logistic Regression fundamentals.)</a:t>
            </a:r>
            <a:endParaRPr b="1" sz="1800"/>
          </a:p>
          <a:p>
            <a:pPr indent="0" lvl="0" marL="0" rtl="0" algn="l">
              <a:lnSpc>
                <a:spcPct val="115000"/>
              </a:lnSpc>
              <a:spcBef>
                <a:spcPts val="1200"/>
              </a:spcBef>
              <a:spcAft>
                <a:spcPts val="0"/>
              </a:spcAft>
              <a:buClr>
                <a:schemeClr val="dk1"/>
              </a:buClr>
              <a:buSzPts val="1100"/>
              <a:buFont typeface="Arial"/>
              <a:buNone/>
            </a:pPr>
            <a:r>
              <a:rPr lang="en"/>
              <a:t> </a:t>
            </a:r>
            <a:endParaRPr/>
          </a:p>
          <a:p>
            <a:pPr indent="0" lvl="0" marL="0" rtl="0" algn="l">
              <a:spcBef>
                <a:spcPts val="1200"/>
              </a:spcBef>
              <a:spcAft>
                <a:spcPts val="0"/>
              </a:spcAft>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0" name="Shape 270"/>
        <p:cNvGrpSpPr/>
        <p:nvPr/>
      </p:nvGrpSpPr>
      <p:grpSpPr>
        <a:xfrm>
          <a:off x="0" y="0"/>
          <a:ext cx="0" cy="0"/>
          <a:chOff x="0" y="0"/>
          <a:chExt cx="0" cy="0"/>
        </a:xfrm>
      </p:grpSpPr>
      <p:sp>
        <p:nvSpPr>
          <p:cNvPr id="271" name="Google Shape;271;p4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Naive Bayes:</a:t>
            </a:r>
            <a:endParaRPr/>
          </a:p>
        </p:txBody>
      </p:sp>
      <p:sp>
        <p:nvSpPr>
          <p:cNvPr id="272" name="Google Shape;272;p4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Clr>
                <a:schemeClr val="dk1"/>
              </a:buClr>
              <a:buSzPts val="1100"/>
              <a:buFont typeface="Arial"/>
              <a:buNone/>
            </a:pPr>
            <a:r>
              <a:rPr lang="en" sz="1900">
                <a:solidFill>
                  <a:schemeClr val="dk1"/>
                </a:solidFill>
                <a:highlight>
                  <a:srgbClr val="FFFFFF"/>
                </a:highlight>
              </a:rPr>
              <a:t>A Naive Bayes Classifier is a supervised machine-learning algorithm that uses the Bayes’ Theorem, which assumes that features are statistically independent. The theorem relies on the </a:t>
            </a:r>
            <a:r>
              <a:rPr i="1" lang="en" sz="1900">
                <a:solidFill>
                  <a:schemeClr val="dk1"/>
                </a:solidFill>
                <a:highlight>
                  <a:srgbClr val="FFFFFF"/>
                </a:highlight>
              </a:rPr>
              <a:t>naive</a:t>
            </a:r>
            <a:r>
              <a:rPr lang="en" sz="1900">
                <a:solidFill>
                  <a:schemeClr val="dk1"/>
                </a:solidFill>
                <a:highlight>
                  <a:srgbClr val="FFFFFF"/>
                </a:highlight>
              </a:rPr>
              <a:t> assumption that input variables are independent of each other, i.e. there is no way to know anything about other variables when given an additional variable. Regardless of this assumption, it has proven itself to be a classifier with good results.</a:t>
            </a:r>
            <a:endParaRPr sz="1900">
              <a:solidFill>
                <a:schemeClr val="dk1"/>
              </a:solidFill>
              <a:highlight>
                <a:srgbClr val="FFFFFF"/>
              </a:highlight>
            </a:endParaRPr>
          </a:p>
          <a:p>
            <a:pPr indent="0" lvl="0" marL="0" rtl="0" algn="l">
              <a:spcBef>
                <a:spcPts val="1500"/>
              </a:spcBef>
              <a:spcAft>
                <a:spcPts val="1600"/>
              </a:spcAft>
              <a:buNone/>
            </a:pPr>
            <a:r>
              <a:t/>
            </a:r>
            <a:endParaRPr sz="190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Google Shape;277;p4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Naive Bayes:</a:t>
            </a:r>
            <a:endParaRPr/>
          </a:p>
        </p:txBody>
      </p:sp>
      <p:sp>
        <p:nvSpPr>
          <p:cNvPr id="278" name="Google Shape;278;p4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Clr>
                <a:schemeClr val="dk1"/>
              </a:buClr>
              <a:buSzPts val="1100"/>
              <a:buFont typeface="Arial"/>
              <a:buNone/>
            </a:pPr>
            <a:r>
              <a:rPr lang="en" sz="1900">
                <a:solidFill>
                  <a:schemeClr val="dk1"/>
                </a:solidFill>
                <a:highlight>
                  <a:srgbClr val="FFFFFF"/>
                </a:highlight>
              </a:rPr>
              <a:t>The likelihood that an event (A) will happen </a:t>
            </a:r>
            <a:r>
              <a:rPr i="1" lang="en" sz="1900">
                <a:solidFill>
                  <a:schemeClr val="dk1"/>
                </a:solidFill>
                <a:highlight>
                  <a:srgbClr val="FFFFFF"/>
                </a:highlight>
              </a:rPr>
              <a:t>given that </a:t>
            </a:r>
            <a:r>
              <a:rPr lang="en" sz="1900">
                <a:solidFill>
                  <a:schemeClr val="dk1"/>
                </a:solidFill>
                <a:highlight>
                  <a:srgbClr val="FFFFFF"/>
                </a:highlight>
              </a:rPr>
              <a:t>another event (B) has already happened. Essentially, the theorem allows a hypothesis to be updated each time new evidence is introduced. The equation below expresses Bayes’ Theorem in the language of probability:</a:t>
            </a:r>
            <a:endParaRPr sz="1900">
              <a:solidFill>
                <a:schemeClr val="dk1"/>
              </a:solidFill>
              <a:highlight>
                <a:srgbClr val="FFFFFF"/>
              </a:highlight>
            </a:endParaRPr>
          </a:p>
          <a:p>
            <a:pPr indent="0" lvl="0" marL="0" rtl="0" algn="l">
              <a:spcBef>
                <a:spcPts val="1500"/>
              </a:spcBef>
              <a:spcAft>
                <a:spcPts val="1600"/>
              </a:spcAft>
              <a:buNone/>
            </a:pPr>
            <a:r>
              <a:t/>
            </a:r>
            <a:endParaRPr/>
          </a:p>
        </p:txBody>
      </p:sp>
      <p:pic>
        <p:nvPicPr>
          <p:cNvPr id="279" name="Google Shape;279;p48"/>
          <p:cNvPicPr preferRelativeResize="0"/>
          <p:nvPr/>
        </p:nvPicPr>
        <p:blipFill>
          <a:blip r:embed="rId3">
            <a:alphaModFix/>
          </a:blip>
          <a:stretch>
            <a:fillRect/>
          </a:stretch>
        </p:blipFill>
        <p:spPr>
          <a:xfrm>
            <a:off x="2616350" y="3079925"/>
            <a:ext cx="2896750" cy="80937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3" name="Shape 283"/>
        <p:cNvGrpSpPr/>
        <p:nvPr/>
      </p:nvGrpSpPr>
      <p:grpSpPr>
        <a:xfrm>
          <a:off x="0" y="0"/>
          <a:ext cx="0" cy="0"/>
          <a:chOff x="0" y="0"/>
          <a:chExt cx="0" cy="0"/>
        </a:xfrm>
      </p:grpSpPr>
      <p:sp>
        <p:nvSpPr>
          <p:cNvPr id="284" name="Google Shape;284;p4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Clr>
                <a:schemeClr val="dk1"/>
              </a:buClr>
              <a:buSzPts val="1100"/>
              <a:buFont typeface="Arial"/>
              <a:buNone/>
            </a:pPr>
            <a:r>
              <a:rPr lang="en" sz="1900">
                <a:solidFill>
                  <a:schemeClr val="dk1"/>
                </a:solidFill>
                <a:highlight>
                  <a:srgbClr val="FFFFFF"/>
                </a:highlight>
              </a:rPr>
              <a:t>Let’s explain what each of these terms means.</a:t>
            </a:r>
            <a:endParaRPr sz="1900">
              <a:solidFill>
                <a:schemeClr val="dk1"/>
              </a:solidFill>
              <a:highlight>
                <a:srgbClr val="FFFFFF"/>
              </a:highlight>
            </a:endParaRPr>
          </a:p>
          <a:p>
            <a:pPr indent="0" lvl="0" marL="0" rtl="0" algn="l">
              <a:spcBef>
                <a:spcPts val="1500"/>
              </a:spcBef>
              <a:spcAft>
                <a:spcPts val="0"/>
              </a:spcAft>
              <a:buClr>
                <a:schemeClr val="dk1"/>
              </a:buClr>
              <a:buSzPts val="1100"/>
              <a:buFont typeface="Arial"/>
              <a:buNone/>
            </a:pPr>
            <a:r>
              <a:rPr lang="en" sz="1900">
                <a:solidFill>
                  <a:schemeClr val="dk1"/>
                </a:solidFill>
                <a:highlight>
                  <a:srgbClr val="FFFFFF"/>
                </a:highlight>
              </a:rPr>
              <a:t>“P” is the symbol to denote probability.</a:t>
            </a:r>
            <a:endParaRPr sz="1900">
              <a:solidFill>
                <a:schemeClr val="dk1"/>
              </a:solidFill>
              <a:highlight>
                <a:srgbClr val="FFFFFF"/>
              </a:highlight>
            </a:endParaRPr>
          </a:p>
          <a:p>
            <a:pPr indent="0" lvl="0" marL="0" rtl="0" algn="l">
              <a:spcBef>
                <a:spcPts val="1200"/>
              </a:spcBef>
              <a:spcAft>
                <a:spcPts val="0"/>
              </a:spcAft>
              <a:buClr>
                <a:schemeClr val="dk1"/>
              </a:buClr>
              <a:buSzPts val="1100"/>
              <a:buFont typeface="Arial"/>
              <a:buNone/>
            </a:pPr>
            <a:r>
              <a:rPr lang="en" sz="1900">
                <a:solidFill>
                  <a:schemeClr val="dk1"/>
                </a:solidFill>
                <a:highlight>
                  <a:srgbClr val="FFFFFF"/>
                </a:highlight>
              </a:rPr>
              <a:t>P (A | B) = The probability of event A (hypothesis) occurring given that B (evidence) has occurred.</a:t>
            </a:r>
            <a:endParaRPr sz="1900">
              <a:solidFill>
                <a:schemeClr val="dk1"/>
              </a:solidFill>
              <a:highlight>
                <a:srgbClr val="FFFFFF"/>
              </a:highlight>
            </a:endParaRPr>
          </a:p>
          <a:p>
            <a:pPr indent="0" lvl="0" marL="0" rtl="0" algn="l">
              <a:spcBef>
                <a:spcPts val="1200"/>
              </a:spcBef>
              <a:spcAft>
                <a:spcPts val="0"/>
              </a:spcAft>
              <a:buClr>
                <a:schemeClr val="dk1"/>
              </a:buClr>
              <a:buSzPts val="1100"/>
              <a:buFont typeface="Arial"/>
              <a:buNone/>
            </a:pPr>
            <a:r>
              <a:rPr lang="en" sz="1900">
                <a:solidFill>
                  <a:schemeClr val="dk1"/>
                </a:solidFill>
                <a:highlight>
                  <a:srgbClr val="FFFFFF"/>
                </a:highlight>
              </a:rPr>
              <a:t>P (B | A) = The probability of the event B (evidence) occurring given that A (hypothesis) has occurred.</a:t>
            </a:r>
            <a:endParaRPr sz="1900">
              <a:solidFill>
                <a:schemeClr val="dk1"/>
              </a:solidFill>
              <a:highlight>
                <a:srgbClr val="FFFFFF"/>
              </a:highlight>
            </a:endParaRPr>
          </a:p>
          <a:p>
            <a:pPr indent="0" lvl="0" marL="0" rtl="0" algn="l">
              <a:spcBef>
                <a:spcPts val="1200"/>
              </a:spcBef>
              <a:spcAft>
                <a:spcPts val="0"/>
              </a:spcAft>
              <a:buClr>
                <a:schemeClr val="dk1"/>
              </a:buClr>
              <a:buSzPts val="1100"/>
              <a:buFont typeface="Arial"/>
              <a:buNone/>
            </a:pPr>
            <a:r>
              <a:rPr lang="en" sz="1900">
                <a:solidFill>
                  <a:schemeClr val="dk1"/>
                </a:solidFill>
                <a:highlight>
                  <a:srgbClr val="FFFFFF"/>
                </a:highlight>
              </a:rPr>
              <a:t>P(A) = The probability of event B (hypothesis) occurring.</a:t>
            </a:r>
            <a:endParaRPr sz="1900">
              <a:solidFill>
                <a:schemeClr val="dk1"/>
              </a:solidFill>
              <a:highlight>
                <a:srgbClr val="FFFFFF"/>
              </a:highlight>
            </a:endParaRPr>
          </a:p>
          <a:p>
            <a:pPr indent="0" lvl="0" marL="0" rtl="0" algn="l">
              <a:spcBef>
                <a:spcPts val="1200"/>
              </a:spcBef>
              <a:spcAft>
                <a:spcPts val="0"/>
              </a:spcAft>
              <a:buClr>
                <a:schemeClr val="dk1"/>
              </a:buClr>
              <a:buSzPts val="1100"/>
              <a:buFont typeface="Arial"/>
              <a:buNone/>
            </a:pPr>
            <a:r>
              <a:rPr lang="en" sz="1900">
                <a:solidFill>
                  <a:schemeClr val="dk1"/>
                </a:solidFill>
                <a:highlight>
                  <a:srgbClr val="FFFFFF"/>
                </a:highlight>
              </a:rPr>
              <a:t>P(B) = The probability of event A (evidence) occurring.</a:t>
            </a:r>
            <a:endParaRPr sz="1900">
              <a:solidFill>
                <a:schemeClr val="dk1"/>
              </a:solidFill>
              <a:highlight>
                <a:srgbClr val="FFFFFF"/>
              </a:highlight>
            </a:endParaRPr>
          </a:p>
          <a:p>
            <a:pPr indent="0" lvl="0" marL="0" rtl="0" algn="l">
              <a:spcBef>
                <a:spcPts val="2600"/>
              </a:spcBef>
              <a:spcAft>
                <a:spcPts val="1600"/>
              </a:spcAft>
              <a:buNone/>
            </a:pPr>
            <a:r>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8" name="Shape 288"/>
        <p:cNvGrpSpPr/>
        <p:nvPr/>
      </p:nvGrpSpPr>
      <p:grpSpPr>
        <a:xfrm>
          <a:off x="0" y="0"/>
          <a:ext cx="0" cy="0"/>
          <a:chOff x="0" y="0"/>
          <a:chExt cx="0" cy="0"/>
        </a:xfrm>
      </p:grpSpPr>
      <p:sp>
        <p:nvSpPr>
          <p:cNvPr id="289" name="Google Shape;289;p50"/>
          <p:cNvSpPr txBox="1"/>
          <p:nvPr>
            <p:ph idx="1" type="body"/>
          </p:nvPr>
        </p:nvSpPr>
        <p:spPr>
          <a:xfrm>
            <a:off x="5112700" y="1387300"/>
            <a:ext cx="38190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chemeClr val="dk1"/>
                </a:solidFill>
                <a:highlight>
                  <a:srgbClr val="FFFFFF"/>
                </a:highlight>
                <a:latin typeface="Roboto"/>
                <a:ea typeface="Roboto"/>
                <a:cs typeface="Roboto"/>
                <a:sym typeface="Roboto"/>
              </a:rPr>
              <a:t>Find the probability of “</a:t>
            </a:r>
            <a:r>
              <a:rPr b="1" lang="en">
                <a:solidFill>
                  <a:schemeClr val="dk1"/>
                </a:solidFill>
                <a:highlight>
                  <a:srgbClr val="FFFFFF"/>
                </a:highlight>
                <a:latin typeface="Roboto"/>
                <a:ea typeface="Roboto"/>
                <a:cs typeface="Roboto"/>
                <a:sym typeface="Roboto"/>
              </a:rPr>
              <a:t>Not playing golf</a:t>
            </a:r>
            <a:r>
              <a:rPr lang="en">
                <a:solidFill>
                  <a:schemeClr val="dk1"/>
                </a:solidFill>
                <a:highlight>
                  <a:srgbClr val="FFFFFF"/>
                </a:highlight>
                <a:latin typeface="Roboto"/>
                <a:ea typeface="Roboto"/>
                <a:cs typeface="Roboto"/>
                <a:sym typeface="Roboto"/>
              </a:rPr>
              <a:t>” given that the weather conditions are “Rainy outlook”, “Temperature is hot”, “high humidity” and “no wind”.</a:t>
            </a:r>
            <a:endParaRPr/>
          </a:p>
        </p:txBody>
      </p:sp>
      <p:pic>
        <p:nvPicPr>
          <p:cNvPr id="290" name="Google Shape;290;p50"/>
          <p:cNvPicPr preferRelativeResize="0"/>
          <p:nvPr/>
        </p:nvPicPr>
        <p:blipFill>
          <a:blip r:embed="rId3">
            <a:alphaModFix/>
          </a:blip>
          <a:stretch>
            <a:fillRect/>
          </a:stretch>
        </p:blipFill>
        <p:spPr>
          <a:xfrm>
            <a:off x="69888" y="100099"/>
            <a:ext cx="4877125" cy="494330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4" name="Shape 294"/>
        <p:cNvGrpSpPr/>
        <p:nvPr/>
      </p:nvGrpSpPr>
      <p:grpSpPr>
        <a:xfrm>
          <a:off x="0" y="0"/>
          <a:ext cx="0" cy="0"/>
          <a:chOff x="0" y="0"/>
          <a:chExt cx="0" cy="0"/>
        </a:xfrm>
      </p:grpSpPr>
      <p:sp>
        <p:nvSpPr>
          <p:cNvPr id="295" name="Google Shape;295;p5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71429"/>
              </a:lnSpc>
              <a:spcBef>
                <a:spcPts val="0"/>
              </a:spcBef>
              <a:spcAft>
                <a:spcPts val="0"/>
              </a:spcAft>
              <a:buNone/>
            </a:pPr>
            <a:r>
              <a:rPr lang="en" sz="1500">
                <a:solidFill>
                  <a:schemeClr val="dk1"/>
                </a:solidFill>
                <a:highlight>
                  <a:srgbClr val="FFFFFF"/>
                </a:highlight>
                <a:latin typeface="Roboto"/>
                <a:ea typeface="Roboto"/>
                <a:cs typeface="Roboto"/>
                <a:sym typeface="Roboto"/>
              </a:rPr>
              <a:t>Now, its time to put a naive assumption to the Bayes’ theorem, which is, </a:t>
            </a:r>
            <a:r>
              <a:rPr b="1" lang="en" sz="1500">
                <a:solidFill>
                  <a:schemeClr val="dk1"/>
                </a:solidFill>
                <a:highlight>
                  <a:srgbClr val="FFFFFF"/>
                </a:highlight>
                <a:latin typeface="Roboto"/>
                <a:ea typeface="Roboto"/>
                <a:cs typeface="Roboto"/>
                <a:sym typeface="Roboto"/>
              </a:rPr>
              <a:t>independence</a:t>
            </a:r>
            <a:r>
              <a:rPr lang="en" sz="1500">
                <a:solidFill>
                  <a:schemeClr val="dk1"/>
                </a:solidFill>
                <a:highlight>
                  <a:srgbClr val="FFFFFF"/>
                </a:highlight>
                <a:latin typeface="Roboto"/>
                <a:ea typeface="Roboto"/>
                <a:cs typeface="Roboto"/>
                <a:sym typeface="Roboto"/>
              </a:rPr>
              <a:t> among the features. So now, we split </a:t>
            </a:r>
            <a:r>
              <a:rPr b="1" lang="en" sz="1500">
                <a:solidFill>
                  <a:schemeClr val="dk1"/>
                </a:solidFill>
                <a:highlight>
                  <a:srgbClr val="FFFFFF"/>
                </a:highlight>
                <a:latin typeface="Roboto"/>
                <a:ea typeface="Roboto"/>
                <a:cs typeface="Roboto"/>
                <a:sym typeface="Roboto"/>
              </a:rPr>
              <a:t>evidence</a:t>
            </a:r>
            <a:r>
              <a:rPr lang="en" sz="1500">
                <a:solidFill>
                  <a:schemeClr val="dk1"/>
                </a:solidFill>
                <a:highlight>
                  <a:srgbClr val="FFFFFF"/>
                </a:highlight>
                <a:latin typeface="Roboto"/>
                <a:ea typeface="Roboto"/>
                <a:cs typeface="Roboto"/>
                <a:sym typeface="Roboto"/>
              </a:rPr>
              <a:t> into the independent parts.</a:t>
            </a:r>
            <a:endParaRPr sz="1500">
              <a:solidFill>
                <a:schemeClr val="dk1"/>
              </a:solidFill>
              <a:highlight>
                <a:srgbClr val="FFFFFF"/>
              </a:highlight>
              <a:latin typeface="Roboto"/>
              <a:ea typeface="Roboto"/>
              <a:cs typeface="Roboto"/>
              <a:sym typeface="Roboto"/>
            </a:endParaRPr>
          </a:p>
          <a:p>
            <a:pPr indent="0" lvl="0" marL="0" rtl="0" algn="l">
              <a:lnSpc>
                <a:spcPct val="171429"/>
              </a:lnSpc>
              <a:spcBef>
                <a:spcPts val="800"/>
              </a:spcBef>
              <a:spcAft>
                <a:spcPts val="0"/>
              </a:spcAft>
              <a:buNone/>
            </a:pPr>
            <a:r>
              <a:rPr lang="en" sz="1500">
                <a:solidFill>
                  <a:schemeClr val="dk1"/>
                </a:solidFill>
                <a:highlight>
                  <a:srgbClr val="FFFFFF"/>
                </a:highlight>
                <a:latin typeface="Roboto"/>
                <a:ea typeface="Roboto"/>
                <a:cs typeface="Roboto"/>
                <a:sym typeface="Roboto"/>
              </a:rPr>
              <a:t>Now, if any two events A and B are independent, then,</a:t>
            </a:r>
            <a:endParaRPr sz="1500">
              <a:solidFill>
                <a:schemeClr val="dk1"/>
              </a:solidFill>
              <a:highlight>
                <a:srgbClr val="FFFFFF"/>
              </a:highlight>
              <a:latin typeface="Roboto"/>
              <a:ea typeface="Roboto"/>
              <a:cs typeface="Roboto"/>
              <a:sym typeface="Roboto"/>
            </a:endParaRPr>
          </a:p>
          <a:p>
            <a:pPr indent="0" lvl="0" marL="0" rtl="0" algn="l">
              <a:spcBef>
                <a:spcPts val="800"/>
              </a:spcBef>
              <a:spcAft>
                <a:spcPts val="0"/>
              </a:spcAft>
              <a:buNone/>
            </a:pPr>
            <a:r>
              <a:rPr lang="en" sz="1500">
                <a:solidFill>
                  <a:schemeClr val="dk1"/>
                </a:solidFill>
                <a:highlight>
                  <a:srgbClr val="E0E0E0"/>
                </a:highlight>
                <a:latin typeface="Courier New"/>
                <a:ea typeface="Courier New"/>
                <a:cs typeface="Courier New"/>
                <a:sym typeface="Courier New"/>
              </a:rPr>
              <a:t>P(A,B) = P(A)P(B)</a:t>
            </a:r>
            <a:endParaRPr sz="1500">
              <a:solidFill>
                <a:schemeClr val="dk1"/>
              </a:solidFill>
              <a:highlight>
                <a:srgbClr val="E0E0E0"/>
              </a:highlight>
              <a:latin typeface="Courier New"/>
              <a:ea typeface="Courier New"/>
              <a:cs typeface="Courier New"/>
              <a:sym typeface="Courier New"/>
            </a:endParaRPr>
          </a:p>
          <a:p>
            <a:pPr indent="0" lvl="0" marL="101600" marR="101600" rtl="0" algn="l">
              <a:lnSpc>
                <a:spcPct val="200000"/>
              </a:lnSpc>
              <a:spcBef>
                <a:spcPts val="1600"/>
              </a:spcBef>
              <a:spcAft>
                <a:spcPts val="0"/>
              </a:spcAft>
              <a:buNone/>
            </a:pPr>
            <a:r>
              <a:t/>
            </a:r>
            <a:endParaRPr sz="1500">
              <a:solidFill>
                <a:schemeClr val="dk1"/>
              </a:solidFill>
              <a:highlight>
                <a:srgbClr val="E0E0E0"/>
              </a:highlight>
              <a:latin typeface="Courier New"/>
              <a:ea typeface="Courier New"/>
              <a:cs typeface="Courier New"/>
              <a:sym typeface="Courier New"/>
            </a:endParaRPr>
          </a:p>
          <a:p>
            <a:pPr indent="0" lvl="0" marL="101600" marR="101600" rtl="0" algn="l">
              <a:lnSpc>
                <a:spcPct val="158000"/>
              </a:lnSpc>
              <a:spcBef>
                <a:spcPts val="800"/>
              </a:spcBef>
              <a:spcAft>
                <a:spcPts val="0"/>
              </a:spcAft>
              <a:buNone/>
            </a:pPr>
            <a:r>
              <a:t/>
            </a:r>
            <a:endParaRPr sz="1150">
              <a:solidFill>
                <a:schemeClr val="dk1"/>
              </a:solidFill>
              <a:highlight>
                <a:srgbClr val="E0E0E0"/>
              </a:highlight>
              <a:latin typeface="Courier New"/>
              <a:ea typeface="Courier New"/>
              <a:cs typeface="Courier New"/>
              <a:sym typeface="Courier New"/>
            </a:endParaRPr>
          </a:p>
          <a:p>
            <a:pPr indent="0" lvl="0" marL="0" rtl="0" algn="l">
              <a:spcBef>
                <a:spcPts val="8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Google Shape;76;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77" name="Google Shape;77;p16"/>
          <p:cNvPicPr preferRelativeResize="0"/>
          <p:nvPr/>
        </p:nvPicPr>
        <p:blipFill>
          <a:blip r:embed="rId3">
            <a:alphaModFix/>
          </a:blip>
          <a:stretch>
            <a:fillRect/>
          </a:stretch>
        </p:blipFill>
        <p:spPr>
          <a:xfrm>
            <a:off x="195000" y="204825"/>
            <a:ext cx="8637299" cy="4858475"/>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9" name="Shape 299"/>
        <p:cNvGrpSpPr/>
        <p:nvPr/>
      </p:nvGrpSpPr>
      <p:grpSpPr>
        <a:xfrm>
          <a:off x="0" y="0"/>
          <a:ext cx="0" cy="0"/>
          <a:chOff x="0" y="0"/>
          <a:chExt cx="0" cy="0"/>
        </a:xfrm>
      </p:grpSpPr>
      <p:pic>
        <p:nvPicPr>
          <p:cNvPr id="300" name="Google Shape;300;p52"/>
          <p:cNvPicPr preferRelativeResize="0"/>
          <p:nvPr/>
        </p:nvPicPr>
        <p:blipFill>
          <a:blip r:embed="rId3">
            <a:alphaModFix/>
          </a:blip>
          <a:stretch>
            <a:fillRect/>
          </a:stretch>
        </p:blipFill>
        <p:spPr>
          <a:xfrm>
            <a:off x="1185775" y="123200"/>
            <a:ext cx="6159875" cy="502030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4" name="Shape 304"/>
        <p:cNvGrpSpPr/>
        <p:nvPr/>
      </p:nvGrpSpPr>
      <p:grpSpPr>
        <a:xfrm>
          <a:off x="0" y="0"/>
          <a:ext cx="0" cy="0"/>
          <a:chOff x="0" y="0"/>
          <a:chExt cx="0" cy="0"/>
        </a:xfrm>
      </p:grpSpPr>
      <p:sp>
        <p:nvSpPr>
          <p:cNvPr id="305" name="Google Shape;305;p53"/>
          <p:cNvSpPr txBox="1"/>
          <p:nvPr>
            <p:ph idx="1" type="body"/>
          </p:nvPr>
        </p:nvSpPr>
        <p:spPr>
          <a:xfrm>
            <a:off x="311700" y="316650"/>
            <a:ext cx="8520600" cy="34275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sz="1500">
                <a:solidFill>
                  <a:srgbClr val="000000"/>
                </a:solidFill>
                <a:highlight>
                  <a:srgbClr val="E0E0E0"/>
                </a:highlight>
              </a:rPr>
              <a:t>today = (Sunny, Hot, Normal, False)</a:t>
            </a:r>
            <a:endParaRPr sz="1500">
              <a:solidFill>
                <a:srgbClr val="000000"/>
              </a:solidFill>
              <a:highlight>
                <a:srgbClr val="E0E0E0"/>
              </a:highlight>
            </a:endParaRPr>
          </a:p>
          <a:p>
            <a:pPr indent="0" lvl="0" marL="0" rtl="0" algn="l">
              <a:lnSpc>
                <a:spcPct val="156000"/>
              </a:lnSpc>
              <a:spcBef>
                <a:spcPts val="1200"/>
              </a:spcBef>
              <a:spcAft>
                <a:spcPts val="0"/>
              </a:spcAft>
              <a:buNone/>
            </a:pPr>
            <a:r>
              <a:rPr lang="en" sz="1100">
                <a:solidFill>
                  <a:srgbClr val="000000"/>
                </a:solidFill>
                <a:highlight>
                  <a:srgbClr val="E0E0E0"/>
                </a:highlight>
              </a:rPr>
              <a:t> </a:t>
            </a:r>
            <a:endParaRPr sz="1100">
              <a:solidFill>
                <a:srgbClr val="000000"/>
              </a:solidFill>
              <a:highlight>
                <a:srgbClr val="E0E0E0"/>
              </a:highlight>
            </a:endParaRPr>
          </a:p>
          <a:p>
            <a:pPr indent="0" lvl="0" marL="0" rtl="0" algn="l">
              <a:lnSpc>
                <a:spcPct val="156000"/>
              </a:lnSpc>
              <a:spcBef>
                <a:spcPts val="1200"/>
              </a:spcBef>
              <a:spcAft>
                <a:spcPts val="0"/>
              </a:spcAft>
              <a:buNone/>
            </a:pPr>
            <a:r>
              <a:rPr lang="en" sz="1100">
                <a:solidFill>
                  <a:srgbClr val="000000"/>
                </a:solidFill>
                <a:highlight>
                  <a:srgbClr val="E0E0E0"/>
                </a:highlight>
              </a:rPr>
              <a:t> </a:t>
            </a:r>
            <a:endParaRPr sz="1100">
              <a:solidFill>
                <a:srgbClr val="000000"/>
              </a:solidFill>
              <a:highlight>
                <a:srgbClr val="E0E0E0"/>
              </a:highlight>
            </a:endParaRPr>
          </a:p>
          <a:p>
            <a:pPr indent="0" lvl="0" marL="0" rtl="0" algn="l">
              <a:lnSpc>
                <a:spcPct val="156000"/>
              </a:lnSpc>
              <a:spcBef>
                <a:spcPts val="1200"/>
              </a:spcBef>
              <a:spcAft>
                <a:spcPts val="0"/>
              </a:spcAft>
              <a:buNone/>
            </a:pPr>
            <a:r>
              <a:rPr lang="en" sz="1100">
                <a:solidFill>
                  <a:srgbClr val="000000"/>
                </a:solidFill>
                <a:highlight>
                  <a:srgbClr val="E0E0E0"/>
                </a:highlight>
              </a:rPr>
              <a:t> </a:t>
            </a:r>
            <a:endParaRPr sz="1100">
              <a:solidFill>
                <a:srgbClr val="000000"/>
              </a:solidFill>
              <a:highlight>
                <a:srgbClr val="E0E0E0"/>
              </a:highlight>
            </a:endParaRPr>
          </a:p>
          <a:p>
            <a:pPr indent="0" lvl="0" marL="0" rtl="0" algn="l">
              <a:lnSpc>
                <a:spcPct val="156000"/>
              </a:lnSpc>
              <a:spcBef>
                <a:spcPts val="1200"/>
              </a:spcBef>
              <a:spcAft>
                <a:spcPts val="0"/>
              </a:spcAft>
              <a:buNone/>
            </a:pPr>
            <a:r>
              <a:rPr lang="en" sz="1100">
                <a:solidFill>
                  <a:srgbClr val="000000"/>
                </a:solidFill>
                <a:highlight>
                  <a:srgbClr val="E0E0E0"/>
                </a:highlight>
              </a:rPr>
              <a:t> </a:t>
            </a:r>
            <a:endParaRPr sz="1100">
              <a:solidFill>
                <a:srgbClr val="000000"/>
              </a:solidFill>
              <a:highlight>
                <a:srgbClr val="E0E0E0"/>
              </a:highlight>
            </a:endParaRPr>
          </a:p>
          <a:p>
            <a:pPr indent="0" lvl="0" marL="0" rtl="0" algn="l">
              <a:spcBef>
                <a:spcPts val="800"/>
              </a:spcBef>
              <a:spcAft>
                <a:spcPts val="1600"/>
              </a:spcAft>
              <a:buNone/>
            </a:pPr>
            <a:r>
              <a:t/>
            </a:r>
            <a:endParaRPr/>
          </a:p>
        </p:txBody>
      </p:sp>
      <p:pic>
        <p:nvPicPr>
          <p:cNvPr id="306" name="Google Shape;306;p53"/>
          <p:cNvPicPr preferRelativeResize="0"/>
          <p:nvPr/>
        </p:nvPicPr>
        <p:blipFill>
          <a:blip r:embed="rId3">
            <a:alphaModFix/>
          </a:blip>
          <a:stretch>
            <a:fillRect/>
          </a:stretch>
        </p:blipFill>
        <p:spPr>
          <a:xfrm>
            <a:off x="311700" y="1031800"/>
            <a:ext cx="8325701" cy="462000"/>
          </a:xfrm>
          <a:prstGeom prst="rect">
            <a:avLst/>
          </a:prstGeom>
          <a:noFill/>
          <a:ln>
            <a:noFill/>
          </a:ln>
        </p:spPr>
      </p:pic>
      <p:pic>
        <p:nvPicPr>
          <p:cNvPr id="307" name="Google Shape;307;p53"/>
          <p:cNvPicPr preferRelativeResize="0"/>
          <p:nvPr/>
        </p:nvPicPr>
        <p:blipFill>
          <a:blip r:embed="rId4">
            <a:alphaModFix/>
          </a:blip>
          <a:stretch>
            <a:fillRect/>
          </a:stretch>
        </p:blipFill>
        <p:spPr>
          <a:xfrm>
            <a:off x="311700" y="1799400"/>
            <a:ext cx="7824650" cy="462000"/>
          </a:xfrm>
          <a:prstGeom prst="rect">
            <a:avLst/>
          </a:prstGeom>
          <a:noFill/>
          <a:ln>
            <a:noFill/>
          </a:ln>
        </p:spPr>
      </p:pic>
      <p:pic>
        <p:nvPicPr>
          <p:cNvPr id="308" name="Google Shape;308;p53"/>
          <p:cNvPicPr preferRelativeResize="0"/>
          <p:nvPr/>
        </p:nvPicPr>
        <p:blipFill>
          <a:blip r:embed="rId5">
            <a:alphaModFix/>
          </a:blip>
          <a:stretch>
            <a:fillRect/>
          </a:stretch>
        </p:blipFill>
        <p:spPr>
          <a:xfrm>
            <a:off x="448650" y="2484425"/>
            <a:ext cx="3266325" cy="346075"/>
          </a:xfrm>
          <a:prstGeom prst="rect">
            <a:avLst/>
          </a:prstGeom>
          <a:noFill/>
          <a:ln>
            <a:noFill/>
          </a:ln>
        </p:spPr>
      </p:pic>
      <p:pic>
        <p:nvPicPr>
          <p:cNvPr id="309" name="Google Shape;309;p53"/>
          <p:cNvPicPr preferRelativeResize="0"/>
          <p:nvPr/>
        </p:nvPicPr>
        <p:blipFill>
          <a:blip r:embed="rId6">
            <a:alphaModFix/>
          </a:blip>
          <a:stretch>
            <a:fillRect/>
          </a:stretch>
        </p:blipFill>
        <p:spPr>
          <a:xfrm>
            <a:off x="448650" y="3152775"/>
            <a:ext cx="2877675" cy="346075"/>
          </a:xfrm>
          <a:prstGeom prst="rect">
            <a:avLst/>
          </a:prstGeom>
          <a:noFill/>
          <a:ln>
            <a:noFill/>
          </a:ln>
        </p:spPr>
      </p:pic>
      <p:pic>
        <p:nvPicPr>
          <p:cNvPr id="310" name="Google Shape;310;p53"/>
          <p:cNvPicPr preferRelativeResize="0"/>
          <p:nvPr/>
        </p:nvPicPr>
        <p:blipFill>
          <a:blip r:embed="rId7">
            <a:alphaModFix/>
          </a:blip>
          <a:stretch>
            <a:fillRect/>
          </a:stretch>
        </p:blipFill>
        <p:spPr>
          <a:xfrm>
            <a:off x="429600" y="4802225"/>
            <a:ext cx="2465550" cy="282475"/>
          </a:xfrm>
          <a:prstGeom prst="rect">
            <a:avLst/>
          </a:prstGeom>
          <a:noFill/>
          <a:ln>
            <a:noFill/>
          </a:ln>
        </p:spPr>
      </p:pic>
      <p:pic>
        <p:nvPicPr>
          <p:cNvPr id="311" name="Google Shape;311;p53"/>
          <p:cNvPicPr preferRelativeResize="0"/>
          <p:nvPr/>
        </p:nvPicPr>
        <p:blipFill>
          <a:blip r:embed="rId8">
            <a:alphaModFix/>
          </a:blip>
          <a:stretch>
            <a:fillRect/>
          </a:stretch>
        </p:blipFill>
        <p:spPr>
          <a:xfrm>
            <a:off x="392352" y="3698500"/>
            <a:ext cx="3057175" cy="346050"/>
          </a:xfrm>
          <a:prstGeom prst="rect">
            <a:avLst/>
          </a:prstGeom>
          <a:noFill/>
          <a:ln>
            <a:noFill/>
          </a:ln>
        </p:spPr>
      </p:pic>
      <p:pic>
        <p:nvPicPr>
          <p:cNvPr id="312" name="Google Shape;312;p53"/>
          <p:cNvPicPr preferRelativeResize="0"/>
          <p:nvPr/>
        </p:nvPicPr>
        <p:blipFill>
          <a:blip r:embed="rId9">
            <a:alphaModFix/>
          </a:blip>
          <a:stretch>
            <a:fillRect/>
          </a:stretch>
        </p:blipFill>
        <p:spPr>
          <a:xfrm>
            <a:off x="522000" y="4250350"/>
            <a:ext cx="3057175" cy="346075"/>
          </a:xfrm>
          <a:prstGeom prst="rect">
            <a:avLst/>
          </a:prstGeom>
          <a:noFill/>
          <a:ln>
            <a:noFill/>
          </a:ln>
        </p:spPr>
      </p:pic>
      <p:sp>
        <p:nvSpPr>
          <p:cNvPr id="313" name="Google Shape;313;p53"/>
          <p:cNvSpPr txBox="1"/>
          <p:nvPr>
            <p:ph idx="1" type="body"/>
          </p:nvPr>
        </p:nvSpPr>
        <p:spPr>
          <a:xfrm>
            <a:off x="4743125" y="3321050"/>
            <a:ext cx="3819000" cy="99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highlight>
                  <a:srgbClr val="FFFFFF"/>
                </a:highlight>
                <a:latin typeface="Roboto"/>
                <a:ea typeface="Roboto"/>
                <a:cs typeface="Roboto"/>
                <a:sym typeface="Roboto"/>
              </a:rPr>
              <a:t>P(Yes|Today) &gt;P(No|Today): </a:t>
            </a:r>
            <a:endParaRPr>
              <a:solidFill>
                <a:schemeClr val="dk1"/>
              </a:solidFill>
              <a:highlight>
                <a:srgbClr val="FFFFFF"/>
              </a:highlight>
              <a:latin typeface="Roboto"/>
              <a:ea typeface="Roboto"/>
              <a:cs typeface="Roboto"/>
              <a:sym typeface="Roboto"/>
            </a:endParaRPr>
          </a:p>
          <a:p>
            <a:pPr indent="0" lvl="0" marL="0" rtl="0" algn="l">
              <a:lnSpc>
                <a:spcPct val="171429"/>
              </a:lnSpc>
              <a:spcBef>
                <a:spcPts val="1600"/>
              </a:spcBef>
              <a:spcAft>
                <a:spcPts val="0"/>
              </a:spcAft>
              <a:buNone/>
            </a:pPr>
            <a:r>
              <a:rPr lang="en">
                <a:solidFill>
                  <a:schemeClr val="dk1"/>
                </a:solidFill>
                <a:highlight>
                  <a:srgbClr val="FFFFFF"/>
                </a:highlight>
                <a:latin typeface="Roboto"/>
                <a:ea typeface="Roboto"/>
                <a:cs typeface="Roboto"/>
                <a:sym typeface="Roboto"/>
              </a:rPr>
              <a:t>So, prediction that golf would be played is ‘Yes’.</a:t>
            </a:r>
            <a:endParaRPr>
              <a:solidFill>
                <a:schemeClr val="dk1"/>
              </a:solidFill>
              <a:highlight>
                <a:srgbClr val="FFFFFF"/>
              </a:highlight>
              <a:latin typeface="Roboto"/>
              <a:ea typeface="Roboto"/>
              <a:cs typeface="Roboto"/>
              <a:sym typeface="Roboto"/>
            </a:endParaRPr>
          </a:p>
          <a:p>
            <a:pPr indent="0" lvl="0" marL="0" rtl="0" algn="just">
              <a:spcBef>
                <a:spcPts val="800"/>
              </a:spcBef>
              <a:spcAft>
                <a:spcPts val="0"/>
              </a:spcAft>
              <a:buNone/>
            </a:pPr>
            <a:r>
              <a:t/>
            </a:r>
            <a:endParaRPr sz="1200">
              <a:solidFill>
                <a:schemeClr val="dk1"/>
              </a:solidFill>
              <a:highlight>
                <a:srgbClr val="FFFFFF"/>
              </a:highlight>
              <a:latin typeface="Roboto"/>
              <a:ea typeface="Roboto"/>
              <a:cs typeface="Roboto"/>
              <a:sym typeface="Roboto"/>
            </a:endParaRPr>
          </a:p>
          <a:p>
            <a:pPr indent="0" lvl="0" marL="0" rtl="0" algn="l">
              <a:spcBef>
                <a:spcPts val="0"/>
              </a:spcBef>
              <a:spcAft>
                <a:spcPts val="1600"/>
              </a:spcAft>
              <a:buNone/>
            </a:pPr>
            <a:r>
              <a:t/>
            </a:r>
            <a:endParaRPr>
              <a:solidFill>
                <a:schemeClr val="dk1"/>
              </a:solidFill>
              <a:highlight>
                <a:srgbClr val="FFFFFF"/>
              </a:highlight>
              <a:latin typeface="Roboto"/>
              <a:ea typeface="Roboto"/>
              <a:cs typeface="Roboto"/>
              <a:sym typeface="Roboto"/>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7" name="Shape 317"/>
        <p:cNvGrpSpPr/>
        <p:nvPr/>
      </p:nvGrpSpPr>
      <p:grpSpPr>
        <a:xfrm>
          <a:off x="0" y="0"/>
          <a:ext cx="0" cy="0"/>
          <a:chOff x="0" y="0"/>
          <a:chExt cx="0" cy="0"/>
        </a:xfrm>
      </p:grpSpPr>
      <p:pic>
        <p:nvPicPr>
          <p:cNvPr id="318" name="Google Shape;318;p54"/>
          <p:cNvPicPr preferRelativeResize="0"/>
          <p:nvPr/>
        </p:nvPicPr>
        <p:blipFill>
          <a:blip r:embed="rId3">
            <a:alphaModFix/>
          </a:blip>
          <a:stretch>
            <a:fillRect/>
          </a:stretch>
        </p:blipFill>
        <p:spPr>
          <a:xfrm>
            <a:off x="152400" y="385000"/>
            <a:ext cx="8856426" cy="3772925"/>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2" name="Shape 322"/>
        <p:cNvGrpSpPr/>
        <p:nvPr/>
      </p:nvGrpSpPr>
      <p:grpSpPr>
        <a:xfrm>
          <a:off x="0" y="0"/>
          <a:ext cx="0" cy="0"/>
          <a:chOff x="0" y="0"/>
          <a:chExt cx="0" cy="0"/>
        </a:xfrm>
      </p:grpSpPr>
      <p:sp>
        <p:nvSpPr>
          <p:cNvPr id="323" name="Google Shape;323;p5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Clr>
                <a:schemeClr val="dk1"/>
              </a:buClr>
              <a:buSzPts val="1100"/>
              <a:buFont typeface="Arial"/>
              <a:buNone/>
            </a:pPr>
            <a:r>
              <a:rPr b="1" lang="en" sz="2400">
                <a:solidFill>
                  <a:schemeClr val="dk2"/>
                </a:solidFill>
              </a:rPr>
              <a:t>Unsupervised Learning:</a:t>
            </a:r>
            <a:endParaRPr/>
          </a:p>
        </p:txBody>
      </p:sp>
      <p:sp>
        <p:nvSpPr>
          <p:cNvPr id="324" name="Google Shape;324;p5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lang="en">
                <a:solidFill>
                  <a:schemeClr val="dk1"/>
                </a:solidFill>
                <a:highlight>
                  <a:schemeClr val="lt1"/>
                </a:highlight>
              </a:rPr>
              <a:t>Unlike supervised learning, no teacher is provided that means no training will be given to the machine.</a:t>
            </a:r>
            <a:endParaRPr>
              <a:solidFill>
                <a:schemeClr val="dk1"/>
              </a:solidFill>
              <a:highlight>
                <a:schemeClr val="lt1"/>
              </a:highlight>
            </a:endParaRPr>
          </a:p>
          <a:p>
            <a:pPr indent="-342900" lvl="0" marL="457200" rtl="0" algn="l">
              <a:spcBef>
                <a:spcPts val="0"/>
              </a:spcBef>
              <a:spcAft>
                <a:spcPts val="0"/>
              </a:spcAft>
              <a:buClr>
                <a:schemeClr val="dk1"/>
              </a:buClr>
              <a:buSzPts val="1800"/>
              <a:buChar char="●"/>
            </a:pPr>
            <a:r>
              <a:rPr lang="en">
                <a:solidFill>
                  <a:schemeClr val="dk1"/>
                </a:solidFill>
                <a:highlight>
                  <a:schemeClr val="lt1"/>
                </a:highlight>
              </a:rPr>
              <a:t> Here the task of machine is to group unsorted information according to similarities, patterns and differences without any prior training of data.</a:t>
            </a:r>
            <a:endParaRPr>
              <a:solidFill>
                <a:schemeClr val="dk1"/>
              </a:solidFill>
              <a:highlight>
                <a:schemeClr val="lt1"/>
              </a:highlight>
            </a:endParaRPr>
          </a:p>
          <a:p>
            <a:pPr indent="-342900" lvl="0" marL="457200" rtl="0" algn="l">
              <a:spcBef>
                <a:spcPts val="0"/>
              </a:spcBef>
              <a:spcAft>
                <a:spcPts val="0"/>
              </a:spcAft>
              <a:buClr>
                <a:schemeClr val="dk1"/>
              </a:buClr>
              <a:buSzPts val="1800"/>
              <a:buChar char="●"/>
            </a:pPr>
            <a:r>
              <a:rPr lang="en">
                <a:solidFill>
                  <a:schemeClr val="dk1"/>
                </a:solidFill>
                <a:highlight>
                  <a:schemeClr val="lt1"/>
                </a:highlight>
              </a:rPr>
              <a:t>Unsupervised Learning is mainly used in Clustering (k-means)</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8" name="Shape 328"/>
        <p:cNvGrpSpPr/>
        <p:nvPr/>
      </p:nvGrpSpPr>
      <p:grpSpPr>
        <a:xfrm>
          <a:off x="0" y="0"/>
          <a:ext cx="0" cy="0"/>
          <a:chOff x="0" y="0"/>
          <a:chExt cx="0" cy="0"/>
        </a:xfrm>
      </p:grpSpPr>
      <p:sp>
        <p:nvSpPr>
          <p:cNvPr id="329" name="Google Shape;329;p5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List of Unsupervised algorithms explained:	</a:t>
            </a:r>
            <a:endParaRPr/>
          </a:p>
        </p:txBody>
      </p:sp>
      <p:sp>
        <p:nvSpPr>
          <p:cNvPr id="330" name="Google Shape;330;p5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Hierarchical</a:t>
            </a:r>
            <a:r>
              <a:rPr lang="en" sz="2000"/>
              <a:t> Clustering</a:t>
            </a:r>
            <a:endParaRPr sz="2000"/>
          </a:p>
          <a:p>
            <a:pPr indent="-355600" lvl="0" marL="457200" rtl="0" algn="l">
              <a:spcBef>
                <a:spcPts val="0"/>
              </a:spcBef>
              <a:spcAft>
                <a:spcPts val="0"/>
              </a:spcAft>
              <a:buSzPts val="2000"/>
              <a:buChar char="●"/>
            </a:pPr>
            <a:r>
              <a:rPr lang="en" sz="2000"/>
              <a:t>K-Means Clustering</a:t>
            </a:r>
            <a:endParaRPr sz="2000"/>
          </a:p>
          <a:p>
            <a:pPr indent="-355600" lvl="0" marL="457200" rtl="0" algn="l">
              <a:spcBef>
                <a:spcPts val="0"/>
              </a:spcBef>
              <a:spcAft>
                <a:spcPts val="0"/>
              </a:spcAft>
              <a:buSzPts val="2000"/>
              <a:buChar char="●"/>
            </a:pPr>
            <a:r>
              <a:rPr lang="en" sz="2000"/>
              <a:t>PCA (</a:t>
            </a:r>
            <a:r>
              <a:rPr lang="en" sz="2000"/>
              <a:t>Principal</a:t>
            </a:r>
            <a:r>
              <a:rPr lang="en" sz="2000"/>
              <a:t> </a:t>
            </a:r>
            <a:r>
              <a:rPr lang="en" sz="2000"/>
              <a:t>Component</a:t>
            </a:r>
            <a:r>
              <a:rPr lang="en" sz="2000"/>
              <a:t> Analysis)</a:t>
            </a:r>
            <a:endParaRPr sz="2000"/>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4" name="Shape 334"/>
        <p:cNvGrpSpPr/>
        <p:nvPr/>
      </p:nvGrpSpPr>
      <p:grpSpPr>
        <a:xfrm>
          <a:off x="0" y="0"/>
          <a:ext cx="0" cy="0"/>
          <a:chOff x="0" y="0"/>
          <a:chExt cx="0" cy="0"/>
        </a:xfrm>
      </p:grpSpPr>
      <p:sp>
        <p:nvSpPr>
          <p:cNvPr id="335" name="Google Shape;335;p5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                 Hierarchical Clustering</a:t>
            </a:r>
            <a:endParaRPr sz="3000"/>
          </a:p>
        </p:txBody>
      </p:sp>
      <p:sp>
        <p:nvSpPr>
          <p:cNvPr id="336" name="Google Shape;336;p57"/>
          <p:cNvSpPr txBox="1"/>
          <p:nvPr>
            <p:ph idx="1" type="body"/>
          </p:nvPr>
        </p:nvSpPr>
        <p:spPr>
          <a:xfrm>
            <a:off x="311700" y="1152475"/>
            <a:ext cx="8520600" cy="3829800"/>
          </a:xfrm>
          <a:prstGeom prst="rect">
            <a:avLst/>
          </a:prstGeom>
        </p:spPr>
        <p:txBody>
          <a:bodyPr anchorCtr="0" anchor="t" bIns="91425" lIns="91425" spcFirstLastPara="1" rIns="91425" wrap="square" tIns="91425">
            <a:noAutofit/>
          </a:bodyPr>
          <a:lstStyle/>
          <a:p>
            <a:pPr indent="0" lvl="0" marL="0" rtl="0" algn="l">
              <a:lnSpc>
                <a:spcPct val="90000"/>
              </a:lnSpc>
              <a:spcBef>
                <a:spcPts val="1000"/>
              </a:spcBef>
              <a:spcAft>
                <a:spcPts val="0"/>
              </a:spcAft>
              <a:buClr>
                <a:schemeClr val="dk1"/>
              </a:buClr>
              <a:buSzPts val="1100"/>
              <a:buFont typeface="Arial"/>
              <a:buNone/>
            </a:pPr>
            <a:r>
              <a:rPr lang="en" sz="2400">
                <a:solidFill>
                  <a:schemeClr val="dk1"/>
                </a:solidFill>
                <a:latin typeface="Calibri"/>
                <a:ea typeface="Calibri"/>
                <a:cs typeface="Calibri"/>
                <a:sym typeface="Calibri"/>
              </a:rPr>
              <a:t>Cluster analysis or clustering is the task of grouping a set of objects in such a way that objects in the same group (called a cluster) are more similar (in some sense) to each other than to those in other groups (clusters).</a:t>
            </a:r>
            <a:endParaRPr sz="2400">
              <a:solidFill>
                <a:schemeClr val="dk1"/>
              </a:solidFill>
              <a:latin typeface="Calibri"/>
              <a:ea typeface="Calibri"/>
              <a:cs typeface="Calibri"/>
              <a:sym typeface="Calibri"/>
            </a:endParaRPr>
          </a:p>
          <a:p>
            <a:pPr indent="0" lvl="0" marL="0" rtl="0" algn="l">
              <a:lnSpc>
                <a:spcPct val="90000"/>
              </a:lnSpc>
              <a:spcBef>
                <a:spcPts val="1000"/>
              </a:spcBef>
              <a:spcAft>
                <a:spcPts val="0"/>
              </a:spcAft>
              <a:buClr>
                <a:schemeClr val="dk1"/>
              </a:buClr>
              <a:buSzPts val="1100"/>
              <a:buFont typeface="Arial"/>
              <a:buNone/>
            </a:pPr>
            <a:r>
              <a:rPr b="1" lang="en" sz="2400">
                <a:solidFill>
                  <a:schemeClr val="dk1"/>
                </a:solidFill>
                <a:latin typeface="Calibri"/>
                <a:ea typeface="Calibri"/>
                <a:cs typeface="Calibri"/>
                <a:sym typeface="Calibri"/>
              </a:rPr>
              <a:t>What is Hierarchical?</a:t>
            </a:r>
            <a:endParaRPr b="1" sz="2400">
              <a:solidFill>
                <a:schemeClr val="dk1"/>
              </a:solidFill>
              <a:latin typeface="Calibri"/>
              <a:ea typeface="Calibri"/>
              <a:cs typeface="Calibri"/>
              <a:sym typeface="Calibri"/>
            </a:endParaRPr>
          </a:p>
          <a:p>
            <a:pPr indent="0" lvl="0" marL="0" rtl="0" algn="l">
              <a:lnSpc>
                <a:spcPct val="90000"/>
              </a:lnSpc>
              <a:spcBef>
                <a:spcPts val="1000"/>
              </a:spcBef>
              <a:spcAft>
                <a:spcPts val="0"/>
              </a:spcAft>
              <a:buClr>
                <a:schemeClr val="dk1"/>
              </a:buClr>
              <a:buSzPts val="1100"/>
              <a:buFont typeface="Arial"/>
              <a:buNone/>
            </a:pPr>
            <a:r>
              <a:rPr lang="en" sz="2400">
                <a:solidFill>
                  <a:schemeClr val="dk1"/>
                </a:solidFill>
                <a:latin typeface="Calibri"/>
                <a:ea typeface="Calibri"/>
                <a:cs typeface="Calibri"/>
                <a:sym typeface="Calibri"/>
              </a:rPr>
              <a:t>Most common approach is where all objects start as separate clusters and then are joined sequentially such that each step forms a new cluster joining by two clusters at a time until only a single cluster remains</a:t>
            </a:r>
            <a:endParaRPr sz="2400">
              <a:solidFill>
                <a:schemeClr val="dk1"/>
              </a:solidFill>
              <a:latin typeface="Calibri"/>
              <a:ea typeface="Calibri"/>
              <a:cs typeface="Calibri"/>
              <a:sym typeface="Calibri"/>
            </a:endParaRPr>
          </a:p>
          <a:p>
            <a:pPr indent="0" lvl="0" marL="0" rtl="0" algn="l">
              <a:spcBef>
                <a:spcPts val="0"/>
              </a:spcBef>
              <a:spcAft>
                <a:spcPts val="1600"/>
              </a:spcAft>
              <a:buNone/>
            </a:pPr>
            <a:r>
              <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0" name="Shape 340"/>
        <p:cNvGrpSpPr/>
        <p:nvPr/>
      </p:nvGrpSpPr>
      <p:grpSpPr>
        <a:xfrm>
          <a:off x="0" y="0"/>
          <a:ext cx="0" cy="0"/>
          <a:chOff x="0" y="0"/>
          <a:chExt cx="0" cy="0"/>
        </a:xfrm>
      </p:grpSpPr>
      <p:sp>
        <p:nvSpPr>
          <p:cNvPr id="341" name="Google Shape;341;p5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u="sng"/>
              <a:t>Two approaches:</a:t>
            </a:r>
            <a:endParaRPr sz="3000" u="sng"/>
          </a:p>
        </p:txBody>
      </p:sp>
      <p:sp>
        <p:nvSpPr>
          <p:cNvPr id="342" name="Google Shape;342;p5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90000"/>
              </a:lnSpc>
              <a:spcBef>
                <a:spcPts val="1000"/>
              </a:spcBef>
              <a:spcAft>
                <a:spcPts val="0"/>
              </a:spcAft>
              <a:buClr>
                <a:schemeClr val="dk1"/>
              </a:buClr>
              <a:buSzPts val="1100"/>
              <a:buFont typeface="Arial"/>
              <a:buNone/>
            </a:pPr>
            <a:r>
              <a:rPr lang="en" sz="2800">
                <a:solidFill>
                  <a:schemeClr val="dk1"/>
                </a:solidFill>
                <a:latin typeface="Calibri"/>
                <a:ea typeface="Calibri"/>
                <a:cs typeface="Calibri"/>
                <a:sym typeface="Calibri"/>
              </a:rPr>
              <a:t>1) </a:t>
            </a:r>
            <a:r>
              <a:rPr b="1" lang="en" sz="2800" u="sng">
                <a:solidFill>
                  <a:schemeClr val="dk1"/>
                </a:solidFill>
                <a:latin typeface="Calibri"/>
                <a:ea typeface="Calibri"/>
                <a:cs typeface="Calibri"/>
                <a:sym typeface="Calibri"/>
              </a:rPr>
              <a:t>Divisive clustering:</a:t>
            </a:r>
            <a:r>
              <a:rPr lang="en" sz="2800">
                <a:solidFill>
                  <a:schemeClr val="dk1"/>
                </a:solidFill>
                <a:latin typeface="Calibri"/>
                <a:ea typeface="Calibri"/>
                <a:cs typeface="Calibri"/>
                <a:sym typeface="Calibri"/>
              </a:rPr>
              <a:t> All the data is in a single cluster and then splits it and all subsequent clusters until each data point is its own individual cluster.</a:t>
            </a:r>
            <a:endParaRPr sz="2800">
              <a:solidFill>
                <a:schemeClr val="dk1"/>
              </a:solidFill>
              <a:latin typeface="Calibri"/>
              <a:ea typeface="Calibri"/>
              <a:cs typeface="Calibri"/>
              <a:sym typeface="Calibri"/>
            </a:endParaRPr>
          </a:p>
          <a:p>
            <a:pPr indent="0" lvl="0" marL="0" rtl="0" algn="l">
              <a:lnSpc>
                <a:spcPct val="90000"/>
              </a:lnSpc>
              <a:spcBef>
                <a:spcPts val="1000"/>
              </a:spcBef>
              <a:spcAft>
                <a:spcPts val="0"/>
              </a:spcAft>
              <a:buClr>
                <a:schemeClr val="dk1"/>
              </a:buClr>
              <a:buSzPts val="1100"/>
              <a:buFont typeface="Arial"/>
              <a:buNone/>
            </a:pPr>
            <a:r>
              <a:rPr lang="en" sz="2800">
                <a:solidFill>
                  <a:schemeClr val="dk1"/>
                </a:solidFill>
                <a:latin typeface="Calibri"/>
                <a:ea typeface="Calibri"/>
                <a:cs typeface="Calibri"/>
                <a:sym typeface="Calibri"/>
              </a:rPr>
              <a:t>2)</a:t>
            </a:r>
            <a:r>
              <a:rPr b="1" lang="en" sz="2800" u="sng">
                <a:solidFill>
                  <a:schemeClr val="dk1"/>
                </a:solidFill>
                <a:latin typeface="Calibri"/>
                <a:ea typeface="Calibri"/>
                <a:cs typeface="Calibri"/>
                <a:sym typeface="Calibri"/>
              </a:rPr>
              <a:t> Agglomerative clustering:</a:t>
            </a:r>
            <a:r>
              <a:rPr lang="en" sz="2800">
                <a:solidFill>
                  <a:schemeClr val="dk1"/>
                </a:solidFill>
                <a:latin typeface="Calibri"/>
                <a:ea typeface="Calibri"/>
                <a:cs typeface="Calibri"/>
                <a:sym typeface="Calibri"/>
              </a:rPr>
              <a:t> Each data point is its own cluster, and then they are paired together in a hierarchy until there is 1 cluster. </a:t>
            </a:r>
            <a:endParaRPr sz="2800">
              <a:solidFill>
                <a:schemeClr val="dk1"/>
              </a:solidFill>
              <a:latin typeface="Calibri"/>
              <a:ea typeface="Calibri"/>
              <a:cs typeface="Calibri"/>
              <a:sym typeface="Calibri"/>
            </a:endParaRPr>
          </a:p>
          <a:p>
            <a:pPr indent="0" lvl="0" marL="0" rtl="0" algn="l">
              <a:spcBef>
                <a:spcPts val="0"/>
              </a:spcBef>
              <a:spcAft>
                <a:spcPts val="1600"/>
              </a:spcAft>
              <a:buNone/>
            </a:pPr>
            <a:r>
              <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6" name="Shape 346"/>
        <p:cNvGrpSpPr/>
        <p:nvPr/>
      </p:nvGrpSpPr>
      <p:grpSpPr>
        <a:xfrm>
          <a:off x="0" y="0"/>
          <a:ext cx="0" cy="0"/>
          <a:chOff x="0" y="0"/>
          <a:chExt cx="0" cy="0"/>
        </a:xfrm>
      </p:grpSpPr>
      <p:sp>
        <p:nvSpPr>
          <p:cNvPr id="347" name="Google Shape;347;p5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348" name="Google Shape;348;p59"/>
          <p:cNvPicPr preferRelativeResize="0"/>
          <p:nvPr/>
        </p:nvPicPr>
        <p:blipFill>
          <a:blip r:embed="rId3">
            <a:alphaModFix/>
          </a:blip>
          <a:stretch>
            <a:fillRect/>
          </a:stretch>
        </p:blipFill>
        <p:spPr>
          <a:xfrm>
            <a:off x="311701" y="624804"/>
            <a:ext cx="7970300" cy="3642396"/>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2" name="Shape 352"/>
        <p:cNvGrpSpPr/>
        <p:nvPr/>
      </p:nvGrpSpPr>
      <p:grpSpPr>
        <a:xfrm>
          <a:off x="0" y="0"/>
          <a:ext cx="0" cy="0"/>
          <a:chOff x="0" y="0"/>
          <a:chExt cx="0" cy="0"/>
        </a:xfrm>
      </p:grpSpPr>
      <p:sp>
        <p:nvSpPr>
          <p:cNvPr id="353" name="Google Shape;353;p6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A multiple step Process</a:t>
            </a:r>
            <a:endParaRPr sz="3000"/>
          </a:p>
        </p:txBody>
      </p:sp>
      <p:pic>
        <p:nvPicPr>
          <p:cNvPr id="354" name="Google Shape;354;p60"/>
          <p:cNvPicPr preferRelativeResize="0"/>
          <p:nvPr/>
        </p:nvPicPr>
        <p:blipFill>
          <a:blip r:embed="rId3">
            <a:alphaModFix/>
          </a:blip>
          <a:stretch>
            <a:fillRect/>
          </a:stretch>
        </p:blipFill>
        <p:spPr>
          <a:xfrm>
            <a:off x="938200" y="1152475"/>
            <a:ext cx="6385999" cy="3699350"/>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8" name="Shape 358"/>
        <p:cNvGrpSpPr/>
        <p:nvPr/>
      </p:nvGrpSpPr>
      <p:grpSpPr>
        <a:xfrm>
          <a:off x="0" y="0"/>
          <a:ext cx="0" cy="0"/>
          <a:chOff x="0" y="0"/>
          <a:chExt cx="0" cy="0"/>
        </a:xfrm>
      </p:grpSpPr>
      <p:sp>
        <p:nvSpPr>
          <p:cNvPr id="359" name="Google Shape;359;p6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n" sz="2400" u="sng"/>
              <a:t>Most widely used algorithms:</a:t>
            </a:r>
            <a:endParaRPr sz="2400"/>
          </a:p>
          <a:p>
            <a:pPr indent="0" lvl="0" marL="0" rtl="0" algn="l">
              <a:spcBef>
                <a:spcPts val="1200"/>
              </a:spcBef>
              <a:spcAft>
                <a:spcPts val="0"/>
              </a:spcAft>
              <a:buNone/>
            </a:pPr>
            <a:r>
              <a:t/>
            </a:r>
            <a:endParaRPr/>
          </a:p>
        </p:txBody>
      </p:sp>
      <p:sp>
        <p:nvSpPr>
          <p:cNvPr id="360" name="Google Shape;360;p61"/>
          <p:cNvSpPr txBox="1"/>
          <p:nvPr>
            <p:ph idx="1" type="body"/>
          </p:nvPr>
        </p:nvSpPr>
        <p:spPr>
          <a:xfrm>
            <a:off x="311700" y="1152475"/>
            <a:ext cx="8520600" cy="37503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Clr>
                <a:schemeClr val="dk1"/>
              </a:buClr>
              <a:buSzPts val="1100"/>
              <a:buFont typeface="Arial"/>
              <a:buNone/>
            </a:pPr>
            <a:r>
              <a:rPr b="1" lang="en" sz="1400">
                <a:solidFill>
                  <a:schemeClr val="dk1"/>
                </a:solidFill>
              </a:rPr>
              <a:t>ward.D2 -</a:t>
            </a:r>
            <a:r>
              <a:rPr lang="en" sz="1400">
                <a:solidFill>
                  <a:schemeClr val="dk1"/>
                </a:solidFill>
              </a:rPr>
              <a:t> When using hclust() there are a few algorithms to choose from. Ward D2 is often used because of its speed and practicality.</a:t>
            </a:r>
            <a:endParaRPr sz="1400">
              <a:solidFill>
                <a:schemeClr val="dk1"/>
              </a:solidFill>
            </a:endParaRPr>
          </a:p>
          <a:p>
            <a:pPr indent="0" lvl="0" marL="0" rtl="0" algn="l">
              <a:spcBef>
                <a:spcPts val="1200"/>
              </a:spcBef>
              <a:spcAft>
                <a:spcPts val="0"/>
              </a:spcAft>
              <a:buClr>
                <a:schemeClr val="dk1"/>
              </a:buClr>
              <a:buSzPts val="1100"/>
              <a:buFont typeface="Arial"/>
              <a:buNone/>
            </a:pPr>
            <a:r>
              <a:rPr b="1" lang="en" sz="1400">
                <a:solidFill>
                  <a:schemeClr val="dk1"/>
                </a:solidFill>
              </a:rPr>
              <a:t>ward.D -</a:t>
            </a:r>
            <a:r>
              <a:rPr lang="en" sz="1400">
                <a:solidFill>
                  <a:schemeClr val="dk1"/>
                </a:solidFill>
              </a:rPr>
              <a:t> creates groups that are roughly equal in size, but distance matrix is squared ward.D2 - creates groups that are roughly equal in size, standard distance matrix is used, compact spherical</a:t>
            </a:r>
            <a:endParaRPr sz="1400">
              <a:solidFill>
                <a:schemeClr val="dk1"/>
              </a:solidFill>
            </a:endParaRPr>
          </a:p>
          <a:p>
            <a:pPr indent="0" lvl="0" marL="0" rtl="0" algn="l">
              <a:spcBef>
                <a:spcPts val="1200"/>
              </a:spcBef>
              <a:spcAft>
                <a:spcPts val="0"/>
              </a:spcAft>
              <a:buClr>
                <a:schemeClr val="dk1"/>
              </a:buClr>
              <a:buSzPts val="1100"/>
              <a:buFont typeface="Arial"/>
              <a:buNone/>
            </a:pPr>
            <a:r>
              <a:rPr b="1" lang="en" sz="1400">
                <a:solidFill>
                  <a:schemeClr val="dk1"/>
                </a:solidFill>
              </a:rPr>
              <a:t> single</a:t>
            </a:r>
            <a:r>
              <a:rPr lang="en" sz="1400">
                <a:solidFill>
                  <a:schemeClr val="dk1"/>
                </a:solidFill>
              </a:rPr>
              <a:t> - minimal distance of any object within a cluster and another object</a:t>
            </a:r>
            <a:endParaRPr sz="1400">
              <a:solidFill>
                <a:schemeClr val="dk1"/>
              </a:solidFill>
            </a:endParaRPr>
          </a:p>
          <a:p>
            <a:pPr indent="0" lvl="0" marL="0" rtl="0" algn="l">
              <a:spcBef>
                <a:spcPts val="1200"/>
              </a:spcBef>
              <a:spcAft>
                <a:spcPts val="0"/>
              </a:spcAft>
              <a:buClr>
                <a:schemeClr val="dk1"/>
              </a:buClr>
              <a:buSzPts val="1100"/>
              <a:buFont typeface="Arial"/>
              <a:buNone/>
            </a:pPr>
            <a:r>
              <a:rPr b="1" lang="en" sz="1400">
                <a:solidFill>
                  <a:schemeClr val="dk1"/>
                </a:solidFill>
              </a:rPr>
              <a:t>complete -</a:t>
            </a:r>
            <a:r>
              <a:rPr lang="en" sz="1400">
                <a:solidFill>
                  <a:schemeClr val="dk1"/>
                </a:solidFill>
              </a:rPr>
              <a:t> distance is measured between the maximum distance of any object within a cluster and another object average - use the average distances between points</a:t>
            </a:r>
            <a:endParaRPr sz="1400">
              <a:solidFill>
                <a:schemeClr val="dk1"/>
              </a:solidFill>
            </a:endParaRPr>
          </a:p>
          <a:p>
            <a:pPr indent="0" lvl="0" marL="0" rtl="0" algn="l">
              <a:spcBef>
                <a:spcPts val="1200"/>
              </a:spcBef>
              <a:spcAft>
                <a:spcPts val="0"/>
              </a:spcAft>
              <a:buClr>
                <a:schemeClr val="dk1"/>
              </a:buClr>
              <a:buSzPts val="1100"/>
              <a:buFont typeface="Arial"/>
              <a:buNone/>
            </a:pPr>
            <a:r>
              <a:rPr b="1" lang="en" sz="1400">
                <a:solidFill>
                  <a:schemeClr val="dk1"/>
                </a:solidFill>
              </a:rPr>
              <a:t>mcquitty -</a:t>
            </a:r>
            <a:r>
              <a:rPr lang="en" sz="1400">
                <a:solidFill>
                  <a:schemeClr val="dk1"/>
                </a:solidFill>
              </a:rPr>
              <a:t> an algorithm that uses mean distances, but does not re-calculate them, making it faster</a:t>
            </a:r>
            <a:endParaRPr sz="1400">
              <a:solidFill>
                <a:schemeClr val="dk1"/>
              </a:solidFill>
            </a:endParaRPr>
          </a:p>
          <a:p>
            <a:pPr indent="0" lvl="0" marL="0" rtl="0" algn="l">
              <a:spcBef>
                <a:spcPts val="1200"/>
              </a:spcBef>
              <a:spcAft>
                <a:spcPts val="0"/>
              </a:spcAft>
              <a:buClr>
                <a:schemeClr val="dk1"/>
              </a:buClr>
              <a:buSzPts val="1100"/>
              <a:buFont typeface="Arial"/>
              <a:buNone/>
            </a:pPr>
            <a:r>
              <a:rPr b="1" lang="en" sz="1400">
                <a:solidFill>
                  <a:schemeClr val="dk1"/>
                </a:solidFill>
              </a:rPr>
              <a:t>median -</a:t>
            </a:r>
            <a:r>
              <a:rPr lang="en" sz="1400">
                <a:solidFill>
                  <a:schemeClr val="dk1"/>
                </a:solidFill>
              </a:rPr>
              <a:t> use the median distance between points                                      	</a:t>
            </a:r>
            <a:endParaRPr sz="1400">
              <a:solidFill>
                <a:schemeClr val="dk1"/>
              </a:solidFill>
            </a:endParaRPr>
          </a:p>
          <a:p>
            <a:pPr indent="0" lvl="0" marL="0" rtl="0" algn="l">
              <a:spcBef>
                <a:spcPts val="1200"/>
              </a:spcBef>
              <a:spcAft>
                <a:spcPts val="0"/>
              </a:spcAft>
              <a:buClr>
                <a:schemeClr val="dk1"/>
              </a:buClr>
              <a:buSzPts val="1100"/>
              <a:buFont typeface="Arial"/>
              <a:buNone/>
            </a:pPr>
            <a:r>
              <a:rPr b="1" lang="en" sz="1400">
                <a:solidFill>
                  <a:schemeClr val="dk1"/>
                </a:solidFill>
              </a:rPr>
              <a:t>centroid -</a:t>
            </a:r>
            <a:r>
              <a:rPr lang="en" sz="1400">
                <a:solidFill>
                  <a:schemeClr val="dk1"/>
                </a:solidFill>
              </a:rPr>
              <a:t> diﬀerence between centroids between clusters</a:t>
            </a:r>
            <a:endParaRPr sz="1400">
              <a:solidFill>
                <a:schemeClr val="dk1"/>
              </a:solidFill>
            </a:endParaRPr>
          </a:p>
          <a:p>
            <a:pPr indent="0" lvl="0" marL="0" rtl="0" algn="l">
              <a:spcBef>
                <a:spcPts val="12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Google Shape;82;p17"/>
          <p:cNvSpPr txBox="1"/>
          <p:nvPr>
            <p:ph idx="1" type="body"/>
          </p:nvPr>
        </p:nvSpPr>
        <p:spPr>
          <a:xfrm>
            <a:off x="3724425" y="1752025"/>
            <a:ext cx="5001600" cy="269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chemeClr val="dk1"/>
                </a:solidFill>
              </a:rPr>
              <a:t>        Step1: Data Cleaning</a:t>
            </a:r>
            <a:endParaRPr b="1" sz="2400">
              <a:solidFill>
                <a:schemeClr val="dk1"/>
              </a:solidFill>
            </a:endParaRPr>
          </a:p>
          <a:p>
            <a:pPr indent="-342900" lvl="0" marL="457200" rtl="0" algn="l">
              <a:spcBef>
                <a:spcPts val="1600"/>
              </a:spcBef>
              <a:spcAft>
                <a:spcPts val="0"/>
              </a:spcAft>
              <a:buClr>
                <a:schemeClr val="dk1"/>
              </a:buClr>
              <a:buSzPts val="1800"/>
              <a:buChar char="●"/>
            </a:pPr>
            <a:r>
              <a:rPr lang="en">
                <a:solidFill>
                  <a:schemeClr val="dk1"/>
                </a:solidFill>
              </a:rPr>
              <a:t>identify incomplete,inaccurate or inconsistent data and modify the data by deleting incorrect information</a:t>
            </a:r>
            <a:endParaRPr>
              <a:solidFill>
                <a:schemeClr val="dk1"/>
              </a:solidFill>
            </a:endParaRPr>
          </a:p>
          <a:p>
            <a:pPr indent="0" lvl="0" marL="457200" rtl="0" algn="l">
              <a:spcBef>
                <a:spcPts val="1600"/>
              </a:spcBef>
              <a:spcAft>
                <a:spcPts val="1600"/>
              </a:spcAft>
              <a:buNone/>
            </a:pPr>
            <a:r>
              <a:t/>
            </a:r>
            <a:endParaRPr>
              <a:solidFill>
                <a:schemeClr val="dk1"/>
              </a:solidFill>
            </a:endParaRPr>
          </a:p>
        </p:txBody>
      </p:sp>
      <p:pic>
        <p:nvPicPr>
          <p:cNvPr id="83" name="Google Shape;83;p17"/>
          <p:cNvPicPr preferRelativeResize="0"/>
          <p:nvPr/>
        </p:nvPicPr>
        <p:blipFill>
          <a:blip r:embed="rId3">
            <a:alphaModFix/>
          </a:blip>
          <a:stretch>
            <a:fillRect/>
          </a:stretch>
        </p:blipFill>
        <p:spPr>
          <a:xfrm>
            <a:off x="605700" y="1752025"/>
            <a:ext cx="2358550" cy="2414400"/>
          </a:xfrm>
          <a:prstGeom prst="rect">
            <a:avLst/>
          </a:prstGeom>
          <a:noFill/>
          <a:ln>
            <a:noFill/>
          </a:ln>
        </p:spPr>
      </p:pic>
      <p:sp>
        <p:nvSpPr>
          <p:cNvPr id="84" name="Google Shape;84;p17"/>
          <p:cNvSpPr txBox="1"/>
          <p:nvPr/>
        </p:nvSpPr>
        <p:spPr>
          <a:xfrm>
            <a:off x="2720025" y="456175"/>
            <a:ext cx="6554400" cy="76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t>The KDD Process :</a:t>
            </a:r>
            <a:endParaRPr b="1" sz="2400"/>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4" name="Shape 364"/>
        <p:cNvGrpSpPr/>
        <p:nvPr/>
      </p:nvGrpSpPr>
      <p:grpSpPr>
        <a:xfrm>
          <a:off x="0" y="0"/>
          <a:ext cx="0" cy="0"/>
          <a:chOff x="0" y="0"/>
          <a:chExt cx="0" cy="0"/>
        </a:xfrm>
      </p:grpSpPr>
      <p:sp>
        <p:nvSpPr>
          <p:cNvPr id="365" name="Google Shape;365;p6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Figure to show single complete average linkage</a:t>
            </a:r>
            <a:endParaRPr/>
          </a:p>
        </p:txBody>
      </p:sp>
      <p:pic>
        <p:nvPicPr>
          <p:cNvPr id="366" name="Google Shape;366;p62"/>
          <p:cNvPicPr preferRelativeResize="0"/>
          <p:nvPr/>
        </p:nvPicPr>
        <p:blipFill>
          <a:blip r:embed="rId3">
            <a:alphaModFix/>
          </a:blip>
          <a:stretch>
            <a:fillRect/>
          </a:stretch>
        </p:blipFill>
        <p:spPr>
          <a:xfrm>
            <a:off x="815175" y="1445175"/>
            <a:ext cx="6844849" cy="2401075"/>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0" name="Shape 370"/>
        <p:cNvGrpSpPr/>
        <p:nvPr/>
      </p:nvGrpSpPr>
      <p:grpSpPr>
        <a:xfrm>
          <a:off x="0" y="0"/>
          <a:ext cx="0" cy="0"/>
          <a:chOff x="0" y="0"/>
          <a:chExt cx="0" cy="0"/>
        </a:xfrm>
      </p:grpSpPr>
      <p:sp>
        <p:nvSpPr>
          <p:cNvPr id="371" name="Google Shape;371;p63"/>
          <p:cNvSpPr txBox="1"/>
          <p:nvPr>
            <p:ph idx="1" type="body"/>
          </p:nvPr>
        </p:nvSpPr>
        <p:spPr>
          <a:xfrm>
            <a:off x="311700" y="364150"/>
            <a:ext cx="8520600" cy="464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we have taken a data of 16 colonies of butterfly and we will use hierarchical technique to combine colonies that have most similar kind of butterfly in characteristics.</a:t>
            </a:r>
            <a:endParaRPr/>
          </a:p>
          <a:p>
            <a:pPr indent="0" lvl="0" marL="0" rtl="0" algn="l">
              <a:spcBef>
                <a:spcPts val="1600"/>
              </a:spcBef>
              <a:spcAft>
                <a:spcPts val="1600"/>
              </a:spcAft>
              <a:buNone/>
            </a:pPr>
            <a:r>
              <a:t/>
            </a:r>
            <a:endParaRPr/>
          </a:p>
        </p:txBody>
      </p:sp>
      <p:pic>
        <p:nvPicPr>
          <p:cNvPr id="372" name="Google Shape;372;p63"/>
          <p:cNvPicPr preferRelativeResize="0"/>
          <p:nvPr/>
        </p:nvPicPr>
        <p:blipFill>
          <a:blip r:embed="rId3">
            <a:alphaModFix/>
          </a:blip>
          <a:stretch>
            <a:fillRect/>
          </a:stretch>
        </p:blipFill>
        <p:spPr>
          <a:xfrm>
            <a:off x="428275" y="1447400"/>
            <a:ext cx="6224550" cy="3559550"/>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6" name="Shape 376"/>
        <p:cNvGrpSpPr/>
        <p:nvPr/>
      </p:nvGrpSpPr>
      <p:grpSpPr>
        <a:xfrm>
          <a:off x="0" y="0"/>
          <a:ext cx="0" cy="0"/>
          <a:chOff x="0" y="0"/>
          <a:chExt cx="0" cy="0"/>
        </a:xfrm>
      </p:grpSpPr>
      <p:sp>
        <p:nvSpPr>
          <p:cNvPr id="377" name="Google Shape;377;p64"/>
          <p:cNvSpPr txBox="1"/>
          <p:nvPr>
            <p:ph idx="1" type="body"/>
          </p:nvPr>
        </p:nvSpPr>
        <p:spPr>
          <a:xfrm>
            <a:off x="311700" y="284475"/>
            <a:ext cx="8520600" cy="4284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Below is the python code to plot dendrogram for this and we have used single linkage method here.</a:t>
            </a:r>
            <a:endParaRPr/>
          </a:p>
          <a:p>
            <a:pPr indent="0" lvl="0" marL="0" rtl="0" algn="l">
              <a:spcBef>
                <a:spcPts val="1600"/>
              </a:spcBef>
              <a:spcAft>
                <a:spcPts val="1600"/>
              </a:spcAft>
              <a:buNone/>
            </a:pPr>
            <a:r>
              <a:t/>
            </a:r>
            <a:endParaRPr/>
          </a:p>
        </p:txBody>
      </p:sp>
      <p:pic>
        <p:nvPicPr>
          <p:cNvPr id="378" name="Google Shape;378;p64"/>
          <p:cNvPicPr preferRelativeResize="0"/>
          <p:nvPr/>
        </p:nvPicPr>
        <p:blipFill>
          <a:blip r:embed="rId3">
            <a:alphaModFix/>
          </a:blip>
          <a:stretch>
            <a:fillRect/>
          </a:stretch>
        </p:blipFill>
        <p:spPr>
          <a:xfrm>
            <a:off x="466600" y="1004902"/>
            <a:ext cx="7248650" cy="3613325"/>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2" name="Shape 382"/>
        <p:cNvGrpSpPr/>
        <p:nvPr/>
      </p:nvGrpSpPr>
      <p:grpSpPr>
        <a:xfrm>
          <a:off x="0" y="0"/>
          <a:ext cx="0" cy="0"/>
          <a:chOff x="0" y="0"/>
          <a:chExt cx="0" cy="0"/>
        </a:xfrm>
      </p:grpSpPr>
      <p:sp>
        <p:nvSpPr>
          <p:cNvPr id="383" name="Google Shape;383;p65"/>
          <p:cNvSpPr txBox="1"/>
          <p:nvPr>
            <p:ph idx="1" type="body"/>
          </p:nvPr>
        </p:nvSpPr>
        <p:spPr>
          <a:xfrm>
            <a:off x="311700" y="216200"/>
            <a:ext cx="8520600" cy="476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our dendrogram which shows the hierarchical clustering of butterfly colonies.</a:t>
            </a:r>
            <a:endParaRPr/>
          </a:p>
          <a:p>
            <a:pPr indent="0" lvl="0" marL="0" rtl="0" algn="l">
              <a:spcBef>
                <a:spcPts val="1600"/>
              </a:spcBef>
              <a:spcAft>
                <a:spcPts val="1600"/>
              </a:spcAft>
              <a:buNone/>
            </a:pPr>
            <a:r>
              <a:t/>
            </a:r>
            <a:endParaRPr/>
          </a:p>
        </p:txBody>
      </p:sp>
      <p:pic>
        <p:nvPicPr>
          <p:cNvPr id="384" name="Google Shape;384;p65"/>
          <p:cNvPicPr preferRelativeResize="0"/>
          <p:nvPr/>
        </p:nvPicPr>
        <p:blipFill>
          <a:blip r:embed="rId3">
            <a:alphaModFix/>
          </a:blip>
          <a:stretch>
            <a:fillRect/>
          </a:stretch>
        </p:blipFill>
        <p:spPr>
          <a:xfrm>
            <a:off x="371375" y="1126575"/>
            <a:ext cx="6314751" cy="3857624"/>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8" name="Shape 388"/>
        <p:cNvGrpSpPr/>
        <p:nvPr/>
      </p:nvGrpSpPr>
      <p:grpSpPr>
        <a:xfrm>
          <a:off x="0" y="0"/>
          <a:ext cx="0" cy="0"/>
          <a:chOff x="0" y="0"/>
          <a:chExt cx="0" cy="0"/>
        </a:xfrm>
      </p:grpSpPr>
      <p:sp>
        <p:nvSpPr>
          <p:cNvPr id="389" name="Google Shape;389;p6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K-means clustering</a:t>
            </a:r>
            <a:endParaRPr/>
          </a:p>
        </p:txBody>
      </p:sp>
      <p:sp>
        <p:nvSpPr>
          <p:cNvPr id="390" name="Google Shape;390;p66"/>
          <p:cNvSpPr txBox="1"/>
          <p:nvPr>
            <p:ph idx="1" type="body"/>
          </p:nvPr>
        </p:nvSpPr>
        <p:spPr>
          <a:xfrm>
            <a:off x="311700" y="13048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Unsupervised learning algorithm</a:t>
            </a:r>
            <a:endParaRPr/>
          </a:p>
          <a:p>
            <a:pPr indent="0" lvl="0" marL="0" rtl="0" algn="l">
              <a:spcBef>
                <a:spcPts val="1600"/>
              </a:spcBef>
              <a:spcAft>
                <a:spcPts val="0"/>
              </a:spcAft>
              <a:buNone/>
            </a:pPr>
            <a:r>
              <a:rPr lang="en"/>
              <a:t>No target variable</a:t>
            </a:r>
            <a:endParaRPr/>
          </a:p>
          <a:p>
            <a:pPr indent="0" lvl="0" marL="0" rtl="0" algn="l">
              <a:spcBef>
                <a:spcPts val="1600"/>
              </a:spcBef>
              <a:spcAft>
                <a:spcPts val="0"/>
              </a:spcAft>
              <a:buNone/>
            </a:pPr>
            <a:r>
              <a:rPr lang="en"/>
              <a:t>Analysing hidden pattern</a:t>
            </a:r>
            <a:endParaRPr/>
          </a:p>
          <a:p>
            <a:pPr indent="0" lvl="0" marL="0" rtl="0" algn="l">
              <a:spcBef>
                <a:spcPts val="1600"/>
              </a:spcBef>
              <a:spcAft>
                <a:spcPts val="1600"/>
              </a:spcAft>
              <a:buNone/>
            </a:pPr>
            <a:r>
              <a:rPr lang="en"/>
              <a:t>Clusters are formed between two variables that have some properties in common</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4" name="Shape 394"/>
        <p:cNvGrpSpPr/>
        <p:nvPr/>
      </p:nvGrpSpPr>
      <p:grpSpPr>
        <a:xfrm>
          <a:off x="0" y="0"/>
          <a:ext cx="0" cy="0"/>
          <a:chOff x="0" y="0"/>
          <a:chExt cx="0" cy="0"/>
        </a:xfrm>
      </p:grpSpPr>
      <p:sp>
        <p:nvSpPr>
          <p:cNvPr id="395" name="Google Shape;395;p6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does K-means work?</a:t>
            </a:r>
            <a:endParaRPr/>
          </a:p>
        </p:txBody>
      </p:sp>
      <p:sp>
        <p:nvSpPr>
          <p:cNvPr id="396" name="Google Shape;396;p6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Randomly choose centroids k</a:t>
            </a:r>
            <a:endParaRPr/>
          </a:p>
          <a:p>
            <a:pPr indent="0" lvl="0" marL="0" rtl="0" algn="l">
              <a:spcBef>
                <a:spcPts val="1600"/>
              </a:spcBef>
              <a:spcAft>
                <a:spcPts val="0"/>
              </a:spcAft>
              <a:buNone/>
            </a:pPr>
            <a:r>
              <a:rPr lang="en"/>
              <a:t>Determine the </a:t>
            </a:r>
            <a:r>
              <a:rPr lang="en"/>
              <a:t>Euclidean</a:t>
            </a:r>
            <a:r>
              <a:rPr lang="en"/>
              <a:t> distance between each centroid and the data points</a:t>
            </a:r>
            <a:endParaRPr/>
          </a:p>
          <a:p>
            <a:pPr indent="0" lvl="0" marL="0" rtl="0" algn="l">
              <a:spcBef>
                <a:spcPts val="1600"/>
              </a:spcBef>
              <a:spcAft>
                <a:spcPts val="0"/>
              </a:spcAft>
              <a:buNone/>
            </a:pPr>
            <a:r>
              <a:rPr lang="en"/>
              <a:t>Cluster the points based on the minimum distance around the centroid </a:t>
            </a:r>
            <a:endParaRPr/>
          </a:p>
          <a:p>
            <a:pPr indent="0" lvl="0" marL="0" rtl="0" algn="l">
              <a:spcBef>
                <a:spcPts val="1600"/>
              </a:spcBef>
              <a:spcAft>
                <a:spcPts val="0"/>
              </a:spcAft>
              <a:buNone/>
            </a:pPr>
            <a:r>
              <a:rPr lang="en"/>
              <a:t>Breaking the ice and not a reliable approach</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0" name="Shape 400"/>
        <p:cNvGrpSpPr/>
        <p:nvPr/>
      </p:nvGrpSpPr>
      <p:grpSpPr>
        <a:xfrm>
          <a:off x="0" y="0"/>
          <a:ext cx="0" cy="0"/>
          <a:chOff x="0" y="0"/>
          <a:chExt cx="0" cy="0"/>
        </a:xfrm>
      </p:grpSpPr>
      <p:sp>
        <p:nvSpPr>
          <p:cNvPr id="401" name="Google Shape;401;p6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Distances in K-Means</a:t>
            </a:r>
            <a:endParaRPr/>
          </a:p>
        </p:txBody>
      </p:sp>
      <p:sp>
        <p:nvSpPr>
          <p:cNvPr id="402" name="Google Shape;402;p6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Clr>
                <a:schemeClr val="dk1"/>
              </a:buClr>
              <a:buSzPts val="1100"/>
              <a:buFont typeface="Arial"/>
              <a:buNone/>
            </a:pPr>
            <a:r>
              <a:rPr lang="en">
                <a:solidFill>
                  <a:schemeClr val="dk1"/>
                </a:solidFill>
              </a:rPr>
              <a:t>There are three important distances in K-means algorithm.</a:t>
            </a:r>
            <a:endParaRPr>
              <a:solidFill>
                <a:schemeClr val="dk1"/>
              </a:solidFill>
            </a:endParaRPr>
          </a:p>
          <a:p>
            <a:pPr indent="0" lvl="0" marL="0" rtl="0" algn="l">
              <a:spcBef>
                <a:spcPts val="1200"/>
              </a:spcBef>
              <a:spcAft>
                <a:spcPts val="0"/>
              </a:spcAft>
              <a:buClr>
                <a:schemeClr val="dk1"/>
              </a:buClr>
              <a:buSzPts val="1100"/>
              <a:buFont typeface="Arial"/>
              <a:buNone/>
            </a:pPr>
            <a:r>
              <a:rPr b="1" lang="en">
                <a:solidFill>
                  <a:schemeClr val="dk1"/>
                </a:solidFill>
              </a:rPr>
              <a:t>In-between distance:</a:t>
            </a:r>
            <a:r>
              <a:rPr lang="en">
                <a:solidFill>
                  <a:schemeClr val="dk1"/>
                </a:solidFill>
              </a:rPr>
              <a:t> The in-between distance is the sum of distances between different clusters.</a:t>
            </a:r>
            <a:endParaRPr>
              <a:solidFill>
                <a:schemeClr val="dk1"/>
              </a:solidFill>
            </a:endParaRPr>
          </a:p>
          <a:p>
            <a:pPr indent="0" lvl="0" marL="0" rtl="0" algn="l">
              <a:spcBef>
                <a:spcPts val="1200"/>
              </a:spcBef>
              <a:spcAft>
                <a:spcPts val="0"/>
              </a:spcAft>
              <a:buClr>
                <a:schemeClr val="dk1"/>
              </a:buClr>
              <a:buSzPts val="1100"/>
              <a:buFont typeface="Arial"/>
              <a:buNone/>
            </a:pPr>
            <a:r>
              <a:rPr b="1" lang="en">
                <a:solidFill>
                  <a:schemeClr val="dk1"/>
                </a:solidFill>
              </a:rPr>
              <a:t>Within distance:</a:t>
            </a:r>
            <a:r>
              <a:rPr lang="en">
                <a:solidFill>
                  <a:schemeClr val="dk1"/>
                </a:solidFill>
              </a:rPr>
              <a:t> The within distance is the sum of distances between each pair points that belong to the same cluster.</a:t>
            </a:r>
            <a:endParaRPr>
              <a:solidFill>
                <a:schemeClr val="dk1"/>
              </a:solidFill>
            </a:endParaRPr>
          </a:p>
          <a:p>
            <a:pPr indent="0" lvl="0" marL="0" rtl="0" algn="l">
              <a:spcBef>
                <a:spcPts val="1200"/>
              </a:spcBef>
              <a:spcAft>
                <a:spcPts val="0"/>
              </a:spcAft>
              <a:buClr>
                <a:schemeClr val="dk1"/>
              </a:buClr>
              <a:buSzPts val="1100"/>
              <a:buFont typeface="Arial"/>
              <a:buNone/>
            </a:pPr>
            <a:r>
              <a:rPr b="1" lang="en">
                <a:solidFill>
                  <a:schemeClr val="dk1"/>
                </a:solidFill>
              </a:rPr>
              <a:t>Total distance:</a:t>
            </a:r>
            <a:r>
              <a:rPr lang="en">
                <a:solidFill>
                  <a:schemeClr val="dk1"/>
                </a:solidFill>
              </a:rPr>
              <a:t> The total distance is the sum of distance between the data points irrespective of the clusters.</a:t>
            </a:r>
            <a:endParaRPr>
              <a:solidFill>
                <a:schemeClr val="dk1"/>
              </a:solidFill>
            </a:endParaRPr>
          </a:p>
          <a:p>
            <a:pPr indent="0" lvl="0" marL="0" rtl="0" algn="l">
              <a:spcBef>
                <a:spcPts val="1200"/>
              </a:spcBef>
              <a:spcAft>
                <a:spcPts val="0"/>
              </a:spcAft>
              <a:buClr>
                <a:schemeClr val="dk1"/>
              </a:buClr>
              <a:buSzPts val="1100"/>
              <a:buFont typeface="Arial"/>
              <a:buNone/>
            </a:pPr>
            <a:r>
              <a:rPr lang="en">
                <a:solidFill>
                  <a:schemeClr val="dk1"/>
                </a:solidFill>
              </a:rPr>
              <a:t> </a:t>
            </a:r>
            <a:endParaRPr>
              <a:solidFill>
                <a:schemeClr val="dk1"/>
              </a:solidFill>
            </a:endParaRPr>
          </a:p>
          <a:p>
            <a:pPr indent="0" lvl="0" marL="0" rtl="0" algn="l">
              <a:spcBef>
                <a:spcPts val="1200"/>
              </a:spcBef>
              <a:spcAft>
                <a:spcPts val="0"/>
              </a:spcAft>
              <a:buClr>
                <a:schemeClr val="dk1"/>
              </a:buClr>
              <a:buSzPts val="1100"/>
              <a:buFont typeface="Arial"/>
              <a:buNone/>
            </a:pPr>
            <a:r>
              <a:rPr lang="en">
                <a:solidFill>
                  <a:schemeClr val="dk1"/>
                </a:solidFill>
              </a:rPr>
              <a:t>Total Distance = In-between distance + Within distance </a:t>
            </a:r>
            <a:endParaRPr>
              <a:solidFill>
                <a:schemeClr val="dk1"/>
              </a:solidFill>
            </a:endParaRPr>
          </a:p>
          <a:p>
            <a:pPr indent="0" lvl="0" marL="0" rtl="0" algn="l">
              <a:spcBef>
                <a:spcPts val="1200"/>
              </a:spcBef>
              <a:spcAft>
                <a:spcPts val="1600"/>
              </a:spcAft>
              <a:buNone/>
            </a:pPr>
            <a:r>
              <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6" name="Shape 406"/>
        <p:cNvGrpSpPr/>
        <p:nvPr/>
      </p:nvGrpSpPr>
      <p:grpSpPr>
        <a:xfrm>
          <a:off x="0" y="0"/>
          <a:ext cx="0" cy="0"/>
          <a:chOff x="0" y="0"/>
          <a:chExt cx="0" cy="0"/>
        </a:xfrm>
      </p:grpSpPr>
      <p:sp>
        <p:nvSpPr>
          <p:cNvPr id="407" name="Google Shape;407;p6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Deciding the optimal K</a:t>
            </a:r>
            <a:endParaRPr/>
          </a:p>
        </p:txBody>
      </p:sp>
      <p:sp>
        <p:nvSpPr>
          <p:cNvPr id="408" name="Google Shape;408;p6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Elbow method</a:t>
            </a:r>
            <a:endParaRPr/>
          </a:p>
          <a:p>
            <a:pPr indent="0" lvl="0" marL="0" rtl="0" algn="l">
              <a:spcBef>
                <a:spcPts val="1600"/>
              </a:spcBef>
              <a:spcAft>
                <a:spcPts val="1600"/>
              </a:spcAft>
              <a:buNone/>
            </a:pPr>
            <a:r>
              <a:rPr lang="en"/>
              <a:t>The curve of the elbow determines optimal K</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2" name="Shape 412"/>
        <p:cNvGrpSpPr/>
        <p:nvPr/>
      </p:nvGrpSpPr>
      <p:grpSpPr>
        <a:xfrm>
          <a:off x="0" y="0"/>
          <a:ext cx="0" cy="0"/>
          <a:chOff x="0" y="0"/>
          <a:chExt cx="0" cy="0"/>
        </a:xfrm>
      </p:grpSpPr>
      <p:sp>
        <p:nvSpPr>
          <p:cNvPr id="413" name="Google Shape;413;p7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Determining the optimal K</a:t>
            </a:r>
            <a:endParaRPr/>
          </a:p>
        </p:txBody>
      </p:sp>
      <p:pic>
        <p:nvPicPr>
          <p:cNvPr id="414" name="Google Shape;414;p70"/>
          <p:cNvPicPr preferRelativeResize="0"/>
          <p:nvPr/>
        </p:nvPicPr>
        <p:blipFill>
          <a:blip r:embed="rId3">
            <a:alphaModFix/>
          </a:blip>
          <a:stretch>
            <a:fillRect/>
          </a:stretch>
        </p:blipFill>
        <p:spPr>
          <a:xfrm>
            <a:off x="2536075" y="1386063"/>
            <a:ext cx="4438226" cy="2949225"/>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8" name="Shape 418"/>
        <p:cNvGrpSpPr/>
        <p:nvPr/>
      </p:nvGrpSpPr>
      <p:grpSpPr>
        <a:xfrm>
          <a:off x="0" y="0"/>
          <a:ext cx="0" cy="0"/>
          <a:chOff x="0" y="0"/>
          <a:chExt cx="0" cy="0"/>
        </a:xfrm>
      </p:grpSpPr>
      <p:sp>
        <p:nvSpPr>
          <p:cNvPr id="419" name="Google Shape;419;p7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Implementing KMeans Clustering</a:t>
            </a:r>
            <a:endParaRPr/>
          </a:p>
        </p:txBody>
      </p:sp>
      <p:sp>
        <p:nvSpPr>
          <p:cNvPr id="420" name="Google Shape;420;p7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421" name="Google Shape;421;p71"/>
          <p:cNvPicPr preferRelativeResize="0"/>
          <p:nvPr/>
        </p:nvPicPr>
        <p:blipFill>
          <a:blip r:embed="rId3">
            <a:alphaModFix/>
          </a:blip>
          <a:stretch>
            <a:fillRect/>
          </a:stretch>
        </p:blipFill>
        <p:spPr>
          <a:xfrm>
            <a:off x="3111762" y="1379075"/>
            <a:ext cx="2920475" cy="272767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8"/>
          <p:cNvSpPr txBox="1"/>
          <p:nvPr>
            <p:ph idx="1" type="body"/>
          </p:nvPr>
        </p:nvSpPr>
        <p:spPr>
          <a:xfrm>
            <a:off x="311700" y="318625"/>
            <a:ext cx="8520600" cy="425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chemeClr val="dk1"/>
                </a:solidFill>
              </a:rPr>
              <a:t>Step 2: </a:t>
            </a:r>
            <a:r>
              <a:rPr b="1" lang="en" sz="2400">
                <a:solidFill>
                  <a:schemeClr val="dk1"/>
                </a:solidFill>
              </a:rPr>
              <a:t>Data Integration :</a:t>
            </a:r>
            <a:endParaRPr b="1" sz="2400">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highlight>
                  <a:srgbClr val="FFFFFF"/>
                </a:highlight>
              </a:rPr>
              <a:t>Data integration is defined as heterogeneous data from multiple sources</a:t>
            </a:r>
            <a:endParaRPr>
              <a:solidFill>
                <a:schemeClr val="dk1"/>
              </a:solidFill>
              <a:highlight>
                <a:srgbClr val="FFFFFF"/>
              </a:highlight>
            </a:endParaRPr>
          </a:p>
          <a:p>
            <a:pPr indent="0" lvl="0" marL="0" rtl="0" algn="l">
              <a:spcBef>
                <a:spcPts val="0"/>
              </a:spcBef>
              <a:spcAft>
                <a:spcPts val="0"/>
              </a:spcAft>
              <a:buNone/>
            </a:pPr>
            <a:r>
              <a:rPr lang="en">
                <a:solidFill>
                  <a:schemeClr val="dk1"/>
                </a:solidFill>
                <a:highlight>
                  <a:srgbClr val="FFFFFF"/>
                </a:highlight>
              </a:rPr>
              <a:t>        combined in a common source(Data Warehouse).</a:t>
            </a:r>
            <a:endParaRPr>
              <a:solidFill>
                <a:schemeClr val="dk1"/>
              </a:solidFill>
              <a:highlight>
                <a:srgbClr val="FFFFFF"/>
              </a:highlight>
            </a:endParaRPr>
          </a:p>
          <a:p>
            <a:pPr indent="-342900" lvl="0" marL="457200" rtl="0" algn="l">
              <a:spcBef>
                <a:spcPts val="0"/>
              </a:spcBef>
              <a:spcAft>
                <a:spcPts val="0"/>
              </a:spcAft>
              <a:buClr>
                <a:schemeClr val="dk1"/>
              </a:buClr>
              <a:buSzPts val="1800"/>
              <a:buChar char="●"/>
            </a:pPr>
            <a:r>
              <a:rPr b="1" i="1" lang="en">
                <a:solidFill>
                  <a:schemeClr val="dk1"/>
                </a:solidFill>
              </a:rPr>
              <a:t>ETL</a:t>
            </a:r>
            <a:r>
              <a:rPr lang="en">
                <a:solidFill>
                  <a:schemeClr val="dk1"/>
                </a:solidFill>
              </a:rPr>
              <a:t>(Extract-Load-Transformation) </a:t>
            </a:r>
            <a:endParaRPr>
              <a:solidFill>
                <a:schemeClr val="dk1"/>
              </a:solidFill>
            </a:endParaRPr>
          </a:p>
          <a:p>
            <a:pPr indent="0" lvl="0" marL="0" rtl="0" algn="l">
              <a:spcBef>
                <a:spcPts val="1600"/>
              </a:spcBef>
              <a:spcAft>
                <a:spcPts val="0"/>
              </a:spcAft>
              <a:buNone/>
            </a:pPr>
            <a:r>
              <a:rPr b="1" lang="en" sz="2400">
                <a:solidFill>
                  <a:schemeClr val="dk1"/>
                </a:solidFill>
              </a:rPr>
              <a:t>Step 3:</a:t>
            </a:r>
            <a:r>
              <a:rPr b="1" lang="en" sz="2400">
                <a:solidFill>
                  <a:schemeClr val="dk1"/>
                </a:solidFill>
                <a:highlight>
                  <a:srgbClr val="FFFFFF"/>
                </a:highlight>
              </a:rPr>
              <a:t>  Data Selection: </a:t>
            </a:r>
            <a:endParaRPr b="1" sz="2400">
              <a:solidFill>
                <a:schemeClr val="dk1"/>
              </a:solidFill>
              <a:highlight>
                <a:srgbClr val="FFFFFF"/>
              </a:highlight>
            </a:endParaRPr>
          </a:p>
          <a:p>
            <a:pPr indent="-342900" lvl="0" marL="457200" rtl="0" algn="l">
              <a:spcBef>
                <a:spcPts val="1600"/>
              </a:spcBef>
              <a:spcAft>
                <a:spcPts val="0"/>
              </a:spcAft>
              <a:buClr>
                <a:schemeClr val="dk1"/>
              </a:buClr>
              <a:buSzPts val="1800"/>
              <a:buChar char="●"/>
            </a:pPr>
            <a:r>
              <a:rPr lang="en">
                <a:solidFill>
                  <a:schemeClr val="dk1"/>
                </a:solidFill>
                <a:highlight>
                  <a:srgbClr val="FFFFFF"/>
                </a:highlight>
              </a:rPr>
              <a:t>Data selection is defined as the process where data relevant to the analysis is decided and retrieved from the data collection.</a:t>
            </a:r>
            <a:endParaRPr>
              <a:solidFill>
                <a:schemeClr val="dk1"/>
              </a:solidFill>
              <a:highlight>
                <a:srgbClr val="FFFFFF"/>
              </a:highlight>
            </a:endParaRPr>
          </a:p>
          <a:p>
            <a:pPr indent="-342900" lvl="0" marL="457200" rtl="0" algn="l">
              <a:spcBef>
                <a:spcPts val="0"/>
              </a:spcBef>
              <a:spcAft>
                <a:spcPts val="0"/>
              </a:spcAft>
              <a:buClr>
                <a:schemeClr val="dk1"/>
              </a:buClr>
              <a:buSzPts val="1800"/>
              <a:buChar char="●"/>
            </a:pPr>
            <a:r>
              <a:rPr lang="en">
                <a:solidFill>
                  <a:schemeClr val="dk1"/>
                </a:solidFill>
                <a:highlight>
                  <a:srgbClr val="FFFFFF"/>
                </a:highlight>
              </a:rPr>
              <a:t>Data selection using Decision Trees.</a:t>
            </a:r>
            <a:endParaRPr>
              <a:solidFill>
                <a:schemeClr val="dk1"/>
              </a:solidFill>
              <a:highlight>
                <a:srgbClr val="FFFFFF"/>
              </a:highlight>
            </a:endParaRPr>
          </a:p>
          <a:p>
            <a:pPr indent="-342900" lvl="0" marL="457200" rtl="0" algn="l">
              <a:spcBef>
                <a:spcPts val="0"/>
              </a:spcBef>
              <a:spcAft>
                <a:spcPts val="0"/>
              </a:spcAft>
              <a:buClr>
                <a:schemeClr val="dk1"/>
              </a:buClr>
              <a:buSzPts val="1800"/>
              <a:buChar char="●"/>
            </a:pPr>
            <a:r>
              <a:rPr lang="en">
                <a:solidFill>
                  <a:schemeClr val="dk1"/>
                </a:solidFill>
                <a:highlight>
                  <a:srgbClr val="FFFFFF"/>
                </a:highlight>
              </a:rPr>
              <a:t>Data selection using Clustering, Regression, etc.</a:t>
            </a:r>
            <a:endParaRPr>
              <a:solidFill>
                <a:schemeClr val="dk1"/>
              </a:solidFill>
              <a:highlight>
                <a:srgbClr val="FFFFFF"/>
              </a:highlight>
            </a:endParaRPr>
          </a:p>
          <a:p>
            <a:pPr indent="0" lvl="0" marL="457200" rtl="0" algn="l">
              <a:spcBef>
                <a:spcPts val="0"/>
              </a:spcBef>
              <a:spcAft>
                <a:spcPts val="1600"/>
              </a:spcAft>
              <a:buNone/>
            </a:pPr>
            <a:r>
              <a:t/>
            </a:r>
            <a:endParaRPr>
              <a:solidFill>
                <a:schemeClr val="dk1"/>
              </a:solidFill>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5" name="Shape 425"/>
        <p:cNvGrpSpPr/>
        <p:nvPr/>
      </p:nvGrpSpPr>
      <p:grpSpPr>
        <a:xfrm>
          <a:off x="0" y="0"/>
          <a:ext cx="0" cy="0"/>
          <a:chOff x="0" y="0"/>
          <a:chExt cx="0" cy="0"/>
        </a:xfrm>
      </p:grpSpPr>
      <p:sp>
        <p:nvSpPr>
          <p:cNvPr id="426" name="Google Shape;426;p7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Interpretation</a:t>
            </a:r>
            <a:endParaRPr/>
          </a:p>
        </p:txBody>
      </p:sp>
      <p:sp>
        <p:nvSpPr>
          <p:cNvPr id="427" name="Google Shape;427;p7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428" name="Google Shape;428;p72"/>
          <p:cNvPicPr preferRelativeResize="0"/>
          <p:nvPr/>
        </p:nvPicPr>
        <p:blipFill>
          <a:blip r:embed="rId3">
            <a:alphaModFix/>
          </a:blip>
          <a:stretch>
            <a:fillRect/>
          </a:stretch>
        </p:blipFill>
        <p:spPr>
          <a:xfrm>
            <a:off x="1825025" y="1319875"/>
            <a:ext cx="5715000" cy="3448050"/>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2" name="Shape 432"/>
        <p:cNvGrpSpPr/>
        <p:nvPr/>
      </p:nvGrpSpPr>
      <p:grpSpPr>
        <a:xfrm>
          <a:off x="0" y="0"/>
          <a:ext cx="0" cy="0"/>
          <a:chOff x="0" y="0"/>
          <a:chExt cx="0" cy="0"/>
        </a:xfrm>
      </p:grpSpPr>
      <p:sp>
        <p:nvSpPr>
          <p:cNvPr id="433" name="Google Shape;433;p7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Applications of K-Means Clustering</a:t>
            </a:r>
            <a:endParaRPr/>
          </a:p>
        </p:txBody>
      </p:sp>
      <p:sp>
        <p:nvSpPr>
          <p:cNvPr id="434" name="Google Shape;434;p7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Market segmentation</a:t>
            </a:r>
            <a:endParaRPr/>
          </a:p>
          <a:p>
            <a:pPr indent="0" lvl="0" marL="0" rtl="0" algn="l">
              <a:spcBef>
                <a:spcPts val="1600"/>
              </a:spcBef>
              <a:spcAft>
                <a:spcPts val="0"/>
              </a:spcAft>
              <a:buNone/>
            </a:pPr>
            <a:r>
              <a:rPr lang="en"/>
              <a:t>Search engines</a:t>
            </a:r>
            <a:endParaRPr/>
          </a:p>
          <a:p>
            <a:pPr indent="0" lvl="0" marL="0" rtl="0" algn="l">
              <a:spcBef>
                <a:spcPts val="1600"/>
              </a:spcBef>
              <a:spcAft>
                <a:spcPts val="0"/>
              </a:spcAft>
              <a:buNone/>
            </a:pPr>
            <a:r>
              <a:rPr lang="en"/>
              <a:t>Weather/Crime</a:t>
            </a:r>
            <a:endParaRPr/>
          </a:p>
          <a:p>
            <a:pPr indent="0" lvl="0" marL="0" rtl="0" algn="l">
              <a:spcBef>
                <a:spcPts val="1600"/>
              </a:spcBef>
              <a:spcAft>
                <a:spcPts val="1600"/>
              </a:spcAft>
              <a:buNone/>
            </a:pPr>
            <a:r>
              <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8" name="Shape 438"/>
        <p:cNvGrpSpPr/>
        <p:nvPr/>
      </p:nvGrpSpPr>
      <p:grpSpPr>
        <a:xfrm>
          <a:off x="0" y="0"/>
          <a:ext cx="0" cy="0"/>
          <a:chOff x="0" y="0"/>
          <a:chExt cx="0" cy="0"/>
        </a:xfrm>
      </p:grpSpPr>
      <p:sp>
        <p:nvSpPr>
          <p:cNvPr id="439" name="Google Shape;439;p7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Principal Component Analysis Objectives</a:t>
            </a:r>
            <a:endParaRPr/>
          </a:p>
        </p:txBody>
      </p:sp>
      <p:sp>
        <p:nvSpPr>
          <p:cNvPr id="440" name="Google Shape;440;p7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500"/>
              </a:spcBef>
              <a:spcAft>
                <a:spcPts val="0"/>
              </a:spcAft>
              <a:buClr>
                <a:schemeClr val="dk1"/>
              </a:buClr>
              <a:buSzPts val="1100"/>
              <a:buFont typeface="Arial"/>
              <a:buNone/>
            </a:pPr>
            <a:r>
              <a:rPr lang="en">
                <a:solidFill>
                  <a:schemeClr val="dk1"/>
                </a:solidFill>
              </a:rPr>
              <a:t>•</a:t>
            </a:r>
            <a:r>
              <a:rPr lang="en">
                <a:solidFill>
                  <a:schemeClr val="dk1"/>
                </a:solidFill>
                <a:latin typeface="Verdana"/>
                <a:ea typeface="Verdana"/>
                <a:cs typeface="Verdana"/>
                <a:sym typeface="Verdana"/>
              </a:rPr>
              <a:t>Number of variables in data is called dimensions.</a:t>
            </a:r>
            <a:endParaRPr>
              <a:solidFill>
                <a:schemeClr val="dk1"/>
              </a:solidFill>
              <a:latin typeface="Verdana"/>
              <a:ea typeface="Verdana"/>
              <a:cs typeface="Verdana"/>
              <a:sym typeface="Verdana"/>
            </a:endParaRPr>
          </a:p>
          <a:p>
            <a:pPr indent="0" lvl="0" marL="0" rtl="0" algn="l">
              <a:spcBef>
                <a:spcPts val="500"/>
              </a:spcBef>
              <a:spcAft>
                <a:spcPts val="0"/>
              </a:spcAft>
              <a:buClr>
                <a:schemeClr val="dk1"/>
              </a:buClr>
              <a:buSzPts val="1100"/>
              <a:buFont typeface="Arial"/>
              <a:buNone/>
            </a:pPr>
            <a:r>
              <a:rPr lang="en">
                <a:solidFill>
                  <a:schemeClr val="dk1"/>
                </a:solidFill>
              </a:rPr>
              <a:t>•</a:t>
            </a:r>
            <a:r>
              <a:rPr lang="en">
                <a:solidFill>
                  <a:schemeClr val="dk1"/>
                </a:solidFill>
                <a:latin typeface="Verdana"/>
                <a:ea typeface="Verdana"/>
                <a:cs typeface="Verdana"/>
                <a:sym typeface="Verdana"/>
              </a:rPr>
              <a:t>PCA aim is to reduce dimensionality while accounting for as much of the original variation as possible</a:t>
            </a:r>
            <a:endParaRPr>
              <a:solidFill>
                <a:schemeClr val="dk1"/>
              </a:solidFill>
              <a:latin typeface="Verdana"/>
              <a:ea typeface="Verdana"/>
              <a:cs typeface="Verdana"/>
              <a:sym typeface="Verdana"/>
            </a:endParaRPr>
          </a:p>
          <a:p>
            <a:pPr indent="0" lvl="0" marL="0" rtl="0" algn="l">
              <a:spcBef>
                <a:spcPts val="500"/>
              </a:spcBef>
              <a:spcAft>
                <a:spcPts val="0"/>
              </a:spcAft>
              <a:buClr>
                <a:schemeClr val="dk1"/>
              </a:buClr>
              <a:buSzPts val="1100"/>
              <a:buFont typeface="Arial"/>
              <a:buNone/>
            </a:pPr>
            <a:r>
              <a:rPr lang="en">
                <a:solidFill>
                  <a:schemeClr val="dk1"/>
                </a:solidFill>
              </a:rPr>
              <a:t>•</a:t>
            </a:r>
            <a:r>
              <a:rPr lang="en">
                <a:solidFill>
                  <a:schemeClr val="dk1"/>
                </a:solidFill>
                <a:latin typeface="Verdana"/>
                <a:ea typeface="Verdana"/>
                <a:cs typeface="Verdana"/>
                <a:sym typeface="Verdana"/>
              </a:rPr>
              <a:t>This is achieved by transforming to new set of variables called principal components that are linear combinations of original variables. </a:t>
            </a:r>
            <a:endParaRPr>
              <a:solidFill>
                <a:schemeClr val="dk1"/>
              </a:solidFill>
              <a:latin typeface="Verdana"/>
              <a:ea typeface="Verdana"/>
              <a:cs typeface="Verdana"/>
              <a:sym typeface="Verdana"/>
            </a:endParaRPr>
          </a:p>
          <a:p>
            <a:pPr indent="0" lvl="0" marL="0" rtl="0" algn="l">
              <a:spcBef>
                <a:spcPts val="500"/>
              </a:spcBef>
              <a:spcAft>
                <a:spcPts val="0"/>
              </a:spcAft>
              <a:buClr>
                <a:schemeClr val="dk1"/>
              </a:buClr>
              <a:buSzPts val="1100"/>
              <a:buFont typeface="Arial"/>
              <a:buNone/>
            </a:pPr>
            <a:r>
              <a:rPr lang="en">
                <a:solidFill>
                  <a:schemeClr val="dk1"/>
                </a:solidFill>
              </a:rPr>
              <a:t>•</a:t>
            </a:r>
            <a:r>
              <a:rPr lang="en">
                <a:solidFill>
                  <a:schemeClr val="dk1"/>
                </a:solidFill>
                <a:latin typeface="Verdana"/>
                <a:ea typeface="Verdana"/>
                <a:cs typeface="Verdana"/>
                <a:sym typeface="Verdana"/>
              </a:rPr>
              <a:t>These new sets of variables, or principal components, are uncorrelated and ordered</a:t>
            </a:r>
            <a:endParaRPr>
              <a:solidFill>
                <a:schemeClr val="dk1"/>
              </a:solidFill>
              <a:latin typeface="Verdana"/>
              <a:ea typeface="Verdana"/>
              <a:cs typeface="Verdana"/>
              <a:sym typeface="Verdana"/>
            </a:endParaRPr>
          </a:p>
          <a:p>
            <a:pPr indent="0" lvl="0" marL="0" rtl="0" algn="l">
              <a:spcBef>
                <a:spcPts val="500"/>
              </a:spcBef>
              <a:spcAft>
                <a:spcPts val="0"/>
              </a:spcAft>
              <a:buClr>
                <a:schemeClr val="dk1"/>
              </a:buClr>
              <a:buSzPts val="1100"/>
              <a:buFont typeface="Arial"/>
              <a:buNone/>
            </a:pPr>
            <a:r>
              <a:rPr lang="en">
                <a:solidFill>
                  <a:schemeClr val="dk1"/>
                </a:solidFill>
              </a:rPr>
              <a:t>•</a:t>
            </a:r>
            <a:r>
              <a:rPr lang="en">
                <a:solidFill>
                  <a:schemeClr val="dk1"/>
                </a:solidFill>
                <a:latin typeface="Verdana"/>
                <a:ea typeface="Verdana"/>
                <a:cs typeface="Verdana"/>
                <a:sym typeface="Verdana"/>
              </a:rPr>
              <a:t>As a result, first few of the principal components account for most of the variations in all the original variables</a:t>
            </a:r>
            <a:endParaRPr>
              <a:solidFill>
                <a:schemeClr val="dk1"/>
              </a:solidFill>
              <a:latin typeface="Verdana"/>
              <a:ea typeface="Verdana"/>
              <a:cs typeface="Verdana"/>
              <a:sym typeface="Verdana"/>
            </a:endParaRPr>
          </a:p>
          <a:p>
            <a:pPr indent="0" lvl="0" marL="0" rtl="0" algn="l">
              <a:spcBef>
                <a:spcPts val="0"/>
              </a:spcBef>
              <a:spcAft>
                <a:spcPts val="1600"/>
              </a:spcAft>
              <a:buNone/>
            </a:pPr>
            <a:r>
              <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4" name="Shape 444"/>
        <p:cNvGrpSpPr/>
        <p:nvPr/>
      </p:nvGrpSpPr>
      <p:grpSpPr>
        <a:xfrm>
          <a:off x="0" y="0"/>
          <a:ext cx="0" cy="0"/>
          <a:chOff x="0" y="0"/>
          <a:chExt cx="0" cy="0"/>
        </a:xfrm>
      </p:grpSpPr>
      <p:sp>
        <p:nvSpPr>
          <p:cNvPr id="445" name="Google Shape;445;p7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latin typeface="Verdana"/>
                <a:ea typeface="Verdana"/>
                <a:cs typeface="Verdana"/>
                <a:sym typeface="Verdana"/>
              </a:rPr>
              <a:t>PCA: Applications</a:t>
            </a:r>
            <a:endParaRPr/>
          </a:p>
        </p:txBody>
      </p:sp>
      <p:sp>
        <p:nvSpPr>
          <p:cNvPr id="446" name="Google Shape;446;p7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500"/>
              </a:spcBef>
              <a:spcAft>
                <a:spcPts val="0"/>
              </a:spcAft>
              <a:buClr>
                <a:schemeClr val="dk1"/>
              </a:buClr>
              <a:buSzPts val="1100"/>
              <a:buFont typeface="Arial"/>
              <a:buNone/>
            </a:pPr>
            <a:r>
              <a:rPr lang="en" sz="2200">
                <a:solidFill>
                  <a:schemeClr val="dk1"/>
                </a:solidFill>
              </a:rPr>
              <a:t>•</a:t>
            </a:r>
            <a:r>
              <a:rPr lang="en" sz="2200">
                <a:solidFill>
                  <a:schemeClr val="dk1"/>
                </a:solidFill>
                <a:latin typeface="Verdana"/>
                <a:ea typeface="Verdana"/>
                <a:cs typeface="Verdana"/>
                <a:sym typeface="Verdana"/>
              </a:rPr>
              <a:t>PCA as an end to explain the data</a:t>
            </a:r>
            <a:endParaRPr sz="2200">
              <a:solidFill>
                <a:schemeClr val="dk1"/>
              </a:solidFill>
              <a:latin typeface="Verdana"/>
              <a:ea typeface="Verdana"/>
              <a:cs typeface="Verdana"/>
              <a:sym typeface="Verdana"/>
            </a:endParaRPr>
          </a:p>
          <a:p>
            <a:pPr indent="0" lvl="0" marL="0" rtl="0" algn="l">
              <a:spcBef>
                <a:spcPts val="500"/>
              </a:spcBef>
              <a:spcAft>
                <a:spcPts val="0"/>
              </a:spcAft>
              <a:buClr>
                <a:schemeClr val="dk1"/>
              </a:buClr>
              <a:buSzPts val="1100"/>
              <a:buFont typeface="Arial"/>
              <a:buNone/>
            </a:pPr>
            <a:r>
              <a:rPr lang="en" sz="2200">
                <a:solidFill>
                  <a:schemeClr val="dk1"/>
                </a:solidFill>
              </a:rPr>
              <a:t>•</a:t>
            </a:r>
            <a:r>
              <a:rPr lang="en" sz="2200">
                <a:solidFill>
                  <a:schemeClr val="dk1"/>
                </a:solidFill>
                <a:latin typeface="Verdana"/>
                <a:ea typeface="Verdana"/>
                <a:cs typeface="Verdana"/>
                <a:sym typeface="Verdana"/>
              </a:rPr>
              <a:t>Graphical representation of data</a:t>
            </a:r>
            <a:endParaRPr sz="2200">
              <a:solidFill>
                <a:schemeClr val="dk1"/>
              </a:solidFill>
              <a:latin typeface="Verdana"/>
              <a:ea typeface="Verdana"/>
              <a:cs typeface="Verdana"/>
              <a:sym typeface="Verdana"/>
            </a:endParaRPr>
          </a:p>
          <a:p>
            <a:pPr indent="0" lvl="0" marL="0" rtl="0" algn="l">
              <a:spcBef>
                <a:spcPts val="500"/>
              </a:spcBef>
              <a:spcAft>
                <a:spcPts val="0"/>
              </a:spcAft>
              <a:buClr>
                <a:schemeClr val="dk1"/>
              </a:buClr>
              <a:buSzPts val="1100"/>
              <a:buFont typeface="Arial"/>
              <a:buNone/>
            </a:pPr>
            <a:r>
              <a:rPr lang="en" sz="2200">
                <a:solidFill>
                  <a:schemeClr val="dk1"/>
                </a:solidFill>
              </a:rPr>
              <a:t>•</a:t>
            </a:r>
            <a:r>
              <a:rPr lang="en" sz="2200">
                <a:solidFill>
                  <a:schemeClr val="dk1"/>
                </a:solidFill>
                <a:latin typeface="Verdana"/>
                <a:ea typeface="Verdana"/>
                <a:cs typeface="Verdana"/>
                <a:sym typeface="Verdana"/>
              </a:rPr>
              <a:t>Input to some other analysis</a:t>
            </a:r>
            <a:endParaRPr sz="2200">
              <a:solidFill>
                <a:schemeClr val="dk1"/>
              </a:solidFill>
              <a:latin typeface="Verdana"/>
              <a:ea typeface="Verdana"/>
              <a:cs typeface="Verdana"/>
              <a:sym typeface="Verdana"/>
            </a:endParaRPr>
          </a:p>
          <a:p>
            <a:pPr indent="0" lvl="0" marL="0" rtl="0" algn="l">
              <a:spcBef>
                <a:spcPts val="500"/>
              </a:spcBef>
              <a:spcAft>
                <a:spcPts val="0"/>
              </a:spcAft>
              <a:buClr>
                <a:schemeClr val="dk1"/>
              </a:buClr>
              <a:buSzPts val="1100"/>
              <a:buFont typeface="Arial"/>
              <a:buNone/>
            </a:pPr>
            <a:r>
              <a:rPr lang="en" sz="2200">
                <a:solidFill>
                  <a:schemeClr val="dk1"/>
                </a:solidFill>
              </a:rPr>
              <a:t>•</a:t>
            </a:r>
            <a:r>
              <a:rPr lang="en" sz="2200">
                <a:solidFill>
                  <a:schemeClr val="dk1"/>
                </a:solidFill>
                <a:latin typeface="Verdana"/>
                <a:ea typeface="Verdana"/>
                <a:cs typeface="Verdana"/>
                <a:sym typeface="Verdana"/>
              </a:rPr>
              <a:t>Exploratory technique (most often used for this purpose)</a:t>
            </a:r>
            <a:endParaRPr sz="2200">
              <a:solidFill>
                <a:schemeClr val="dk1"/>
              </a:solidFill>
              <a:latin typeface="Verdana"/>
              <a:ea typeface="Verdana"/>
              <a:cs typeface="Verdana"/>
              <a:sym typeface="Verdana"/>
            </a:endParaRPr>
          </a:p>
          <a:p>
            <a:pPr indent="0" lvl="0" marL="0" rtl="0" algn="l">
              <a:spcBef>
                <a:spcPts val="0"/>
              </a:spcBef>
              <a:spcAft>
                <a:spcPts val="1600"/>
              </a:spcAft>
              <a:buNone/>
            </a:pPr>
            <a:r>
              <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0" name="Shape 450"/>
        <p:cNvGrpSpPr/>
        <p:nvPr/>
      </p:nvGrpSpPr>
      <p:grpSpPr>
        <a:xfrm>
          <a:off x="0" y="0"/>
          <a:ext cx="0" cy="0"/>
          <a:chOff x="0" y="0"/>
          <a:chExt cx="0" cy="0"/>
        </a:xfrm>
      </p:grpSpPr>
      <p:sp>
        <p:nvSpPr>
          <p:cNvPr id="451" name="Google Shape;451;p7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latin typeface="Verdana"/>
                <a:ea typeface="Verdana"/>
                <a:cs typeface="Verdana"/>
                <a:sym typeface="Verdana"/>
              </a:rPr>
              <a:t>PCA: Sample Size</a:t>
            </a:r>
            <a:endParaRPr/>
          </a:p>
        </p:txBody>
      </p:sp>
      <p:sp>
        <p:nvSpPr>
          <p:cNvPr id="452" name="Google Shape;452;p7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500"/>
              </a:spcBef>
              <a:spcAft>
                <a:spcPts val="0"/>
              </a:spcAft>
              <a:buClr>
                <a:schemeClr val="dk1"/>
              </a:buClr>
              <a:buSzPts val="1100"/>
              <a:buFont typeface="Arial"/>
              <a:buNone/>
            </a:pPr>
            <a:r>
              <a:rPr lang="en">
                <a:solidFill>
                  <a:schemeClr val="dk1"/>
                </a:solidFill>
              </a:rPr>
              <a:t>•</a:t>
            </a:r>
            <a:r>
              <a:rPr lang="en">
                <a:solidFill>
                  <a:schemeClr val="dk1"/>
                </a:solidFill>
                <a:latin typeface="Verdana"/>
                <a:ea typeface="Verdana"/>
                <a:cs typeface="Verdana"/>
                <a:sym typeface="Verdana"/>
              </a:rPr>
              <a:t>Convention says number of observations, n, should be between 50 to 400</a:t>
            </a:r>
            <a:endParaRPr>
              <a:solidFill>
                <a:schemeClr val="dk1"/>
              </a:solidFill>
              <a:latin typeface="Verdana"/>
              <a:ea typeface="Verdana"/>
              <a:cs typeface="Verdana"/>
              <a:sym typeface="Verdana"/>
            </a:endParaRPr>
          </a:p>
          <a:p>
            <a:pPr indent="0" lvl="0" marL="0" rtl="0" algn="l">
              <a:spcBef>
                <a:spcPts val="500"/>
              </a:spcBef>
              <a:spcAft>
                <a:spcPts val="0"/>
              </a:spcAft>
              <a:buClr>
                <a:schemeClr val="dk1"/>
              </a:buClr>
              <a:buSzPts val="1100"/>
              <a:buFont typeface="Arial"/>
              <a:buNone/>
            </a:pPr>
            <a:r>
              <a:rPr lang="en">
                <a:solidFill>
                  <a:schemeClr val="dk1"/>
                </a:solidFill>
              </a:rPr>
              <a:t>•</a:t>
            </a:r>
            <a:r>
              <a:rPr lang="en">
                <a:solidFill>
                  <a:schemeClr val="dk1"/>
                </a:solidFill>
                <a:latin typeface="Verdana"/>
                <a:ea typeface="Verdana"/>
                <a:cs typeface="Verdana"/>
                <a:sym typeface="Verdana"/>
              </a:rPr>
              <a:t>Convention says to maintain a ratio of 5:1 between n and p, where q is the number of variables</a:t>
            </a:r>
            <a:endParaRPr>
              <a:solidFill>
                <a:schemeClr val="dk1"/>
              </a:solidFill>
              <a:latin typeface="Verdana"/>
              <a:ea typeface="Verdana"/>
              <a:cs typeface="Verdana"/>
              <a:sym typeface="Verdana"/>
            </a:endParaRPr>
          </a:p>
          <a:p>
            <a:pPr indent="0" lvl="0" marL="0" rtl="0" algn="l">
              <a:spcBef>
                <a:spcPts val="500"/>
              </a:spcBef>
              <a:spcAft>
                <a:spcPts val="0"/>
              </a:spcAft>
              <a:buNone/>
            </a:pPr>
            <a:r>
              <a:rPr lang="en">
                <a:solidFill>
                  <a:schemeClr val="dk1"/>
                </a:solidFill>
              </a:rPr>
              <a:t>•</a:t>
            </a:r>
            <a:r>
              <a:rPr lang="en">
                <a:solidFill>
                  <a:schemeClr val="dk1"/>
                </a:solidFill>
                <a:latin typeface="Verdana"/>
                <a:ea typeface="Verdana"/>
                <a:cs typeface="Verdana"/>
                <a:sym typeface="Verdana"/>
              </a:rPr>
              <a:t>Latest research shows that it is best when both n and ratio of n:p are large</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6" name="Shape 456"/>
        <p:cNvGrpSpPr/>
        <p:nvPr/>
      </p:nvGrpSpPr>
      <p:grpSpPr>
        <a:xfrm>
          <a:off x="0" y="0"/>
          <a:ext cx="0" cy="0"/>
          <a:chOff x="0" y="0"/>
          <a:chExt cx="0" cy="0"/>
        </a:xfrm>
      </p:grpSpPr>
      <p:sp>
        <p:nvSpPr>
          <p:cNvPr id="457" name="Google Shape;457;p7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latin typeface="Verdana"/>
                <a:ea typeface="Verdana"/>
                <a:cs typeface="Verdana"/>
                <a:sym typeface="Verdana"/>
              </a:rPr>
              <a:t>PCA: R Functions</a:t>
            </a:r>
            <a:endParaRPr/>
          </a:p>
        </p:txBody>
      </p:sp>
      <p:sp>
        <p:nvSpPr>
          <p:cNvPr id="458" name="Google Shape;458;p7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500"/>
              </a:spcBef>
              <a:spcAft>
                <a:spcPts val="0"/>
              </a:spcAft>
              <a:buClr>
                <a:schemeClr val="dk1"/>
              </a:buClr>
              <a:buSzPts val="1100"/>
              <a:buFont typeface="Arial"/>
              <a:buNone/>
            </a:pPr>
            <a:r>
              <a:rPr lang="en" sz="1400">
                <a:solidFill>
                  <a:schemeClr val="dk1"/>
                </a:solidFill>
              </a:rPr>
              <a:t>•</a:t>
            </a:r>
            <a:r>
              <a:rPr lang="en" sz="1400">
                <a:solidFill>
                  <a:schemeClr val="dk1"/>
                </a:solidFill>
                <a:latin typeface="Verdana"/>
                <a:ea typeface="Verdana"/>
                <a:cs typeface="Verdana"/>
                <a:sym typeface="Verdana"/>
              </a:rPr>
              <a:t>stats::princomp() or stats::prcomp(). In general, they produce similar results. prcomp() is preferable</a:t>
            </a:r>
            <a:endParaRPr sz="1400">
              <a:solidFill>
                <a:schemeClr val="dk1"/>
              </a:solidFill>
              <a:latin typeface="Verdana"/>
              <a:ea typeface="Verdana"/>
              <a:cs typeface="Verdana"/>
              <a:sym typeface="Verdana"/>
            </a:endParaRPr>
          </a:p>
          <a:p>
            <a:pPr indent="0" lvl="0" marL="0" rtl="0" algn="l">
              <a:spcBef>
                <a:spcPts val="500"/>
              </a:spcBef>
              <a:spcAft>
                <a:spcPts val="0"/>
              </a:spcAft>
              <a:buClr>
                <a:schemeClr val="dk1"/>
              </a:buClr>
              <a:buSzPts val="1100"/>
              <a:buFont typeface="Arial"/>
              <a:buNone/>
            </a:pPr>
            <a:r>
              <a:rPr lang="en" sz="1400">
                <a:solidFill>
                  <a:schemeClr val="dk1"/>
                </a:solidFill>
              </a:rPr>
              <a:t>•</a:t>
            </a:r>
            <a:r>
              <a:rPr lang="en" sz="1400">
                <a:solidFill>
                  <a:schemeClr val="dk1"/>
                </a:solidFill>
                <a:latin typeface="Verdana"/>
                <a:ea typeface="Verdana"/>
                <a:cs typeface="Verdana"/>
                <a:sym typeface="Verdana"/>
              </a:rPr>
              <a:t>Option scale = TRUE means that principal components are computed on the correlation matrix</a:t>
            </a:r>
            <a:endParaRPr sz="1400">
              <a:solidFill>
                <a:schemeClr val="dk1"/>
              </a:solidFill>
              <a:latin typeface="Verdana"/>
              <a:ea typeface="Verdana"/>
              <a:cs typeface="Verdana"/>
              <a:sym typeface="Verdana"/>
            </a:endParaRPr>
          </a:p>
          <a:p>
            <a:pPr indent="0" lvl="0" marL="0" rtl="0" algn="l">
              <a:spcBef>
                <a:spcPts val="500"/>
              </a:spcBef>
              <a:spcAft>
                <a:spcPts val="0"/>
              </a:spcAft>
              <a:buClr>
                <a:schemeClr val="dk1"/>
              </a:buClr>
              <a:buSzPts val="1100"/>
              <a:buFont typeface="Arial"/>
              <a:buNone/>
            </a:pPr>
            <a:r>
              <a:rPr lang="en" sz="1400">
                <a:solidFill>
                  <a:schemeClr val="dk1"/>
                </a:solidFill>
              </a:rPr>
              <a:t>•</a:t>
            </a:r>
            <a:r>
              <a:rPr lang="en" sz="1400">
                <a:solidFill>
                  <a:schemeClr val="dk1"/>
                </a:solidFill>
                <a:latin typeface="Verdana"/>
                <a:ea typeface="Verdana"/>
                <a:cs typeface="Verdana"/>
                <a:sym typeface="Verdana"/>
              </a:rPr>
              <a:t>Print(pca.results) show singular values of the correlation or covariance matrix</a:t>
            </a:r>
            <a:endParaRPr sz="1400">
              <a:solidFill>
                <a:schemeClr val="dk1"/>
              </a:solidFill>
              <a:latin typeface="Verdana"/>
              <a:ea typeface="Verdana"/>
              <a:cs typeface="Verdana"/>
              <a:sym typeface="Verdana"/>
            </a:endParaRPr>
          </a:p>
          <a:p>
            <a:pPr indent="0" lvl="0" marL="0" rtl="0" algn="l">
              <a:spcBef>
                <a:spcPts val="500"/>
              </a:spcBef>
              <a:spcAft>
                <a:spcPts val="0"/>
              </a:spcAft>
              <a:buClr>
                <a:schemeClr val="dk1"/>
              </a:buClr>
              <a:buSzPts val="1100"/>
              <a:buFont typeface="Arial"/>
              <a:buNone/>
            </a:pPr>
            <a:r>
              <a:rPr lang="en" sz="1400">
                <a:solidFill>
                  <a:schemeClr val="dk1"/>
                </a:solidFill>
              </a:rPr>
              <a:t>•</a:t>
            </a:r>
            <a:r>
              <a:rPr lang="en" sz="1400">
                <a:solidFill>
                  <a:schemeClr val="dk1"/>
                </a:solidFill>
                <a:latin typeface="Verdana"/>
                <a:ea typeface="Verdana"/>
                <a:cs typeface="Verdana"/>
                <a:sym typeface="Verdana"/>
              </a:rPr>
              <a:t>Use plot(pca.results) or biplot(pca.results) to visualize. The ”bi” in biplot represents display of variances and covariances of the variables and distances in the same plot</a:t>
            </a:r>
            <a:endParaRPr sz="1400">
              <a:solidFill>
                <a:schemeClr val="dk1"/>
              </a:solidFill>
              <a:latin typeface="Verdana"/>
              <a:ea typeface="Verdana"/>
              <a:cs typeface="Verdana"/>
              <a:sym typeface="Verdana"/>
            </a:endParaRPr>
          </a:p>
          <a:p>
            <a:pPr indent="0" lvl="0" marL="0" rtl="0" algn="l">
              <a:spcBef>
                <a:spcPts val="500"/>
              </a:spcBef>
              <a:spcAft>
                <a:spcPts val="0"/>
              </a:spcAft>
              <a:buClr>
                <a:schemeClr val="dk1"/>
              </a:buClr>
              <a:buSzPts val="1100"/>
              <a:buFont typeface="Arial"/>
              <a:buNone/>
            </a:pPr>
            <a:r>
              <a:rPr lang="en" sz="1400">
                <a:solidFill>
                  <a:schemeClr val="dk1"/>
                </a:solidFill>
              </a:rPr>
              <a:t>•</a:t>
            </a:r>
            <a:r>
              <a:rPr lang="en" sz="1400">
                <a:solidFill>
                  <a:schemeClr val="dk1"/>
                </a:solidFill>
                <a:latin typeface="Verdana"/>
                <a:ea typeface="Verdana"/>
                <a:cs typeface="Verdana"/>
                <a:sym typeface="Verdana"/>
              </a:rPr>
              <a:t>Other R functions that offer PCA are FactorMineR::PCA(), ade4::dudi.pca(), vegan::rda(), amap::acp()</a:t>
            </a:r>
            <a:endParaRPr sz="1400">
              <a:solidFill>
                <a:schemeClr val="dk1"/>
              </a:solidFill>
              <a:latin typeface="Verdana"/>
              <a:ea typeface="Verdana"/>
              <a:cs typeface="Verdana"/>
              <a:sym typeface="Verdana"/>
            </a:endParaRPr>
          </a:p>
          <a:p>
            <a:pPr indent="0" lvl="0" marL="0" rtl="0" algn="l">
              <a:spcBef>
                <a:spcPts val="500"/>
              </a:spcBef>
              <a:spcAft>
                <a:spcPts val="0"/>
              </a:spcAft>
              <a:buNone/>
            </a:pPr>
            <a:r>
              <a:t/>
            </a:r>
            <a:endParaRPr sz="1400"/>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2" name="Shape 462"/>
        <p:cNvGrpSpPr/>
        <p:nvPr/>
      </p:nvGrpSpPr>
      <p:grpSpPr>
        <a:xfrm>
          <a:off x="0" y="0"/>
          <a:ext cx="0" cy="0"/>
          <a:chOff x="0" y="0"/>
          <a:chExt cx="0" cy="0"/>
        </a:xfrm>
      </p:grpSpPr>
      <p:sp>
        <p:nvSpPr>
          <p:cNvPr id="463" name="Google Shape;463;p78"/>
          <p:cNvSpPr txBox="1"/>
          <p:nvPr>
            <p:ph type="title"/>
          </p:nvPr>
        </p:nvSpPr>
        <p:spPr>
          <a:xfrm>
            <a:off x="311700" y="445025"/>
            <a:ext cx="8520600" cy="5727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A Summary of the PCA Approach</a:t>
            </a:r>
            <a:endParaRPr/>
          </a:p>
        </p:txBody>
      </p:sp>
      <p:sp>
        <p:nvSpPr>
          <p:cNvPr id="464" name="Google Shape;464;p7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400"/>
              <a:t>-  Standardize the data.</a:t>
            </a:r>
            <a:endParaRPr sz="1400"/>
          </a:p>
          <a:p>
            <a:pPr indent="0" lvl="0" marL="0" rtl="0" algn="l">
              <a:spcBef>
                <a:spcPts val="1600"/>
              </a:spcBef>
              <a:spcAft>
                <a:spcPts val="0"/>
              </a:spcAft>
              <a:buClr>
                <a:schemeClr val="dk1"/>
              </a:buClr>
              <a:buSzPts val="1100"/>
              <a:buFont typeface="Arial"/>
              <a:buNone/>
            </a:pPr>
            <a:r>
              <a:rPr lang="en" sz="1400"/>
              <a:t>-  Obtain the Eigenvectors and Eigenvalues from the covariance matrix or correlation matrix, or perform Singular Vector Decomposition.</a:t>
            </a:r>
            <a:endParaRPr sz="1400"/>
          </a:p>
          <a:p>
            <a:pPr indent="0" lvl="0" marL="0" rtl="0" algn="l">
              <a:spcBef>
                <a:spcPts val="1600"/>
              </a:spcBef>
              <a:spcAft>
                <a:spcPts val="0"/>
              </a:spcAft>
              <a:buClr>
                <a:schemeClr val="dk1"/>
              </a:buClr>
              <a:buSzPts val="1100"/>
              <a:buFont typeface="Arial"/>
              <a:buNone/>
            </a:pPr>
            <a:r>
              <a:rPr lang="en" sz="1400"/>
              <a:t>-  Sort eigenvalues in descending order and choose the $k$ eigenvectors that correspond to the $k$ largest eigenvalues where $k$ is the number of dimensions of the new feature subspace ($k \le d$)/.</a:t>
            </a:r>
            <a:endParaRPr sz="1400"/>
          </a:p>
          <a:p>
            <a:pPr indent="0" lvl="0" marL="0" rtl="0" algn="l">
              <a:spcBef>
                <a:spcPts val="1600"/>
              </a:spcBef>
              <a:spcAft>
                <a:spcPts val="0"/>
              </a:spcAft>
              <a:buClr>
                <a:schemeClr val="dk1"/>
              </a:buClr>
              <a:buSzPts val="1100"/>
              <a:buFont typeface="Arial"/>
              <a:buNone/>
            </a:pPr>
            <a:r>
              <a:rPr lang="en" sz="1400"/>
              <a:t>-  Construct the projection matrix $\mathbf{W}$ from the selected $k$ eigenvectors.</a:t>
            </a:r>
            <a:endParaRPr sz="1400"/>
          </a:p>
          <a:p>
            <a:pPr indent="0" lvl="0" marL="0" rtl="0" algn="l">
              <a:spcBef>
                <a:spcPts val="1600"/>
              </a:spcBef>
              <a:spcAft>
                <a:spcPts val="0"/>
              </a:spcAft>
              <a:buClr>
                <a:schemeClr val="dk1"/>
              </a:buClr>
              <a:buSzPts val="1100"/>
              <a:buFont typeface="Arial"/>
              <a:buNone/>
            </a:pPr>
            <a:r>
              <a:rPr lang="en" sz="1400"/>
              <a:t>-  Transform the original dataset $\mathbf{X}$ via $\mathbf{W}$ to obtain a $k$-dimensional feature subspace $\mathbf{Y}$.</a:t>
            </a:r>
            <a:endParaRPr sz="1400"/>
          </a:p>
          <a:p>
            <a:pPr indent="0" lvl="0" marL="0" rtl="0" algn="l">
              <a:spcBef>
                <a:spcPts val="1600"/>
              </a:spcBef>
              <a:spcAft>
                <a:spcPts val="1600"/>
              </a:spcAft>
              <a:buNone/>
            </a:pPr>
            <a:r>
              <a:t/>
            </a:r>
            <a:endParaRPr sz="1400"/>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8" name="Shape 468"/>
        <p:cNvGrpSpPr/>
        <p:nvPr/>
      </p:nvGrpSpPr>
      <p:grpSpPr>
        <a:xfrm>
          <a:off x="0" y="0"/>
          <a:ext cx="0" cy="0"/>
          <a:chOff x="0" y="0"/>
          <a:chExt cx="0" cy="0"/>
        </a:xfrm>
      </p:grpSpPr>
      <p:pic>
        <p:nvPicPr>
          <p:cNvPr id="469" name="Google Shape;469;p79"/>
          <p:cNvPicPr preferRelativeResize="0"/>
          <p:nvPr/>
        </p:nvPicPr>
        <p:blipFill>
          <a:blip r:embed="rId3">
            <a:alphaModFix/>
          </a:blip>
          <a:stretch>
            <a:fillRect/>
          </a:stretch>
        </p:blipFill>
        <p:spPr>
          <a:xfrm>
            <a:off x="1689920" y="236820"/>
            <a:ext cx="5254900" cy="2981875"/>
          </a:xfrm>
          <a:prstGeom prst="rect">
            <a:avLst/>
          </a:prstGeom>
          <a:noFill/>
          <a:ln>
            <a:noFill/>
          </a:ln>
        </p:spPr>
      </p:pic>
      <p:sp>
        <p:nvSpPr>
          <p:cNvPr id="470" name="Google Shape;470;p79"/>
          <p:cNvSpPr txBox="1"/>
          <p:nvPr/>
        </p:nvSpPr>
        <p:spPr>
          <a:xfrm>
            <a:off x="466350" y="3383275"/>
            <a:ext cx="7699200" cy="13077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200"/>
              </a:spcBef>
              <a:spcAft>
                <a:spcPts val="1200"/>
              </a:spcAft>
              <a:buNone/>
            </a:pPr>
            <a:r>
              <a:rPr i="1" lang="en" sz="1800">
                <a:solidFill>
                  <a:srgbClr val="8F5902"/>
                </a:solidFill>
                <a:highlight>
                  <a:srgbClr val="F8F8F8"/>
                </a:highlight>
              </a:rPr>
              <a:t>This is the Scree plot which we get as a result in this algorithm. From the plot it can be deciphered that only PC1 contributes good amount of variance with them. Hence we can use only PC1 for further analysis.</a:t>
            </a:r>
            <a:endParaRPr i="1" sz="1800">
              <a:solidFill>
                <a:srgbClr val="8F5902"/>
              </a:solidFill>
              <a:highlight>
                <a:srgbClr val="F8F8F8"/>
              </a:highlight>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4" name="Shape 474"/>
        <p:cNvGrpSpPr/>
        <p:nvPr/>
      </p:nvGrpSpPr>
      <p:grpSpPr>
        <a:xfrm>
          <a:off x="0" y="0"/>
          <a:ext cx="0" cy="0"/>
          <a:chOff x="0" y="0"/>
          <a:chExt cx="0" cy="0"/>
        </a:xfrm>
      </p:grpSpPr>
      <p:sp>
        <p:nvSpPr>
          <p:cNvPr id="475" name="Google Shape;475;p80"/>
          <p:cNvSpPr txBox="1"/>
          <p:nvPr>
            <p:ph type="title"/>
          </p:nvPr>
        </p:nvSpPr>
        <p:spPr>
          <a:xfrm>
            <a:off x="311700" y="445025"/>
            <a:ext cx="8520600" cy="94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Now we will take example of different breed of dogs data whose nine skull measurements are given.There are 9 measurements and we will try to see how this 9 columns can be reduced to less columns if applicable.</a:t>
            </a:r>
            <a:endParaRPr sz="1800"/>
          </a:p>
        </p:txBody>
      </p:sp>
      <p:sp>
        <p:nvSpPr>
          <p:cNvPr id="476" name="Google Shape;476;p8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477" name="Google Shape;477;p80"/>
          <p:cNvPicPr preferRelativeResize="0"/>
          <p:nvPr/>
        </p:nvPicPr>
        <p:blipFill>
          <a:blip r:embed="rId3">
            <a:alphaModFix/>
          </a:blip>
          <a:stretch>
            <a:fillRect/>
          </a:stretch>
        </p:blipFill>
        <p:spPr>
          <a:xfrm>
            <a:off x="837950" y="1638300"/>
            <a:ext cx="7316950" cy="2742775"/>
          </a:xfrm>
          <a:prstGeom prst="rect">
            <a:avLst/>
          </a:prstGeom>
          <a:noFill/>
          <a:ln>
            <a:noFill/>
          </a:ln>
        </p:spPr>
      </p:pic>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1" name="Shape 481"/>
        <p:cNvGrpSpPr/>
        <p:nvPr/>
      </p:nvGrpSpPr>
      <p:grpSpPr>
        <a:xfrm>
          <a:off x="0" y="0"/>
          <a:ext cx="0" cy="0"/>
          <a:chOff x="0" y="0"/>
          <a:chExt cx="0" cy="0"/>
        </a:xfrm>
      </p:grpSpPr>
      <p:sp>
        <p:nvSpPr>
          <p:cNvPr id="482" name="Google Shape;482;p8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8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484" name="Google Shape;484;p81"/>
          <p:cNvPicPr preferRelativeResize="0"/>
          <p:nvPr/>
        </p:nvPicPr>
        <p:blipFill>
          <a:blip r:embed="rId3">
            <a:alphaModFix/>
          </a:blip>
          <a:stretch>
            <a:fillRect/>
          </a:stretch>
        </p:blipFill>
        <p:spPr>
          <a:xfrm>
            <a:off x="1008625" y="1152475"/>
            <a:ext cx="6539949" cy="3510025"/>
          </a:xfrm>
          <a:prstGeom prst="rect">
            <a:avLst/>
          </a:prstGeom>
          <a:noFill/>
          <a:ln>
            <a:noFill/>
          </a:ln>
        </p:spPr>
      </p:pic>
      <p:pic>
        <p:nvPicPr>
          <p:cNvPr id="485" name="Google Shape;485;p81"/>
          <p:cNvPicPr preferRelativeResize="0"/>
          <p:nvPr/>
        </p:nvPicPr>
        <p:blipFill>
          <a:blip r:embed="rId4">
            <a:alphaModFix/>
          </a:blip>
          <a:stretch>
            <a:fillRect/>
          </a:stretch>
        </p:blipFill>
        <p:spPr>
          <a:xfrm>
            <a:off x="311701" y="369425"/>
            <a:ext cx="8332524" cy="7239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19"/>
          <p:cNvSpPr txBox="1"/>
          <p:nvPr>
            <p:ph idx="1" type="body"/>
          </p:nvPr>
        </p:nvSpPr>
        <p:spPr>
          <a:xfrm>
            <a:off x="311700" y="991000"/>
            <a:ext cx="8520600" cy="267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chemeClr val="dk1"/>
                </a:solidFill>
              </a:rPr>
              <a:t>Step 4: Data Transformation</a:t>
            </a:r>
            <a:endParaRPr>
              <a:solidFill>
                <a:schemeClr val="dk1"/>
              </a:solidFill>
              <a:highlight>
                <a:srgbClr val="FFFFFF"/>
              </a:highlight>
            </a:endParaRPr>
          </a:p>
          <a:p>
            <a:pPr indent="-342900" lvl="0" marL="457200" rtl="0" algn="l">
              <a:spcBef>
                <a:spcPts val="0"/>
              </a:spcBef>
              <a:spcAft>
                <a:spcPts val="0"/>
              </a:spcAft>
              <a:buClr>
                <a:schemeClr val="dk1"/>
              </a:buClr>
              <a:buSzPts val="1800"/>
              <a:buChar char="●"/>
            </a:pPr>
            <a:r>
              <a:rPr lang="en">
                <a:solidFill>
                  <a:schemeClr val="dk1"/>
                </a:solidFill>
                <a:highlight>
                  <a:srgbClr val="FFFFFF"/>
                </a:highlight>
              </a:rPr>
              <a:t> Data Transformation is defined as the process of transforming data into appropriate form required by mining procedure.</a:t>
            </a:r>
            <a:endParaRPr>
              <a:solidFill>
                <a:schemeClr val="dk1"/>
              </a:solidFill>
              <a:highlight>
                <a:srgbClr val="FFFFFF"/>
              </a:highlight>
            </a:endParaRPr>
          </a:p>
          <a:p>
            <a:pPr indent="-228600" lvl="0" marL="685800" rtl="0" algn="l">
              <a:spcBef>
                <a:spcPts val="0"/>
              </a:spcBef>
              <a:spcAft>
                <a:spcPts val="0"/>
              </a:spcAft>
              <a:buNone/>
            </a:pPr>
            <a:r>
              <a:t/>
            </a:r>
            <a:endParaRPr sz="1200">
              <a:solidFill>
                <a:schemeClr val="dk1"/>
              </a:solidFill>
              <a:highlight>
                <a:srgbClr val="FFFFFF"/>
              </a:highlight>
              <a:latin typeface="Roboto"/>
              <a:ea typeface="Roboto"/>
              <a:cs typeface="Roboto"/>
              <a:sym typeface="Roboto"/>
            </a:endParaRPr>
          </a:p>
          <a:p>
            <a:pPr indent="0" lvl="0" marL="0" rtl="0" algn="l">
              <a:spcBef>
                <a:spcPts val="0"/>
              </a:spcBef>
              <a:spcAft>
                <a:spcPts val="0"/>
              </a:spcAft>
              <a:buNone/>
            </a:pPr>
            <a:r>
              <a:rPr b="1" lang="en" sz="2400">
                <a:solidFill>
                  <a:schemeClr val="dk1"/>
                </a:solidFill>
              </a:rPr>
              <a:t>Step 5: Data Mining</a:t>
            </a:r>
            <a:endParaRPr b="1" sz="2400">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highlight>
                  <a:srgbClr val="FFFFFF"/>
                </a:highlight>
              </a:rPr>
              <a:t>Data mining is defined as clever techniques that are applied to extract patterns potentially useful.</a:t>
            </a:r>
            <a:endParaRPr>
              <a:solidFill>
                <a:schemeClr val="dk1"/>
              </a:solidFill>
              <a:highlight>
                <a:srgbClr val="FFFFFF"/>
              </a:highlight>
            </a:endParaRPr>
          </a:p>
          <a:p>
            <a:pPr indent="-228600" lvl="0" marL="685800" rtl="0" algn="l">
              <a:spcBef>
                <a:spcPts val="0"/>
              </a:spcBef>
              <a:spcAft>
                <a:spcPts val="0"/>
              </a:spcAft>
              <a:buClr>
                <a:schemeClr val="dk1"/>
              </a:buClr>
              <a:buSzPts val="1100"/>
              <a:buFont typeface="Arial"/>
              <a:buNone/>
            </a:pPr>
            <a:r>
              <a:t/>
            </a:r>
            <a:endParaRPr>
              <a:solidFill>
                <a:schemeClr val="dk1"/>
              </a:solidFill>
              <a:highlight>
                <a:srgbClr val="FFFFFF"/>
              </a:highlight>
            </a:endParaRPr>
          </a:p>
          <a:p>
            <a:pPr indent="0" lvl="0" marL="0" rtl="0" algn="l">
              <a:spcBef>
                <a:spcPts val="0"/>
              </a:spcBef>
              <a:spcAft>
                <a:spcPts val="1600"/>
              </a:spcAft>
              <a:buNone/>
            </a:pPr>
            <a:r>
              <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9" name="Shape 489"/>
        <p:cNvGrpSpPr/>
        <p:nvPr/>
      </p:nvGrpSpPr>
      <p:grpSpPr>
        <a:xfrm>
          <a:off x="0" y="0"/>
          <a:ext cx="0" cy="0"/>
          <a:chOff x="0" y="0"/>
          <a:chExt cx="0" cy="0"/>
        </a:xfrm>
      </p:grpSpPr>
      <p:sp>
        <p:nvSpPr>
          <p:cNvPr id="490" name="Google Shape;490;p8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8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492" name="Google Shape;492;p82"/>
          <p:cNvPicPr preferRelativeResize="0"/>
          <p:nvPr/>
        </p:nvPicPr>
        <p:blipFill>
          <a:blip r:embed="rId3">
            <a:alphaModFix/>
          </a:blip>
          <a:stretch>
            <a:fillRect/>
          </a:stretch>
        </p:blipFill>
        <p:spPr>
          <a:xfrm>
            <a:off x="311700" y="261950"/>
            <a:ext cx="8366674" cy="4619625"/>
          </a:xfrm>
          <a:prstGeom prst="rect">
            <a:avLst/>
          </a:prstGeom>
          <a:noFill/>
          <a:ln>
            <a:noFill/>
          </a:ln>
        </p:spPr>
      </p:pic>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6" name="Shape 496"/>
        <p:cNvGrpSpPr/>
        <p:nvPr/>
      </p:nvGrpSpPr>
      <p:grpSpPr>
        <a:xfrm>
          <a:off x="0" y="0"/>
          <a:ext cx="0" cy="0"/>
          <a:chOff x="0" y="0"/>
          <a:chExt cx="0" cy="0"/>
        </a:xfrm>
      </p:grpSpPr>
      <p:sp>
        <p:nvSpPr>
          <p:cNvPr id="497" name="Google Shape;497;p8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Reinforcement Learning</a:t>
            </a:r>
            <a:endParaRPr/>
          </a:p>
          <a:p>
            <a:pPr indent="0" lvl="0" marL="0" rtl="0" algn="l">
              <a:spcBef>
                <a:spcPts val="0"/>
              </a:spcBef>
              <a:spcAft>
                <a:spcPts val="0"/>
              </a:spcAft>
              <a:buNone/>
            </a:pPr>
            <a:r>
              <a:t/>
            </a:r>
            <a:endParaRPr/>
          </a:p>
        </p:txBody>
      </p:sp>
      <p:sp>
        <p:nvSpPr>
          <p:cNvPr id="498" name="Google Shape;498;p8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9250" lvl="0" marL="457200" rtl="0" algn="l">
              <a:spcBef>
                <a:spcPts val="1200"/>
              </a:spcBef>
              <a:spcAft>
                <a:spcPts val="0"/>
              </a:spcAft>
              <a:buClr>
                <a:schemeClr val="dk1"/>
              </a:buClr>
              <a:buSzPts val="1900"/>
              <a:buChar char="●"/>
            </a:pPr>
            <a:r>
              <a:rPr lang="en" sz="1900">
                <a:solidFill>
                  <a:schemeClr val="dk1"/>
                </a:solidFill>
                <a:highlight>
                  <a:srgbClr val="FFFFFF"/>
                </a:highlight>
              </a:rPr>
              <a:t>Reinforcement learning is an area of machine learning concerned with how software agents ought to take actions in an environment so as to maximize some notion of cumulative reward. </a:t>
            </a:r>
            <a:endParaRPr sz="1900">
              <a:solidFill>
                <a:schemeClr val="dk1"/>
              </a:solidFill>
              <a:highlight>
                <a:srgbClr val="FFFFFF"/>
              </a:highlight>
            </a:endParaRPr>
          </a:p>
          <a:p>
            <a:pPr indent="-349250" lvl="0" marL="457200" rtl="0" algn="l">
              <a:spcBef>
                <a:spcPts val="0"/>
              </a:spcBef>
              <a:spcAft>
                <a:spcPts val="0"/>
              </a:spcAft>
              <a:buClr>
                <a:schemeClr val="dk1"/>
              </a:buClr>
              <a:buSzPts val="1900"/>
              <a:buChar char="●"/>
            </a:pPr>
            <a:r>
              <a:rPr lang="en" sz="1900">
                <a:solidFill>
                  <a:schemeClr val="dk1"/>
                </a:solidFill>
                <a:highlight>
                  <a:srgbClr val="FFFFFF"/>
                </a:highlight>
              </a:rPr>
              <a:t>Reinforcement learning is one of three basic machine learning paradigms, alongside supervised learning and unsupervised learning. In reinforcement learning, an artificial intelligence faces a game-like situation. </a:t>
            </a:r>
            <a:endParaRPr sz="1900">
              <a:solidFill>
                <a:schemeClr val="dk1"/>
              </a:solidFill>
              <a:highlight>
                <a:srgbClr val="FFFFFF"/>
              </a:highlight>
            </a:endParaRPr>
          </a:p>
          <a:p>
            <a:pPr indent="-349250" lvl="0" marL="457200" rtl="0" algn="l">
              <a:spcBef>
                <a:spcPts val="0"/>
              </a:spcBef>
              <a:spcAft>
                <a:spcPts val="0"/>
              </a:spcAft>
              <a:buClr>
                <a:schemeClr val="dk1"/>
              </a:buClr>
              <a:buSzPts val="1900"/>
              <a:buChar char="●"/>
            </a:pPr>
            <a:r>
              <a:rPr lang="en" sz="1900">
                <a:solidFill>
                  <a:schemeClr val="dk1"/>
                </a:solidFill>
                <a:highlight>
                  <a:srgbClr val="FFFFFF"/>
                </a:highlight>
              </a:rPr>
              <a:t>The computer employs trial and error to come up with a solution to the problem. To get the machine to do what the programmer wants, the artificial intelligence gets either rewards or penalties for the actions it performs. Its goal is to maximize the total reward.</a:t>
            </a:r>
            <a:endParaRPr sz="1900">
              <a:solidFill>
                <a:schemeClr val="dk1"/>
              </a:solidFill>
              <a:highlight>
                <a:srgbClr val="FFFFFF"/>
              </a:highlight>
            </a:endParaRPr>
          </a:p>
          <a:p>
            <a:pPr indent="0" lvl="0" marL="0" rtl="0" algn="l">
              <a:spcBef>
                <a:spcPts val="1200"/>
              </a:spcBef>
              <a:spcAft>
                <a:spcPts val="1600"/>
              </a:spcAft>
              <a:buNone/>
            </a:pPr>
            <a:r>
              <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2" name="Shape 502"/>
        <p:cNvGrpSpPr/>
        <p:nvPr/>
      </p:nvGrpSpPr>
      <p:grpSpPr>
        <a:xfrm>
          <a:off x="0" y="0"/>
          <a:ext cx="0" cy="0"/>
          <a:chOff x="0" y="0"/>
          <a:chExt cx="0" cy="0"/>
        </a:xfrm>
      </p:grpSpPr>
      <p:sp>
        <p:nvSpPr>
          <p:cNvPr id="503" name="Google Shape;503;p8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Reinforcement Learning</a:t>
            </a:r>
            <a:endParaRPr/>
          </a:p>
        </p:txBody>
      </p:sp>
      <p:pic>
        <p:nvPicPr>
          <p:cNvPr id="504" name="Google Shape;504;p84"/>
          <p:cNvPicPr preferRelativeResize="0"/>
          <p:nvPr/>
        </p:nvPicPr>
        <p:blipFill>
          <a:blip r:embed="rId3">
            <a:alphaModFix/>
          </a:blip>
          <a:stretch>
            <a:fillRect/>
          </a:stretch>
        </p:blipFill>
        <p:spPr>
          <a:xfrm>
            <a:off x="2911625" y="1355725"/>
            <a:ext cx="3105150" cy="3009900"/>
          </a:xfrm>
          <a:prstGeom prst="rect">
            <a:avLst/>
          </a:prstGeom>
          <a:noFill/>
          <a:ln>
            <a:noFill/>
          </a:ln>
        </p:spPr>
      </p:pic>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8" name="Shape 508"/>
        <p:cNvGrpSpPr/>
        <p:nvPr/>
      </p:nvGrpSpPr>
      <p:grpSpPr>
        <a:xfrm>
          <a:off x="0" y="0"/>
          <a:ext cx="0" cy="0"/>
          <a:chOff x="0" y="0"/>
          <a:chExt cx="0" cy="0"/>
        </a:xfrm>
      </p:grpSpPr>
      <p:sp>
        <p:nvSpPr>
          <p:cNvPr id="509" name="Google Shape;509;p8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Knowledge Discovery in Databases </a:t>
            </a:r>
            <a:endParaRPr/>
          </a:p>
        </p:txBody>
      </p:sp>
      <p:sp>
        <p:nvSpPr>
          <p:cNvPr id="510" name="Google Shape;510;p8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KDD may be defined as: "The non trivial process of identifying valid, novel, potentially useful, and  ultimately understandable patterns in data"  • KDD is an interactive and iterative process involving several steps. </a:t>
            </a:r>
            <a:endParaRPr/>
          </a:p>
          <a:p>
            <a:pPr indent="0" lvl="0" marL="0" rtl="0" algn="l">
              <a:spcBef>
                <a:spcPts val="1600"/>
              </a:spcBef>
              <a:spcAft>
                <a:spcPts val="1600"/>
              </a:spcAft>
              <a:buNone/>
            </a:pPr>
            <a:r>
              <a:t/>
            </a:r>
            <a:endParaRPr/>
          </a:p>
        </p:txBody>
      </p:sp>
      <p:pic>
        <p:nvPicPr>
          <p:cNvPr id="511" name="Google Shape;511;p85"/>
          <p:cNvPicPr preferRelativeResize="0"/>
          <p:nvPr/>
        </p:nvPicPr>
        <p:blipFill>
          <a:blip r:embed="rId3">
            <a:alphaModFix/>
          </a:blip>
          <a:stretch>
            <a:fillRect/>
          </a:stretch>
        </p:blipFill>
        <p:spPr>
          <a:xfrm>
            <a:off x="92400" y="2232950"/>
            <a:ext cx="8901026" cy="2910550"/>
          </a:xfrm>
          <a:prstGeom prst="rect">
            <a:avLst/>
          </a:prstGeom>
          <a:noFill/>
          <a:ln>
            <a:noFill/>
          </a:ln>
        </p:spPr>
      </p:pic>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5" name="Shape 515"/>
        <p:cNvGrpSpPr/>
        <p:nvPr/>
      </p:nvGrpSpPr>
      <p:grpSpPr>
        <a:xfrm>
          <a:off x="0" y="0"/>
          <a:ext cx="0" cy="0"/>
          <a:chOff x="0" y="0"/>
          <a:chExt cx="0" cy="0"/>
        </a:xfrm>
      </p:grpSpPr>
      <p:sp>
        <p:nvSpPr>
          <p:cNvPr id="516" name="Google Shape;516;p8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Supervised learning vs. unsupervised learning</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517" name="Google Shape;517;p8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Supervised learning: discover patterns in the data that relate data attributes with a target (class) attribute. </a:t>
            </a:r>
            <a:endParaRPr/>
          </a:p>
          <a:p>
            <a:pPr indent="0" lvl="0" marL="0" rtl="0" algn="l">
              <a:spcBef>
                <a:spcPts val="1600"/>
              </a:spcBef>
              <a:spcAft>
                <a:spcPts val="0"/>
              </a:spcAft>
              <a:buClr>
                <a:schemeClr val="dk1"/>
              </a:buClr>
              <a:buSzPts val="1100"/>
              <a:buFont typeface="Arial"/>
              <a:buNone/>
            </a:pPr>
            <a:r>
              <a:rPr lang="en"/>
              <a:t>These patterns are then utilized to predict the values of the target attribute in future data instances </a:t>
            </a:r>
            <a:endParaRPr/>
          </a:p>
          <a:p>
            <a:pPr indent="0" lvl="0" marL="0" rtl="0" algn="l">
              <a:spcBef>
                <a:spcPts val="1600"/>
              </a:spcBef>
              <a:spcAft>
                <a:spcPts val="0"/>
              </a:spcAft>
              <a:buClr>
                <a:schemeClr val="dk1"/>
              </a:buClr>
              <a:buSzPts val="1100"/>
              <a:buFont typeface="Arial"/>
              <a:buNone/>
            </a:pPr>
            <a:r>
              <a:rPr lang="en"/>
              <a:t>Unsupervised learning: The data have no target attribute. </a:t>
            </a:r>
            <a:endParaRPr/>
          </a:p>
          <a:p>
            <a:pPr indent="0" lvl="0" marL="0" rtl="0" algn="l">
              <a:spcBef>
                <a:spcPts val="1600"/>
              </a:spcBef>
              <a:spcAft>
                <a:spcPts val="0"/>
              </a:spcAft>
              <a:buClr>
                <a:schemeClr val="dk1"/>
              </a:buClr>
              <a:buSzPts val="1100"/>
              <a:buFont typeface="Arial"/>
              <a:buNone/>
            </a:pPr>
            <a:r>
              <a:rPr lang="en"/>
              <a:t>We want to explore the data to find some intrinsic structures in them. </a:t>
            </a:r>
            <a:endParaRPr/>
          </a:p>
          <a:p>
            <a:pPr indent="0" lvl="0" marL="0" rtl="0" algn="l">
              <a:spcBef>
                <a:spcPts val="1600"/>
              </a:spcBef>
              <a:spcAft>
                <a:spcPts val="0"/>
              </a:spcAft>
              <a:buClr>
                <a:schemeClr val="dk1"/>
              </a:buClr>
              <a:buSzPts val="1100"/>
              <a:buFont typeface="Arial"/>
              <a:buNone/>
            </a:pPr>
            <a:r>
              <a:t/>
            </a:r>
            <a:endParaRPr/>
          </a:p>
          <a:p>
            <a:pPr indent="0" lvl="0" marL="0" rtl="0" algn="l">
              <a:spcBef>
                <a:spcPts val="1600"/>
              </a:spcBef>
              <a:spcAft>
                <a:spcPts val="1600"/>
              </a:spcAft>
              <a:buNone/>
            </a:pPr>
            <a:r>
              <a:t/>
            </a:r>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1" name="Shape 521"/>
        <p:cNvGrpSpPr/>
        <p:nvPr/>
      </p:nvGrpSpPr>
      <p:grpSpPr>
        <a:xfrm>
          <a:off x="0" y="0"/>
          <a:ext cx="0" cy="0"/>
          <a:chOff x="0" y="0"/>
          <a:chExt cx="0" cy="0"/>
        </a:xfrm>
      </p:grpSpPr>
      <p:sp>
        <p:nvSpPr>
          <p:cNvPr id="522" name="Google Shape;522;p8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4400"/>
              <a:t>Overfitting</a:t>
            </a:r>
            <a:endParaRPr/>
          </a:p>
          <a:p>
            <a:pPr indent="0" lvl="0" marL="0" rtl="0" algn="l">
              <a:spcBef>
                <a:spcPts val="0"/>
              </a:spcBef>
              <a:spcAft>
                <a:spcPts val="0"/>
              </a:spcAft>
              <a:buNone/>
            </a:pPr>
            <a:r>
              <a:t/>
            </a:r>
            <a:endParaRPr/>
          </a:p>
        </p:txBody>
      </p:sp>
      <p:sp>
        <p:nvSpPr>
          <p:cNvPr id="523" name="Google Shape;523;p8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90000"/>
              </a:lnSpc>
              <a:spcBef>
                <a:spcPts val="1000"/>
              </a:spcBef>
              <a:spcAft>
                <a:spcPts val="0"/>
              </a:spcAft>
              <a:buNone/>
            </a:pPr>
            <a:r>
              <a:t/>
            </a:r>
            <a:endParaRPr sz="2800">
              <a:solidFill>
                <a:schemeClr val="dk1"/>
              </a:solidFill>
            </a:endParaRPr>
          </a:p>
          <a:p>
            <a:pPr indent="0" lvl="0" marL="0" rtl="0" algn="l">
              <a:lnSpc>
                <a:spcPct val="90000"/>
              </a:lnSpc>
              <a:spcBef>
                <a:spcPts val="1000"/>
              </a:spcBef>
              <a:spcAft>
                <a:spcPts val="0"/>
              </a:spcAft>
              <a:buClr>
                <a:schemeClr val="dk1"/>
              </a:buClr>
              <a:buSzPts val="1100"/>
              <a:buFont typeface="Arial"/>
              <a:buNone/>
            </a:pPr>
            <a:r>
              <a:rPr lang="en" sz="2800">
                <a:solidFill>
                  <a:schemeClr val="dk1"/>
                </a:solidFill>
              </a:rPr>
              <a:t>•</a:t>
            </a:r>
            <a:r>
              <a:rPr lang="en" sz="2800">
                <a:solidFill>
                  <a:schemeClr val="dk1"/>
                </a:solidFill>
                <a:latin typeface="Calibri"/>
                <a:ea typeface="Calibri"/>
                <a:cs typeface="Calibri"/>
                <a:sym typeface="Calibri"/>
              </a:rPr>
              <a:t>Fitting the data too well</a:t>
            </a:r>
            <a:endParaRPr sz="2800">
              <a:solidFill>
                <a:schemeClr val="dk1"/>
              </a:solidFill>
              <a:latin typeface="Calibri"/>
              <a:ea typeface="Calibri"/>
              <a:cs typeface="Calibri"/>
              <a:sym typeface="Calibri"/>
            </a:endParaRPr>
          </a:p>
          <a:p>
            <a:pPr indent="0" lvl="0" marL="0" rtl="0" algn="l">
              <a:lnSpc>
                <a:spcPct val="90000"/>
              </a:lnSpc>
              <a:spcBef>
                <a:spcPts val="500"/>
              </a:spcBef>
              <a:spcAft>
                <a:spcPts val="0"/>
              </a:spcAft>
              <a:buClr>
                <a:schemeClr val="dk1"/>
              </a:buClr>
              <a:buSzPts val="1100"/>
              <a:buFont typeface="Arial"/>
              <a:buNone/>
            </a:pPr>
            <a:r>
              <a:rPr lang="en" sz="2400">
                <a:solidFill>
                  <a:schemeClr val="dk1"/>
                </a:solidFill>
              </a:rPr>
              <a:t>•</a:t>
            </a:r>
            <a:r>
              <a:rPr lang="en" sz="2400">
                <a:solidFill>
                  <a:schemeClr val="dk1"/>
                </a:solidFill>
                <a:latin typeface="Calibri"/>
                <a:ea typeface="Calibri"/>
                <a:cs typeface="Calibri"/>
                <a:sym typeface="Calibri"/>
              </a:rPr>
              <a:t>Features are noisy / uncorrelated to concept</a:t>
            </a:r>
            <a:endParaRPr sz="2400">
              <a:solidFill>
                <a:schemeClr val="dk1"/>
              </a:solidFill>
              <a:latin typeface="Calibri"/>
              <a:ea typeface="Calibri"/>
              <a:cs typeface="Calibri"/>
              <a:sym typeface="Calibri"/>
            </a:endParaRPr>
          </a:p>
          <a:p>
            <a:pPr indent="0" lvl="0" marL="0" rtl="0" algn="l">
              <a:lnSpc>
                <a:spcPct val="90000"/>
              </a:lnSpc>
              <a:spcBef>
                <a:spcPts val="500"/>
              </a:spcBef>
              <a:spcAft>
                <a:spcPts val="0"/>
              </a:spcAft>
              <a:buClr>
                <a:schemeClr val="dk1"/>
              </a:buClr>
              <a:buSzPts val="1100"/>
              <a:buFont typeface="Arial"/>
              <a:buNone/>
            </a:pPr>
            <a:r>
              <a:rPr lang="en" sz="2400">
                <a:solidFill>
                  <a:schemeClr val="dk1"/>
                </a:solidFill>
              </a:rPr>
              <a:t>•</a:t>
            </a:r>
            <a:r>
              <a:rPr lang="en" sz="2400">
                <a:solidFill>
                  <a:schemeClr val="dk1"/>
                </a:solidFill>
                <a:latin typeface="Calibri"/>
                <a:ea typeface="Calibri"/>
                <a:cs typeface="Calibri"/>
                <a:sym typeface="Calibri"/>
              </a:rPr>
              <a:t>Modeling process very sensitive (powerful)</a:t>
            </a:r>
            <a:endParaRPr sz="2400">
              <a:solidFill>
                <a:schemeClr val="dk1"/>
              </a:solidFill>
              <a:latin typeface="Calibri"/>
              <a:ea typeface="Calibri"/>
              <a:cs typeface="Calibri"/>
              <a:sym typeface="Calibri"/>
            </a:endParaRPr>
          </a:p>
          <a:p>
            <a:pPr indent="0" lvl="0" marL="0" rtl="0" algn="l">
              <a:lnSpc>
                <a:spcPct val="90000"/>
              </a:lnSpc>
              <a:spcBef>
                <a:spcPts val="500"/>
              </a:spcBef>
              <a:spcAft>
                <a:spcPts val="0"/>
              </a:spcAft>
              <a:buClr>
                <a:schemeClr val="dk1"/>
              </a:buClr>
              <a:buSzPts val="1100"/>
              <a:buFont typeface="Arial"/>
              <a:buNone/>
            </a:pPr>
            <a:r>
              <a:rPr lang="en" sz="2400">
                <a:solidFill>
                  <a:schemeClr val="dk1"/>
                </a:solidFill>
              </a:rPr>
              <a:t>•</a:t>
            </a:r>
            <a:r>
              <a:rPr lang="en" sz="2400">
                <a:solidFill>
                  <a:schemeClr val="dk1"/>
                </a:solidFill>
                <a:latin typeface="Calibri"/>
                <a:ea typeface="Calibri"/>
                <a:cs typeface="Calibri"/>
                <a:sym typeface="Calibri"/>
              </a:rPr>
              <a:t>Too much search</a:t>
            </a:r>
            <a:endParaRPr sz="2400">
              <a:solidFill>
                <a:schemeClr val="dk1"/>
              </a:solidFill>
              <a:latin typeface="Calibri"/>
              <a:ea typeface="Calibri"/>
              <a:cs typeface="Calibri"/>
              <a:sym typeface="Calibri"/>
            </a:endParaRPr>
          </a:p>
          <a:p>
            <a:pPr indent="0" lvl="0" marL="0" rtl="0" algn="l">
              <a:spcBef>
                <a:spcPts val="0"/>
              </a:spcBef>
              <a:spcAft>
                <a:spcPts val="1600"/>
              </a:spcAft>
              <a:buNone/>
            </a:pPr>
            <a:r>
              <a:t/>
            </a:r>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7" name="Shape 527"/>
        <p:cNvGrpSpPr/>
        <p:nvPr/>
      </p:nvGrpSpPr>
      <p:grpSpPr>
        <a:xfrm>
          <a:off x="0" y="0"/>
          <a:ext cx="0" cy="0"/>
          <a:chOff x="0" y="0"/>
          <a:chExt cx="0" cy="0"/>
        </a:xfrm>
      </p:grpSpPr>
      <p:sp>
        <p:nvSpPr>
          <p:cNvPr id="528" name="Google Shape;528;p8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latin typeface="Calibri"/>
                <a:ea typeface="Calibri"/>
                <a:cs typeface="Calibri"/>
                <a:sym typeface="Calibri"/>
              </a:rPr>
              <a:t>Underfitting</a:t>
            </a:r>
            <a:endParaRPr/>
          </a:p>
        </p:txBody>
      </p:sp>
      <p:sp>
        <p:nvSpPr>
          <p:cNvPr id="529" name="Google Shape;529;p8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90000"/>
              </a:lnSpc>
              <a:spcBef>
                <a:spcPts val="1000"/>
              </a:spcBef>
              <a:spcAft>
                <a:spcPts val="0"/>
              </a:spcAft>
              <a:buClr>
                <a:schemeClr val="dk1"/>
              </a:buClr>
              <a:buSzPts val="1100"/>
              <a:buFont typeface="Arial"/>
              <a:buNone/>
            </a:pPr>
            <a:r>
              <a:rPr lang="en" sz="2800">
                <a:solidFill>
                  <a:schemeClr val="dk1"/>
                </a:solidFill>
              </a:rPr>
              <a:t>•</a:t>
            </a:r>
            <a:r>
              <a:rPr lang="en" sz="2800">
                <a:solidFill>
                  <a:schemeClr val="dk1"/>
                </a:solidFill>
                <a:latin typeface="Calibri"/>
                <a:ea typeface="Calibri"/>
                <a:cs typeface="Calibri"/>
                <a:sym typeface="Calibri"/>
              </a:rPr>
              <a:t>Learning too little of the true concept</a:t>
            </a:r>
            <a:endParaRPr sz="2800">
              <a:solidFill>
                <a:schemeClr val="dk1"/>
              </a:solidFill>
              <a:latin typeface="Calibri"/>
              <a:ea typeface="Calibri"/>
              <a:cs typeface="Calibri"/>
              <a:sym typeface="Calibri"/>
            </a:endParaRPr>
          </a:p>
          <a:p>
            <a:pPr indent="0" lvl="0" marL="0" rtl="0" algn="l">
              <a:lnSpc>
                <a:spcPct val="90000"/>
              </a:lnSpc>
              <a:spcBef>
                <a:spcPts val="500"/>
              </a:spcBef>
              <a:spcAft>
                <a:spcPts val="0"/>
              </a:spcAft>
              <a:buClr>
                <a:schemeClr val="dk1"/>
              </a:buClr>
              <a:buSzPts val="1100"/>
              <a:buFont typeface="Arial"/>
              <a:buNone/>
            </a:pPr>
            <a:r>
              <a:rPr lang="en" sz="2400">
                <a:solidFill>
                  <a:schemeClr val="dk1"/>
                </a:solidFill>
              </a:rPr>
              <a:t>•</a:t>
            </a:r>
            <a:r>
              <a:rPr lang="en" sz="2400">
                <a:solidFill>
                  <a:schemeClr val="dk1"/>
                </a:solidFill>
                <a:latin typeface="Calibri"/>
                <a:ea typeface="Calibri"/>
                <a:cs typeface="Calibri"/>
                <a:sym typeface="Calibri"/>
              </a:rPr>
              <a:t>Features don’t capture concept</a:t>
            </a:r>
            <a:endParaRPr sz="2400">
              <a:solidFill>
                <a:schemeClr val="dk1"/>
              </a:solidFill>
              <a:latin typeface="Calibri"/>
              <a:ea typeface="Calibri"/>
              <a:cs typeface="Calibri"/>
              <a:sym typeface="Calibri"/>
            </a:endParaRPr>
          </a:p>
          <a:p>
            <a:pPr indent="0" lvl="0" marL="0" rtl="0" algn="l">
              <a:lnSpc>
                <a:spcPct val="90000"/>
              </a:lnSpc>
              <a:spcBef>
                <a:spcPts val="500"/>
              </a:spcBef>
              <a:spcAft>
                <a:spcPts val="0"/>
              </a:spcAft>
              <a:buClr>
                <a:schemeClr val="dk1"/>
              </a:buClr>
              <a:buSzPts val="1100"/>
              <a:buFont typeface="Arial"/>
              <a:buNone/>
            </a:pPr>
            <a:r>
              <a:rPr lang="en" sz="2400">
                <a:solidFill>
                  <a:schemeClr val="dk1"/>
                </a:solidFill>
              </a:rPr>
              <a:t>•</a:t>
            </a:r>
            <a:r>
              <a:rPr lang="en" sz="2400">
                <a:solidFill>
                  <a:schemeClr val="dk1"/>
                </a:solidFill>
                <a:latin typeface="Calibri"/>
                <a:ea typeface="Calibri"/>
                <a:cs typeface="Calibri"/>
                <a:sym typeface="Calibri"/>
              </a:rPr>
              <a:t>Too much bias in model</a:t>
            </a:r>
            <a:endParaRPr sz="2400">
              <a:solidFill>
                <a:schemeClr val="dk1"/>
              </a:solidFill>
              <a:latin typeface="Calibri"/>
              <a:ea typeface="Calibri"/>
              <a:cs typeface="Calibri"/>
              <a:sym typeface="Calibri"/>
            </a:endParaRPr>
          </a:p>
          <a:p>
            <a:pPr indent="0" lvl="0" marL="0" rtl="0" algn="l">
              <a:lnSpc>
                <a:spcPct val="90000"/>
              </a:lnSpc>
              <a:spcBef>
                <a:spcPts val="500"/>
              </a:spcBef>
              <a:spcAft>
                <a:spcPts val="0"/>
              </a:spcAft>
              <a:buClr>
                <a:schemeClr val="dk1"/>
              </a:buClr>
              <a:buSzPts val="1100"/>
              <a:buFont typeface="Arial"/>
              <a:buNone/>
            </a:pPr>
            <a:r>
              <a:rPr lang="en" sz="2400">
                <a:solidFill>
                  <a:schemeClr val="dk1"/>
                </a:solidFill>
              </a:rPr>
              <a:t>•</a:t>
            </a:r>
            <a:r>
              <a:rPr lang="en" sz="2400">
                <a:solidFill>
                  <a:schemeClr val="dk1"/>
                </a:solidFill>
                <a:latin typeface="Calibri"/>
                <a:ea typeface="Calibri"/>
                <a:cs typeface="Calibri"/>
                <a:sym typeface="Calibri"/>
              </a:rPr>
              <a:t>Too little search to fit model</a:t>
            </a:r>
            <a:endParaRPr sz="2400">
              <a:solidFill>
                <a:schemeClr val="dk1"/>
              </a:solidFill>
              <a:latin typeface="Calibri"/>
              <a:ea typeface="Calibri"/>
              <a:cs typeface="Calibri"/>
              <a:sym typeface="Calibri"/>
            </a:endParaRPr>
          </a:p>
          <a:p>
            <a:pPr indent="0" lvl="0" marL="0" rtl="0" algn="l">
              <a:spcBef>
                <a:spcPts val="0"/>
              </a:spcBef>
              <a:spcAft>
                <a:spcPts val="1600"/>
              </a:spcAft>
              <a:buNone/>
            </a:pPr>
            <a:r>
              <a:t/>
            </a:r>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3" name="Shape 533"/>
        <p:cNvGrpSpPr/>
        <p:nvPr/>
      </p:nvGrpSpPr>
      <p:grpSpPr>
        <a:xfrm>
          <a:off x="0" y="0"/>
          <a:ext cx="0" cy="0"/>
          <a:chOff x="0" y="0"/>
          <a:chExt cx="0" cy="0"/>
        </a:xfrm>
      </p:grpSpPr>
      <p:sp>
        <p:nvSpPr>
          <p:cNvPr id="534" name="Google Shape;534;p8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Under-fitting vs Appropirate-fitting Vs Over-fitting</a:t>
            </a:r>
            <a:endParaRPr/>
          </a:p>
        </p:txBody>
      </p:sp>
      <p:pic>
        <p:nvPicPr>
          <p:cNvPr id="535" name="Google Shape;535;p89"/>
          <p:cNvPicPr preferRelativeResize="0"/>
          <p:nvPr/>
        </p:nvPicPr>
        <p:blipFill>
          <a:blip r:embed="rId3">
            <a:alphaModFix/>
          </a:blip>
          <a:stretch>
            <a:fillRect/>
          </a:stretch>
        </p:blipFill>
        <p:spPr>
          <a:xfrm>
            <a:off x="747550" y="1456400"/>
            <a:ext cx="7648899" cy="2994125"/>
          </a:xfrm>
          <a:prstGeom prst="rect">
            <a:avLst/>
          </a:prstGeom>
          <a:noFill/>
          <a:ln>
            <a:noFill/>
          </a:ln>
        </p:spPr>
      </p:pic>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9" name="Shape 539"/>
        <p:cNvGrpSpPr/>
        <p:nvPr/>
      </p:nvGrpSpPr>
      <p:grpSpPr>
        <a:xfrm>
          <a:off x="0" y="0"/>
          <a:ext cx="0" cy="0"/>
          <a:chOff x="0" y="0"/>
          <a:chExt cx="0" cy="0"/>
        </a:xfrm>
      </p:grpSpPr>
      <p:sp>
        <p:nvSpPr>
          <p:cNvPr id="540" name="Google Shape;540;p9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Datasets</a:t>
            </a:r>
            <a:endParaRPr/>
          </a:p>
        </p:txBody>
      </p:sp>
      <p:sp>
        <p:nvSpPr>
          <p:cNvPr id="541" name="Google Shape;541;p9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Training set: a set of examples used for learning, where the target value is known. • Validation set: a set of examples used to tune the  architecture of a classifier and estimate the error.</a:t>
            </a:r>
            <a:endParaRPr/>
          </a:p>
          <a:p>
            <a:pPr indent="0" lvl="0" marL="0" rtl="0" algn="l">
              <a:spcBef>
                <a:spcPts val="1600"/>
              </a:spcBef>
              <a:spcAft>
                <a:spcPts val="1600"/>
              </a:spcAft>
              <a:buNone/>
            </a:pPr>
            <a:r>
              <a:rPr lang="en"/>
              <a:t> • Test set: used only to assess the performances of a  classifier. It is never used during the training process so that the error on the test set provides an unbiased estimate of the generalization error.</a:t>
            </a:r>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5" name="Shape 545"/>
        <p:cNvGrpSpPr/>
        <p:nvPr/>
      </p:nvGrpSpPr>
      <p:grpSpPr>
        <a:xfrm>
          <a:off x="0" y="0"/>
          <a:ext cx="0" cy="0"/>
          <a:chOff x="0" y="0"/>
          <a:chExt cx="0" cy="0"/>
        </a:xfrm>
      </p:grpSpPr>
      <p:sp>
        <p:nvSpPr>
          <p:cNvPr id="546" name="Google Shape;546;p9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Machine Learning Algorithms</a:t>
            </a:r>
            <a:endParaRPr/>
          </a:p>
        </p:txBody>
      </p:sp>
      <p:pic>
        <p:nvPicPr>
          <p:cNvPr id="547" name="Google Shape;547;p91"/>
          <p:cNvPicPr preferRelativeResize="0"/>
          <p:nvPr/>
        </p:nvPicPr>
        <p:blipFill>
          <a:blip r:embed="rId3">
            <a:alphaModFix/>
          </a:blip>
          <a:stretch>
            <a:fillRect/>
          </a:stretch>
        </p:blipFill>
        <p:spPr>
          <a:xfrm>
            <a:off x="450125" y="1093050"/>
            <a:ext cx="6815225" cy="39605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20"/>
          <p:cNvSpPr txBox="1"/>
          <p:nvPr>
            <p:ph idx="1" type="body"/>
          </p:nvPr>
        </p:nvSpPr>
        <p:spPr>
          <a:xfrm>
            <a:off x="243425" y="344550"/>
            <a:ext cx="8520600" cy="4320900"/>
          </a:xfrm>
          <a:prstGeom prst="rect">
            <a:avLst/>
          </a:prstGeom>
        </p:spPr>
        <p:txBody>
          <a:bodyPr anchorCtr="0" anchor="t" bIns="91425" lIns="91425" spcFirstLastPara="1" rIns="91425" wrap="square" tIns="91425">
            <a:noAutofit/>
          </a:bodyPr>
          <a:lstStyle/>
          <a:p>
            <a:pPr indent="-228600" lvl="0" marL="342900" rtl="0" algn="l">
              <a:spcBef>
                <a:spcPts val="0"/>
              </a:spcBef>
              <a:spcAft>
                <a:spcPts val="0"/>
              </a:spcAft>
              <a:buNone/>
            </a:pPr>
            <a:r>
              <a:rPr b="1" lang="en" sz="2400">
                <a:solidFill>
                  <a:schemeClr val="dk1"/>
                </a:solidFill>
                <a:highlight>
                  <a:srgbClr val="FFFFFF"/>
                </a:highlight>
              </a:rPr>
              <a:t>Step 6: </a:t>
            </a:r>
            <a:r>
              <a:rPr b="1" lang="en" sz="2400">
                <a:solidFill>
                  <a:schemeClr val="dk1"/>
                </a:solidFill>
                <a:highlight>
                  <a:srgbClr val="FFFFFF"/>
                </a:highlight>
              </a:rPr>
              <a:t>Pattern Evaluation</a:t>
            </a:r>
            <a:endParaRPr b="1" sz="2400">
              <a:solidFill>
                <a:schemeClr val="dk1"/>
              </a:solidFill>
              <a:highlight>
                <a:srgbClr val="FFFFFF"/>
              </a:highlight>
            </a:endParaRPr>
          </a:p>
          <a:p>
            <a:pPr indent="-342900" lvl="0" marL="457200" rtl="0" algn="l">
              <a:spcBef>
                <a:spcPts val="0"/>
              </a:spcBef>
              <a:spcAft>
                <a:spcPts val="0"/>
              </a:spcAft>
              <a:buClr>
                <a:schemeClr val="dk1"/>
              </a:buClr>
              <a:buSzPts val="1800"/>
              <a:buChar char="●"/>
            </a:pPr>
            <a:r>
              <a:rPr lang="en">
                <a:solidFill>
                  <a:schemeClr val="dk1"/>
                </a:solidFill>
                <a:highlight>
                  <a:srgbClr val="FFFFFF"/>
                </a:highlight>
              </a:rPr>
              <a:t>Pattern Evaluation is defined as as identifying strictly increasing patterns representing knowledge based on given measures.</a:t>
            </a:r>
            <a:endParaRPr>
              <a:solidFill>
                <a:schemeClr val="dk1"/>
              </a:solidFill>
              <a:highlight>
                <a:srgbClr val="FFFFFF"/>
              </a:highlight>
            </a:endParaRPr>
          </a:p>
          <a:p>
            <a:pPr indent="-342900" lvl="0" marL="457200" rtl="0" algn="l">
              <a:spcBef>
                <a:spcPts val="0"/>
              </a:spcBef>
              <a:spcAft>
                <a:spcPts val="0"/>
              </a:spcAft>
              <a:buClr>
                <a:schemeClr val="dk1"/>
              </a:buClr>
              <a:buSzPts val="1800"/>
              <a:buChar char="●"/>
            </a:pPr>
            <a:r>
              <a:rPr lang="en">
                <a:solidFill>
                  <a:schemeClr val="dk1"/>
                </a:solidFill>
                <a:highlight>
                  <a:srgbClr val="FFFFFF"/>
                </a:highlight>
              </a:rPr>
              <a:t>Find interestingness score of each pattern.</a:t>
            </a:r>
            <a:endParaRPr>
              <a:solidFill>
                <a:schemeClr val="dk1"/>
              </a:solidFill>
              <a:highlight>
                <a:srgbClr val="FFFFFF"/>
              </a:highlight>
            </a:endParaRPr>
          </a:p>
          <a:p>
            <a:pPr indent="-342900" lvl="0" marL="457200" rtl="0" algn="l">
              <a:spcBef>
                <a:spcPts val="0"/>
              </a:spcBef>
              <a:spcAft>
                <a:spcPts val="0"/>
              </a:spcAft>
              <a:buClr>
                <a:schemeClr val="dk1"/>
              </a:buClr>
              <a:buSzPts val="1800"/>
              <a:buChar char="●"/>
            </a:pPr>
            <a:r>
              <a:rPr lang="en">
                <a:solidFill>
                  <a:schemeClr val="dk1"/>
                </a:solidFill>
                <a:highlight>
                  <a:srgbClr val="FFFFFF"/>
                </a:highlight>
              </a:rPr>
              <a:t>Uses summarization and Visualization to make data understandable by user.</a:t>
            </a:r>
            <a:endParaRPr>
              <a:solidFill>
                <a:schemeClr val="dk1"/>
              </a:solidFill>
              <a:highlight>
                <a:srgbClr val="FFFFFF"/>
              </a:highlight>
            </a:endParaRPr>
          </a:p>
          <a:p>
            <a:pPr indent="0" lvl="0" marL="457200" rtl="0" algn="l">
              <a:spcBef>
                <a:spcPts val="0"/>
              </a:spcBef>
              <a:spcAft>
                <a:spcPts val="0"/>
              </a:spcAft>
              <a:buNone/>
            </a:pPr>
            <a:r>
              <a:t/>
            </a:r>
            <a:endParaRPr>
              <a:solidFill>
                <a:schemeClr val="dk1"/>
              </a:solidFill>
              <a:highlight>
                <a:srgbClr val="FFFFFF"/>
              </a:highlight>
            </a:endParaRPr>
          </a:p>
          <a:p>
            <a:pPr indent="-228600" lvl="0" marL="342900" rtl="0" algn="l">
              <a:spcBef>
                <a:spcPts val="0"/>
              </a:spcBef>
              <a:spcAft>
                <a:spcPts val="0"/>
              </a:spcAft>
              <a:buNone/>
            </a:pPr>
            <a:r>
              <a:rPr b="1" lang="en" sz="2400">
                <a:solidFill>
                  <a:schemeClr val="dk1"/>
                </a:solidFill>
                <a:highlight>
                  <a:srgbClr val="FFFFFF"/>
                </a:highlight>
              </a:rPr>
              <a:t>Step 7: Knowledge representation: </a:t>
            </a:r>
            <a:endParaRPr b="1" sz="2400">
              <a:solidFill>
                <a:schemeClr val="dk1"/>
              </a:solidFill>
              <a:highlight>
                <a:srgbClr val="FFFFFF"/>
              </a:highlight>
            </a:endParaRPr>
          </a:p>
          <a:p>
            <a:pPr indent="-342900" lvl="0" marL="457200" rtl="0" algn="l">
              <a:spcBef>
                <a:spcPts val="0"/>
              </a:spcBef>
              <a:spcAft>
                <a:spcPts val="0"/>
              </a:spcAft>
              <a:buClr>
                <a:schemeClr val="dk1"/>
              </a:buClr>
              <a:buSzPts val="1800"/>
              <a:buChar char="●"/>
            </a:pPr>
            <a:r>
              <a:rPr lang="en">
                <a:solidFill>
                  <a:schemeClr val="dk1"/>
                </a:solidFill>
                <a:highlight>
                  <a:srgbClr val="FFFFFF"/>
                </a:highlight>
              </a:rPr>
              <a:t>Knowledge representation is defined as technique which utilizes visualization tools to represent data mining results.</a:t>
            </a:r>
            <a:endParaRPr>
              <a:solidFill>
                <a:schemeClr val="dk1"/>
              </a:solidFill>
              <a:highlight>
                <a:srgbClr val="FFFFFF"/>
              </a:highlight>
            </a:endParaRPr>
          </a:p>
          <a:p>
            <a:pPr indent="-342900" lvl="0" marL="457200" rtl="0" algn="l">
              <a:spcBef>
                <a:spcPts val="0"/>
              </a:spcBef>
              <a:spcAft>
                <a:spcPts val="0"/>
              </a:spcAft>
              <a:buClr>
                <a:schemeClr val="dk1"/>
              </a:buClr>
              <a:buSzPts val="1800"/>
              <a:buChar char="●"/>
            </a:pPr>
            <a:r>
              <a:rPr lang="en">
                <a:solidFill>
                  <a:schemeClr val="dk1"/>
                </a:solidFill>
                <a:highlight>
                  <a:srgbClr val="FFFFFF"/>
                </a:highlight>
              </a:rPr>
              <a:t>Generate reports.</a:t>
            </a:r>
            <a:endParaRPr>
              <a:solidFill>
                <a:schemeClr val="dk1"/>
              </a:solidFill>
              <a:highlight>
                <a:srgbClr val="FFFFFF"/>
              </a:highlight>
            </a:endParaRPr>
          </a:p>
          <a:p>
            <a:pPr indent="-342900" lvl="0" marL="457200" rtl="0" algn="l">
              <a:spcBef>
                <a:spcPts val="0"/>
              </a:spcBef>
              <a:spcAft>
                <a:spcPts val="0"/>
              </a:spcAft>
              <a:buClr>
                <a:schemeClr val="dk1"/>
              </a:buClr>
              <a:buSzPts val="1800"/>
              <a:buChar char="●"/>
            </a:pPr>
            <a:r>
              <a:rPr lang="en">
                <a:solidFill>
                  <a:schemeClr val="dk1"/>
                </a:solidFill>
                <a:highlight>
                  <a:srgbClr val="FFFFFF"/>
                </a:highlight>
              </a:rPr>
              <a:t>Generate tables.</a:t>
            </a:r>
            <a:endParaRPr>
              <a:solidFill>
                <a:schemeClr val="dk1"/>
              </a:solidFill>
              <a:highlight>
                <a:srgbClr val="FFFFFF"/>
              </a:highlight>
            </a:endParaRPr>
          </a:p>
          <a:p>
            <a:pPr indent="0" lvl="0" marL="457200" rtl="0" algn="l">
              <a:spcBef>
                <a:spcPts val="0"/>
              </a:spcBef>
              <a:spcAft>
                <a:spcPts val="0"/>
              </a:spcAft>
              <a:buNone/>
            </a:pPr>
            <a:r>
              <a:t/>
            </a:r>
            <a:endParaRPr>
              <a:solidFill>
                <a:schemeClr val="dk1"/>
              </a:solidFill>
              <a:highlight>
                <a:srgbClr val="FFFFFF"/>
              </a:highlight>
            </a:endParaRPr>
          </a:p>
          <a:p>
            <a:pPr indent="0" lvl="0" marL="0" rtl="0" algn="l">
              <a:spcBef>
                <a:spcPts val="0"/>
              </a:spcBef>
              <a:spcAft>
                <a:spcPts val="0"/>
              </a:spcAft>
              <a:buNone/>
            </a:pPr>
            <a:r>
              <a:t/>
            </a:r>
            <a:endParaRPr>
              <a:solidFill>
                <a:schemeClr val="dk1"/>
              </a:solidFill>
              <a:highlight>
                <a:srgbClr val="FFFFFF"/>
              </a:highlight>
            </a:endParaRPr>
          </a:p>
          <a:p>
            <a:pPr indent="0" lvl="0" marL="457200" rtl="0" algn="l">
              <a:spcBef>
                <a:spcPts val="1200"/>
              </a:spcBef>
              <a:spcAft>
                <a:spcPts val="0"/>
              </a:spcAft>
              <a:buNone/>
            </a:pPr>
            <a:r>
              <a:t/>
            </a:r>
            <a:endParaRPr>
              <a:solidFill>
                <a:schemeClr val="dk1"/>
              </a:solidFill>
            </a:endParaRPr>
          </a:p>
          <a:p>
            <a:pPr indent="0" lvl="0" marL="0" rtl="0" algn="l">
              <a:spcBef>
                <a:spcPts val="12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1" name="Shape 551"/>
        <p:cNvGrpSpPr/>
        <p:nvPr/>
      </p:nvGrpSpPr>
      <p:grpSpPr>
        <a:xfrm>
          <a:off x="0" y="0"/>
          <a:ext cx="0" cy="0"/>
          <a:chOff x="0" y="0"/>
          <a:chExt cx="0" cy="0"/>
        </a:xfrm>
      </p:grpSpPr>
      <p:sp>
        <p:nvSpPr>
          <p:cNvPr id="552" name="Google Shape;552;p92"/>
          <p:cNvSpPr txBox="1"/>
          <p:nvPr>
            <p:ph type="title"/>
          </p:nvPr>
        </p:nvSpPr>
        <p:spPr>
          <a:xfrm>
            <a:off x="311700" y="22854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Thank You</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Machine Learning:	</a:t>
            </a:r>
            <a:endParaRPr/>
          </a:p>
        </p:txBody>
      </p:sp>
      <p:sp>
        <p:nvSpPr>
          <p:cNvPr id="105" name="Google Shape;105;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51565E"/>
              </a:buClr>
              <a:buSzPts val="1800"/>
              <a:buChar char="●"/>
            </a:pPr>
            <a:r>
              <a:rPr lang="en">
                <a:solidFill>
                  <a:srgbClr val="51565E"/>
                </a:solidFill>
                <a:highlight>
                  <a:srgbClr val="FFFFFF"/>
                </a:highlight>
              </a:rPr>
              <a:t>It’s the design, study, and development of algorithms that permit machines to learn without human intervention. It’s a tool to make machines smarter, eliminating the human element </a:t>
            </a:r>
            <a:endParaRPr>
              <a:solidFill>
                <a:srgbClr val="51565E"/>
              </a:solidFill>
              <a:highlight>
                <a:srgbClr val="FFFFFF"/>
              </a:highlight>
            </a:endParaRPr>
          </a:p>
          <a:p>
            <a:pPr indent="-342900" lvl="0" marL="457200" rtl="0" algn="l">
              <a:spcBef>
                <a:spcPts val="0"/>
              </a:spcBef>
              <a:spcAft>
                <a:spcPts val="0"/>
              </a:spcAft>
              <a:buSzPts val="1800"/>
              <a:buChar char="●"/>
            </a:pPr>
            <a:r>
              <a:rPr lang="en">
                <a:solidFill>
                  <a:schemeClr val="dk1"/>
                </a:solidFill>
                <a:highlight>
                  <a:srgbClr val="FFFFFF"/>
                </a:highlight>
              </a:rPr>
              <a:t>It is an application of AI.</a:t>
            </a:r>
            <a:endParaRPr>
              <a:solidFill>
                <a:srgbClr val="222222"/>
              </a:solidFill>
              <a:highlight>
                <a:srgbClr val="FFFFFF"/>
              </a:highlight>
              <a:latin typeface="Roboto"/>
              <a:ea typeface="Roboto"/>
              <a:cs typeface="Roboto"/>
              <a:sym typeface="Roboto"/>
            </a:endParaRPr>
          </a:p>
          <a:p>
            <a:pPr indent="0" lvl="0" marL="457200" rtl="0" algn="l">
              <a:spcBef>
                <a:spcPts val="1600"/>
              </a:spcBef>
              <a:spcAft>
                <a:spcPts val="1600"/>
              </a:spcAft>
              <a:buNone/>
            </a:pPr>
            <a:r>
              <a:t/>
            </a:r>
            <a:endParaRPr>
              <a:solidFill>
                <a:srgbClr val="222222"/>
              </a:solidFill>
              <a:highlight>
                <a:srgbClr val="FFFFFF"/>
              </a:highlight>
              <a:latin typeface="Roboto"/>
              <a:ea typeface="Roboto"/>
              <a:cs typeface="Roboto"/>
              <a:sym typeface="Roboto"/>
            </a:endParaRPr>
          </a:p>
        </p:txBody>
      </p:sp>
      <p:pic>
        <p:nvPicPr>
          <p:cNvPr id="106" name="Google Shape;106;p21"/>
          <p:cNvPicPr preferRelativeResize="0"/>
          <p:nvPr/>
        </p:nvPicPr>
        <p:blipFill rotWithShape="1">
          <a:blip r:embed="rId3">
            <a:alphaModFix/>
          </a:blip>
          <a:srcRect b="3241" l="0" r="0" t="0"/>
          <a:stretch/>
        </p:blipFill>
        <p:spPr>
          <a:xfrm>
            <a:off x="3247225" y="2685525"/>
            <a:ext cx="3723301" cy="22658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