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  <p:embeddedFont>
      <p:font typeface="PT Sans Narrow"/>
      <p:regular r:id="rId16"/>
      <p:bold r:id="rId17"/>
    </p:embeddedFont>
    <p:embeddedFont>
      <p:font typeface="Open Sans SemiBold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0rGqUpldaAtiqTY12eKYk9PBs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OpenSansSemiBold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19" Type="http://schemas.openxmlformats.org/officeDocument/2006/relationships/font" Target="fonts/OpenSansSemiBold-bold.fntdata"/><Relationship Id="rId18" Type="http://schemas.openxmlformats.org/officeDocument/2006/relationships/font" Target="fonts/OpenSans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c4d66e02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c4d66e0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4d66e0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c4d66e0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4d66e0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c4d66e0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1524800" y="672604"/>
            <a:ext cx="1081625" cy="1124949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6"/>
          <p:cNvSpPr/>
          <p:nvPr/>
        </p:nvSpPr>
        <p:spPr>
          <a:xfrm rot="10800000">
            <a:off x="6537561" y="3342924"/>
            <a:ext cx="1081625" cy="112495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6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6"/>
          <p:cNvSpPr txBox="1"/>
          <p:nvPr>
            <p:ph type="ctrTitle"/>
          </p:nvPr>
        </p:nvSpPr>
        <p:spPr>
          <a:xfrm>
            <a:off x="1680300" y="1188925"/>
            <a:ext cx="5783400" cy="1457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" type="subTitle"/>
          </p:nvPr>
        </p:nvSpPr>
        <p:spPr>
          <a:xfrm>
            <a:off x="1680300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标题和内容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9"/>
          <p:cNvCxnSpPr/>
          <p:nvPr/>
        </p:nvCxnSpPr>
        <p:spPr>
          <a:xfrm>
            <a:off x="489218" y="141227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9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11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11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None/>
              <a:defRPr b="0" i="0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3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1680300" y="1188925"/>
            <a:ext cx="5783400" cy="1457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7"/>
              <a:buFont typeface="Arial"/>
              <a:buNone/>
            </a:pPr>
            <a:r>
              <a:t/>
            </a:r>
            <a:endParaRPr b="1" sz="415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000"/>
              <a:buNone/>
            </a:pPr>
            <a:r>
              <a:rPr lang="en-US"/>
              <a:t>Best Buy IT Strategy</a:t>
            </a:r>
            <a:endParaRPr/>
          </a:p>
        </p:txBody>
      </p:sp>
      <p:sp>
        <p:nvSpPr>
          <p:cNvPr id="52" name="Google Shape;52;p1"/>
          <p:cNvSpPr txBox="1"/>
          <p:nvPr>
            <p:ph idx="1" type="subTitle"/>
          </p:nvPr>
        </p:nvSpPr>
        <p:spPr>
          <a:xfrm>
            <a:off x="1680300" y="3049450"/>
            <a:ext cx="57834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Bajpai Priyanshi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Chitalia Vidhi Rajesh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Saxena Priyam </a:t>
            </a:r>
            <a:endParaRPr/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9652" y="259525"/>
            <a:ext cx="1775699" cy="17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c4d66e022_0_18"/>
          <p:cNvSpPr txBox="1"/>
          <p:nvPr>
            <p:ph type="title"/>
          </p:nvPr>
        </p:nvSpPr>
        <p:spPr>
          <a:xfrm>
            <a:off x="387900" y="98725"/>
            <a:ext cx="8368200" cy="5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Best Buy</a:t>
            </a:r>
            <a:endParaRPr/>
          </a:p>
        </p:txBody>
      </p:sp>
      <p:sp>
        <p:nvSpPr>
          <p:cNvPr id="59" name="Google Shape;59;g6c4d66e022_0_18"/>
          <p:cNvSpPr txBox="1"/>
          <p:nvPr>
            <p:ph idx="1" type="body"/>
          </p:nvPr>
        </p:nvSpPr>
        <p:spPr>
          <a:xfrm>
            <a:off x="457200" y="576925"/>
            <a:ext cx="8229600" cy="4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A provider of technology products, services and solutions. It offers products and services to the customers visiting its stores, engaging with geek squad agents, or using its websites or mobile applications.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1400">
                <a:latin typeface="PT Sans Narrow"/>
                <a:ea typeface="PT Sans Narrow"/>
                <a:cs typeface="PT Sans Narrow"/>
                <a:sym typeface="PT Sans Narrow"/>
              </a:rPr>
              <a:t>Business Mission</a:t>
            </a:r>
            <a:endParaRPr b="1" sz="1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Best Buy’s mission statement is “We’re a growth company focused on better solving the unmet needs of our customers—and we rely on our employees to solve those puzzles.”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latin typeface="PT Sans Narrow"/>
                <a:ea typeface="PT Sans Narrow"/>
                <a:cs typeface="PT Sans Narrow"/>
                <a:sym typeface="PT Sans Narrow"/>
              </a:rPr>
              <a:t>Business Vision</a:t>
            </a:r>
            <a:endParaRPr b="1" sz="1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Best Buy’s vision statement is “To positively impact the world, enrich people’s lives through technology and contribute to the common good.”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387900" y="69100"/>
            <a:ext cx="83682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SWOT analysis</a:t>
            </a:r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1066275" y="724932"/>
            <a:ext cx="6851590" cy="3871675"/>
            <a:chOff x="707299" y="1744044"/>
            <a:chExt cx="7790324" cy="5236239"/>
          </a:xfrm>
        </p:grpSpPr>
        <p:grpSp>
          <p:nvGrpSpPr>
            <p:cNvPr id="66" name="Google Shape;66;p4"/>
            <p:cNvGrpSpPr/>
            <p:nvPr/>
          </p:nvGrpSpPr>
          <p:grpSpPr>
            <a:xfrm>
              <a:off x="911814" y="1744044"/>
              <a:ext cx="1440160" cy="1461786"/>
              <a:chOff x="911814" y="2179464"/>
              <a:chExt cx="1440160" cy="1461786"/>
            </a:xfrm>
          </p:grpSpPr>
          <p:sp>
            <p:nvSpPr>
              <p:cNvPr id="67" name="Google Shape;67;p4"/>
              <p:cNvSpPr/>
              <p:nvPr/>
            </p:nvSpPr>
            <p:spPr>
              <a:xfrm>
                <a:off x="911814" y="2179464"/>
                <a:ext cx="1440160" cy="1440160"/>
              </a:xfrm>
              <a:prstGeom prst="ellipse">
                <a:avLst/>
              </a:prstGeom>
              <a:solidFill>
                <a:srgbClr val="73BC44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ctr" dir="6993903" dist="28398">
                  <a:srgbClr val="B2B2B2">
                    <a:alpha val="49803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1252303" y="2391712"/>
                <a:ext cx="759184" cy="1249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500"/>
                  <a:buFont typeface="Arial"/>
                  <a:buNone/>
                </a:pPr>
                <a:r>
                  <a:rPr b="1" i="0" lang="en-US" sz="45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 b="1" i="0" sz="4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2877486" y="1744044"/>
              <a:ext cx="1440160" cy="1461786"/>
              <a:chOff x="2877486" y="2179464"/>
              <a:chExt cx="1440160" cy="1461786"/>
            </a:xfrm>
          </p:grpSpPr>
          <p:sp>
            <p:nvSpPr>
              <p:cNvPr id="70" name="Google Shape;70;p4"/>
              <p:cNvSpPr/>
              <p:nvPr/>
            </p:nvSpPr>
            <p:spPr>
              <a:xfrm>
                <a:off x="2877486" y="2179464"/>
                <a:ext cx="1440160" cy="1440160"/>
              </a:xfrm>
              <a:prstGeom prst="ellipse">
                <a:avLst/>
              </a:prstGeom>
              <a:solidFill>
                <a:srgbClr val="4BAFC8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ctr" dir="6993903" dist="28398">
                  <a:srgbClr val="B2B2B2">
                    <a:alpha val="49803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3111109" y="2391712"/>
                <a:ext cx="972917" cy="1249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500"/>
                  <a:buFont typeface="Arial"/>
                  <a:buNone/>
                </a:pPr>
                <a:r>
                  <a:rPr b="1" i="0" lang="en-US" sz="45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1" i="0" sz="4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" name="Google Shape;72;p4"/>
            <p:cNvGrpSpPr/>
            <p:nvPr/>
          </p:nvGrpSpPr>
          <p:grpSpPr>
            <a:xfrm>
              <a:off x="4843158" y="1744044"/>
              <a:ext cx="1440160" cy="1461786"/>
              <a:chOff x="4843158" y="2179464"/>
              <a:chExt cx="1440160" cy="1461786"/>
            </a:xfrm>
          </p:grpSpPr>
          <p:sp>
            <p:nvSpPr>
              <p:cNvPr id="73" name="Google Shape;73;p4"/>
              <p:cNvSpPr/>
              <p:nvPr/>
            </p:nvSpPr>
            <p:spPr>
              <a:xfrm>
                <a:off x="4843158" y="2179464"/>
                <a:ext cx="1440160" cy="1440160"/>
              </a:xfrm>
              <a:prstGeom prst="ellipse">
                <a:avLst/>
              </a:prstGeom>
              <a:solidFill>
                <a:srgbClr val="F5B90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ctr" dir="6993903" dist="28398">
                  <a:srgbClr val="B2B2B2">
                    <a:alpha val="49803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5140901" y="2391712"/>
                <a:ext cx="844676" cy="1249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500"/>
                  <a:buFont typeface="Arial"/>
                  <a:buNone/>
                </a:pPr>
                <a:r>
                  <a:rPr b="1" i="0" lang="en-US" sz="45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b="1" i="0" sz="4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4"/>
            <p:cNvGrpSpPr/>
            <p:nvPr/>
          </p:nvGrpSpPr>
          <p:grpSpPr>
            <a:xfrm>
              <a:off x="6808830" y="1744044"/>
              <a:ext cx="1440160" cy="1461786"/>
              <a:chOff x="6808830" y="2179464"/>
              <a:chExt cx="1440160" cy="1461786"/>
            </a:xfrm>
          </p:grpSpPr>
          <p:sp>
            <p:nvSpPr>
              <p:cNvPr id="76" name="Google Shape;76;p4"/>
              <p:cNvSpPr/>
              <p:nvPr/>
            </p:nvSpPr>
            <p:spPr>
              <a:xfrm>
                <a:off x="6808830" y="2179464"/>
                <a:ext cx="1440160" cy="1440160"/>
              </a:xfrm>
              <a:prstGeom prst="ellipse">
                <a:avLst/>
              </a:prstGeom>
              <a:solidFill>
                <a:srgbClr val="C3B996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ctr" dir="6993903" dist="28398">
                  <a:srgbClr val="B2B2B2">
                    <a:alpha val="49803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7170693" y="2391712"/>
                <a:ext cx="716437" cy="1249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500"/>
                  <a:buFont typeface="Arial"/>
                  <a:buNone/>
                </a:pPr>
                <a:r>
                  <a:rPr b="1" i="0" lang="en-US" sz="45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 b="1" i="0" sz="4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8" name="Google Shape;78;p4"/>
            <p:cNvSpPr/>
            <p:nvPr/>
          </p:nvSpPr>
          <p:spPr>
            <a:xfrm>
              <a:off x="911038" y="3429000"/>
              <a:ext cx="1443131" cy="514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Strengths</a:t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4587618" y="3429000"/>
              <a:ext cx="1924032" cy="514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Opportunities</a:t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2710622" y="3429000"/>
              <a:ext cx="1789379" cy="514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Weaknesses</a:t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6941998" y="3429000"/>
              <a:ext cx="1173827" cy="514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Threats</a:t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07299" y="4005064"/>
              <a:ext cx="1819419" cy="2244481"/>
            </a:xfrm>
            <a:prstGeom prst="roundRect">
              <a:avLst>
                <a:gd fmla="val 8394" name="adj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30969" lvl="0" marL="13096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Total Tech support</a:t>
              </a:r>
              <a:endParaRPr/>
            </a:p>
            <a:p>
              <a:pPr indent="-130969" lvl="0" marL="13096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Largest consumer retail.</a:t>
              </a:r>
              <a:endParaRPr/>
            </a:p>
            <a:p>
              <a:pPr indent="-130969" lvl="0" marL="13096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Smart solutions.</a:t>
              </a:r>
              <a:endParaRPr/>
            </a:p>
            <a:p>
              <a:pPr indent="-130969" lvl="0" marL="13096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Technology in health sector</a:t>
              </a:r>
              <a:endPara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4769" lvl="0" marL="13096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4698821" y="4005064"/>
              <a:ext cx="1819419" cy="2975219"/>
            </a:xfrm>
            <a:prstGeom prst="roundRect">
              <a:avLst>
                <a:gd fmla="val 8394" name="adj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30969" lvl="0" marL="13096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Enhancing services and solutions by growing its smart home business</a:t>
              </a:r>
              <a:endParaRPr/>
            </a:p>
            <a:p>
              <a:pPr indent="-130969" lvl="0" marL="13096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Expanding market globally</a:t>
              </a:r>
              <a:endParaRPr/>
            </a:p>
            <a:p>
              <a:pPr indent="-130969" lvl="0" marL="13096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Improving inventory.</a:t>
              </a:r>
              <a:endPara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2649491" y="4005064"/>
              <a:ext cx="1819419" cy="2416450"/>
            </a:xfrm>
            <a:prstGeom prst="roundRect">
              <a:avLst>
                <a:gd fmla="val 8394" name="adj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30969" lvl="0" marL="13096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High overhead costs.</a:t>
              </a:r>
              <a:endParaRPr/>
            </a:p>
            <a:p>
              <a:pPr indent="-130969" lvl="0" marL="13096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Increase Inventory level</a:t>
              </a:r>
              <a:endParaRPr/>
            </a:p>
            <a:p>
              <a:pPr indent="-130969" lvl="0" marL="13096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Dependence on domestic markets</a:t>
              </a:r>
              <a:endPara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4769" lvl="0" marL="13096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6678204" y="4005064"/>
              <a:ext cx="1819419" cy="2760384"/>
            </a:xfrm>
            <a:prstGeom prst="roundRect">
              <a:avLst>
                <a:gd fmla="val 8394" name="adj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30969" lvl="0" marL="13096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Intense competition.</a:t>
              </a:r>
              <a:endParaRPr/>
            </a:p>
            <a:p>
              <a:pPr indent="-130969" lvl="0" marL="13096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Higher expectation of customer satisfaction</a:t>
              </a:r>
              <a:endParaRPr/>
            </a:p>
            <a:p>
              <a:pPr indent="-130969" lvl="0" marL="13096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Impose of tariffs on Chinese imports</a:t>
              </a:r>
              <a:endPara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4769" lvl="0" marL="13096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1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c4d66e022_0_0"/>
          <p:cNvSpPr txBox="1"/>
          <p:nvPr>
            <p:ph type="title"/>
          </p:nvPr>
        </p:nvSpPr>
        <p:spPr>
          <a:xfrm>
            <a:off x="387900" y="103250"/>
            <a:ext cx="83682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STRATEGY</a:t>
            </a:r>
            <a:endParaRPr/>
          </a:p>
        </p:txBody>
      </p:sp>
      <p:sp>
        <p:nvSpPr>
          <p:cNvPr id="91" name="Google Shape;91;g6c4d66e022_0_0"/>
          <p:cNvSpPr txBox="1"/>
          <p:nvPr>
            <p:ph idx="1" type="body"/>
          </p:nvPr>
        </p:nvSpPr>
        <p:spPr>
          <a:xfrm>
            <a:off x="457200" y="696650"/>
            <a:ext cx="8229600" cy="3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Objective 1.1 </a:t>
            </a:r>
            <a:r>
              <a:rPr lang="en-US" sz="1400">
                <a:solidFill>
                  <a:srgbClr val="040C1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Create an engaging digital experience by providing options like     ‘Try before you Use’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Objective 1.2 Leverage data gathered through customer feedback for informed decision making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Objective 1.3 Use customer data to provide product recommendations and promotions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Objective 2.1 </a:t>
            </a:r>
            <a:r>
              <a:rPr lang="en-US" sz="1400">
                <a:solidFill>
                  <a:srgbClr val="040C1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Enhance supply chain transformation using automation and process         improvements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Objective 2.2 Improve efficiencies and reduce cost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g6c4d66e022_0_0"/>
          <p:cNvSpPr txBox="1"/>
          <p:nvPr/>
        </p:nvSpPr>
        <p:spPr>
          <a:xfrm>
            <a:off x="2803750" y="2201525"/>
            <a:ext cx="56865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g6c4d66e022_0_0"/>
          <p:cNvSpPr/>
          <p:nvPr/>
        </p:nvSpPr>
        <p:spPr>
          <a:xfrm>
            <a:off x="513375" y="696650"/>
            <a:ext cx="78879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Goal 1: Exemplary Customer Service Experience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g6c4d66e022_0_0"/>
          <p:cNvSpPr/>
          <p:nvPr/>
        </p:nvSpPr>
        <p:spPr>
          <a:xfrm>
            <a:off x="582475" y="2790000"/>
            <a:ext cx="78189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Goal 2: Build capabilities and maintaining profitability over time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4d66e022_0_5"/>
          <p:cNvSpPr txBox="1"/>
          <p:nvPr>
            <p:ph idx="1" type="body"/>
          </p:nvPr>
        </p:nvSpPr>
        <p:spPr>
          <a:xfrm>
            <a:off x="457200" y="266550"/>
            <a:ext cx="8229600" cy="47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Objective 3.1 </a:t>
            </a:r>
            <a:r>
              <a:rPr lang="en-US" sz="1400">
                <a:solidFill>
                  <a:srgbClr val="040C1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Establish wholesale stores across other countries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Objective 3.2  Online websites specific to countries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Objective 4.1 Recruit strong IT professionals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Objective 4.2  Improve training policies and systems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g6c4d66e022_0_5"/>
          <p:cNvSpPr/>
          <p:nvPr/>
        </p:nvSpPr>
        <p:spPr>
          <a:xfrm>
            <a:off x="563800" y="380200"/>
            <a:ext cx="7814100" cy="36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Goal 3: To penetrate into emerging economies and creating global visibility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g6c4d66e022_0_5"/>
          <p:cNvSpPr/>
          <p:nvPr/>
        </p:nvSpPr>
        <p:spPr>
          <a:xfrm>
            <a:off x="583600" y="1666075"/>
            <a:ext cx="7734900" cy="36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Goal 4: Devise robust and reliable IT department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