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60" r:id="rId7"/>
    <p:sldId id="265" r:id="rId8"/>
    <p:sldId id="264" r:id="rId9"/>
    <p:sldId id="286" r:id="rId10"/>
    <p:sldId id="287" r:id="rId11"/>
    <p:sldId id="288" r:id="rId12"/>
    <p:sldId id="289" r:id="rId13"/>
    <p:sldId id="290" r:id="rId14"/>
    <p:sldId id="291" r:id="rId15"/>
    <p:sldId id="292" r:id="rId16"/>
    <p:sldId id="293" r:id="rId17"/>
    <p:sldId id="274" r:id="rId18"/>
    <p:sldId id="263" r:id="rId19"/>
    <p:sldId id="294" r:id="rId20"/>
    <p:sldId id="295" r:id="rId21"/>
    <p:sldId id="297" r:id="rId22"/>
    <p:sldId id="298" r:id="rId23"/>
    <p:sldId id="296" r:id="rId24"/>
    <p:sldId id="299" r:id="rId25"/>
    <p:sldId id="300" r:id="rId26"/>
    <p:sldId id="301" r:id="rId27"/>
    <p:sldId id="303" r:id="rId28"/>
    <p:sldId id="302" r:id="rId29"/>
    <p:sldId id="304" r:id="rId30"/>
    <p:sldId id="305" r:id="rId31"/>
    <p:sldId id="306" r:id="rId32"/>
    <p:sldId id="271" r:id="rId33"/>
    <p:sldId id="280" r:id="rId34"/>
    <p:sldId id="282" r:id="rId35"/>
    <p:sldId id="28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4F14DE-B4BF-6D86-898E-6D58C7B0EC41}" name="Christopher Brown" initials="CB" userId="S::ctbrown1@usf.edu::fb3d8099-bb28-40b2-82c4-65a8add0a47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BDB863-B2B4-4CEF-B442-1C106F1F6809}" v="4" dt="2023-11-02T05:09:18.102"/>
    <p1510:client id="{96E76FA6-97D6-4466-8D68-F8791AF8C8D6}" v="1115" dt="2023-11-02T02:14:32.422"/>
    <p1510:client id="{993D9421-E03B-4852-B6A4-2BF190A0BAED}" v="10" dt="2023-11-02T02:10:33.4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60"/>
  </p:normalViewPr>
  <p:slideViewPr>
    <p:cSldViewPr snapToGrid="0">
      <p:cViewPr varScale="1">
        <p:scale>
          <a:sx n="105" d="100"/>
          <a:sy n="105" d="100"/>
        </p:scale>
        <p:origin x="9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m Gupta" userId="253cd87db26e6f17" providerId="LiveId" clId="{3FBDB863-B2B4-4CEF-B442-1C106F1F6809}"/>
    <pc:docChg chg="modSld">
      <pc:chgData name="Priyam Gupta" userId="253cd87db26e6f17" providerId="LiveId" clId="{3FBDB863-B2B4-4CEF-B442-1C106F1F6809}" dt="2023-11-02T18:45:24.216" v="21" actId="20577"/>
      <pc:docMkLst>
        <pc:docMk/>
      </pc:docMkLst>
      <pc:sldChg chg="modSp mod">
        <pc:chgData name="Priyam Gupta" userId="253cd87db26e6f17" providerId="LiveId" clId="{3FBDB863-B2B4-4CEF-B442-1C106F1F6809}" dt="2023-11-02T05:10:43.272" v="5" actId="1036"/>
        <pc:sldMkLst>
          <pc:docMk/>
          <pc:sldMk cId="4055732347" sldId="296"/>
        </pc:sldMkLst>
        <pc:spChg chg="mod">
          <ac:chgData name="Priyam Gupta" userId="253cd87db26e6f17" providerId="LiveId" clId="{3FBDB863-B2B4-4CEF-B442-1C106F1F6809}" dt="2023-11-02T05:10:43.272" v="5" actId="1036"/>
          <ac:spMkLst>
            <pc:docMk/>
            <pc:sldMk cId="4055732347" sldId="296"/>
            <ac:spMk id="25" creationId="{89C1E2F7-A2C9-0B64-8033-3B056C21F135}"/>
          </ac:spMkLst>
        </pc:spChg>
      </pc:sldChg>
      <pc:sldChg chg="modSp">
        <pc:chgData name="Priyam Gupta" userId="253cd87db26e6f17" providerId="LiveId" clId="{3FBDB863-B2B4-4CEF-B442-1C106F1F6809}" dt="2023-11-02T05:09:18.101" v="3" actId="1036"/>
        <pc:sldMkLst>
          <pc:docMk/>
          <pc:sldMk cId="2978240028" sldId="298"/>
        </pc:sldMkLst>
        <pc:picChg chg="mod">
          <ac:chgData name="Priyam Gupta" userId="253cd87db26e6f17" providerId="LiveId" clId="{3FBDB863-B2B4-4CEF-B442-1C106F1F6809}" dt="2023-11-02T05:09:18.101" v="3" actId="1036"/>
          <ac:picMkLst>
            <pc:docMk/>
            <pc:sldMk cId="2978240028" sldId="298"/>
            <ac:picMk id="7170" creationId="{379FC22F-A77E-5F09-49C8-43D369B235E5}"/>
          </ac:picMkLst>
        </pc:picChg>
      </pc:sldChg>
      <pc:sldChg chg="modSp mod">
        <pc:chgData name="Priyam Gupta" userId="253cd87db26e6f17" providerId="LiveId" clId="{3FBDB863-B2B4-4CEF-B442-1C106F1F6809}" dt="2023-11-02T18:44:40.123" v="11" actId="6549"/>
        <pc:sldMkLst>
          <pc:docMk/>
          <pc:sldMk cId="381583313" sldId="303"/>
        </pc:sldMkLst>
        <pc:spChg chg="mod">
          <ac:chgData name="Priyam Gupta" userId="253cd87db26e6f17" providerId="LiveId" clId="{3FBDB863-B2B4-4CEF-B442-1C106F1F6809}" dt="2023-11-02T18:44:40.123" v="11" actId="6549"/>
          <ac:spMkLst>
            <pc:docMk/>
            <pc:sldMk cId="381583313" sldId="303"/>
            <ac:spMk id="7" creationId="{6EEFB9F6-3C01-DCE7-487D-B8805A1E8370}"/>
          </ac:spMkLst>
        </pc:spChg>
      </pc:sldChg>
      <pc:sldChg chg="modSp mod">
        <pc:chgData name="Priyam Gupta" userId="253cd87db26e6f17" providerId="LiveId" clId="{3FBDB863-B2B4-4CEF-B442-1C106F1F6809}" dt="2023-11-02T18:45:24.216" v="21" actId="20577"/>
        <pc:sldMkLst>
          <pc:docMk/>
          <pc:sldMk cId="3946336931" sldId="305"/>
        </pc:sldMkLst>
        <pc:spChg chg="mod">
          <ac:chgData name="Priyam Gupta" userId="253cd87db26e6f17" providerId="LiveId" clId="{3FBDB863-B2B4-4CEF-B442-1C106F1F6809}" dt="2023-11-02T18:45:24.216" v="21" actId="20577"/>
          <ac:spMkLst>
            <pc:docMk/>
            <pc:sldMk cId="3946336931" sldId="305"/>
            <ac:spMk id="30" creationId="{46AD131E-7E8F-96F5-BF01-8F1DA3617BA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8D6D75-5F2A-4E2B-A1B9-FED2D383281F}"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9993F-0F70-48DC-B21C-B186DD987AD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972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D6D75-5F2A-4E2B-A1B9-FED2D383281F}"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9993F-0F70-48DC-B21C-B186DD987AD3}" type="slidenum">
              <a:rPr lang="en-US" smtClean="0"/>
              <a:t>‹#›</a:t>
            </a:fld>
            <a:endParaRPr lang="en-US"/>
          </a:p>
        </p:txBody>
      </p:sp>
    </p:spTree>
    <p:extLst>
      <p:ext uri="{BB962C8B-B14F-4D97-AF65-F5344CB8AC3E}">
        <p14:creationId xmlns:p14="http://schemas.microsoft.com/office/powerpoint/2010/main" val="110951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D6D75-5F2A-4E2B-A1B9-FED2D383281F}"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9993F-0F70-48DC-B21C-B186DD987AD3}" type="slidenum">
              <a:rPr lang="en-US" smtClean="0"/>
              <a:t>‹#›</a:t>
            </a:fld>
            <a:endParaRPr lang="en-US"/>
          </a:p>
        </p:txBody>
      </p:sp>
    </p:spTree>
    <p:extLst>
      <p:ext uri="{BB962C8B-B14F-4D97-AF65-F5344CB8AC3E}">
        <p14:creationId xmlns:p14="http://schemas.microsoft.com/office/powerpoint/2010/main" val="2712679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D6D75-5F2A-4E2B-A1B9-FED2D383281F}"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9993F-0F70-48DC-B21C-B186DD987AD3}" type="slidenum">
              <a:rPr lang="en-US" smtClean="0"/>
              <a:t>‹#›</a:t>
            </a:fld>
            <a:endParaRPr lang="en-US"/>
          </a:p>
        </p:txBody>
      </p:sp>
    </p:spTree>
    <p:extLst>
      <p:ext uri="{BB962C8B-B14F-4D97-AF65-F5344CB8AC3E}">
        <p14:creationId xmlns:p14="http://schemas.microsoft.com/office/powerpoint/2010/main" val="75126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8D6D75-5F2A-4E2B-A1B9-FED2D383281F}"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9993F-0F70-48DC-B21C-B186DD987AD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96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8D6D75-5F2A-4E2B-A1B9-FED2D383281F}"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9993F-0F70-48DC-B21C-B186DD987AD3}" type="slidenum">
              <a:rPr lang="en-US" smtClean="0"/>
              <a:t>‹#›</a:t>
            </a:fld>
            <a:endParaRPr lang="en-US"/>
          </a:p>
        </p:txBody>
      </p:sp>
    </p:spTree>
    <p:extLst>
      <p:ext uri="{BB962C8B-B14F-4D97-AF65-F5344CB8AC3E}">
        <p14:creationId xmlns:p14="http://schemas.microsoft.com/office/powerpoint/2010/main" val="3849619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8D6D75-5F2A-4E2B-A1B9-FED2D383281F}"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29993F-0F70-48DC-B21C-B186DD987AD3}" type="slidenum">
              <a:rPr lang="en-US" smtClean="0"/>
              <a:t>‹#›</a:t>
            </a:fld>
            <a:endParaRPr lang="en-US"/>
          </a:p>
        </p:txBody>
      </p:sp>
    </p:spTree>
    <p:extLst>
      <p:ext uri="{BB962C8B-B14F-4D97-AF65-F5344CB8AC3E}">
        <p14:creationId xmlns:p14="http://schemas.microsoft.com/office/powerpoint/2010/main" val="2616678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8D6D75-5F2A-4E2B-A1B9-FED2D383281F}"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29993F-0F70-48DC-B21C-B186DD987AD3}" type="slidenum">
              <a:rPr lang="en-US" smtClean="0"/>
              <a:t>‹#›</a:t>
            </a:fld>
            <a:endParaRPr lang="en-US"/>
          </a:p>
        </p:txBody>
      </p:sp>
    </p:spTree>
    <p:extLst>
      <p:ext uri="{BB962C8B-B14F-4D97-AF65-F5344CB8AC3E}">
        <p14:creationId xmlns:p14="http://schemas.microsoft.com/office/powerpoint/2010/main" val="558265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8D6D75-5F2A-4E2B-A1B9-FED2D383281F}" type="datetimeFigureOut">
              <a:rPr lang="en-US" smtClean="0"/>
              <a:t>11/2/2023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C29993F-0F70-48DC-B21C-B186DD987AD3}" type="slidenum">
              <a:rPr lang="en-US" smtClean="0"/>
              <a:t>‹#›</a:t>
            </a:fld>
            <a:endParaRPr lang="en-US"/>
          </a:p>
        </p:txBody>
      </p:sp>
    </p:spTree>
    <p:extLst>
      <p:ext uri="{BB962C8B-B14F-4D97-AF65-F5344CB8AC3E}">
        <p14:creationId xmlns:p14="http://schemas.microsoft.com/office/powerpoint/2010/main" val="2468013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8D6D75-5F2A-4E2B-A1B9-FED2D383281F}" type="datetimeFigureOut">
              <a:rPr lang="en-US" smtClean="0"/>
              <a:t>11/2/2023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29993F-0F70-48DC-B21C-B186DD987AD3}" type="slidenum">
              <a:rPr lang="en-US" smtClean="0"/>
              <a:t>‹#›</a:t>
            </a:fld>
            <a:endParaRPr lang="en-US"/>
          </a:p>
        </p:txBody>
      </p:sp>
    </p:spTree>
    <p:extLst>
      <p:ext uri="{BB962C8B-B14F-4D97-AF65-F5344CB8AC3E}">
        <p14:creationId xmlns:p14="http://schemas.microsoft.com/office/powerpoint/2010/main" val="3985026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8D6D75-5F2A-4E2B-A1B9-FED2D383281F}"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9993F-0F70-48DC-B21C-B186DD987AD3}" type="slidenum">
              <a:rPr lang="en-US" smtClean="0"/>
              <a:t>‹#›</a:t>
            </a:fld>
            <a:endParaRPr lang="en-US"/>
          </a:p>
        </p:txBody>
      </p:sp>
    </p:spTree>
    <p:extLst>
      <p:ext uri="{BB962C8B-B14F-4D97-AF65-F5344CB8AC3E}">
        <p14:creationId xmlns:p14="http://schemas.microsoft.com/office/powerpoint/2010/main" val="273991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8D6D75-5F2A-4E2B-A1B9-FED2D383281F}" type="datetimeFigureOut">
              <a:rPr lang="en-US" smtClean="0"/>
              <a:t>11/2/2023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29993F-0F70-48DC-B21C-B186DD987AD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409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lab.research.google.com/corgiredirector?site=https%3A%2F%2Fwww.kaggle.com%2Fsakshigoyal7%2Fcredit-card-customer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lue and white background with white dots&#10;&#10;Description automatically generated">
            <a:extLst>
              <a:ext uri="{FF2B5EF4-FFF2-40B4-BE49-F238E27FC236}">
                <a16:creationId xmlns:a16="http://schemas.microsoft.com/office/drawing/2014/main" id="{7C90A060-94E7-F7F7-376D-DDD1BF34BF19}"/>
              </a:ext>
            </a:extLst>
          </p:cNvPr>
          <p:cNvPicPr>
            <a:picLocks noChangeAspect="1"/>
          </p:cNvPicPr>
          <p:nvPr/>
        </p:nvPicPr>
        <p:blipFill rotWithShape="1">
          <a:blip r:embed="rId2">
            <a:duotone>
              <a:schemeClr val="bg2">
                <a:shade val="45000"/>
                <a:satMod val="135000"/>
              </a:schemeClr>
              <a:prstClr val="white"/>
            </a:duotone>
            <a:alphaModFix amt="35000"/>
          </a:blip>
          <a:srcRect b="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BB60CE91-FFFE-F548-B0FD-C25E24BCFE4E}"/>
              </a:ext>
            </a:extLst>
          </p:cNvPr>
          <p:cNvSpPr>
            <a:spLocks noGrp="1"/>
          </p:cNvSpPr>
          <p:nvPr>
            <p:ph type="ctrTitle"/>
          </p:nvPr>
        </p:nvSpPr>
        <p:spPr/>
        <p:txBody>
          <a:bodyPr>
            <a:normAutofit/>
          </a:bodyPr>
          <a:lstStyle/>
          <a:p>
            <a:r>
              <a:rPr lang="en-US" b="1" dirty="0">
                <a:latin typeface="Söhne"/>
              </a:rPr>
              <a:t>Predicting Churn Customers</a:t>
            </a:r>
            <a:endParaRPr lang="en-US" dirty="0"/>
          </a:p>
        </p:txBody>
      </p:sp>
      <p:sp>
        <p:nvSpPr>
          <p:cNvPr id="3" name="Subtitle 2">
            <a:extLst>
              <a:ext uri="{FF2B5EF4-FFF2-40B4-BE49-F238E27FC236}">
                <a16:creationId xmlns:a16="http://schemas.microsoft.com/office/drawing/2014/main" id="{31FEF2F8-786F-3EFB-D935-E61EBF3FBA87}"/>
              </a:ext>
            </a:extLst>
          </p:cNvPr>
          <p:cNvSpPr>
            <a:spLocks noGrp="1"/>
          </p:cNvSpPr>
          <p:nvPr>
            <p:ph type="subTitle" idx="1"/>
          </p:nvPr>
        </p:nvSpPr>
        <p:spPr/>
        <p:txBody>
          <a:bodyPr>
            <a:normAutofit/>
          </a:bodyPr>
          <a:lstStyle/>
          <a:p>
            <a:r>
              <a:rPr lang="en-US" dirty="0">
                <a:solidFill>
                  <a:schemeClr val="tx1">
                    <a:lumMod val="85000"/>
                    <a:lumOff val="15000"/>
                  </a:schemeClr>
                </a:solidFill>
              </a:rPr>
              <a:t>Group I</a:t>
            </a:r>
          </a:p>
        </p:txBody>
      </p:sp>
    </p:spTree>
    <p:extLst>
      <p:ext uri="{BB962C8B-B14F-4D97-AF65-F5344CB8AC3E}">
        <p14:creationId xmlns:p14="http://schemas.microsoft.com/office/powerpoint/2010/main" val="125220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61C30E1-2DB5-F815-1244-EA1EF0176EA3}"/>
              </a:ext>
            </a:extLst>
          </p:cNvPr>
          <p:cNvSpPr/>
          <p:nvPr/>
        </p:nvSpPr>
        <p:spPr>
          <a:xfrm>
            <a:off x="8997696" y="1838127"/>
            <a:ext cx="2962656" cy="42062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BE51EBF9-6AFE-17ED-3D96-495BD11CEE8E}"/>
              </a:ext>
            </a:extLst>
          </p:cNvPr>
          <p:cNvSpPr>
            <a:spLocks noGrp="1"/>
          </p:cNvSpPr>
          <p:nvPr>
            <p:ph type="title"/>
          </p:nvPr>
        </p:nvSpPr>
        <p:spPr/>
        <p:txBody>
          <a:bodyPr/>
          <a:lstStyle/>
          <a:p>
            <a:r>
              <a:rPr lang="en-IN" dirty="0"/>
              <a:t>Categorical Variables</a:t>
            </a:r>
          </a:p>
        </p:txBody>
      </p:sp>
      <p:pic>
        <p:nvPicPr>
          <p:cNvPr id="1026" name="Picture 2">
            <a:extLst>
              <a:ext uri="{FF2B5EF4-FFF2-40B4-BE49-F238E27FC236}">
                <a16:creationId xmlns:a16="http://schemas.microsoft.com/office/drawing/2014/main" id="{060415B9-A732-90E1-F1CE-EF7348CCF8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7280" y="1864924"/>
            <a:ext cx="7637417" cy="40227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5">
            <a:extLst>
              <a:ext uri="{FF2B5EF4-FFF2-40B4-BE49-F238E27FC236}">
                <a16:creationId xmlns:a16="http://schemas.microsoft.com/office/drawing/2014/main" id="{628AAE46-82C5-10A0-BDB9-1B031B172F8A}"/>
              </a:ext>
            </a:extLst>
          </p:cNvPr>
          <p:cNvSpPr txBox="1">
            <a:spLocks/>
          </p:cNvSpPr>
          <p:nvPr/>
        </p:nvSpPr>
        <p:spPr>
          <a:xfrm>
            <a:off x="9212580" y="2021007"/>
            <a:ext cx="2542032" cy="4023360"/>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u="sng" dirty="0"/>
              <a:t>Analysis</a:t>
            </a:r>
          </a:p>
          <a:p>
            <a:pPr>
              <a:buFont typeface="Arial" panose="020B0604020202020204" pitchFamily="34" charset="0"/>
              <a:buChar char="•"/>
            </a:pPr>
            <a:r>
              <a:rPr lang="en-US" dirty="0"/>
              <a:t>Among the clients who have discontinued their services, 93.17% possess a Blue card.</a:t>
            </a:r>
          </a:p>
          <a:p>
            <a:pPr>
              <a:buFont typeface="Arial" panose="020B0604020202020204" pitchFamily="34" charset="0"/>
              <a:buChar char="•"/>
            </a:pPr>
            <a:r>
              <a:rPr lang="en-US" dirty="0"/>
              <a:t>35.15% of the clients who have stopped using the services have an annual income of less than $40K.</a:t>
            </a:r>
          </a:p>
          <a:p>
            <a:pPr>
              <a:buFont typeface="Arial" panose="020B0604020202020204" pitchFamily="34" charset="0"/>
              <a:buChar char="•"/>
            </a:pPr>
            <a:r>
              <a:rPr lang="en-US" dirty="0"/>
              <a:t>46.28% of the clients who have ended their services are married.</a:t>
            </a:r>
          </a:p>
          <a:p>
            <a:pPr>
              <a:buFont typeface="Arial" panose="020B0604020202020204" pitchFamily="34" charset="0"/>
              <a:buChar char="•"/>
            </a:pPr>
            <a:r>
              <a:rPr lang="en-US" dirty="0"/>
              <a:t>30.88% of the clients who have discontinued their services hold a graduate education level.</a:t>
            </a:r>
            <a:endParaRPr lang="en-IN" dirty="0"/>
          </a:p>
        </p:txBody>
      </p:sp>
    </p:spTree>
    <p:extLst>
      <p:ext uri="{BB962C8B-B14F-4D97-AF65-F5344CB8AC3E}">
        <p14:creationId xmlns:p14="http://schemas.microsoft.com/office/powerpoint/2010/main" val="567122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61C30E1-2DB5-F815-1244-EA1EF0176EA3}"/>
              </a:ext>
            </a:extLst>
          </p:cNvPr>
          <p:cNvSpPr/>
          <p:nvPr/>
        </p:nvSpPr>
        <p:spPr>
          <a:xfrm>
            <a:off x="8997696" y="1838127"/>
            <a:ext cx="2962656" cy="42062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BE51EBF9-6AFE-17ED-3D96-495BD11CEE8E}"/>
              </a:ext>
            </a:extLst>
          </p:cNvPr>
          <p:cNvSpPr>
            <a:spLocks noGrp="1"/>
          </p:cNvSpPr>
          <p:nvPr>
            <p:ph type="title"/>
          </p:nvPr>
        </p:nvSpPr>
        <p:spPr/>
        <p:txBody>
          <a:bodyPr/>
          <a:lstStyle/>
          <a:p>
            <a:r>
              <a:rPr lang="en-IN" dirty="0"/>
              <a:t>Numerical Variables</a:t>
            </a:r>
          </a:p>
        </p:txBody>
      </p:sp>
      <p:sp>
        <p:nvSpPr>
          <p:cNvPr id="4" name="Content Placeholder 5">
            <a:extLst>
              <a:ext uri="{FF2B5EF4-FFF2-40B4-BE49-F238E27FC236}">
                <a16:creationId xmlns:a16="http://schemas.microsoft.com/office/drawing/2014/main" id="{628AAE46-82C5-10A0-BDB9-1B031B172F8A}"/>
              </a:ext>
            </a:extLst>
          </p:cNvPr>
          <p:cNvSpPr txBox="1">
            <a:spLocks/>
          </p:cNvSpPr>
          <p:nvPr/>
        </p:nvSpPr>
        <p:spPr>
          <a:xfrm>
            <a:off x="9212580" y="2021007"/>
            <a:ext cx="2542032" cy="4023360"/>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u="sng" dirty="0"/>
              <a:t>Analysis</a:t>
            </a:r>
          </a:p>
          <a:p>
            <a:pPr>
              <a:buFont typeface="Arial" panose="020B0604020202020204" pitchFamily="34" charset="0"/>
              <a:buChar char="•"/>
            </a:pPr>
            <a:r>
              <a:rPr lang="en-US" dirty="0"/>
              <a:t>Customers between 40 and 50 years old are the highest in number</a:t>
            </a:r>
          </a:p>
          <a:p>
            <a:pPr>
              <a:buFont typeface="Arial" panose="020B0604020202020204" pitchFamily="34" charset="0"/>
              <a:buChar char="•"/>
            </a:pPr>
            <a:r>
              <a:rPr lang="en-US" dirty="0"/>
              <a:t>Most number of customers are associated with the bank for 2-4 years </a:t>
            </a:r>
          </a:p>
          <a:p>
            <a:pPr>
              <a:buFont typeface="Arial" panose="020B0604020202020204" pitchFamily="34" charset="0"/>
              <a:buChar char="•"/>
            </a:pPr>
            <a:r>
              <a:rPr lang="en-US" dirty="0"/>
              <a:t>Majority of the transactions done are below $5K</a:t>
            </a:r>
          </a:p>
          <a:p>
            <a:pPr>
              <a:buFont typeface="Arial" panose="020B0604020202020204" pitchFamily="34" charset="0"/>
              <a:buChar char="•"/>
            </a:pPr>
            <a:r>
              <a:rPr lang="en-US" dirty="0"/>
              <a:t>Individuals who terminated their credit card service had lower transaction counts and transaction amounts.</a:t>
            </a:r>
          </a:p>
          <a:p>
            <a:pPr>
              <a:buFont typeface="Arial" panose="020B0604020202020204" pitchFamily="34" charset="0"/>
              <a:buChar char="•"/>
            </a:pPr>
            <a:endParaRPr lang="en-IN" dirty="0"/>
          </a:p>
        </p:txBody>
      </p:sp>
      <p:sp>
        <p:nvSpPr>
          <p:cNvPr id="3" name="Content Placeholder 2">
            <a:extLst>
              <a:ext uri="{FF2B5EF4-FFF2-40B4-BE49-F238E27FC236}">
                <a16:creationId xmlns:a16="http://schemas.microsoft.com/office/drawing/2014/main" id="{FB66EF66-8A7A-0FB3-A8E2-DC1667250742}"/>
              </a:ext>
            </a:extLst>
          </p:cNvPr>
          <p:cNvSpPr>
            <a:spLocks noGrp="1"/>
          </p:cNvSpPr>
          <p:nvPr>
            <p:ph idx="1"/>
          </p:nvPr>
        </p:nvSpPr>
        <p:spPr>
          <a:xfrm>
            <a:off x="1097280" y="1845734"/>
            <a:ext cx="7632845" cy="4023360"/>
          </a:xfrm>
        </p:spPr>
        <p:txBody>
          <a:bodyPr/>
          <a:lstStyle/>
          <a:p>
            <a:endParaRPr lang="en-IN" dirty="0"/>
          </a:p>
        </p:txBody>
      </p:sp>
      <p:pic>
        <p:nvPicPr>
          <p:cNvPr id="7" name="Picture 6">
            <a:extLst>
              <a:ext uri="{FF2B5EF4-FFF2-40B4-BE49-F238E27FC236}">
                <a16:creationId xmlns:a16="http://schemas.microsoft.com/office/drawing/2014/main" id="{45B27914-62D8-788D-20B2-28F9827516CA}"/>
              </a:ext>
            </a:extLst>
          </p:cNvPr>
          <p:cNvPicPr>
            <a:picLocks noChangeAspect="1"/>
          </p:cNvPicPr>
          <p:nvPr/>
        </p:nvPicPr>
        <p:blipFill>
          <a:blip r:embed="rId2"/>
          <a:stretch>
            <a:fillRect/>
          </a:stretch>
        </p:blipFill>
        <p:spPr>
          <a:xfrm>
            <a:off x="1092708" y="1864923"/>
            <a:ext cx="7637417" cy="4022726"/>
          </a:xfrm>
          <a:prstGeom prst="rect">
            <a:avLst/>
          </a:prstGeom>
          <a:noFill/>
        </p:spPr>
      </p:pic>
    </p:spTree>
    <p:extLst>
      <p:ext uri="{BB962C8B-B14F-4D97-AF65-F5344CB8AC3E}">
        <p14:creationId xmlns:p14="http://schemas.microsoft.com/office/powerpoint/2010/main" val="186280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935C3-7AA0-C5ED-6251-369498DF1C2A}"/>
              </a:ext>
            </a:extLst>
          </p:cNvPr>
          <p:cNvSpPr>
            <a:spLocks noGrp="1"/>
          </p:cNvSpPr>
          <p:nvPr>
            <p:ph type="title"/>
          </p:nvPr>
        </p:nvSpPr>
        <p:spPr/>
        <p:txBody>
          <a:bodyPr/>
          <a:lstStyle/>
          <a:p>
            <a:r>
              <a:rPr lang="en-IN" dirty="0"/>
              <a:t>Checking Correlation</a:t>
            </a:r>
          </a:p>
        </p:txBody>
      </p:sp>
      <p:pic>
        <p:nvPicPr>
          <p:cNvPr id="5" name="Picture 2">
            <a:extLst>
              <a:ext uri="{FF2B5EF4-FFF2-40B4-BE49-F238E27FC236}">
                <a16:creationId xmlns:a16="http://schemas.microsoft.com/office/drawing/2014/main" id="{090281AD-5F46-2B0F-D1D0-E5D44156C7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5413" y="1864551"/>
            <a:ext cx="4562571" cy="40227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8FA36C70-BF9C-6B22-6CCF-BFE26247FEEC}"/>
              </a:ext>
            </a:extLst>
          </p:cNvPr>
          <p:cNvSpPr/>
          <p:nvPr/>
        </p:nvSpPr>
        <p:spPr>
          <a:xfrm>
            <a:off x="6096000" y="2358100"/>
            <a:ext cx="5242560" cy="26711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l"/>
            <a:endParaRPr lang="en-US" sz="1700" dirty="0">
              <a:solidFill>
                <a:schemeClr val="tx1">
                  <a:lumMod val="75000"/>
                  <a:lumOff val="25000"/>
                </a:schemeClr>
              </a:solidFill>
            </a:endParaRPr>
          </a:p>
        </p:txBody>
      </p:sp>
      <p:sp>
        <p:nvSpPr>
          <p:cNvPr id="7" name="Content Placeholder 5">
            <a:extLst>
              <a:ext uri="{FF2B5EF4-FFF2-40B4-BE49-F238E27FC236}">
                <a16:creationId xmlns:a16="http://schemas.microsoft.com/office/drawing/2014/main" id="{7513092C-3105-D3DE-5499-60BD9217D9D2}"/>
              </a:ext>
            </a:extLst>
          </p:cNvPr>
          <p:cNvSpPr txBox="1">
            <a:spLocks/>
          </p:cNvSpPr>
          <p:nvPr/>
        </p:nvSpPr>
        <p:spPr>
          <a:xfrm>
            <a:off x="6227064" y="2688335"/>
            <a:ext cx="4689523" cy="2139879"/>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u="sng" dirty="0"/>
              <a:t>Analysis</a:t>
            </a:r>
          </a:p>
          <a:p>
            <a:pPr>
              <a:buFont typeface="Arial" panose="020B0604020202020204" pitchFamily="34" charset="0"/>
              <a:buChar char="•"/>
            </a:pPr>
            <a:r>
              <a:rPr lang="en-US" dirty="0"/>
              <a:t>It appears that there is a correlation between the length of time as a customer (</a:t>
            </a:r>
            <a:r>
              <a:rPr lang="en-US" dirty="0" err="1"/>
              <a:t>Months_on_book</a:t>
            </a:r>
            <a:r>
              <a:rPr lang="en-US" dirty="0"/>
              <a:t>) and the customer's age.</a:t>
            </a:r>
          </a:p>
          <a:p>
            <a:pPr>
              <a:buFont typeface="Arial" panose="020B0604020202020204" pitchFamily="34" charset="0"/>
              <a:buChar char="•"/>
            </a:pPr>
            <a:endParaRPr lang="en-US" dirty="0"/>
          </a:p>
          <a:p>
            <a:pPr>
              <a:buFont typeface="Arial" panose="020B0604020202020204" pitchFamily="34" charset="0"/>
              <a:buChar char="•"/>
            </a:pPr>
            <a:r>
              <a:rPr lang="en-US" dirty="0"/>
              <a:t>Moreover, there is a correlation between the Total Transaction Count and the Total Transaction Amount.</a:t>
            </a:r>
            <a:endParaRPr lang="en-IN" dirty="0"/>
          </a:p>
        </p:txBody>
      </p:sp>
    </p:spTree>
    <p:extLst>
      <p:ext uri="{BB962C8B-B14F-4D97-AF65-F5344CB8AC3E}">
        <p14:creationId xmlns:p14="http://schemas.microsoft.com/office/powerpoint/2010/main" val="488448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FE18-A490-2065-C7C0-A890F52C6FE7}"/>
              </a:ext>
            </a:extLst>
          </p:cNvPr>
          <p:cNvSpPr>
            <a:spLocks noGrp="1"/>
          </p:cNvSpPr>
          <p:nvPr>
            <p:ph type="title"/>
          </p:nvPr>
        </p:nvSpPr>
        <p:spPr/>
        <p:txBody>
          <a:bodyPr/>
          <a:lstStyle/>
          <a:p>
            <a:r>
              <a:rPr lang="en-IN" dirty="0"/>
              <a:t>Data Preprocessing</a:t>
            </a:r>
          </a:p>
        </p:txBody>
      </p:sp>
      <p:sp>
        <p:nvSpPr>
          <p:cNvPr id="6" name="Content Placeholder 5">
            <a:extLst>
              <a:ext uri="{FF2B5EF4-FFF2-40B4-BE49-F238E27FC236}">
                <a16:creationId xmlns:a16="http://schemas.microsoft.com/office/drawing/2014/main" id="{544D293A-24DC-7B0D-BF68-7CA136E5E7FD}"/>
              </a:ext>
            </a:extLst>
          </p:cNvPr>
          <p:cNvSpPr>
            <a:spLocks noGrp="1"/>
          </p:cNvSpPr>
          <p:nvPr>
            <p:ph idx="1"/>
          </p:nvPr>
        </p:nvSpPr>
        <p:spPr/>
        <p:txBody>
          <a:bodyPr>
            <a:normAutofit lnSpcReduction="10000"/>
          </a:bodyPr>
          <a:lstStyle/>
          <a:p>
            <a:pPr marL="0" indent="0">
              <a:buNone/>
            </a:pPr>
            <a:r>
              <a:rPr lang="en-IN" dirty="0"/>
              <a:t>The following steps were taken to prepare the data</a:t>
            </a:r>
          </a:p>
          <a:p>
            <a:pPr>
              <a:buFont typeface="Arial" panose="020B0604020202020204" pitchFamily="34" charset="0"/>
              <a:buChar char="•"/>
            </a:pPr>
            <a:r>
              <a:rPr lang="en-IN" dirty="0"/>
              <a:t>Numerical values were assigned to the following Categorical variables</a:t>
            </a:r>
          </a:p>
          <a:p>
            <a:pPr lvl="1">
              <a:buFont typeface="Arial" panose="020B0604020202020204" pitchFamily="34" charset="0"/>
              <a:buChar char="•"/>
            </a:pPr>
            <a:r>
              <a:rPr lang="en-IN" dirty="0" err="1"/>
              <a:t>Attrition_Flag</a:t>
            </a:r>
            <a:r>
              <a:rPr lang="en-IN" dirty="0"/>
              <a:t> (Name Changed to Churn)</a:t>
            </a:r>
          </a:p>
          <a:p>
            <a:pPr lvl="2">
              <a:buFont typeface="Arial" panose="020B0604020202020204" pitchFamily="34" charset="0"/>
              <a:buChar char="•"/>
            </a:pPr>
            <a:r>
              <a:rPr lang="en-IN" dirty="0"/>
              <a:t>Existing Customers – 0</a:t>
            </a:r>
          </a:p>
          <a:p>
            <a:pPr lvl="2">
              <a:buFont typeface="Arial" panose="020B0604020202020204" pitchFamily="34" charset="0"/>
              <a:buChar char="•"/>
            </a:pPr>
            <a:r>
              <a:rPr lang="en-IN" dirty="0"/>
              <a:t>Churned Customers - 1</a:t>
            </a:r>
          </a:p>
          <a:p>
            <a:pPr lvl="1">
              <a:buFont typeface="Arial" panose="020B0604020202020204" pitchFamily="34" charset="0"/>
              <a:buChar char="•"/>
            </a:pPr>
            <a:r>
              <a:rPr lang="en-IN" dirty="0" err="1"/>
              <a:t>Income_Category</a:t>
            </a:r>
            <a:endParaRPr lang="en-IN" dirty="0"/>
          </a:p>
          <a:p>
            <a:pPr lvl="2">
              <a:buFont typeface="Arial" panose="020B0604020202020204" pitchFamily="34" charset="0"/>
              <a:buChar char="•"/>
            </a:pPr>
            <a:r>
              <a:rPr lang="en-US" dirty="0"/>
              <a:t>'Unknown’: 0</a:t>
            </a:r>
          </a:p>
          <a:p>
            <a:pPr lvl="2">
              <a:buFont typeface="Arial" panose="020B0604020202020204" pitchFamily="34" charset="0"/>
              <a:buChar char="•"/>
            </a:pPr>
            <a:r>
              <a:rPr lang="en-US" dirty="0"/>
              <a:t>'Less than $40K’:1</a:t>
            </a:r>
          </a:p>
          <a:p>
            <a:pPr lvl="2">
              <a:buFont typeface="Arial" panose="020B0604020202020204" pitchFamily="34" charset="0"/>
              <a:buChar char="•"/>
            </a:pPr>
            <a:r>
              <a:rPr lang="en-US" dirty="0"/>
              <a:t>'$40K - $60K’:2</a:t>
            </a:r>
          </a:p>
          <a:p>
            <a:pPr lvl="2">
              <a:buFont typeface="Arial" panose="020B0604020202020204" pitchFamily="34" charset="0"/>
              <a:buChar char="•"/>
            </a:pPr>
            <a:r>
              <a:rPr lang="en-US" dirty="0"/>
              <a:t>'$80K - $120K’:3</a:t>
            </a:r>
          </a:p>
          <a:p>
            <a:pPr lvl="2">
              <a:buFont typeface="Arial" panose="020B0604020202020204" pitchFamily="34" charset="0"/>
              <a:buChar char="•"/>
            </a:pPr>
            <a:r>
              <a:rPr lang="en-US" dirty="0"/>
              <a:t>'$60K - $80K’:4</a:t>
            </a:r>
          </a:p>
          <a:p>
            <a:pPr lvl="2">
              <a:buFont typeface="Arial" panose="020B0604020202020204" pitchFamily="34" charset="0"/>
              <a:buChar char="•"/>
            </a:pPr>
            <a:r>
              <a:rPr lang="en-US" dirty="0"/>
              <a:t>'$120K +’:5</a:t>
            </a:r>
          </a:p>
          <a:p>
            <a:pPr>
              <a:buFont typeface="Arial" panose="020B0604020202020204" pitchFamily="34" charset="0"/>
              <a:buChar char="•"/>
            </a:pPr>
            <a:r>
              <a:rPr lang="en-IN" dirty="0"/>
              <a:t>Data type were changed to int and dummy variables were added for categorical features</a:t>
            </a:r>
          </a:p>
        </p:txBody>
      </p:sp>
    </p:spTree>
    <p:extLst>
      <p:ext uri="{BB962C8B-B14F-4D97-AF65-F5344CB8AC3E}">
        <p14:creationId xmlns:p14="http://schemas.microsoft.com/office/powerpoint/2010/main" val="220862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8EAD6-9B55-2918-CC1D-52D84E016BD2}"/>
              </a:ext>
            </a:extLst>
          </p:cNvPr>
          <p:cNvSpPr>
            <a:spLocks noGrp="1"/>
          </p:cNvSpPr>
          <p:nvPr>
            <p:ph type="title"/>
          </p:nvPr>
        </p:nvSpPr>
        <p:spPr/>
        <p:txBody>
          <a:bodyPr/>
          <a:lstStyle/>
          <a:p>
            <a:r>
              <a:rPr lang="en-US" dirty="0"/>
              <a:t>Models Used</a:t>
            </a:r>
          </a:p>
        </p:txBody>
      </p:sp>
      <p:sp>
        <p:nvSpPr>
          <p:cNvPr id="3" name="Content Placeholder 2">
            <a:extLst>
              <a:ext uri="{FF2B5EF4-FFF2-40B4-BE49-F238E27FC236}">
                <a16:creationId xmlns:a16="http://schemas.microsoft.com/office/drawing/2014/main" id="{808A2C4E-31A5-3095-C085-8C847932B544}"/>
              </a:ext>
            </a:extLst>
          </p:cNvPr>
          <p:cNvSpPr>
            <a:spLocks noGrp="1"/>
          </p:cNvSpPr>
          <p:nvPr>
            <p:ph idx="1"/>
          </p:nvPr>
        </p:nvSpPr>
        <p:spPr/>
        <p:txBody>
          <a:bodyPr>
            <a:normAutofit/>
          </a:bodyPr>
          <a:lstStyle/>
          <a:p>
            <a:pPr marL="566928" lvl="3" indent="0">
              <a:buNone/>
            </a:pPr>
            <a:endParaRPr lang="en-US" sz="2400" dirty="0"/>
          </a:p>
          <a:p>
            <a:pPr lvl="3">
              <a:buFont typeface="Wingdings" panose="05000000000000000000" pitchFamily="2" charset="2"/>
              <a:buChar char="q"/>
            </a:pPr>
            <a:r>
              <a:rPr lang="en-US" sz="2400" dirty="0"/>
              <a:t>Logistics Regression</a:t>
            </a:r>
          </a:p>
          <a:p>
            <a:pPr lvl="3">
              <a:buFont typeface="Wingdings" panose="05000000000000000000" pitchFamily="2" charset="2"/>
              <a:buChar char="q"/>
            </a:pPr>
            <a:r>
              <a:rPr lang="en-US" sz="2400" dirty="0"/>
              <a:t>Ridge Classifier</a:t>
            </a:r>
          </a:p>
          <a:p>
            <a:pPr lvl="3">
              <a:buFont typeface="Wingdings" panose="05000000000000000000" pitchFamily="2" charset="2"/>
              <a:buChar char="q"/>
            </a:pPr>
            <a:r>
              <a:rPr lang="en-US" sz="2400" dirty="0"/>
              <a:t>Random Forest Classifier </a:t>
            </a:r>
          </a:p>
          <a:p>
            <a:pPr lvl="3">
              <a:buFont typeface="Wingdings" panose="05000000000000000000" pitchFamily="2" charset="2"/>
              <a:buChar char="q"/>
            </a:pPr>
            <a:r>
              <a:rPr lang="en-US" sz="2400" dirty="0"/>
              <a:t>KNN Classifier</a:t>
            </a:r>
          </a:p>
          <a:p>
            <a:pPr lvl="3">
              <a:buFont typeface="Wingdings" panose="05000000000000000000" pitchFamily="2" charset="2"/>
              <a:buChar char="q"/>
            </a:pPr>
            <a:r>
              <a:rPr lang="en-US" sz="2400" dirty="0"/>
              <a:t>Decision Trees</a:t>
            </a:r>
          </a:p>
          <a:p>
            <a:pPr lvl="3">
              <a:buFont typeface="Wingdings" panose="05000000000000000000" pitchFamily="2" charset="2"/>
              <a:buChar char="q"/>
            </a:pPr>
            <a:r>
              <a:rPr lang="en-US" sz="2400" dirty="0" err="1"/>
              <a:t>XGBoost</a:t>
            </a:r>
            <a:endParaRPr lang="en-US" sz="2400" dirty="0"/>
          </a:p>
          <a:p>
            <a:pPr lvl="3">
              <a:buFont typeface="Wingdings" panose="05000000000000000000" pitchFamily="2" charset="2"/>
              <a:buChar char="q"/>
            </a:pPr>
            <a:r>
              <a:rPr lang="en-US" sz="2400" dirty="0"/>
              <a:t>Parameter Tuning</a:t>
            </a:r>
          </a:p>
          <a:p>
            <a:pPr marL="566928" lvl="3" indent="0">
              <a:buNone/>
            </a:pPr>
            <a:endParaRPr lang="en-US" sz="2400" dirty="0"/>
          </a:p>
          <a:p>
            <a:pPr lvl="3">
              <a:buFont typeface="Wingdings" panose="05000000000000000000" pitchFamily="2" charset="2"/>
              <a:buChar char="q"/>
            </a:pPr>
            <a:endParaRPr lang="en-US" sz="2400" dirty="0"/>
          </a:p>
        </p:txBody>
      </p:sp>
    </p:spTree>
    <p:extLst>
      <p:ext uri="{BB962C8B-B14F-4D97-AF65-F5344CB8AC3E}">
        <p14:creationId xmlns:p14="http://schemas.microsoft.com/office/powerpoint/2010/main" val="777097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6C07564C-02B8-27A4-E47D-890AFC0DDA07}"/>
              </a:ext>
            </a:extLst>
          </p:cNvPr>
          <p:cNvSpPr/>
          <p:nvPr/>
        </p:nvSpPr>
        <p:spPr>
          <a:xfrm>
            <a:off x="8380124" y="1917516"/>
            <a:ext cx="2962656" cy="42062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395CD37C-D809-7E43-6663-FD722F85AFBF}"/>
              </a:ext>
            </a:extLst>
          </p:cNvPr>
          <p:cNvSpPr>
            <a:spLocks noGrp="1"/>
          </p:cNvSpPr>
          <p:nvPr>
            <p:ph type="title"/>
          </p:nvPr>
        </p:nvSpPr>
        <p:spPr/>
        <p:txBody>
          <a:bodyPr/>
          <a:lstStyle/>
          <a:p>
            <a:r>
              <a:rPr lang="en-US" dirty="0"/>
              <a:t>Test Results</a:t>
            </a:r>
          </a:p>
        </p:txBody>
      </p:sp>
      <p:sp>
        <p:nvSpPr>
          <p:cNvPr id="4" name="Content Placeholder 3">
            <a:extLst>
              <a:ext uri="{FF2B5EF4-FFF2-40B4-BE49-F238E27FC236}">
                <a16:creationId xmlns:a16="http://schemas.microsoft.com/office/drawing/2014/main" id="{4A173E07-9769-10CD-A4A2-086C89F9DDB7}"/>
              </a:ext>
            </a:extLst>
          </p:cNvPr>
          <p:cNvSpPr>
            <a:spLocks noGrp="1"/>
          </p:cNvSpPr>
          <p:nvPr>
            <p:ph idx="1"/>
          </p:nvPr>
        </p:nvSpPr>
        <p:spPr/>
        <p:txBody>
          <a:bodyPr/>
          <a:lstStyle/>
          <a:p>
            <a:r>
              <a:rPr lang="en-US" u="sng" dirty="0"/>
              <a:t>Logistic Regression</a:t>
            </a:r>
          </a:p>
          <a:p>
            <a:r>
              <a:rPr lang="en-US" dirty="0"/>
              <a:t>Baseline Accuracy:  0.8409479921000658</a:t>
            </a:r>
          </a:p>
          <a:p>
            <a:r>
              <a:rPr lang="en-US" dirty="0"/>
              <a:t>Train Accuracy : 0.892034233048058</a:t>
            </a:r>
          </a:p>
          <a:p>
            <a:r>
              <a:rPr lang="en-US" dirty="0"/>
              <a:t>Test Accuracy:  0.8830963665086888</a:t>
            </a:r>
          </a:p>
          <a:p>
            <a:endParaRPr lang="en-US" dirty="0"/>
          </a:p>
          <a:p>
            <a:endParaRPr lang="en-US" dirty="0"/>
          </a:p>
        </p:txBody>
      </p:sp>
      <p:grpSp>
        <p:nvGrpSpPr>
          <p:cNvPr id="22" name="Group 21">
            <a:extLst>
              <a:ext uri="{FF2B5EF4-FFF2-40B4-BE49-F238E27FC236}">
                <a16:creationId xmlns:a16="http://schemas.microsoft.com/office/drawing/2014/main" id="{A02B5E6A-EC89-A24A-E735-2E317DA3AC2E}"/>
              </a:ext>
            </a:extLst>
          </p:cNvPr>
          <p:cNvGrpSpPr/>
          <p:nvPr/>
        </p:nvGrpSpPr>
        <p:grpSpPr>
          <a:xfrm>
            <a:off x="3909063" y="3835970"/>
            <a:ext cx="3172554" cy="2033124"/>
            <a:chOff x="3909063" y="3835970"/>
            <a:chExt cx="3172554" cy="2033124"/>
          </a:xfrm>
        </p:grpSpPr>
        <p:grpSp>
          <p:nvGrpSpPr>
            <p:cNvPr id="9" name="Group 8">
              <a:extLst>
                <a:ext uri="{FF2B5EF4-FFF2-40B4-BE49-F238E27FC236}">
                  <a16:creationId xmlns:a16="http://schemas.microsoft.com/office/drawing/2014/main" id="{03BA64A3-0B4E-D393-8A6E-3D8F05B7B756}"/>
                </a:ext>
              </a:extLst>
            </p:cNvPr>
            <p:cNvGrpSpPr/>
            <p:nvPr/>
          </p:nvGrpSpPr>
          <p:grpSpPr>
            <a:xfrm>
              <a:off x="5263896" y="4521030"/>
              <a:ext cx="1664208" cy="1348064"/>
              <a:chOff x="3849624" y="4471416"/>
              <a:chExt cx="1664208" cy="1348064"/>
            </a:xfrm>
          </p:grpSpPr>
          <p:sp>
            <p:nvSpPr>
              <p:cNvPr id="3" name="Rectangle 2">
                <a:extLst>
                  <a:ext uri="{FF2B5EF4-FFF2-40B4-BE49-F238E27FC236}">
                    <a16:creationId xmlns:a16="http://schemas.microsoft.com/office/drawing/2014/main" id="{C8A91370-2872-F2F9-A99A-85E7ECC572DF}"/>
                  </a:ext>
                </a:extLst>
              </p:cNvPr>
              <p:cNvSpPr/>
              <p:nvPr/>
            </p:nvSpPr>
            <p:spPr>
              <a:xfrm>
                <a:off x="3849624" y="4471416"/>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442D629-54F8-2E55-0665-7329639E561E}"/>
                  </a:ext>
                </a:extLst>
              </p:cNvPr>
              <p:cNvSpPr/>
              <p:nvPr/>
            </p:nvSpPr>
            <p:spPr>
              <a:xfrm>
                <a:off x="4709160" y="4471416"/>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60483AC-0C38-26E8-E8D4-BC7C2855C862}"/>
                  </a:ext>
                </a:extLst>
              </p:cNvPr>
              <p:cNvSpPr/>
              <p:nvPr/>
            </p:nvSpPr>
            <p:spPr>
              <a:xfrm>
                <a:off x="3849624" y="5170255"/>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06EC3BB-81C3-EA26-03A6-B018AA2E8119}"/>
                  </a:ext>
                </a:extLst>
              </p:cNvPr>
              <p:cNvSpPr/>
              <p:nvPr/>
            </p:nvSpPr>
            <p:spPr>
              <a:xfrm>
                <a:off x="4709160" y="5170254"/>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E72CECFF-2106-A450-F00E-3C4C0BDF82ED}"/>
                </a:ext>
              </a:extLst>
            </p:cNvPr>
            <p:cNvCxnSpPr>
              <a:cxnSpLocks/>
            </p:cNvCxnSpPr>
            <p:nvPr/>
          </p:nvCxnSpPr>
          <p:spPr>
            <a:xfrm>
              <a:off x="5120640" y="4521030"/>
              <a:ext cx="0" cy="1348063"/>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6480863-C0CB-315E-E230-9B7522837B28}"/>
                </a:ext>
              </a:extLst>
            </p:cNvPr>
            <p:cNvCxnSpPr>
              <a:cxnSpLocks/>
            </p:cNvCxnSpPr>
            <p:nvPr/>
          </p:nvCxnSpPr>
          <p:spPr>
            <a:xfrm>
              <a:off x="5260848" y="4389966"/>
              <a:ext cx="1664208"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197A4838-79C8-E923-AF27-2D21281E176F}"/>
                </a:ext>
              </a:extLst>
            </p:cNvPr>
            <p:cNvSpPr txBox="1"/>
            <p:nvPr/>
          </p:nvSpPr>
          <p:spPr>
            <a:xfrm>
              <a:off x="3909063" y="4985589"/>
              <a:ext cx="877823" cy="369332"/>
            </a:xfrm>
            <a:prstGeom prst="rect">
              <a:avLst/>
            </a:prstGeom>
            <a:noFill/>
          </p:spPr>
          <p:txBody>
            <a:bodyPr wrap="square" rtlCol="0">
              <a:spAutoFit/>
            </a:bodyPr>
            <a:lstStyle/>
            <a:p>
              <a:r>
                <a:rPr lang="en-IN" dirty="0"/>
                <a:t>Actual</a:t>
              </a:r>
            </a:p>
          </p:txBody>
        </p:sp>
        <p:sp>
          <p:nvSpPr>
            <p:cNvPr id="16" name="TextBox 15">
              <a:extLst>
                <a:ext uri="{FF2B5EF4-FFF2-40B4-BE49-F238E27FC236}">
                  <a16:creationId xmlns:a16="http://schemas.microsoft.com/office/drawing/2014/main" id="{4F7BABE9-BF57-3FF9-5B1B-CE5748627EB4}"/>
                </a:ext>
              </a:extLst>
            </p:cNvPr>
            <p:cNvSpPr txBox="1"/>
            <p:nvPr/>
          </p:nvSpPr>
          <p:spPr>
            <a:xfrm>
              <a:off x="5475732" y="3835970"/>
              <a:ext cx="1295400" cy="369332"/>
            </a:xfrm>
            <a:prstGeom prst="rect">
              <a:avLst/>
            </a:prstGeom>
            <a:noFill/>
          </p:spPr>
          <p:txBody>
            <a:bodyPr wrap="square" rtlCol="0">
              <a:spAutoFit/>
            </a:bodyPr>
            <a:lstStyle/>
            <a:p>
              <a:r>
                <a:rPr lang="en-IN" dirty="0"/>
                <a:t>Predicted</a:t>
              </a:r>
            </a:p>
          </p:txBody>
        </p:sp>
        <p:sp>
          <p:nvSpPr>
            <p:cNvPr id="17" name="TextBox 16">
              <a:extLst>
                <a:ext uri="{FF2B5EF4-FFF2-40B4-BE49-F238E27FC236}">
                  <a16:creationId xmlns:a16="http://schemas.microsoft.com/office/drawing/2014/main" id="{EAD57510-9828-FBFA-3794-D42682AF2785}"/>
                </a:ext>
              </a:extLst>
            </p:cNvPr>
            <p:cNvSpPr txBox="1"/>
            <p:nvPr/>
          </p:nvSpPr>
          <p:spPr>
            <a:xfrm rot="16200000">
              <a:off x="4549959" y="4640733"/>
              <a:ext cx="877823" cy="230832"/>
            </a:xfrm>
            <a:prstGeom prst="rect">
              <a:avLst/>
            </a:prstGeom>
            <a:noFill/>
          </p:spPr>
          <p:txBody>
            <a:bodyPr wrap="square" rtlCol="0">
              <a:spAutoFit/>
            </a:bodyPr>
            <a:lstStyle/>
            <a:p>
              <a:r>
                <a:rPr lang="en-IN" sz="900" dirty="0"/>
                <a:t>Negative</a:t>
              </a:r>
            </a:p>
          </p:txBody>
        </p:sp>
        <p:sp>
          <p:nvSpPr>
            <p:cNvPr id="18" name="TextBox 17">
              <a:extLst>
                <a:ext uri="{FF2B5EF4-FFF2-40B4-BE49-F238E27FC236}">
                  <a16:creationId xmlns:a16="http://schemas.microsoft.com/office/drawing/2014/main" id="{5F49D6DF-AEFB-DEB8-EE97-8B34AD0437C1}"/>
                </a:ext>
              </a:extLst>
            </p:cNvPr>
            <p:cNvSpPr txBox="1"/>
            <p:nvPr/>
          </p:nvSpPr>
          <p:spPr>
            <a:xfrm rot="16200000">
              <a:off x="4558137" y="5314765"/>
              <a:ext cx="877823" cy="230832"/>
            </a:xfrm>
            <a:prstGeom prst="rect">
              <a:avLst/>
            </a:prstGeom>
            <a:noFill/>
          </p:spPr>
          <p:txBody>
            <a:bodyPr wrap="square" rtlCol="0">
              <a:spAutoFit/>
            </a:bodyPr>
            <a:lstStyle/>
            <a:p>
              <a:r>
                <a:rPr lang="en-IN" sz="900" dirty="0"/>
                <a:t>Positive</a:t>
              </a:r>
            </a:p>
          </p:txBody>
        </p:sp>
        <p:sp>
          <p:nvSpPr>
            <p:cNvPr id="19" name="TextBox 18">
              <a:extLst>
                <a:ext uri="{FF2B5EF4-FFF2-40B4-BE49-F238E27FC236}">
                  <a16:creationId xmlns:a16="http://schemas.microsoft.com/office/drawing/2014/main" id="{CDD9E2C7-B0FA-E552-4A3A-BD35C46004FC}"/>
                </a:ext>
              </a:extLst>
            </p:cNvPr>
            <p:cNvSpPr txBox="1"/>
            <p:nvPr/>
          </p:nvSpPr>
          <p:spPr>
            <a:xfrm>
              <a:off x="5379015" y="4181824"/>
              <a:ext cx="877823" cy="230832"/>
            </a:xfrm>
            <a:prstGeom prst="rect">
              <a:avLst/>
            </a:prstGeom>
            <a:noFill/>
          </p:spPr>
          <p:txBody>
            <a:bodyPr wrap="square" rtlCol="0">
              <a:spAutoFit/>
            </a:bodyPr>
            <a:lstStyle/>
            <a:p>
              <a:r>
                <a:rPr lang="en-IN" sz="900" dirty="0"/>
                <a:t>Negative</a:t>
              </a:r>
            </a:p>
          </p:txBody>
        </p:sp>
        <p:sp>
          <p:nvSpPr>
            <p:cNvPr id="20" name="TextBox 19">
              <a:extLst>
                <a:ext uri="{FF2B5EF4-FFF2-40B4-BE49-F238E27FC236}">
                  <a16:creationId xmlns:a16="http://schemas.microsoft.com/office/drawing/2014/main" id="{6C357448-B2B2-900F-CD37-7BA41FEA30E3}"/>
                </a:ext>
              </a:extLst>
            </p:cNvPr>
            <p:cNvSpPr txBox="1"/>
            <p:nvPr/>
          </p:nvSpPr>
          <p:spPr>
            <a:xfrm>
              <a:off x="6203794" y="4171562"/>
              <a:ext cx="877823" cy="230832"/>
            </a:xfrm>
            <a:prstGeom prst="rect">
              <a:avLst/>
            </a:prstGeom>
            <a:noFill/>
          </p:spPr>
          <p:txBody>
            <a:bodyPr wrap="square" rtlCol="0">
              <a:spAutoFit/>
            </a:bodyPr>
            <a:lstStyle/>
            <a:p>
              <a:r>
                <a:rPr lang="en-IN" sz="900" dirty="0"/>
                <a:t>Positive</a:t>
              </a:r>
            </a:p>
          </p:txBody>
        </p:sp>
      </p:grpSp>
      <p:sp>
        <p:nvSpPr>
          <p:cNvPr id="23" name="TextBox 22">
            <a:extLst>
              <a:ext uri="{FF2B5EF4-FFF2-40B4-BE49-F238E27FC236}">
                <a16:creationId xmlns:a16="http://schemas.microsoft.com/office/drawing/2014/main" id="{2C658990-2919-082B-2C2E-09D66E01AA54}"/>
              </a:ext>
            </a:extLst>
          </p:cNvPr>
          <p:cNvSpPr txBox="1"/>
          <p:nvPr/>
        </p:nvSpPr>
        <p:spPr>
          <a:xfrm>
            <a:off x="5441501" y="4714837"/>
            <a:ext cx="492956" cy="261610"/>
          </a:xfrm>
          <a:prstGeom prst="rect">
            <a:avLst/>
          </a:prstGeom>
          <a:noFill/>
        </p:spPr>
        <p:txBody>
          <a:bodyPr wrap="square" rtlCol="0">
            <a:spAutoFit/>
          </a:bodyPr>
          <a:lstStyle/>
          <a:p>
            <a:r>
              <a:rPr lang="en-IN" sz="1100" dirty="0"/>
              <a:t>2045</a:t>
            </a:r>
          </a:p>
        </p:txBody>
      </p:sp>
      <p:sp>
        <p:nvSpPr>
          <p:cNvPr id="24" name="TextBox 23">
            <a:extLst>
              <a:ext uri="{FF2B5EF4-FFF2-40B4-BE49-F238E27FC236}">
                <a16:creationId xmlns:a16="http://schemas.microsoft.com/office/drawing/2014/main" id="{6C7DCC37-8E0C-6F63-C809-D1C5EA7CB2B6}"/>
              </a:ext>
            </a:extLst>
          </p:cNvPr>
          <p:cNvSpPr txBox="1"/>
          <p:nvPr/>
        </p:nvSpPr>
        <p:spPr>
          <a:xfrm>
            <a:off x="5475732" y="5413675"/>
            <a:ext cx="492956" cy="261610"/>
          </a:xfrm>
          <a:prstGeom prst="rect">
            <a:avLst/>
          </a:prstGeom>
          <a:noFill/>
        </p:spPr>
        <p:txBody>
          <a:bodyPr wrap="square" rtlCol="0">
            <a:spAutoFit/>
          </a:bodyPr>
          <a:lstStyle/>
          <a:p>
            <a:r>
              <a:rPr lang="en-IN" sz="1100" dirty="0"/>
              <a:t>228</a:t>
            </a:r>
          </a:p>
        </p:txBody>
      </p:sp>
      <p:sp>
        <p:nvSpPr>
          <p:cNvPr id="25" name="TextBox 24">
            <a:extLst>
              <a:ext uri="{FF2B5EF4-FFF2-40B4-BE49-F238E27FC236}">
                <a16:creationId xmlns:a16="http://schemas.microsoft.com/office/drawing/2014/main" id="{89C1E2F7-A2C9-0B64-8033-3B056C21F135}"/>
              </a:ext>
            </a:extLst>
          </p:cNvPr>
          <p:cNvSpPr txBox="1"/>
          <p:nvPr/>
        </p:nvSpPr>
        <p:spPr>
          <a:xfrm>
            <a:off x="6396227" y="5432390"/>
            <a:ext cx="492956" cy="261610"/>
          </a:xfrm>
          <a:prstGeom prst="rect">
            <a:avLst/>
          </a:prstGeom>
          <a:noFill/>
        </p:spPr>
        <p:txBody>
          <a:bodyPr wrap="square" rtlCol="0">
            <a:spAutoFit/>
          </a:bodyPr>
          <a:lstStyle/>
          <a:p>
            <a:r>
              <a:rPr lang="en-IN" sz="1100" dirty="0"/>
              <a:t>191</a:t>
            </a:r>
          </a:p>
        </p:txBody>
      </p:sp>
      <p:sp>
        <p:nvSpPr>
          <p:cNvPr id="26" name="TextBox 25">
            <a:extLst>
              <a:ext uri="{FF2B5EF4-FFF2-40B4-BE49-F238E27FC236}">
                <a16:creationId xmlns:a16="http://schemas.microsoft.com/office/drawing/2014/main" id="{FBD109E0-9660-FB8D-E9F4-10B6032D8597}"/>
              </a:ext>
            </a:extLst>
          </p:cNvPr>
          <p:cNvSpPr txBox="1"/>
          <p:nvPr/>
        </p:nvSpPr>
        <p:spPr>
          <a:xfrm>
            <a:off x="6396227" y="4714837"/>
            <a:ext cx="492956" cy="261610"/>
          </a:xfrm>
          <a:prstGeom prst="rect">
            <a:avLst/>
          </a:prstGeom>
          <a:noFill/>
        </p:spPr>
        <p:txBody>
          <a:bodyPr wrap="square" rtlCol="0">
            <a:spAutoFit/>
          </a:bodyPr>
          <a:lstStyle/>
          <a:p>
            <a:r>
              <a:rPr lang="en-IN" sz="1100" dirty="0"/>
              <a:t>68</a:t>
            </a:r>
          </a:p>
        </p:txBody>
      </p:sp>
      <p:sp>
        <p:nvSpPr>
          <p:cNvPr id="30" name="TextBox 29">
            <a:extLst>
              <a:ext uri="{FF2B5EF4-FFF2-40B4-BE49-F238E27FC236}">
                <a16:creationId xmlns:a16="http://schemas.microsoft.com/office/drawing/2014/main" id="{46AD131E-7E8F-96F5-BF01-8F1DA3617BAC}"/>
              </a:ext>
            </a:extLst>
          </p:cNvPr>
          <p:cNvSpPr txBox="1"/>
          <p:nvPr/>
        </p:nvSpPr>
        <p:spPr>
          <a:xfrm>
            <a:off x="8388300" y="2007150"/>
            <a:ext cx="2954480" cy="3970318"/>
          </a:xfrm>
          <a:prstGeom prst="rect">
            <a:avLst/>
          </a:prstGeom>
          <a:noFill/>
        </p:spPr>
        <p:txBody>
          <a:bodyPr wrap="square">
            <a:spAutoFit/>
          </a:bodyPr>
          <a:lstStyle/>
          <a:p>
            <a:pPr marL="285750" indent="-285750">
              <a:buFont typeface="Arial" panose="020B0604020202020204" pitchFamily="34" charset="0"/>
              <a:buChar char="•"/>
            </a:pPr>
            <a:r>
              <a:rPr lang="en-IN" dirty="0"/>
              <a:t>Classification threshold is  0.5</a:t>
            </a:r>
          </a:p>
          <a:p>
            <a:pPr marL="285750" indent="-285750">
              <a:buFont typeface="Arial" panose="020B0604020202020204" pitchFamily="34" charset="0"/>
              <a:buChar char="•"/>
            </a:pPr>
            <a:r>
              <a:rPr lang="en-IN" dirty="0"/>
              <a:t>True Positive Rate/Recall = 0.45584725536992843</a:t>
            </a:r>
          </a:p>
          <a:p>
            <a:pPr marL="285750" indent="-285750">
              <a:buFont typeface="Arial" panose="020B0604020202020204" pitchFamily="34" charset="0"/>
              <a:buChar char="•"/>
            </a:pPr>
            <a:r>
              <a:rPr lang="en-IN" dirty="0"/>
              <a:t>False Positive Rate = 0.03218173213440606</a:t>
            </a:r>
          </a:p>
          <a:p>
            <a:pPr marL="285750" indent="-285750">
              <a:buFont typeface="Arial" panose="020B0604020202020204" pitchFamily="34" charset="0"/>
              <a:buChar char="•"/>
            </a:pPr>
            <a:r>
              <a:rPr lang="en-IN" dirty="0"/>
              <a:t>Accuracy = 0.8830963665086888</a:t>
            </a:r>
          </a:p>
          <a:p>
            <a:pPr marL="285750" indent="-285750">
              <a:buFont typeface="Arial" panose="020B0604020202020204" pitchFamily="34" charset="0"/>
              <a:buChar char="•"/>
            </a:pPr>
            <a:r>
              <a:rPr lang="en-IN" dirty="0"/>
              <a:t>Precision = 0.7374517374517374</a:t>
            </a:r>
          </a:p>
          <a:p>
            <a:pPr marL="285750" indent="-285750">
              <a:buFont typeface="Arial" panose="020B0604020202020204" pitchFamily="34" charset="0"/>
              <a:buChar char="•"/>
            </a:pPr>
            <a:r>
              <a:rPr lang="en-IN" dirty="0"/>
              <a:t>F1 score: 0.5634218289085546</a:t>
            </a:r>
          </a:p>
          <a:p>
            <a:pPr marL="285750" indent="-285750">
              <a:buFont typeface="Arial" panose="020B0604020202020204" pitchFamily="34" charset="0"/>
              <a:buChar char="•"/>
            </a:pPr>
            <a:r>
              <a:rPr lang="en-IN" dirty="0"/>
              <a:t>ROC AUC score: 0.7118327616177612</a:t>
            </a:r>
          </a:p>
        </p:txBody>
      </p:sp>
      <p:cxnSp>
        <p:nvCxnSpPr>
          <p:cNvPr id="33" name="Straight Connector 32">
            <a:extLst>
              <a:ext uri="{FF2B5EF4-FFF2-40B4-BE49-F238E27FC236}">
                <a16:creationId xmlns:a16="http://schemas.microsoft.com/office/drawing/2014/main" id="{3176D1E5-0961-B763-4B7B-9A848A7706A3}"/>
              </a:ext>
            </a:extLst>
          </p:cNvPr>
          <p:cNvCxnSpPr>
            <a:cxnSpLocks/>
          </p:cNvCxnSpPr>
          <p:nvPr/>
        </p:nvCxnSpPr>
        <p:spPr>
          <a:xfrm>
            <a:off x="7589520" y="2103120"/>
            <a:ext cx="0" cy="3874348"/>
          </a:xfrm>
          <a:prstGeom prst="line">
            <a:avLst/>
          </a:prstGeom>
        </p:spPr>
        <p:style>
          <a:lnRef idx="1">
            <a:schemeClr val="dk1"/>
          </a:lnRef>
          <a:fillRef idx="0">
            <a:schemeClr val="dk1"/>
          </a:fillRef>
          <a:effectRef idx="0">
            <a:schemeClr val="dk1"/>
          </a:effectRef>
          <a:fontRef idx="minor">
            <a:schemeClr val="tx1"/>
          </a:fontRef>
        </p:style>
      </p:cxnSp>
      <p:grpSp>
        <p:nvGrpSpPr>
          <p:cNvPr id="36" name="Group 35">
            <a:extLst>
              <a:ext uri="{FF2B5EF4-FFF2-40B4-BE49-F238E27FC236}">
                <a16:creationId xmlns:a16="http://schemas.microsoft.com/office/drawing/2014/main" id="{5F416502-CB3C-6D10-AC55-0612575525A7}"/>
              </a:ext>
            </a:extLst>
          </p:cNvPr>
          <p:cNvGrpSpPr/>
          <p:nvPr/>
        </p:nvGrpSpPr>
        <p:grpSpPr>
          <a:xfrm>
            <a:off x="866693" y="4664050"/>
            <a:ext cx="2923142" cy="1004982"/>
            <a:chOff x="866693" y="4664050"/>
            <a:chExt cx="2923142" cy="1004982"/>
          </a:xfrm>
        </p:grpSpPr>
        <p:sp>
          <p:nvSpPr>
            <p:cNvPr id="37" name="Rectangle: Rounded Corners 36">
              <a:extLst>
                <a:ext uri="{FF2B5EF4-FFF2-40B4-BE49-F238E27FC236}">
                  <a16:creationId xmlns:a16="http://schemas.microsoft.com/office/drawing/2014/main" id="{3B19FCD3-EA0F-2CA4-2122-53A952AE7254}"/>
                </a:ext>
              </a:extLst>
            </p:cNvPr>
            <p:cNvSpPr/>
            <p:nvPr/>
          </p:nvSpPr>
          <p:spPr>
            <a:xfrm>
              <a:off x="866693" y="4664050"/>
              <a:ext cx="2923142" cy="8554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8" name="TextBox 37">
              <a:extLst>
                <a:ext uri="{FF2B5EF4-FFF2-40B4-BE49-F238E27FC236}">
                  <a16:creationId xmlns:a16="http://schemas.microsoft.com/office/drawing/2014/main" id="{6CA17AB8-CC55-A376-75DE-E35174164B57}"/>
                </a:ext>
              </a:extLst>
            </p:cNvPr>
            <p:cNvSpPr txBox="1"/>
            <p:nvPr/>
          </p:nvSpPr>
          <p:spPr>
            <a:xfrm>
              <a:off x="1144380" y="4838035"/>
              <a:ext cx="2366507" cy="830997"/>
            </a:xfrm>
            <a:prstGeom prst="rect">
              <a:avLst/>
            </a:prstGeom>
            <a:noFill/>
          </p:spPr>
          <p:txBody>
            <a:bodyPr wrap="square" rtlCol="0">
              <a:spAutoFit/>
            </a:bodyPr>
            <a:lstStyle/>
            <a:p>
              <a:r>
                <a:rPr lang="en-US" sz="2400" dirty="0"/>
                <a:t>Confusion Matrix</a:t>
              </a:r>
            </a:p>
            <a:p>
              <a:endParaRPr lang="en-IN" sz="2400" dirty="0"/>
            </a:p>
          </p:txBody>
        </p:sp>
      </p:grpSp>
    </p:spTree>
    <p:extLst>
      <p:ext uri="{BB962C8B-B14F-4D97-AF65-F5344CB8AC3E}">
        <p14:creationId xmlns:p14="http://schemas.microsoft.com/office/powerpoint/2010/main" val="2207541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6C07564C-02B8-27A4-E47D-890AFC0DDA07}"/>
              </a:ext>
            </a:extLst>
          </p:cNvPr>
          <p:cNvSpPr/>
          <p:nvPr/>
        </p:nvSpPr>
        <p:spPr>
          <a:xfrm>
            <a:off x="8380124" y="1917516"/>
            <a:ext cx="2962656" cy="42062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395CD37C-D809-7E43-6663-FD722F85AFBF}"/>
              </a:ext>
            </a:extLst>
          </p:cNvPr>
          <p:cNvSpPr>
            <a:spLocks noGrp="1"/>
          </p:cNvSpPr>
          <p:nvPr>
            <p:ph type="title"/>
          </p:nvPr>
        </p:nvSpPr>
        <p:spPr/>
        <p:txBody>
          <a:bodyPr/>
          <a:lstStyle/>
          <a:p>
            <a:r>
              <a:rPr lang="en-US" dirty="0"/>
              <a:t>Test Results</a:t>
            </a:r>
          </a:p>
        </p:txBody>
      </p:sp>
      <p:sp>
        <p:nvSpPr>
          <p:cNvPr id="4" name="Content Placeholder 3">
            <a:extLst>
              <a:ext uri="{FF2B5EF4-FFF2-40B4-BE49-F238E27FC236}">
                <a16:creationId xmlns:a16="http://schemas.microsoft.com/office/drawing/2014/main" id="{4A173E07-9769-10CD-A4A2-086C89F9DDB7}"/>
              </a:ext>
            </a:extLst>
          </p:cNvPr>
          <p:cNvSpPr>
            <a:spLocks noGrp="1"/>
          </p:cNvSpPr>
          <p:nvPr>
            <p:ph idx="1"/>
          </p:nvPr>
        </p:nvSpPr>
        <p:spPr/>
        <p:txBody>
          <a:bodyPr/>
          <a:lstStyle/>
          <a:p>
            <a:r>
              <a:rPr lang="en-US" u="sng" dirty="0"/>
              <a:t>Ridge Classifier</a:t>
            </a:r>
          </a:p>
          <a:p>
            <a:r>
              <a:rPr lang="en-US" dirty="0"/>
              <a:t>Train Accuracy : 0.8986175115207373</a:t>
            </a:r>
          </a:p>
          <a:p>
            <a:r>
              <a:rPr lang="en-US" dirty="0"/>
              <a:t>Test Accuracy:  0.9048183254344392</a:t>
            </a:r>
          </a:p>
          <a:p>
            <a:endParaRPr lang="en-US" dirty="0"/>
          </a:p>
          <a:p>
            <a:endParaRPr lang="en-US" dirty="0"/>
          </a:p>
        </p:txBody>
      </p:sp>
      <p:grpSp>
        <p:nvGrpSpPr>
          <p:cNvPr id="22" name="Group 21">
            <a:extLst>
              <a:ext uri="{FF2B5EF4-FFF2-40B4-BE49-F238E27FC236}">
                <a16:creationId xmlns:a16="http://schemas.microsoft.com/office/drawing/2014/main" id="{A02B5E6A-EC89-A24A-E735-2E317DA3AC2E}"/>
              </a:ext>
            </a:extLst>
          </p:cNvPr>
          <p:cNvGrpSpPr/>
          <p:nvPr/>
        </p:nvGrpSpPr>
        <p:grpSpPr>
          <a:xfrm>
            <a:off x="3909063" y="3835970"/>
            <a:ext cx="3172554" cy="2033124"/>
            <a:chOff x="3909063" y="3835970"/>
            <a:chExt cx="3172554" cy="2033124"/>
          </a:xfrm>
        </p:grpSpPr>
        <p:grpSp>
          <p:nvGrpSpPr>
            <p:cNvPr id="9" name="Group 8">
              <a:extLst>
                <a:ext uri="{FF2B5EF4-FFF2-40B4-BE49-F238E27FC236}">
                  <a16:creationId xmlns:a16="http://schemas.microsoft.com/office/drawing/2014/main" id="{03BA64A3-0B4E-D393-8A6E-3D8F05B7B756}"/>
                </a:ext>
              </a:extLst>
            </p:cNvPr>
            <p:cNvGrpSpPr/>
            <p:nvPr/>
          </p:nvGrpSpPr>
          <p:grpSpPr>
            <a:xfrm>
              <a:off x="5263896" y="4521030"/>
              <a:ext cx="1664208" cy="1348064"/>
              <a:chOff x="3849624" y="4471416"/>
              <a:chExt cx="1664208" cy="1348064"/>
            </a:xfrm>
          </p:grpSpPr>
          <p:sp>
            <p:nvSpPr>
              <p:cNvPr id="3" name="Rectangle 2">
                <a:extLst>
                  <a:ext uri="{FF2B5EF4-FFF2-40B4-BE49-F238E27FC236}">
                    <a16:creationId xmlns:a16="http://schemas.microsoft.com/office/drawing/2014/main" id="{C8A91370-2872-F2F9-A99A-85E7ECC572DF}"/>
                  </a:ext>
                </a:extLst>
              </p:cNvPr>
              <p:cNvSpPr/>
              <p:nvPr/>
            </p:nvSpPr>
            <p:spPr>
              <a:xfrm>
                <a:off x="3849624" y="4471416"/>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442D629-54F8-2E55-0665-7329639E561E}"/>
                  </a:ext>
                </a:extLst>
              </p:cNvPr>
              <p:cNvSpPr/>
              <p:nvPr/>
            </p:nvSpPr>
            <p:spPr>
              <a:xfrm>
                <a:off x="4709160" y="4471416"/>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60483AC-0C38-26E8-E8D4-BC7C2855C862}"/>
                  </a:ext>
                </a:extLst>
              </p:cNvPr>
              <p:cNvSpPr/>
              <p:nvPr/>
            </p:nvSpPr>
            <p:spPr>
              <a:xfrm>
                <a:off x="3849624" y="5170255"/>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06EC3BB-81C3-EA26-03A6-B018AA2E8119}"/>
                  </a:ext>
                </a:extLst>
              </p:cNvPr>
              <p:cNvSpPr/>
              <p:nvPr/>
            </p:nvSpPr>
            <p:spPr>
              <a:xfrm>
                <a:off x="4709160" y="5170254"/>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E72CECFF-2106-A450-F00E-3C4C0BDF82ED}"/>
                </a:ext>
              </a:extLst>
            </p:cNvPr>
            <p:cNvCxnSpPr>
              <a:cxnSpLocks/>
            </p:cNvCxnSpPr>
            <p:nvPr/>
          </p:nvCxnSpPr>
          <p:spPr>
            <a:xfrm>
              <a:off x="5120640" y="4521030"/>
              <a:ext cx="0" cy="1348063"/>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6480863-C0CB-315E-E230-9B7522837B28}"/>
                </a:ext>
              </a:extLst>
            </p:cNvPr>
            <p:cNvCxnSpPr>
              <a:cxnSpLocks/>
            </p:cNvCxnSpPr>
            <p:nvPr/>
          </p:nvCxnSpPr>
          <p:spPr>
            <a:xfrm>
              <a:off x="5260848" y="4389966"/>
              <a:ext cx="1664208"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197A4838-79C8-E923-AF27-2D21281E176F}"/>
                </a:ext>
              </a:extLst>
            </p:cNvPr>
            <p:cNvSpPr txBox="1"/>
            <p:nvPr/>
          </p:nvSpPr>
          <p:spPr>
            <a:xfrm>
              <a:off x="3909063" y="4985589"/>
              <a:ext cx="877823" cy="369332"/>
            </a:xfrm>
            <a:prstGeom prst="rect">
              <a:avLst/>
            </a:prstGeom>
            <a:noFill/>
          </p:spPr>
          <p:txBody>
            <a:bodyPr wrap="square" rtlCol="0">
              <a:spAutoFit/>
            </a:bodyPr>
            <a:lstStyle/>
            <a:p>
              <a:r>
                <a:rPr lang="en-IN" dirty="0"/>
                <a:t>Actual</a:t>
              </a:r>
            </a:p>
          </p:txBody>
        </p:sp>
        <p:sp>
          <p:nvSpPr>
            <p:cNvPr id="16" name="TextBox 15">
              <a:extLst>
                <a:ext uri="{FF2B5EF4-FFF2-40B4-BE49-F238E27FC236}">
                  <a16:creationId xmlns:a16="http://schemas.microsoft.com/office/drawing/2014/main" id="{4F7BABE9-BF57-3FF9-5B1B-CE5748627EB4}"/>
                </a:ext>
              </a:extLst>
            </p:cNvPr>
            <p:cNvSpPr txBox="1"/>
            <p:nvPr/>
          </p:nvSpPr>
          <p:spPr>
            <a:xfrm>
              <a:off x="5475732" y="3835970"/>
              <a:ext cx="1295400" cy="369332"/>
            </a:xfrm>
            <a:prstGeom prst="rect">
              <a:avLst/>
            </a:prstGeom>
            <a:noFill/>
          </p:spPr>
          <p:txBody>
            <a:bodyPr wrap="square" rtlCol="0">
              <a:spAutoFit/>
            </a:bodyPr>
            <a:lstStyle/>
            <a:p>
              <a:r>
                <a:rPr lang="en-IN" dirty="0"/>
                <a:t>Predicted</a:t>
              </a:r>
            </a:p>
          </p:txBody>
        </p:sp>
        <p:sp>
          <p:nvSpPr>
            <p:cNvPr id="17" name="TextBox 16">
              <a:extLst>
                <a:ext uri="{FF2B5EF4-FFF2-40B4-BE49-F238E27FC236}">
                  <a16:creationId xmlns:a16="http://schemas.microsoft.com/office/drawing/2014/main" id="{EAD57510-9828-FBFA-3794-D42682AF2785}"/>
                </a:ext>
              </a:extLst>
            </p:cNvPr>
            <p:cNvSpPr txBox="1"/>
            <p:nvPr/>
          </p:nvSpPr>
          <p:spPr>
            <a:xfrm rot="16200000">
              <a:off x="4549959" y="4640733"/>
              <a:ext cx="877823" cy="230832"/>
            </a:xfrm>
            <a:prstGeom prst="rect">
              <a:avLst/>
            </a:prstGeom>
            <a:noFill/>
          </p:spPr>
          <p:txBody>
            <a:bodyPr wrap="square" rtlCol="0">
              <a:spAutoFit/>
            </a:bodyPr>
            <a:lstStyle/>
            <a:p>
              <a:r>
                <a:rPr lang="en-IN" sz="900" dirty="0"/>
                <a:t>Negative</a:t>
              </a:r>
            </a:p>
          </p:txBody>
        </p:sp>
        <p:sp>
          <p:nvSpPr>
            <p:cNvPr id="18" name="TextBox 17">
              <a:extLst>
                <a:ext uri="{FF2B5EF4-FFF2-40B4-BE49-F238E27FC236}">
                  <a16:creationId xmlns:a16="http://schemas.microsoft.com/office/drawing/2014/main" id="{5F49D6DF-AEFB-DEB8-EE97-8B34AD0437C1}"/>
                </a:ext>
              </a:extLst>
            </p:cNvPr>
            <p:cNvSpPr txBox="1"/>
            <p:nvPr/>
          </p:nvSpPr>
          <p:spPr>
            <a:xfrm rot="16200000">
              <a:off x="4558137" y="5314765"/>
              <a:ext cx="877823" cy="230832"/>
            </a:xfrm>
            <a:prstGeom prst="rect">
              <a:avLst/>
            </a:prstGeom>
            <a:noFill/>
          </p:spPr>
          <p:txBody>
            <a:bodyPr wrap="square" rtlCol="0">
              <a:spAutoFit/>
            </a:bodyPr>
            <a:lstStyle/>
            <a:p>
              <a:r>
                <a:rPr lang="en-IN" sz="900" dirty="0"/>
                <a:t>Positive</a:t>
              </a:r>
            </a:p>
          </p:txBody>
        </p:sp>
        <p:sp>
          <p:nvSpPr>
            <p:cNvPr id="19" name="TextBox 18">
              <a:extLst>
                <a:ext uri="{FF2B5EF4-FFF2-40B4-BE49-F238E27FC236}">
                  <a16:creationId xmlns:a16="http://schemas.microsoft.com/office/drawing/2014/main" id="{CDD9E2C7-B0FA-E552-4A3A-BD35C46004FC}"/>
                </a:ext>
              </a:extLst>
            </p:cNvPr>
            <p:cNvSpPr txBox="1"/>
            <p:nvPr/>
          </p:nvSpPr>
          <p:spPr>
            <a:xfrm>
              <a:off x="5379015" y="4181824"/>
              <a:ext cx="877823" cy="230832"/>
            </a:xfrm>
            <a:prstGeom prst="rect">
              <a:avLst/>
            </a:prstGeom>
            <a:noFill/>
          </p:spPr>
          <p:txBody>
            <a:bodyPr wrap="square" rtlCol="0">
              <a:spAutoFit/>
            </a:bodyPr>
            <a:lstStyle/>
            <a:p>
              <a:r>
                <a:rPr lang="en-IN" sz="900" dirty="0"/>
                <a:t>Negative</a:t>
              </a:r>
            </a:p>
          </p:txBody>
        </p:sp>
        <p:sp>
          <p:nvSpPr>
            <p:cNvPr id="20" name="TextBox 19">
              <a:extLst>
                <a:ext uri="{FF2B5EF4-FFF2-40B4-BE49-F238E27FC236}">
                  <a16:creationId xmlns:a16="http://schemas.microsoft.com/office/drawing/2014/main" id="{6C357448-B2B2-900F-CD37-7BA41FEA30E3}"/>
                </a:ext>
              </a:extLst>
            </p:cNvPr>
            <p:cNvSpPr txBox="1"/>
            <p:nvPr/>
          </p:nvSpPr>
          <p:spPr>
            <a:xfrm>
              <a:off x="6203794" y="4171562"/>
              <a:ext cx="877823" cy="230832"/>
            </a:xfrm>
            <a:prstGeom prst="rect">
              <a:avLst/>
            </a:prstGeom>
            <a:noFill/>
          </p:spPr>
          <p:txBody>
            <a:bodyPr wrap="square" rtlCol="0">
              <a:spAutoFit/>
            </a:bodyPr>
            <a:lstStyle/>
            <a:p>
              <a:r>
                <a:rPr lang="en-IN" sz="900" dirty="0"/>
                <a:t>Positive</a:t>
              </a:r>
            </a:p>
          </p:txBody>
        </p:sp>
      </p:grpSp>
      <p:sp>
        <p:nvSpPr>
          <p:cNvPr id="23" name="TextBox 22">
            <a:extLst>
              <a:ext uri="{FF2B5EF4-FFF2-40B4-BE49-F238E27FC236}">
                <a16:creationId xmlns:a16="http://schemas.microsoft.com/office/drawing/2014/main" id="{2C658990-2919-082B-2C2E-09D66E01AA54}"/>
              </a:ext>
            </a:extLst>
          </p:cNvPr>
          <p:cNvSpPr txBox="1"/>
          <p:nvPr/>
        </p:nvSpPr>
        <p:spPr>
          <a:xfrm>
            <a:off x="5441501" y="4714837"/>
            <a:ext cx="492956" cy="261610"/>
          </a:xfrm>
          <a:prstGeom prst="rect">
            <a:avLst/>
          </a:prstGeom>
          <a:noFill/>
        </p:spPr>
        <p:txBody>
          <a:bodyPr wrap="square" rtlCol="0">
            <a:spAutoFit/>
          </a:bodyPr>
          <a:lstStyle/>
          <a:p>
            <a:r>
              <a:rPr lang="en-IN" sz="1100" dirty="0"/>
              <a:t>2098</a:t>
            </a:r>
          </a:p>
        </p:txBody>
      </p:sp>
      <p:sp>
        <p:nvSpPr>
          <p:cNvPr id="24" name="TextBox 23">
            <a:extLst>
              <a:ext uri="{FF2B5EF4-FFF2-40B4-BE49-F238E27FC236}">
                <a16:creationId xmlns:a16="http://schemas.microsoft.com/office/drawing/2014/main" id="{6C7DCC37-8E0C-6F63-C809-D1C5EA7CB2B6}"/>
              </a:ext>
            </a:extLst>
          </p:cNvPr>
          <p:cNvSpPr txBox="1"/>
          <p:nvPr/>
        </p:nvSpPr>
        <p:spPr>
          <a:xfrm>
            <a:off x="5475732" y="5413675"/>
            <a:ext cx="492956" cy="261610"/>
          </a:xfrm>
          <a:prstGeom prst="rect">
            <a:avLst/>
          </a:prstGeom>
          <a:noFill/>
        </p:spPr>
        <p:txBody>
          <a:bodyPr wrap="square" rtlCol="0">
            <a:spAutoFit/>
          </a:bodyPr>
          <a:lstStyle/>
          <a:p>
            <a:r>
              <a:rPr lang="en-IN" sz="1100" dirty="0"/>
              <a:t>214</a:t>
            </a:r>
          </a:p>
        </p:txBody>
      </p:sp>
      <p:sp>
        <p:nvSpPr>
          <p:cNvPr id="25" name="TextBox 24">
            <a:extLst>
              <a:ext uri="{FF2B5EF4-FFF2-40B4-BE49-F238E27FC236}">
                <a16:creationId xmlns:a16="http://schemas.microsoft.com/office/drawing/2014/main" id="{89C1E2F7-A2C9-0B64-8033-3B056C21F135}"/>
              </a:ext>
            </a:extLst>
          </p:cNvPr>
          <p:cNvSpPr txBox="1"/>
          <p:nvPr/>
        </p:nvSpPr>
        <p:spPr>
          <a:xfrm>
            <a:off x="6396227" y="5432390"/>
            <a:ext cx="492956" cy="261610"/>
          </a:xfrm>
          <a:prstGeom prst="rect">
            <a:avLst/>
          </a:prstGeom>
          <a:noFill/>
        </p:spPr>
        <p:txBody>
          <a:bodyPr wrap="square" rtlCol="0">
            <a:spAutoFit/>
          </a:bodyPr>
          <a:lstStyle/>
          <a:p>
            <a:r>
              <a:rPr lang="en-IN" sz="1100" dirty="0"/>
              <a:t>193</a:t>
            </a:r>
          </a:p>
        </p:txBody>
      </p:sp>
      <p:sp>
        <p:nvSpPr>
          <p:cNvPr id="26" name="TextBox 25">
            <a:extLst>
              <a:ext uri="{FF2B5EF4-FFF2-40B4-BE49-F238E27FC236}">
                <a16:creationId xmlns:a16="http://schemas.microsoft.com/office/drawing/2014/main" id="{FBD109E0-9660-FB8D-E9F4-10B6032D8597}"/>
              </a:ext>
            </a:extLst>
          </p:cNvPr>
          <p:cNvSpPr txBox="1"/>
          <p:nvPr/>
        </p:nvSpPr>
        <p:spPr>
          <a:xfrm>
            <a:off x="6396227" y="4714837"/>
            <a:ext cx="492956" cy="261610"/>
          </a:xfrm>
          <a:prstGeom prst="rect">
            <a:avLst/>
          </a:prstGeom>
          <a:noFill/>
        </p:spPr>
        <p:txBody>
          <a:bodyPr wrap="square" rtlCol="0">
            <a:spAutoFit/>
          </a:bodyPr>
          <a:lstStyle/>
          <a:p>
            <a:r>
              <a:rPr lang="en-IN" sz="1100" dirty="0"/>
              <a:t>27</a:t>
            </a:r>
          </a:p>
        </p:txBody>
      </p:sp>
      <p:sp>
        <p:nvSpPr>
          <p:cNvPr id="30" name="TextBox 29">
            <a:extLst>
              <a:ext uri="{FF2B5EF4-FFF2-40B4-BE49-F238E27FC236}">
                <a16:creationId xmlns:a16="http://schemas.microsoft.com/office/drawing/2014/main" id="{46AD131E-7E8F-96F5-BF01-8F1DA3617BAC}"/>
              </a:ext>
            </a:extLst>
          </p:cNvPr>
          <p:cNvSpPr txBox="1"/>
          <p:nvPr/>
        </p:nvSpPr>
        <p:spPr>
          <a:xfrm>
            <a:off x="8388300" y="2007150"/>
            <a:ext cx="2954480" cy="3970318"/>
          </a:xfrm>
          <a:prstGeom prst="rect">
            <a:avLst/>
          </a:prstGeom>
          <a:noFill/>
        </p:spPr>
        <p:txBody>
          <a:bodyPr wrap="square">
            <a:spAutoFit/>
          </a:bodyPr>
          <a:lstStyle/>
          <a:p>
            <a:pPr marL="285750" indent="-285750">
              <a:buFont typeface="Arial" panose="020B0604020202020204" pitchFamily="34" charset="0"/>
              <a:buChar char="•"/>
            </a:pPr>
            <a:r>
              <a:rPr lang="en-IN" dirty="0"/>
              <a:t>Classification threshold is  0.5</a:t>
            </a:r>
          </a:p>
          <a:p>
            <a:pPr marL="285750" indent="-285750">
              <a:buFont typeface="Arial" panose="020B0604020202020204" pitchFamily="34" charset="0"/>
              <a:buChar char="•"/>
            </a:pPr>
            <a:r>
              <a:rPr lang="en-IN" dirty="0"/>
              <a:t>True Positive Rate/Recall = 0.4742014742014742</a:t>
            </a:r>
          </a:p>
          <a:p>
            <a:pPr marL="285750" indent="-285750">
              <a:buFont typeface="Arial" panose="020B0604020202020204" pitchFamily="34" charset="0"/>
              <a:buChar char="•"/>
            </a:pPr>
            <a:r>
              <a:rPr lang="en-IN" dirty="0"/>
              <a:t>False Positive Rate = 0.012705882352941176</a:t>
            </a:r>
          </a:p>
          <a:p>
            <a:pPr marL="285750" indent="-285750">
              <a:buFont typeface="Arial" panose="020B0604020202020204" pitchFamily="34" charset="0"/>
              <a:buChar char="•"/>
            </a:pPr>
            <a:r>
              <a:rPr lang="en-IN" dirty="0"/>
              <a:t>Accuracy = 0.9048183254344392</a:t>
            </a:r>
          </a:p>
          <a:p>
            <a:pPr marL="285750" indent="-285750">
              <a:buFont typeface="Arial" panose="020B0604020202020204" pitchFamily="34" charset="0"/>
              <a:buChar char="•"/>
            </a:pPr>
            <a:r>
              <a:rPr lang="en-IN" dirty="0"/>
              <a:t>Precision = 0.8772727272727273</a:t>
            </a:r>
          </a:p>
          <a:p>
            <a:pPr marL="285750" indent="-285750">
              <a:buFont typeface="Arial" panose="020B0604020202020204" pitchFamily="34" charset="0"/>
              <a:buChar char="•"/>
            </a:pPr>
            <a:r>
              <a:rPr lang="en-IN" dirty="0"/>
              <a:t>F1 score: 0.6156299840510367</a:t>
            </a:r>
          </a:p>
          <a:p>
            <a:pPr marL="285750" indent="-285750">
              <a:buFont typeface="Arial" panose="020B0604020202020204" pitchFamily="34" charset="0"/>
              <a:buChar char="•"/>
            </a:pPr>
            <a:r>
              <a:rPr lang="en-IN" dirty="0"/>
              <a:t>ROC AUC score: 0.7307477959242666</a:t>
            </a:r>
          </a:p>
        </p:txBody>
      </p:sp>
      <p:cxnSp>
        <p:nvCxnSpPr>
          <p:cNvPr id="33" name="Straight Connector 32">
            <a:extLst>
              <a:ext uri="{FF2B5EF4-FFF2-40B4-BE49-F238E27FC236}">
                <a16:creationId xmlns:a16="http://schemas.microsoft.com/office/drawing/2014/main" id="{3176D1E5-0961-B763-4B7B-9A848A7706A3}"/>
              </a:ext>
            </a:extLst>
          </p:cNvPr>
          <p:cNvCxnSpPr>
            <a:cxnSpLocks/>
          </p:cNvCxnSpPr>
          <p:nvPr/>
        </p:nvCxnSpPr>
        <p:spPr>
          <a:xfrm>
            <a:off x="7589520" y="2103120"/>
            <a:ext cx="0" cy="3874348"/>
          </a:xfrm>
          <a:prstGeom prst="line">
            <a:avLst/>
          </a:prstGeom>
        </p:spPr>
        <p:style>
          <a:lnRef idx="1">
            <a:schemeClr val="dk1"/>
          </a:lnRef>
          <a:fillRef idx="0">
            <a:schemeClr val="dk1"/>
          </a:fillRef>
          <a:effectRef idx="0">
            <a:schemeClr val="dk1"/>
          </a:effectRef>
          <a:fontRef idx="minor">
            <a:schemeClr val="tx1"/>
          </a:fontRef>
        </p:style>
      </p:cxnSp>
      <p:grpSp>
        <p:nvGrpSpPr>
          <p:cNvPr id="12" name="Group 11">
            <a:extLst>
              <a:ext uri="{FF2B5EF4-FFF2-40B4-BE49-F238E27FC236}">
                <a16:creationId xmlns:a16="http://schemas.microsoft.com/office/drawing/2014/main" id="{28DB8D8D-D198-03E8-AB50-B9E4C5849143}"/>
              </a:ext>
            </a:extLst>
          </p:cNvPr>
          <p:cNvGrpSpPr/>
          <p:nvPr/>
        </p:nvGrpSpPr>
        <p:grpSpPr>
          <a:xfrm>
            <a:off x="866693" y="4664050"/>
            <a:ext cx="2923142" cy="1004982"/>
            <a:chOff x="866693" y="4664050"/>
            <a:chExt cx="2923142" cy="1004982"/>
          </a:xfrm>
        </p:grpSpPr>
        <p:sp>
          <p:nvSpPr>
            <p:cNvPr id="10" name="Rectangle: Rounded Corners 9">
              <a:extLst>
                <a:ext uri="{FF2B5EF4-FFF2-40B4-BE49-F238E27FC236}">
                  <a16:creationId xmlns:a16="http://schemas.microsoft.com/office/drawing/2014/main" id="{1758A994-962F-91C1-A6AC-6C1423C95077}"/>
                </a:ext>
              </a:extLst>
            </p:cNvPr>
            <p:cNvSpPr/>
            <p:nvPr/>
          </p:nvSpPr>
          <p:spPr>
            <a:xfrm>
              <a:off x="866693" y="4664050"/>
              <a:ext cx="2923142" cy="8554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00B375D0-ABCA-B924-8F9C-8A3335F6C2AA}"/>
                </a:ext>
              </a:extLst>
            </p:cNvPr>
            <p:cNvSpPr txBox="1"/>
            <p:nvPr/>
          </p:nvSpPr>
          <p:spPr>
            <a:xfrm>
              <a:off x="1144380" y="4838035"/>
              <a:ext cx="2366507" cy="830997"/>
            </a:xfrm>
            <a:prstGeom prst="rect">
              <a:avLst/>
            </a:prstGeom>
            <a:noFill/>
          </p:spPr>
          <p:txBody>
            <a:bodyPr wrap="square" rtlCol="0">
              <a:spAutoFit/>
            </a:bodyPr>
            <a:lstStyle/>
            <a:p>
              <a:r>
                <a:rPr lang="en-US" sz="2400" dirty="0"/>
                <a:t>Confusion Matrix</a:t>
              </a:r>
            </a:p>
            <a:p>
              <a:endParaRPr lang="en-IN" sz="2400" dirty="0"/>
            </a:p>
          </p:txBody>
        </p:sp>
      </p:grpSp>
    </p:spTree>
    <p:extLst>
      <p:ext uri="{BB962C8B-B14F-4D97-AF65-F5344CB8AC3E}">
        <p14:creationId xmlns:p14="http://schemas.microsoft.com/office/powerpoint/2010/main" val="420420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46A6-A3CE-6257-18E1-CBC694C7488B}"/>
              </a:ext>
            </a:extLst>
          </p:cNvPr>
          <p:cNvSpPr>
            <a:spLocks noGrp="1"/>
          </p:cNvSpPr>
          <p:nvPr>
            <p:ph type="title"/>
          </p:nvPr>
        </p:nvSpPr>
        <p:spPr/>
        <p:txBody>
          <a:bodyPr/>
          <a:lstStyle/>
          <a:p>
            <a:r>
              <a:rPr lang="en-IN" dirty="0"/>
              <a:t>Test Results</a:t>
            </a:r>
          </a:p>
        </p:txBody>
      </p:sp>
      <p:pic>
        <p:nvPicPr>
          <p:cNvPr id="4098" name="Picture 2">
            <a:extLst>
              <a:ext uri="{FF2B5EF4-FFF2-40B4-BE49-F238E27FC236}">
                <a16:creationId xmlns:a16="http://schemas.microsoft.com/office/drawing/2014/main" id="{CC4251DA-FC61-8E79-DA45-E9D06EB53E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37268" y="2210157"/>
            <a:ext cx="5117463" cy="40227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685EBB-7A21-0C62-3687-5470D5E5F088}"/>
              </a:ext>
            </a:extLst>
          </p:cNvPr>
          <p:cNvSpPr txBox="1"/>
          <p:nvPr/>
        </p:nvSpPr>
        <p:spPr>
          <a:xfrm>
            <a:off x="1201690" y="1840825"/>
            <a:ext cx="6097554" cy="369332"/>
          </a:xfrm>
          <a:prstGeom prst="rect">
            <a:avLst/>
          </a:prstGeom>
          <a:noFill/>
        </p:spPr>
        <p:txBody>
          <a:bodyPr wrap="square">
            <a:spAutoFit/>
          </a:bodyPr>
          <a:lstStyle/>
          <a:p>
            <a:r>
              <a:rPr lang="en-US" u="sng" dirty="0"/>
              <a:t>Ridge Classifier (ROC Curve)</a:t>
            </a:r>
          </a:p>
        </p:txBody>
      </p:sp>
    </p:spTree>
    <p:extLst>
      <p:ext uri="{BB962C8B-B14F-4D97-AF65-F5344CB8AC3E}">
        <p14:creationId xmlns:p14="http://schemas.microsoft.com/office/powerpoint/2010/main" val="1001346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46A6-A3CE-6257-18E1-CBC694C7488B}"/>
              </a:ext>
            </a:extLst>
          </p:cNvPr>
          <p:cNvSpPr>
            <a:spLocks noGrp="1"/>
          </p:cNvSpPr>
          <p:nvPr>
            <p:ph type="title"/>
          </p:nvPr>
        </p:nvSpPr>
        <p:spPr/>
        <p:txBody>
          <a:bodyPr/>
          <a:lstStyle/>
          <a:p>
            <a:r>
              <a:rPr lang="en-IN" dirty="0"/>
              <a:t>Test Results</a:t>
            </a:r>
          </a:p>
        </p:txBody>
      </p:sp>
      <p:sp>
        <p:nvSpPr>
          <p:cNvPr id="5" name="TextBox 4">
            <a:extLst>
              <a:ext uri="{FF2B5EF4-FFF2-40B4-BE49-F238E27FC236}">
                <a16:creationId xmlns:a16="http://schemas.microsoft.com/office/drawing/2014/main" id="{29685EBB-7A21-0C62-3687-5470D5E5F088}"/>
              </a:ext>
            </a:extLst>
          </p:cNvPr>
          <p:cNvSpPr txBox="1"/>
          <p:nvPr/>
        </p:nvSpPr>
        <p:spPr>
          <a:xfrm>
            <a:off x="1201690" y="1840825"/>
            <a:ext cx="6097554" cy="369332"/>
          </a:xfrm>
          <a:prstGeom prst="rect">
            <a:avLst/>
          </a:prstGeom>
          <a:noFill/>
        </p:spPr>
        <p:txBody>
          <a:bodyPr wrap="square">
            <a:spAutoFit/>
          </a:bodyPr>
          <a:lstStyle/>
          <a:p>
            <a:r>
              <a:rPr lang="en-US" u="sng" dirty="0"/>
              <a:t>Ridge Classifier (Parameter Tuning)</a:t>
            </a:r>
          </a:p>
        </p:txBody>
      </p:sp>
      <p:pic>
        <p:nvPicPr>
          <p:cNvPr id="6146" name="Picture 2">
            <a:extLst>
              <a:ext uri="{FF2B5EF4-FFF2-40B4-BE49-F238E27FC236}">
                <a16:creationId xmlns:a16="http://schemas.microsoft.com/office/drawing/2014/main" id="{1D2F91F3-E544-975C-D6B4-25CE37E5C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313623"/>
            <a:ext cx="5026365" cy="366384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2CE6935E-9781-771D-48E3-1C8D5EB48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374" y="2278752"/>
            <a:ext cx="4998720" cy="3698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450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46A6-A3CE-6257-18E1-CBC694C7488B}"/>
              </a:ext>
            </a:extLst>
          </p:cNvPr>
          <p:cNvSpPr>
            <a:spLocks noGrp="1"/>
          </p:cNvSpPr>
          <p:nvPr>
            <p:ph type="title"/>
          </p:nvPr>
        </p:nvSpPr>
        <p:spPr/>
        <p:txBody>
          <a:bodyPr/>
          <a:lstStyle/>
          <a:p>
            <a:r>
              <a:rPr lang="en-IN" dirty="0"/>
              <a:t>Test Results</a:t>
            </a:r>
          </a:p>
        </p:txBody>
      </p:sp>
      <p:sp>
        <p:nvSpPr>
          <p:cNvPr id="5" name="TextBox 4">
            <a:extLst>
              <a:ext uri="{FF2B5EF4-FFF2-40B4-BE49-F238E27FC236}">
                <a16:creationId xmlns:a16="http://schemas.microsoft.com/office/drawing/2014/main" id="{29685EBB-7A21-0C62-3687-5470D5E5F088}"/>
              </a:ext>
            </a:extLst>
          </p:cNvPr>
          <p:cNvSpPr txBox="1"/>
          <p:nvPr/>
        </p:nvSpPr>
        <p:spPr>
          <a:xfrm>
            <a:off x="1201690" y="1840825"/>
            <a:ext cx="6097554" cy="369332"/>
          </a:xfrm>
          <a:prstGeom prst="rect">
            <a:avLst/>
          </a:prstGeom>
          <a:noFill/>
        </p:spPr>
        <p:txBody>
          <a:bodyPr wrap="square">
            <a:spAutoFit/>
          </a:bodyPr>
          <a:lstStyle/>
          <a:p>
            <a:r>
              <a:rPr lang="en-US" u="sng" dirty="0"/>
              <a:t>Ridge Classifier (Parameter Tuning)</a:t>
            </a:r>
          </a:p>
        </p:txBody>
      </p:sp>
      <p:pic>
        <p:nvPicPr>
          <p:cNvPr id="7170" name="Picture 2">
            <a:extLst>
              <a:ext uri="{FF2B5EF4-FFF2-40B4-BE49-F238E27FC236}">
                <a16:creationId xmlns:a16="http://schemas.microsoft.com/office/drawing/2014/main" id="{379FC22F-A77E-5F09-49C8-43D369B23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711" y="2350198"/>
            <a:ext cx="5094577" cy="3918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24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1026" name="Picture 2" descr="A person in a suit stopping dominoes&#10;&#10;Description automatically generated">
            <a:extLst>
              <a:ext uri="{FF2B5EF4-FFF2-40B4-BE49-F238E27FC236}">
                <a16:creationId xmlns:a16="http://schemas.microsoft.com/office/drawing/2014/main" id="{C2C422F2-2646-EB8D-53F6-5FD7E85E8C8D}"/>
              </a:ext>
            </a:extLst>
          </p:cNvPr>
          <p:cNvPicPr>
            <a:picLocks noChangeAspect="1" noChangeArrowheads="1"/>
          </p:cNvPicPr>
          <p:nvPr/>
        </p:nvPicPr>
        <p:blipFill rotWithShape="1">
          <a:blip r:embed="rId2">
            <a:alphaModFix amt="20000"/>
            <a:extLst>
              <a:ext uri="{28A0092B-C50C-407E-A947-70E740481C1C}">
                <a14:useLocalDpi xmlns:a14="http://schemas.microsoft.com/office/drawing/2010/main" val="0"/>
              </a:ext>
            </a:extLst>
          </a:blip>
          <a:srcRect t="14090" b="1641"/>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951909A-AB28-1210-1BC6-86CBC671326A}"/>
              </a:ext>
            </a:extLst>
          </p:cNvPr>
          <p:cNvSpPr>
            <a:spLocks noGrp="1"/>
          </p:cNvSpPr>
          <p:nvPr>
            <p:ph type="title"/>
          </p:nvPr>
        </p:nvSpPr>
        <p:spPr/>
        <p:txBody>
          <a:bodyPr>
            <a:normAutofit/>
          </a:bodyPr>
          <a:lstStyle/>
          <a:p>
            <a:r>
              <a:rPr lang="en-US" b="1" dirty="0">
                <a:solidFill>
                  <a:schemeClr val="tx1"/>
                </a:solidFill>
              </a:rPr>
              <a:t>Problem Statement	</a:t>
            </a:r>
          </a:p>
        </p:txBody>
      </p:sp>
      <p:sp>
        <p:nvSpPr>
          <p:cNvPr id="3" name="Content Placeholder 2">
            <a:extLst>
              <a:ext uri="{FF2B5EF4-FFF2-40B4-BE49-F238E27FC236}">
                <a16:creationId xmlns:a16="http://schemas.microsoft.com/office/drawing/2014/main" id="{86FEA322-509C-9103-4048-C642D83C807E}"/>
              </a:ext>
            </a:extLst>
          </p:cNvPr>
          <p:cNvSpPr>
            <a:spLocks noGrp="1"/>
          </p:cNvSpPr>
          <p:nvPr>
            <p:ph idx="1"/>
          </p:nvPr>
        </p:nvSpPr>
        <p:spPr>
          <a:xfrm>
            <a:off x="1097280" y="1944057"/>
            <a:ext cx="10058400" cy="4023360"/>
          </a:xfrm>
        </p:spPr>
        <p:txBody>
          <a:bodyPr vert="horz" lIns="0" tIns="45720" rIns="0" bIns="45720" rtlCol="0" anchor="t">
            <a:normAutofit/>
          </a:bodyPr>
          <a:lstStyle/>
          <a:p>
            <a:pPr rtl="0">
              <a:spcBef>
                <a:spcPts val="1000"/>
              </a:spcBef>
              <a:spcAft>
                <a:spcPts val="0"/>
              </a:spcAft>
            </a:pPr>
            <a:r>
              <a:rPr lang="en-US" sz="2400" b="0" i="0" u="none" strike="noStrike" dirty="0">
                <a:solidFill>
                  <a:schemeClr val="tx1"/>
                </a:solidFill>
                <a:effectLst/>
                <a:latin typeface="Calibri" panose="020F0502020204030204" pitchFamily="34" charset="0"/>
              </a:rPr>
              <a:t>The bank is facing an issue with an increasing number of customers leaving their credit card services (churning).</a:t>
            </a:r>
            <a:endParaRPr lang="en-US" sz="2400" b="0" dirty="0">
              <a:solidFill>
                <a:schemeClr val="tx1"/>
              </a:solidFill>
              <a:effectLst/>
            </a:endParaRPr>
          </a:p>
          <a:p>
            <a:pPr rtl="0">
              <a:spcBef>
                <a:spcPts val="1000"/>
              </a:spcBef>
              <a:spcAft>
                <a:spcPts val="0"/>
              </a:spcAft>
              <a:buFont typeface="Arial" panose="020B0604020202020204" pitchFamily="34" charset="0"/>
              <a:buChar char="•"/>
            </a:pPr>
            <a:r>
              <a:rPr lang="en-US" sz="1800" dirty="0">
                <a:solidFill>
                  <a:schemeClr val="tx1"/>
                </a:solidFill>
                <a:latin typeface="Arial" panose="020B0604020202020204" pitchFamily="34" charset="0"/>
              </a:rPr>
              <a:t> </a:t>
            </a:r>
            <a:r>
              <a:rPr lang="en-US" sz="1800" b="0" i="0" u="none" strike="noStrike" dirty="0">
                <a:solidFill>
                  <a:schemeClr val="tx1"/>
                </a:solidFill>
                <a:effectLst/>
                <a:latin typeface="Calibri" panose="020F0502020204030204" pitchFamily="34" charset="0"/>
              </a:rPr>
              <a:t>To proactively address this problem, the bank aims to develop a predictive model that can identify which customers are likely to churn.</a:t>
            </a:r>
            <a:endParaRPr lang="en-US" sz="2800" b="0" dirty="0">
              <a:solidFill>
                <a:schemeClr val="tx1"/>
              </a:solidFill>
              <a:effectLst/>
            </a:endParaRPr>
          </a:p>
          <a:p>
            <a:pPr marL="0" indent="0">
              <a:spcBef>
                <a:spcPts val="1000"/>
              </a:spcBef>
              <a:spcAft>
                <a:spcPts val="0"/>
              </a:spcAft>
              <a:buNone/>
            </a:pPr>
            <a:endParaRPr lang="en-US" sz="1800">
              <a:solidFill>
                <a:schemeClr val="tx1"/>
              </a:solidFill>
              <a:latin typeface="Calibri"/>
              <a:ea typeface="Calibri"/>
              <a:cs typeface="Calibri"/>
            </a:endParaRPr>
          </a:p>
          <a:p>
            <a:pPr>
              <a:spcBef>
                <a:spcPts val="1000"/>
              </a:spcBef>
              <a:spcAft>
                <a:spcPts val="0"/>
              </a:spcAft>
              <a:buFont typeface="Arial" panose="020F0502020204030204" pitchFamily="34" charset="0"/>
              <a:buChar char="•"/>
            </a:pPr>
            <a:r>
              <a:rPr lang="en-US" sz="1700">
                <a:solidFill>
                  <a:schemeClr val="tx1"/>
                </a:solidFill>
                <a:latin typeface="Calibri"/>
                <a:ea typeface="Calibri"/>
                <a:cs typeface="Calibri"/>
              </a:rPr>
              <a:t>Proactive Customer Retention (Motivation): Identify potential churners early and take proactive actions, such as offering tailored services, incentives, or retention strategies, to prevent them from leaving.</a:t>
            </a:r>
          </a:p>
          <a:p>
            <a:pPr>
              <a:spcBef>
                <a:spcPts val="1000"/>
              </a:spcBef>
              <a:spcAft>
                <a:spcPts val="0"/>
              </a:spcAft>
              <a:buFont typeface="Arial" panose="020B0604020202020204" pitchFamily="34" charset="0"/>
              <a:buChar char="•"/>
            </a:pPr>
            <a:endParaRPr lang="en-US" sz="1800">
              <a:solidFill>
                <a:schemeClr val="tx1"/>
              </a:solidFill>
              <a:latin typeface="Calibri"/>
              <a:ea typeface="Calibri"/>
              <a:cs typeface="Calibri"/>
            </a:endParaRPr>
          </a:p>
          <a:p>
            <a:pPr>
              <a:buFont typeface="Arial" panose="020B0604020202020204" pitchFamily="34" charset="0"/>
              <a:buChar char="•"/>
            </a:pPr>
            <a:r>
              <a:rPr lang="en-US" sz="1800" dirty="0">
                <a:solidFill>
                  <a:schemeClr val="tx1"/>
                </a:solidFill>
                <a:latin typeface="Arial" panose="020B0604020202020204" pitchFamily="34" charset="0"/>
              </a:rPr>
              <a:t> </a:t>
            </a:r>
            <a:r>
              <a:rPr lang="en-US" sz="1800" b="0" i="0" u="none" strike="noStrike" dirty="0">
                <a:solidFill>
                  <a:schemeClr val="tx1"/>
                </a:solidFill>
                <a:effectLst/>
                <a:latin typeface="Calibri" panose="020F0502020204030204" pitchFamily="34" charset="0"/>
              </a:rPr>
              <a:t>By identifying potential churners in advance, the bank can take proactive measures to retain these customers by offering improved services or incentives, ultimately reducing the churn rate and enhancing customer retention.</a:t>
            </a:r>
            <a:endParaRPr lang="en-US" sz="2000" dirty="0">
              <a:solidFill>
                <a:schemeClr val="tx1"/>
              </a:solidFill>
              <a:latin typeface="Söhne"/>
            </a:endParaRPr>
          </a:p>
        </p:txBody>
      </p:sp>
    </p:spTree>
    <p:extLst>
      <p:ext uri="{BB962C8B-B14F-4D97-AF65-F5344CB8AC3E}">
        <p14:creationId xmlns:p14="http://schemas.microsoft.com/office/powerpoint/2010/main" val="311938412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6C07564C-02B8-27A4-E47D-890AFC0DDA07}"/>
              </a:ext>
            </a:extLst>
          </p:cNvPr>
          <p:cNvSpPr/>
          <p:nvPr/>
        </p:nvSpPr>
        <p:spPr>
          <a:xfrm>
            <a:off x="8380124" y="1917516"/>
            <a:ext cx="2962656" cy="42062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395CD37C-D809-7E43-6663-FD722F85AFBF}"/>
              </a:ext>
            </a:extLst>
          </p:cNvPr>
          <p:cNvSpPr>
            <a:spLocks noGrp="1"/>
          </p:cNvSpPr>
          <p:nvPr>
            <p:ph type="title"/>
          </p:nvPr>
        </p:nvSpPr>
        <p:spPr/>
        <p:txBody>
          <a:bodyPr/>
          <a:lstStyle/>
          <a:p>
            <a:r>
              <a:rPr lang="en-US" dirty="0"/>
              <a:t>Test Results</a:t>
            </a:r>
          </a:p>
        </p:txBody>
      </p:sp>
      <p:sp>
        <p:nvSpPr>
          <p:cNvPr id="4" name="Content Placeholder 3">
            <a:extLst>
              <a:ext uri="{FF2B5EF4-FFF2-40B4-BE49-F238E27FC236}">
                <a16:creationId xmlns:a16="http://schemas.microsoft.com/office/drawing/2014/main" id="{4A173E07-9769-10CD-A4A2-086C89F9DDB7}"/>
              </a:ext>
            </a:extLst>
          </p:cNvPr>
          <p:cNvSpPr>
            <a:spLocks noGrp="1"/>
          </p:cNvSpPr>
          <p:nvPr>
            <p:ph idx="1"/>
          </p:nvPr>
        </p:nvSpPr>
        <p:spPr/>
        <p:txBody>
          <a:bodyPr/>
          <a:lstStyle/>
          <a:p>
            <a:r>
              <a:rPr lang="en-US" u="sng" dirty="0"/>
              <a:t>Random Forest</a:t>
            </a:r>
          </a:p>
          <a:p>
            <a:r>
              <a:rPr lang="en-US" dirty="0"/>
              <a:t>Random Forest Accuracy: 96.25%</a:t>
            </a:r>
          </a:p>
          <a:p>
            <a:endParaRPr lang="en-US" dirty="0"/>
          </a:p>
          <a:p>
            <a:endParaRPr lang="en-US" dirty="0"/>
          </a:p>
          <a:p>
            <a:pPr marL="0" indent="0">
              <a:buNone/>
            </a:pPr>
            <a:endParaRPr lang="en-US" dirty="0"/>
          </a:p>
          <a:p>
            <a:endParaRPr lang="en-US" dirty="0"/>
          </a:p>
        </p:txBody>
      </p:sp>
      <p:grpSp>
        <p:nvGrpSpPr>
          <p:cNvPr id="22" name="Group 21">
            <a:extLst>
              <a:ext uri="{FF2B5EF4-FFF2-40B4-BE49-F238E27FC236}">
                <a16:creationId xmlns:a16="http://schemas.microsoft.com/office/drawing/2014/main" id="{A02B5E6A-EC89-A24A-E735-2E317DA3AC2E}"/>
              </a:ext>
            </a:extLst>
          </p:cNvPr>
          <p:cNvGrpSpPr/>
          <p:nvPr/>
        </p:nvGrpSpPr>
        <p:grpSpPr>
          <a:xfrm>
            <a:off x="3909063" y="3835970"/>
            <a:ext cx="3172554" cy="2033124"/>
            <a:chOff x="3909063" y="3835970"/>
            <a:chExt cx="3172554" cy="2033124"/>
          </a:xfrm>
        </p:grpSpPr>
        <p:grpSp>
          <p:nvGrpSpPr>
            <p:cNvPr id="9" name="Group 8">
              <a:extLst>
                <a:ext uri="{FF2B5EF4-FFF2-40B4-BE49-F238E27FC236}">
                  <a16:creationId xmlns:a16="http://schemas.microsoft.com/office/drawing/2014/main" id="{03BA64A3-0B4E-D393-8A6E-3D8F05B7B756}"/>
                </a:ext>
              </a:extLst>
            </p:cNvPr>
            <p:cNvGrpSpPr/>
            <p:nvPr/>
          </p:nvGrpSpPr>
          <p:grpSpPr>
            <a:xfrm>
              <a:off x="5263896" y="4521030"/>
              <a:ext cx="1664208" cy="1348064"/>
              <a:chOff x="3849624" y="4471416"/>
              <a:chExt cx="1664208" cy="1348064"/>
            </a:xfrm>
          </p:grpSpPr>
          <p:sp>
            <p:nvSpPr>
              <p:cNvPr id="3" name="Rectangle 2">
                <a:extLst>
                  <a:ext uri="{FF2B5EF4-FFF2-40B4-BE49-F238E27FC236}">
                    <a16:creationId xmlns:a16="http://schemas.microsoft.com/office/drawing/2014/main" id="{C8A91370-2872-F2F9-A99A-85E7ECC572DF}"/>
                  </a:ext>
                </a:extLst>
              </p:cNvPr>
              <p:cNvSpPr/>
              <p:nvPr/>
            </p:nvSpPr>
            <p:spPr>
              <a:xfrm>
                <a:off x="3849624" y="4471416"/>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442D629-54F8-2E55-0665-7329639E561E}"/>
                  </a:ext>
                </a:extLst>
              </p:cNvPr>
              <p:cNvSpPr/>
              <p:nvPr/>
            </p:nvSpPr>
            <p:spPr>
              <a:xfrm>
                <a:off x="4709160" y="4471416"/>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60483AC-0C38-26E8-E8D4-BC7C2855C862}"/>
                  </a:ext>
                </a:extLst>
              </p:cNvPr>
              <p:cNvSpPr/>
              <p:nvPr/>
            </p:nvSpPr>
            <p:spPr>
              <a:xfrm>
                <a:off x="3849624" y="5170255"/>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06EC3BB-81C3-EA26-03A6-B018AA2E8119}"/>
                  </a:ext>
                </a:extLst>
              </p:cNvPr>
              <p:cNvSpPr/>
              <p:nvPr/>
            </p:nvSpPr>
            <p:spPr>
              <a:xfrm>
                <a:off x="4709160" y="5170254"/>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E72CECFF-2106-A450-F00E-3C4C0BDF82ED}"/>
                </a:ext>
              </a:extLst>
            </p:cNvPr>
            <p:cNvCxnSpPr>
              <a:cxnSpLocks/>
            </p:cNvCxnSpPr>
            <p:nvPr/>
          </p:nvCxnSpPr>
          <p:spPr>
            <a:xfrm>
              <a:off x="5120640" y="4521030"/>
              <a:ext cx="0" cy="1348063"/>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6480863-C0CB-315E-E230-9B7522837B28}"/>
                </a:ext>
              </a:extLst>
            </p:cNvPr>
            <p:cNvCxnSpPr>
              <a:cxnSpLocks/>
            </p:cNvCxnSpPr>
            <p:nvPr/>
          </p:nvCxnSpPr>
          <p:spPr>
            <a:xfrm>
              <a:off x="5260848" y="4389966"/>
              <a:ext cx="1664208"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197A4838-79C8-E923-AF27-2D21281E176F}"/>
                </a:ext>
              </a:extLst>
            </p:cNvPr>
            <p:cNvSpPr txBox="1"/>
            <p:nvPr/>
          </p:nvSpPr>
          <p:spPr>
            <a:xfrm>
              <a:off x="3909063" y="4985589"/>
              <a:ext cx="877823" cy="369332"/>
            </a:xfrm>
            <a:prstGeom prst="rect">
              <a:avLst/>
            </a:prstGeom>
            <a:noFill/>
          </p:spPr>
          <p:txBody>
            <a:bodyPr wrap="square" rtlCol="0">
              <a:spAutoFit/>
            </a:bodyPr>
            <a:lstStyle/>
            <a:p>
              <a:r>
                <a:rPr lang="en-IN" dirty="0"/>
                <a:t>Actual</a:t>
              </a:r>
            </a:p>
          </p:txBody>
        </p:sp>
        <p:sp>
          <p:nvSpPr>
            <p:cNvPr id="16" name="TextBox 15">
              <a:extLst>
                <a:ext uri="{FF2B5EF4-FFF2-40B4-BE49-F238E27FC236}">
                  <a16:creationId xmlns:a16="http://schemas.microsoft.com/office/drawing/2014/main" id="{4F7BABE9-BF57-3FF9-5B1B-CE5748627EB4}"/>
                </a:ext>
              </a:extLst>
            </p:cNvPr>
            <p:cNvSpPr txBox="1"/>
            <p:nvPr/>
          </p:nvSpPr>
          <p:spPr>
            <a:xfrm>
              <a:off x="5475732" y="3835970"/>
              <a:ext cx="1295400" cy="369332"/>
            </a:xfrm>
            <a:prstGeom prst="rect">
              <a:avLst/>
            </a:prstGeom>
            <a:noFill/>
          </p:spPr>
          <p:txBody>
            <a:bodyPr wrap="square" rtlCol="0">
              <a:spAutoFit/>
            </a:bodyPr>
            <a:lstStyle/>
            <a:p>
              <a:r>
                <a:rPr lang="en-IN" dirty="0"/>
                <a:t>Predicted</a:t>
              </a:r>
            </a:p>
          </p:txBody>
        </p:sp>
        <p:sp>
          <p:nvSpPr>
            <p:cNvPr id="17" name="TextBox 16">
              <a:extLst>
                <a:ext uri="{FF2B5EF4-FFF2-40B4-BE49-F238E27FC236}">
                  <a16:creationId xmlns:a16="http://schemas.microsoft.com/office/drawing/2014/main" id="{EAD57510-9828-FBFA-3794-D42682AF2785}"/>
                </a:ext>
              </a:extLst>
            </p:cNvPr>
            <p:cNvSpPr txBox="1"/>
            <p:nvPr/>
          </p:nvSpPr>
          <p:spPr>
            <a:xfrm rot="16200000">
              <a:off x="4549959" y="4640733"/>
              <a:ext cx="877823" cy="230832"/>
            </a:xfrm>
            <a:prstGeom prst="rect">
              <a:avLst/>
            </a:prstGeom>
            <a:noFill/>
          </p:spPr>
          <p:txBody>
            <a:bodyPr wrap="square" rtlCol="0">
              <a:spAutoFit/>
            </a:bodyPr>
            <a:lstStyle/>
            <a:p>
              <a:r>
                <a:rPr lang="en-IN" sz="900" dirty="0"/>
                <a:t>Negative</a:t>
              </a:r>
            </a:p>
          </p:txBody>
        </p:sp>
        <p:sp>
          <p:nvSpPr>
            <p:cNvPr id="18" name="TextBox 17">
              <a:extLst>
                <a:ext uri="{FF2B5EF4-FFF2-40B4-BE49-F238E27FC236}">
                  <a16:creationId xmlns:a16="http://schemas.microsoft.com/office/drawing/2014/main" id="{5F49D6DF-AEFB-DEB8-EE97-8B34AD0437C1}"/>
                </a:ext>
              </a:extLst>
            </p:cNvPr>
            <p:cNvSpPr txBox="1"/>
            <p:nvPr/>
          </p:nvSpPr>
          <p:spPr>
            <a:xfrm rot="16200000">
              <a:off x="4558137" y="5314765"/>
              <a:ext cx="877823" cy="230832"/>
            </a:xfrm>
            <a:prstGeom prst="rect">
              <a:avLst/>
            </a:prstGeom>
            <a:noFill/>
          </p:spPr>
          <p:txBody>
            <a:bodyPr wrap="square" rtlCol="0">
              <a:spAutoFit/>
            </a:bodyPr>
            <a:lstStyle/>
            <a:p>
              <a:r>
                <a:rPr lang="en-IN" sz="900" dirty="0"/>
                <a:t>Positive</a:t>
              </a:r>
            </a:p>
          </p:txBody>
        </p:sp>
        <p:sp>
          <p:nvSpPr>
            <p:cNvPr id="19" name="TextBox 18">
              <a:extLst>
                <a:ext uri="{FF2B5EF4-FFF2-40B4-BE49-F238E27FC236}">
                  <a16:creationId xmlns:a16="http://schemas.microsoft.com/office/drawing/2014/main" id="{CDD9E2C7-B0FA-E552-4A3A-BD35C46004FC}"/>
                </a:ext>
              </a:extLst>
            </p:cNvPr>
            <p:cNvSpPr txBox="1"/>
            <p:nvPr/>
          </p:nvSpPr>
          <p:spPr>
            <a:xfrm>
              <a:off x="5379015" y="4181824"/>
              <a:ext cx="877823" cy="230832"/>
            </a:xfrm>
            <a:prstGeom prst="rect">
              <a:avLst/>
            </a:prstGeom>
            <a:noFill/>
          </p:spPr>
          <p:txBody>
            <a:bodyPr wrap="square" rtlCol="0">
              <a:spAutoFit/>
            </a:bodyPr>
            <a:lstStyle/>
            <a:p>
              <a:r>
                <a:rPr lang="en-IN" sz="900" dirty="0"/>
                <a:t>Negative</a:t>
              </a:r>
            </a:p>
          </p:txBody>
        </p:sp>
        <p:sp>
          <p:nvSpPr>
            <p:cNvPr id="20" name="TextBox 19">
              <a:extLst>
                <a:ext uri="{FF2B5EF4-FFF2-40B4-BE49-F238E27FC236}">
                  <a16:creationId xmlns:a16="http://schemas.microsoft.com/office/drawing/2014/main" id="{6C357448-B2B2-900F-CD37-7BA41FEA30E3}"/>
                </a:ext>
              </a:extLst>
            </p:cNvPr>
            <p:cNvSpPr txBox="1"/>
            <p:nvPr/>
          </p:nvSpPr>
          <p:spPr>
            <a:xfrm>
              <a:off x="6203794" y="4171562"/>
              <a:ext cx="877823" cy="230832"/>
            </a:xfrm>
            <a:prstGeom prst="rect">
              <a:avLst/>
            </a:prstGeom>
            <a:noFill/>
          </p:spPr>
          <p:txBody>
            <a:bodyPr wrap="square" rtlCol="0">
              <a:spAutoFit/>
            </a:bodyPr>
            <a:lstStyle/>
            <a:p>
              <a:r>
                <a:rPr lang="en-IN" sz="900" dirty="0"/>
                <a:t>Positive</a:t>
              </a:r>
            </a:p>
          </p:txBody>
        </p:sp>
      </p:grpSp>
      <p:sp>
        <p:nvSpPr>
          <p:cNvPr id="23" name="TextBox 22">
            <a:extLst>
              <a:ext uri="{FF2B5EF4-FFF2-40B4-BE49-F238E27FC236}">
                <a16:creationId xmlns:a16="http://schemas.microsoft.com/office/drawing/2014/main" id="{2C658990-2919-082B-2C2E-09D66E01AA54}"/>
              </a:ext>
            </a:extLst>
          </p:cNvPr>
          <p:cNvSpPr txBox="1"/>
          <p:nvPr/>
        </p:nvSpPr>
        <p:spPr>
          <a:xfrm>
            <a:off x="5441501" y="4714837"/>
            <a:ext cx="492956" cy="261610"/>
          </a:xfrm>
          <a:prstGeom prst="rect">
            <a:avLst/>
          </a:prstGeom>
          <a:noFill/>
        </p:spPr>
        <p:txBody>
          <a:bodyPr wrap="square" rtlCol="0">
            <a:spAutoFit/>
          </a:bodyPr>
          <a:lstStyle/>
          <a:p>
            <a:r>
              <a:rPr lang="en-IN" sz="1100" dirty="0"/>
              <a:t>2102</a:t>
            </a:r>
          </a:p>
        </p:txBody>
      </p:sp>
      <p:sp>
        <p:nvSpPr>
          <p:cNvPr id="24" name="TextBox 23">
            <a:extLst>
              <a:ext uri="{FF2B5EF4-FFF2-40B4-BE49-F238E27FC236}">
                <a16:creationId xmlns:a16="http://schemas.microsoft.com/office/drawing/2014/main" id="{6C7DCC37-8E0C-6F63-C809-D1C5EA7CB2B6}"/>
              </a:ext>
            </a:extLst>
          </p:cNvPr>
          <p:cNvSpPr txBox="1"/>
          <p:nvPr/>
        </p:nvSpPr>
        <p:spPr>
          <a:xfrm>
            <a:off x="5475732" y="5413675"/>
            <a:ext cx="492956" cy="261610"/>
          </a:xfrm>
          <a:prstGeom prst="rect">
            <a:avLst/>
          </a:prstGeom>
          <a:noFill/>
        </p:spPr>
        <p:txBody>
          <a:bodyPr wrap="square" rtlCol="0">
            <a:spAutoFit/>
          </a:bodyPr>
          <a:lstStyle/>
          <a:p>
            <a:r>
              <a:rPr lang="en-IN" sz="1100" dirty="0"/>
              <a:t>72</a:t>
            </a:r>
          </a:p>
        </p:txBody>
      </p:sp>
      <p:sp>
        <p:nvSpPr>
          <p:cNvPr id="25" name="TextBox 24">
            <a:extLst>
              <a:ext uri="{FF2B5EF4-FFF2-40B4-BE49-F238E27FC236}">
                <a16:creationId xmlns:a16="http://schemas.microsoft.com/office/drawing/2014/main" id="{89C1E2F7-A2C9-0B64-8033-3B056C21F135}"/>
              </a:ext>
            </a:extLst>
          </p:cNvPr>
          <p:cNvSpPr txBox="1"/>
          <p:nvPr/>
        </p:nvSpPr>
        <p:spPr>
          <a:xfrm>
            <a:off x="6396227" y="5450678"/>
            <a:ext cx="492956" cy="261610"/>
          </a:xfrm>
          <a:prstGeom prst="rect">
            <a:avLst/>
          </a:prstGeom>
          <a:noFill/>
        </p:spPr>
        <p:txBody>
          <a:bodyPr wrap="square" rtlCol="0">
            <a:spAutoFit/>
          </a:bodyPr>
          <a:lstStyle/>
          <a:p>
            <a:r>
              <a:rPr lang="en-IN" sz="1100" dirty="0"/>
              <a:t>335</a:t>
            </a:r>
          </a:p>
        </p:txBody>
      </p:sp>
      <p:sp>
        <p:nvSpPr>
          <p:cNvPr id="26" name="TextBox 25">
            <a:extLst>
              <a:ext uri="{FF2B5EF4-FFF2-40B4-BE49-F238E27FC236}">
                <a16:creationId xmlns:a16="http://schemas.microsoft.com/office/drawing/2014/main" id="{FBD109E0-9660-FB8D-E9F4-10B6032D8597}"/>
              </a:ext>
            </a:extLst>
          </p:cNvPr>
          <p:cNvSpPr txBox="1"/>
          <p:nvPr/>
        </p:nvSpPr>
        <p:spPr>
          <a:xfrm>
            <a:off x="6396227" y="4714837"/>
            <a:ext cx="492956" cy="261610"/>
          </a:xfrm>
          <a:prstGeom prst="rect">
            <a:avLst/>
          </a:prstGeom>
          <a:noFill/>
        </p:spPr>
        <p:txBody>
          <a:bodyPr wrap="square" rtlCol="0">
            <a:spAutoFit/>
          </a:bodyPr>
          <a:lstStyle/>
          <a:p>
            <a:r>
              <a:rPr lang="en-IN" sz="1100" dirty="0"/>
              <a:t>23</a:t>
            </a:r>
          </a:p>
        </p:txBody>
      </p:sp>
      <p:sp>
        <p:nvSpPr>
          <p:cNvPr id="30" name="TextBox 29">
            <a:extLst>
              <a:ext uri="{FF2B5EF4-FFF2-40B4-BE49-F238E27FC236}">
                <a16:creationId xmlns:a16="http://schemas.microsoft.com/office/drawing/2014/main" id="{46AD131E-7E8F-96F5-BF01-8F1DA3617BAC}"/>
              </a:ext>
            </a:extLst>
          </p:cNvPr>
          <p:cNvSpPr txBox="1"/>
          <p:nvPr/>
        </p:nvSpPr>
        <p:spPr>
          <a:xfrm>
            <a:off x="8388300" y="2007150"/>
            <a:ext cx="2954480" cy="3970318"/>
          </a:xfrm>
          <a:prstGeom prst="rect">
            <a:avLst/>
          </a:prstGeom>
          <a:noFill/>
        </p:spPr>
        <p:txBody>
          <a:bodyPr wrap="square">
            <a:spAutoFit/>
          </a:bodyPr>
          <a:lstStyle/>
          <a:p>
            <a:pPr marL="285750" indent="-285750">
              <a:buFont typeface="Arial" panose="020B0604020202020204" pitchFamily="34" charset="0"/>
              <a:buChar char="•"/>
            </a:pPr>
            <a:r>
              <a:rPr lang="en-IN" dirty="0"/>
              <a:t>Classification threshold is  0.5</a:t>
            </a:r>
          </a:p>
          <a:p>
            <a:pPr marL="285750" indent="-285750">
              <a:buFont typeface="Arial" panose="020B0604020202020204" pitchFamily="34" charset="0"/>
              <a:buChar char="•"/>
            </a:pPr>
            <a:r>
              <a:rPr lang="en-IN" dirty="0"/>
              <a:t>True Positive Rate/Recall = 0.8230958230958231</a:t>
            </a:r>
          </a:p>
          <a:p>
            <a:pPr marL="285750" indent="-285750">
              <a:buFont typeface="Arial" panose="020B0604020202020204" pitchFamily="34" charset="0"/>
              <a:buChar char="•"/>
            </a:pPr>
            <a:r>
              <a:rPr lang="en-IN" dirty="0"/>
              <a:t>False Positive Rate = 0.010823529411764706</a:t>
            </a:r>
          </a:p>
          <a:p>
            <a:pPr marL="285750" indent="-285750">
              <a:buFont typeface="Arial" panose="020B0604020202020204" pitchFamily="34" charset="0"/>
              <a:buChar char="•"/>
            </a:pPr>
            <a:r>
              <a:rPr lang="en-IN" dirty="0"/>
              <a:t>Accuracy = 0.9624802527646129</a:t>
            </a:r>
          </a:p>
          <a:p>
            <a:pPr marL="285750" indent="-285750">
              <a:buFont typeface="Arial" panose="020B0604020202020204" pitchFamily="34" charset="0"/>
              <a:buChar char="•"/>
            </a:pPr>
            <a:r>
              <a:rPr lang="en-IN" dirty="0"/>
              <a:t>Precision =  0.9357541899441341</a:t>
            </a:r>
          </a:p>
          <a:p>
            <a:pPr marL="285750" indent="-285750">
              <a:buFont typeface="Arial" panose="020B0604020202020204" pitchFamily="34" charset="0"/>
              <a:buChar char="•"/>
            </a:pPr>
            <a:r>
              <a:rPr lang="en-IN" dirty="0"/>
              <a:t>F1 score: 0.8758169934640523</a:t>
            </a:r>
          </a:p>
          <a:p>
            <a:pPr marL="285750" indent="-285750">
              <a:buFont typeface="Arial" panose="020B0604020202020204" pitchFamily="34" charset="0"/>
              <a:buChar char="•"/>
            </a:pPr>
            <a:r>
              <a:rPr lang="en-IN" dirty="0"/>
              <a:t>ROC AUC score: 0.9061361468420291</a:t>
            </a:r>
          </a:p>
        </p:txBody>
      </p:sp>
      <p:cxnSp>
        <p:nvCxnSpPr>
          <p:cNvPr id="33" name="Straight Connector 32">
            <a:extLst>
              <a:ext uri="{FF2B5EF4-FFF2-40B4-BE49-F238E27FC236}">
                <a16:creationId xmlns:a16="http://schemas.microsoft.com/office/drawing/2014/main" id="{3176D1E5-0961-B763-4B7B-9A848A7706A3}"/>
              </a:ext>
            </a:extLst>
          </p:cNvPr>
          <p:cNvCxnSpPr>
            <a:cxnSpLocks/>
          </p:cNvCxnSpPr>
          <p:nvPr/>
        </p:nvCxnSpPr>
        <p:spPr>
          <a:xfrm>
            <a:off x="7589520" y="2103120"/>
            <a:ext cx="0" cy="3874348"/>
          </a:xfrm>
          <a:prstGeom prst="line">
            <a:avLst/>
          </a:prstGeom>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2FCAB4F7-516B-474D-7C94-64CF21FFFF83}"/>
              </a:ext>
            </a:extLst>
          </p:cNvPr>
          <p:cNvPicPr>
            <a:picLocks noChangeAspect="1"/>
          </p:cNvPicPr>
          <p:nvPr/>
        </p:nvPicPr>
        <p:blipFill>
          <a:blip r:embed="rId2"/>
          <a:stretch>
            <a:fillRect/>
          </a:stretch>
        </p:blipFill>
        <p:spPr>
          <a:xfrm>
            <a:off x="1164785" y="2858367"/>
            <a:ext cx="3776173" cy="977603"/>
          </a:xfrm>
          <a:prstGeom prst="rect">
            <a:avLst/>
          </a:prstGeom>
        </p:spPr>
      </p:pic>
      <p:grpSp>
        <p:nvGrpSpPr>
          <p:cNvPr id="12" name="Group 11">
            <a:extLst>
              <a:ext uri="{FF2B5EF4-FFF2-40B4-BE49-F238E27FC236}">
                <a16:creationId xmlns:a16="http://schemas.microsoft.com/office/drawing/2014/main" id="{28D1DAC7-1BE8-C444-F669-5A7349C5A4D2}"/>
              </a:ext>
            </a:extLst>
          </p:cNvPr>
          <p:cNvGrpSpPr/>
          <p:nvPr/>
        </p:nvGrpSpPr>
        <p:grpSpPr>
          <a:xfrm>
            <a:off x="886041" y="4696035"/>
            <a:ext cx="2923142" cy="1004982"/>
            <a:chOff x="866693" y="4664050"/>
            <a:chExt cx="2923142" cy="1004982"/>
          </a:xfrm>
        </p:grpSpPr>
        <p:sp>
          <p:nvSpPr>
            <p:cNvPr id="14" name="Rectangle: Rounded Corners 13">
              <a:extLst>
                <a:ext uri="{FF2B5EF4-FFF2-40B4-BE49-F238E27FC236}">
                  <a16:creationId xmlns:a16="http://schemas.microsoft.com/office/drawing/2014/main" id="{219BC5E9-20CA-7F4D-2ED2-65D58ABA6623}"/>
                </a:ext>
              </a:extLst>
            </p:cNvPr>
            <p:cNvSpPr/>
            <p:nvPr/>
          </p:nvSpPr>
          <p:spPr>
            <a:xfrm>
              <a:off x="866693" y="4664050"/>
              <a:ext cx="2923142" cy="8554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1" name="TextBox 20">
              <a:extLst>
                <a:ext uri="{FF2B5EF4-FFF2-40B4-BE49-F238E27FC236}">
                  <a16:creationId xmlns:a16="http://schemas.microsoft.com/office/drawing/2014/main" id="{73241819-6764-2DBA-0B5A-2CFEE7C317B0}"/>
                </a:ext>
              </a:extLst>
            </p:cNvPr>
            <p:cNvSpPr txBox="1"/>
            <p:nvPr/>
          </p:nvSpPr>
          <p:spPr>
            <a:xfrm>
              <a:off x="1144380" y="4838035"/>
              <a:ext cx="2366507" cy="830997"/>
            </a:xfrm>
            <a:prstGeom prst="rect">
              <a:avLst/>
            </a:prstGeom>
            <a:noFill/>
          </p:spPr>
          <p:txBody>
            <a:bodyPr wrap="square" rtlCol="0">
              <a:spAutoFit/>
            </a:bodyPr>
            <a:lstStyle/>
            <a:p>
              <a:r>
                <a:rPr lang="en-US" sz="2400" dirty="0"/>
                <a:t>Confusion Matrix</a:t>
              </a:r>
            </a:p>
            <a:p>
              <a:endParaRPr lang="en-IN" sz="2400" dirty="0"/>
            </a:p>
          </p:txBody>
        </p:sp>
      </p:grpSp>
    </p:spTree>
    <p:extLst>
      <p:ext uri="{BB962C8B-B14F-4D97-AF65-F5344CB8AC3E}">
        <p14:creationId xmlns:p14="http://schemas.microsoft.com/office/powerpoint/2010/main" val="4055732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46A6-A3CE-6257-18E1-CBC694C7488B}"/>
              </a:ext>
            </a:extLst>
          </p:cNvPr>
          <p:cNvSpPr>
            <a:spLocks noGrp="1"/>
          </p:cNvSpPr>
          <p:nvPr>
            <p:ph type="title"/>
          </p:nvPr>
        </p:nvSpPr>
        <p:spPr/>
        <p:txBody>
          <a:bodyPr/>
          <a:lstStyle/>
          <a:p>
            <a:r>
              <a:rPr lang="en-IN" dirty="0"/>
              <a:t>Test Results</a:t>
            </a:r>
          </a:p>
        </p:txBody>
      </p:sp>
      <p:sp>
        <p:nvSpPr>
          <p:cNvPr id="5" name="TextBox 4">
            <a:extLst>
              <a:ext uri="{FF2B5EF4-FFF2-40B4-BE49-F238E27FC236}">
                <a16:creationId xmlns:a16="http://schemas.microsoft.com/office/drawing/2014/main" id="{29685EBB-7A21-0C62-3687-5470D5E5F088}"/>
              </a:ext>
            </a:extLst>
          </p:cNvPr>
          <p:cNvSpPr txBox="1"/>
          <p:nvPr/>
        </p:nvSpPr>
        <p:spPr>
          <a:xfrm>
            <a:off x="1201690" y="1840825"/>
            <a:ext cx="6097554" cy="369332"/>
          </a:xfrm>
          <a:prstGeom prst="rect">
            <a:avLst/>
          </a:prstGeom>
          <a:noFill/>
        </p:spPr>
        <p:txBody>
          <a:bodyPr wrap="square">
            <a:spAutoFit/>
          </a:bodyPr>
          <a:lstStyle/>
          <a:p>
            <a:r>
              <a:rPr lang="en-US" u="sng" dirty="0"/>
              <a:t>Random Forest Classifier (Parameter Tuning)</a:t>
            </a:r>
          </a:p>
        </p:txBody>
      </p:sp>
      <p:pic>
        <p:nvPicPr>
          <p:cNvPr id="6" name="Picture 5">
            <a:extLst>
              <a:ext uri="{FF2B5EF4-FFF2-40B4-BE49-F238E27FC236}">
                <a16:creationId xmlns:a16="http://schemas.microsoft.com/office/drawing/2014/main" id="{C6365913-5D8B-1A13-3506-E13958B59631}"/>
              </a:ext>
            </a:extLst>
          </p:cNvPr>
          <p:cNvPicPr>
            <a:picLocks noChangeAspect="1"/>
          </p:cNvPicPr>
          <p:nvPr/>
        </p:nvPicPr>
        <p:blipFill>
          <a:blip r:embed="rId2"/>
          <a:stretch>
            <a:fillRect/>
          </a:stretch>
        </p:blipFill>
        <p:spPr>
          <a:xfrm>
            <a:off x="1201690" y="3277565"/>
            <a:ext cx="5572903" cy="504895"/>
          </a:xfrm>
          <a:prstGeom prst="rect">
            <a:avLst/>
          </a:prstGeom>
        </p:spPr>
      </p:pic>
      <p:grpSp>
        <p:nvGrpSpPr>
          <p:cNvPr id="9" name="Group 8">
            <a:extLst>
              <a:ext uri="{FF2B5EF4-FFF2-40B4-BE49-F238E27FC236}">
                <a16:creationId xmlns:a16="http://schemas.microsoft.com/office/drawing/2014/main" id="{CF9BE2A9-CE33-B48F-AE78-ECBF6537B266}"/>
              </a:ext>
            </a:extLst>
          </p:cNvPr>
          <p:cNvGrpSpPr/>
          <p:nvPr/>
        </p:nvGrpSpPr>
        <p:grpSpPr>
          <a:xfrm>
            <a:off x="3909063" y="3835970"/>
            <a:ext cx="3172554" cy="2033124"/>
            <a:chOff x="3909063" y="3835970"/>
            <a:chExt cx="3172554" cy="2033124"/>
          </a:xfrm>
        </p:grpSpPr>
        <p:grpSp>
          <p:nvGrpSpPr>
            <p:cNvPr id="10" name="Group 9">
              <a:extLst>
                <a:ext uri="{FF2B5EF4-FFF2-40B4-BE49-F238E27FC236}">
                  <a16:creationId xmlns:a16="http://schemas.microsoft.com/office/drawing/2014/main" id="{51E3CE3F-9815-D170-8CBD-108432AD520D}"/>
                </a:ext>
              </a:extLst>
            </p:cNvPr>
            <p:cNvGrpSpPr/>
            <p:nvPr/>
          </p:nvGrpSpPr>
          <p:grpSpPr>
            <a:xfrm>
              <a:off x="5263896" y="4521030"/>
              <a:ext cx="1664208" cy="1348064"/>
              <a:chOff x="3849624" y="4471416"/>
              <a:chExt cx="1664208" cy="1348064"/>
            </a:xfrm>
          </p:grpSpPr>
          <p:sp>
            <p:nvSpPr>
              <p:cNvPr id="19" name="Rectangle 18">
                <a:extLst>
                  <a:ext uri="{FF2B5EF4-FFF2-40B4-BE49-F238E27FC236}">
                    <a16:creationId xmlns:a16="http://schemas.microsoft.com/office/drawing/2014/main" id="{FA11B4A3-1D2A-D835-A23F-A55CA1C6392E}"/>
                  </a:ext>
                </a:extLst>
              </p:cNvPr>
              <p:cNvSpPr/>
              <p:nvPr/>
            </p:nvSpPr>
            <p:spPr>
              <a:xfrm>
                <a:off x="3849624" y="4471416"/>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80CD0783-8439-571E-DA8F-BABE6F2036F1}"/>
                  </a:ext>
                </a:extLst>
              </p:cNvPr>
              <p:cNvSpPr/>
              <p:nvPr/>
            </p:nvSpPr>
            <p:spPr>
              <a:xfrm>
                <a:off x="4709160" y="4471416"/>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30637FF7-AD6E-95A9-A40C-F116B183AF4A}"/>
                  </a:ext>
                </a:extLst>
              </p:cNvPr>
              <p:cNvSpPr/>
              <p:nvPr/>
            </p:nvSpPr>
            <p:spPr>
              <a:xfrm>
                <a:off x="3849624" y="5170255"/>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D8EAEF6C-D8E6-7F6C-6041-597D9FDEE925}"/>
                  </a:ext>
                </a:extLst>
              </p:cNvPr>
              <p:cNvSpPr/>
              <p:nvPr/>
            </p:nvSpPr>
            <p:spPr>
              <a:xfrm>
                <a:off x="4709160" y="5170254"/>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9F8F5546-DBEC-6BA9-880E-E1961D33AEF6}"/>
                </a:ext>
              </a:extLst>
            </p:cNvPr>
            <p:cNvCxnSpPr>
              <a:cxnSpLocks/>
            </p:cNvCxnSpPr>
            <p:nvPr/>
          </p:nvCxnSpPr>
          <p:spPr>
            <a:xfrm>
              <a:off x="5120640" y="4521030"/>
              <a:ext cx="0" cy="1348063"/>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4E0B86C-0C64-74D7-179E-32D143456056}"/>
                </a:ext>
              </a:extLst>
            </p:cNvPr>
            <p:cNvCxnSpPr>
              <a:cxnSpLocks/>
            </p:cNvCxnSpPr>
            <p:nvPr/>
          </p:nvCxnSpPr>
          <p:spPr>
            <a:xfrm>
              <a:off x="5260848" y="4389966"/>
              <a:ext cx="1664208"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28DA3761-E411-98B3-FBBA-606DCEB916B6}"/>
                </a:ext>
              </a:extLst>
            </p:cNvPr>
            <p:cNvSpPr txBox="1"/>
            <p:nvPr/>
          </p:nvSpPr>
          <p:spPr>
            <a:xfrm>
              <a:off x="3909063" y="4985589"/>
              <a:ext cx="877823" cy="369332"/>
            </a:xfrm>
            <a:prstGeom prst="rect">
              <a:avLst/>
            </a:prstGeom>
            <a:noFill/>
          </p:spPr>
          <p:txBody>
            <a:bodyPr wrap="square" rtlCol="0">
              <a:spAutoFit/>
            </a:bodyPr>
            <a:lstStyle/>
            <a:p>
              <a:r>
                <a:rPr lang="en-IN" dirty="0"/>
                <a:t>Actual</a:t>
              </a:r>
            </a:p>
          </p:txBody>
        </p:sp>
        <p:sp>
          <p:nvSpPr>
            <p:cNvPr id="14" name="TextBox 13">
              <a:extLst>
                <a:ext uri="{FF2B5EF4-FFF2-40B4-BE49-F238E27FC236}">
                  <a16:creationId xmlns:a16="http://schemas.microsoft.com/office/drawing/2014/main" id="{D14CEB89-2403-1580-6083-16763BE42FC5}"/>
                </a:ext>
              </a:extLst>
            </p:cNvPr>
            <p:cNvSpPr txBox="1"/>
            <p:nvPr/>
          </p:nvSpPr>
          <p:spPr>
            <a:xfrm>
              <a:off x="5475732" y="3835970"/>
              <a:ext cx="1295400" cy="369332"/>
            </a:xfrm>
            <a:prstGeom prst="rect">
              <a:avLst/>
            </a:prstGeom>
            <a:noFill/>
          </p:spPr>
          <p:txBody>
            <a:bodyPr wrap="square" rtlCol="0">
              <a:spAutoFit/>
            </a:bodyPr>
            <a:lstStyle/>
            <a:p>
              <a:r>
                <a:rPr lang="en-IN" dirty="0"/>
                <a:t>Predicted</a:t>
              </a:r>
            </a:p>
          </p:txBody>
        </p:sp>
        <p:sp>
          <p:nvSpPr>
            <p:cNvPr id="15" name="TextBox 14">
              <a:extLst>
                <a:ext uri="{FF2B5EF4-FFF2-40B4-BE49-F238E27FC236}">
                  <a16:creationId xmlns:a16="http://schemas.microsoft.com/office/drawing/2014/main" id="{73639578-84FB-00C4-6D32-E19EE3856251}"/>
                </a:ext>
              </a:extLst>
            </p:cNvPr>
            <p:cNvSpPr txBox="1"/>
            <p:nvPr/>
          </p:nvSpPr>
          <p:spPr>
            <a:xfrm rot="16200000">
              <a:off x="4549959" y="4640733"/>
              <a:ext cx="877823" cy="230832"/>
            </a:xfrm>
            <a:prstGeom prst="rect">
              <a:avLst/>
            </a:prstGeom>
            <a:noFill/>
          </p:spPr>
          <p:txBody>
            <a:bodyPr wrap="square" rtlCol="0">
              <a:spAutoFit/>
            </a:bodyPr>
            <a:lstStyle/>
            <a:p>
              <a:r>
                <a:rPr lang="en-IN" sz="900" dirty="0"/>
                <a:t>Negative</a:t>
              </a:r>
            </a:p>
          </p:txBody>
        </p:sp>
        <p:sp>
          <p:nvSpPr>
            <p:cNvPr id="16" name="TextBox 15">
              <a:extLst>
                <a:ext uri="{FF2B5EF4-FFF2-40B4-BE49-F238E27FC236}">
                  <a16:creationId xmlns:a16="http://schemas.microsoft.com/office/drawing/2014/main" id="{81E924D2-F0E7-A3C9-012F-8D5E86FD7274}"/>
                </a:ext>
              </a:extLst>
            </p:cNvPr>
            <p:cNvSpPr txBox="1"/>
            <p:nvPr/>
          </p:nvSpPr>
          <p:spPr>
            <a:xfrm rot="16200000">
              <a:off x="4558137" y="5314765"/>
              <a:ext cx="877823" cy="230832"/>
            </a:xfrm>
            <a:prstGeom prst="rect">
              <a:avLst/>
            </a:prstGeom>
            <a:noFill/>
          </p:spPr>
          <p:txBody>
            <a:bodyPr wrap="square" rtlCol="0">
              <a:spAutoFit/>
            </a:bodyPr>
            <a:lstStyle/>
            <a:p>
              <a:r>
                <a:rPr lang="en-IN" sz="900" dirty="0"/>
                <a:t>Positive</a:t>
              </a:r>
            </a:p>
          </p:txBody>
        </p:sp>
        <p:sp>
          <p:nvSpPr>
            <p:cNvPr id="17" name="TextBox 16">
              <a:extLst>
                <a:ext uri="{FF2B5EF4-FFF2-40B4-BE49-F238E27FC236}">
                  <a16:creationId xmlns:a16="http://schemas.microsoft.com/office/drawing/2014/main" id="{534525DE-B949-D6BD-F8C9-78FD00BF7FF6}"/>
                </a:ext>
              </a:extLst>
            </p:cNvPr>
            <p:cNvSpPr txBox="1"/>
            <p:nvPr/>
          </p:nvSpPr>
          <p:spPr>
            <a:xfrm>
              <a:off x="5379015" y="4181824"/>
              <a:ext cx="877823" cy="230832"/>
            </a:xfrm>
            <a:prstGeom prst="rect">
              <a:avLst/>
            </a:prstGeom>
            <a:noFill/>
          </p:spPr>
          <p:txBody>
            <a:bodyPr wrap="square" rtlCol="0">
              <a:spAutoFit/>
            </a:bodyPr>
            <a:lstStyle/>
            <a:p>
              <a:r>
                <a:rPr lang="en-IN" sz="900" dirty="0"/>
                <a:t>Negative</a:t>
              </a:r>
            </a:p>
          </p:txBody>
        </p:sp>
        <p:sp>
          <p:nvSpPr>
            <p:cNvPr id="18" name="TextBox 17">
              <a:extLst>
                <a:ext uri="{FF2B5EF4-FFF2-40B4-BE49-F238E27FC236}">
                  <a16:creationId xmlns:a16="http://schemas.microsoft.com/office/drawing/2014/main" id="{C09C943C-7C5D-CDAE-C661-67A4181492A1}"/>
                </a:ext>
              </a:extLst>
            </p:cNvPr>
            <p:cNvSpPr txBox="1"/>
            <p:nvPr/>
          </p:nvSpPr>
          <p:spPr>
            <a:xfrm>
              <a:off x="6203794" y="4171562"/>
              <a:ext cx="877823" cy="230832"/>
            </a:xfrm>
            <a:prstGeom prst="rect">
              <a:avLst/>
            </a:prstGeom>
            <a:noFill/>
          </p:spPr>
          <p:txBody>
            <a:bodyPr wrap="square" rtlCol="0">
              <a:spAutoFit/>
            </a:bodyPr>
            <a:lstStyle/>
            <a:p>
              <a:r>
                <a:rPr lang="en-IN" sz="900" dirty="0"/>
                <a:t>Positive</a:t>
              </a:r>
            </a:p>
          </p:txBody>
        </p:sp>
      </p:grpSp>
      <p:grpSp>
        <p:nvGrpSpPr>
          <p:cNvPr id="23" name="Group 22">
            <a:extLst>
              <a:ext uri="{FF2B5EF4-FFF2-40B4-BE49-F238E27FC236}">
                <a16:creationId xmlns:a16="http://schemas.microsoft.com/office/drawing/2014/main" id="{69FD8320-D587-EC4B-E4F3-9BCB026B59B8}"/>
              </a:ext>
            </a:extLst>
          </p:cNvPr>
          <p:cNvGrpSpPr/>
          <p:nvPr/>
        </p:nvGrpSpPr>
        <p:grpSpPr>
          <a:xfrm>
            <a:off x="886041" y="4696035"/>
            <a:ext cx="2923142" cy="1004982"/>
            <a:chOff x="866693" y="4664050"/>
            <a:chExt cx="2923142" cy="1004982"/>
          </a:xfrm>
        </p:grpSpPr>
        <p:sp>
          <p:nvSpPr>
            <p:cNvPr id="24" name="Rectangle: Rounded Corners 23">
              <a:extLst>
                <a:ext uri="{FF2B5EF4-FFF2-40B4-BE49-F238E27FC236}">
                  <a16:creationId xmlns:a16="http://schemas.microsoft.com/office/drawing/2014/main" id="{750708FB-CD33-B39C-7207-7387683FF827}"/>
                </a:ext>
              </a:extLst>
            </p:cNvPr>
            <p:cNvSpPr/>
            <p:nvPr/>
          </p:nvSpPr>
          <p:spPr>
            <a:xfrm>
              <a:off x="866693" y="4664050"/>
              <a:ext cx="2923142" cy="8554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5" name="TextBox 24">
              <a:extLst>
                <a:ext uri="{FF2B5EF4-FFF2-40B4-BE49-F238E27FC236}">
                  <a16:creationId xmlns:a16="http://schemas.microsoft.com/office/drawing/2014/main" id="{2FB213B1-985D-0B0A-5A5D-B90663346E58}"/>
                </a:ext>
              </a:extLst>
            </p:cNvPr>
            <p:cNvSpPr txBox="1"/>
            <p:nvPr/>
          </p:nvSpPr>
          <p:spPr>
            <a:xfrm>
              <a:off x="1144380" y="4838035"/>
              <a:ext cx="2366507" cy="830997"/>
            </a:xfrm>
            <a:prstGeom prst="rect">
              <a:avLst/>
            </a:prstGeom>
            <a:noFill/>
          </p:spPr>
          <p:txBody>
            <a:bodyPr wrap="square" rtlCol="0">
              <a:spAutoFit/>
            </a:bodyPr>
            <a:lstStyle/>
            <a:p>
              <a:r>
                <a:rPr lang="en-US" sz="2400" dirty="0"/>
                <a:t>Confusion Matrix</a:t>
              </a:r>
            </a:p>
            <a:p>
              <a:endParaRPr lang="en-IN" sz="2400" dirty="0"/>
            </a:p>
          </p:txBody>
        </p:sp>
      </p:grpSp>
      <p:sp>
        <p:nvSpPr>
          <p:cNvPr id="26" name="TextBox 25">
            <a:extLst>
              <a:ext uri="{FF2B5EF4-FFF2-40B4-BE49-F238E27FC236}">
                <a16:creationId xmlns:a16="http://schemas.microsoft.com/office/drawing/2014/main" id="{110039A2-2DD0-F54D-88BC-536A3D50ED78}"/>
              </a:ext>
            </a:extLst>
          </p:cNvPr>
          <p:cNvSpPr txBox="1"/>
          <p:nvPr/>
        </p:nvSpPr>
        <p:spPr>
          <a:xfrm>
            <a:off x="5441501" y="4714837"/>
            <a:ext cx="492956" cy="261610"/>
          </a:xfrm>
          <a:prstGeom prst="rect">
            <a:avLst/>
          </a:prstGeom>
          <a:noFill/>
        </p:spPr>
        <p:txBody>
          <a:bodyPr wrap="square" rtlCol="0">
            <a:spAutoFit/>
          </a:bodyPr>
          <a:lstStyle/>
          <a:p>
            <a:r>
              <a:rPr lang="en-IN" sz="1100" dirty="0"/>
              <a:t>2103</a:t>
            </a:r>
          </a:p>
        </p:txBody>
      </p:sp>
      <p:sp>
        <p:nvSpPr>
          <p:cNvPr id="27" name="TextBox 26">
            <a:extLst>
              <a:ext uri="{FF2B5EF4-FFF2-40B4-BE49-F238E27FC236}">
                <a16:creationId xmlns:a16="http://schemas.microsoft.com/office/drawing/2014/main" id="{74DD5CE1-7369-1797-8AE6-5943B10C786F}"/>
              </a:ext>
            </a:extLst>
          </p:cNvPr>
          <p:cNvSpPr txBox="1"/>
          <p:nvPr/>
        </p:nvSpPr>
        <p:spPr>
          <a:xfrm>
            <a:off x="5475732" y="5413675"/>
            <a:ext cx="492956" cy="261610"/>
          </a:xfrm>
          <a:prstGeom prst="rect">
            <a:avLst/>
          </a:prstGeom>
          <a:noFill/>
        </p:spPr>
        <p:txBody>
          <a:bodyPr wrap="square" rtlCol="0">
            <a:spAutoFit/>
          </a:bodyPr>
          <a:lstStyle/>
          <a:p>
            <a:r>
              <a:rPr lang="en-IN" sz="1100" dirty="0"/>
              <a:t>65</a:t>
            </a:r>
          </a:p>
        </p:txBody>
      </p:sp>
      <p:sp>
        <p:nvSpPr>
          <p:cNvPr id="28" name="TextBox 27">
            <a:extLst>
              <a:ext uri="{FF2B5EF4-FFF2-40B4-BE49-F238E27FC236}">
                <a16:creationId xmlns:a16="http://schemas.microsoft.com/office/drawing/2014/main" id="{1BC0A9BD-CF32-07B6-E2AE-A5D0375FBD15}"/>
              </a:ext>
            </a:extLst>
          </p:cNvPr>
          <p:cNvSpPr txBox="1"/>
          <p:nvPr/>
        </p:nvSpPr>
        <p:spPr>
          <a:xfrm>
            <a:off x="6396227" y="5432390"/>
            <a:ext cx="492956" cy="261610"/>
          </a:xfrm>
          <a:prstGeom prst="rect">
            <a:avLst/>
          </a:prstGeom>
          <a:noFill/>
        </p:spPr>
        <p:txBody>
          <a:bodyPr wrap="square" rtlCol="0">
            <a:spAutoFit/>
          </a:bodyPr>
          <a:lstStyle/>
          <a:p>
            <a:r>
              <a:rPr lang="en-IN" sz="1100" dirty="0"/>
              <a:t>342</a:t>
            </a:r>
          </a:p>
        </p:txBody>
      </p:sp>
      <p:sp>
        <p:nvSpPr>
          <p:cNvPr id="29" name="TextBox 28">
            <a:extLst>
              <a:ext uri="{FF2B5EF4-FFF2-40B4-BE49-F238E27FC236}">
                <a16:creationId xmlns:a16="http://schemas.microsoft.com/office/drawing/2014/main" id="{628E3B30-6A36-7357-1EEB-A876E175F838}"/>
              </a:ext>
            </a:extLst>
          </p:cNvPr>
          <p:cNvSpPr txBox="1"/>
          <p:nvPr/>
        </p:nvSpPr>
        <p:spPr>
          <a:xfrm>
            <a:off x="6396227" y="4714837"/>
            <a:ext cx="492956" cy="261610"/>
          </a:xfrm>
          <a:prstGeom prst="rect">
            <a:avLst/>
          </a:prstGeom>
          <a:noFill/>
        </p:spPr>
        <p:txBody>
          <a:bodyPr wrap="square" rtlCol="0">
            <a:spAutoFit/>
          </a:bodyPr>
          <a:lstStyle/>
          <a:p>
            <a:r>
              <a:rPr lang="en-IN" sz="1100" dirty="0"/>
              <a:t>22</a:t>
            </a:r>
          </a:p>
        </p:txBody>
      </p:sp>
      <p:sp>
        <p:nvSpPr>
          <p:cNvPr id="30" name="TextBox 29">
            <a:extLst>
              <a:ext uri="{FF2B5EF4-FFF2-40B4-BE49-F238E27FC236}">
                <a16:creationId xmlns:a16="http://schemas.microsoft.com/office/drawing/2014/main" id="{4FF5D0D0-F5B4-C9B4-055A-09AAE83D69CB}"/>
              </a:ext>
            </a:extLst>
          </p:cNvPr>
          <p:cNvSpPr txBox="1"/>
          <p:nvPr/>
        </p:nvSpPr>
        <p:spPr>
          <a:xfrm>
            <a:off x="1097279" y="2210157"/>
            <a:ext cx="5449824" cy="825867"/>
          </a:xfrm>
          <a:prstGeom prst="rect">
            <a:avLst/>
          </a:prstGeom>
          <a:noFill/>
        </p:spPr>
        <p:txBody>
          <a:bodyPr wrap="square" rtlCol="0">
            <a:spAutoFit/>
          </a:bodyPr>
          <a:lstStyle/>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000" dirty="0">
                <a:solidFill>
                  <a:schemeClr val="tx1">
                    <a:lumMod val="75000"/>
                    <a:lumOff val="25000"/>
                  </a:schemeClr>
                </a:solidFill>
              </a:rPr>
              <a:t>Train Accuracy : 0.9984200131665569</a:t>
            </a:r>
          </a:p>
          <a:p>
            <a:pPr marL="91440" indent="-91440" defTabSz="914400">
              <a:lnSpc>
                <a:spcPct val="90000"/>
              </a:lnSpc>
              <a:spcBef>
                <a:spcPts val="1200"/>
              </a:spcBef>
              <a:spcAft>
                <a:spcPts val="200"/>
              </a:spcAft>
              <a:buClr>
                <a:schemeClr val="accent1"/>
              </a:buClr>
              <a:buSzPct val="100000"/>
              <a:buFont typeface="Calibri" panose="020F0502020204030204" pitchFamily="34" charset="0"/>
              <a:buChar char=" "/>
            </a:pPr>
            <a:r>
              <a:rPr lang="en-US" sz="2000" dirty="0">
                <a:solidFill>
                  <a:schemeClr val="tx1">
                    <a:lumMod val="75000"/>
                    <a:lumOff val="25000"/>
                  </a:schemeClr>
                </a:solidFill>
              </a:rPr>
              <a:t>Test Accuracy:  0.9656398104265402</a:t>
            </a:r>
          </a:p>
        </p:txBody>
      </p:sp>
      <p:sp>
        <p:nvSpPr>
          <p:cNvPr id="31" name="Rectangle: Rounded Corners 30">
            <a:extLst>
              <a:ext uri="{FF2B5EF4-FFF2-40B4-BE49-F238E27FC236}">
                <a16:creationId xmlns:a16="http://schemas.microsoft.com/office/drawing/2014/main" id="{C49AB811-0934-D01D-DB0B-836411BFB3AD}"/>
              </a:ext>
            </a:extLst>
          </p:cNvPr>
          <p:cNvSpPr/>
          <p:nvPr/>
        </p:nvSpPr>
        <p:spPr>
          <a:xfrm>
            <a:off x="8380124" y="1917516"/>
            <a:ext cx="2962656" cy="42062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2" name="TextBox 31">
            <a:extLst>
              <a:ext uri="{FF2B5EF4-FFF2-40B4-BE49-F238E27FC236}">
                <a16:creationId xmlns:a16="http://schemas.microsoft.com/office/drawing/2014/main" id="{9D46EAE9-23D8-BD4A-6989-3274D3100624}"/>
              </a:ext>
            </a:extLst>
          </p:cNvPr>
          <p:cNvSpPr txBox="1"/>
          <p:nvPr/>
        </p:nvSpPr>
        <p:spPr>
          <a:xfrm>
            <a:off x="8388300" y="2007150"/>
            <a:ext cx="2954480" cy="3970318"/>
          </a:xfrm>
          <a:prstGeom prst="rect">
            <a:avLst/>
          </a:prstGeom>
          <a:noFill/>
        </p:spPr>
        <p:txBody>
          <a:bodyPr wrap="square">
            <a:spAutoFit/>
          </a:bodyPr>
          <a:lstStyle/>
          <a:p>
            <a:pPr marL="285750" indent="-285750">
              <a:buFont typeface="Arial" panose="020B0604020202020204" pitchFamily="34" charset="0"/>
              <a:buChar char="•"/>
            </a:pPr>
            <a:r>
              <a:rPr lang="en-IN" dirty="0"/>
              <a:t>Classification threshold is  0.5</a:t>
            </a:r>
          </a:p>
          <a:p>
            <a:pPr marL="285750" indent="-285750">
              <a:buFont typeface="Arial" panose="020B0604020202020204" pitchFamily="34" charset="0"/>
              <a:buChar char="•"/>
            </a:pPr>
            <a:r>
              <a:rPr lang="en-IN" dirty="0"/>
              <a:t>True Positive Rate/Recall = 0.8402948402948403</a:t>
            </a:r>
          </a:p>
          <a:p>
            <a:pPr marL="285750" indent="-285750">
              <a:buFont typeface="Arial" panose="020B0604020202020204" pitchFamily="34" charset="0"/>
              <a:buChar char="•"/>
            </a:pPr>
            <a:r>
              <a:rPr lang="en-IN" dirty="0"/>
              <a:t>False Positive Rate = 0.010352941176470589</a:t>
            </a:r>
          </a:p>
          <a:p>
            <a:pPr marL="285750" indent="-285750">
              <a:buFont typeface="Arial" panose="020B0604020202020204" pitchFamily="34" charset="0"/>
              <a:buChar char="•"/>
            </a:pPr>
            <a:r>
              <a:rPr lang="en-IN" dirty="0"/>
              <a:t>Accuracy = 0.9656398104265402</a:t>
            </a:r>
          </a:p>
          <a:p>
            <a:pPr marL="285750" indent="-285750">
              <a:buFont typeface="Arial" panose="020B0604020202020204" pitchFamily="34" charset="0"/>
              <a:buChar char="•"/>
            </a:pPr>
            <a:r>
              <a:rPr lang="en-IN" dirty="0"/>
              <a:t>Precision =  0.9395604395604396</a:t>
            </a:r>
          </a:p>
          <a:p>
            <a:pPr marL="285750" indent="-285750">
              <a:buFont typeface="Arial" panose="020B0604020202020204" pitchFamily="34" charset="0"/>
              <a:buChar char="•"/>
            </a:pPr>
            <a:r>
              <a:rPr lang="en-IN" dirty="0"/>
              <a:t>F1 score: 0.8758169934640523</a:t>
            </a:r>
          </a:p>
          <a:p>
            <a:pPr marL="285750" indent="-285750">
              <a:buFont typeface="Arial" panose="020B0604020202020204" pitchFamily="34" charset="0"/>
              <a:buChar char="•"/>
            </a:pPr>
            <a:r>
              <a:rPr lang="en-IN" dirty="0"/>
              <a:t>ROC AUC score: 0.9061361468420291</a:t>
            </a:r>
          </a:p>
        </p:txBody>
      </p:sp>
      <p:cxnSp>
        <p:nvCxnSpPr>
          <p:cNvPr id="33" name="Straight Connector 32">
            <a:extLst>
              <a:ext uri="{FF2B5EF4-FFF2-40B4-BE49-F238E27FC236}">
                <a16:creationId xmlns:a16="http://schemas.microsoft.com/office/drawing/2014/main" id="{26C49C4D-9755-D823-586F-D7FD3D46C892}"/>
              </a:ext>
            </a:extLst>
          </p:cNvPr>
          <p:cNvCxnSpPr>
            <a:cxnSpLocks/>
          </p:cNvCxnSpPr>
          <p:nvPr/>
        </p:nvCxnSpPr>
        <p:spPr>
          <a:xfrm>
            <a:off x="7589520" y="2103120"/>
            <a:ext cx="0" cy="387434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2442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6C07564C-02B8-27A4-E47D-890AFC0DDA07}"/>
              </a:ext>
            </a:extLst>
          </p:cNvPr>
          <p:cNvSpPr/>
          <p:nvPr/>
        </p:nvSpPr>
        <p:spPr>
          <a:xfrm>
            <a:off x="8380124" y="1917516"/>
            <a:ext cx="2962656" cy="42062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395CD37C-D809-7E43-6663-FD722F85AFBF}"/>
              </a:ext>
            </a:extLst>
          </p:cNvPr>
          <p:cNvSpPr>
            <a:spLocks noGrp="1"/>
          </p:cNvSpPr>
          <p:nvPr>
            <p:ph type="title"/>
          </p:nvPr>
        </p:nvSpPr>
        <p:spPr/>
        <p:txBody>
          <a:bodyPr/>
          <a:lstStyle/>
          <a:p>
            <a:r>
              <a:rPr lang="en-US" dirty="0"/>
              <a:t>Test Results</a:t>
            </a:r>
          </a:p>
        </p:txBody>
      </p:sp>
      <p:sp>
        <p:nvSpPr>
          <p:cNvPr id="4" name="Content Placeholder 3">
            <a:extLst>
              <a:ext uri="{FF2B5EF4-FFF2-40B4-BE49-F238E27FC236}">
                <a16:creationId xmlns:a16="http://schemas.microsoft.com/office/drawing/2014/main" id="{4A173E07-9769-10CD-A4A2-086C89F9DDB7}"/>
              </a:ext>
            </a:extLst>
          </p:cNvPr>
          <p:cNvSpPr>
            <a:spLocks noGrp="1"/>
          </p:cNvSpPr>
          <p:nvPr>
            <p:ph idx="1"/>
          </p:nvPr>
        </p:nvSpPr>
        <p:spPr/>
        <p:txBody>
          <a:bodyPr/>
          <a:lstStyle/>
          <a:p>
            <a:r>
              <a:rPr lang="en-US" u="sng" dirty="0"/>
              <a:t>KNN Classifier</a:t>
            </a:r>
          </a:p>
          <a:p>
            <a:r>
              <a:rPr lang="en-US" dirty="0"/>
              <a:t>N=14</a:t>
            </a:r>
          </a:p>
          <a:p>
            <a:r>
              <a:rPr lang="en-US" dirty="0"/>
              <a:t>Train Accuracy : 0.8886109282422646</a:t>
            </a:r>
          </a:p>
          <a:p>
            <a:r>
              <a:rPr lang="en-US" dirty="0"/>
              <a:t>Test Accuracy:  0.877172195892575</a:t>
            </a:r>
          </a:p>
          <a:p>
            <a:endParaRPr lang="en-US" dirty="0"/>
          </a:p>
          <a:p>
            <a:endParaRPr lang="en-US" dirty="0"/>
          </a:p>
        </p:txBody>
      </p:sp>
      <p:grpSp>
        <p:nvGrpSpPr>
          <p:cNvPr id="22" name="Group 21">
            <a:extLst>
              <a:ext uri="{FF2B5EF4-FFF2-40B4-BE49-F238E27FC236}">
                <a16:creationId xmlns:a16="http://schemas.microsoft.com/office/drawing/2014/main" id="{A02B5E6A-EC89-A24A-E735-2E317DA3AC2E}"/>
              </a:ext>
            </a:extLst>
          </p:cNvPr>
          <p:cNvGrpSpPr/>
          <p:nvPr/>
        </p:nvGrpSpPr>
        <p:grpSpPr>
          <a:xfrm>
            <a:off x="3909063" y="3835970"/>
            <a:ext cx="3172554" cy="2033124"/>
            <a:chOff x="3909063" y="3835970"/>
            <a:chExt cx="3172554" cy="2033124"/>
          </a:xfrm>
        </p:grpSpPr>
        <p:grpSp>
          <p:nvGrpSpPr>
            <p:cNvPr id="9" name="Group 8">
              <a:extLst>
                <a:ext uri="{FF2B5EF4-FFF2-40B4-BE49-F238E27FC236}">
                  <a16:creationId xmlns:a16="http://schemas.microsoft.com/office/drawing/2014/main" id="{03BA64A3-0B4E-D393-8A6E-3D8F05B7B756}"/>
                </a:ext>
              </a:extLst>
            </p:cNvPr>
            <p:cNvGrpSpPr/>
            <p:nvPr/>
          </p:nvGrpSpPr>
          <p:grpSpPr>
            <a:xfrm>
              <a:off x="5263896" y="4521030"/>
              <a:ext cx="1664208" cy="1348064"/>
              <a:chOff x="3849624" y="4471416"/>
              <a:chExt cx="1664208" cy="1348064"/>
            </a:xfrm>
          </p:grpSpPr>
          <p:sp>
            <p:nvSpPr>
              <p:cNvPr id="3" name="Rectangle 2">
                <a:extLst>
                  <a:ext uri="{FF2B5EF4-FFF2-40B4-BE49-F238E27FC236}">
                    <a16:creationId xmlns:a16="http://schemas.microsoft.com/office/drawing/2014/main" id="{C8A91370-2872-F2F9-A99A-85E7ECC572DF}"/>
                  </a:ext>
                </a:extLst>
              </p:cNvPr>
              <p:cNvSpPr/>
              <p:nvPr/>
            </p:nvSpPr>
            <p:spPr>
              <a:xfrm>
                <a:off x="3849624" y="4471416"/>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442D629-54F8-2E55-0665-7329639E561E}"/>
                  </a:ext>
                </a:extLst>
              </p:cNvPr>
              <p:cNvSpPr/>
              <p:nvPr/>
            </p:nvSpPr>
            <p:spPr>
              <a:xfrm>
                <a:off x="4709160" y="4471416"/>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60483AC-0C38-26E8-E8D4-BC7C2855C862}"/>
                  </a:ext>
                </a:extLst>
              </p:cNvPr>
              <p:cNvSpPr/>
              <p:nvPr/>
            </p:nvSpPr>
            <p:spPr>
              <a:xfrm>
                <a:off x="3849624" y="5170255"/>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06EC3BB-81C3-EA26-03A6-B018AA2E8119}"/>
                  </a:ext>
                </a:extLst>
              </p:cNvPr>
              <p:cNvSpPr/>
              <p:nvPr/>
            </p:nvSpPr>
            <p:spPr>
              <a:xfrm>
                <a:off x="4709160" y="5170254"/>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E72CECFF-2106-A450-F00E-3C4C0BDF82ED}"/>
                </a:ext>
              </a:extLst>
            </p:cNvPr>
            <p:cNvCxnSpPr>
              <a:cxnSpLocks/>
            </p:cNvCxnSpPr>
            <p:nvPr/>
          </p:nvCxnSpPr>
          <p:spPr>
            <a:xfrm>
              <a:off x="5120640" y="4521030"/>
              <a:ext cx="0" cy="1348063"/>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6480863-C0CB-315E-E230-9B7522837B28}"/>
                </a:ext>
              </a:extLst>
            </p:cNvPr>
            <p:cNvCxnSpPr>
              <a:cxnSpLocks/>
            </p:cNvCxnSpPr>
            <p:nvPr/>
          </p:nvCxnSpPr>
          <p:spPr>
            <a:xfrm>
              <a:off x="5260848" y="4389966"/>
              <a:ext cx="1664208"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197A4838-79C8-E923-AF27-2D21281E176F}"/>
                </a:ext>
              </a:extLst>
            </p:cNvPr>
            <p:cNvSpPr txBox="1"/>
            <p:nvPr/>
          </p:nvSpPr>
          <p:spPr>
            <a:xfrm>
              <a:off x="3909063" y="4985589"/>
              <a:ext cx="877823" cy="369332"/>
            </a:xfrm>
            <a:prstGeom prst="rect">
              <a:avLst/>
            </a:prstGeom>
            <a:noFill/>
          </p:spPr>
          <p:txBody>
            <a:bodyPr wrap="square" rtlCol="0">
              <a:spAutoFit/>
            </a:bodyPr>
            <a:lstStyle/>
            <a:p>
              <a:r>
                <a:rPr lang="en-IN" dirty="0"/>
                <a:t>Actual</a:t>
              </a:r>
            </a:p>
          </p:txBody>
        </p:sp>
        <p:sp>
          <p:nvSpPr>
            <p:cNvPr id="16" name="TextBox 15">
              <a:extLst>
                <a:ext uri="{FF2B5EF4-FFF2-40B4-BE49-F238E27FC236}">
                  <a16:creationId xmlns:a16="http://schemas.microsoft.com/office/drawing/2014/main" id="{4F7BABE9-BF57-3FF9-5B1B-CE5748627EB4}"/>
                </a:ext>
              </a:extLst>
            </p:cNvPr>
            <p:cNvSpPr txBox="1"/>
            <p:nvPr/>
          </p:nvSpPr>
          <p:spPr>
            <a:xfrm>
              <a:off x="5475732" y="3835970"/>
              <a:ext cx="1295400" cy="369332"/>
            </a:xfrm>
            <a:prstGeom prst="rect">
              <a:avLst/>
            </a:prstGeom>
            <a:noFill/>
          </p:spPr>
          <p:txBody>
            <a:bodyPr wrap="square" rtlCol="0">
              <a:spAutoFit/>
            </a:bodyPr>
            <a:lstStyle/>
            <a:p>
              <a:r>
                <a:rPr lang="en-IN" dirty="0"/>
                <a:t>Predicted</a:t>
              </a:r>
            </a:p>
          </p:txBody>
        </p:sp>
        <p:sp>
          <p:nvSpPr>
            <p:cNvPr id="17" name="TextBox 16">
              <a:extLst>
                <a:ext uri="{FF2B5EF4-FFF2-40B4-BE49-F238E27FC236}">
                  <a16:creationId xmlns:a16="http://schemas.microsoft.com/office/drawing/2014/main" id="{EAD57510-9828-FBFA-3794-D42682AF2785}"/>
                </a:ext>
              </a:extLst>
            </p:cNvPr>
            <p:cNvSpPr txBox="1"/>
            <p:nvPr/>
          </p:nvSpPr>
          <p:spPr>
            <a:xfrm rot="16200000">
              <a:off x="4549959" y="4640733"/>
              <a:ext cx="877823" cy="230832"/>
            </a:xfrm>
            <a:prstGeom prst="rect">
              <a:avLst/>
            </a:prstGeom>
            <a:noFill/>
          </p:spPr>
          <p:txBody>
            <a:bodyPr wrap="square" rtlCol="0">
              <a:spAutoFit/>
            </a:bodyPr>
            <a:lstStyle/>
            <a:p>
              <a:r>
                <a:rPr lang="en-IN" sz="900" dirty="0"/>
                <a:t>Negative</a:t>
              </a:r>
            </a:p>
          </p:txBody>
        </p:sp>
        <p:sp>
          <p:nvSpPr>
            <p:cNvPr id="18" name="TextBox 17">
              <a:extLst>
                <a:ext uri="{FF2B5EF4-FFF2-40B4-BE49-F238E27FC236}">
                  <a16:creationId xmlns:a16="http://schemas.microsoft.com/office/drawing/2014/main" id="{5F49D6DF-AEFB-DEB8-EE97-8B34AD0437C1}"/>
                </a:ext>
              </a:extLst>
            </p:cNvPr>
            <p:cNvSpPr txBox="1"/>
            <p:nvPr/>
          </p:nvSpPr>
          <p:spPr>
            <a:xfrm rot="16200000">
              <a:off x="4558137" y="5314765"/>
              <a:ext cx="877823" cy="230832"/>
            </a:xfrm>
            <a:prstGeom prst="rect">
              <a:avLst/>
            </a:prstGeom>
            <a:noFill/>
          </p:spPr>
          <p:txBody>
            <a:bodyPr wrap="square" rtlCol="0">
              <a:spAutoFit/>
            </a:bodyPr>
            <a:lstStyle/>
            <a:p>
              <a:r>
                <a:rPr lang="en-IN" sz="900" dirty="0"/>
                <a:t>Positive</a:t>
              </a:r>
            </a:p>
          </p:txBody>
        </p:sp>
        <p:sp>
          <p:nvSpPr>
            <p:cNvPr id="19" name="TextBox 18">
              <a:extLst>
                <a:ext uri="{FF2B5EF4-FFF2-40B4-BE49-F238E27FC236}">
                  <a16:creationId xmlns:a16="http://schemas.microsoft.com/office/drawing/2014/main" id="{CDD9E2C7-B0FA-E552-4A3A-BD35C46004FC}"/>
                </a:ext>
              </a:extLst>
            </p:cNvPr>
            <p:cNvSpPr txBox="1"/>
            <p:nvPr/>
          </p:nvSpPr>
          <p:spPr>
            <a:xfrm>
              <a:off x="5379015" y="4181824"/>
              <a:ext cx="877823" cy="230832"/>
            </a:xfrm>
            <a:prstGeom prst="rect">
              <a:avLst/>
            </a:prstGeom>
            <a:noFill/>
          </p:spPr>
          <p:txBody>
            <a:bodyPr wrap="square" rtlCol="0">
              <a:spAutoFit/>
            </a:bodyPr>
            <a:lstStyle/>
            <a:p>
              <a:r>
                <a:rPr lang="en-IN" sz="900" dirty="0"/>
                <a:t>Negative</a:t>
              </a:r>
            </a:p>
          </p:txBody>
        </p:sp>
        <p:sp>
          <p:nvSpPr>
            <p:cNvPr id="20" name="TextBox 19">
              <a:extLst>
                <a:ext uri="{FF2B5EF4-FFF2-40B4-BE49-F238E27FC236}">
                  <a16:creationId xmlns:a16="http://schemas.microsoft.com/office/drawing/2014/main" id="{6C357448-B2B2-900F-CD37-7BA41FEA30E3}"/>
                </a:ext>
              </a:extLst>
            </p:cNvPr>
            <p:cNvSpPr txBox="1"/>
            <p:nvPr/>
          </p:nvSpPr>
          <p:spPr>
            <a:xfrm>
              <a:off x="6203794" y="4171562"/>
              <a:ext cx="877823" cy="230832"/>
            </a:xfrm>
            <a:prstGeom prst="rect">
              <a:avLst/>
            </a:prstGeom>
            <a:noFill/>
          </p:spPr>
          <p:txBody>
            <a:bodyPr wrap="square" rtlCol="0">
              <a:spAutoFit/>
            </a:bodyPr>
            <a:lstStyle/>
            <a:p>
              <a:r>
                <a:rPr lang="en-IN" sz="900" dirty="0"/>
                <a:t>Positive</a:t>
              </a:r>
            </a:p>
          </p:txBody>
        </p:sp>
      </p:grpSp>
      <p:sp>
        <p:nvSpPr>
          <p:cNvPr id="23" name="TextBox 22">
            <a:extLst>
              <a:ext uri="{FF2B5EF4-FFF2-40B4-BE49-F238E27FC236}">
                <a16:creationId xmlns:a16="http://schemas.microsoft.com/office/drawing/2014/main" id="{2C658990-2919-082B-2C2E-09D66E01AA54}"/>
              </a:ext>
            </a:extLst>
          </p:cNvPr>
          <p:cNvSpPr txBox="1"/>
          <p:nvPr/>
        </p:nvSpPr>
        <p:spPr>
          <a:xfrm>
            <a:off x="5441501" y="4714837"/>
            <a:ext cx="492956" cy="261610"/>
          </a:xfrm>
          <a:prstGeom prst="rect">
            <a:avLst/>
          </a:prstGeom>
          <a:noFill/>
        </p:spPr>
        <p:txBody>
          <a:bodyPr wrap="square" rtlCol="0">
            <a:spAutoFit/>
          </a:bodyPr>
          <a:lstStyle/>
          <a:p>
            <a:r>
              <a:rPr lang="en-IN" sz="1100" dirty="0"/>
              <a:t>2110</a:t>
            </a:r>
          </a:p>
        </p:txBody>
      </p:sp>
      <p:sp>
        <p:nvSpPr>
          <p:cNvPr id="24" name="TextBox 23">
            <a:extLst>
              <a:ext uri="{FF2B5EF4-FFF2-40B4-BE49-F238E27FC236}">
                <a16:creationId xmlns:a16="http://schemas.microsoft.com/office/drawing/2014/main" id="{6C7DCC37-8E0C-6F63-C809-D1C5EA7CB2B6}"/>
              </a:ext>
            </a:extLst>
          </p:cNvPr>
          <p:cNvSpPr txBox="1"/>
          <p:nvPr/>
        </p:nvSpPr>
        <p:spPr>
          <a:xfrm>
            <a:off x="5475732" y="5413675"/>
            <a:ext cx="492956" cy="261610"/>
          </a:xfrm>
          <a:prstGeom prst="rect">
            <a:avLst/>
          </a:prstGeom>
          <a:noFill/>
        </p:spPr>
        <p:txBody>
          <a:bodyPr wrap="square" rtlCol="0">
            <a:spAutoFit/>
          </a:bodyPr>
          <a:lstStyle/>
          <a:p>
            <a:r>
              <a:rPr lang="en-IN" sz="1100" dirty="0"/>
              <a:t>296</a:t>
            </a:r>
          </a:p>
        </p:txBody>
      </p:sp>
      <p:sp>
        <p:nvSpPr>
          <p:cNvPr id="25" name="TextBox 24">
            <a:extLst>
              <a:ext uri="{FF2B5EF4-FFF2-40B4-BE49-F238E27FC236}">
                <a16:creationId xmlns:a16="http://schemas.microsoft.com/office/drawing/2014/main" id="{89C1E2F7-A2C9-0B64-8033-3B056C21F135}"/>
              </a:ext>
            </a:extLst>
          </p:cNvPr>
          <p:cNvSpPr txBox="1"/>
          <p:nvPr/>
        </p:nvSpPr>
        <p:spPr>
          <a:xfrm>
            <a:off x="6396227" y="5432390"/>
            <a:ext cx="492956" cy="261610"/>
          </a:xfrm>
          <a:prstGeom prst="rect">
            <a:avLst/>
          </a:prstGeom>
          <a:noFill/>
        </p:spPr>
        <p:txBody>
          <a:bodyPr wrap="square" rtlCol="0">
            <a:spAutoFit/>
          </a:bodyPr>
          <a:lstStyle/>
          <a:p>
            <a:r>
              <a:rPr lang="en-IN" sz="1100" dirty="0"/>
              <a:t>111</a:t>
            </a:r>
          </a:p>
        </p:txBody>
      </p:sp>
      <p:sp>
        <p:nvSpPr>
          <p:cNvPr id="26" name="TextBox 25">
            <a:extLst>
              <a:ext uri="{FF2B5EF4-FFF2-40B4-BE49-F238E27FC236}">
                <a16:creationId xmlns:a16="http://schemas.microsoft.com/office/drawing/2014/main" id="{FBD109E0-9660-FB8D-E9F4-10B6032D8597}"/>
              </a:ext>
            </a:extLst>
          </p:cNvPr>
          <p:cNvSpPr txBox="1"/>
          <p:nvPr/>
        </p:nvSpPr>
        <p:spPr>
          <a:xfrm>
            <a:off x="6396227" y="4714837"/>
            <a:ext cx="492956" cy="261610"/>
          </a:xfrm>
          <a:prstGeom prst="rect">
            <a:avLst/>
          </a:prstGeom>
          <a:noFill/>
        </p:spPr>
        <p:txBody>
          <a:bodyPr wrap="square" rtlCol="0">
            <a:spAutoFit/>
          </a:bodyPr>
          <a:lstStyle/>
          <a:p>
            <a:r>
              <a:rPr lang="en-IN" sz="1100" dirty="0"/>
              <a:t>15</a:t>
            </a:r>
          </a:p>
        </p:txBody>
      </p:sp>
      <p:sp>
        <p:nvSpPr>
          <p:cNvPr id="30" name="TextBox 29">
            <a:extLst>
              <a:ext uri="{FF2B5EF4-FFF2-40B4-BE49-F238E27FC236}">
                <a16:creationId xmlns:a16="http://schemas.microsoft.com/office/drawing/2014/main" id="{46AD131E-7E8F-96F5-BF01-8F1DA3617BAC}"/>
              </a:ext>
            </a:extLst>
          </p:cNvPr>
          <p:cNvSpPr txBox="1"/>
          <p:nvPr/>
        </p:nvSpPr>
        <p:spPr>
          <a:xfrm>
            <a:off x="8388300" y="2007150"/>
            <a:ext cx="2954480" cy="3970318"/>
          </a:xfrm>
          <a:prstGeom prst="rect">
            <a:avLst/>
          </a:prstGeom>
          <a:noFill/>
        </p:spPr>
        <p:txBody>
          <a:bodyPr wrap="square">
            <a:spAutoFit/>
          </a:bodyPr>
          <a:lstStyle/>
          <a:p>
            <a:pPr marL="285750" indent="-285750">
              <a:buFont typeface="Arial" panose="020B0604020202020204" pitchFamily="34" charset="0"/>
              <a:buChar char="•"/>
            </a:pPr>
            <a:r>
              <a:rPr lang="en-IN" dirty="0"/>
              <a:t>Classification threshold is  0.5</a:t>
            </a:r>
          </a:p>
          <a:p>
            <a:pPr marL="285750" indent="-285750">
              <a:buFont typeface="Arial" panose="020B0604020202020204" pitchFamily="34" charset="0"/>
              <a:buChar char="•"/>
            </a:pPr>
            <a:r>
              <a:rPr lang="en-IN" dirty="0"/>
              <a:t>True Positive Rate/Recall = 0.2727272727272727</a:t>
            </a:r>
          </a:p>
          <a:p>
            <a:pPr marL="285750" indent="-285750">
              <a:buFont typeface="Arial" panose="020B0604020202020204" pitchFamily="34" charset="0"/>
              <a:buChar char="•"/>
            </a:pPr>
            <a:r>
              <a:rPr lang="en-IN" dirty="0"/>
              <a:t>False Positive Rate = 0.007058823529411765</a:t>
            </a:r>
          </a:p>
          <a:p>
            <a:pPr marL="285750" indent="-285750">
              <a:buFont typeface="Arial" panose="020B0604020202020204" pitchFamily="34" charset="0"/>
              <a:buChar char="•"/>
            </a:pPr>
            <a:r>
              <a:rPr lang="en-IN" dirty="0"/>
              <a:t>Accuracy = 0.877172195892575</a:t>
            </a:r>
          </a:p>
          <a:p>
            <a:pPr marL="285750" indent="-285750">
              <a:buFont typeface="Arial" panose="020B0604020202020204" pitchFamily="34" charset="0"/>
              <a:buChar char="•"/>
            </a:pPr>
            <a:r>
              <a:rPr lang="en-IN" dirty="0"/>
              <a:t>Precision = 0.8809523809523809</a:t>
            </a:r>
          </a:p>
          <a:p>
            <a:pPr marL="285750" indent="-285750">
              <a:buFont typeface="Arial" panose="020B0604020202020204" pitchFamily="34" charset="0"/>
              <a:buChar char="•"/>
            </a:pPr>
            <a:r>
              <a:rPr lang="en-IN" dirty="0"/>
              <a:t>F1 score: 0.8758169934640523</a:t>
            </a:r>
          </a:p>
          <a:p>
            <a:pPr marL="285750" indent="-285750">
              <a:buFont typeface="Arial" panose="020B0604020202020204" pitchFamily="34" charset="0"/>
              <a:buChar char="•"/>
            </a:pPr>
            <a:r>
              <a:rPr lang="en-IN" dirty="0"/>
              <a:t>ROC AUC score: 0.9061361468420291</a:t>
            </a:r>
          </a:p>
        </p:txBody>
      </p:sp>
      <p:cxnSp>
        <p:nvCxnSpPr>
          <p:cNvPr id="33" name="Straight Connector 32">
            <a:extLst>
              <a:ext uri="{FF2B5EF4-FFF2-40B4-BE49-F238E27FC236}">
                <a16:creationId xmlns:a16="http://schemas.microsoft.com/office/drawing/2014/main" id="{3176D1E5-0961-B763-4B7B-9A848A7706A3}"/>
              </a:ext>
            </a:extLst>
          </p:cNvPr>
          <p:cNvCxnSpPr>
            <a:cxnSpLocks/>
          </p:cNvCxnSpPr>
          <p:nvPr/>
        </p:nvCxnSpPr>
        <p:spPr>
          <a:xfrm>
            <a:off x="7589520" y="2103120"/>
            <a:ext cx="0" cy="3874348"/>
          </a:xfrm>
          <a:prstGeom prst="line">
            <a:avLst/>
          </a:prstGeom>
        </p:spPr>
        <p:style>
          <a:lnRef idx="1">
            <a:schemeClr val="dk1"/>
          </a:lnRef>
          <a:fillRef idx="0">
            <a:schemeClr val="dk1"/>
          </a:fillRef>
          <a:effectRef idx="0">
            <a:schemeClr val="dk1"/>
          </a:effectRef>
          <a:fontRef idx="minor">
            <a:schemeClr val="tx1"/>
          </a:fontRef>
        </p:style>
      </p:cxnSp>
      <p:grpSp>
        <p:nvGrpSpPr>
          <p:cNvPr id="12" name="Group 11">
            <a:extLst>
              <a:ext uri="{FF2B5EF4-FFF2-40B4-BE49-F238E27FC236}">
                <a16:creationId xmlns:a16="http://schemas.microsoft.com/office/drawing/2014/main" id="{28DB8D8D-D198-03E8-AB50-B9E4C5849143}"/>
              </a:ext>
            </a:extLst>
          </p:cNvPr>
          <p:cNvGrpSpPr/>
          <p:nvPr/>
        </p:nvGrpSpPr>
        <p:grpSpPr>
          <a:xfrm>
            <a:off x="866693" y="4664050"/>
            <a:ext cx="2923142" cy="1004982"/>
            <a:chOff x="866693" y="4664050"/>
            <a:chExt cx="2923142" cy="1004982"/>
          </a:xfrm>
        </p:grpSpPr>
        <p:sp>
          <p:nvSpPr>
            <p:cNvPr id="10" name="Rectangle: Rounded Corners 9">
              <a:extLst>
                <a:ext uri="{FF2B5EF4-FFF2-40B4-BE49-F238E27FC236}">
                  <a16:creationId xmlns:a16="http://schemas.microsoft.com/office/drawing/2014/main" id="{1758A994-962F-91C1-A6AC-6C1423C95077}"/>
                </a:ext>
              </a:extLst>
            </p:cNvPr>
            <p:cNvSpPr/>
            <p:nvPr/>
          </p:nvSpPr>
          <p:spPr>
            <a:xfrm>
              <a:off x="866693" y="4664050"/>
              <a:ext cx="2923142" cy="8554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00B375D0-ABCA-B924-8F9C-8A3335F6C2AA}"/>
                </a:ext>
              </a:extLst>
            </p:cNvPr>
            <p:cNvSpPr txBox="1"/>
            <p:nvPr/>
          </p:nvSpPr>
          <p:spPr>
            <a:xfrm>
              <a:off x="1144380" y="4838035"/>
              <a:ext cx="2366507" cy="830997"/>
            </a:xfrm>
            <a:prstGeom prst="rect">
              <a:avLst/>
            </a:prstGeom>
            <a:noFill/>
          </p:spPr>
          <p:txBody>
            <a:bodyPr wrap="square" rtlCol="0">
              <a:spAutoFit/>
            </a:bodyPr>
            <a:lstStyle/>
            <a:p>
              <a:r>
                <a:rPr lang="en-US" sz="2400" dirty="0"/>
                <a:t>Confusion Matrix</a:t>
              </a:r>
            </a:p>
            <a:p>
              <a:endParaRPr lang="en-IN" sz="2400" dirty="0"/>
            </a:p>
          </p:txBody>
        </p:sp>
      </p:grpSp>
    </p:spTree>
    <p:extLst>
      <p:ext uri="{BB962C8B-B14F-4D97-AF65-F5344CB8AC3E}">
        <p14:creationId xmlns:p14="http://schemas.microsoft.com/office/powerpoint/2010/main" val="569358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46A6-A3CE-6257-18E1-CBC694C7488B}"/>
              </a:ext>
            </a:extLst>
          </p:cNvPr>
          <p:cNvSpPr>
            <a:spLocks noGrp="1"/>
          </p:cNvSpPr>
          <p:nvPr>
            <p:ph type="title"/>
          </p:nvPr>
        </p:nvSpPr>
        <p:spPr/>
        <p:txBody>
          <a:bodyPr/>
          <a:lstStyle/>
          <a:p>
            <a:r>
              <a:rPr lang="en-IN" dirty="0"/>
              <a:t>Test Results</a:t>
            </a:r>
          </a:p>
        </p:txBody>
      </p:sp>
      <p:sp>
        <p:nvSpPr>
          <p:cNvPr id="5" name="TextBox 4">
            <a:extLst>
              <a:ext uri="{FF2B5EF4-FFF2-40B4-BE49-F238E27FC236}">
                <a16:creationId xmlns:a16="http://schemas.microsoft.com/office/drawing/2014/main" id="{29685EBB-7A21-0C62-3687-5470D5E5F088}"/>
              </a:ext>
            </a:extLst>
          </p:cNvPr>
          <p:cNvSpPr txBox="1"/>
          <p:nvPr/>
        </p:nvSpPr>
        <p:spPr>
          <a:xfrm>
            <a:off x="1201690" y="1840825"/>
            <a:ext cx="6097554" cy="369332"/>
          </a:xfrm>
          <a:prstGeom prst="rect">
            <a:avLst/>
          </a:prstGeom>
          <a:noFill/>
        </p:spPr>
        <p:txBody>
          <a:bodyPr wrap="square">
            <a:spAutoFit/>
          </a:bodyPr>
          <a:lstStyle/>
          <a:p>
            <a:endParaRPr lang="en-US" u="sng" dirty="0"/>
          </a:p>
        </p:txBody>
      </p:sp>
      <p:sp>
        <p:nvSpPr>
          <p:cNvPr id="4" name="TextBox 3">
            <a:extLst>
              <a:ext uri="{FF2B5EF4-FFF2-40B4-BE49-F238E27FC236}">
                <a16:creationId xmlns:a16="http://schemas.microsoft.com/office/drawing/2014/main" id="{BC6424CB-FEE4-AAF0-53ED-4CF0EB44BD0F}"/>
              </a:ext>
            </a:extLst>
          </p:cNvPr>
          <p:cNvSpPr txBox="1"/>
          <p:nvPr/>
        </p:nvSpPr>
        <p:spPr>
          <a:xfrm>
            <a:off x="1201690" y="1840825"/>
            <a:ext cx="1587230" cy="369332"/>
          </a:xfrm>
          <a:prstGeom prst="rect">
            <a:avLst/>
          </a:prstGeom>
          <a:noFill/>
        </p:spPr>
        <p:txBody>
          <a:bodyPr wrap="square">
            <a:spAutoFit/>
          </a:bodyPr>
          <a:lstStyle/>
          <a:p>
            <a:r>
              <a:rPr lang="en-US" u="sng" dirty="0"/>
              <a:t>KNN Classifier</a:t>
            </a:r>
          </a:p>
        </p:txBody>
      </p:sp>
      <p:pic>
        <p:nvPicPr>
          <p:cNvPr id="8194" name="Picture 2">
            <a:extLst>
              <a:ext uri="{FF2B5EF4-FFF2-40B4-BE49-F238E27FC236}">
                <a16:creationId xmlns:a16="http://schemas.microsoft.com/office/drawing/2014/main" id="{BFB869FF-B1AB-A636-B995-409374F14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690" y="2481944"/>
            <a:ext cx="4662415" cy="35946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AD31936-9B49-2462-3CBA-B439DEB2B111}"/>
              </a:ext>
            </a:extLst>
          </p:cNvPr>
          <p:cNvSpPr txBox="1"/>
          <p:nvPr/>
        </p:nvSpPr>
        <p:spPr>
          <a:xfrm>
            <a:off x="1201690" y="2204945"/>
            <a:ext cx="2144890" cy="276999"/>
          </a:xfrm>
          <a:prstGeom prst="rect">
            <a:avLst/>
          </a:prstGeom>
          <a:noFill/>
        </p:spPr>
        <p:txBody>
          <a:bodyPr wrap="square">
            <a:spAutoFit/>
          </a:bodyPr>
          <a:lstStyle/>
          <a:p>
            <a:r>
              <a:rPr lang="en-US" sz="1200" dirty="0"/>
              <a:t>K = 5: Max Accuracy</a:t>
            </a:r>
          </a:p>
        </p:txBody>
      </p:sp>
      <p:pic>
        <p:nvPicPr>
          <p:cNvPr id="8196" name="Picture 4">
            <a:extLst>
              <a:ext uri="{FF2B5EF4-FFF2-40B4-BE49-F238E27FC236}">
                <a16:creationId xmlns:a16="http://schemas.microsoft.com/office/drawing/2014/main" id="{375C2F97-F2DD-FE40-D16A-4308EFABC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3266" y="2476022"/>
            <a:ext cx="4662414" cy="360054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296ED74-E702-22C9-9B99-C62F9F276941}"/>
              </a:ext>
            </a:extLst>
          </p:cNvPr>
          <p:cNvSpPr txBox="1"/>
          <p:nvPr/>
        </p:nvSpPr>
        <p:spPr>
          <a:xfrm>
            <a:off x="6429429" y="2140826"/>
            <a:ext cx="2144890" cy="276999"/>
          </a:xfrm>
          <a:prstGeom prst="rect">
            <a:avLst/>
          </a:prstGeom>
          <a:noFill/>
        </p:spPr>
        <p:txBody>
          <a:bodyPr wrap="square">
            <a:spAutoFit/>
          </a:bodyPr>
          <a:lstStyle/>
          <a:p>
            <a:r>
              <a:rPr lang="en-US" sz="1200" dirty="0"/>
              <a:t>K = 99: Max Precision</a:t>
            </a:r>
          </a:p>
        </p:txBody>
      </p:sp>
    </p:spTree>
    <p:extLst>
      <p:ext uri="{BB962C8B-B14F-4D97-AF65-F5344CB8AC3E}">
        <p14:creationId xmlns:p14="http://schemas.microsoft.com/office/powerpoint/2010/main" val="4212768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46A6-A3CE-6257-18E1-CBC694C7488B}"/>
              </a:ext>
            </a:extLst>
          </p:cNvPr>
          <p:cNvSpPr>
            <a:spLocks noGrp="1"/>
          </p:cNvSpPr>
          <p:nvPr>
            <p:ph type="title"/>
          </p:nvPr>
        </p:nvSpPr>
        <p:spPr/>
        <p:txBody>
          <a:bodyPr/>
          <a:lstStyle/>
          <a:p>
            <a:r>
              <a:rPr lang="en-IN" dirty="0"/>
              <a:t>Test Results</a:t>
            </a:r>
          </a:p>
        </p:txBody>
      </p:sp>
      <p:sp>
        <p:nvSpPr>
          <p:cNvPr id="5" name="TextBox 4">
            <a:extLst>
              <a:ext uri="{FF2B5EF4-FFF2-40B4-BE49-F238E27FC236}">
                <a16:creationId xmlns:a16="http://schemas.microsoft.com/office/drawing/2014/main" id="{29685EBB-7A21-0C62-3687-5470D5E5F088}"/>
              </a:ext>
            </a:extLst>
          </p:cNvPr>
          <p:cNvSpPr txBox="1"/>
          <p:nvPr/>
        </p:nvSpPr>
        <p:spPr>
          <a:xfrm>
            <a:off x="1201690" y="1840825"/>
            <a:ext cx="6097554" cy="369332"/>
          </a:xfrm>
          <a:prstGeom prst="rect">
            <a:avLst/>
          </a:prstGeom>
          <a:noFill/>
        </p:spPr>
        <p:txBody>
          <a:bodyPr wrap="square">
            <a:spAutoFit/>
          </a:bodyPr>
          <a:lstStyle/>
          <a:p>
            <a:endParaRPr lang="en-US" u="sng" dirty="0"/>
          </a:p>
        </p:txBody>
      </p:sp>
      <p:sp>
        <p:nvSpPr>
          <p:cNvPr id="4" name="TextBox 3">
            <a:extLst>
              <a:ext uri="{FF2B5EF4-FFF2-40B4-BE49-F238E27FC236}">
                <a16:creationId xmlns:a16="http://schemas.microsoft.com/office/drawing/2014/main" id="{BC6424CB-FEE4-AAF0-53ED-4CF0EB44BD0F}"/>
              </a:ext>
            </a:extLst>
          </p:cNvPr>
          <p:cNvSpPr txBox="1"/>
          <p:nvPr/>
        </p:nvSpPr>
        <p:spPr>
          <a:xfrm>
            <a:off x="1210834" y="1840825"/>
            <a:ext cx="2958830" cy="369332"/>
          </a:xfrm>
          <a:prstGeom prst="rect">
            <a:avLst/>
          </a:prstGeom>
          <a:noFill/>
        </p:spPr>
        <p:txBody>
          <a:bodyPr wrap="square">
            <a:spAutoFit/>
          </a:bodyPr>
          <a:lstStyle/>
          <a:p>
            <a:r>
              <a:rPr lang="en-US" u="sng" dirty="0"/>
              <a:t>KNN Classifier (ROC Curve)</a:t>
            </a:r>
          </a:p>
        </p:txBody>
      </p:sp>
      <p:pic>
        <p:nvPicPr>
          <p:cNvPr id="9218" name="Picture 2">
            <a:extLst>
              <a:ext uri="{FF2B5EF4-FFF2-40B4-BE49-F238E27FC236}">
                <a16:creationId xmlns:a16="http://schemas.microsoft.com/office/drawing/2014/main" id="{4AF48D0B-3808-C710-743D-4D80F668E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586" y="2313622"/>
            <a:ext cx="4926894" cy="387292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C2462F5B-2060-FACC-FA39-D7A2AA345219}"/>
              </a:ext>
            </a:extLst>
          </p:cNvPr>
          <p:cNvSpPr/>
          <p:nvPr/>
        </p:nvSpPr>
        <p:spPr>
          <a:xfrm>
            <a:off x="8380124" y="2072069"/>
            <a:ext cx="2962656" cy="42062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6EEFB9F6-3C01-DCE7-487D-B8805A1E8370}"/>
              </a:ext>
            </a:extLst>
          </p:cNvPr>
          <p:cNvSpPr txBox="1"/>
          <p:nvPr/>
        </p:nvSpPr>
        <p:spPr>
          <a:xfrm>
            <a:off x="8388300" y="2190030"/>
            <a:ext cx="2954480" cy="3970318"/>
          </a:xfrm>
          <a:prstGeom prst="rect">
            <a:avLst/>
          </a:prstGeom>
          <a:noFill/>
        </p:spPr>
        <p:txBody>
          <a:bodyPr wrap="square">
            <a:spAutoFit/>
          </a:bodyPr>
          <a:lstStyle/>
          <a:p>
            <a:pPr marL="285750" indent="-285750">
              <a:buFont typeface="Arial" panose="020B0604020202020204" pitchFamily="34" charset="0"/>
              <a:buChar char="•"/>
            </a:pPr>
            <a:r>
              <a:rPr lang="en-IN" dirty="0"/>
              <a:t>Classification threshold is  0.5</a:t>
            </a:r>
          </a:p>
          <a:p>
            <a:pPr marL="285750" indent="-285750">
              <a:buFont typeface="Arial" panose="020B0604020202020204" pitchFamily="34" charset="0"/>
              <a:buChar char="•"/>
            </a:pPr>
            <a:r>
              <a:rPr lang="en-IN" dirty="0"/>
              <a:t>True Positive Rate/Recall = 0.4103194103194103</a:t>
            </a:r>
          </a:p>
          <a:p>
            <a:pPr marL="285750" indent="-285750">
              <a:buFont typeface="Arial" panose="020B0604020202020204" pitchFamily="34" charset="0"/>
              <a:buChar char="•"/>
            </a:pPr>
            <a:r>
              <a:rPr lang="en-IN" dirty="0"/>
              <a:t>False Positive Rate = 0.021176470588235293</a:t>
            </a:r>
          </a:p>
          <a:p>
            <a:pPr marL="285750" indent="-285750">
              <a:buFont typeface="Arial" panose="020B0604020202020204" pitchFamily="34" charset="0"/>
              <a:buChar char="•"/>
            </a:pPr>
            <a:r>
              <a:rPr lang="en-IN" dirty="0"/>
              <a:t>Accuracy = 0.8874407582938388</a:t>
            </a:r>
          </a:p>
          <a:p>
            <a:pPr marL="285750" indent="-285750">
              <a:buFont typeface="Arial" panose="020B0604020202020204" pitchFamily="34" charset="0"/>
              <a:buChar char="•"/>
            </a:pPr>
            <a:r>
              <a:rPr lang="en-IN" dirty="0"/>
              <a:t>Precision = 0.7877358490566038</a:t>
            </a:r>
          </a:p>
          <a:p>
            <a:pPr marL="285750" indent="-285750">
              <a:buFont typeface="Arial" panose="020B0604020202020204" pitchFamily="34" charset="0"/>
              <a:buChar char="•"/>
            </a:pPr>
            <a:r>
              <a:rPr lang="en-IN" dirty="0"/>
              <a:t>F1 score: 0.8758169934640523</a:t>
            </a:r>
          </a:p>
          <a:p>
            <a:pPr marL="285750" indent="-285750">
              <a:buFont typeface="Arial" panose="020B0604020202020204" pitchFamily="34" charset="0"/>
              <a:buChar char="•"/>
            </a:pPr>
            <a:r>
              <a:rPr lang="en-IN" dirty="0"/>
              <a:t>ROC AUC score: 0.6946361468420291</a:t>
            </a:r>
          </a:p>
        </p:txBody>
      </p:sp>
      <p:cxnSp>
        <p:nvCxnSpPr>
          <p:cNvPr id="9" name="Straight Connector 8">
            <a:extLst>
              <a:ext uri="{FF2B5EF4-FFF2-40B4-BE49-F238E27FC236}">
                <a16:creationId xmlns:a16="http://schemas.microsoft.com/office/drawing/2014/main" id="{9A4F45E3-ADB9-8AF5-EC3D-004C7463495F}"/>
              </a:ext>
            </a:extLst>
          </p:cNvPr>
          <p:cNvCxnSpPr>
            <a:cxnSpLocks/>
          </p:cNvCxnSpPr>
          <p:nvPr/>
        </p:nvCxnSpPr>
        <p:spPr>
          <a:xfrm>
            <a:off x="7488936" y="2210157"/>
            <a:ext cx="0" cy="387434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583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6C07564C-02B8-27A4-E47D-890AFC0DDA07}"/>
              </a:ext>
            </a:extLst>
          </p:cNvPr>
          <p:cNvSpPr/>
          <p:nvPr/>
        </p:nvSpPr>
        <p:spPr>
          <a:xfrm>
            <a:off x="8380124" y="1917516"/>
            <a:ext cx="2962656" cy="42062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395CD37C-D809-7E43-6663-FD722F85AFBF}"/>
              </a:ext>
            </a:extLst>
          </p:cNvPr>
          <p:cNvSpPr>
            <a:spLocks noGrp="1"/>
          </p:cNvSpPr>
          <p:nvPr>
            <p:ph type="title"/>
          </p:nvPr>
        </p:nvSpPr>
        <p:spPr/>
        <p:txBody>
          <a:bodyPr/>
          <a:lstStyle/>
          <a:p>
            <a:r>
              <a:rPr lang="en-US" dirty="0"/>
              <a:t>Test Results</a:t>
            </a:r>
          </a:p>
        </p:txBody>
      </p:sp>
      <p:sp>
        <p:nvSpPr>
          <p:cNvPr id="4" name="Content Placeholder 3">
            <a:extLst>
              <a:ext uri="{FF2B5EF4-FFF2-40B4-BE49-F238E27FC236}">
                <a16:creationId xmlns:a16="http://schemas.microsoft.com/office/drawing/2014/main" id="{4A173E07-9769-10CD-A4A2-086C89F9DDB7}"/>
              </a:ext>
            </a:extLst>
          </p:cNvPr>
          <p:cNvSpPr>
            <a:spLocks noGrp="1"/>
          </p:cNvSpPr>
          <p:nvPr>
            <p:ph idx="1"/>
          </p:nvPr>
        </p:nvSpPr>
        <p:spPr/>
        <p:txBody>
          <a:bodyPr/>
          <a:lstStyle/>
          <a:p>
            <a:r>
              <a:rPr lang="en-US" u="sng" dirty="0"/>
              <a:t>KNN Classifier</a:t>
            </a:r>
            <a:endParaRPr lang="en-US" dirty="0"/>
          </a:p>
          <a:p>
            <a:r>
              <a:rPr lang="en-US" dirty="0"/>
              <a:t>Train Accuracy : 0.9182356813693219</a:t>
            </a:r>
          </a:p>
          <a:p>
            <a:r>
              <a:rPr lang="en-US" dirty="0"/>
              <a:t>Test Accuracy:  0.8874407582938388</a:t>
            </a:r>
          </a:p>
          <a:p>
            <a:endParaRPr lang="en-US" dirty="0"/>
          </a:p>
        </p:txBody>
      </p:sp>
      <p:grpSp>
        <p:nvGrpSpPr>
          <p:cNvPr id="22" name="Group 21">
            <a:extLst>
              <a:ext uri="{FF2B5EF4-FFF2-40B4-BE49-F238E27FC236}">
                <a16:creationId xmlns:a16="http://schemas.microsoft.com/office/drawing/2014/main" id="{A02B5E6A-EC89-A24A-E735-2E317DA3AC2E}"/>
              </a:ext>
            </a:extLst>
          </p:cNvPr>
          <p:cNvGrpSpPr/>
          <p:nvPr/>
        </p:nvGrpSpPr>
        <p:grpSpPr>
          <a:xfrm>
            <a:off x="3909063" y="3835970"/>
            <a:ext cx="3172554" cy="2033124"/>
            <a:chOff x="3909063" y="3835970"/>
            <a:chExt cx="3172554" cy="2033124"/>
          </a:xfrm>
        </p:grpSpPr>
        <p:grpSp>
          <p:nvGrpSpPr>
            <p:cNvPr id="9" name="Group 8">
              <a:extLst>
                <a:ext uri="{FF2B5EF4-FFF2-40B4-BE49-F238E27FC236}">
                  <a16:creationId xmlns:a16="http://schemas.microsoft.com/office/drawing/2014/main" id="{03BA64A3-0B4E-D393-8A6E-3D8F05B7B756}"/>
                </a:ext>
              </a:extLst>
            </p:cNvPr>
            <p:cNvGrpSpPr/>
            <p:nvPr/>
          </p:nvGrpSpPr>
          <p:grpSpPr>
            <a:xfrm>
              <a:off x="5263896" y="4521030"/>
              <a:ext cx="1664208" cy="1348064"/>
              <a:chOff x="3849624" y="4471416"/>
              <a:chExt cx="1664208" cy="1348064"/>
            </a:xfrm>
          </p:grpSpPr>
          <p:sp>
            <p:nvSpPr>
              <p:cNvPr id="3" name="Rectangle 2">
                <a:extLst>
                  <a:ext uri="{FF2B5EF4-FFF2-40B4-BE49-F238E27FC236}">
                    <a16:creationId xmlns:a16="http://schemas.microsoft.com/office/drawing/2014/main" id="{C8A91370-2872-F2F9-A99A-85E7ECC572DF}"/>
                  </a:ext>
                </a:extLst>
              </p:cNvPr>
              <p:cNvSpPr/>
              <p:nvPr/>
            </p:nvSpPr>
            <p:spPr>
              <a:xfrm>
                <a:off x="3849624" y="4471416"/>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442D629-54F8-2E55-0665-7329639E561E}"/>
                  </a:ext>
                </a:extLst>
              </p:cNvPr>
              <p:cNvSpPr/>
              <p:nvPr/>
            </p:nvSpPr>
            <p:spPr>
              <a:xfrm>
                <a:off x="4709160" y="4471416"/>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60483AC-0C38-26E8-E8D4-BC7C2855C862}"/>
                  </a:ext>
                </a:extLst>
              </p:cNvPr>
              <p:cNvSpPr/>
              <p:nvPr/>
            </p:nvSpPr>
            <p:spPr>
              <a:xfrm>
                <a:off x="3849624" y="5170255"/>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06EC3BB-81C3-EA26-03A6-B018AA2E8119}"/>
                  </a:ext>
                </a:extLst>
              </p:cNvPr>
              <p:cNvSpPr/>
              <p:nvPr/>
            </p:nvSpPr>
            <p:spPr>
              <a:xfrm>
                <a:off x="4709160" y="5170254"/>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E72CECFF-2106-A450-F00E-3C4C0BDF82ED}"/>
                </a:ext>
              </a:extLst>
            </p:cNvPr>
            <p:cNvCxnSpPr>
              <a:cxnSpLocks/>
            </p:cNvCxnSpPr>
            <p:nvPr/>
          </p:nvCxnSpPr>
          <p:spPr>
            <a:xfrm>
              <a:off x="5120640" y="4521030"/>
              <a:ext cx="0" cy="1348063"/>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6480863-C0CB-315E-E230-9B7522837B28}"/>
                </a:ext>
              </a:extLst>
            </p:cNvPr>
            <p:cNvCxnSpPr>
              <a:cxnSpLocks/>
            </p:cNvCxnSpPr>
            <p:nvPr/>
          </p:nvCxnSpPr>
          <p:spPr>
            <a:xfrm>
              <a:off x="5260848" y="4389966"/>
              <a:ext cx="1664208"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197A4838-79C8-E923-AF27-2D21281E176F}"/>
                </a:ext>
              </a:extLst>
            </p:cNvPr>
            <p:cNvSpPr txBox="1"/>
            <p:nvPr/>
          </p:nvSpPr>
          <p:spPr>
            <a:xfrm>
              <a:off x="3909063" y="4985589"/>
              <a:ext cx="877823" cy="369332"/>
            </a:xfrm>
            <a:prstGeom prst="rect">
              <a:avLst/>
            </a:prstGeom>
            <a:noFill/>
          </p:spPr>
          <p:txBody>
            <a:bodyPr wrap="square" rtlCol="0">
              <a:spAutoFit/>
            </a:bodyPr>
            <a:lstStyle/>
            <a:p>
              <a:r>
                <a:rPr lang="en-IN" dirty="0"/>
                <a:t>Actual</a:t>
              </a:r>
            </a:p>
          </p:txBody>
        </p:sp>
        <p:sp>
          <p:nvSpPr>
            <p:cNvPr id="16" name="TextBox 15">
              <a:extLst>
                <a:ext uri="{FF2B5EF4-FFF2-40B4-BE49-F238E27FC236}">
                  <a16:creationId xmlns:a16="http://schemas.microsoft.com/office/drawing/2014/main" id="{4F7BABE9-BF57-3FF9-5B1B-CE5748627EB4}"/>
                </a:ext>
              </a:extLst>
            </p:cNvPr>
            <p:cNvSpPr txBox="1"/>
            <p:nvPr/>
          </p:nvSpPr>
          <p:spPr>
            <a:xfrm>
              <a:off x="5475732" y="3835970"/>
              <a:ext cx="1295400" cy="369332"/>
            </a:xfrm>
            <a:prstGeom prst="rect">
              <a:avLst/>
            </a:prstGeom>
            <a:noFill/>
          </p:spPr>
          <p:txBody>
            <a:bodyPr wrap="square" rtlCol="0">
              <a:spAutoFit/>
            </a:bodyPr>
            <a:lstStyle/>
            <a:p>
              <a:r>
                <a:rPr lang="en-IN" dirty="0"/>
                <a:t>Predicted</a:t>
              </a:r>
            </a:p>
          </p:txBody>
        </p:sp>
        <p:sp>
          <p:nvSpPr>
            <p:cNvPr id="17" name="TextBox 16">
              <a:extLst>
                <a:ext uri="{FF2B5EF4-FFF2-40B4-BE49-F238E27FC236}">
                  <a16:creationId xmlns:a16="http://schemas.microsoft.com/office/drawing/2014/main" id="{EAD57510-9828-FBFA-3794-D42682AF2785}"/>
                </a:ext>
              </a:extLst>
            </p:cNvPr>
            <p:cNvSpPr txBox="1"/>
            <p:nvPr/>
          </p:nvSpPr>
          <p:spPr>
            <a:xfrm rot="16200000">
              <a:off x="4549959" y="4640733"/>
              <a:ext cx="877823" cy="230832"/>
            </a:xfrm>
            <a:prstGeom prst="rect">
              <a:avLst/>
            </a:prstGeom>
            <a:noFill/>
          </p:spPr>
          <p:txBody>
            <a:bodyPr wrap="square" rtlCol="0">
              <a:spAutoFit/>
            </a:bodyPr>
            <a:lstStyle/>
            <a:p>
              <a:r>
                <a:rPr lang="en-IN" sz="900" dirty="0"/>
                <a:t>Negative</a:t>
              </a:r>
            </a:p>
          </p:txBody>
        </p:sp>
        <p:sp>
          <p:nvSpPr>
            <p:cNvPr id="18" name="TextBox 17">
              <a:extLst>
                <a:ext uri="{FF2B5EF4-FFF2-40B4-BE49-F238E27FC236}">
                  <a16:creationId xmlns:a16="http://schemas.microsoft.com/office/drawing/2014/main" id="{5F49D6DF-AEFB-DEB8-EE97-8B34AD0437C1}"/>
                </a:ext>
              </a:extLst>
            </p:cNvPr>
            <p:cNvSpPr txBox="1"/>
            <p:nvPr/>
          </p:nvSpPr>
          <p:spPr>
            <a:xfrm rot="16200000">
              <a:off x="4558137" y="5314765"/>
              <a:ext cx="877823" cy="230832"/>
            </a:xfrm>
            <a:prstGeom prst="rect">
              <a:avLst/>
            </a:prstGeom>
            <a:noFill/>
          </p:spPr>
          <p:txBody>
            <a:bodyPr wrap="square" rtlCol="0">
              <a:spAutoFit/>
            </a:bodyPr>
            <a:lstStyle/>
            <a:p>
              <a:r>
                <a:rPr lang="en-IN" sz="900" dirty="0"/>
                <a:t>Positive</a:t>
              </a:r>
            </a:p>
          </p:txBody>
        </p:sp>
        <p:sp>
          <p:nvSpPr>
            <p:cNvPr id="19" name="TextBox 18">
              <a:extLst>
                <a:ext uri="{FF2B5EF4-FFF2-40B4-BE49-F238E27FC236}">
                  <a16:creationId xmlns:a16="http://schemas.microsoft.com/office/drawing/2014/main" id="{CDD9E2C7-B0FA-E552-4A3A-BD35C46004FC}"/>
                </a:ext>
              </a:extLst>
            </p:cNvPr>
            <p:cNvSpPr txBox="1"/>
            <p:nvPr/>
          </p:nvSpPr>
          <p:spPr>
            <a:xfrm>
              <a:off x="5379015" y="4181824"/>
              <a:ext cx="877823" cy="230832"/>
            </a:xfrm>
            <a:prstGeom prst="rect">
              <a:avLst/>
            </a:prstGeom>
            <a:noFill/>
          </p:spPr>
          <p:txBody>
            <a:bodyPr wrap="square" rtlCol="0">
              <a:spAutoFit/>
            </a:bodyPr>
            <a:lstStyle/>
            <a:p>
              <a:r>
                <a:rPr lang="en-IN" sz="900" dirty="0"/>
                <a:t>Negative</a:t>
              </a:r>
            </a:p>
          </p:txBody>
        </p:sp>
        <p:sp>
          <p:nvSpPr>
            <p:cNvPr id="20" name="TextBox 19">
              <a:extLst>
                <a:ext uri="{FF2B5EF4-FFF2-40B4-BE49-F238E27FC236}">
                  <a16:creationId xmlns:a16="http://schemas.microsoft.com/office/drawing/2014/main" id="{6C357448-B2B2-900F-CD37-7BA41FEA30E3}"/>
                </a:ext>
              </a:extLst>
            </p:cNvPr>
            <p:cNvSpPr txBox="1"/>
            <p:nvPr/>
          </p:nvSpPr>
          <p:spPr>
            <a:xfrm>
              <a:off x="6203794" y="4171562"/>
              <a:ext cx="877823" cy="230832"/>
            </a:xfrm>
            <a:prstGeom prst="rect">
              <a:avLst/>
            </a:prstGeom>
            <a:noFill/>
          </p:spPr>
          <p:txBody>
            <a:bodyPr wrap="square" rtlCol="0">
              <a:spAutoFit/>
            </a:bodyPr>
            <a:lstStyle/>
            <a:p>
              <a:r>
                <a:rPr lang="en-IN" sz="900" dirty="0"/>
                <a:t>Positive</a:t>
              </a:r>
            </a:p>
          </p:txBody>
        </p:sp>
      </p:grpSp>
      <p:sp>
        <p:nvSpPr>
          <p:cNvPr id="23" name="TextBox 22">
            <a:extLst>
              <a:ext uri="{FF2B5EF4-FFF2-40B4-BE49-F238E27FC236}">
                <a16:creationId xmlns:a16="http://schemas.microsoft.com/office/drawing/2014/main" id="{2C658990-2919-082B-2C2E-09D66E01AA54}"/>
              </a:ext>
            </a:extLst>
          </p:cNvPr>
          <p:cNvSpPr txBox="1"/>
          <p:nvPr/>
        </p:nvSpPr>
        <p:spPr>
          <a:xfrm>
            <a:off x="5441501" y="4714837"/>
            <a:ext cx="492956" cy="261610"/>
          </a:xfrm>
          <a:prstGeom prst="rect">
            <a:avLst/>
          </a:prstGeom>
          <a:noFill/>
        </p:spPr>
        <p:txBody>
          <a:bodyPr wrap="square" rtlCol="0">
            <a:spAutoFit/>
          </a:bodyPr>
          <a:lstStyle/>
          <a:p>
            <a:r>
              <a:rPr lang="en-IN" sz="1100" dirty="0"/>
              <a:t>2080</a:t>
            </a:r>
          </a:p>
        </p:txBody>
      </p:sp>
      <p:sp>
        <p:nvSpPr>
          <p:cNvPr id="24" name="TextBox 23">
            <a:extLst>
              <a:ext uri="{FF2B5EF4-FFF2-40B4-BE49-F238E27FC236}">
                <a16:creationId xmlns:a16="http://schemas.microsoft.com/office/drawing/2014/main" id="{6C7DCC37-8E0C-6F63-C809-D1C5EA7CB2B6}"/>
              </a:ext>
            </a:extLst>
          </p:cNvPr>
          <p:cNvSpPr txBox="1"/>
          <p:nvPr/>
        </p:nvSpPr>
        <p:spPr>
          <a:xfrm>
            <a:off x="5475732" y="5413675"/>
            <a:ext cx="492956" cy="261610"/>
          </a:xfrm>
          <a:prstGeom prst="rect">
            <a:avLst/>
          </a:prstGeom>
          <a:noFill/>
        </p:spPr>
        <p:txBody>
          <a:bodyPr wrap="square" rtlCol="0">
            <a:spAutoFit/>
          </a:bodyPr>
          <a:lstStyle/>
          <a:p>
            <a:r>
              <a:rPr lang="en-IN" sz="1100" dirty="0"/>
              <a:t>240</a:t>
            </a:r>
          </a:p>
        </p:txBody>
      </p:sp>
      <p:sp>
        <p:nvSpPr>
          <p:cNvPr id="25" name="TextBox 24">
            <a:extLst>
              <a:ext uri="{FF2B5EF4-FFF2-40B4-BE49-F238E27FC236}">
                <a16:creationId xmlns:a16="http://schemas.microsoft.com/office/drawing/2014/main" id="{89C1E2F7-A2C9-0B64-8033-3B056C21F135}"/>
              </a:ext>
            </a:extLst>
          </p:cNvPr>
          <p:cNvSpPr txBox="1"/>
          <p:nvPr/>
        </p:nvSpPr>
        <p:spPr>
          <a:xfrm>
            <a:off x="6396227" y="5432390"/>
            <a:ext cx="492956" cy="261610"/>
          </a:xfrm>
          <a:prstGeom prst="rect">
            <a:avLst/>
          </a:prstGeom>
          <a:noFill/>
        </p:spPr>
        <p:txBody>
          <a:bodyPr wrap="square" rtlCol="0">
            <a:spAutoFit/>
          </a:bodyPr>
          <a:lstStyle/>
          <a:p>
            <a:r>
              <a:rPr lang="en-IN" sz="1100" dirty="0"/>
              <a:t>167</a:t>
            </a:r>
          </a:p>
        </p:txBody>
      </p:sp>
      <p:sp>
        <p:nvSpPr>
          <p:cNvPr id="26" name="TextBox 25">
            <a:extLst>
              <a:ext uri="{FF2B5EF4-FFF2-40B4-BE49-F238E27FC236}">
                <a16:creationId xmlns:a16="http://schemas.microsoft.com/office/drawing/2014/main" id="{FBD109E0-9660-FB8D-E9F4-10B6032D8597}"/>
              </a:ext>
            </a:extLst>
          </p:cNvPr>
          <p:cNvSpPr txBox="1"/>
          <p:nvPr/>
        </p:nvSpPr>
        <p:spPr>
          <a:xfrm>
            <a:off x="6396227" y="4714837"/>
            <a:ext cx="492956" cy="261610"/>
          </a:xfrm>
          <a:prstGeom prst="rect">
            <a:avLst/>
          </a:prstGeom>
          <a:noFill/>
        </p:spPr>
        <p:txBody>
          <a:bodyPr wrap="square" rtlCol="0">
            <a:spAutoFit/>
          </a:bodyPr>
          <a:lstStyle/>
          <a:p>
            <a:r>
              <a:rPr lang="en-IN" sz="1100" dirty="0"/>
              <a:t>45</a:t>
            </a:r>
          </a:p>
        </p:txBody>
      </p:sp>
      <p:sp>
        <p:nvSpPr>
          <p:cNvPr id="30" name="TextBox 29">
            <a:extLst>
              <a:ext uri="{FF2B5EF4-FFF2-40B4-BE49-F238E27FC236}">
                <a16:creationId xmlns:a16="http://schemas.microsoft.com/office/drawing/2014/main" id="{46AD131E-7E8F-96F5-BF01-8F1DA3617BAC}"/>
              </a:ext>
            </a:extLst>
          </p:cNvPr>
          <p:cNvSpPr txBox="1"/>
          <p:nvPr/>
        </p:nvSpPr>
        <p:spPr>
          <a:xfrm>
            <a:off x="8388300" y="2007150"/>
            <a:ext cx="2954480" cy="3970318"/>
          </a:xfrm>
          <a:prstGeom prst="rect">
            <a:avLst/>
          </a:prstGeom>
          <a:noFill/>
        </p:spPr>
        <p:txBody>
          <a:bodyPr wrap="square">
            <a:spAutoFit/>
          </a:bodyPr>
          <a:lstStyle/>
          <a:p>
            <a:pPr marL="285750" indent="-285750">
              <a:buFont typeface="Arial" panose="020B0604020202020204" pitchFamily="34" charset="0"/>
              <a:buChar char="•"/>
            </a:pPr>
            <a:r>
              <a:rPr lang="en-IN" dirty="0"/>
              <a:t>Classification threshold is  0.5</a:t>
            </a:r>
          </a:p>
          <a:p>
            <a:pPr marL="285750" indent="-285750">
              <a:buFont typeface="Arial" panose="020B0604020202020204" pitchFamily="34" charset="0"/>
              <a:buChar char="•"/>
            </a:pPr>
            <a:r>
              <a:rPr lang="en-IN" dirty="0"/>
              <a:t>True Positive Rate/Recall = 0.4103194103194103</a:t>
            </a:r>
          </a:p>
          <a:p>
            <a:pPr marL="285750" indent="-285750">
              <a:buFont typeface="Arial" panose="020B0604020202020204" pitchFamily="34" charset="0"/>
              <a:buChar char="•"/>
            </a:pPr>
            <a:r>
              <a:rPr lang="en-IN" dirty="0"/>
              <a:t>False Positive Rate = 0.021176470588235293</a:t>
            </a:r>
          </a:p>
          <a:p>
            <a:pPr marL="285750" indent="-285750">
              <a:buFont typeface="Arial" panose="020B0604020202020204" pitchFamily="34" charset="0"/>
              <a:buChar char="•"/>
            </a:pPr>
            <a:r>
              <a:rPr lang="en-IN" dirty="0"/>
              <a:t>Accuracy = 0.8874407582938388</a:t>
            </a:r>
          </a:p>
          <a:p>
            <a:pPr marL="285750" indent="-285750">
              <a:buFont typeface="Arial" panose="020B0604020202020204" pitchFamily="34" charset="0"/>
              <a:buChar char="•"/>
            </a:pPr>
            <a:r>
              <a:rPr lang="en-IN" dirty="0"/>
              <a:t>Precision = 0.7877358490566038</a:t>
            </a:r>
          </a:p>
          <a:p>
            <a:pPr marL="285750" indent="-285750">
              <a:buFont typeface="Arial" panose="020B0604020202020204" pitchFamily="34" charset="0"/>
              <a:buChar char="•"/>
            </a:pPr>
            <a:r>
              <a:rPr lang="en-IN" dirty="0"/>
              <a:t>F1 score: 0.8758169934640523</a:t>
            </a:r>
          </a:p>
          <a:p>
            <a:pPr marL="285750" indent="-285750">
              <a:buFont typeface="Arial" panose="020B0604020202020204" pitchFamily="34" charset="0"/>
              <a:buChar char="•"/>
            </a:pPr>
            <a:r>
              <a:rPr lang="en-IN" dirty="0"/>
              <a:t>ROC AUC score: 0.9061361468420291</a:t>
            </a:r>
          </a:p>
        </p:txBody>
      </p:sp>
      <p:cxnSp>
        <p:nvCxnSpPr>
          <p:cNvPr id="33" name="Straight Connector 32">
            <a:extLst>
              <a:ext uri="{FF2B5EF4-FFF2-40B4-BE49-F238E27FC236}">
                <a16:creationId xmlns:a16="http://schemas.microsoft.com/office/drawing/2014/main" id="{3176D1E5-0961-B763-4B7B-9A848A7706A3}"/>
              </a:ext>
            </a:extLst>
          </p:cNvPr>
          <p:cNvCxnSpPr>
            <a:cxnSpLocks/>
          </p:cNvCxnSpPr>
          <p:nvPr/>
        </p:nvCxnSpPr>
        <p:spPr>
          <a:xfrm>
            <a:off x="7589520" y="2103120"/>
            <a:ext cx="0" cy="3874348"/>
          </a:xfrm>
          <a:prstGeom prst="line">
            <a:avLst/>
          </a:prstGeom>
        </p:spPr>
        <p:style>
          <a:lnRef idx="1">
            <a:schemeClr val="dk1"/>
          </a:lnRef>
          <a:fillRef idx="0">
            <a:schemeClr val="dk1"/>
          </a:fillRef>
          <a:effectRef idx="0">
            <a:schemeClr val="dk1"/>
          </a:effectRef>
          <a:fontRef idx="minor">
            <a:schemeClr val="tx1"/>
          </a:fontRef>
        </p:style>
      </p:cxnSp>
      <p:grpSp>
        <p:nvGrpSpPr>
          <p:cNvPr id="12" name="Group 11">
            <a:extLst>
              <a:ext uri="{FF2B5EF4-FFF2-40B4-BE49-F238E27FC236}">
                <a16:creationId xmlns:a16="http://schemas.microsoft.com/office/drawing/2014/main" id="{28DB8D8D-D198-03E8-AB50-B9E4C5849143}"/>
              </a:ext>
            </a:extLst>
          </p:cNvPr>
          <p:cNvGrpSpPr/>
          <p:nvPr/>
        </p:nvGrpSpPr>
        <p:grpSpPr>
          <a:xfrm>
            <a:off x="866693" y="4664050"/>
            <a:ext cx="2923142" cy="1004982"/>
            <a:chOff x="866693" y="4664050"/>
            <a:chExt cx="2923142" cy="1004982"/>
          </a:xfrm>
        </p:grpSpPr>
        <p:sp>
          <p:nvSpPr>
            <p:cNvPr id="10" name="Rectangle: Rounded Corners 9">
              <a:extLst>
                <a:ext uri="{FF2B5EF4-FFF2-40B4-BE49-F238E27FC236}">
                  <a16:creationId xmlns:a16="http://schemas.microsoft.com/office/drawing/2014/main" id="{1758A994-962F-91C1-A6AC-6C1423C95077}"/>
                </a:ext>
              </a:extLst>
            </p:cNvPr>
            <p:cNvSpPr/>
            <p:nvPr/>
          </p:nvSpPr>
          <p:spPr>
            <a:xfrm>
              <a:off x="866693" y="4664050"/>
              <a:ext cx="2923142" cy="8554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00B375D0-ABCA-B924-8F9C-8A3335F6C2AA}"/>
                </a:ext>
              </a:extLst>
            </p:cNvPr>
            <p:cNvSpPr txBox="1"/>
            <p:nvPr/>
          </p:nvSpPr>
          <p:spPr>
            <a:xfrm>
              <a:off x="1144380" y="4838035"/>
              <a:ext cx="2366507" cy="830997"/>
            </a:xfrm>
            <a:prstGeom prst="rect">
              <a:avLst/>
            </a:prstGeom>
            <a:noFill/>
          </p:spPr>
          <p:txBody>
            <a:bodyPr wrap="square" rtlCol="0">
              <a:spAutoFit/>
            </a:bodyPr>
            <a:lstStyle/>
            <a:p>
              <a:r>
                <a:rPr lang="en-US" sz="2400" dirty="0"/>
                <a:t>Confusion Matrix</a:t>
              </a:r>
            </a:p>
            <a:p>
              <a:endParaRPr lang="en-IN" sz="2400" dirty="0"/>
            </a:p>
          </p:txBody>
        </p:sp>
      </p:grpSp>
    </p:spTree>
    <p:extLst>
      <p:ext uri="{BB962C8B-B14F-4D97-AF65-F5344CB8AC3E}">
        <p14:creationId xmlns:p14="http://schemas.microsoft.com/office/powerpoint/2010/main" val="1566710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6C07564C-02B8-27A4-E47D-890AFC0DDA07}"/>
              </a:ext>
            </a:extLst>
          </p:cNvPr>
          <p:cNvSpPr/>
          <p:nvPr/>
        </p:nvSpPr>
        <p:spPr>
          <a:xfrm>
            <a:off x="8380124" y="1917516"/>
            <a:ext cx="2962656" cy="42062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395CD37C-D809-7E43-6663-FD722F85AFBF}"/>
              </a:ext>
            </a:extLst>
          </p:cNvPr>
          <p:cNvSpPr>
            <a:spLocks noGrp="1"/>
          </p:cNvSpPr>
          <p:nvPr>
            <p:ph type="title"/>
          </p:nvPr>
        </p:nvSpPr>
        <p:spPr/>
        <p:txBody>
          <a:bodyPr/>
          <a:lstStyle/>
          <a:p>
            <a:r>
              <a:rPr lang="en-US" dirty="0"/>
              <a:t>Test Results</a:t>
            </a:r>
          </a:p>
        </p:txBody>
      </p:sp>
      <p:sp>
        <p:nvSpPr>
          <p:cNvPr id="4" name="Content Placeholder 3">
            <a:extLst>
              <a:ext uri="{FF2B5EF4-FFF2-40B4-BE49-F238E27FC236}">
                <a16:creationId xmlns:a16="http://schemas.microsoft.com/office/drawing/2014/main" id="{4A173E07-9769-10CD-A4A2-086C89F9DDB7}"/>
              </a:ext>
            </a:extLst>
          </p:cNvPr>
          <p:cNvSpPr>
            <a:spLocks noGrp="1"/>
          </p:cNvSpPr>
          <p:nvPr>
            <p:ph idx="1"/>
          </p:nvPr>
        </p:nvSpPr>
        <p:spPr/>
        <p:txBody>
          <a:bodyPr/>
          <a:lstStyle/>
          <a:p>
            <a:r>
              <a:rPr lang="en-US" u="sng" dirty="0"/>
              <a:t>Decision Trees</a:t>
            </a:r>
            <a:endParaRPr lang="en-US" dirty="0"/>
          </a:p>
          <a:p>
            <a:r>
              <a:rPr lang="en-US" dirty="0"/>
              <a:t>Accuracy : 96.25%</a:t>
            </a:r>
          </a:p>
        </p:txBody>
      </p:sp>
      <p:grpSp>
        <p:nvGrpSpPr>
          <p:cNvPr id="22" name="Group 21">
            <a:extLst>
              <a:ext uri="{FF2B5EF4-FFF2-40B4-BE49-F238E27FC236}">
                <a16:creationId xmlns:a16="http://schemas.microsoft.com/office/drawing/2014/main" id="{A02B5E6A-EC89-A24A-E735-2E317DA3AC2E}"/>
              </a:ext>
            </a:extLst>
          </p:cNvPr>
          <p:cNvGrpSpPr/>
          <p:nvPr/>
        </p:nvGrpSpPr>
        <p:grpSpPr>
          <a:xfrm>
            <a:off x="3909063" y="3835970"/>
            <a:ext cx="3172554" cy="2033124"/>
            <a:chOff x="3909063" y="3835970"/>
            <a:chExt cx="3172554" cy="2033124"/>
          </a:xfrm>
        </p:grpSpPr>
        <p:grpSp>
          <p:nvGrpSpPr>
            <p:cNvPr id="9" name="Group 8">
              <a:extLst>
                <a:ext uri="{FF2B5EF4-FFF2-40B4-BE49-F238E27FC236}">
                  <a16:creationId xmlns:a16="http://schemas.microsoft.com/office/drawing/2014/main" id="{03BA64A3-0B4E-D393-8A6E-3D8F05B7B756}"/>
                </a:ext>
              </a:extLst>
            </p:cNvPr>
            <p:cNvGrpSpPr/>
            <p:nvPr/>
          </p:nvGrpSpPr>
          <p:grpSpPr>
            <a:xfrm>
              <a:off x="5263896" y="4521030"/>
              <a:ext cx="1664208" cy="1348064"/>
              <a:chOff x="3849624" y="4471416"/>
              <a:chExt cx="1664208" cy="1348064"/>
            </a:xfrm>
          </p:grpSpPr>
          <p:sp>
            <p:nvSpPr>
              <p:cNvPr id="3" name="Rectangle 2">
                <a:extLst>
                  <a:ext uri="{FF2B5EF4-FFF2-40B4-BE49-F238E27FC236}">
                    <a16:creationId xmlns:a16="http://schemas.microsoft.com/office/drawing/2014/main" id="{C8A91370-2872-F2F9-A99A-85E7ECC572DF}"/>
                  </a:ext>
                </a:extLst>
              </p:cNvPr>
              <p:cNvSpPr/>
              <p:nvPr/>
            </p:nvSpPr>
            <p:spPr>
              <a:xfrm>
                <a:off x="3849624" y="4471416"/>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442D629-54F8-2E55-0665-7329639E561E}"/>
                  </a:ext>
                </a:extLst>
              </p:cNvPr>
              <p:cNvSpPr/>
              <p:nvPr/>
            </p:nvSpPr>
            <p:spPr>
              <a:xfrm>
                <a:off x="4709160" y="4471416"/>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60483AC-0C38-26E8-E8D4-BC7C2855C862}"/>
                  </a:ext>
                </a:extLst>
              </p:cNvPr>
              <p:cNvSpPr/>
              <p:nvPr/>
            </p:nvSpPr>
            <p:spPr>
              <a:xfrm>
                <a:off x="3849624" y="5170255"/>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06EC3BB-81C3-EA26-03A6-B018AA2E8119}"/>
                  </a:ext>
                </a:extLst>
              </p:cNvPr>
              <p:cNvSpPr/>
              <p:nvPr/>
            </p:nvSpPr>
            <p:spPr>
              <a:xfrm>
                <a:off x="4709160" y="5170254"/>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E72CECFF-2106-A450-F00E-3C4C0BDF82ED}"/>
                </a:ext>
              </a:extLst>
            </p:cNvPr>
            <p:cNvCxnSpPr>
              <a:cxnSpLocks/>
            </p:cNvCxnSpPr>
            <p:nvPr/>
          </p:nvCxnSpPr>
          <p:spPr>
            <a:xfrm>
              <a:off x="5120640" y="4521030"/>
              <a:ext cx="0" cy="1348063"/>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6480863-C0CB-315E-E230-9B7522837B28}"/>
                </a:ext>
              </a:extLst>
            </p:cNvPr>
            <p:cNvCxnSpPr>
              <a:cxnSpLocks/>
            </p:cNvCxnSpPr>
            <p:nvPr/>
          </p:nvCxnSpPr>
          <p:spPr>
            <a:xfrm>
              <a:off x="5260848" y="4389966"/>
              <a:ext cx="1664208"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197A4838-79C8-E923-AF27-2D21281E176F}"/>
                </a:ext>
              </a:extLst>
            </p:cNvPr>
            <p:cNvSpPr txBox="1"/>
            <p:nvPr/>
          </p:nvSpPr>
          <p:spPr>
            <a:xfrm>
              <a:off x="3909063" y="4985589"/>
              <a:ext cx="877823" cy="369332"/>
            </a:xfrm>
            <a:prstGeom prst="rect">
              <a:avLst/>
            </a:prstGeom>
            <a:noFill/>
          </p:spPr>
          <p:txBody>
            <a:bodyPr wrap="square" rtlCol="0">
              <a:spAutoFit/>
            </a:bodyPr>
            <a:lstStyle/>
            <a:p>
              <a:r>
                <a:rPr lang="en-IN" dirty="0"/>
                <a:t>Actual</a:t>
              </a:r>
            </a:p>
          </p:txBody>
        </p:sp>
        <p:sp>
          <p:nvSpPr>
            <p:cNvPr id="16" name="TextBox 15">
              <a:extLst>
                <a:ext uri="{FF2B5EF4-FFF2-40B4-BE49-F238E27FC236}">
                  <a16:creationId xmlns:a16="http://schemas.microsoft.com/office/drawing/2014/main" id="{4F7BABE9-BF57-3FF9-5B1B-CE5748627EB4}"/>
                </a:ext>
              </a:extLst>
            </p:cNvPr>
            <p:cNvSpPr txBox="1"/>
            <p:nvPr/>
          </p:nvSpPr>
          <p:spPr>
            <a:xfrm>
              <a:off x="5475732" y="3835970"/>
              <a:ext cx="1295400" cy="369332"/>
            </a:xfrm>
            <a:prstGeom prst="rect">
              <a:avLst/>
            </a:prstGeom>
            <a:noFill/>
          </p:spPr>
          <p:txBody>
            <a:bodyPr wrap="square" rtlCol="0">
              <a:spAutoFit/>
            </a:bodyPr>
            <a:lstStyle/>
            <a:p>
              <a:r>
                <a:rPr lang="en-IN" dirty="0"/>
                <a:t>Predicted</a:t>
              </a:r>
            </a:p>
          </p:txBody>
        </p:sp>
        <p:sp>
          <p:nvSpPr>
            <p:cNvPr id="17" name="TextBox 16">
              <a:extLst>
                <a:ext uri="{FF2B5EF4-FFF2-40B4-BE49-F238E27FC236}">
                  <a16:creationId xmlns:a16="http://schemas.microsoft.com/office/drawing/2014/main" id="{EAD57510-9828-FBFA-3794-D42682AF2785}"/>
                </a:ext>
              </a:extLst>
            </p:cNvPr>
            <p:cNvSpPr txBox="1"/>
            <p:nvPr/>
          </p:nvSpPr>
          <p:spPr>
            <a:xfrm rot="16200000">
              <a:off x="4549959" y="4640733"/>
              <a:ext cx="877823" cy="230832"/>
            </a:xfrm>
            <a:prstGeom prst="rect">
              <a:avLst/>
            </a:prstGeom>
            <a:noFill/>
          </p:spPr>
          <p:txBody>
            <a:bodyPr wrap="square" rtlCol="0">
              <a:spAutoFit/>
            </a:bodyPr>
            <a:lstStyle/>
            <a:p>
              <a:r>
                <a:rPr lang="en-IN" sz="900" dirty="0"/>
                <a:t>Negative</a:t>
              </a:r>
            </a:p>
          </p:txBody>
        </p:sp>
        <p:sp>
          <p:nvSpPr>
            <p:cNvPr id="18" name="TextBox 17">
              <a:extLst>
                <a:ext uri="{FF2B5EF4-FFF2-40B4-BE49-F238E27FC236}">
                  <a16:creationId xmlns:a16="http://schemas.microsoft.com/office/drawing/2014/main" id="{5F49D6DF-AEFB-DEB8-EE97-8B34AD0437C1}"/>
                </a:ext>
              </a:extLst>
            </p:cNvPr>
            <p:cNvSpPr txBox="1"/>
            <p:nvPr/>
          </p:nvSpPr>
          <p:spPr>
            <a:xfrm rot="16200000">
              <a:off x="4558137" y="5314765"/>
              <a:ext cx="877823" cy="230832"/>
            </a:xfrm>
            <a:prstGeom prst="rect">
              <a:avLst/>
            </a:prstGeom>
            <a:noFill/>
          </p:spPr>
          <p:txBody>
            <a:bodyPr wrap="square" rtlCol="0">
              <a:spAutoFit/>
            </a:bodyPr>
            <a:lstStyle/>
            <a:p>
              <a:r>
                <a:rPr lang="en-IN" sz="900" dirty="0"/>
                <a:t>Positive</a:t>
              </a:r>
            </a:p>
          </p:txBody>
        </p:sp>
        <p:sp>
          <p:nvSpPr>
            <p:cNvPr id="19" name="TextBox 18">
              <a:extLst>
                <a:ext uri="{FF2B5EF4-FFF2-40B4-BE49-F238E27FC236}">
                  <a16:creationId xmlns:a16="http://schemas.microsoft.com/office/drawing/2014/main" id="{CDD9E2C7-B0FA-E552-4A3A-BD35C46004FC}"/>
                </a:ext>
              </a:extLst>
            </p:cNvPr>
            <p:cNvSpPr txBox="1"/>
            <p:nvPr/>
          </p:nvSpPr>
          <p:spPr>
            <a:xfrm>
              <a:off x="5379015" y="4181824"/>
              <a:ext cx="877823" cy="230832"/>
            </a:xfrm>
            <a:prstGeom prst="rect">
              <a:avLst/>
            </a:prstGeom>
            <a:noFill/>
          </p:spPr>
          <p:txBody>
            <a:bodyPr wrap="square" rtlCol="0">
              <a:spAutoFit/>
            </a:bodyPr>
            <a:lstStyle/>
            <a:p>
              <a:r>
                <a:rPr lang="en-IN" sz="900" dirty="0"/>
                <a:t>Negative</a:t>
              </a:r>
            </a:p>
          </p:txBody>
        </p:sp>
        <p:sp>
          <p:nvSpPr>
            <p:cNvPr id="20" name="TextBox 19">
              <a:extLst>
                <a:ext uri="{FF2B5EF4-FFF2-40B4-BE49-F238E27FC236}">
                  <a16:creationId xmlns:a16="http://schemas.microsoft.com/office/drawing/2014/main" id="{6C357448-B2B2-900F-CD37-7BA41FEA30E3}"/>
                </a:ext>
              </a:extLst>
            </p:cNvPr>
            <p:cNvSpPr txBox="1"/>
            <p:nvPr/>
          </p:nvSpPr>
          <p:spPr>
            <a:xfrm>
              <a:off x="6203794" y="4171562"/>
              <a:ext cx="877823" cy="230832"/>
            </a:xfrm>
            <a:prstGeom prst="rect">
              <a:avLst/>
            </a:prstGeom>
            <a:noFill/>
          </p:spPr>
          <p:txBody>
            <a:bodyPr wrap="square" rtlCol="0">
              <a:spAutoFit/>
            </a:bodyPr>
            <a:lstStyle/>
            <a:p>
              <a:r>
                <a:rPr lang="en-IN" sz="900" dirty="0"/>
                <a:t>Positive</a:t>
              </a:r>
            </a:p>
          </p:txBody>
        </p:sp>
      </p:grpSp>
      <p:sp>
        <p:nvSpPr>
          <p:cNvPr id="23" name="TextBox 22">
            <a:extLst>
              <a:ext uri="{FF2B5EF4-FFF2-40B4-BE49-F238E27FC236}">
                <a16:creationId xmlns:a16="http://schemas.microsoft.com/office/drawing/2014/main" id="{2C658990-2919-082B-2C2E-09D66E01AA54}"/>
              </a:ext>
            </a:extLst>
          </p:cNvPr>
          <p:cNvSpPr txBox="1"/>
          <p:nvPr/>
        </p:nvSpPr>
        <p:spPr>
          <a:xfrm>
            <a:off x="5441501" y="4714837"/>
            <a:ext cx="492956" cy="261610"/>
          </a:xfrm>
          <a:prstGeom prst="rect">
            <a:avLst/>
          </a:prstGeom>
          <a:noFill/>
        </p:spPr>
        <p:txBody>
          <a:bodyPr wrap="square" rtlCol="0">
            <a:spAutoFit/>
          </a:bodyPr>
          <a:lstStyle/>
          <a:p>
            <a:r>
              <a:rPr lang="en-IN" sz="1100" dirty="0"/>
              <a:t>1795</a:t>
            </a:r>
          </a:p>
        </p:txBody>
      </p:sp>
      <p:sp>
        <p:nvSpPr>
          <p:cNvPr id="24" name="TextBox 23">
            <a:extLst>
              <a:ext uri="{FF2B5EF4-FFF2-40B4-BE49-F238E27FC236}">
                <a16:creationId xmlns:a16="http://schemas.microsoft.com/office/drawing/2014/main" id="{6C7DCC37-8E0C-6F63-C809-D1C5EA7CB2B6}"/>
              </a:ext>
            </a:extLst>
          </p:cNvPr>
          <p:cNvSpPr txBox="1"/>
          <p:nvPr/>
        </p:nvSpPr>
        <p:spPr>
          <a:xfrm>
            <a:off x="5475732" y="5413675"/>
            <a:ext cx="492956" cy="261610"/>
          </a:xfrm>
          <a:prstGeom prst="rect">
            <a:avLst/>
          </a:prstGeom>
          <a:noFill/>
        </p:spPr>
        <p:txBody>
          <a:bodyPr wrap="square" rtlCol="0">
            <a:spAutoFit/>
          </a:bodyPr>
          <a:lstStyle/>
          <a:p>
            <a:r>
              <a:rPr lang="en-IN" sz="1100" dirty="0"/>
              <a:t>344</a:t>
            </a:r>
          </a:p>
        </p:txBody>
      </p:sp>
      <p:sp>
        <p:nvSpPr>
          <p:cNvPr id="25" name="TextBox 24">
            <a:extLst>
              <a:ext uri="{FF2B5EF4-FFF2-40B4-BE49-F238E27FC236}">
                <a16:creationId xmlns:a16="http://schemas.microsoft.com/office/drawing/2014/main" id="{89C1E2F7-A2C9-0B64-8033-3B056C21F135}"/>
              </a:ext>
            </a:extLst>
          </p:cNvPr>
          <p:cNvSpPr txBox="1"/>
          <p:nvPr/>
        </p:nvSpPr>
        <p:spPr>
          <a:xfrm>
            <a:off x="6396227" y="5432390"/>
            <a:ext cx="492956" cy="261610"/>
          </a:xfrm>
          <a:prstGeom prst="rect">
            <a:avLst/>
          </a:prstGeom>
          <a:noFill/>
        </p:spPr>
        <p:txBody>
          <a:bodyPr wrap="square" rtlCol="0">
            <a:spAutoFit/>
          </a:bodyPr>
          <a:lstStyle/>
          <a:p>
            <a:r>
              <a:rPr lang="en-IN" sz="1100" dirty="0"/>
              <a:t>63</a:t>
            </a:r>
          </a:p>
        </p:txBody>
      </p:sp>
      <p:sp>
        <p:nvSpPr>
          <p:cNvPr id="26" name="TextBox 25">
            <a:extLst>
              <a:ext uri="{FF2B5EF4-FFF2-40B4-BE49-F238E27FC236}">
                <a16:creationId xmlns:a16="http://schemas.microsoft.com/office/drawing/2014/main" id="{FBD109E0-9660-FB8D-E9F4-10B6032D8597}"/>
              </a:ext>
            </a:extLst>
          </p:cNvPr>
          <p:cNvSpPr txBox="1"/>
          <p:nvPr/>
        </p:nvSpPr>
        <p:spPr>
          <a:xfrm>
            <a:off x="6396227" y="4714837"/>
            <a:ext cx="492956" cy="261610"/>
          </a:xfrm>
          <a:prstGeom prst="rect">
            <a:avLst/>
          </a:prstGeom>
          <a:noFill/>
        </p:spPr>
        <p:txBody>
          <a:bodyPr wrap="square" rtlCol="0">
            <a:spAutoFit/>
          </a:bodyPr>
          <a:lstStyle/>
          <a:p>
            <a:r>
              <a:rPr lang="en-IN" sz="1100" dirty="0"/>
              <a:t>330</a:t>
            </a:r>
          </a:p>
        </p:txBody>
      </p:sp>
      <p:sp>
        <p:nvSpPr>
          <p:cNvPr id="30" name="TextBox 29">
            <a:extLst>
              <a:ext uri="{FF2B5EF4-FFF2-40B4-BE49-F238E27FC236}">
                <a16:creationId xmlns:a16="http://schemas.microsoft.com/office/drawing/2014/main" id="{46AD131E-7E8F-96F5-BF01-8F1DA3617BAC}"/>
              </a:ext>
            </a:extLst>
          </p:cNvPr>
          <p:cNvSpPr txBox="1"/>
          <p:nvPr/>
        </p:nvSpPr>
        <p:spPr>
          <a:xfrm>
            <a:off x="8388300" y="2007150"/>
            <a:ext cx="2954480" cy="3970318"/>
          </a:xfrm>
          <a:prstGeom prst="rect">
            <a:avLst/>
          </a:prstGeom>
          <a:noFill/>
        </p:spPr>
        <p:txBody>
          <a:bodyPr wrap="square">
            <a:spAutoFit/>
          </a:bodyPr>
          <a:lstStyle/>
          <a:p>
            <a:pPr marL="285750" indent="-285750">
              <a:buFont typeface="Arial" panose="020B0604020202020204" pitchFamily="34" charset="0"/>
              <a:buChar char="•"/>
            </a:pPr>
            <a:r>
              <a:rPr lang="en-IN" dirty="0"/>
              <a:t>Classification threshold is  0.5</a:t>
            </a:r>
          </a:p>
          <a:p>
            <a:pPr marL="285750" indent="-285750">
              <a:buFont typeface="Arial" panose="020B0604020202020204" pitchFamily="34" charset="0"/>
              <a:buChar char="•"/>
            </a:pPr>
            <a:r>
              <a:rPr lang="en-IN" dirty="0"/>
              <a:t>True Positive Rate/Recall = 0.1547911547911548</a:t>
            </a:r>
          </a:p>
          <a:p>
            <a:pPr marL="285750" indent="-285750">
              <a:buFont typeface="Arial" panose="020B0604020202020204" pitchFamily="34" charset="0"/>
              <a:buChar char="•"/>
            </a:pPr>
            <a:r>
              <a:rPr lang="en-IN" dirty="0"/>
              <a:t>False Positive Rate = 0.15529411764705883</a:t>
            </a:r>
          </a:p>
          <a:p>
            <a:pPr marL="285750" indent="-285750">
              <a:buFont typeface="Arial" panose="020B0604020202020204" pitchFamily="34" charset="0"/>
              <a:buChar char="•"/>
            </a:pPr>
            <a:r>
              <a:rPr lang="en-IN" dirty="0"/>
              <a:t>Accuracy = 0.7338072669826224</a:t>
            </a:r>
          </a:p>
          <a:p>
            <a:pPr marL="285750" indent="-285750">
              <a:buFont typeface="Arial" panose="020B0604020202020204" pitchFamily="34" charset="0"/>
              <a:buChar char="•"/>
            </a:pPr>
            <a:r>
              <a:rPr lang="en-IN" dirty="0"/>
              <a:t>Precision = 0.16030534351145037</a:t>
            </a:r>
          </a:p>
          <a:p>
            <a:pPr marL="285750" indent="-285750">
              <a:buFont typeface="Arial" panose="020B0604020202020204" pitchFamily="34" charset="0"/>
              <a:buChar char="•"/>
            </a:pPr>
            <a:r>
              <a:rPr lang="en-IN" dirty="0"/>
              <a:t>F1 score: 0.5395799676898223</a:t>
            </a:r>
          </a:p>
          <a:p>
            <a:pPr marL="285750" indent="-285750">
              <a:buFont typeface="Arial" panose="020B0604020202020204" pitchFamily="34" charset="0"/>
              <a:buChar char="•"/>
            </a:pPr>
            <a:r>
              <a:rPr lang="en-IN" dirty="0"/>
              <a:t>ROC AUC score: 0.6945714698655875</a:t>
            </a:r>
          </a:p>
        </p:txBody>
      </p:sp>
      <p:cxnSp>
        <p:nvCxnSpPr>
          <p:cNvPr id="33" name="Straight Connector 32">
            <a:extLst>
              <a:ext uri="{FF2B5EF4-FFF2-40B4-BE49-F238E27FC236}">
                <a16:creationId xmlns:a16="http://schemas.microsoft.com/office/drawing/2014/main" id="{3176D1E5-0961-B763-4B7B-9A848A7706A3}"/>
              </a:ext>
            </a:extLst>
          </p:cNvPr>
          <p:cNvCxnSpPr>
            <a:cxnSpLocks/>
          </p:cNvCxnSpPr>
          <p:nvPr/>
        </p:nvCxnSpPr>
        <p:spPr>
          <a:xfrm>
            <a:off x="7589520" y="2103120"/>
            <a:ext cx="0" cy="3874348"/>
          </a:xfrm>
          <a:prstGeom prst="line">
            <a:avLst/>
          </a:prstGeom>
        </p:spPr>
        <p:style>
          <a:lnRef idx="1">
            <a:schemeClr val="dk1"/>
          </a:lnRef>
          <a:fillRef idx="0">
            <a:schemeClr val="dk1"/>
          </a:fillRef>
          <a:effectRef idx="0">
            <a:schemeClr val="dk1"/>
          </a:effectRef>
          <a:fontRef idx="minor">
            <a:schemeClr val="tx1"/>
          </a:fontRef>
        </p:style>
      </p:cxnSp>
      <p:grpSp>
        <p:nvGrpSpPr>
          <p:cNvPr id="12" name="Group 11">
            <a:extLst>
              <a:ext uri="{FF2B5EF4-FFF2-40B4-BE49-F238E27FC236}">
                <a16:creationId xmlns:a16="http://schemas.microsoft.com/office/drawing/2014/main" id="{28DB8D8D-D198-03E8-AB50-B9E4C5849143}"/>
              </a:ext>
            </a:extLst>
          </p:cNvPr>
          <p:cNvGrpSpPr/>
          <p:nvPr/>
        </p:nvGrpSpPr>
        <p:grpSpPr>
          <a:xfrm>
            <a:off x="866693" y="4664050"/>
            <a:ext cx="2923142" cy="1004982"/>
            <a:chOff x="866693" y="4664050"/>
            <a:chExt cx="2923142" cy="1004982"/>
          </a:xfrm>
        </p:grpSpPr>
        <p:sp>
          <p:nvSpPr>
            <p:cNvPr id="10" name="Rectangle: Rounded Corners 9">
              <a:extLst>
                <a:ext uri="{FF2B5EF4-FFF2-40B4-BE49-F238E27FC236}">
                  <a16:creationId xmlns:a16="http://schemas.microsoft.com/office/drawing/2014/main" id="{1758A994-962F-91C1-A6AC-6C1423C95077}"/>
                </a:ext>
              </a:extLst>
            </p:cNvPr>
            <p:cNvSpPr/>
            <p:nvPr/>
          </p:nvSpPr>
          <p:spPr>
            <a:xfrm>
              <a:off x="866693" y="4664050"/>
              <a:ext cx="2923142" cy="8554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00B375D0-ABCA-B924-8F9C-8A3335F6C2AA}"/>
                </a:ext>
              </a:extLst>
            </p:cNvPr>
            <p:cNvSpPr txBox="1"/>
            <p:nvPr/>
          </p:nvSpPr>
          <p:spPr>
            <a:xfrm>
              <a:off x="1144380" y="4838035"/>
              <a:ext cx="2366507" cy="830997"/>
            </a:xfrm>
            <a:prstGeom prst="rect">
              <a:avLst/>
            </a:prstGeom>
            <a:noFill/>
          </p:spPr>
          <p:txBody>
            <a:bodyPr wrap="square" rtlCol="0">
              <a:spAutoFit/>
            </a:bodyPr>
            <a:lstStyle/>
            <a:p>
              <a:r>
                <a:rPr lang="en-US" sz="2400" dirty="0"/>
                <a:t>Confusion Matrix</a:t>
              </a:r>
            </a:p>
            <a:p>
              <a:endParaRPr lang="en-IN" sz="2400" dirty="0"/>
            </a:p>
          </p:txBody>
        </p:sp>
      </p:grpSp>
    </p:spTree>
    <p:extLst>
      <p:ext uri="{BB962C8B-B14F-4D97-AF65-F5344CB8AC3E}">
        <p14:creationId xmlns:p14="http://schemas.microsoft.com/office/powerpoint/2010/main" val="1433151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6C07564C-02B8-27A4-E47D-890AFC0DDA07}"/>
              </a:ext>
            </a:extLst>
          </p:cNvPr>
          <p:cNvSpPr/>
          <p:nvPr/>
        </p:nvSpPr>
        <p:spPr>
          <a:xfrm>
            <a:off x="8380124" y="1917516"/>
            <a:ext cx="2962656" cy="42062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395CD37C-D809-7E43-6663-FD722F85AFBF}"/>
              </a:ext>
            </a:extLst>
          </p:cNvPr>
          <p:cNvSpPr>
            <a:spLocks noGrp="1"/>
          </p:cNvSpPr>
          <p:nvPr>
            <p:ph type="title"/>
          </p:nvPr>
        </p:nvSpPr>
        <p:spPr/>
        <p:txBody>
          <a:bodyPr/>
          <a:lstStyle/>
          <a:p>
            <a:r>
              <a:rPr lang="en-US" dirty="0"/>
              <a:t>Test Results</a:t>
            </a:r>
          </a:p>
        </p:txBody>
      </p:sp>
      <p:sp>
        <p:nvSpPr>
          <p:cNvPr id="4" name="Content Placeholder 3">
            <a:extLst>
              <a:ext uri="{FF2B5EF4-FFF2-40B4-BE49-F238E27FC236}">
                <a16:creationId xmlns:a16="http://schemas.microsoft.com/office/drawing/2014/main" id="{4A173E07-9769-10CD-A4A2-086C89F9DDB7}"/>
              </a:ext>
            </a:extLst>
          </p:cNvPr>
          <p:cNvSpPr>
            <a:spLocks noGrp="1"/>
          </p:cNvSpPr>
          <p:nvPr>
            <p:ph idx="1"/>
          </p:nvPr>
        </p:nvSpPr>
        <p:spPr/>
        <p:txBody>
          <a:bodyPr/>
          <a:lstStyle/>
          <a:p>
            <a:r>
              <a:rPr lang="en-US" u="sng" dirty="0"/>
              <a:t>XG Boost</a:t>
            </a:r>
            <a:endParaRPr lang="en-US" dirty="0"/>
          </a:p>
          <a:p>
            <a:r>
              <a:rPr lang="en-US" dirty="0"/>
              <a:t>Train Accuracy : 0.9863067807768269</a:t>
            </a:r>
          </a:p>
          <a:p>
            <a:r>
              <a:rPr lang="en-US" dirty="0"/>
              <a:t>Test Accuracy:  0.9770932069510269</a:t>
            </a:r>
          </a:p>
        </p:txBody>
      </p:sp>
      <p:grpSp>
        <p:nvGrpSpPr>
          <p:cNvPr id="22" name="Group 21">
            <a:extLst>
              <a:ext uri="{FF2B5EF4-FFF2-40B4-BE49-F238E27FC236}">
                <a16:creationId xmlns:a16="http://schemas.microsoft.com/office/drawing/2014/main" id="{A02B5E6A-EC89-A24A-E735-2E317DA3AC2E}"/>
              </a:ext>
            </a:extLst>
          </p:cNvPr>
          <p:cNvGrpSpPr/>
          <p:nvPr/>
        </p:nvGrpSpPr>
        <p:grpSpPr>
          <a:xfrm>
            <a:off x="3909063" y="3835970"/>
            <a:ext cx="3172554" cy="2033124"/>
            <a:chOff x="3909063" y="3835970"/>
            <a:chExt cx="3172554" cy="2033124"/>
          </a:xfrm>
        </p:grpSpPr>
        <p:grpSp>
          <p:nvGrpSpPr>
            <p:cNvPr id="9" name="Group 8">
              <a:extLst>
                <a:ext uri="{FF2B5EF4-FFF2-40B4-BE49-F238E27FC236}">
                  <a16:creationId xmlns:a16="http://schemas.microsoft.com/office/drawing/2014/main" id="{03BA64A3-0B4E-D393-8A6E-3D8F05B7B756}"/>
                </a:ext>
              </a:extLst>
            </p:cNvPr>
            <p:cNvGrpSpPr/>
            <p:nvPr/>
          </p:nvGrpSpPr>
          <p:grpSpPr>
            <a:xfrm>
              <a:off x="5263896" y="4521030"/>
              <a:ext cx="1664208" cy="1348064"/>
              <a:chOff x="3849624" y="4471416"/>
              <a:chExt cx="1664208" cy="1348064"/>
            </a:xfrm>
          </p:grpSpPr>
          <p:sp>
            <p:nvSpPr>
              <p:cNvPr id="3" name="Rectangle 2">
                <a:extLst>
                  <a:ext uri="{FF2B5EF4-FFF2-40B4-BE49-F238E27FC236}">
                    <a16:creationId xmlns:a16="http://schemas.microsoft.com/office/drawing/2014/main" id="{C8A91370-2872-F2F9-A99A-85E7ECC572DF}"/>
                  </a:ext>
                </a:extLst>
              </p:cNvPr>
              <p:cNvSpPr/>
              <p:nvPr/>
            </p:nvSpPr>
            <p:spPr>
              <a:xfrm>
                <a:off x="3849624" y="4471416"/>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442D629-54F8-2E55-0665-7329639E561E}"/>
                  </a:ext>
                </a:extLst>
              </p:cNvPr>
              <p:cNvSpPr/>
              <p:nvPr/>
            </p:nvSpPr>
            <p:spPr>
              <a:xfrm>
                <a:off x="4709160" y="4471416"/>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60483AC-0C38-26E8-E8D4-BC7C2855C862}"/>
                  </a:ext>
                </a:extLst>
              </p:cNvPr>
              <p:cNvSpPr/>
              <p:nvPr/>
            </p:nvSpPr>
            <p:spPr>
              <a:xfrm>
                <a:off x="3849624" y="5170255"/>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06EC3BB-81C3-EA26-03A6-B018AA2E8119}"/>
                  </a:ext>
                </a:extLst>
              </p:cNvPr>
              <p:cNvSpPr/>
              <p:nvPr/>
            </p:nvSpPr>
            <p:spPr>
              <a:xfrm>
                <a:off x="4709160" y="5170254"/>
                <a:ext cx="804672" cy="649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E72CECFF-2106-A450-F00E-3C4C0BDF82ED}"/>
                </a:ext>
              </a:extLst>
            </p:cNvPr>
            <p:cNvCxnSpPr>
              <a:cxnSpLocks/>
            </p:cNvCxnSpPr>
            <p:nvPr/>
          </p:nvCxnSpPr>
          <p:spPr>
            <a:xfrm>
              <a:off x="5120640" y="4521030"/>
              <a:ext cx="0" cy="1348063"/>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6480863-C0CB-315E-E230-9B7522837B28}"/>
                </a:ext>
              </a:extLst>
            </p:cNvPr>
            <p:cNvCxnSpPr>
              <a:cxnSpLocks/>
            </p:cNvCxnSpPr>
            <p:nvPr/>
          </p:nvCxnSpPr>
          <p:spPr>
            <a:xfrm>
              <a:off x="5260848" y="4389966"/>
              <a:ext cx="1664208"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197A4838-79C8-E923-AF27-2D21281E176F}"/>
                </a:ext>
              </a:extLst>
            </p:cNvPr>
            <p:cNvSpPr txBox="1"/>
            <p:nvPr/>
          </p:nvSpPr>
          <p:spPr>
            <a:xfrm>
              <a:off x="3909063" y="4985589"/>
              <a:ext cx="877823" cy="369332"/>
            </a:xfrm>
            <a:prstGeom prst="rect">
              <a:avLst/>
            </a:prstGeom>
            <a:noFill/>
          </p:spPr>
          <p:txBody>
            <a:bodyPr wrap="square" rtlCol="0">
              <a:spAutoFit/>
            </a:bodyPr>
            <a:lstStyle/>
            <a:p>
              <a:r>
                <a:rPr lang="en-IN" dirty="0"/>
                <a:t>Actual</a:t>
              </a:r>
            </a:p>
          </p:txBody>
        </p:sp>
        <p:sp>
          <p:nvSpPr>
            <p:cNvPr id="16" name="TextBox 15">
              <a:extLst>
                <a:ext uri="{FF2B5EF4-FFF2-40B4-BE49-F238E27FC236}">
                  <a16:creationId xmlns:a16="http://schemas.microsoft.com/office/drawing/2014/main" id="{4F7BABE9-BF57-3FF9-5B1B-CE5748627EB4}"/>
                </a:ext>
              </a:extLst>
            </p:cNvPr>
            <p:cNvSpPr txBox="1"/>
            <p:nvPr/>
          </p:nvSpPr>
          <p:spPr>
            <a:xfrm>
              <a:off x="5475732" y="3835970"/>
              <a:ext cx="1295400" cy="369332"/>
            </a:xfrm>
            <a:prstGeom prst="rect">
              <a:avLst/>
            </a:prstGeom>
            <a:noFill/>
          </p:spPr>
          <p:txBody>
            <a:bodyPr wrap="square" rtlCol="0">
              <a:spAutoFit/>
            </a:bodyPr>
            <a:lstStyle/>
            <a:p>
              <a:r>
                <a:rPr lang="en-IN" dirty="0"/>
                <a:t>Predicted</a:t>
              </a:r>
            </a:p>
          </p:txBody>
        </p:sp>
        <p:sp>
          <p:nvSpPr>
            <p:cNvPr id="17" name="TextBox 16">
              <a:extLst>
                <a:ext uri="{FF2B5EF4-FFF2-40B4-BE49-F238E27FC236}">
                  <a16:creationId xmlns:a16="http://schemas.microsoft.com/office/drawing/2014/main" id="{EAD57510-9828-FBFA-3794-D42682AF2785}"/>
                </a:ext>
              </a:extLst>
            </p:cNvPr>
            <p:cNvSpPr txBox="1"/>
            <p:nvPr/>
          </p:nvSpPr>
          <p:spPr>
            <a:xfrm rot="16200000">
              <a:off x="4549959" y="4640733"/>
              <a:ext cx="877823" cy="230832"/>
            </a:xfrm>
            <a:prstGeom prst="rect">
              <a:avLst/>
            </a:prstGeom>
            <a:noFill/>
          </p:spPr>
          <p:txBody>
            <a:bodyPr wrap="square" rtlCol="0">
              <a:spAutoFit/>
            </a:bodyPr>
            <a:lstStyle/>
            <a:p>
              <a:r>
                <a:rPr lang="en-IN" sz="900" dirty="0"/>
                <a:t>Negative</a:t>
              </a:r>
            </a:p>
          </p:txBody>
        </p:sp>
        <p:sp>
          <p:nvSpPr>
            <p:cNvPr id="18" name="TextBox 17">
              <a:extLst>
                <a:ext uri="{FF2B5EF4-FFF2-40B4-BE49-F238E27FC236}">
                  <a16:creationId xmlns:a16="http://schemas.microsoft.com/office/drawing/2014/main" id="{5F49D6DF-AEFB-DEB8-EE97-8B34AD0437C1}"/>
                </a:ext>
              </a:extLst>
            </p:cNvPr>
            <p:cNvSpPr txBox="1"/>
            <p:nvPr/>
          </p:nvSpPr>
          <p:spPr>
            <a:xfrm rot="16200000">
              <a:off x="4558137" y="5314765"/>
              <a:ext cx="877823" cy="230832"/>
            </a:xfrm>
            <a:prstGeom prst="rect">
              <a:avLst/>
            </a:prstGeom>
            <a:noFill/>
          </p:spPr>
          <p:txBody>
            <a:bodyPr wrap="square" rtlCol="0">
              <a:spAutoFit/>
            </a:bodyPr>
            <a:lstStyle/>
            <a:p>
              <a:r>
                <a:rPr lang="en-IN" sz="900" dirty="0"/>
                <a:t>Positive</a:t>
              </a:r>
            </a:p>
          </p:txBody>
        </p:sp>
        <p:sp>
          <p:nvSpPr>
            <p:cNvPr id="19" name="TextBox 18">
              <a:extLst>
                <a:ext uri="{FF2B5EF4-FFF2-40B4-BE49-F238E27FC236}">
                  <a16:creationId xmlns:a16="http://schemas.microsoft.com/office/drawing/2014/main" id="{CDD9E2C7-B0FA-E552-4A3A-BD35C46004FC}"/>
                </a:ext>
              </a:extLst>
            </p:cNvPr>
            <p:cNvSpPr txBox="1"/>
            <p:nvPr/>
          </p:nvSpPr>
          <p:spPr>
            <a:xfrm>
              <a:off x="5379015" y="4181824"/>
              <a:ext cx="877823" cy="230832"/>
            </a:xfrm>
            <a:prstGeom prst="rect">
              <a:avLst/>
            </a:prstGeom>
            <a:noFill/>
          </p:spPr>
          <p:txBody>
            <a:bodyPr wrap="square" rtlCol="0">
              <a:spAutoFit/>
            </a:bodyPr>
            <a:lstStyle/>
            <a:p>
              <a:r>
                <a:rPr lang="en-IN" sz="900" dirty="0"/>
                <a:t>Negative</a:t>
              </a:r>
            </a:p>
          </p:txBody>
        </p:sp>
        <p:sp>
          <p:nvSpPr>
            <p:cNvPr id="20" name="TextBox 19">
              <a:extLst>
                <a:ext uri="{FF2B5EF4-FFF2-40B4-BE49-F238E27FC236}">
                  <a16:creationId xmlns:a16="http://schemas.microsoft.com/office/drawing/2014/main" id="{6C357448-B2B2-900F-CD37-7BA41FEA30E3}"/>
                </a:ext>
              </a:extLst>
            </p:cNvPr>
            <p:cNvSpPr txBox="1"/>
            <p:nvPr/>
          </p:nvSpPr>
          <p:spPr>
            <a:xfrm>
              <a:off x="6203794" y="4171562"/>
              <a:ext cx="877823" cy="230832"/>
            </a:xfrm>
            <a:prstGeom prst="rect">
              <a:avLst/>
            </a:prstGeom>
            <a:noFill/>
          </p:spPr>
          <p:txBody>
            <a:bodyPr wrap="square" rtlCol="0">
              <a:spAutoFit/>
            </a:bodyPr>
            <a:lstStyle/>
            <a:p>
              <a:r>
                <a:rPr lang="en-IN" sz="900" dirty="0"/>
                <a:t>Positive</a:t>
              </a:r>
            </a:p>
          </p:txBody>
        </p:sp>
      </p:grpSp>
      <p:sp>
        <p:nvSpPr>
          <p:cNvPr id="23" name="TextBox 22">
            <a:extLst>
              <a:ext uri="{FF2B5EF4-FFF2-40B4-BE49-F238E27FC236}">
                <a16:creationId xmlns:a16="http://schemas.microsoft.com/office/drawing/2014/main" id="{2C658990-2919-082B-2C2E-09D66E01AA54}"/>
              </a:ext>
            </a:extLst>
          </p:cNvPr>
          <p:cNvSpPr txBox="1"/>
          <p:nvPr/>
        </p:nvSpPr>
        <p:spPr>
          <a:xfrm>
            <a:off x="5441501" y="4714837"/>
            <a:ext cx="492956" cy="261610"/>
          </a:xfrm>
          <a:prstGeom prst="rect">
            <a:avLst/>
          </a:prstGeom>
          <a:noFill/>
        </p:spPr>
        <p:txBody>
          <a:bodyPr wrap="square" rtlCol="0">
            <a:spAutoFit/>
          </a:bodyPr>
          <a:lstStyle/>
          <a:p>
            <a:r>
              <a:rPr lang="en-IN" sz="1100" dirty="0"/>
              <a:t>2102</a:t>
            </a:r>
          </a:p>
        </p:txBody>
      </p:sp>
      <p:sp>
        <p:nvSpPr>
          <p:cNvPr id="24" name="TextBox 23">
            <a:extLst>
              <a:ext uri="{FF2B5EF4-FFF2-40B4-BE49-F238E27FC236}">
                <a16:creationId xmlns:a16="http://schemas.microsoft.com/office/drawing/2014/main" id="{6C7DCC37-8E0C-6F63-C809-D1C5EA7CB2B6}"/>
              </a:ext>
            </a:extLst>
          </p:cNvPr>
          <p:cNvSpPr txBox="1"/>
          <p:nvPr/>
        </p:nvSpPr>
        <p:spPr>
          <a:xfrm>
            <a:off x="5475732" y="5413675"/>
            <a:ext cx="492956" cy="261610"/>
          </a:xfrm>
          <a:prstGeom prst="rect">
            <a:avLst/>
          </a:prstGeom>
          <a:noFill/>
        </p:spPr>
        <p:txBody>
          <a:bodyPr wrap="square" rtlCol="0">
            <a:spAutoFit/>
          </a:bodyPr>
          <a:lstStyle/>
          <a:p>
            <a:r>
              <a:rPr lang="en-IN" sz="1100" dirty="0"/>
              <a:t>35</a:t>
            </a:r>
          </a:p>
        </p:txBody>
      </p:sp>
      <p:sp>
        <p:nvSpPr>
          <p:cNvPr id="25" name="TextBox 24">
            <a:extLst>
              <a:ext uri="{FF2B5EF4-FFF2-40B4-BE49-F238E27FC236}">
                <a16:creationId xmlns:a16="http://schemas.microsoft.com/office/drawing/2014/main" id="{89C1E2F7-A2C9-0B64-8033-3B056C21F135}"/>
              </a:ext>
            </a:extLst>
          </p:cNvPr>
          <p:cNvSpPr txBox="1"/>
          <p:nvPr/>
        </p:nvSpPr>
        <p:spPr>
          <a:xfrm>
            <a:off x="6396227" y="5432390"/>
            <a:ext cx="492956" cy="261610"/>
          </a:xfrm>
          <a:prstGeom prst="rect">
            <a:avLst/>
          </a:prstGeom>
          <a:noFill/>
        </p:spPr>
        <p:txBody>
          <a:bodyPr wrap="square" rtlCol="0">
            <a:spAutoFit/>
          </a:bodyPr>
          <a:lstStyle/>
          <a:p>
            <a:r>
              <a:rPr lang="en-IN" sz="1100" dirty="0"/>
              <a:t>372</a:t>
            </a:r>
          </a:p>
        </p:txBody>
      </p:sp>
      <p:sp>
        <p:nvSpPr>
          <p:cNvPr id="26" name="TextBox 25">
            <a:extLst>
              <a:ext uri="{FF2B5EF4-FFF2-40B4-BE49-F238E27FC236}">
                <a16:creationId xmlns:a16="http://schemas.microsoft.com/office/drawing/2014/main" id="{FBD109E0-9660-FB8D-E9F4-10B6032D8597}"/>
              </a:ext>
            </a:extLst>
          </p:cNvPr>
          <p:cNvSpPr txBox="1"/>
          <p:nvPr/>
        </p:nvSpPr>
        <p:spPr>
          <a:xfrm>
            <a:off x="6396227" y="4714837"/>
            <a:ext cx="492956" cy="261610"/>
          </a:xfrm>
          <a:prstGeom prst="rect">
            <a:avLst/>
          </a:prstGeom>
          <a:noFill/>
        </p:spPr>
        <p:txBody>
          <a:bodyPr wrap="square" rtlCol="0">
            <a:spAutoFit/>
          </a:bodyPr>
          <a:lstStyle/>
          <a:p>
            <a:r>
              <a:rPr lang="en-IN" sz="1100" dirty="0"/>
              <a:t>23</a:t>
            </a:r>
          </a:p>
        </p:txBody>
      </p:sp>
      <p:sp>
        <p:nvSpPr>
          <p:cNvPr id="30" name="TextBox 29">
            <a:extLst>
              <a:ext uri="{FF2B5EF4-FFF2-40B4-BE49-F238E27FC236}">
                <a16:creationId xmlns:a16="http://schemas.microsoft.com/office/drawing/2014/main" id="{46AD131E-7E8F-96F5-BF01-8F1DA3617BAC}"/>
              </a:ext>
            </a:extLst>
          </p:cNvPr>
          <p:cNvSpPr txBox="1"/>
          <p:nvPr/>
        </p:nvSpPr>
        <p:spPr>
          <a:xfrm>
            <a:off x="8388300" y="2007150"/>
            <a:ext cx="2954480" cy="3970318"/>
          </a:xfrm>
          <a:prstGeom prst="rect">
            <a:avLst/>
          </a:prstGeom>
          <a:noFill/>
        </p:spPr>
        <p:txBody>
          <a:bodyPr wrap="square">
            <a:spAutoFit/>
          </a:bodyPr>
          <a:lstStyle/>
          <a:p>
            <a:pPr marL="285750" indent="-285750">
              <a:buFont typeface="Arial" panose="020B0604020202020204" pitchFamily="34" charset="0"/>
              <a:buChar char="•"/>
            </a:pPr>
            <a:r>
              <a:rPr lang="en-IN" dirty="0"/>
              <a:t>Classification threshold is  0.5</a:t>
            </a:r>
          </a:p>
          <a:p>
            <a:pPr marL="285750" indent="-285750">
              <a:buFont typeface="Arial" panose="020B0604020202020204" pitchFamily="34" charset="0"/>
              <a:buChar char="•"/>
            </a:pPr>
            <a:r>
              <a:rPr lang="en-IN" dirty="0"/>
              <a:t>True Positive Rate/Recall = 0.914004914004914</a:t>
            </a:r>
          </a:p>
          <a:p>
            <a:pPr marL="285750" indent="-285750">
              <a:buFont typeface="Arial" panose="020B0604020202020204" pitchFamily="34" charset="0"/>
              <a:buChar char="•"/>
            </a:pPr>
            <a:r>
              <a:rPr lang="en-IN" dirty="0"/>
              <a:t>False Positive Rate = 0.010823529411764706</a:t>
            </a:r>
          </a:p>
          <a:p>
            <a:pPr marL="285750" indent="-285750">
              <a:buFont typeface="Arial" panose="020B0604020202020204" pitchFamily="34" charset="0"/>
              <a:buChar char="•"/>
            </a:pPr>
            <a:r>
              <a:rPr lang="en-IN" dirty="0"/>
              <a:t>Accuracy =  0.9770932069510269</a:t>
            </a:r>
          </a:p>
          <a:p>
            <a:pPr marL="285750" indent="-285750">
              <a:buFont typeface="Arial" panose="020B0604020202020204" pitchFamily="34" charset="0"/>
              <a:buChar char="•"/>
            </a:pPr>
            <a:r>
              <a:rPr lang="en-IN" dirty="0"/>
              <a:t>Precision = 0.9417721518987342</a:t>
            </a:r>
          </a:p>
          <a:p>
            <a:pPr marL="285750" indent="-285750">
              <a:buFont typeface="Arial" panose="020B0604020202020204" pitchFamily="34" charset="0"/>
              <a:buChar char="•"/>
            </a:pPr>
            <a:r>
              <a:rPr lang="en-IN" dirty="0"/>
              <a:t>F1 score: 0.5395799676898223</a:t>
            </a:r>
          </a:p>
          <a:p>
            <a:pPr marL="285750" indent="-285750">
              <a:buFont typeface="Arial" panose="020B0604020202020204" pitchFamily="34" charset="0"/>
              <a:buChar char="•"/>
            </a:pPr>
            <a:r>
              <a:rPr lang="en-IN" dirty="0"/>
              <a:t>ROC AUC score</a:t>
            </a:r>
            <a:r>
              <a:rPr lang="en-IN"/>
              <a:t>: 0.9516714698655875</a:t>
            </a:r>
            <a:endParaRPr lang="en-IN" dirty="0"/>
          </a:p>
        </p:txBody>
      </p:sp>
      <p:cxnSp>
        <p:nvCxnSpPr>
          <p:cNvPr id="33" name="Straight Connector 32">
            <a:extLst>
              <a:ext uri="{FF2B5EF4-FFF2-40B4-BE49-F238E27FC236}">
                <a16:creationId xmlns:a16="http://schemas.microsoft.com/office/drawing/2014/main" id="{3176D1E5-0961-B763-4B7B-9A848A7706A3}"/>
              </a:ext>
            </a:extLst>
          </p:cNvPr>
          <p:cNvCxnSpPr>
            <a:cxnSpLocks/>
          </p:cNvCxnSpPr>
          <p:nvPr/>
        </p:nvCxnSpPr>
        <p:spPr>
          <a:xfrm>
            <a:off x="7589520" y="2103120"/>
            <a:ext cx="0" cy="3874348"/>
          </a:xfrm>
          <a:prstGeom prst="line">
            <a:avLst/>
          </a:prstGeom>
        </p:spPr>
        <p:style>
          <a:lnRef idx="1">
            <a:schemeClr val="dk1"/>
          </a:lnRef>
          <a:fillRef idx="0">
            <a:schemeClr val="dk1"/>
          </a:fillRef>
          <a:effectRef idx="0">
            <a:schemeClr val="dk1"/>
          </a:effectRef>
          <a:fontRef idx="minor">
            <a:schemeClr val="tx1"/>
          </a:fontRef>
        </p:style>
      </p:cxnSp>
      <p:grpSp>
        <p:nvGrpSpPr>
          <p:cNvPr id="12" name="Group 11">
            <a:extLst>
              <a:ext uri="{FF2B5EF4-FFF2-40B4-BE49-F238E27FC236}">
                <a16:creationId xmlns:a16="http://schemas.microsoft.com/office/drawing/2014/main" id="{28DB8D8D-D198-03E8-AB50-B9E4C5849143}"/>
              </a:ext>
            </a:extLst>
          </p:cNvPr>
          <p:cNvGrpSpPr/>
          <p:nvPr/>
        </p:nvGrpSpPr>
        <p:grpSpPr>
          <a:xfrm>
            <a:off x="866693" y="4664050"/>
            <a:ext cx="2923142" cy="1004982"/>
            <a:chOff x="866693" y="4664050"/>
            <a:chExt cx="2923142" cy="1004982"/>
          </a:xfrm>
        </p:grpSpPr>
        <p:sp>
          <p:nvSpPr>
            <p:cNvPr id="10" name="Rectangle: Rounded Corners 9">
              <a:extLst>
                <a:ext uri="{FF2B5EF4-FFF2-40B4-BE49-F238E27FC236}">
                  <a16:creationId xmlns:a16="http://schemas.microsoft.com/office/drawing/2014/main" id="{1758A994-962F-91C1-A6AC-6C1423C95077}"/>
                </a:ext>
              </a:extLst>
            </p:cNvPr>
            <p:cNvSpPr/>
            <p:nvPr/>
          </p:nvSpPr>
          <p:spPr>
            <a:xfrm>
              <a:off x="866693" y="4664050"/>
              <a:ext cx="2923142" cy="8554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00B375D0-ABCA-B924-8F9C-8A3335F6C2AA}"/>
                </a:ext>
              </a:extLst>
            </p:cNvPr>
            <p:cNvSpPr txBox="1"/>
            <p:nvPr/>
          </p:nvSpPr>
          <p:spPr>
            <a:xfrm>
              <a:off x="1144380" y="4838035"/>
              <a:ext cx="2366507" cy="830997"/>
            </a:xfrm>
            <a:prstGeom prst="rect">
              <a:avLst/>
            </a:prstGeom>
            <a:noFill/>
          </p:spPr>
          <p:txBody>
            <a:bodyPr wrap="square" rtlCol="0">
              <a:spAutoFit/>
            </a:bodyPr>
            <a:lstStyle/>
            <a:p>
              <a:r>
                <a:rPr lang="en-US" sz="2400" dirty="0"/>
                <a:t>Confusion Matrix</a:t>
              </a:r>
            </a:p>
            <a:p>
              <a:endParaRPr lang="en-IN" sz="2400" dirty="0"/>
            </a:p>
          </p:txBody>
        </p:sp>
      </p:grpSp>
    </p:spTree>
    <p:extLst>
      <p:ext uri="{BB962C8B-B14F-4D97-AF65-F5344CB8AC3E}">
        <p14:creationId xmlns:p14="http://schemas.microsoft.com/office/powerpoint/2010/main" val="3946336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46A6-A3CE-6257-18E1-CBC694C7488B}"/>
              </a:ext>
            </a:extLst>
          </p:cNvPr>
          <p:cNvSpPr>
            <a:spLocks noGrp="1"/>
          </p:cNvSpPr>
          <p:nvPr>
            <p:ph type="title"/>
          </p:nvPr>
        </p:nvSpPr>
        <p:spPr/>
        <p:txBody>
          <a:bodyPr/>
          <a:lstStyle/>
          <a:p>
            <a:r>
              <a:rPr lang="en-IN" dirty="0"/>
              <a:t>Test Results</a:t>
            </a:r>
          </a:p>
        </p:txBody>
      </p:sp>
      <p:sp>
        <p:nvSpPr>
          <p:cNvPr id="5" name="TextBox 4">
            <a:extLst>
              <a:ext uri="{FF2B5EF4-FFF2-40B4-BE49-F238E27FC236}">
                <a16:creationId xmlns:a16="http://schemas.microsoft.com/office/drawing/2014/main" id="{29685EBB-7A21-0C62-3687-5470D5E5F088}"/>
              </a:ext>
            </a:extLst>
          </p:cNvPr>
          <p:cNvSpPr txBox="1"/>
          <p:nvPr/>
        </p:nvSpPr>
        <p:spPr>
          <a:xfrm>
            <a:off x="1201690" y="1840825"/>
            <a:ext cx="6097554" cy="369332"/>
          </a:xfrm>
          <a:prstGeom prst="rect">
            <a:avLst/>
          </a:prstGeom>
          <a:noFill/>
        </p:spPr>
        <p:txBody>
          <a:bodyPr wrap="square">
            <a:spAutoFit/>
          </a:bodyPr>
          <a:lstStyle/>
          <a:p>
            <a:endParaRPr lang="en-US" u="sng" dirty="0"/>
          </a:p>
        </p:txBody>
      </p:sp>
      <p:sp>
        <p:nvSpPr>
          <p:cNvPr id="4" name="TextBox 3">
            <a:extLst>
              <a:ext uri="{FF2B5EF4-FFF2-40B4-BE49-F238E27FC236}">
                <a16:creationId xmlns:a16="http://schemas.microsoft.com/office/drawing/2014/main" id="{BC6424CB-FEE4-AAF0-53ED-4CF0EB44BD0F}"/>
              </a:ext>
            </a:extLst>
          </p:cNvPr>
          <p:cNvSpPr txBox="1"/>
          <p:nvPr/>
        </p:nvSpPr>
        <p:spPr>
          <a:xfrm>
            <a:off x="1201690" y="1840825"/>
            <a:ext cx="1587230" cy="369332"/>
          </a:xfrm>
          <a:prstGeom prst="rect">
            <a:avLst/>
          </a:prstGeom>
          <a:noFill/>
        </p:spPr>
        <p:txBody>
          <a:bodyPr wrap="square">
            <a:spAutoFit/>
          </a:bodyPr>
          <a:lstStyle/>
          <a:p>
            <a:r>
              <a:rPr lang="en-US" u="sng" dirty="0"/>
              <a:t>XG Boost</a:t>
            </a:r>
          </a:p>
        </p:txBody>
      </p:sp>
      <p:pic>
        <p:nvPicPr>
          <p:cNvPr id="10242" name="Picture 2">
            <a:extLst>
              <a:ext uri="{FF2B5EF4-FFF2-40B4-BE49-F238E27FC236}">
                <a16:creationId xmlns:a16="http://schemas.microsoft.com/office/drawing/2014/main" id="{E4D03D48-F236-8DB0-547A-4ECB1DD20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867" y="2052924"/>
            <a:ext cx="5164265" cy="4059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137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1880-3454-1339-FFE6-410D33A07219}"/>
              </a:ext>
            </a:extLst>
          </p:cNvPr>
          <p:cNvSpPr>
            <a:spLocks noGrp="1"/>
          </p:cNvSpPr>
          <p:nvPr>
            <p:ph type="title"/>
          </p:nvPr>
        </p:nvSpPr>
        <p:spPr/>
        <p:txBody>
          <a:bodyPr/>
          <a:lstStyle/>
          <a:p>
            <a:r>
              <a:rPr lang="en-US"/>
              <a:t>Outcomes</a:t>
            </a:r>
          </a:p>
        </p:txBody>
      </p:sp>
      <p:sp>
        <p:nvSpPr>
          <p:cNvPr id="3" name="Content Placeholder 2">
            <a:extLst>
              <a:ext uri="{FF2B5EF4-FFF2-40B4-BE49-F238E27FC236}">
                <a16:creationId xmlns:a16="http://schemas.microsoft.com/office/drawing/2014/main" id="{CF339175-E7C9-9744-1B00-3952FB83D487}"/>
              </a:ext>
            </a:extLst>
          </p:cNvPr>
          <p:cNvSpPr>
            <a:spLocks noGrp="1"/>
          </p:cNvSpPr>
          <p:nvPr>
            <p:ph idx="1"/>
          </p:nvPr>
        </p:nvSpPr>
        <p:spPr/>
        <p:txBody>
          <a:bodyPr vert="horz" lIns="0" tIns="45720" rIns="0" bIns="45720" rtlCol="0" anchor="t">
            <a:normAutofit/>
          </a:bodyPr>
          <a:lstStyle/>
          <a:p>
            <a:r>
              <a:rPr lang="en-US" dirty="0"/>
              <a:t>These customer features appear to standout as drivers in customers leaving credit services:</a:t>
            </a:r>
          </a:p>
          <a:p>
            <a:pPr marL="383540" lvl="1">
              <a:buChar char="-"/>
            </a:pPr>
            <a:r>
              <a:rPr lang="en-US" dirty="0">
                <a:ea typeface="Calibri"/>
                <a:cs typeface="Calibri"/>
              </a:rPr>
              <a:t>Age increases</a:t>
            </a:r>
          </a:p>
          <a:p>
            <a:pPr marL="383540" lvl="1">
              <a:buChar char="-"/>
            </a:pPr>
            <a:r>
              <a:rPr lang="en-US" dirty="0">
                <a:ea typeface="Calibri"/>
                <a:cs typeface="Calibri"/>
              </a:rPr>
              <a:t>Utilization/Transactions decrease</a:t>
            </a:r>
            <a:endParaRPr lang="en-US" dirty="0"/>
          </a:p>
          <a:p>
            <a:pPr marL="383540" lvl="1">
              <a:buChar char="-"/>
            </a:pPr>
            <a:r>
              <a:rPr lang="en-US" dirty="0">
                <a:ea typeface="Calibri"/>
                <a:cs typeface="Calibri"/>
              </a:rPr>
              <a:t>Low credit limit issuance</a:t>
            </a:r>
          </a:p>
          <a:p>
            <a:pPr marL="383540" lvl="1">
              <a:buChar char="-"/>
            </a:pPr>
            <a:endParaRPr lang="en-US" dirty="0">
              <a:ea typeface="Calibri"/>
              <a:cs typeface="Calibri"/>
            </a:endParaRPr>
          </a:p>
          <a:p>
            <a:endParaRPr lang="en-US" dirty="0">
              <a:ea typeface="Calibri"/>
              <a:cs typeface="Calibri"/>
            </a:endParaRP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2700358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C5E3-D27A-DBB4-A53F-61A7F7E4CCAA}"/>
              </a:ext>
            </a:extLst>
          </p:cNvPr>
          <p:cNvSpPr>
            <a:spLocks noGrp="1"/>
          </p:cNvSpPr>
          <p:nvPr>
            <p:ph type="title"/>
          </p:nvPr>
        </p:nvSpPr>
        <p:spPr/>
        <p:txBody>
          <a:bodyPr/>
          <a:lstStyle/>
          <a:p>
            <a:r>
              <a:rPr lang="en-US"/>
              <a:t>Previous and current studies on this topic</a:t>
            </a:r>
          </a:p>
        </p:txBody>
      </p:sp>
      <p:sp>
        <p:nvSpPr>
          <p:cNvPr id="3" name="Content Placeholder 2">
            <a:extLst>
              <a:ext uri="{FF2B5EF4-FFF2-40B4-BE49-F238E27FC236}">
                <a16:creationId xmlns:a16="http://schemas.microsoft.com/office/drawing/2014/main" id="{8ECC8B5C-C98F-BBE5-7DB0-4EDFAA725C0F}"/>
              </a:ext>
            </a:extLst>
          </p:cNvPr>
          <p:cNvSpPr>
            <a:spLocks noGrp="1"/>
          </p:cNvSpPr>
          <p:nvPr>
            <p:ph idx="1"/>
          </p:nvPr>
        </p:nvSpPr>
        <p:spPr/>
        <p:txBody>
          <a:bodyPr/>
          <a:lstStyle/>
          <a:p>
            <a:r>
              <a:rPr lang="en-US" dirty="0"/>
              <a:t>Numerous people </a:t>
            </a:r>
            <a:r>
              <a:rPr lang="en-US" b="0" i="0" dirty="0">
                <a:solidFill>
                  <a:srgbClr val="374151"/>
                </a:solidFill>
                <a:effectLst/>
                <a:latin typeface="Söhne"/>
              </a:rPr>
              <a:t>have conducted studies on this dataset and have identified the following findings:</a:t>
            </a:r>
          </a:p>
          <a:p>
            <a:pPr lvl="2"/>
            <a:endParaRPr lang="en-US" sz="1600" b="0" i="0" dirty="0">
              <a:solidFill>
                <a:srgbClr val="374151"/>
              </a:solidFill>
              <a:effectLst/>
              <a:latin typeface="Söhne"/>
            </a:endParaRPr>
          </a:p>
          <a:p>
            <a:pPr lvl="2"/>
            <a:r>
              <a:rPr lang="en-US" sz="1600" b="0" i="0" dirty="0">
                <a:solidFill>
                  <a:srgbClr val="374151"/>
                </a:solidFill>
                <a:effectLst/>
                <a:latin typeface="Söhne"/>
              </a:rPr>
              <a:t>The T-tests comparing attritioned and existing customer datasets revealed statistically significant differences in credit limit, revolving balance limits, and revolving ratios. </a:t>
            </a:r>
          </a:p>
          <a:p>
            <a:pPr lvl="2"/>
            <a:endParaRPr lang="en-US" sz="1600" dirty="0">
              <a:solidFill>
                <a:srgbClr val="374151"/>
              </a:solidFill>
              <a:latin typeface="Söhne"/>
            </a:endParaRPr>
          </a:p>
          <a:p>
            <a:pPr lvl="2"/>
            <a:r>
              <a:rPr lang="en-US" sz="1600" dirty="0">
                <a:solidFill>
                  <a:srgbClr val="374151"/>
                </a:solidFill>
                <a:latin typeface="Söhne"/>
              </a:rPr>
              <a:t>Factors such as income, gender, and education level did not contribute much to customer churn.</a:t>
            </a:r>
          </a:p>
          <a:p>
            <a:pPr lvl="2"/>
            <a:endParaRPr lang="en-US" sz="1600" dirty="0">
              <a:solidFill>
                <a:srgbClr val="374151"/>
              </a:solidFill>
              <a:latin typeface="Söhne"/>
            </a:endParaRPr>
          </a:p>
          <a:p>
            <a:pPr lvl="2"/>
            <a:r>
              <a:rPr lang="en-US" sz="1600" dirty="0">
                <a:solidFill>
                  <a:srgbClr val="374151"/>
                </a:solidFill>
                <a:latin typeface="Söhne"/>
              </a:rPr>
              <a:t>Long term customers become less costly to serve, they generate higher profits, and provide new referrals. The cost of attracting new customers could be six times more than holding on to existing customers – therefore, we should do our best to reduce attritioning customers</a:t>
            </a:r>
          </a:p>
        </p:txBody>
      </p:sp>
    </p:spTree>
    <p:extLst>
      <p:ext uri="{BB962C8B-B14F-4D97-AF65-F5344CB8AC3E}">
        <p14:creationId xmlns:p14="http://schemas.microsoft.com/office/powerpoint/2010/main" val="2263459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6FB6-C63C-CFB5-59DB-A646EF29BB2C}"/>
              </a:ext>
            </a:extLst>
          </p:cNvPr>
          <p:cNvSpPr>
            <a:spLocks noGrp="1"/>
          </p:cNvSpPr>
          <p:nvPr>
            <p:ph type="title"/>
          </p:nvPr>
        </p:nvSpPr>
        <p:spPr/>
        <p:txBody>
          <a:bodyPr/>
          <a:lstStyle/>
          <a:p>
            <a:r>
              <a:rPr lang="en-US"/>
              <a:t>Recommendations </a:t>
            </a:r>
          </a:p>
        </p:txBody>
      </p:sp>
      <p:sp>
        <p:nvSpPr>
          <p:cNvPr id="3" name="Content Placeholder 2">
            <a:extLst>
              <a:ext uri="{FF2B5EF4-FFF2-40B4-BE49-F238E27FC236}">
                <a16:creationId xmlns:a16="http://schemas.microsoft.com/office/drawing/2014/main" id="{0D6BE85A-A5E6-C9A7-0662-3192CC77060C}"/>
              </a:ext>
            </a:extLst>
          </p:cNvPr>
          <p:cNvSpPr>
            <a:spLocks noGrp="1"/>
          </p:cNvSpPr>
          <p:nvPr>
            <p:ph idx="1"/>
          </p:nvPr>
        </p:nvSpPr>
        <p:spPr/>
        <p:txBody>
          <a:bodyPr vert="horz" lIns="0" tIns="45720" rIns="0" bIns="45720" rtlCol="0" anchor="t">
            <a:normAutofit/>
          </a:bodyPr>
          <a:lstStyle/>
          <a:p>
            <a:r>
              <a:rPr lang="en-US" dirty="0"/>
              <a:t>Using XG Boost to find out the features that are most impacting the churn. We identified some of the important features that has significant impact on customer credit card churn.</a:t>
            </a:r>
            <a:endParaRPr lang="en-US" dirty="0">
              <a:cs typeface="Calibri"/>
            </a:endParaRPr>
          </a:p>
          <a:p>
            <a:r>
              <a:rPr lang="en-US" dirty="0">
                <a:cs typeface="Calibri"/>
              </a:rPr>
              <a:t>Design/target programs to decrease the chances of customers leaving while added customers:</a:t>
            </a:r>
          </a:p>
          <a:p>
            <a:pPr marL="383540" lvl="1">
              <a:buFont typeface="Calibri,Sans-Serif" panose="020F0502020204030204" pitchFamily="34" charset="0"/>
              <a:buChar char="-"/>
            </a:pPr>
            <a:r>
              <a:rPr lang="en-US" dirty="0">
                <a:latin typeface="Arial"/>
                <a:cs typeface="Arial"/>
              </a:rPr>
              <a:t>Age</a:t>
            </a:r>
          </a:p>
          <a:p>
            <a:pPr marL="383540" lvl="1">
              <a:buFont typeface="Calibri,Sans-Serif" panose="020F0502020204030204" pitchFamily="34" charset="0"/>
              <a:buChar char="-"/>
            </a:pPr>
            <a:r>
              <a:rPr lang="en-US" dirty="0">
                <a:latin typeface="Arial"/>
                <a:cs typeface="Arial"/>
              </a:rPr>
              <a:t>Utilization/Transactions decrease</a:t>
            </a:r>
            <a:endParaRPr lang="en-US" dirty="0"/>
          </a:p>
          <a:p>
            <a:pPr marL="383540" lvl="1">
              <a:buFont typeface="Calibri,Sans-Serif" panose="020F0502020204030204" pitchFamily="34" charset="0"/>
              <a:buChar char="-"/>
            </a:pPr>
            <a:r>
              <a:rPr lang="en-US" dirty="0">
                <a:latin typeface="Arial"/>
                <a:cs typeface="Arial"/>
              </a:rPr>
              <a:t>Credit limit decreases</a:t>
            </a:r>
          </a:p>
          <a:p>
            <a:pPr marL="383540" lvl="1">
              <a:buFont typeface="Calibri,Sans-Serif" panose="020F0502020204030204" pitchFamily="34" charset="0"/>
              <a:buChar char="-"/>
            </a:pPr>
            <a:endParaRPr lang="en-US" dirty="0">
              <a:latin typeface="Arial"/>
              <a:cs typeface="Arial"/>
            </a:endParaRPr>
          </a:p>
          <a:p>
            <a:pPr marL="200660" lvl="1" indent="0">
              <a:buNone/>
            </a:pPr>
            <a:r>
              <a:rPr lang="en-US" dirty="0">
                <a:latin typeface="Arial"/>
                <a:cs typeface="Arial"/>
              </a:rPr>
              <a:t>We cannot control a person's age, force them to spend money or get them to use more of their credit. However, services can be set to encourage use. Student loan and supply credit cards to bring in younger customers. For seniors, credit lines can be extended to allow for discounts on medical costs when placed on the charge card.</a:t>
            </a:r>
          </a:p>
          <a:p>
            <a:pPr marL="200660" lvl="1" indent="0">
              <a:buNone/>
            </a:pPr>
            <a:endParaRPr lang="en-US" dirty="0">
              <a:latin typeface="Arial"/>
              <a:cs typeface="Arial"/>
            </a:endParaRPr>
          </a:p>
        </p:txBody>
      </p:sp>
    </p:spTree>
    <p:extLst>
      <p:ext uri="{BB962C8B-B14F-4D97-AF65-F5344CB8AC3E}">
        <p14:creationId xmlns:p14="http://schemas.microsoft.com/office/powerpoint/2010/main" val="1413208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11898-50AA-A4EF-ABA9-BE892F83A368}"/>
              </a:ext>
            </a:extLst>
          </p:cNvPr>
          <p:cNvSpPr>
            <a:spLocks noGrp="1"/>
          </p:cNvSpPr>
          <p:nvPr>
            <p:ph type="title"/>
          </p:nvPr>
        </p:nvSpPr>
        <p:spPr/>
        <p:txBody>
          <a:bodyPr/>
          <a:lstStyle/>
          <a:p>
            <a:r>
              <a:rPr lang="en-US"/>
              <a:t>Recommendations</a:t>
            </a:r>
          </a:p>
        </p:txBody>
      </p:sp>
      <p:sp>
        <p:nvSpPr>
          <p:cNvPr id="3" name="Content Placeholder 2">
            <a:extLst>
              <a:ext uri="{FF2B5EF4-FFF2-40B4-BE49-F238E27FC236}">
                <a16:creationId xmlns:a16="http://schemas.microsoft.com/office/drawing/2014/main" id="{28427457-774E-C466-C79D-B26C70D8E242}"/>
              </a:ext>
            </a:extLst>
          </p:cNvPr>
          <p:cNvSpPr>
            <a:spLocks noGrp="1"/>
          </p:cNvSpPr>
          <p:nvPr>
            <p:ph idx="1"/>
          </p:nvPr>
        </p:nvSpPr>
        <p:spPr/>
        <p:txBody>
          <a:bodyPr/>
          <a:lstStyle/>
          <a:p>
            <a:pPr lvl="1">
              <a:buFont typeface="Arial" panose="020B0604020202020204" pitchFamily="34" charset="0"/>
              <a:buChar char="•"/>
            </a:pPr>
            <a:r>
              <a:rPr lang="en-US" sz="2000" b="0" i="0" dirty="0">
                <a:solidFill>
                  <a:srgbClr val="000000"/>
                </a:solidFill>
                <a:effectLst/>
                <a:latin typeface="Helvetica Neue"/>
              </a:rPr>
              <a:t>Connect with the customer regularly (through surveys for example), and provide the customer with various offers and schemes to increase relationships of the customer with the bank (low interest fees, online credit cards with applied promo codes)</a:t>
            </a:r>
          </a:p>
          <a:p>
            <a:pPr lvl="1">
              <a:buFont typeface="Arial" panose="020B0604020202020204" pitchFamily="34" charset="0"/>
              <a:buChar char="•"/>
            </a:pPr>
            <a:endParaRPr lang="en-US" sz="2000" b="0" i="0" dirty="0">
              <a:solidFill>
                <a:srgbClr val="000000"/>
              </a:solidFill>
              <a:effectLst/>
              <a:latin typeface="Helvetica Neue"/>
            </a:endParaRPr>
          </a:p>
          <a:p>
            <a:pPr lvl="1">
              <a:buFont typeface="Arial" panose="020B0604020202020204" pitchFamily="34" charset="0"/>
              <a:buChar char="•"/>
            </a:pPr>
            <a:r>
              <a:rPr lang="en-US" sz="2000" b="0" i="0" dirty="0">
                <a:solidFill>
                  <a:srgbClr val="000000"/>
                </a:solidFill>
                <a:effectLst/>
                <a:latin typeface="Helvetica Neue"/>
              </a:rPr>
              <a:t>Bank should offer cashback schemes on credit cards to show incentive</a:t>
            </a:r>
          </a:p>
          <a:p>
            <a:pPr lvl="1">
              <a:buFont typeface="Arial" panose="020B0604020202020204" pitchFamily="34" charset="0"/>
              <a:buChar char="•"/>
            </a:pPr>
            <a:endParaRPr lang="en-US" sz="2000" b="0" i="0" dirty="0">
              <a:solidFill>
                <a:srgbClr val="000000"/>
              </a:solidFill>
              <a:effectLst/>
              <a:latin typeface="Helvetica Neue"/>
            </a:endParaRPr>
          </a:p>
          <a:p>
            <a:pPr lvl="1">
              <a:buFont typeface="Arial" panose="020B0604020202020204" pitchFamily="34" charset="0"/>
              <a:buChar char="•"/>
            </a:pPr>
            <a:r>
              <a:rPr lang="en-US" sz="2000" b="0" i="0" dirty="0">
                <a:solidFill>
                  <a:srgbClr val="000000"/>
                </a:solidFill>
                <a:effectLst/>
                <a:latin typeface="Helvetica Neue"/>
              </a:rPr>
              <a:t>Bank should also offer credit limit increase for the customers who are regularly using the credit </a:t>
            </a:r>
            <a:r>
              <a:rPr lang="en-US" b="0" i="0" dirty="0">
                <a:solidFill>
                  <a:srgbClr val="000000"/>
                </a:solidFill>
                <a:effectLst/>
                <a:latin typeface="Helvetica Neue"/>
              </a:rPr>
              <a:t>card.</a:t>
            </a:r>
            <a:endParaRPr lang="en-US" dirty="0"/>
          </a:p>
        </p:txBody>
      </p:sp>
    </p:spTree>
    <p:extLst>
      <p:ext uri="{BB962C8B-B14F-4D97-AF65-F5344CB8AC3E}">
        <p14:creationId xmlns:p14="http://schemas.microsoft.com/office/powerpoint/2010/main" val="3069552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lose-up of hopscotch on a sidewalk">
            <a:extLst>
              <a:ext uri="{FF2B5EF4-FFF2-40B4-BE49-F238E27FC236}">
                <a16:creationId xmlns:a16="http://schemas.microsoft.com/office/drawing/2014/main" id="{60B55E26-1497-C5F3-451D-D4168E4BDD95}"/>
              </a:ext>
            </a:extLst>
          </p:cNvPr>
          <p:cNvPicPr>
            <a:picLocks noChangeAspect="1"/>
          </p:cNvPicPr>
          <p:nvPr/>
        </p:nvPicPr>
        <p:blipFill rotWithShape="1">
          <a:blip r:embed="rId2">
            <a:duotone>
              <a:prstClr val="black"/>
              <a:schemeClr val="tx2">
                <a:tint val="45000"/>
                <a:satMod val="400000"/>
              </a:schemeClr>
            </a:duotone>
            <a:alphaModFix amt="40000"/>
          </a:blip>
          <a:srcRect t="8380" b="7351"/>
          <a:stretch/>
        </p:blipFill>
        <p:spPr>
          <a:xfrm>
            <a:off x="20" y="10"/>
            <a:ext cx="12191980" cy="6857991"/>
          </a:xfrm>
          <a:prstGeom prst="rect">
            <a:avLst/>
          </a:prstGeom>
        </p:spPr>
      </p:pic>
      <p:sp>
        <p:nvSpPr>
          <p:cNvPr id="2" name="Title 1">
            <a:extLst>
              <a:ext uri="{FF2B5EF4-FFF2-40B4-BE49-F238E27FC236}">
                <a16:creationId xmlns:a16="http://schemas.microsoft.com/office/drawing/2014/main" id="{74D8F909-9000-800E-97F9-23E1DA46457B}"/>
              </a:ext>
            </a:extLst>
          </p:cNvPr>
          <p:cNvSpPr>
            <a:spLocks noGrp="1"/>
          </p:cNvSpPr>
          <p:nvPr>
            <p:ph type="title"/>
          </p:nvPr>
        </p:nvSpPr>
        <p:spPr>
          <a:xfrm>
            <a:off x="1116218" y="1741425"/>
            <a:ext cx="10058400" cy="2144775"/>
          </a:xfrm>
        </p:spPr>
        <p:txBody>
          <a:bodyPr vert="horz" lIns="91440" tIns="45720" rIns="91440" bIns="45720" rtlCol="0" anchor="b">
            <a:normAutofit/>
          </a:bodyPr>
          <a:lstStyle/>
          <a:p>
            <a:r>
              <a:rPr lang="en-US" sz="8000">
                <a:solidFill>
                  <a:schemeClr val="tx1">
                    <a:lumMod val="85000"/>
                    <a:lumOff val="15000"/>
                  </a:schemeClr>
                </a:solidFill>
              </a:rPr>
              <a:t>Q&amp;A</a:t>
            </a:r>
            <a:br>
              <a:rPr lang="en-US" sz="8000">
                <a:solidFill>
                  <a:schemeClr val="tx1">
                    <a:lumMod val="85000"/>
                    <a:lumOff val="15000"/>
                  </a:schemeClr>
                </a:solidFill>
              </a:rPr>
            </a:br>
            <a:r>
              <a:rPr lang="en-US" sz="3200">
                <a:solidFill>
                  <a:schemeClr val="tx1">
                    <a:lumMod val="85000"/>
                    <a:lumOff val="15000"/>
                  </a:schemeClr>
                </a:solidFill>
              </a:rPr>
              <a:t>any questions?</a:t>
            </a:r>
            <a:endParaRPr lang="en-US" sz="8000">
              <a:solidFill>
                <a:schemeClr val="tx1">
                  <a:lumMod val="85000"/>
                  <a:lumOff val="15000"/>
                </a:schemeClr>
              </a:solidFill>
            </a:endParaRPr>
          </a:p>
        </p:txBody>
      </p:sp>
    </p:spTree>
    <p:extLst>
      <p:ext uri="{BB962C8B-B14F-4D97-AF65-F5344CB8AC3E}">
        <p14:creationId xmlns:p14="http://schemas.microsoft.com/office/powerpoint/2010/main" val="10842595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4FA37A-C2E5-E28C-3806-55CF1D294AEE}"/>
              </a:ext>
            </a:extLst>
          </p:cNvPr>
          <p:cNvSpPr>
            <a:spLocks noGrp="1"/>
          </p:cNvSpPr>
          <p:nvPr>
            <p:ph type="title"/>
          </p:nvPr>
        </p:nvSpPr>
        <p:spPr>
          <a:xfrm>
            <a:off x="5181601" y="634946"/>
            <a:ext cx="6368142" cy="1450757"/>
          </a:xfrm>
        </p:spPr>
        <p:txBody>
          <a:bodyPr>
            <a:normAutofit/>
          </a:bodyPr>
          <a:lstStyle/>
          <a:p>
            <a:r>
              <a:rPr lang="en-US"/>
              <a:t>Opportunity available in using BA</a:t>
            </a:r>
          </a:p>
        </p:txBody>
      </p:sp>
      <p:pic>
        <p:nvPicPr>
          <p:cNvPr id="5" name="Picture 4" descr="Desk with productivity items">
            <a:extLst>
              <a:ext uri="{FF2B5EF4-FFF2-40B4-BE49-F238E27FC236}">
                <a16:creationId xmlns:a16="http://schemas.microsoft.com/office/drawing/2014/main" id="{733CF5F4-E016-CF8E-439A-9E3582416DE8}"/>
              </a:ext>
            </a:extLst>
          </p:cNvPr>
          <p:cNvPicPr>
            <a:picLocks noChangeAspect="1"/>
          </p:cNvPicPr>
          <p:nvPr/>
        </p:nvPicPr>
        <p:blipFill rotWithShape="1">
          <a:blip r:embed="rId2"/>
          <a:srcRect l="35013" r="19766" b="1"/>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8970D0-9D35-1D83-EDC5-368CEA82EE8B}"/>
              </a:ext>
            </a:extLst>
          </p:cNvPr>
          <p:cNvSpPr>
            <a:spLocks noGrp="1"/>
          </p:cNvSpPr>
          <p:nvPr>
            <p:ph idx="1"/>
          </p:nvPr>
        </p:nvSpPr>
        <p:spPr>
          <a:xfrm>
            <a:off x="5181601" y="2198914"/>
            <a:ext cx="6368142" cy="3670180"/>
          </a:xfrm>
        </p:spPr>
        <p:txBody>
          <a:bodyPr>
            <a:normAutofit/>
          </a:bodyPr>
          <a:lstStyle/>
          <a:p>
            <a:pPr marL="0" indent="0">
              <a:buNone/>
            </a:pPr>
            <a:r>
              <a:rPr lang="en-US" sz="1600" b="1" i="0">
                <a:effectLst/>
                <a:latin typeface="Söhne"/>
              </a:rPr>
              <a:t>Informed Decision-Making:</a:t>
            </a:r>
            <a:r>
              <a:rPr lang="en-US" sz="1600" b="0" i="0">
                <a:effectLst/>
                <a:latin typeface="Söhne"/>
              </a:rPr>
              <a:t> Business analytics enables organizations to make strategic decisions based on data analysis, reducing reliance on intuition and improving overall decision quality.</a:t>
            </a:r>
          </a:p>
          <a:p>
            <a:pPr marL="0" indent="0">
              <a:buNone/>
            </a:pPr>
            <a:endParaRPr lang="en-US" sz="1600" b="0" i="0">
              <a:effectLst/>
              <a:latin typeface="Söhne"/>
            </a:endParaRPr>
          </a:p>
          <a:p>
            <a:pPr marL="0" indent="0">
              <a:buNone/>
            </a:pPr>
            <a:r>
              <a:rPr lang="en-US" sz="1600" b="1" i="0">
                <a:effectLst/>
                <a:latin typeface="Söhne"/>
              </a:rPr>
              <a:t>Operational Efficiency:</a:t>
            </a:r>
            <a:r>
              <a:rPr lang="en-US" sz="1600" b="0" i="0">
                <a:effectLst/>
                <a:latin typeface="Söhne"/>
              </a:rPr>
              <a:t> By analyzing operational data, organizations can identify inefficiencies, streamline processes, and optimize resource allocation, leading to increased operational efficiency and cost savings.</a:t>
            </a:r>
          </a:p>
          <a:p>
            <a:pPr marL="0" indent="0">
              <a:buNone/>
            </a:pPr>
            <a:endParaRPr lang="en-US" sz="1600" b="0" i="0">
              <a:effectLst/>
              <a:latin typeface="Söhne"/>
            </a:endParaRPr>
          </a:p>
          <a:p>
            <a:pPr marL="0" indent="0">
              <a:buNone/>
            </a:pPr>
            <a:r>
              <a:rPr lang="en-US" sz="1600" b="1" i="0">
                <a:effectLst/>
                <a:latin typeface="Söhne"/>
              </a:rPr>
              <a:t>Competitive Advantage and Innovation:</a:t>
            </a:r>
            <a:r>
              <a:rPr lang="en-US" sz="1600" b="0" i="0">
                <a:effectLst/>
                <a:latin typeface="Söhne"/>
              </a:rPr>
              <a:t> Effective use of business analytics provides a competitive edge by enabling organizations to identify market trends, consumer behavior, and innovation opportunities, fostering a data-driven approach to stay ahead in the marketplace.</a:t>
            </a:r>
          </a:p>
        </p:txBody>
      </p:sp>
    </p:spTree>
    <p:extLst>
      <p:ext uri="{BB962C8B-B14F-4D97-AF65-F5344CB8AC3E}">
        <p14:creationId xmlns:p14="http://schemas.microsoft.com/office/powerpoint/2010/main" val="3691258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Books stacked on a table">
            <a:extLst>
              <a:ext uri="{FF2B5EF4-FFF2-40B4-BE49-F238E27FC236}">
                <a16:creationId xmlns:a16="http://schemas.microsoft.com/office/drawing/2014/main" id="{9CB01658-58C2-4DCA-8C71-490AE2B7ABA6}"/>
              </a:ext>
            </a:extLst>
          </p:cNvPr>
          <p:cNvPicPr>
            <a:picLocks noChangeAspect="1"/>
          </p:cNvPicPr>
          <p:nvPr/>
        </p:nvPicPr>
        <p:blipFill rotWithShape="1">
          <a:blip r:embed="rId2"/>
          <a:srcRect l="28709" r="26722" b="-1"/>
          <a:stretch/>
        </p:blipFill>
        <p:spPr>
          <a:xfrm>
            <a:off x="20" y="10"/>
            <a:ext cx="4578952" cy="6857990"/>
          </a:xfrm>
          <a:prstGeom prst="rect">
            <a:avLst/>
          </a:prstGeom>
        </p:spPr>
      </p:pic>
      <p:sp>
        <p:nvSpPr>
          <p:cNvPr id="9" name="Rectangle 8">
            <a:extLst>
              <a:ext uri="{FF2B5EF4-FFF2-40B4-BE49-F238E27FC236}">
                <a16:creationId xmlns:a16="http://schemas.microsoft.com/office/drawing/2014/main" id="{DA5E7296-7D1C-41C4-B6F4-D94F20DD1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39733" y="0"/>
            <a:ext cx="7552267"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3F90E3E-EBAD-A115-6E8C-B216E127349A}"/>
              </a:ext>
            </a:extLst>
          </p:cNvPr>
          <p:cNvSpPr>
            <a:spLocks noGrp="1"/>
          </p:cNvSpPr>
          <p:nvPr>
            <p:ph type="title"/>
          </p:nvPr>
        </p:nvSpPr>
        <p:spPr>
          <a:xfrm>
            <a:off x="5124206" y="516835"/>
            <a:ext cx="6339840" cy="1666501"/>
          </a:xfrm>
        </p:spPr>
        <p:txBody>
          <a:bodyPr>
            <a:normAutofit/>
          </a:bodyPr>
          <a:lstStyle/>
          <a:p>
            <a:r>
              <a:rPr lang="en-US" sz="4000">
                <a:solidFill>
                  <a:srgbClr val="FFFFFF"/>
                </a:solidFill>
              </a:rPr>
              <a:t>Data source</a:t>
            </a:r>
          </a:p>
        </p:txBody>
      </p:sp>
      <p:sp>
        <p:nvSpPr>
          <p:cNvPr id="11" name="Rectangle 10">
            <a:extLst>
              <a:ext uri="{FF2B5EF4-FFF2-40B4-BE49-F238E27FC236}">
                <a16:creationId xmlns:a16="http://schemas.microsoft.com/office/drawing/2014/main" id="{200CA129-AD3A-4BA6-8EB7-03AD3D5E64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8972"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E3B1672E-A172-DC50-2AC1-9DBCEA80F0F6}"/>
              </a:ext>
            </a:extLst>
          </p:cNvPr>
          <p:cNvSpPr>
            <a:spLocks noGrp="1"/>
          </p:cNvSpPr>
          <p:nvPr>
            <p:ph idx="1"/>
          </p:nvPr>
        </p:nvSpPr>
        <p:spPr>
          <a:xfrm>
            <a:off x="5124206" y="2236304"/>
            <a:ext cx="6339840" cy="3652667"/>
          </a:xfrm>
        </p:spPr>
        <p:txBody>
          <a:bodyPr>
            <a:normAutofit/>
          </a:bodyPr>
          <a:lstStyle/>
          <a:p>
            <a:pPr marL="0" indent="0">
              <a:buNone/>
            </a:pP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The dataset was sourced from Kaggle. It encompasses a comprehensive set of columns providing valuable insights into credit card customers' profiles and behaviors. </a:t>
            </a:r>
          </a:p>
          <a:p>
            <a:pPr marL="0" indent="0">
              <a:buNone/>
            </a:pP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The key columns include:</a:t>
            </a:r>
            <a:endParaRPr lang="en-US" sz="1500" i="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en-US" sz="1500" i="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Customer Information</a:t>
            </a: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indent="0">
              <a:spcBef>
                <a:spcPts val="0"/>
              </a:spcBef>
              <a:spcAft>
                <a:spcPts val="800"/>
              </a:spcAft>
              <a:buNone/>
            </a:pP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Customer Age, gender, dependent </a:t>
            </a:r>
            <a:r>
              <a:rPr lang="en-US" sz="1500" kern="100">
                <a:solidFill>
                  <a:srgbClr val="FFFFFF"/>
                </a:solidFill>
                <a:latin typeface="Calibri" panose="020F0502020204030204" pitchFamily="34" charset="0"/>
                <a:ea typeface="Calibri" panose="020F0502020204030204" pitchFamily="34" charset="0"/>
                <a:cs typeface="Times New Roman" panose="02020603050405020304" pitchFamily="18" charset="0"/>
              </a:rPr>
              <a:t>c</a:t>
            </a: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ount, education </a:t>
            </a:r>
            <a:r>
              <a:rPr lang="en-US" sz="1500" kern="100">
                <a:solidFill>
                  <a:srgbClr val="FFFFFF"/>
                </a:solidFill>
                <a:latin typeface="Calibri" panose="020F0502020204030204" pitchFamily="34" charset="0"/>
                <a:ea typeface="Calibri" panose="020F0502020204030204" pitchFamily="34" charset="0"/>
                <a:cs typeface="Times New Roman" panose="02020603050405020304" pitchFamily="18" charset="0"/>
              </a:rPr>
              <a:t>l</a:t>
            </a: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evel, marital </a:t>
            </a:r>
            <a:r>
              <a:rPr lang="en-US" sz="1500" kern="100">
                <a:solidFill>
                  <a:srgbClr val="FFFFFF"/>
                </a:solidFill>
                <a:latin typeface="Calibri" panose="020F0502020204030204" pitchFamily="34" charset="0"/>
                <a:ea typeface="Calibri" panose="020F0502020204030204" pitchFamily="34" charset="0"/>
                <a:cs typeface="Times New Roman" panose="02020603050405020304" pitchFamily="18" charset="0"/>
              </a:rPr>
              <a:t>s</a:t>
            </a: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tatus, income </a:t>
            </a:r>
            <a:r>
              <a:rPr lang="en-US" sz="1500" kern="100">
                <a:solidFill>
                  <a:srgbClr val="FFFFFF"/>
                </a:solidFill>
                <a:latin typeface="Calibri" panose="020F0502020204030204" pitchFamily="34" charset="0"/>
                <a:ea typeface="Calibri" panose="020F0502020204030204" pitchFamily="34" charset="0"/>
                <a:cs typeface="Times New Roman" panose="02020603050405020304" pitchFamily="18" charset="0"/>
              </a:rPr>
              <a:t>c</a:t>
            </a: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ategory</a:t>
            </a:r>
          </a:p>
          <a:p>
            <a:pPr marL="0" marR="0" indent="0">
              <a:spcBef>
                <a:spcPts val="0"/>
              </a:spcBef>
              <a:spcAft>
                <a:spcPts val="800"/>
              </a:spcAft>
              <a:buNone/>
            </a:pPr>
            <a:r>
              <a:rPr lang="en-US" sz="1500" i="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Account and Card Details</a:t>
            </a: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
            </a:r>
          </a:p>
          <a:p>
            <a:pPr marL="0" indent="0">
              <a:spcBef>
                <a:spcPts val="0"/>
              </a:spcBef>
              <a:spcAft>
                <a:spcPts val="800"/>
              </a:spcAft>
              <a:buNone/>
            </a:pP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Months on book, total changing amount, </a:t>
            </a:r>
            <a:r>
              <a:rPr lang="en-US" sz="1500" kern="100">
                <a:solidFill>
                  <a:srgbClr val="FFFFFF"/>
                </a:solidFill>
                <a:latin typeface="Calibri" panose="020F0502020204030204" pitchFamily="34" charset="0"/>
                <a:ea typeface="Calibri" panose="020F0502020204030204" pitchFamily="34" charset="0"/>
                <a:cs typeface="Times New Roman" panose="02020603050405020304" pitchFamily="18" charset="0"/>
              </a:rPr>
              <a:t>c</a:t>
            </a: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redit </a:t>
            </a:r>
            <a:r>
              <a:rPr lang="en-US" sz="1500" kern="100">
                <a:solidFill>
                  <a:srgbClr val="FFFFFF"/>
                </a:solidFill>
                <a:latin typeface="Calibri" panose="020F0502020204030204" pitchFamily="34" charset="0"/>
                <a:ea typeface="Calibri" panose="020F0502020204030204" pitchFamily="34" charset="0"/>
                <a:cs typeface="Times New Roman" panose="02020603050405020304" pitchFamily="18" charset="0"/>
              </a:rPr>
              <a:t>l</a:t>
            </a: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imit, total </a:t>
            </a:r>
            <a:r>
              <a:rPr lang="en-US" sz="1500" kern="100">
                <a:solidFill>
                  <a:srgbClr val="FFFFFF"/>
                </a:solidFill>
                <a:latin typeface="Calibri" panose="020F0502020204030204" pitchFamily="34" charset="0"/>
                <a:ea typeface="Calibri" panose="020F0502020204030204" pitchFamily="34" charset="0"/>
                <a:cs typeface="Times New Roman" panose="02020603050405020304" pitchFamily="18" charset="0"/>
              </a:rPr>
              <a:t>r</a:t>
            </a: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evolving </a:t>
            </a:r>
            <a:r>
              <a:rPr lang="en-US" sz="1500" kern="100">
                <a:solidFill>
                  <a:srgbClr val="FFFFFF"/>
                </a:solidFill>
                <a:latin typeface="Calibri" panose="020F0502020204030204" pitchFamily="34" charset="0"/>
                <a:ea typeface="Calibri" panose="020F0502020204030204" pitchFamily="34" charset="0"/>
                <a:cs typeface="Times New Roman" panose="02020603050405020304" pitchFamily="18" charset="0"/>
              </a:rPr>
              <a:t>b</a:t>
            </a: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alance, total transfer amount, average </a:t>
            </a:r>
            <a:r>
              <a:rPr lang="en-US" sz="1500" kern="100">
                <a:solidFill>
                  <a:srgbClr val="FFFFFF"/>
                </a:solidFill>
                <a:latin typeface="Calibri" panose="020F0502020204030204" pitchFamily="34" charset="0"/>
                <a:ea typeface="Calibri" panose="020F0502020204030204" pitchFamily="34" charset="0"/>
                <a:cs typeface="Times New Roman" panose="02020603050405020304" pitchFamily="18" charset="0"/>
              </a:rPr>
              <a:t>u</a:t>
            </a: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tilization </a:t>
            </a:r>
            <a:r>
              <a:rPr lang="en-US" sz="1500" kern="100">
                <a:solidFill>
                  <a:srgbClr val="FFFFFF"/>
                </a:solidFill>
                <a:latin typeface="Calibri" panose="020F0502020204030204" pitchFamily="34" charset="0"/>
                <a:ea typeface="Calibri" panose="020F0502020204030204" pitchFamily="34" charset="0"/>
                <a:cs typeface="Times New Roman" panose="02020603050405020304" pitchFamily="18" charset="0"/>
              </a:rPr>
              <a:t>r</a:t>
            </a: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atio</a:t>
            </a:r>
          </a:p>
          <a:p>
            <a:pPr marL="0" marR="0" indent="0">
              <a:spcBef>
                <a:spcPts val="0"/>
              </a:spcBef>
              <a:spcAft>
                <a:spcPts val="800"/>
              </a:spcAft>
              <a:buNone/>
            </a:pPr>
            <a:r>
              <a:rPr lang="en-US" sz="1500" i="1"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Transaction History (throughout the year)</a:t>
            </a: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
            </a:r>
          </a:p>
          <a:p>
            <a:pPr marL="0" marR="0" indent="0">
              <a:spcBef>
                <a:spcPts val="0"/>
              </a:spcBef>
              <a:spcAft>
                <a:spcPts val="800"/>
              </a:spcAft>
              <a:buNone/>
            </a:pP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Months Inactive, contacts </a:t>
            </a:r>
            <a:r>
              <a:rPr lang="en-US" sz="1500" kern="100">
                <a:solidFill>
                  <a:srgbClr val="FFFFFF"/>
                </a:solidFill>
                <a:latin typeface="Calibri" panose="020F0502020204030204" pitchFamily="34" charset="0"/>
                <a:ea typeface="Calibri" panose="020F0502020204030204" pitchFamily="34" charset="0"/>
                <a:cs typeface="Times New Roman" panose="02020603050405020304" pitchFamily="18" charset="0"/>
              </a:rPr>
              <a:t>c</a:t>
            </a: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ount, total </a:t>
            </a:r>
            <a:r>
              <a:rPr lang="en-US" sz="1500" kern="100">
                <a:solidFill>
                  <a:srgbClr val="FFFFFF"/>
                </a:solidFill>
                <a:latin typeface="Calibri" panose="020F0502020204030204" pitchFamily="34" charset="0"/>
                <a:ea typeface="Calibri" panose="020F0502020204030204" pitchFamily="34" charset="0"/>
                <a:cs typeface="Times New Roman" panose="02020603050405020304" pitchFamily="18" charset="0"/>
              </a:rPr>
              <a:t>a</a:t>
            </a: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mount </a:t>
            </a:r>
            <a:r>
              <a:rPr lang="en-US" sz="1500" kern="100">
                <a:solidFill>
                  <a:srgbClr val="FFFFFF"/>
                </a:solidFill>
                <a:latin typeface="Calibri" panose="020F0502020204030204" pitchFamily="34" charset="0"/>
                <a:ea typeface="Calibri" panose="020F0502020204030204" pitchFamily="34" charset="0"/>
                <a:cs typeface="Times New Roman" panose="02020603050405020304" pitchFamily="18" charset="0"/>
              </a:rPr>
              <a:t>c</a:t>
            </a: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hange, total transaction </a:t>
            </a:r>
            <a:r>
              <a:rPr lang="en-US" sz="1500" kern="100">
                <a:solidFill>
                  <a:srgbClr val="FFFFFF"/>
                </a:solidFill>
                <a:latin typeface="Calibri" panose="020F0502020204030204" pitchFamily="34" charset="0"/>
                <a:ea typeface="Calibri" panose="020F0502020204030204" pitchFamily="34" charset="0"/>
                <a:cs typeface="Times New Roman" panose="02020603050405020304" pitchFamily="18" charset="0"/>
              </a:rPr>
              <a:t>a</a:t>
            </a: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mount, total </a:t>
            </a:r>
            <a:r>
              <a:rPr lang="en-US" sz="1500" kern="100">
                <a:solidFill>
                  <a:srgbClr val="FFFFFF"/>
                </a:solidFill>
                <a:latin typeface="Calibri" panose="020F0502020204030204" pitchFamily="34" charset="0"/>
                <a:ea typeface="Calibri" panose="020F0502020204030204" pitchFamily="34" charset="0"/>
                <a:cs typeface="Times New Roman" panose="02020603050405020304" pitchFamily="18" charset="0"/>
              </a:rPr>
              <a:t>tr</a:t>
            </a: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ansaction </a:t>
            </a:r>
            <a:r>
              <a:rPr lang="en-US" sz="1500" kern="100">
                <a:solidFill>
                  <a:srgbClr val="FFFFFF"/>
                </a:solidFill>
                <a:latin typeface="Calibri" panose="020F0502020204030204" pitchFamily="34" charset="0"/>
                <a:ea typeface="Calibri" panose="020F0502020204030204" pitchFamily="34" charset="0"/>
                <a:cs typeface="Times New Roman" panose="02020603050405020304" pitchFamily="18" charset="0"/>
              </a:rPr>
              <a:t>c</a:t>
            </a: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ount, total  </a:t>
            </a:r>
            <a:r>
              <a:rPr lang="en-US" sz="1500" kern="100">
                <a:solidFill>
                  <a:srgbClr val="FFFFFF"/>
                </a:solidFill>
                <a:latin typeface="Calibri" panose="020F0502020204030204" pitchFamily="34" charset="0"/>
                <a:ea typeface="Calibri" panose="020F0502020204030204" pitchFamily="34" charset="0"/>
                <a:cs typeface="Times New Roman" panose="02020603050405020304" pitchFamily="18" charset="0"/>
              </a:rPr>
              <a:t>c</a:t>
            </a: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ount </a:t>
            </a:r>
            <a:r>
              <a:rPr lang="en-US" sz="1500" kern="100">
                <a:solidFill>
                  <a:srgbClr val="FFFFFF"/>
                </a:solidFill>
                <a:latin typeface="Calibri" panose="020F0502020204030204" pitchFamily="34" charset="0"/>
                <a:ea typeface="Calibri" panose="020F0502020204030204" pitchFamily="34" charset="0"/>
                <a:cs typeface="Times New Roman" panose="02020603050405020304" pitchFamily="18" charset="0"/>
              </a:rPr>
              <a:t>c</a:t>
            </a:r>
            <a:r>
              <a:rPr lang="en-US" sz="15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hange</a:t>
            </a:r>
            <a:endParaRPr lang="en-US" sz="1500">
              <a:solidFill>
                <a:srgbClr val="FFFFFF"/>
              </a:solidFill>
            </a:endParaRPr>
          </a:p>
        </p:txBody>
      </p:sp>
    </p:spTree>
    <p:extLst>
      <p:ext uri="{BB962C8B-B14F-4D97-AF65-F5344CB8AC3E}">
        <p14:creationId xmlns:p14="http://schemas.microsoft.com/office/powerpoint/2010/main" val="842569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FE18-A490-2065-C7C0-A890F52C6FE7}"/>
              </a:ext>
            </a:extLst>
          </p:cNvPr>
          <p:cNvSpPr>
            <a:spLocks noGrp="1"/>
          </p:cNvSpPr>
          <p:nvPr>
            <p:ph type="title"/>
          </p:nvPr>
        </p:nvSpPr>
        <p:spPr/>
        <p:txBody>
          <a:bodyPr/>
          <a:lstStyle/>
          <a:p>
            <a:r>
              <a:rPr lang="en-IN" dirty="0"/>
              <a:t>Data Set</a:t>
            </a:r>
          </a:p>
        </p:txBody>
      </p:sp>
      <p:sp>
        <p:nvSpPr>
          <p:cNvPr id="6" name="Content Placeholder 5">
            <a:extLst>
              <a:ext uri="{FF2B5EF4-FFF2-40B4-BE49-F238E27FC236}">
                <a16:creationId xmlns:a16="http://schemas.microsoft.com/office/drawing/2014/main" id="{544D293A-24DC-7B0D-BF68-7CA136E5E7FD}"/>
              </a:ext>
            </a:extLst>
          </p:cNvPr>
          <p:cNvSpPr>
            <a:spLocks noGrp="1"/>
          </p:cNvSpPr>
          <p:nvPr>
            <p:ph idx="1"/>
          </p:nvPr>
        </p:nvSpPr>
        <p:spPr/>
        <p:txBody>
          <a:bodyPr/>
          <a:lstStyle/>
          <a:p>
            <a:r>
              <a:rPr lang="en-IN" u="sng" dirty="0"/>
              <a:t>Overview of Data</a:t>
            </a:r>
          </a:p>
          <a:p>
            <a:pPr>
              <a:buFont typeface="Arial" panose="020B0604020202020204" pitchFamily="34" charset="0"/>
              <a:buChar char="•"/>
            </a:pPr>
            <a:r>
              <a:rPr lang="en-IN" dirty="0"/>
              <a:t>Data Source: </a:t>
            </a:r>
            <a:r>
              <a:rPr lang="en-IN" b="0" i="0" dirty="0">
                <a:effectLst/>
                <a:latin typeface="Roboto" panose="02000000000000000000" pitchFamily="2" charset="0"/>
                <a:hlinkClick r:id="rId2"/>
              </a:rPr>
              <a:t>https://www.kaggle.com/sakshigoyal7/credit-card-customers</a:t>
            </a:r>
            <a:endParaRPr lang="en-IN" dirty="0"/>
          </a:p>
          <a:p>
            <a:pPr>
              <a:buFont typeface="Arial" panose="020B0604020202020204" pitchFamily="34" charset="0"/>
              <a:buChar char="•"/>
            </a:pPr>
            <a:r>
              <a:rPr lang="en-IN" dirty="0"/>
              <a:t>A total of 10,127 records of customers </a:t>
            </a:r>
          </a:p>
          <a:p>
            <a:pPr>
              <a:buFont typeface="Arial" panose="020B0604020202020204" pitchFamily="34" charset="0"/>
              <a:buChar char="•"/>
            </a:pPr>
            <a:r>
              <a:rPr lang="en-IN" dirty="0"/>
              <a:t>Credit Card Customers falling into 2 categories</a:t>
            </a:r>
          </a:p>
          <a:p>
            <a:pPr lvl="1">
              <a:buFont typeface="Arial" panose="020B0604020202020204" pitchFamily="34" charset="0"/>
              <a:buChar char="•"/>
            </a:pPr>
            <a:r>
              <a:rPr lang="en-IN" dirty="0"/>
              <a:t>Existing Customers</a:t>
            </a:r>
          </a:p>
          <a:p>
            <a:pPr lvl="1">
              <a:buFont typeface="Arial" panose="020B0604020202020204" pitchFamily="34" charset="0"/>
              <a:buChar char="•"/>
            </a:pPr>
            <a:r>
              <a:rPr lang="en-IN" dirty="0"/>
              <a:t>Attritioned Customers</a:t>
            </a:r>
          </a:p>
          <a:p>
            <a:pPr>
              <a:buFont typeface="Arial" panose="020B0604020202020204" pitchFamily="34" charset="0"/>
              <a:buChar char="•"/>
            </a:pPr>
            <a:r>
              <a:rPr lang="en-IN" dirty="0"/>
              <a:t>23 different variables storing details about the customer</a:t>
            </a:r>
          </a:p>
          <a:p>
            <a:pPr lvl="1">
              <a:buFont typeface="Arial" panose="020B0604020202020204" pitchFamily="34" charset="0"/>
              <a:buChar char="•"/>
            </a:pPr>
            <a:r>
              <a:rPr lang="en-IN" dirty="0"/>
              <a:t>7 categorical features </a:t>
            </a:r>
          </a:p>
          <a:p>
            <a:pPr lvl="1">
              <a:buFont typeface="Arial" panose="020B0604020202020204" pitchFamily="34" charset="0"/>
              <a:buChar char="•"/>
            </a:pPr>
            <a:r>
              <a:rPr lang="en-IN" dirty="0"/>
              <a:t>14 Numerical features</a:t>
            </a:r>
          </a:p>
          <a:p>
            <a:pPr marL="201168" lvl="1" indent="0">
              <a:buNone/>
            </a:pPr>
            <a:r>
              <a:rPr lang="en-IN" dirty="0"/>
              <a:t>Two columns are recommended to be removed; therefore, those are not being considered</a:t>
            </a:r>
          </a:p>
        </p:txBody>
      </p:sp>
    </p:spTree>
    <p:extLst>
      <p:ext uri="{BB962C8B-B14F-4D97-AF65-F5344CB8AC3E}">
        <p14:creationId xmlns:p14="http://schemas.microsoft.com/office/powerpoint/2010/main" val="323788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3CE1D-D0D2-99D8-FE04-1A564FC06E85}"/>
              </a:ext>
            </a:extLst>
          </p:cNvPr>
          <p:cNvSpPr>
            <a:spLocks noGrp="1"/>
          </p:cNvSpPr>
          <p:nvPr>
            <p:ph type="title"/>
          </p:nvPr>
        </p:nvSpPr>
        <p:spPr/>
        <p:txBody>
          <a:bodyPr/>
          <a:lstStyle/>
          <a:p>
            <a:r>
              <a:rPr lang="en-IN" dirty="0"/>
              <a:t>Data Set</a:t>
            </a:r>
          </a:p>
        </p:txBody>
      </p:sp>
      <p:graphicFrame>
        <p:nvGraphicFramePr>
          <p:cNvPr id="4" name="Content Placeholder 3">
            <a:extLst>
              <a:ext uri="{FF2B5EF4-FFF2-40B4-BE49-F238E27FC236}">
                <a16:creationId xmlns:a16="http://schemas.microsoft.com/office/drawing/2014/main" id="{C7974324-377E-74BC-361E-F7569C0E75A0}"/>
              </a:ext>
            </a:extLst>
          </p:cNvPr>
          <p:cNvGraphicFramePr>
            <a:graphicFrameLocks noGrp="1"/>
          </p:cNvGraphicFramePr>
          <p:nvPr>
            <p:ph idx="1"/>
            <p:extLst>
              <p:ext uri="{D42A27DB-BD31-4B8C-83A1-F6EECF244321}">
                <p14:modId xmlns:p14="http://schemas.microsoft.com/office/powerpoint/2010/main" val="679239048"/>
              </p:ext>
            </p:extLst>
          </p:nvPr>
        </p:nvGraphicFramePr>
        <p:xfrm>
          <a:off x="1097280" y="1857439"/>
          <a:ext cx="10058400" cy="445008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4271631813"/>
                    </a:ext>
                  </a:extLst>
                </a:gridCol>
                <a:gridCol w="3352800">
                  <a:extLst>
                    <a:ext uri="{9D8B030D-6E8A-4147-A177-3AD203B41FA5}">
                      <a16:colId xmlns:a16="http://schemas.microsoft.com/office/drawing/2014/main" val="3911549783"/>
                    </a:ext>
                  </a:extLst>
                </a:gridCol>
                <a:gridCol w="3352800">
                  <a:extLst>
                    <a:ext uri="{9D8B030D-6E8A-4147-A177-3AD203B41FA5}">
                      <a16:colId xmlns:a16="http://schemas.microsoft.com/office/drawing/2014/main" val="1872544001"/>
                    </a:ext>
                  </a:extLst>
                </a:gridCol>
              </a:tblGrid>
              <a:tr h="370840">
                <a:tc>
                  <a:txBody>
                    <a:bodyPr/>
                    <a:lstStyle/>
                    <a:p>
                      <a:r>
                        <a:rPr lang="en-IN" dirty="0"/>
                        <a:t>Variable Name</a:t>
                      </a:r>
                    </a:p>
                  </a:txBody>
                  <a:tcPr/>
                </a:tc>
                <a:tc>
                  <a:txBody>
                    <a:bodyPr/>
                    <a:lstStyle/>
                    <a:p>
                      <a:r>
                        <a:rPr lang="en-IN" dirty="0"/>
                        <a:t>Numerical or Categorical</a:t>
                      </a:r>
                    </a:p>
                  </a:txBody>
                  <a:tcPr/>
                </a:tc>
                <a:tc>
                  <a:txBody>
                    <a:bodyPr/>
                    <a:lstStyle/>
                    <a:p>
                      <a:r>
                        <a:rPr lang="en-IN" dirty="0"/>
                        <a:t>Brief Description</a:t>
                      </a:r>
                    </a:p>
                  </a:txBody>
                  <a:tcPr/>
                </a:tc>
                <a:extLst>
                  <a:ext uri="{0D108BD9-81ED-4DB2-BD59-A6C34878D82A}">
                    <a16:rowId xmlns:a16="http://schemas.microsoft.com/office/drawing/2014/main" val="2963143369"/>
                  </a:ext>
                </a:extLst>
              </a:tr>
              <a:tr h="370840">
                <a:tc>
                  <a:txBody>
                    <a:bodyPr/>
                    <a:lstStyle/>
                    <a:p>
                      <a:r>
                        <a:rPr lang="en-IN" dirty="0" err="1"/>
                        <a:t>Customer_id</a:t>
                      </a:r>
                      <a:endParaRPr lang="en-IN" dirty="0"/>
                    </a:p>
                  </a:txBody>
                  <a:tcPr/>
                </a:tc>
                <a:tc>
                  <a:txBody>
                    <a:bodyPr/>
                    <a:lstStyle/>
                    <a:p>
                      <a:r>
                        <a:rPr lang="en-IN" dirty="0"/>
                        <a:t>Categorical</a:t>
                      </a:r>
                    </a:p>
                  </a:txBody>
                  <a:tcPr/>
                </a:tc>
                <a:tc>
                  <a:txBody>
                    <a:bodyPr/>
                    <a:lstStyle/>
                    <a:p>
                      <a:r>
                        <a:rPr lang="en-IN" dirty="0"/>
                        <a:t>Unique Customer Identifier</a:t>
                      </a:r>
                    </a:p>
                  </a:txBody>
                  <a:tcPr/>
                </a:tc>
                <a:extLst>
                  <a:ext uri="{0D108BD9-81ED-4DB2-BD59-A6C34878D82A}">
                    <a16:rowId xmlns:a16="http://schemas.microsoft.com/office/drawing/2014/main" val="1810016775"/>
                  </a:ext>
                </a:extLst>
              </a:tr>
              <a:tr h="370840">
                <a:tc>
                  <a:txBody>
                    <a:bodyPr/>
                    <a:lstStyle/>
                    <a:p>
                      <a:r>
                        <a:rPr lang="en-IN" dirty="0" err="1"/>
                        <a:t>Attrition_Flag</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Categorical</a:t>
                      </a:r>
                    </a:p>
                  </a:txBody>
                  <a:tcPr/>
                </a:tc>
                <a:tc>
                  <a:txBody>
                    <a:bodyPr/>
                    <a:lstStyle/>
                    <a:p>
                      <a:r>
                        <a:rPr lang="en-IN" dirty="0"/>
                        <a:t>Account Closed or Open</a:t>
                      </a:r>
                    </a:p>
                  </a:txBody>
                  <a:tcPr/>
                </a:tc>
                <a:extLst>
                  <a:ext uri="{0D108BD9-81ED-4DB2-BD59-A6C34878D82A}">
                    <a16:rowId xmlns:a16="http://schemas.microsoft.com/office/drawing/2014/main" val="602732635"/>
                  </a:ext>
                </a:extLst>
              </a:tr>
              <a:tr h="370840">
                <a:tc>
                  <a:txBody>
                    <a:bodyPr/>
                    <a:lstStyle/>
                    <a:p>
                      <a:r>
                        <a:rPr lang="en-IN" dirty="0"/>
                        <a:t>Gender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Categorical</a:t>
                      </a:r>
                    </a:p>
                  </a:txBody>
                  <a:tcPr/>
                </a:tc>
                <a:tc>
                  <a:txBody>
                    <a:bodyPr/>
                    <a:lstStyle/>
                    <a:p>
                      <a:r>
                        <a:rPr lang="en-IN" dirty="0"/>
                        <a:t>Male or Female</a:t>
                      </a:r>
                    </a:p>
                  </a:txBody>
                  <a:tcPr/>
                </a:tc>
                <a:extLst>
                  <a:ext uri="{0D108BD9-81ED-4DB2-BD59-A6C34878D82A}">
                    <a16:rowId xmlns:a16="http://schemas.microsoft.com/office/drawing/2014/main" val="1972517249"/>
                  </a:ext>
                </a:extLst>
              </a:tr>
              <a:tr h="370840">
                <a:tc>
                  <a:txBody>
                    <a:bodyPr/>
                    <a:lstStyle/>
                    <a:p>
                      <a:r>
                        <a:rPr lang="en-IN" dirty="0" err="1"/>
                        <a:t>Education_level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Categorical</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dirty="0"/>
                        <a:t>High school, College, doctorate…</a:t>
                      </a:r>
                      <a:endParaRPr lang="en-IN" dirty="0"/>
                    </a:p>
                  </a:txBody>
                  <a:tcPr/>
                </a:tc>
                <a:extLst>
                  <a:ext uri="{0D108BD9-81ED-4DB2-BD59-A6C34878D82A}">
                    <a16:rowId xmlns:a16="http://schemas.microsoft.com/office/drawing/2014/main" val="1927878637"/>
                  </a:ext>
                </a:extLst>
              </a:tr>
              <a:tr h="370840">
                <a:tc>
                  <a:txBody>
                    <a:bodyPr/>
                    <a:lstStyle/>
                    <a:p>
                      <a:r>
                        <a:rPr lang="en-IN" dirty="0" err="1"/>
                        <a:t>Marital_Status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Categorical</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IN" dirty="0"/>
                        <a:t>Married, Single, divorced</a:t>
                      </a:r>
                    </a:p>
                  </a:txBody>
                  <a:tcPr/>
                </a:tc>
                <a:extLst>
                  <a:ext uri="{0D108BD9-81ED-4DB2-BD59-A6C34878D82A}">
                    <a16:rowId xmlns:a16="http://schemas.microsoft.com/office/drawing/2014/main" val="2715082484"/>
                  </a:ext>
                </a:extLst>
              </a:tr>
              <a:tr h="370840">
                <a:tc>
                  <a:txBody>
                    <a:bodyPr/>
                    <a:lstStyle/>
                    <a:p>
                      <a:r>
                        <a:rPr lang="en-IN" dirty="0" err="1"/>
                        <a:t>Income_Category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Categorical</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IN" dirty="0"/>
                        <a:t>Different income slabs</a:t>
                      </a:r>
                    </a:p>
                  </a:txBody>
                  <a:tcPr/>
                </a:tc>
                <a:extLst>
                  <a:ext uri="{0D108BD9-81ED-4DB2-BD59-A6C34878D82A}">
                    <a16:rowId xmlns:a16="http://schemas.microsoft.com/office/drawing/2014/main" val="2437202107"/>
                  </a:ext>
                </a:extLst>
              </a:tr>
              <a:tr h="370840">
                <a:tc>
                  <a:txBody>
                    <a:bodyPr/>
                    <a:lstStyle/>
                    <a:p>
                      <a:r>
                        <a:rPr lang="en-IN" dirty="0" err="1"/>
                        <a:t>Card_Category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Categorical</a:t>
                      </a:r>
                    </a:p>
                  </a:txBody>
                  <a:tcPr/>
                </a:tc>
                <a:tc>
                  <a:txBody>
                    <a:bodyPr/>
                    <a:lstStyle/>
                    <a:p>
                      <a:r>
                        <a:rPr lang="en-IN" dirty="0"/>
                        <a:t>Category of credit cards</a:t>
                      </a:r>
                    </a:p>
                  </a:txBody>
                  <a:tcPr/>
                </a:tc>
                <a:extLst>
                  <a:ext uri="{0D108BD9-81ED-4DB2-BD59-A6C34878D82A}">
                    <a16:rowId xmlns:a16="http://schemas.microsoft.com/office/drawing/2014/main" val="2610711847"/>
                  </a:ext>
                </a:extLst>
              </a:tr>
              <a:tr h="370840">
                <a:tc>
                  <a:txBody>
                    <a:bodyPr/>
                    <a:lstStyle/>
                    <a:p>
                      <a:r>
                        <a:rPr lang="en-IN" dirty="0" err="1"/>
                        <a:t>ClientNum</a:t>
                      </a:r>
                      <a:endParaRPr lang="en-IN" dirty="0"/>
                    </a:p>
                  </a:txBody>
                  <a:tcPr/>
                </a:tc>
                <a:tc>
                  <a:txBody>
                    <a:bodyPr/>
                    <a:lstStyle/>
                    <a:p>
                      <a:r>
                        <a:rPr lang="en-IN" dirty="0"/>
                        <a:t>Numerical</a:t>
                      </a:r>
                    </a:p>
                  </a:txBody>
                  <a:tcPr/>
                </a:tc>
                <a:tc>
                  <a:txBody>
                    <a:bodyPr/>
                    <a:lstStyle/>
                    <a:p>
                      <a:r>
                        <a:rPr lang="en-IN" dirty="0"/>
                        <a:t>Derived value of customer id</a:t>
                      </a:r>
                    </a:p>
                  </a:txBody>
                  <a:tcPr/>
                </a:tc>
                <a:extLst>
                  <a:ext uri="{0D108BD9-81ED-4DB2-BD59-A6C34878D82A}">
                    <a16:rowId xmlns:a16="http://schemas.microsoft.com/office/drawing/2014/main" val="2596189064"/>
                  </a:ext>
                </a:extLst>
              </a:tr>
              <a:tr h="370840">
                <a:tc>
                  <a:txBody>
                    <a:bodyPr/>
                    <a:lstStyle/>
                    <a:p>
                      <a:r>
                        <a:rPr lang="en-IN" dirty="0" err="1"/>
                        <a:t>Customer_Age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Numerical</a:t>
                      </a:r>
                    </a:p>
                  </a:txBody>
                  <a:tcPr/>
                </a:tc>
                <a:tc>
                  <a:txBody>
                    <a:bodyPr/>
                    <a:lstStyle/>
                    <a:p>
                      <a:r>
                        <a:rPr lang="en-IN" dirty="0"/>
                        <a:t>Age of the Customer</a:t>
                      </a:r>
                    </a:p>
                  </a:txBody>
                  <a:tcPr/>
                </a:tc>
                <a:extLst>
                  <a:ext uri="{0D108BD9-81ED-4DB2-BD59-A6C34878D82A}">
                    <a16:rowId xmlns:a16="http://schemas.microsoft.com/office/drawing/2014/main" val="1660589217"/>
                  </a:ext>
                </a:extLst>
              </a:tr>
              <a:tr h="370840">
                <a:tc>
                  <a:txBody>
                    <a:bodyPr/>
                    <a:lstStyle/>
                    <a:p>
                      <a:r>
                        <a:rPr lang="en-IN" dirty="0" err="1"/>
                        <a:t>Dependent_Count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Numerical</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IN" dirty="0"/>
                        <a:t>Number of Dependents</a:t>
                      </a:r>
                    </a:p>
                  </a:txBody>
                  <a:tcPr/>
                </a:tc>
                <a:extLst>
                  <a:ext uri="{0D108BD9-81ED-4DB2-BD59-A6C34878D82A}">
                    <a16:rowId xmlns:a16="http://schemas.microsoft.com/office/drawing/2014/main" val="288985579"/>
                  </a:ext>
                </a:extLst>
              </a:tr>
              <a:tr h="370840">
                <a:tc>
                  <a:txBody>
                    <a:bodyPr/>
                    <a:lstStyle/>
                    <a:p>
                      <a:r>
                        <a:rPr lang="en-IN" dirty="0" err="1"/>
                        <a:t>Months_on_Book</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Numerical</a:t>
                      </a:r>
                    </a:p>
                  </a:txBody>
                  <a:tcPr/>
                </a:tc>
                <a:tc>
                  <a:txBody>
                    <a:bodyPr/>
                    <a:lstStyle/>
                    <a:p>
                      <a:r>
                        <a:rPr lang="en-US" sz="1800" b="0" i="0" u="none" strike="noStrike" kern="1200" dirty="0">
                          <a:solidFill>
                            <a:schemeClr val="dk1"/>
                          </a:solidFill>
                          <a:effectLst/>
                          <a:latin typeface="+mn-lt"/>
                          <a:ea typeface="+mn-ea"/>
                          <a:cs typeface="+mn-cs"/>
                        </a:rPr>
                        <a:t>Period of Relationship with bank</a:t>
                      </a:r>
                      <a:endParaRPr lang="en-IN" dirty="0"/>
                    </a:p>
                  </a:txBody>
                  <a:tcPr/>
                </a:tc>
                <a:extLst>
                  <a:ext uri="{0D108BD9-81ED-4DB2-BD59-A6C34878D82A}">
                    <a16:rowId xmlns:a16="http://schemas.microsoft.com/office/drawing/2014/main" val="2810301855"/>
                  </a:ext>
                </a:extLst>
              </a:tr>
            </a:tbl>
          </a:graphicData>
        </a:graphic>
      </p:graphicFrame>
    </p:spTree>
    <p:extLst>
      <p:ext uri="{BB962C8B-B14F-4D97-AF65-F5344CB8AC3E}">
        <p14:creationId xmlns:p14="http://schemas.microsoft.com/office/powerpoint/2010/main" val="184076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A3ED3-07D5-9AC3-AC52-32796A26A5CB}"/>
              </a:ext>
            </a:extLst>
          </p:cNvPr>
          <p:cNvSpPr>
            <a:spLocks noGrp="1"/>
          </p:cNvSpPr>
          <p:nvPr>
            <p:ph type="title"/>
          </p:nvPr>
        </p:nvSpPr>
        <p:spPr/>
        <p:txBody>
          <a:bodyPr/>
          <a:lstStyle/>
          <a:p>
            <a:r>
              <a:rPr lang="en-IN" dirty="0"/>
              <a:t>Data Set</a:t>
            </a:r>
          </a:p>
        </p:txBody>
      </p:sp>
      <p:graphicFrame>
        <p:nvGraphicFramePr>
          <p:cNvPr id="4" name="Content Placeholder 3">
            <a:extLst>
              <a:ext uri="{FF2B5EF4-FFF2-40B4-BE49-F238E27FC236}">
                <a16:creationId xmlns:a16="http://schemas.microsoft.com/office/drawing/2014/main" id="{5BCC715C-A6A0-5BAA-2464-2A8CBC394652}"/>
              </a:ext>
            </a:extLst>
          </p:cNvPr>
          <p:cNvGraphicFramePr>
            <a:graphicFrameLocks noGrp="1"/>
          </p:cNvGraphicFramePr>
          <p:nvPr>
            <p:ph idx="1"/>
            <p:extLst>
              <p:ext uri="{D42A27DB-BD31-4B8C-83A1-F6EECF244321}">
                <p14:modId xmlns:p14="http://schemas.microsoft.com/office/powerpoint/2010/main" val="2378857133"/>
              </p:ext>
            </p:extLst>
          </p:nvPr>
        </p:nvGraphicFramePr>
        <p:xfrm>
          <a:off x="1097283" y="1818831"/>
          <a:ext cx="10058397" cy="445008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1462584264"/>
                    </a:ext>
                  </a:extLst>
                </a:gridCol>
                <a:gridCol w="3352799">
                  <a:extLst>
                    <a:ext uri="{9D8B030D-6E8A-4147-A177-3AD203B41FA5}">
                      <a16:colId xmlns:a16="http://schemas.microsoft.com/office/drawing/2014/main" val="4083163610"/>
                    </a:ext>
                  </a:extLst>
                </a:gridCol>
                <a:gridCol w="3352799">
                  <a:extLst>
                    <a:ext uri="{9D8B030D-6E8A-4147-A177-3AD203B41FA5}">
                      <a16:colId xmlns:a16="http://schemas.microsoft.com/office/drawing/2014/main" val="1164426040"/>
                    </a:ext>
                  </a:extLst>
                </a:gridCol>
              </a:tblGrid>
              <a:tr h="370840">
                <a:tc>
                  <a:txBody>
                    <a:bodyPr/>
                    <a:lstStyle/>
                    <a:p>
                      <a:r>
                        <a:rPr lang="en-IN" dirty="0"/>
                        <a:t>Variable Name</a:t>
                      </a:r>
                    </a:p>
                  </a:txBody>
                  <a:tcPr/>
                </a:tc>
                <a:tc>
                  <a:txBody>
                    <a:bodyPr/>
                    <a:lstStyle/>
                    <a:p>
                      <a:r>
                        <a:rPr lang="en-IN" dirty="0"/>
                        <a:t>Numerical or Categorical</a:t>
                      </a:r>
                    </a:p>
                  </a:txBody>
                  <a:tcPr/>
                </a:tc>
                <a:tc>
                  <a:txBody>
                    <a:bodyPr/>
                    <a:lstStyle/>
                    <a:p>
                      <a:r>
                        <a:rPr lang="en-IN" dirty="0"/>
                        <a:t>Brief Description</a:t>
                      </a:r>
                    </a:p>
                  </a:txBody>
                  <a:tcPr/>
                </a:tc>
                <a:extLst>
                  <a:ext uri="{0D108BD9-81ED-4DB2-BD59-A6C34878D82A}">
                    <a16:rowId xmlns:a16="http://schemas.microsoft.com/office/drawing/2014/main" val="1488159975"/>
                  </a:ext>
                </a:extLst>
              </a:tr>
              <a:tr h="370840">
                <a:tc>
                  <a:txBody>
                    <a:bodyPr/>
                    <a:lstStyle/>
                    <a:p>
                      <a:r>
                        <a:rPr lang="en-IN" dirty="0" err="1"/>
                        <a:t>Total_Relationship_Count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Numerical</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sz="1800" b="0" i="0" u="none" strike="noStrike" kern="1200" dirty="0">
                          <a:solidFill>
                            <a:schemeClr val="dk1"/>
                          </a:solidFill>
                          <a:effectLst/>
                          <a:latin typeface="+mn-lt"/>
                          <a:ea typeface="+mn-ea"/>
                          <a:cs typeface="+mn-cs"/>
                        </a:rPr>
                        <a:t>Total Products held by Customer</a:t>
                      </a:r>
                      <a:endParaRPr lang="en-IN" dirty="0"/>
                    </a:p>
                  </a:txBody>
                  <a:tcPr/>
                </a:tc>
                <a:extLst>
                  <a:ext uri="{0D108BD9-81ED-4DB2-BD59-A6C34878D82A}">
                    <a16:rowId xmlns:a16="http://schemas.microsoft.com/office/drawing/2014/main" val="2753581384"/>
                  </a:ext>
                </a:extLst>
              </a:tr>
              <a:tr h="370840">
                <a:tc>
                  <a:txBody>
                    <a:bodyPr/>
                    <a:lstStyle/>
                    <a:p>
                      <a:r>
                        <a:rPr lang="en-IN" dirty="0"/>
                        <a:t>Months_Inactive_12_Mon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Numerical</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sz="1800" b="0" i="0" u="none" strike="noStrike" kern="1200" dirty="0">
                          <a:solidFill>
                            <a:schemeClr val="dk1"/>
                          </a:solidFill>
                          <a:effectLst/>
                          <a:latin typeface="+mn-lt"/>
                          <a:ea typeface="+mn-ea"/>
                          <a:cs typeface="+mn-cs"/>
                        </a:rPr>
                        <a:t>Inactive months in last 12 months</a:t>
                      </a:r>
                      <a:endParaRPr lang="en-IN" dirty="0"/>
                    </a:p>
                  </a:txBody>
                  <a:tcPr/>
                </a:tc>
                <a:extLst>
                  <a:ext uri="{0D108BD9-81ED-4DB2-BD59-A6C34878D82A}">
                    <a16:rowId xmlns:a16="http://schemas.microsoft.com/office/drawing/2014/main" val="2059648316"/>
                  </a:ext>
                </a:extLst>
              </a:tr>
              <a:tr h="370840">
                <a:tc>
                  <a:txBody>
                    <a:bodyPr/>
                    <a:lstStyle/>
                    <a:p>
                      <a:r>
                        <a:rPr lang="en-IN" dirty="0"/>
                        <a:t>Contacts_Count_12_Mon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Numerical</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sz="1800" b="0" i="0" u="none" strike="noStrike" kern="1200" dirty="0">
                          <a:solidFill>
                            <a:schemeClr val="dk1"/>
                          </a:solidFill>
                          <a:effectLst/>
                          <a:latin typeface="+mn-lt"/>
                          <a:ea typeface="+mn-ea"/>
                          <a:cs typeface="+mn-cs"/>
                        </a:rPr>
                        <a:t>No. of Contacts in last 12 months</a:t>
                      </a:r>
                      <a:endParaRPr lang="en-IN" dirty="0"/>
                    </a:p>
                  </a:txBody>
                  <a:tcPr/>
                </a:tc>
                <a:extLst>
                  <a:ext uri="{0D108BD9-81ED-4DB2-BD59-A6C34878D82A}">
                    <a16:rowId xmlns:a16="http://schemas.microsoft.com/office/drawing/2014/main" val="2059109322"/>
                  </a:ext>
                </a:extLst>
              </a:tr>
              <a:tr h="370840">
                <a:tc>
                  <a:txBody>
                    <a:bodyPr/>
                    <a:lstStyle/>
                    <a:p>
                      <a:r>
                        <a:rPr lang="en-IN" dirty="0" err="1"/>
                        <a:t>Credit_Limit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Numerical</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IN" sz="1800" b="0" i="0" u="none" strike="noStrike" kern="1200" dirty="0">
                          <a:solidFill>
                            <a:schemeClr val="dk1"/>
                          </a:solidFill>
                          <a:effectLst/>
                          <a:latin typeface="+mn-lt"/>
                          <a:ea typeface="+mn-ea"/>
                          <a:cs typeface="+mn-cs"/>
                        </a:rPr>
                        <a:t>Credit card credit limit</a:t>
                      </a:r>
                      <a:endParaRPr lang="en-IN" dirty="0"/>
                    </a:p>
                  </a:txBody>
                  <a:tcPr/>
                </a:tc>
                <a:extLst>
                  <a:ext uri="{0D108BD9-81ED-4DB2-BD59-A6C34878D82A}">
                    <a16:rowId xmlns:a16="http://schemas.microsoft.com/office/drawing/2014/main" val="3159945783"/>
                  </a:ext>
                </a:extLst>
              </a:tr>
              <a:tr h="370840">
                <a:tc>
                  <a:txBody>
                    <a:bodyPr/>
                    <a:lstStyle/>
                    <a:p>
                      <a:r>
                        <a:rPr lang="en-IN" dirty="0" err="1"/>
                        <a:t>Total_Revolving_Bal</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Numerical</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IN" dirty="0"/>
                        <a:t>Amount owed to the Company</a:t>
                      </a:r>
                    </a:p>
                  </a:txBody>
                  <a:tcPr/>
                </a:tc>
                <a:extLst>
                  <a:ext uri="{0D108BD9-81ED-4DB2-BD59-A6C34878D82A}">
                    <a16:rowId xmlns:a16="http://schemas.microsoft.com/office/drawing/2014/main" val="2919200854"/>
                  </a:ext>
                </a:extLst>
              </a:tr>
              <a:tr h="370840">
                <a:tc>
                  <a:txBody>
                    <a:bodyPr/>
                    <a:lstStyle/>
                    <a:p>
                      <a:r>
                        <a:rPr lang="en-IN" dirty="0" err="1"/>
                        <a:t>Avg_Open_To_Buy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Numerical</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sz="1800" b="0" i="0" u="none" strike="noStrike" kern="1200" dirty="0">
                          <a:solidFill>
                            <a:schemeClr val="dk1"/>
                          </a:solidFill>
                          <a:effectLst/>
                          <a:latin typeface="+mn-lt"/>
                          <a:ea typeface="+mn-ea"/>
                          <a:cs typeface="+mn-cs"/>
                        </a:rPr>
                        <a:t>Open to buy Credit line</a:t>
                      </a:r>
                      <a:endParaRPr lang="en-IN" dirty="0"/>
                    </a:p>
                  </a:txBody>
                  <a:tcPr/>
                </a:tc>
                <a:extLst>
                  <a:ext uri="{0D108BD9-81ED-4DB2-BD59-A6C34878D82A}">
                    <a16:rowId xmlns:a16="http://schemas.microsoft.com/office/drawing/2014/main" val="479784106"/>
                  </a:ext>
                </a:extLst>
              </a:tr>
              <a:tr h="370840">
                <a:tc>
                  <a:txBody>
                    <a:bodyPr/>
                    <a:lstStyle/>
                    <a:p>
                      <a:r>
                        <a:rPr lang="en-IN" dirty="0"/>
                        <a:t>Total_Amt_Chng_Q4_Q1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Numerical</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rtl="0"/>
                      <a:r>
                        <a:rPr lang="en-US" sz="1800" b="0" i="0" u="none" strike="noStrike" kern="1200" dirty="0">
                          <a:solidFill>
                            <a:schemeClr val="dk1"/>
                          </a:solidFill>
                          <a:effectLst/>
                          <a:latin typeface="+mn-lt"/>
                          <a:ea typeface="+mn-ea"/>
                          <a:cs typeface="+mn-cs"/>
                        </a:rPr>
                        <a:t>Change in transaction Amt</a:t>
                      </a:r>
                      <a:endParaRPr lang="en-US" b="0" dirty="0">
                        <a:effectLst/>
                      </a:endParaRPr>
                    </a:p>
                  </a:txBody>
                  <a:tcPr/>
                </a:tc>
                <a:extLst>
                  <a:ext uri="{0D108BD9-81ED-4DB2-BD59-A6C34878D82A}">
                    <a16:rowId xmlns:a16="http://schemas.microsoft.com/office/drawing/2014/main" val="2785664091"/>
                  </a:ext>
                </a:extLst>
              </a:tr>
              <a:tr h="370840">
                <a:tc>
                  <a:txBody>
                    <a:bodyPr/>
                    <a:lstStyle/>
                    <a:p>
                      <a:r>
                        <a:rPr lang="en-IN" dirty="0" err="1"/>
                        <a:t>Total_Trans_Amt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Numerical</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IN" sz="1800" b="0" i="0" u="none" strike="noStrike" kern="1200" dirty="0">
                          <a:solidFill>
                            <a:schemeClr val="dk1"/>
                          </a:solidFill>
                          <a:effectLst/>
                          <a:latin typeface="+mn-lt"/>
                          <a:ea typeface="+mn-ea"/>
                          <a:cs typeface="+mn-cs"/>
                        </a:rPr>
                        <a:t>Change in Transaction Amount</a:t>
                      </a:r>
                      <a:endParaRPr lang="en-IN" dirty="0"/>
                    </a:p>
                  </a:txBody>
                  <a:tcPr/>
                </a:tc>
                <a:extLst>
                  <a:ext uri="{0D108BD9-81ED-4DB2-BD59-A6C34878D82A}">
                    <a16:rowId xmlns:a16="http://schemas.microsoft.com/office/drawing/2014/main" val="3898584319"/>
                  </a:ext>
                </a:extLst>
              </a:tr>
              <a:tr h="370840">
                <a:tc>
                  <a:txBody>
                    <a:bodyPr/>
                    <a:lstStyle/>
                    <a:p>
                      <a:r>
                        <a:rPr lang="en-IN" dirty="0" err="1"/>
                        <a:t>Total_Trans_Ct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Numerical</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IN" sz="1800" b="0" i="0" u="none" strike="noStrike" kern="1200" dirty="0">
                          <a:solidFill>
                            <a:schemeClr val="dk1"/>
                          </a:solidFill>
                          <a:effectLst/>
                          <a:latin typeface="+mn-lt"/>
                          <a:ea typeface="+mn-ea"/>
                          <a:cs typeface="+mn-cs"/>
                        </a:rPr>
                        <a:t>Total Transaction Count</a:t>
                      </a:r>
                      <a:endParaRPr lang="en-IN" dirty="0"/>
                    </a:p>
                  </a:txBody>
                  <a:tcPr/>
                </a:tc>
                <a:extLst>
                  <a:ext uri="{0D108BD9-81ED-4DB2-BD59-A6C34878D82A}">
                    <a16:rowId xmlns:a16="http://schemas.microsoft.com/office/drawing/2014/main" val="240865732"/>
                  </a:ext>
                </a:extLst>
              </a:tr>
              <a:tr h="370840">
                <a:tc>
                  <a:txBody>
                    <a:bodyPr/>
                    <a:lstStyle/>
                    <a:p>
                      <a:r>
                        <a:rPr lang="en-IN" dirty="0"/>
                        <a:t>Total_Ct_Chng_Q4_Q1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a:ln>
                            <a:noFill/>
                          </a:ln>
                          <a:solidFill>
                            <a:prstClr val="black"/>
                          </a:solidFill>
                          <a:effectLst/>
                          <a:uLnTx/>
                          <a:uFillTx/>
                          <a:latin typeface="Calibri" panose="020F0502020204030204"/>
                          <a:ea typeface="+mn-ea"/>
                          <a:cs typeface="+mn-cs"/>
                        </a:rPr>
                        <a:t>Numerical</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IN" sz="1800" b="0" i="0" kern="1200" dirty="0">
                          <a:solidFill>
                            <a:schemeClr val="dk1"/>
                          </a:solidFill>
                          <a:effectLst/>
                          <a:latin typeface="+mn-lt"/>
                          <a:ea typeface="+mn-ea"/>
                          <a:cs typeface="+mn-cs"/>
                        </a:rPr>
                        <a:t>Change in Transaction Count </a:t>
                      </a:r>
                      <a:endParaRPr lang="en-IN" dirty="0"/>
                    </a:p>
                  </a:txBody>
                  <a:tcPr/>
                </a:tc>
                <a:extLst>
                  <a:ext uri="{0D108BD9-81ED-4DB2-BD59-A6C34878D82A}">
                    <a16:rowId xmlns:a16="http://schemas.microsoft.com/office/drawing/2014/main" val="1861074944"/>
                  </a:ext>
                </a:extLst>
              </a:tr>
              <a:tr h="370840">
                <a:tc>
                  <a:txBody>
                    <a:bodyPr/>
                    <a:lstStyle/>
                    <a:p>
                      <a:r>
                        <a:rPr lang="en-IN" dirty="0" err="1"/>
                        <a:t>Avg_Utilization_Ratio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Numerical</a:t>
                      </a:r>
                    </a:p>
                  </a:txBody>
                  <a:tcPr/>
                </a:tc>
                <a:tc>
                  <a:txBody>
                    <a:bodyPr/>
                    <a:lstStyle/>
                    <a:p>
                      <a:r>
                        <a:rPr lang="en-IN" sz="1800" b="0" i="0" u="none" strike="noStrike" kern="1200" dirty="0">
                          <a:solidFill>
                            <a:schemeClr val="dk1"/>
                          </a:solidFill>
                          <a:effectLst/>
                          <a:latin typeface="+mn-lt"/>
                          <a:ea typeface="+mn-ea"/>
                          <a:cs typeface="+mn-cs"/>
                        </a:rPr>
                        <a:t>Average Card Utilization Ratio</a:t>
                      </a:r>
                      <a:endParaRPr lang="en-IN" dirty="0"/>
                    </a:p>
                  </a:txBody>
                  <a:tcPr/>
                </a:tc>
                <a:extLst>
                  <a:ext uri="{0D108BD9-81ED-4DB2-BD59-A6C34878D82A}">
                    <a16:rowId xmlns:a16="http://schemas.microsoft.com/office/drawing/2014/main" val="1981573189"/>
                  </a:ext>
                </a:extLst>
              </a:tr>
            </a:tbl>
          </a:graphicData>
        </a:graphic>
      </p:graphicFrame>
    </p:spTree>
    <p:extLst>
      <p:ext uri="{BB962C8B-B14F-4D97-AF65-F5344CB8AC3E}">
        <p14:creationId xmlns:p14="http://schemas.microsoft.com/office/powerpoint/2010/main" val="238817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C8E9CDB-D43B-406A-A383-9ACA480BA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6" name="Picture 6" descr="A pie chart with a number of different colored circles&#10;&#10;Description automatically generated with medium confidence">
            <a:extLst>
              <a:ext uri="{FF2B5EF4-FFF2-40B4-BE49-F238E27FC236}">
                <a16:creationId xmlns:a16="http://schemas.microsoft.com/office/drawing/2014/main" id="{E99FF3BB-D605-4BC3-6B2A-CCAFF9292C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099159"/>
            <a:ext cx="6275667" cy="465968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93C8016D-8063-469F-8F60-CDDA584AB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Title 3">
            <a:extLst>
              <a:ext uri="{FF2B5EF4-FFF2-40B4-BE49-F238E27FC236}">
                <a16:creationId xmlns:a16="http://schemas.microsoft.com/office/drawing/2014/main" id="{9FF413F4-A2B7-D664-D939-087F1C06FE0B}"/>
              </a:ext>
            </a:extLst>
          </p:cNvPr>
          <p:cNvSpPr>
            <a:spLocks noGrp="1"/>
          </p:cNvSpPr>
          <p:nvPr>
            <p:ph type="ctrTitle"/>
          </p:nvPr>
        </p:nvSpPr>
        <p:spPr>
          <a:xfrm>
            <a:off x="8096885" y="640080"/>
            <a:ext cx="3659246" cy="2926080"/>
          </a:xfrm>
        </p:spPr>
        <p:txBody>
          <a:bodyPr>
            <a:normAutofit/>
          </a:bodyPr>
          <a:lstStyle/>
          <a:p>
            <a:r>
              <a:rPr lang="en-IN" sz="4400">
                <a:solidFill>
                  <a:srgbClr val="FFFFFF"/>
                </a:solidFill>
              </a:rPr>
              <a:t>Exploratory Analysis</a:t>
            </a:r>
          </a:p>
        </p:txBody>
      </p:sp>
      <p:sp>
        <p:nvSpPr>
          <p:cNvPr id="15" name="Rectangle 14">
            <a:extLst>
              <a:ext uri="{FF2B5EF4-FFF2-40B4-BE49-F238E27FC236}">
                <a16:creationId xmlns:a16="http://schemas.microsoft.com/office/drawing/2014/main" id="{ABFEE421-0374-4B8E-A6B8-6A1718AF4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71607644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4FB70246EC2547AFA43A50CEA46183" ma:contentTypeVersion="15" ma:contentTypeDescription="Create a new document." ma:contentTypeScope="" ma:versionID="adee77718df2cfb2272b3133af1fafa4">
  <xsd:schema xmlns:xsd="http://www.w3.org/2001/XMLSchema" xmlns:xs="http://www.w3.org/2001/XMLSchema" xmlns:p="http://schemas.microsoft.com/office/2006/metadata/properties" xmlns:ns3="f0319bf3-6de2-4633-b33b-5a06c217af9a" xmlns:ns4="927b6aca-c33d-46c9-8c99-0dbcf563c82f" targetNamespace="http://schemas.microsoft.com/office/2006/metadata/properties" ma:root="true" ma:fieldsID="6ebed9b4021d2e0a85cea60bb2858378" ns3:_="" ns4:_="">
    <xsd:import namespace="f0319bf3-6de2-4633-b33b-5a06c217af9a"/>
    <xsd:import namespace="927b6aca-c33d-46c9-8c99-0dbcf563c82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_activity" minOccurs="0"/>
                <xsd:element ref="ns3:MediaServiceObjectDetectorVersion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319bf3-6de2-4633-b33b-5a06c217af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27b6aca-c33d-46c9-8c99-0dbcf563c82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0319bf3-6de2-4633-b33b-5a06c217af9a" xsi:nil="true"/>
  </documentManagement>
</p:properties>
</file>

<file path=customXml/itemProps1.xml><?xml version="1.0" encoding="utf-8"?>
<ds:datastoreItem xmlns:ds="http://schemas.openxmlformats.org/officeDocument/2006/customXml" ds:itemID="{4C95004C-8738-42BB-8EDE-445AEF5CACE2}">
  <ds:schemaRefs>
    <ds:schemaRef ds:uri="927b6aca-c33d-46c9-8c99-0dbcf563c82f"/>
    <ds:schemaRef ds:uri="f0319bf3-6de2-4633-b33b-5a06c217af9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02D0469-D2E3-4231-B678-75B7957BE02F}">
  <ds:schemaRefs>
    <ds:schemaRef ds:uri="http://schemas.microsoft.com/sharepoint/v3/contenttype/forms"/>
  </ds:schemaRefs>
</ds:datastoreItem>
</file>

<file path=customXml/itemProps3.xml><?xml version="1.0" encoding="utf-8"?>
<ds:datastoreItem xmlns:ds="http://schemas.openxmlformats.org/officeDocument/2006/customXml" ds:itemID="{67CF1769-7577-4768-8576-94D0CC5DAFCE}">
  <ds:schemaRefs>
    <ds:schemaRef ds:uri="927b6aca-c33d-46c9-8c99-0dbcf563c82f"/>
    <ds:schemaRef ds:uri="f0319bf3-6de2-4633-b33b-5a06c217af9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1423</TotalTime>
  <Words>1771</Words>
  <Application>Microsoft Office PowerPoint</Application>
  <PresentationFormat>Widescreen</PresentationFormat>
  <Paragraphs>379</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Calibri Light</vt:lpstr>
      <vt:lpstr>Calibri,Sans-Serif</vt:lpstr>
      <vt:lpstr>Helvetica Neue</vt:lpstr>
      <vt:lpstr>Roboto</vt:lpstr>
      <vt:lpstr>Söhne</vt:lpstr>
      <vt:lpstr>Wingdings</vt:lpstr>
      <vt:lpstr>Retrospect</vt:lpstr>
      <vt:lpstr>Predicting Churn Customers</vt:lpstr>
      <vt:lpstr>Problem Statement </vt:lpstr>
      <vt:lpstr>Previous and current studies on this topic</vt:lpstr>
      <vt:lpstr>Opportunity available in using BA</vt:lpstr>
      <vt:lpstr>Data source</vt:lpstr>
      <vt:lpstr>Data Set</vt:lpstr>
      <vt:lpstr>Data Set</vt:lpstr>
      <vt:lpstr>Data Set</vt:lpstr>
      <vt:lpstr>Exploratory Analysis</vt:lpstr>
      <vt:lpstr>Categorical Variables</vt:lpstr>
      <vt:lpstr>Numerical Variables</vt:lpstr>
      <vt:lpstr>Checking Correlation</vt:lpstr>
      <vt:lpstr>Data Preprocessing</vt:lpstr>
      <vt:lpstr>Models Used</vt:lpstr>
      <vt:lpstr>Test Results</vt:lpstr>
      <vt:lpstr>Test Results</vt:lpstr>
      <vt:lpstr>Test Results</vt:lpstr>
      <vt:lpstr>Test Results</vt:lpstr>
      <vt:lpstr>Test Results</vt:lpstr>
      <vt:lpstr>Test Results</vt:lpstr>
      <vt:lpstr>Test Results</vt:lpstr>
      <vt:lpstr>Test Results</vt:lpstr>
      <vt:lpstr>Test Results</vt:lpstr>
      <vt:lpstr>Test Results</vt:lpstr>
      <vt:lpstr>Test Results</vt:lpstr>
      <vt:lpstr>Test Results</vt:lpstr>
      <vt:lpstr>Test Results</vt:lpstr>
      <vt:lpstr>Test Results</vt:lpstr>
      <vt:lpstr>Outcomes</vt:lpstr>
      <vt:lpstr>Recommendations </vt:lpstr>
      <vt:lpstr>Recommendations</vt:lpstr>
      <vt:lpstr>Q&amp;A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Churn Patterns</dc:title>
  <dc:creator>Akylai Davletova</dc:creator>
  <cp:lastModifiedBy>Priyam Gupta</cp:lastModifiedBy>
  <cp:revision>7</cp:revision>
  <dcterms:created xsi:type="dcterms:W3CDTF">2023-10-29T01:48:40Z</dcterms:created>
  <dcterms:modified xsi:type="dcterms:W3CDTF">2023-11-02T18:45:26Z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0x010100094FB70246EC2547AFA43A50CEA46183</vt:lpwstr>
  </property>
</Properties>
</file>