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81" r:id="rId5"/>
    <p:sldId id="268" r:id="rId6"/>
    <p:sldId id="270" r:id="rId7"/>
    <p:sldId id="272" r:id="rId8"/>
    <p:sldId id="271" r:id="rId9"/>
    <p:sldId id="273" r:id="rId10"/>
    <p:sldId id="274" r:id="rId11"/>
    <p:sldId id="275" r:id="rId12"/>
    <p:sldId id="276" r:id="rId13"/>
    <p:sldId id="277" r:id="rId14"/>
    <p:sldId id="261" r:id="rId15"/>
    <p:sldId id="278" r:id="rId16"/>
    <p:sldId id="279" r:id="rId17"/>
    <p:sldId id="266" r:id="rId18"/>
    <p:sldId id="258" r:id="rId19"/>
    <p:sldId id="262" r:id="rId20"/>
    <p:sldId id="265" r:id="rId21"/>
    <p:sldId id="280" r:id="rId22"/>
  </p:sldIdLst>
  <p:sldSz cx="12192000" cy="6858000"/>
  <p:notesSz cx="6858000" cy="9144000"/>
  <p:embeddedFontLst>
    <p:embeddedFont>
      <p:font typeface="Libre Franklin"/>
      <p:bold r:id="rId26"/>
      <p:boldItalic r:id="rId27"/>
    </p:embeddedFont>
    <p:embeddedFont>
      <p:font typeface="Franklin Gothic"/>
      <p:bold r:id="rId28"/>
      <p:boldItalic r:id="rId29"/>
    </p:embeddedFont>
    <p:embeddedFont>
      <p:font typeface="Calibri" panose="020F0502020204030204"/>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2865120" y="2403187"/>
            <a:ext cx="6741867" cy="116181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a:t>
            </a:r>
            <a:b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Science &amp; Engineering</a:t>
            </a:r>
            <a:endParaRPr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382227" y="3429000"/>
            <a:ext cx="6639285" cy="2506688"/>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 </a:t>
            </a:r>
            <a:r>
              <a:rPr lang="en-US" sz="2000" dirty="0">
                <a:latin typeface="Franklin Gothic"/>
                <a:ea typeface="Franklin Gothic"/>
                <a:cs typeface="Franklin Gothic"/>
                <a:sym typeface="Franklin Gothic"/>
              </a:rPr>
              <a:t>Data Science and Machine learning (Airbnb Price Prediction)</a:t>
            </a:r>
            <a:endParaRPr 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br>
              <a:rPr lang="en-US" sz="2000" dirty="0">
                <a:latin typeface="Franklin Gothic"/>
                <a:ea typeface="Franklin Gothic"/>
                <a:cs typeface="Franklin Gothic"/>
                <a:sym typeface="Franklin Gothic"/>
              </a:rPr>
            </a:br>
            <a:r>
              <a:rPr lang="en-US" sz="2000" dirty="0">
                <a:latin typeface="Franklin Gothic"/>
                <a:ea typeface="Franklin Gothic"/>
                <a:cs typeface="Franklin Gothic"/>
                <a:sym typeface="Franklin Gothic"/>
              </a:rPr>
              <a:t>Name: 	</a:t>
            </a:r>
            <a:r>
              <a:rPr lang="en-US" sz="2400" dirty="0" err="1">
                <a:solidFill>
                  <a:schemeClr val="tx1"/>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Priyam</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 Rastogi</a:t>
            </a:r>
            <a:endPar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	Somesh Verma</a:t>
            </a:r>
            <a:endPar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	Prakhar Tiwari</a:t>
            </a:r>
            <a:endParaRPr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8" name="Picture 7"/>
          <p:cNvPicPr>
            <a:picLocks noChangeAspect="1"/>
          </p:cNvPicPr>
          <p:nvPr/>
        </p:nvPicPr>
        <p:blipFill>
          <a:blip r:embed="rId1"/>
          <a:stretch>
            <a:fillRect/>
          </a:stretch>
        </p:blipFill>
        <p:spPr>
          <a:xfrm>
            <a:off x="95014" y="83328"/>
            <a:ext cx="1342015" cy="187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Machine Learning</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3060699" y="2606863"/>
            <a:ext cx="4572001" cy="2795232"/>
          </a:xfrm>
        </p:spPr>
        <p:txBody>
          <a:bodyPr/>
          <a:lstStyle/>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pic>
        <p:nvPicPr>
          <p:cNvPr id="34818" name="Picture 2"/>
          <p:cNvPicPr>
            <a:picLocks noChangeAspect="1" noChangeArrowheads="1"/>
          </p:cNvPicPr>
          <p:nvPr/>
        </p:nvPicPr>
        <p:blipFill>
          <a:blip r:embed="rId1"/>
          <a:srcRect/>
          <a:stretch>
            <a:fillRect/>
          </a:stretch>
        </p:blipFill>
        <p:spPr bwMode="auto">
          <a:xfrm>
            <a:off x="2798763" y="2160588"/>
            <a:ext cx="6364287" cy="44291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05323" y="1044163"/>
            <a:ext cx="4941477" cy="610863"/>
          </a:xfrm>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Project</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
        <p:nvSpPr>
          <p:cNvPr id="7" name="Title 5"/>
          <p:cNvSpPr txBox="1"/>
          <p:nvPr/>
        </p:nvSpPr>
        <p:spPr>
          <a:xfrm>
            <a:off x="1205323" y="2606263"/>
            <a:ext cx="5233577" cy="610863"/>
          </a:xfrm>
          <a:prstGeom prst="rect">
            <a:avLst/>
          </a:prstGeom>
          <a:noFill/>
          <a:ln>
            <a:noFill/>
          </a:ln>
        </p:spPr>
        <p:txBody>
          <a:bodyPr spcFirstLastPara="1" wrap="square" lIns="0" tIns="0" rIns="0" bIns="0" anchor="b" anchorCtr="0">
            <a:normAutofit fontScale="85000" lnSpcReduction="10000"/>
          </a:bodyPr>
          <a:lstStyle/>
          <a:p>
            <a:pPr marL="0" marR="0" lvl="0" indent="0" algn="l" defTabSz="914400" rtl="0" eaLnBrk="1" fontAlgn="auto" latinLnBrk="0" hangingPunct="1">
              <a:lnSpc>
                <a:spcPct val="90000"/>
              </a:lnSpc>
              <a:spcBef>
                <a:spcPts val="0"/>
              </a:spcBef>
              <a:spcAft>
                <a:spcPts val="0"/>
              </a:spcAft>
              <a:buClr>
                <a:schemeClr val="dk1"/>
              </a:buClr>
              <a:buSzPts val="4400"/>
              <a:buFont typeface="Franklin Gothic"/>
              <a:buNone/>
              <a:defRPr/>
            </a:pPr>
            <a:r>
              <a:rPr kumimoji="0" lang="en-US" sz="3400" b="1" i="0" u="none" strike="noStrike" kern="0" cap="none" spc="0" normalizeH="0" baseline="0" noProof="0" dirty="0">
                <a:ln>
                  <a:noFill/>
                </a:ln>
                <a:solidFill>
                  <a:schemeClr val="tx1"/>
                </a:solidFill>
                <a:effectLst/>
                <a:uLnTx/>
                <a:uFillTx/>
                <a:latin typeface="Times New Roman" panose="02020603050405020304" pitchFamily="18" charset="0"/>
                <a:ea typeface="Franklin Gothic"/>
                <a:cs typeface="Times New Roman" panose="02020603050405020304" pitchFamily="18" charset="0"/>
                <a:sym typeface="Franklin Gothic"/>
              </a:rPr>
              <a:t>Topic</a:t>
            </a:r>
            <a:r>
              <a:rPr lang="en-US" sz="3400" b="1" baseline="0" dirty="0">
                <a:solidFill>
                  <a:schemeClr val="tx1"/>
                </a:solidFill>
                <a:latin typeface="Times New Roman" panose="02020603050405020304" pitchFamily="18" charset="0"/>
                <a:ea typeface="Franklin Gothic"/>
                <a:cs typeface="Times New Roman" panose="02020603050405020304" pitchFamily="18" charset="0"/>
                <a:sym typeface="Franklin Gothic"/>
              </a:rPr>
              <a:t>:-</a:t>
            </a:r>
            <a:r>
              <a:rPr lang="en-US" sz="3400" b="1" dirty="0">
                <a:solidFill>
                  <a:schemeClr val="tx1"/>
                </a:solidFill>
                <a:latin typeface="Times New Roman" panose="02020603050405020304" pitchFamily="18" charset="0"/>
                <a:ea typeface="Franklin Gothic"/>
                <a:cs typeface="Times New Roman" panose="02020603050405020304" pitchFamily="18" charset="0"/>
                <a:sym typeface="Franklin Gothic"/>
              </a:rPr>
              <a:t> Airbnb Price Prediction</a:t>
            </a:r>
            <a:endParaRPr kumimoji="0" lang="en-US" sz="3400" b="1" i="0" u="none" strike="noStrike" kern="0" cap="none" spc="0" normalizeH="0" baseline="0" noProof="0" dirty="0">
              <a:ln>
                <a:noFill/>
              </a:ln>
              <a:solidFill>
                <a:schemeClr val="tx1"/>
              </a:solidFill>
              <a:effectLst/>
              <a:uLnTx/>
              <a:uFillTx/>
              <a:latin typeface="Times New Roman" panose="02020603050405020304" pitchFamily="18" charset="0"/>
              <a:ea typeface="Franklin Gothic"/>
              <a:cs typeface="Times New Roman" panose="02020603050405020304" pitchFamily="18" charset="0"/>
              <a:sym typeface="Frankli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500" dirty="0"/>
              <a:t>Idea/Approach Details</a:t>
            </a:r>
            <a:endParaRPr sz="3500"/>
          </a:p>
        </p:txBody>
      </p:sp>
      <p:sp>
        <p:nvSpPr>
          <p:cNvPr id="218" name="Google Shape;218;p2"/>
          <p:cNvSpPr txBox="1">
            <a:spLocks noGrp="1"/>
          </p:cNvSpPr>
          <p:nvPr>
            <p:ph type="body" idx="1"/>
          </p:nvPr>
        </p:nvSpPr>
        <p:spPr>
          <a:xfrm>
            <a:off x="2373722" y="2315621"/>
            <a:ext cx="6630578" cy="360257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Noto Sans Symbols"/>
              <a:buChar char="⮚"/>
            </a:pPr>
            <a:r>
              <a:rPr lang="en-GB" sz="2000" dirty="0">
                <a:latin typeface="Times New Roman" panose="02020603050405020304" pitchFamily="18" charset="0"/>
                <a:cs typeface="Times New Roman" panose="02020603050405020304" pitchFamily="18" charset="0"/>
              </a:rPr>
              <a:t>The problem statement is to predict the price of Airbnb house based on multiple factors like locality, reviews per month, availability, room type etc ..</a:t>
            </a:r>
            <a:endParaRPr lang="en-GB" sz="20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GB" sz="2000" dirty="0">
                <a:latin typeface="Times New Roman" panose="02020603050405020304" pitchFamily="18" charset="0"/>
                <a:cs typeface="Times New Roman" panose="02020603050405020304" pitchFamily="18" charset="0"/>
              </a:rPr>
              <a:t>We implement different machine learning algorithms like ridge , lasso, decision tree etc. to predict the price. </a:t>
            </a:r>
            <a:endParaRPr lang="en-GB" sz="20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GB" sz="2000" dirty="0">
                <a:latin typeface="Times New Roman" panose="02020603050405020304" pitchFamily="18" charset="0"/>
                <a:cs typeface="Times New Roman" panose="02020603050405020304" pitchFamily="18" charset="0"/>
              </a:rPr>
              <a:t>We created a flask web app which takes input as neighbourhood group, room type availability and show predicted result on screen.</a:t>
            </a:r>
            <a:endParaRPr lang="en-GB" sz="20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GB" sz="2000" dirty="0">
                <a:latin typeface="Times New Roman" panose="02020603050405020304" pitchFamily="18" charset="0"/>
                <a:cs typeface="Times New Roman" panose="02020603050405020304" pitchFamily="18" charset="0"/>
              </a:rPr>
              <a:t>We performed exploratory data analysis to analyse (univariate and bivariate) the data set and summarize the data </a:t>
            </a:r>
            <a:endParaRPr lang="en-GB" sz="20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Flow of Project</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pic>
        <p:nvPicPr>
          <p:cNvPr id="6" name="Picture Placeholder 24"/>
          <p:cNvPicPr>
            <a:picLocks noGrp="1" noChangeAspect="1"/>
          </p:cNvPicPr>
          <p:nvPr>
            <p:ph type="pic" idx="2"/>
          </p:nvPr>
        </p:nvPicPr>
        <p:blipFill>
          <a:blip r:embed="rId1"/>
          <a:srcRect l="5545" r="5545"/>
          <a:stretch>
            <a:fillRect/>
          </a:stretch>
        </p:blipFill>
        <p:spPr>
          <a:xfrm>
            <a:off x="4406900" y="1409700"/>
            <a:ext cx="4823460" cy="454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Requirements</a:t>
            </a:r>
            <a:endParaRPr lang="en-US" dirty="0"/>
          </a:p>
        </p:txBody>
      </p:sp>
      <p:sp>
        <p:nvSpPr>
          <p:cNvPr id="4" name="Text Placeholder 3"/>
          <p:cNvSpPr>
            <a:spLocks noGrp="1"/>
          </p:cNvSpPr>
          <p:nvPr>
            <p:ph type="body" idx="1"/>
          </p:nvPr>
        </p:nvSpPr>
        <p:spPr>
          <a:xfrm>
            <a:off x="3124199" y="2302062"/>
            <a:ext cx="4572001" cy="3654237"/>
          </a:xfrm>
        </p:spPr>
        <p:txBody>
          <a:bodyPr/>
          <a:lstStyle/>
          <a:p>
            <a:pPr marL="0" lvl="0" indent="0">
              <a:spcBef>
                <a:spcPts val="0"/>
              </a:spcBef>
              <a:buClr>
                <a:schemeClr val="lt2"/>
              </a:buClr>
              <a:buSzPts val="1800"/>
            </a:pPr>
            <a:r>
              <a:rPr lang="en-US" sz="2400" dirty="0">
                <a:solidFill>
                  <a:schemeClr val="lt2"/>
                </a:solidFill>
                <a:latin typeface="Times New Roman" panose="02020603050405020304" pitchFamily="18" charset="0"/>
                <a:ea typeface="Franklin Gothic"/>
                <a:cs typeface="Times New Roman" panose="02020603050405020304" pitchFamily="18" charset="0"/>
                <a:sym typeface="Franklin Gothic"/>
              </a:rPr>
              <a:t>Describe your Technology stack here</a:t>
            </a:r>
            <a:r>
              <a:rPr lang="en-US"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marL="285750" lvl="0" indent="-285750">
              <a:buFont typeface="Noto Sans Symbols"/>
              <a:buChar char="⮚"/>
            </a:pPr>
            <a:r>
              <a:rPr lang="en-US" dirty="0">
                <a:latin typeface="Times New Roman" panose="02020603050405020304" pitchFamily="18" charset="0"/>
                <a:cs typeface="Times New Roman" panose="02020603050405020304" pitchFamily="18" charset="0"/>
              </a:rPr>
              <a:t>Python , Flask</a:t>
            </a:r>
            <a:endParaRPr lang="en-US" dirty="0">
              <a:latin typeface="Times New Roman" panose="02020603050405020304" pitchFamily="18" charset="0"/>
              <a:cs typeface="Times New Roman" panose="02020603050405020304" pitchFamily="18" charset="0"/>
            </a:endParaRPr>
          </a:p>
          <a:p>
            <a:pPr marL="285750" lvl="0" indent="-285750">
              <a:buFont typeface="Noto Sans Symbols"/>
              <a:buChar char="⮚"/>
            </a:pPr>
            <a:r>
              <a:rPr lang="en-US" dirty="0">
                <a:latin typeface="Times New Roman" panose="02020603050405020304" pitchFamily="18" charset="0"/>
                <a:cs typeface="Times New Roman" panose="02020603050405020304" pitchFamily="18" charset="0"/>
              </a:rPr>
              <a:t>Numpy, Pandas ,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Seaborn</a:t>
            </a:r>
            <a:endParaRPr lang="en-US" dirty="0">
              <a:latin typeface="Times New Roman" panose="02020603050405020304" pitchFamily="18" charset="0"/>
              <a:cs typeface="Times New Roman" panose="02020603050405020304" pitchFamily="18" charset="0"/>
            </a:endParaRPr>
          </a:p>
          <a:p>
            <a:pPr marL="285750" lvl="0" indent="-285750">
              <a:buFont typeface="Noto Sans Symbols"/>
              <a:buChar char="⮚"/>
            </a:pPr>
            <a:r>
              <a:rPr lang="en-US" dirty="0">
                <a:latin typeface="Times New Roman" panose="02020603050405020304" pitchFamily="18" charset="0"/>
                <a:cs typeface="Times New Roman" panose="02020603050405020304" pitchFamily="18" charset="0"/>
              </a:rPr>
              <a:t>Folium</a:t>
            </a:r>
            <a:endParaRPr lang="en-US" dirty="0">
              <a:latin typeface="Times New Roman" panose="02020603050405020304" pitchFamily="18" charset="0"/>
              <a:cs typeface="Times New Roman" panose="02020603050405020304" pitchFamily="18" charset="0"/>
            </a:endParaRPr>
          </a:p>
          <a:p>
            <a:pPr marL="285750" lvl="0" indent="-285750">
              <a:buFont typeface="Noto Sans Symbols"/>
              <a:buChar char="⮚"/>
            </a:pPr>
            <a:r>
              <a:rPr lang="en-US" dirty="0">
                <a:latin typeface="Times New Roman" panose="02020603050405020304" pitchFamily="18" charset="0"/>
                <a:cs typeface="Times New Roman" panose="02020603050405020304" pitchFamily="18" charset="0"/>
              </a:rPr>
              <a:t>Pickle</a:t>
            </a:r>
            <a:endParaRPr lang="en-US" dirty="0">
              <a:latin typeface="Times New Roman" panose="02020603050405020304" pitchFamily="18" charset="0"/>
              <a:cs typeface="Times New Roman" panose="02020603050405020304" pitchFamily="18" charset="0"/>
            </a:endParaRPr>
          </a:p>
          <a:p>
            <a:pPr marL="285750" lvl="0" indent="-285750">
              <a:buFont typeface="Noto Sans Symbols"/>
              <a:buChar char="⮚"/>
            </a:pPr>
            <a:r>
              <a:rPr lang="en-US" dirty="0">
                <a:latin typeface="Times New Roman" panose="02020603050405020304" pitchFamily="18" charset="0"/>
                <a:cs typeface="Times New Roman" panose="02020603050405020304" pitchFamily="18" charset="0"/>
              </a:rPr>
              <a:t>Algorithms – Linear Regression , Ridge regression , lasso regression , Decision Tree</a:t>
            </a:r>
            <a:endParaRPr lang="en-US"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500" dirty="0"/>
              <a:t>Dataset Details</a:t>
            </a:r>
            <a:endParaRPr sz="350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t>Categorical and Continuous Features</a:t>
            </a:r>
            <a:endParaRPr lang="en-US"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pPr>
            <a:r>
              <a:rPr lang="en-US" dirty="0"/>
              <a:t> </a:t>
            </a:r>
            <a:endParaRPr lang="en-US"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dirty="0">
                <a:solidFill>
                  <a:schemeClr val="lt2"/>
                </a:solidFill>
                <a:latin typeface="Franklin Gothic"/>
                <a:sym typeface="Franklin Gothic"/>
              </a:rPr>
              <a:t>Attributes types</a:t>
            </a:r>
            <a:endParaRPr dirty="0"/>
          </a:p>
        </p:txBody>
      </p:sp>
      <p:sp>
        <p:nvSpPr>
          <p:cNvPr id="13" name="Google Shape;229;p3"/>
          <p:cNvSpPr txBox="1">
            <a:spLocks noGrp="1"/>
          </p:cNvSpPr>
          <p:nvPr>
            <p:ph type="body" idx="1"/>
          </p:nvPr>
        </p:nvSpPr>
        <p:spPr>
          <a:xfrm>
            <a:off x="6184899" y="26696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pPr>
          </a:p>
        </p:txBody>
      </p:sp>
      <p:pic>
        <p:nvPicPr>
          <p:cNvPr id="1026" name="Picture 2"/>
          <p:cNvPicPr>
            <a:picLocks noChangeAspect="1" noChangeArrowheads="1"/>
          </p:cNvPicPr>
          <p:nvPr/>
        </p:nvPicPr>
        <p:blipFill>
          <a:blip r:embed="rId1"/>
          <a:srcRect/>
          <a:stretch>
            <a:fillRect/>
          </a:stretch>
        </p:blipFill>
        <p:spPr bwMode="auto">
          <a:xfrm>
            <a:off x="990600" y="2679699"/>
            <a:ext cx="4800600" cy="2120901"/>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6248400" y="2692400"/>
            <a:ext cx="4521200" cy="34163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958850" y="5129213"/>
            <a:ext cx="4552950" cy="13604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500" dirty="0"/>
              <a:t>Analysis Details</a:t>
            </a:r>
            <a:endParaRPr sz="350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Bi-</a:t>
            </a:r>
            <a:r>
              <a:rPr lang="en-US" sz="1800" dirty="0" err="1"/>
              <a:t>variate</a:t>
            </a:r>
            <a:r>
              <a:rPr lang="en-US" sz="1800" dirty="0"/>
              <a:t> Analysis</a:t>
            </a:r>
            <a:endParaRPr lang="en-US" sz="1800"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  </a:t>
            </a:r>
            <a:endParaRPr lang="en-US"/>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dirty="0">
                <a:solidFill>
                  <a:schemeClr val="lt2"/>
                </a:solidFill>
                <a:latin typeface="Franklin Gothic"/>
                <a:sym typeface="Franklin Gothic"/>
              </a:rPr>
              <a:t>Analysis between Neighborhood and Availability</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  </a:t>
            </a:r>
            <a:endParaRPr lang="en-US" sz="1600" b="0" i="0">
              <a:solidFill>
                <a:schemeClr val="dk1"/>
              </a:solidFill>
              <a:latin typeface="Libre Franklin"/>
              <a:ea typeface="Libre Franklin"/>
              <a:cs typeface="Libre Franklin"/>
              <a:sym typeface="Libre Franklin"/>
            </a:endParaRPr>
          </a:p>
        </p:txBody>
      </p:sp>
      <p:pic>
        <p:nvPicPr>
          <p:cNvPr id="5" name="Picture 4"/>
          <p:cNvPicPr>
            <a:picLocks noChangeAspect="1"/>
          </p:cNvPicPr>
          <p:nvPr/>
        </p:nvPicPr>
        <p:blipFill>
          <a:blip r:embed="rId1"/>
          <a:stretch>
            <a:fillRect/>
          </a:stretch>
        </p:blipFill>
        <p:spPr>
          <a:xfrm>
            <a:off x="6248399" y="2656903"/>
            <a:ext cx="4438650" cy="3922968"/>
          </a:xfrm>
          <a:prstGeom prst="rect">
            <a:avLst/>
          </a:prstGeom>
        </p:spPr>
      </p:pic>
      <p:pic>
        <p:nvPicPr>
          <p:cNvPr id="1027" name="Picture 3"/>
          <p:cNvPicPr>
            <a:picLocks noChangeAspect="1" noChangeArrowheads="1"/>
          </p:cNvPicPr>
          <p:nvPr/>
        </p:nvPicPr>
        <p:blipFill>
          <a:blip r:embed="rId2"/>
          <a:srcRect/>
          <a:stretch>
            <a:fillRect/>
          </a:stretch>
        </p:blipFill>
        <p:spPr bwMode="auto">
          <a:xfrm>
            <a:off x="1016000" y="2667001"/>
            <a:ext cx="4660900" cy="2133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977901" y="4610100"/>
            <a:ext cx="4813300" cy="1968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400" dirty="0"/>
              <a:t>Machine Learning Algorithms</a:t>
            </a:r>
            <a:endParaRPr sz="340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Machine Learning Algorithms Analysis</a:t>
            </a:r>
            <a:endParaRPr lang="en-US" sz="1800"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  </a:t>
            </a:r>
            <a:endParaRPr lang="en-US"/>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dirty="0">
                <a:solidFill>
                  <a:schemeClr val="lt2"/>
                </a:solidFill>
                <a:latin typeface="Franklin Gothic"/>
                <a:sym typeface="Franklin Gothic"/>
              </a:rPr>
              <a:t>Analysis between </a:t>
            </a:r>
            <a:r>
              <a:rPr lang="en-US" sz="1800" dirty="0" err="1">
                <a:solidFill>
                  <a:schemeClr val="lt2"/>
                </a:solidFill>
                <a:latin typeface="Franklin Gothic"/>
                <a:sym typeface="Franklin Gothic"/>
              </a:rPr>
              <a:t>Neighbourhood</a:t>
            </a:r>
            <a:r>
              <a:rPr lang="en-US" sz="1800" dirty="0">
                <a:solidFill>
                  <a:schemeClr val="lt2"/>
                </a:solidFill>
                <a:latin typeface="Franklin Gothic"/>
                <a:sym typeface="Franklin Gothic"/>
              </a:rPr>
              <a:t> and Availability</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  </a:t>
            </a:r>
            <a:endParaRPr lang="en-US" sz="1600" b="0" i="0">
              <a:solidFill>
                <a:schemeClr val="dk1"/>
              </a:solidFill>
              <a:latin typeface="Libre Franklin"/>
              <a:ea typeface="Libre Franklin"/>
              <a:cs typeface="Libre Franklin"/>
              <a:sym typeface="Libre Franklin"/>
            </a:endParaRPr>
          </a:p>
        </p:txBody>
      </p:sp>
      <p:pic>
        <p:nvPicPr>
          <p:cNvPr id="3" name="Picture 2"/>
          <p:cNvPicPr>
            <a:picLocks noChangeAspect="1"/>
          </p:cNvPicPr>
          <p:nvPr/>
        </p:nvPicPr>
        <p:blipFill>
          <a:blip r:embed="rId1"/>
          <a:stretch>
            <a:fillRect/>
          </a:stretch>
        </p:blipFill>
        <p:spPr>
          <a:xfrm>
            <a:off x="974089" y="2738183"/>
            <a:ext cx="4795519" cy="2000250"/>
          </a:xfrm>
          <a:prstGeom prst="rect">
            <a:avLst/>
          </a:prstGeom>
        </p:spPr>
      </p:pic>
      <p:pic>
        <p:nvPicPr>
          <p:cNvPr id="7" name="Picture 6"/>
          <p:cNvPicPr>
            <a:picLocks noChangeAspect="1"/>
          </p:cNvPicPr>
          <p:nvPr/>
        </p:nvPicPr>
        <p:blipFill>
          <a:blip r:embed="rId2"/>
          <a:stretch>
            <a:fillRect/>
          </a:stretch>
        </p:blipFill>
        <p:spPr>
          <a:xfrm>
            <a:off x="974089" y="4588502"/>
            <a:ext cx="4795519" cy="1991369"/>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6096000" y="2738120"/>
            <a:ext cx="5238750" cy="4048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500" dirty="0"/>
              <a:t>Analysis Details</a:t>
            </a:r>
            <a:endParaRPr sz="350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t>Scope Of the Project</a:t>
            </a:r>
            <a:endParaRPr lang="en-US"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pPr>
            <a:r>
              <a:rPr lang="en-US" dirty="0"/>
              <a:t> </a:t>
            </a:r>
            <a:endParaRPr lang="en-US" dirty="0"/>
          </a:p>
          <a:p>
            <a:pPr marL="285750" lvl="0" indent="-285750">
              <a:spcBef>
                <a:spcPts val="0"/>
              </a:spcBef>
              <a:buFont typeface="Noto Sans Symbols"/>
              <a:buChar char="⮚"/>
            </a:pPr>
            <a:r>
              <a:rPr lang="en-US" dirty="0"/>
              <a:t>With the help of this project, Airbnb Home providers can find an equilibrium price that optimizes the profit and affordability.</a:t>
            </a:r>
            <a:endParaRPr lang="en-US" dirty="0"/>
          </a:p>
          <a:p>
            <a:pPr marL="285750" lvl="0" indent="-285750">
              <a:spcBef>
                <a:spcPts val="0"/>
              </a:spcBef>
              <a:buFont typeface="Noto Sans Symbols"/>
              <a:buChar char="⮚"/>
            </a:pPr>
            <a:endParaRPr lang="en-US" dirty="0"/>
          </a:p>
          <a:p>
            <a:pPr marL="285750" indent="-285750">
              <a:spcBef>
                <a:spcPts val="0"/>
              </a:spcBef>
              <a:buFont typeface="Noto Sans Symbols"/>
              <a:buChar char="⮚"/>
            </a:pPr>
            <a:r>
              <a:rPr lang="en-US" dirty="0"/>
              <a:t>Also Guests can find the affordable and desired Airbnb with less prices. They can also plan their journey according to their budget and season. It also increases the employment for the people who have extra space and provide a better and affordable place for guest who are looking for housing options. </a:t>
            </a:r>
            <a:endParaRPr lang="en-US" dirty="0"/>
          </a:p>
          <a:p>
            <a:pPr marL="285750" lvl="0" indent="-285750">
              <a:spcBef>
                <a:spcPts val="0"/>
              </a:spcBef>
              <a:buFont typeface="Noto Sans Symbols"/>
              <a:buChar char="⮚"/>
            </a:p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dirty="0">
                <a:solidFill>
                  <a:schemeClr val="lt2"/>
                </a:solidFill>
                <a:latin typeface="Franklin Gothic"/>
                <a:sym typeface="Franklin Gothic"/>
              </a:rPr>
              <a:t>Analysis between Neighborhood and Availability</a:t>
            </a:r>
            <a:endParaRPr dirty="0"/>
          </a:p>
        </p:txBody>
      </p:sp>
      <p:sp>
        <p:nvSpPr>
          <p:cNvPr id="13" name="Google Shape;229;p3"/>
          <p:cNvSpPr txBox="1">
            <a:spLocks noGrp="1"/>
          </p:cNvSpPr>
          <p:nvPr>
            <p:ph type="body" idx="1"/>
          </p:nvPr>
        </p:nvSpPr>
        <p:spPr>
          <a:xfrm>
            <a:off x="6184899" y="26696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pPr>
            <a:r>
              <a:rPr lang="en-US" dirty="0"/>
              <a:t> </a:t>
            </a:r>
            <a:endParaRPr lang="en-US" dirty="0"/>
          </a:p>
          <a:p>
            <a:pPr marL="285750" lvl="0" indent="-285750">
              <a:spcBef>
                <a:spcPts val="0"/>
              </a:spcBef>
              <a:buFont typeface="Noto Sans Symbols"/>
              <a:buChar char="⮚"/>
            </a:pPr>
            <a:r>
              <a:rPr lang="en-US" dirty="0"/>
              <a:t>Avg. Price of Airbnb house in manhatten is 31% which is maximum among all the neighborhood group. Bronex is the cheapest as its contribution in pi chart is 14%.</a:t>
            </a:r>
            <a:endParaRPr lang="en-US" dirty="0"/>
          </a:p>
          <a:p>
            <a:pPr marL="285750" lvl="0" indent="-285750">
              <a:spcBef>
                <a:spcPts val="0"/>
              </a:spcBef>
            </a:pPr>
            <a:endParaRPr lang="en-US" dirty="0"/>
          </a:p>
          <a:p>
            <a:pPr marL="285750" lvl="0" indent="-285750">
              <a:spcBef>
                <a:spcPts val="0"/>
              </a:spcBef>
              <a:buFont typeface="Noto Sans Symbols"/>
              <a:buChar char="⮚"/>
            </a:pPr>
            <a:r>
              <a:rPr lang="en-US" dirty="0"/>
              <a:t>Most of the persons prefers entire Room/ Apartment and very less people prefers shared Room to stay.</a:t>
            </a:r>
            <a:endParaRPr lang="en-US" dirty="0"/>
          </a:p>
          <a:p>
            <a:pPr marL="285750" lvl="0" indent="-285750">
              <a:spcBef>
                <a:spcPts val="0"/>
              </a:spcBef>
              <a:buFont typeface="Noto Sans Symbols"/>
              <a:buChar char="⮚"/>
            </a:pPr>
            <a:endParaRPr lang="en-US" dirty="0"/>
          </a:p>
          <a:p>
            <a:pPr marL="285750" lvl="0" indent="-285750">
              <a:spcBef>
                <a:spcPts val="0"/>
              </a:spcBef>
              <a:buFont typeface="Noto Sans Symbols"/>
              <a:buChar char="⮚"/>
            </a:pPr>
            <a:r>
              <a:rPr lang="en-US" dirty="0"/>
              <a:t>Average price of Entire Room/Apartment is 160 which is twice of the price of Private Room.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2323" y="3025363"/>
            <a:ext cx="4941477" cy="610863"/>
          </a:xfrm>
        </p:spPr>
        <p:txBody>
          <a:bodyPr/>
          <a:lstStyle/>
          <a:p>
            <a:r>
              <a:rPr lang="en-US" dirty="0">
                <a:solidFill>
                  <a:srgbClr val="FFC000"/>
                </a:solidFill>
                <a:latin typeface="Times New Roman" panose="02020603050405020304" pitchFamily="18" charset="0"/>
                <a:cs typeface="Times New Roman" panose="02020603050405020304" pitchFamily="18" charset="0"/>
              </a:rPr>
              <a:t>!! THANK YOU !!</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1150374" y="1504335"/>
            <a:ext cx="10176387" cy="3696930"/>
          </a:xfrm>
          <a:prstGeom prst="rect">
            <a:avLst/>
          </a:prstGeom>
          <a:noFill/>
          <a:ln>
            <a:noFill/>
          </a:ln>
        </p:spPr>
        <p:txBody>
          <a:bodyPr spcFirstLastPara="1" wrap="square" lIns="0" tIns="0" rIns="0" bIns="0" anchor="t" anchorCtr="0">
            <a:noAutofit/>
          </a:bodyPr>
          <a:lstStyle/>
          <a:p>
            <a:pPr marL="457200" indent="-457200" algn="just">
              <a:lnSpc>
                <a:spcPct val="100000"/>
              </a:lnSpc>
              <a:buSzPts val="3600"/>
              <a:buFont typeface="Arial" panose="020B0604020202020204" pitchFamily="34" charset="0"/>
              <a:buChar char="•"/>
            </a:pPr>
            <a:r>
              <a:rPr lang="en-US" sz="3200" dirty="0"/>
              <a:t>Airbnb, as in “Air Bed and Breakfast,” is a service that lets property owners rent out their spaces to travelers looking for a place to stay. Travelers can rent a space for multiple people to share, a shared space with private rooms, or the entire property for themselves.</a:t>
            </a:r>
            <a:br>
              <a:rPr lang="en-IN" sz="3200" dirty="0"/>
            </a:br>
            <a:endParaRPr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382227" y="3429000"/>
            <a:ext cx="6639285" cy="2506688"/>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8" name="Picture 7"/>
          <p:cNvPicPr>
            <a:picLocks noChangeAspect="1"/>
          </p:cNvPicPr>
          <p:nvPr/>
        </p:nvPicPr>
        <p:blipFill>
          <a:blip r:embed="rId1"/>
          <a:stretch>
            <a:fillRect/>
          </a:stretch>
        </p:blipFill>
        <p:spPr>
          <a:xfrm>
            <a:off x="95014" y="83328"/>
            <a:ext cx="1342015" cy="18788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AGENDA </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grpSp>
        <p:nvGrpSpPr>
          <p:cNvPr id="5" name="Google Shape;112;p3"/>
          <p:cNvGrpSpPr/>
          <p:nvPr/>
        </p:nvGrpSpPr>
        <p:grpSpPr>
          <a:xfrm>
            <a:off x="1752600" y="1880020"/>
            <a:ext cx="8839200" cy="3587722"/>
            <a:chOff x="1" y="114719"/>
            <a:chExt cx="8839198" cy="3587722"/>
          </a:xfrm>
        </p:grpSpPr>
        <p:sp>
          <p:nvSpPr>
            <p:cNvPr id="6" name="Google Shape;113;p3"/>
            <p:cNvSpPr/>
            <p:nvPr/>
          </p:nvSpPr>
          <p:spPr>
            <a:xfrm rot="5400000">
              <a:off x="297178" y="2598423"/>
              <a:ext cx="806841" cy="1401195"/>
            </a:xfrm>
            <a:prstGeom prst="corner">
              <a:avLst>
                <a:gd name="adj1" fmla="val 16120"/>
                <a:gd name="adj2" fmla="val 16110"/>
              </a:avLst>
            </a:prstGeom>
            <a:solidFill>
              <a:srgbClr val="F7691A"/>
            </a:solidFill>
            <a:ln w="25400" cap="flat" cmpd="sng">
              <a:solidFill>
                <a:srgbClr val="F769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14;p3"/>
            <p:cNvSpPr/>
            <p:nvPr/>
          </p:nvSpPr>
          <p:spPr>
            <a:xfrm>
              <a:off x="63703" y="3011824"/>
              <a:ext cx="1425681" cy="6210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5;p3"/>
            <p:cNvSpPr txBox="1"/>
            <p:nvPr/>
          </p:nvSpPr>
          <p:spPr>
            <a:xfrm>
              <a:off x="63703" y="3011824"/>
              <a:ext cx="1425681" cy="621015"/>
            </a:xfrm>
            <a:prstGeom prst="rect">
              <a:avLst/>
            </a:prstGeom>
            <a:noFill/>
            <a:ln>
              <a:noFill/>
            </a:ln>
          </p:spPr>
          <p:txBody>
            <a:bodyPr spcFirstLastPara="1" wrap="square" lIns="72375" tIns="72375" rIns="72375" bIns="72375" anchor="t" anchorCtr="0">
              <a:noAutofit/>
            </a:bodyPr>
            <a:lstStyle/>
            <a:p>
              <a:pPr marL="0" marR="0" lvl="0" indent="0" algn="l" rtl="0">
                <a:lnSpc>
                  <a:spcPct val="90000"/>
                </a:lnSpc>
                <a:spcBef>
                  <a:spcPts val="0"/>
                </a:spcBef>
                <a:spcAft>
                  <a:spcPts val="0"/>
                </a:spcAft>
                <a:buNone/>
              </a:pPr>
              <a:r>
                <a:rPr lang="en-US" sz="1900" b="1" dirty="0">
                  <a:solidFill>
                    <a:schemeClr val="dk1"/>
                  </a:solidFill>
                  <a:latin typeface="Libre Franklin"/>
                  <a:ea typeface="Libre Franklin"/>
                  <a:cs typeface="Libre Franklin"/>
                  <a:sym typeface="Libre Franklin"/>
                </a:rPr>
                <a:t>Introduction</a:t>
              </a:r>
              <a:endParaRPr sz="1900" b="1">
                <a:solidFill>
                  <a:schemeClr val="dk1"/>
                </a:solidFill>
                <a:latin typeface="Libre Franklin"/>
                <a:ea typeface="Libre Franklin"/>
                <a:cs typeface="Libre Franklin"/>
                <a:sym typeface="Libre Franklin"/>
              </a:endParaRPr>
            </a:p>
          </p:txBody>
        </p:sp>
        <p:sp>
          <p:nvSpPr>
            <p:cNvPr id="9" name="Google Shape;116;p3"/>
            <p:cNvSpPr/>
            <p:nvPr/>
          </p:nvSpPr>
          <p:spPr>
            <a:xfrm>
              <a:off x="1295400" y="2724735"/>
              <a:ext cx="181481" cy="135814"/>
            </a:xfrm>
            <a:prstGeom prst="triangle">
              <a:avLst>
                <a:gd name="adj" fmla="val 100000"/>
              </a:avLst>
            </a:prstGeom>
            <a:solidFill>
              <a:srgbClr val="F6A716"/>
            </a:solidFill>
            <a:ln w="25400" cap="flat" cmpd="sng">
              <a:solidFill>
                <a:srgbClr val="F6A7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17;p3"/>
            <p:cNvSpPr/>
            <p:nvPr/>
          </p:nvSpPr>
          <p:spPr>
            <a:xfrm rot="5400000">
              <a:off x="2130716" y="1917530"/>
              <a:ext cx="543816" cy="1300048"/>
            </a:xfrm>
            <a:prstGeom prst="corner">
              <a:avLst>
                <a:gd name="adj1" fmla="val 16120"/>
                <a:gd name="adj2" fmla="val 16110"/>
              </a:avLst>
            </a:prstGeom>
            <a:solidFill>
              <a:srgbClr val="F6E911"/>
            </a:solidFill>
            <a:ln w="25400" cap="flat" cmpd="sng">
              <a:solidFill>
                <a:srgbClr val="F6E9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8;p3"/>
            <p:cNvSpPr/>
            <p:nvPr/>
          </p:nvSpPr>
          <p:spPr>
            <a:xfrm>
              <a:off x="1981202" y="2448044"/>
              <a:ext cx="1092916" cy="3422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19;p3"/>
            <p:cNvSpPr txBox="1"/>
            <p:nvPr/>
          </p:nvSpPr>
          <p:spPr>
            <a:xfrm>
              <a:off x="1981202" y="2448044"/>
              <a:ext cx="1092916" cy="342212"/>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None/>
              </a:pPr>
              <a:r>
                <a:rPr lang="en-US" sz="2000" b="1">
                  <a:solidFill>
                    <a:schemeClr val="dk1"/>
                  </a:solidFill>
                  <a:latin typeface="Libre Franklin"/>
                  <a:ea typeface="Libre Franklin"/>
                  <a:cs typeface="Libre Franklin"/>
                  <a:sym typeface="Libre Franklin"/>
                </a:rPr>
                <a:t>Data</a:t>
              </a:r>
              <a:r>
                <a:rPr lang="en-US" sz="2200" b="1">
                  <a:solidFill>
                    <a:schemeClr val="dk1"/>
                  </a:solidFill>
                  <a:latin typeface="Libre Franklin"/>
                  <a:ea typeface="Libre Franklin"/>
                  <a:cs typeface="Libre Franklin"/>
                  <a:sym typeface="Libre Franklin"/>
                </a:rPr>
                <a:t> Set</a:t>
              </a:r>
              <a:endParaRPr sz="2200" b="1">
                <a:solidFill>
                  <a:schemeClr val="dk1"/>
                </a:solidFill>
                <a:latin typeface="Libre Franklin"/>
                <a:ea typeface="Libre Franklin"/>
                <a:cs typeface="Libre Franklin"/>
                <a:sym typeface="Libre Franklin"/>
              </a:endParaRPr>
            </a:p>
          </p:txBody>
        </p:sp>
        <p:sp>
          <p:nvSpPr>
            <p:cNvPr id="13" name="Google Shape;120;p3"/>
            <p:cNvSpPr/>
            <p:nvPr/>
          </p:nvSpPr>
          <p:spPr>
            <a:xfrm>
              <a:off x="2888745" y="2029109"/>
              <a:ext cx="152697" cy="186841"/>
            </a:xfrm>
            <a:prstGeom prst="triangle">
              <a:avLst>
                <a:gd name="adj" fmla="val 100000"/>
              </a:avLst>
            </a:prstGeom>
            <a:solidFill>
              <a:srgbClr val="C1F60C"/>
            </a:solidFill>
            <a:ln w="25400" cap="flat" cmpd="sng">
              <a:solidFill>
                <a:srgbClr val="C1F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21;p3"/>
            <p:cNvSpPr/>
            <p:nvPr/>
          </p:nvSpPr>
          <p:spPr>
            <a:xfrm rot="5400000">
              <a:off x="3548254" y="1490591"/>
              <a:ext cx="526046" cy="1221756"/>
            </a:xfrm>
            <a:prstGeom prst="corner">
              <a:avLst>
                <a:gd name="adj1" fmla="val 16120"/>
                <a:gd name="adj2" fmla="val 16110"/>
              </a:avLst>
            </a:prstGeom>
            <a:solidFill>
              <a:srgbClr val="7AF508"/>
            </a:solidFill>
            <a:ln w="25400" cap="flat" cmpd="sng">
              <a:solidFill>
                <a:srgbClr val="7AF5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22;p3"/>
            <p:cNvSpPr/>
            <p:nvPr/>
          </p:nvSpPr>
          <p:spPr>
            <a:xfrm>
              <a:off x="3330292" y="1907755"/>
              <a:ext cx="1148955" cy="8018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23;p3"/>
            <p:cNvSpPr txBox="1"/>
            <p:nvPr/>
          </p:nvSpPr>
          <p:spPr>
            <a:xfrm>
              <a:off x="3330292" y="1907755"/>
              <a:ext cx="1148955" cy="801884"/>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None/>
              </a:pPr>
              <a:r>
                <a:rPr lang="en-US" sz="2000" b="1">
                  <a:solidFill>
                    <a:schemeClr val="dk1"/>
                  </a:solidFill>
                  <a:latin typeface="Libre Franklin"/>
                  <a:ea typeface="Libre Franklin"/>
                  <a:cs typeface="Libre Franklin"/>
                  <a:sym typeface="Libre Franklin"/>
                </a:rPr>
                <a:t>Data Cleaning </a:t>
              </a:r>
              <a:endParaRPr sz="2000" b="1">
                <a:solidFill>
                  <a:schemeClr val="dk1"/>
                </a:solidFill>
                <a:latin typeface="Libre Franklin"/>
                <a:ea typeface="Libre Franklin"/>
                <a:cs typeface="Libre Franklin"/>
                <a:sym typeface="Libre Franklin"/>
              </a:endParaRPr>
            </a:p>
          </p:txBody>
        </p:sp>
        <p:sp>
          <p:nvSpPr>
            <p:cNvPr id="17" name="Google Shape;124;p3"/>
            <p:cNvSpPr/>
            <p:nvPr/>
          </p:nvSpPr>
          <p:spPr>
            <a:xfrm>
              <a:off x="4198312" y="1644041"/>
              <a:ext cx="112133" cy="156407"/>
            </a:xfrm>
            <a:prstGeom prst="triangle">
              <a:avLst>
                <a:gd name="adj" fmla="val 100000"/>
              </a:avLst>
            </a:prstGeom>
            <a:solidFill>
              <a:srgbClr val="33EF09"/>
            </a:solidFill>
            <a:ln w="25400" cap="flat" cmpd="sng">
              <a:solidFill>
                <a:srgbClr val="33EF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25;p3"/>
            <p:cNvSpPr/>
            <p:nvPr/>
          </p:nvSpPr>
          <p:spPr>
            <a:xfrm rot="5400000">
              <a:off x="4939317" y="1013931"/>
              <a:ext cx="529216" cy="1263845"/>
            </a:xfrm>
            <a:prstGeom prst="corner">
              <a:avLst>
                <a:gd name="adj1" fmla="val 16120"/>
                <a:gd name="adj2" fmla="val 16110"/>
              </a:avLst>
            </a:prstGeom>
            <a:solidFill>
              <a:srgbClr val="09EA1F"/>
            </a:solidFill>
            <a:ln w="25400" cap="flat" cmpd="sng">
              <a:solidFill>
                <a:srgbClr val="09EA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26;p3"/>
            <p:cNvSpPr/>
            <p:nvPr/>
          </p:nvSpPr>
          <p:spPr>
            <a:xfrm>
              <a:off x="4724400" y="1457445"/>
              <a:ext cx="1141002" cy="69687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27;p3"/>
            <p:cNvSpPr txBox="1"/>
            <p:nvPr/>
          </p:nvSpPr>
          <p:spPr>
            <a:xfrm>
              <a:off x="4724400" y="1457445"/>
              <a:ext cx="1141002" cy="696877"/>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None/>
              </a:pPr>
              <a:r>
                <a:rPr lang="en-US" sz="2000" b="1" dirty="0">
                  <a:solidFill>
                    <a:schemeClr val="dk1"/>
                  </a:solidFill>
                  <a:latin typeface="Libre Franklin"/>
                  <a:ea typeface="Libre Franklin"/>
                  <a:cs typeface="Libre Franklin"/>
                  <a:sym typeface="Libre Franklin"/>
                </a:rPr>
                <a:t>Data Analysis</a:t>
              </a:r>
              <a:endParaRPr sz="2000" b="1">
                <a:solidFill>
                  <a:schemeClr val="dk1"/>
                </a:solidFill>
                <a:latin typeface="Libre Franklin"/>
                <a:ea typeface="Libre Franklin"/>
                <a:cs typeface="Libre Franklin"/>
                <a:sym typeface="Libre Franklin"/>
              </a:endParaRPr>
            </a:p>
          </p:txBody>
        </p:sp>
        <p:sp>
          <p:nvSpPr>
            <p:cNvPr id="21" name="Google Shape;128;p3"/>
            <p:cNvSpPr/>
            <p:nvPr/>
          </p:nvSpPr>
          <p:spPr>
            <a:xfrm>
              <a:off x="5539143" y="1128535"/>
              <a:ext cx="215284" cy="150002"/>
            </a:xfrm>
            <a:prstGeom prst="triangle">
              <a:avLst>
                <a:gd name="adj" fmla="val 100000"/>
              </a:avLst>
            </a:prstGeom>
            <a:solidFill>
              <a:srgbClr val="09E55F"/>
            </a:solidFill>
            <a:ln w="25400" cap="flat" cmpd="sng">
              <a:solidFill>
                <a:srgbClr val="09E5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29;p3"/>
            <p:cNvSpPr/>
            <p:nvPr/>
          </p:nvSpPr>
          <p:spPr>
            <a:xfrm rot="5400000">
              <a:off x="6333966" y="489687"/>
              <a:ext cx="629098" cy="1282911"/>
            </a:xfrm>
            <a:prstGeom prst="corner">
              <a:avLst>
                <a:gd name="adj1" fmla="val 16120"/>
                <a:gd name="adj2" fmla="val 16110"/>
              </a:avLst>
            </a:prstGeom>
            <a:solidFill>
              <a:srgbClr val="08E09D"/>
            </a:solidFill>
            <a:ln w="25400" cap="flat" cmpd="sng">
              <a:solidFill>
                <a:srgbClr val="08E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30;p3"/>
            <p:cNvSpPr/>
            <p:nvPr/>
          </p:nvSpPr>
          <p:spPr>
            <a:xfrm>
              <a:off x="6095998" y="990601"/>
              <a:ext cx="1568350" cy="608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31;p3"/>
            <p:cNvSpPr txBox="1"/>
            <p:nvPr/>
          </p:nvSpPr>
          <p:spPr>
            <a:xfrm>
              <a:off x="6095998" y="990601"/>
              <a:ext cx="1568350" cy="608340"/>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None/>
              </a:pPr>
              <a:r>
                <a:rPr lang="en-US" sz="2000" b="1">
                  <a:solidFill>
                    <a:schemeClr val="dk1"/>
                  </a:solidFill>
                  <a:latin typeface="Libre Franklin"/>
                  <a:ea typeface="Libre Franklin"/>
                  <a:cs typeface="Libre Franklin"/>
                  <a:sym typeface="Libre Franklin"/>
                </a:rPr>
                <a:t>Modelling</a:t>
              </a:r>
              <a:endParaRPr sz="2000" b="1">
                <a:solidFill>
                  <a:schemeClr val="dk1"/>
                </a:solidFill>
                <a:latin typeface="Libre Franklin"/>
                <a:ea typeface="Libre Franklin"/>
                <a:cs typeface="Libre Franklin"/>
                <a:sym typeface="Libre Franklin"/>
              </a:endParaRPr>
            </a:p>
          </p:txBody>
        </p:sp>
        <p:sp>
          <p:nvSpPr>
            <p:cNvPr id="25" name="Google Shape;132;p3"/>
            <p:cNvSpPr/>
            <p:nvPr/>
          </p:nvSpPr>
          <p:spPr>
            <a:xfrm>
              <a:off x="7086600" y="543045"/>
              <a:ext cx="155934" cy="243905"/>
            </a:xfrm>
            <a:prstGeom prst="triangle">
              <a:avLst>
                <a:gd name="adj" fmla="val 100000"/>
              </a:avLst>
            </a:prstGeom>
            <a:solidFill>
              <a:srgbClr val="09DAD5"/>
            </a:solidFill>
            <a:ln w="25400" cap="flat" cmpd="sng">
              <a:solidFill>
                <a:srgbClr val="09DA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33;p3"/>
            <p:cNvSpPr/>
            <p:nvPr/>
          </p:nvSpPr>
          <p:spPr>
            <a:xfrm rot="5400000">
              <a:off x="7677697" y="-236015"/>
              <a:ext cx="732902" cy="1434371"/>
            </a:xfrm>
            <a:prstGeom prst="corner">
              <a:avLst>
                <a:gd name="adj1" fmla="val 16120"/>
                <a:gd name="adj2" fmla="val 16110"/>
              </a:avLst>
            </a:prstGeom>
            <a:solidFill>
              <a:srgbClr val="099ED5"/>
            </a:solidFill>
            <a:ln w="25400" cap="flat" cmpd="sng">
              <a:solidFill>
                <a:srgbClr val="099E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34;p3"/>
            <p:cNvSpPr/>
            <p:nvPr/>
          </p:nvSpPr>
          <p:spPr>
            <a:xfrm>
              <a:off x="7505318" y="426662"/>
              <a:ext cx="1333881" cy="6094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35;p3"/>
            <p:cNvSpPr txBox="1"/>
            <p:nvPr/>
          </p:nvSpPr>
          <p:spPr>
            <a:xfrm>
              <a:off x="7505318" y="426662"/>
              <a:ext cx="1333881" cy="609418"/>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None/>
              </a:pPr>
              <a:r>
                <a:rPr lang="en-US" sz="2000" b="1">
                  <a:solidFill>
                    <a:schemeClr val="dk1"/>
                  </a:solidFill>
                  <a:latin typeface="Libre Franklin"/>
                  <a:ea typeface="Libre Franklin"/>
                  <a:cs typeface="Libre Franklin"/>
                  <a:sym typeface="Libre Franklin"/>
                </a:rPr>
                <a:t>Conclusion</a:t>
              </a:r>
              <a:endParaRPr sz="2000" b="1">
                <a:solidFill>
                  <a:schemeClr val="dk1"/>
                </a:solidFill>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400" dirty="0" err="1">
                <a:solidFill>
                  <a:srgbClr val="FFC000"/>
                </a:solidFill>
                <a:latin typeface="Times New Roman" panose="02020603050405020304" pitchFamily="18" charset="0"/>
                <a:cs typeface="Times New Roman" panose="02020603050405020304" pitchFamily="18" charset="0"/>
              </a:rPr>
              <a:t>DataSets</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952499" y="2289362"/>
            <a:ext cx="5054601" cy="3031937"/>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Kaggle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Uci</a:t>
            </a:r>
            <a:r>
              <a:rPr lang="en-US" sz="2000" dirty="0">
                <a:latin typeface="Times New Roman" panose="02020603050405020304" pitchFamily="18" charset="0"/>
                <a:cs typeface="Times New Roman" panose="02020603050405020304" pitchFamily="18" charset="0"/>
              </a:rPr>
              <a:t> ML</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web services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Python Library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Example :-using </a:t>
            </a:r>
            <a:r>
              <a:rPr lang="en-US" sz="2000" dirty="0" err="1">
                <a:latin typeface="Times New Roman" panose="02020603050405020304" pitchFamily="18" charset="0"/>
                <a:cs typeface="Times New Roman" panose="02020603050405020304" pitchFamily="18" charset="0"/>
              </a:rPr>
              <a:t>sklearn</a:t>
            </a:r>
            <a:r>
              <a:rPr lang="en-US" sz="2000" dirty="0">
                <a:latin typeface="Times New Roman" panose="02020603050405020304" pitchFamily="18" charset="0"/>
                <a:cs typeface="Times New Roman" panose="02020603050405020304" pitchFamily="18" charset="0"/>
              </a:rPr>
              <a:t> Library</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sklearn.datasets</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pic>
        <p:nvPicPr>
          <p:cNvPr id="3074" name="Picture 2" descr="Python MySQL Select From Table [Complete Guide]"/>
          <p:cNvPicPr>
            <a:picLocks noChangeAspect="1" noChangeArrowheads="1"/>
          </p:cNvPicPr>
          <p:nvPr/>
        </p:nvPicPr>
        <p:blipFill>
          <a:blip r:embed="rId1"/>
          <a:srcRect/>
          <a:stretch>
            <a:fillRect/>
          </a:stretch>
        </p:blipFill>
        <p:spPr bwMode="auto">
          <a:xfrm>
            <a:off x="5702300" y="2205037"/>
            <a:ext cx="5880100" cy="31924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Data Preprocessing</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031999" y="2416362"/>
            <a:ext cx="6616701" cy="3057337"/>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Have to collect the datasets and import it into the idle using read_csv() and for different formats  of data we used different methods.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Show the given dataset using head().</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the column or entity name as according to your feasibility.</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Compress the dataset as much as you want to take it in use you can compress it.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dirty="0">
                <a:latin typeface="Times New Roman" panose="02020603050405020304" pitchFamily="18" charset="0"/>
                <a:cs typeface="Times New Roman" panose="02020603050405020304" pitchFamily="18" charset="0"/>
              </a:rPr>
              <a:t> </a:t>
            </a:r>
            <a:r>
              <a:rPr lang="en-US" sz="3400" dirty="0">
                <a:solidFill>
                  <a:srgbClr val="FFC000"/>
                </a:solidFill>
                <a:latin typeface="Times New Roman" panose="02020603050405020304" pitchFamily="18" charset="0"/>
                <a:cs typeface="Times New Roman" panose="02020603050405020304" pitchFamily="18" charset="0"/>
              </a:rPr>
              <a:t>Data Cleaning</a:t>
            </a:r>
            <a:endParaRPr lang="en-US" sz="3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082799" y="2378262"/>
            <a:ext cx="5778501" cy="3158937"/>
          </a:xfrm>
        </p:spPr>
        <p:txBody>
          <a:bodyPr/>
          <a:lstStyle/>
          <a:p>
            <a:r>
              <a:rPr lang="en-US" sz="2000" dirty="0">
                <a:latin typeface="Times New Roman" panose="02020603050405020304" pitchFamily="18" charset="0"/>
                <a:cs typeface="Times New Roman" panose="02020603050405020304" pitchFamily="18" charset="0"/>
              </a:rPr>
              <a:t>Based on the dataset we have to do this task like:-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have Null Value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of the data entity is different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Deal with  inaccurate data</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The datasets were prepared and cleaned with pandas, Numpy and missing no  packages on python. </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Data Visualization</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451099" y="2352862"/>
            <a:ext cx="6197601" cy="3260537"/>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Visualization is used to understand the objective and what the data relationship exist between the data entity</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Visualization is used to do analysis between the dataset like Univariate Analysis and bivariate Analysis.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different plots and graph to visualize the data like:- Bar plot, Scatter Plot , line plot, bubble and pie many more plots.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matplotlib and seaborn library for data visualization.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 Image Annotation</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171699" y="2390962"/>
            <a:ext cx="6108701" cy="2981138"/>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Annotation is one of the most important tasks in computer vision. With numerous applications, computer vision essentially strives to give a machine eyes.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this task we using CVAT tools through which we classifies the data into various different classes.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process is useful for data when we have to apply any deep learning algorithm in the given dataset like;- CNN, ANN.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to classify the data set in different outcomes classes as according to the prediction.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solidFill>
                  <a:srgbClr val="FFC000"/>
                </a:solidFill>
                <a:latin typeface="Times New Roman" panose="02020603050405020304" pitchFamily="18" charset="0"/>
                <a:cs typeface="Times New Roman" panose="02020603050405020304" pitchFamily="18" charset="0"/>
              </a:rPr>
              <a:t>Machine Learning</a:t>
            </a:r>
            <a:endParaRPr lang="en-US" sz="3400" dirty="0">
              <a:solidFill>
                <a:srgbClr val="FFC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044699" y="2438399"/>
            <a:ext cx="7315201" cy="2735095"/>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past 30 years there has been an explosion of data. This mass of data is useless unless we analyze it and find the patterns hidden within.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techniques are used to automatically find the valuable underlying patterns within complex data that we would otherwise struggle to discover.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hidden patterns and knowledge about a problem can be used to predict future events and perform all kinds of complex decision making.</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the quantity of data increases the accuracy also increases.</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fld>
            <a:endParaRPr lang="en-US">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4594</Words>
  <Application>WPS Presentation</Application>
  <PresentationFormat>Widescreen</PresentationFormat>
  <Paragraphs>178</Paragraphs>
  <Slides>19</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Libre Franklin</vt:lpstr>
      <vt:lpstr>Franklin Gothic</vt:lpstr>
      <vt:lpstr>Noto Sans Symbols</vt:lpstr>
      <vt:lpstr>Segoe Print</vt:lpstr>
      <vt:lpstr>Calibri</vt:lpstr>
      <vt:lpstr>Times New Roman</vt:lpstr>
      <vt:lpstr>Microsoft YaHei</vt:lpstr>
      <vt:lpstr>Arial Unicode MS</vt:lpstr>
      <vt:lpstr>Theme1</vt:lpstr>
      <vt:lpstr>Department of  Computer Science &amp; Engineering</vt:lpstr>
      <vt:lpstr>Airbnb, as in “Air Bed and Breakfast,” is a service that lets property owners rent out their spaces to travelers looking for a place to stay. Travelers can rent a space for multiple people to share, a shared space with private rooms, or the entire property for themselves. </vt:lpstr>
      <vt:lpstr>AGENDA </vt:lpstr>
      <vt:lpstr> DataSets</vt:lpstr>
      <vt:lpstr>Data Preprocessing</vt:lpstr>
      <vt:lpstr> Data Cleaning</vt:lpstr>
      <vt:lpstr>Data Visualization</vt:lpstr>
      <vt:lpstr> Image Annotation</vt:lpstr>
      <vt:lpstr>Machine Learning</vt:lpstr>
      <vt:lpstr>Machine Learning</vt:lpstr>
      <vt:lpstr>Project</vt:lpstr>
      <vt:lpstr>Idea/Approach Details</vt:lpstr>
      <vt:lpstr>Flow of Project</vt:lpstr>
      <vt:lpstr>Requirements</vt:lpstr>
      <vt:lpstr>Dataset Details</vt:lpstr>
      <vt:lpstr>Analysis Details</vt:lpstr>
      <vt:lpstr>Machine Learning Algorithms</vt:lpstr>
      <vt:lpstr>Analysis Details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priya</cp:lastModifiedBy>
  <cp:revision>54</cp:revision>
  <dcterms:created xsi:type="dcterms:W3CDTF">2022-02-11T07:14:00Z</dcterms:created>
  <dcterms:modified xsi:type="dcterms:W3CDTF">2022-11-25T17:45:40Z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B6B5F85080AD46858753DDC5B78CD9EF</vt:lpwstr>
  </property>
  <property fmtid="{D5CDD505-2E9C-101B-9397-08002B2CF9AE}" pid="4" name="KSOProductBuildVer">
    <vt:lpwstr>1033-11.2.0.11380</vt:lpwstr>
  </property>
</Properties>
</file>