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embeddedFontLst>
    <p:embeddedFont>
      <p:font typeface="Bell MT" panose="02020503060305020303" pitchFamily="18" charset="0"/>
      <p:regular r:id="rId8"/>
      <p:bold r:id="rId9"/>
      <p:italic r:id="rId10"/>
    </p:embeddedFont>
    <p:embeddedFont>
      <p:font typeface="Consolas" panose="020B0609020204030204" pitchFamily="49" charset="0"/>
      <p:regular r:id="rId11"/>
      <p:bold r:id="rId12"/>
      <p:italic r:id="rId13"/>
      <p:boldItalic r:id="rId14"/>
    </p:embeddedFont>
    <p:embeddedFont>
      <p:font typeface="Gelasio" panose="020B0604020202020204" charset="0"/>
      <p:regular r:id="rId15"/>
    </p:embeddedFont>
    <p:embeddedFont>
      <p:font typeface="Gelasio Semi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469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903089"/>
            <a:ext cx="9723834" cy="620078"/>
          </a:xfrm>
          <a:prstGeom prst="rect">
            <a:avLst/>
          </a:prstGeom>
          <a:noFill/>
          <a:ln/>
        </p:spPr>
        <p:txBody>
          <a:bodyPr wrap="none" lIns="0" tIns="0" rIns="0" bIns="0" rtlCol="0" anchor="t"/>
          <a:lstStyle/>
          <a:p>
            <a:pPr marL="0" indent="0" algn="l">
              <a:lnSpc>
                <a:spcPts val="4850"/>
              </a:lnSpc>
              <a:buNone/>
            </a:pPr>
            <a:r>
              <a:rPr lang="en-US" sz="3900" dirty="0">
                <a:solidFill>
                  <a:srgbClr val="484237"/>
                </a:solidFill>
                <a:latin typeface="Gelasio Semi Bold" pitchFamily="34" charset="0"/>
                <a:ea typeface="Gelasio Semi Bold" pitchFamily="34" charset="-122"/>
                <a:cs typeface="Gelasio Semi Bold" pitchFamily="34" charset="-120"/>
              </a:rPr>
              <a:t>What is Object-Oriented Programming?</a:t>
            </a:r>
            <a:endParaRPr lang="en-US" sz="3900" dirty="0"/>
          </a:p>
        </p:txBody>
      </p:sp>
      <p:sp>
        <p:nvSpPr>
          <p:cNvPr id="3" name="Text 1"/>
          <p:cNvSpPr/>
          <p:nvPr/>
        </p:nvSpPr>
        <p:spPr>
          <a:xfrm>
            <a:off x="793790" y="1920002"/>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746558"/>
                </a:solidFill>
                <a:latin typeface="Gelasio" pitchFamily="34" charset="0"/>
                <a:ea typeface="Gelasio" pitchFamily="34" charset="-122"/>
                <a:cs typeface="Gelasio" pitchFamily="34" charset="-120"/>
              </a:rPr>
              <a:t>Object-OrientOriented Programming (OOP) is a powerful programming paradigm that organizes software design around data, or objects, rather than functions and logic. It models real-world entities as self-contained "objects" that combine both data (attributes) and behavior (methods). This approach makes complex systems easier to manage, understand, and scale.</a:t>
            </a:r>
            <a:endParaRPr lang="en-US" sz="1550" dirty="0"/>
          </a:p>
        </p:txBody>
      </p:sp>
      <p:sp>
        <p:nvSpPr>
          <p:cNvPr id="4" name="Shape 2"/>
          <p:cNvSpPr/>
          <p:nvPr/>
        </p:nvSpPr>
        <p:spPr>
          <a:xfrm>
            <a:off x="793790" y="3095863"/>
            <a:ext cx="6422231" cy="3372207"/>
          </a:xfrm>
          <a:prstGeom prst="roundRect">
            <a:avLst>
              <a:gd name="adj" fmla="val 883"/>
            </a:avLst>
          </a:prstGeom>
          <a:solidFill>
            <a:srgbClr val="F9F6F0"/>
          </a:solidFill>
          <a:ln w="22860">
            <a:solidFill>
              <a:srgbClr val="D4CEC3"/>
            </a:solidFill>
            <a:prstDash val="solid"/>
          </a:ln>
        </p:spPr>
      </p:sp>
      <p:sp>
        <p:nvSpPr>
          <p:cNvPr id="5" name="Shape 3"/>
          <p:cNvSpPr/>
          <p:nvPr/>
        </p:nvSpPr>
        <p:spPr>
          <a:xfrm>
            <a:off x="816650" y="3118723"/>
            <a:ext cx="6376511" cy="595313"/>
          </a:xfrm>
          <a:prstGeom prst="roundRect">
            <a:avLst>
              <a:gd name="adj" fmla="val 393"/>
            </a:avLst>
          </a:prstGeom>
          <a:solidFill>
            <a:srgbClr val="EEE8DD"/>
          </a:solidFill>
          <a:ln/>
        </p:spPr>
      </p:sp>
      <p:sp>
        <p:nvSpPr>
          <p:cNvPr id="6" name="Text 4"/>
          <p:cNvSpPr/>
          <p:nvPr/>
        </p:nvSpPr>
        <p:spPr>
          <a:xfrm>
            <a:off x="3856077" y="3230285"/>
            <a:ext cx="297656" cy="372070"/>
          </a:xfrm>
          <a:prstGeom prst="rect">
            <a:avLst/>
          </a:prstGeom>
          <a:noFill/>
          <a:ln/>
        </p:spPr>
        <p:txBody>
          <a:bodyPr wrap="none" lIns="0" tIns="0" rIns="0" bIns="0" rtlCol="0" anchor="t"/>
          <a:lstStyle/>
          <a:p>
            <a:pPr marL="0" indent="0" algn="l">
              <a:lnSpc>
                <a:spcPts val="2300"/>
              </a:lnSpc>
              <a:buNone/>
            </a:pPr>
            <a:r>
              <a:rPr lang="en-US" sz="2300" dirty="0">
                <a:solidFill>
                  <a:srgbClr val="746558"/>
                </a:solidFill>
                <a:latin typeface="Gelasio Semi Bold" pitchFamily="34" charset="0"/>
                <a:ea typeface="Gelasio Semi Bold" pitchFamily="34" charset="-122"/>
                <a:cs typeface="Gelasio Semi Bold" pitchFamily="34" charset="-120"/>
              </a:rPr>
              <a:t>1</a:t>
            </a:r>
            <a:endParaRPr lang="en-US" sz="2300" dirty="0"/>
          </a:p>
        </p:txBody>
      </p:sp>
      <p:sp>
        <p:nvSpPr>
          <p:cNvPr id="7" name="Text 5"/>
          <p:cNvSpPr/>
          <p:nvPr/>
        </p:nvSpPr>
        <p:spPr>
          <a:xfrm>
            <a:off x="1015008" y="3912394"/>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746558"/>
                </a:solidFill>
                <a:latin typeface="Gelasio Semi Bold" pitchFamily="34" charset="0"/>
                <a:ea typeface="Gelasio Semi Bold" pitchFamily="34" charset="-122"/>
                <a:cs typeface="Gelasio Semi Bold" pitchFamily="34" charset="-120"/>
              </a:rPr>
              <a:t>Objects as Models</a:t>
            </a:r>
            <a:endParaRPr lang="en-US" sz="1950" dirty="0"/>
          </a:p>
        </p:txBody>
      </p:sp>
      <p:sp>
        <p:nvSpPr>
          <p:cNvPr id="8" name="Text 6"/>
          <p:cNvSpPr/>
          <p:nvPr/>
        </p:nvSpPr>
        <p:spPr>
          <a:xfrm>
            <a:off x="1015008" y="4341614"/>
            <a:ext cx="5979795" cy="1270159"/>
          </a:xfrm>
          <a:prstGeom prst="rect">
            <a:avLst/>
          </a:prstGeom>
          <a:noFill/>
          <a:ln/>
        </p:spPr>
        <p:txBody>
          <a:bodyPr wrap="square" lIns="0" tIns="0" rIns="0" bIns="0" rtlCol="0" anchor="t"/>
          <a:lstStyle/>
          <a:p>
            <a:pPr marL="0" indent="0" algn="l">
              <a:lnSpc>
                <a:spcPts val="2500"/>
              </a:lnSpc>
              <a:buNone/>
            </a:pPr>
            <a:r>
              <a:rPr lang="en-US" sz="1550" dirty="0">
                <a:solidFill>
                  <a:srgbClr val="746558"/>
                </a:solidFill>
                <a:latin typeface="Gelasio" pitchFamily="34" charset="0"/>
                <a:ea typeface="Gelasio" pitchFamily="34" charset="-122"/>
                <a:cs typeface="Gelasio" pitchFamily="34" charset="-120"/>
              </a:rPr>
              <a:t>In Python, OOP utilizes "classes" as blueprints or templates to create these objects. Think of a class as a cookie-cutter and objects as the individual cookies. Each object is an instance of a class, inheriting its defined attributes and methods.</a:t>
            </a:r>
            <a:endParaRPr lang="en-US" sz="1550" dirty="0"/>
          </a:p>
        </p:txBody>
      </p:sp>
      <p:sp>
        <p:nvSpPr>
          <p:cNvPr id="9" name="Shape 7"/>
          <p:cNvSpPr/>
          <p:nvPr/>
        </p:nvSpPr>
        <p:spPr>
          <a:xfrm>
            <a:off x="7414379" y="3095863"/>
            <a:ext cx="6422231" cy="3372207"/>
          </a:xfrm>
          <a:prstGeom prst="roundRect">
            <a:avLst>
              <a:gd name="adj" fmla="val 883"/>
            </a:avLst>
          </a:prstGeom>
          <a:solidFill>
            <a:srgbClr val="F9F6F0"/>
          </a:solidFill>
          <a:ln w="22860">
            <a:solidFill>
              <a:srgbClr val="D4CEC3"/>
            </a:solidFill>
            <a:prstDash val="solid"/>
          </a:ln>
        </p:spPr>
      </p:sp>
      <p:sp>
        <p:nvSpPr>
          <p:cNvPr id="10" name="Shape 8"/>
          <p:cNvSpPr/>
          <p:nvPr/>
        </p:nvSpPr>
        <p:spPr>
          <a:xfrm>
            <a:off x="7437239" y="3118723"/>
            <a:ext cx="6376511" cy="595313"/>
          </a:xfrm>
          <a:prstGeom prst="roundRect">
            <a:avLst>
              <a:gd name="adj" fmla="val 393"/>
            </a:avLst>
          </a:prstGeom>
          <a:solidFill>
            <a:srgbClr val="EEE8DD"/>
          </a:solidFill>
          <a:ln/>
        </p:spPr>
      </p:sp>
      <p:sp>
        <p:nvSpPr>
          <p:cNvPr id="11" name="Text 9"/>
          <p:cNvSpPr/>
          <p:nvPr/>
        </p:nvSpPr>
        <p:spPr>
          <a:xfrm>
            <a:off x="10476667" y="3230285"/>
            <a:ext cx="297656" cy="372070"/>
          </a:xfrm>
          <a:prstGeom prst="rect">
            <a:avLst/>
          </a:prstGeom>
          <a:noFill/>
          <a:ln/>
        </p:spPr>
        <p:txBody>
          <a:bodyPr wrap="none" lIns="0" tIns="0" rIns="0" bIns="0" rtlCol="0" anchor="t"/>
          <a:lstStyle/>
          <a:p>
            <a:pPr marL="0" indent="0" algn="l">
              <a:lnSpc>
                <a:spcPts val="2300"/>
              </a:lnSpc>
              <a:buNone/>
            </a:pPr>
            <a:r>
              <a:rPr lang="en-US" sz="2300" dirty="0">
                <a:solidFill>
                  <a:srgbClr val="746558"/>
                </a:solidFill>
                <a:latin typeface="Gelasio Semi Bold" pitchFamily="34" charset="0"/>
                <a:ea typeface="Gelasio Semi Bold" pitchFamily="34" charset="-122"/>
                <a:cs typeface="Gelasio Semi Bold" pitchFamily="34" charset="-120"/>
              </a:rPr>
              <a:t>2</a:t>
            </a:r>
            <a:endParaRPr lang="en-US" sz="2300" dirty="0"/>
          </a:p>
        </p:txBody>
      </p:sp>
      <p:sp>
        <p:nvSpPr>
          <p:cNvPr id="12" name="Text 10"/>
          <p:cNvSpPr/>
          <p:nvPr/>
        </p:nvSpPr>
        <p:spPr>
          <a:xfrm>
            <a:off x="7635597" y="3912394"/>
            <a:ext cx="2549485" cy="310158"/>
          </a:xfrm>
          <a:prstGeom prst="rect">
            <a:avLst/>
          </a:prstGeom>
          <a:noFill/>
          <a:ln/>
        </p:spPr>
        <p:txBody>
          <a:bodyPr wrap="none" lIns="0" tIns="0" rIns="0" bIns="0" rtlCol="0" anchor="t"/>
          <a:lstStyle/>
          <a:p>
            <a:pPr marL="0" indent="0" algn="l">
              <a:lnSpc>
                <a:spcPts val="2400"/>
              </a:lnSpc>
              <a:buNone/>
            </a:pPr>
            <a:r>
              <a:rPr lang="en-US" sz="1950" dirty="0">
                <a:solidFill>
                  <a:srgbClr val="746558"/>
                </a:solidFill>
                <a:latin typeface="Gelasio Semi Bold" pitchFamily="34" charset="0"/>
                <a:ea typeface="Gelasio Semi Bold" pitchFamily="34" charset="-122"/>
                <a:cs typeface="Gelasio Semi Bold" pitchFamily="34" charset="-120"/>
              </a:rPr>
              <a:t>Real-World Example</a:t>
            </a:r>
            <a:endParaRPr lang="en-US" sz="1950" dirty="0"/>
          </a:p>
        </p:txBody>
      </p:sp>
      <p:sp>
        <p:nvSpPr>
          <p:cNvPr id="13" name="Text 11"/>
          <p:cNvSpPr/>
          <p:nvPr/>
        </p:nvSpPr>
        <p:spPr>
          <a:xfrm>
            <a:off x="7635597" y="4341614"/>
            <a:ext cx="5979795" cy="1905238"/>
          </a:xfrm>
          <a:prstGeom prst="rect">
            <a:avLst/>
          </a:prstGeom>
          <a:noFill/>
          <a:ln/>
        </p:spPr>
        <p:txBody>
          <a:bodyPr wrap="square" lIns="0" tIns="0" rIns="0" bIns="0" rtlCol="0" anchor="t"/>
          <a:lstStyle/>
          <a:p>
            <a:pPr marL="0" indent="0" algn="l">
              <a:lnSpc>
                <a:spcPts val="2500"/>
              </a:lnSpc>
              <a:buNone/>
            </a:pPr>
            <a:r>
              <a:rPr lang="en-US" sz="1550" dirty="0">
                <a:solidFill>
                  <a:srgbClr val="746558"/>
                </a:solidFill>
                <a:latin typeface="Gelasio" pitchFamily="34" charset="0"/>
                <a:ea typeface="Gelasio" pitchFamily="34" charset="-122"/>
                <a:cs typeface="Gelasio" pitchFamily="34" charset="-120"/>
              </a:rPr>
              <a:t>Consider a </a:t>
            </a:r>
            <a:r>
              <a:rPr lang="en-US" sz="1550" b="1" dirty="0">
                <a:solidFill>
                  <a:srgbClr val="746558"/>
                </a:solidFill>
                <a:latin typeface="Gelasio" pitchFamily="34" charset="0"/>
                <a:ea typeface="Gelasio" pitchFamily="34" charset="-122"/>
                <a:cs typeface="Gelasio" pitchFamily="34" charset="-120"/>
              </a:rPr>
              <a:t>Car</a:t>
            </a:r>
            <a:r>
              <a:rPr lang="en-US" sz="1550" dirty="0">
                <a:solidFill>
                  <a:srgbClr val="746558"/>
                </a:solidFill>
                <a:latin typeface="Gelasio" pitchFamily="34" charset="0"/>
                <a:ea typeface="Gelasio" pitchFamily="34" charset="-122"/>
                <a:cs typeface="Gelasio" pitchFamily="34" charset="-120"/>
              </a:rPr>
              <a:t> class. This blueprint would define common properties like </a:t>
            </a:r>
            <a:r>
              <a:rPr lang="en-US" sz="1550" b="1" dirty="0">
                <a:solidFill>
                  <a:srgbClr val="746558"/>
                </a:solidFill>
                <a:latin typeface="Gelasio" pitchFamily="34" charset="0"/>
                <a:ea typeface="Gelasio" pitchFamily="34" charset="-122"/>
                <a:cs typeface="Gelasio" pitchFamily="34" charset="-120"/>
              </a:rPr>
              <a:t>color</a:t>
            </a:r>
            <a:r>
              <a:rPr lang="en-US" sz="1550" dirty="0">
                <a:solidFill>
                  <a:srgbClr val="746558"/>
                </a:solidFill>
                <a:latin typeface="Gelasio" pitchFamily="34" charset="0"/>
                <a:ea typeface="Gelasio" pitchFamily="34" charset="-122"/>
                <a:cs typeface="Gelasio" pitchFamily="34" charset="-120"/>
              </a:rPr>
              <a:t>, </a:t>
            </a:r>
            <a:r>
              <a:rPr lang="en-US" sz="1550" b="1" dirty="0">
                <a:solidFill>
                  <a:srgbClr val="746558"/>
                </a:solidFill>
                <a:latin typeface="Gelasio" pitchFamily="34" charset="0"/>
                <a:ea typeface="Gelasio" pitchFamily="34" charset="-122"/>
                <a:cs typeface="Gelasio" pitchFamily="34" charset="-120"/>
              </a:rPr>
              <a:t>make</a:t>
            </a:r>
            <a:r>
              <a:rPr lang="en-US" sz="1550" dirty="0">
                <a:solidFill>
                  <a:srgbClr val="746558"/>
                </a:solidFill>
                <a:latin typeface="Gelasio" pitchFamily="34" charset="0"/>
                <a:ea typeface="Gelasio" pitchFamily="34" charset="-122"/>
                <a:cs typeface="Gelasio" pitchFamily="34" charset="-120"/>
              </a:rPr>
              <a:t>, and </a:t>
            </a:r>
            <a:r>
              <a:rPr lang="en-US" sz="1550" b="1" dirty="0">
                <a:solidFill>
                  <a:srgbClr val="746558"/>
                </a:solidFill>
                <a:latin typeface="Gelasio" pitchFamily="34" charset="0"/>
                <a:ea typeface="Gelasio" pitchFamily="34" charset="-122"/>
                <a:cs typeface="Gelasio" pitchFamily="34" charset="-120"/>
              </a:rPr>
              <a:t>model</a:t>
            </a:r>
            <a:r>
              <a:rPr lang="en-US" sz="1550" dirty="0">
                <a:solidFill>
                  <a:srgbClr val="746558"/>
                </a:solidFill>
                <a:latin typeface="Gelasio" pitchFamily="34" charset="0"/>
                <a:ea typeface="Gelasio" pitchFamily="34" charset="-122"/>
                <a:cs typeface="Gelasio" pitchFamily="34" charset="-120"/>
              </a:rPr>
              <a:t> (these are its </a:t>
            </a:r>
            <a:r>
              <a:rPr lang="en-US" sz="1550" b="1" dirty="0">
                <a:solidFill>
                  <a:srgbClr val="746558"/>
                </a:solidFill>
                <a:latin typeface="Gelasio" pitchFamily="34" charset="0"/>
                <a:ea typeface="Gelasio" pitchFamily="34" charset="-122"/>
                <a:cs typeface="Gelasio" pitchFamily="34" charset="-120"/>
              </a:rPr>
              <a:t>attributes</a:t>
            </a:r>
            <a:r>
              <a:rPr lang="en-US" sz="1550" dirty="0">
                <a:solidFill>
                  <a:srgbClr val="746558"/>
                </a:solidFill>
                <a:latin typeface="Gelasio" pitchFamily="34" charset="0"/>
                <a:ea typeface="Gelasio" pitchFamily="34" charset="-122"/>
                <a:cs typeface="Gelasio" pitchFamily="34" charset="-120"/>
              </a:rPr>
              <a:t>). It would also define actions it can perform, such as </a:t>
            </a:r>
            <a:r>
              <a:rPr lang="en-US" sz="1550" b="1" dirty="0">
                <a:solidFill>
                  <a:srgbClr val="746558"/>
                </a:solidFill>
                <a:latin typeface="Gelasio" pitchFamily="34" charset="0"/>
                <a:ea typeface="Gelasio" pitchFamily="34" charset="-122"/>
                <a:cs typeface="Gelasio" pitchFamily="34" charset="-120"/>
              </a:rPr>
              <a:t>drive()</a:t>
            </a:r>
            <a:r>
              <a:rPr lang="en-US" sz="1550" dirty="0">
                <a:solidFill>
                  <a:srgbClr val="746558"/>
                </a:solidFill>
                <a:latin typeface="Gelasio" pitchFamily="34" charset="0"/>
                <a:ea typeface="Gelasio" pitchFamily="34" charset="-122"/>
                <a:cs typeface="Gelasio" pitchFamily="34" charset="-120"/>
              </a:rPr>
              <a:t>, </a:t>
            </a:r>
            <a:r>
              <a:rPr lang="en-US" sz="1550" b="1" dirty="0">
                <a:solidFill>
                  <a:srgbClr val="746558"/>
                </a:solidFill>
                <a:latin typeface="Gelasio" pitchFamily="34" charset="0"/>
                <a:ea typeface="Gelasio" pitchFamily="34" charset="-122"/>
                <a:cs typeface="Gelasio" pitchFamily="34" charset="-120"/>
              </a:rPr>
              <a:t>brake()</a:t>
            </a:r>
            <a:r>
              <a:rPr lang="en-US" sz="1550" dirty="0">
                <a:solidFill>
                  <a:srgbClr val="746558"/>
                </a:solidFill>
                <a:latin typeface="Gelasio" pitchFamily="34" charset="0"/>
                <a:ea typeface="Gelasio" pitchFamily="34" charset="-122"/>
                <a:cs typeface="Gelasio" pitchFamily="34" charset="-120"/>
              </a:rPr>
              <a:t>, or </a:t>
            </a:r>
            <a:r>
              <a:rPr lang="en-US" sz="1550" b="1" dirty="0">
                <a:solidFill>
                  <a:srgbClr val="746558"/>
                </a:solidFill>
                <a:latin typeface="Gelasio" pitchFamily="34" charset="0"/>
                <a:ea typeface="Gelasio" pitchFamily="34" charset="-122"/>
                <a:cs typeface="Gelasio" pitchFamily="34" charset="-120"/>
              </a:rPr>
              <a:t>honk()</a:t>
            </a:r>
            <a:r>
              <a:rPr lang="en-US" sz="1550" dirty="0">
                <a:solidFill>
                  <a:srgbClr val="746558"/>
                </a:solidFill>
                <a:latin typeface="Gelasio" pitchFamily="34" charset="0"/>
                <a:ea typeface="Gelasio" pitchFamily="34" charset="-122"/>
                <a:cs typeface="Gelasio" pitchFamily="34" charset="-120"/>
              </a:rPr>
              <a:t> (these are its </a:t>
            </a:r>
            <a:r>
              <a:rPr lang="en-US" sz="1550" b="1" dirty="0">
                <a:solidFill>
                  <a:srgbClr val="746558"/>
                </a:solidFill>
                <a:latin typeface="Gelasio" pitchFamily="34" charset="0"/>
                <a:ea typeface="Gelasio" pitchFamily="34" charset="-122"/>
                <a:cs typeface="Gelasio" pitchFamily="34" charset="-120"/>
              </a:rPr>
              <a:t>methods</a:t>
            </a:r>
            <a:r>
              <a:rPr lang="en-US" sz="1550" dirty="0">
                <a:solidFill>
                  <a:srgbClr val="746558"/>
                </a:solidFill>
                <a:latin typeface="Gelasio" pitchFamily="34" charset="0"/>
                <a:ea typeface="Gelasio" pitchFamily="34" charset="-122"/>
                <a:cs typeface="Gelasio" pitchFamily="34" charset="-120"/>
              </a:rPr>
              <a:t>). When you create a specific car, like a "blue Toyota Camry," you're creating an object based on the Car class.</a:t>
            </a:r>
            <a:endParaRPr lang="en-US" sz="1550" dirty="0"/>
          </a:p>
        </p:txBody>
      </p:sp>
      <p:sp>
        <p:nvSpPr>
          <p:cNvPr id="14" name="Text 12"/>
          <p:cNvSpPr/>
          <p:nvPr/>
        </p:nvSpPr>
        <p:spPr>
          <a:xfrm>
            <a:off x="793790" y="6691313"/>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746558"/>
                </a:solidFill>
                <a:latin typeface="Gelasio" pitchFamily="34" charset="0"/>
                <a:ea typeface="Gelasio" pitchFamily="34" charset="-122"/>
                <a:cs typeface="Gelasio" pitchFamily="34" charset="-120"/>
              </a:rPr>
              <a:t>This object-centric approach promotes modular, reusable, and highly scalable code, which is crucial for developing robust and maintainable software applications.</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701635"/>
            <a:ext cx="5803463" cy="620078"/>
          </a:xfrm>
          <a:prstGeom prst="rect">
            <a:avLst/>
          </a:prstGeom>
          <a:noFill/>
          <a:ln/>
        </p:spPr>
        <p:txBody>
          <a:bodyPr wrap="none" lIns="0" tIns="0" rIns="0" bIns="0" rtlCol="0" anchor="t"/>
          <a:lstStyle/>
          <a:p>
            <a:pPr marL="0" indent="0" algn="l">
              <a:lnSpc>
                <a:spcPts val="4850"/>
              </a:lnSpc>
              <a:buNone/>
            </a:pPr>
            <a:r>
              <a:rPr lang="en-US" sz="3900" dirty="0">
                <a:solidFill>
                  <a:srgbClr val="484237"/>
                </a:solidFill>
                <a:latin typeface="Gelasio Semi Bold" pitchFamily="34" charset="0"/>
                <a:ea typeface="Gelasio Semi Bold" pitchFamily="34" charset="-122"/>
                <a:cs typeface="Gelasio Semi Bold" pitchFamily="34" charset="-120"/>
              </a:rPr>
              <a:t>The Four Pillars of OOP</a:t>
            </a:r>
            <a:endParaRPr lang="en-US" sz="3900" dirty="0"/>
          </a:p>
        </p:txBody>
      </p:sp>
      <p:sp>
        <p:nvSpPr>
          <p:cNvPr id="3" name="Text 1"/>
          <p:cNvSpPr/>
          <p:nvPr/>
        </p:nvSpPr>
        <p:spPr>
          <a:xfrm>
            <a:off x="793790" y="1718548"/>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746558"/>
                </a:solidFill>
                <a:latin typeface="Gelasio" pitchFamily="34" charset="0"/>
                <a:ea typeface="Gelasio" pitchFamily="34" charset="-122"/>
                <a:cs typeface="Gelasio" pitchFamily="34" charset="-120"/>
              </a:rPr>
              <a:t>The foundation of Object-Oriented Programming rests upon four core principles, often referred to as "pillars." These concepts guide the design and implementation of OOP systems, enabling robust, maintainable, and flexible software architectures.</a:t>
            </a:r>
            <a:endParaRPr lang="en-US" sz="1550" dirty="0"/>
          </a:p>
        </p:txBody>
      </p:sp>
      <p:sp>
        <p:nvSpPr>
          <p:cNvPr id="4" name="Shape 2"/>
          <p:cNvSpPr/>
          <p:nvPr/>
        </p:nvSpPr>
        <p:spPr>
          <a:xfrm>
            <a:off x="793790" y="2576870"/>
            <a:ext cx="13042821" cy="4951095"/>
          </a:xfrm>
          <a:prstGeom prst="roundRect">
            <a:avLst>
              <a:gd name="adj" fmla="val 601"/>
            </a:avLst>
          </a:prstGeom>
          <a:solidFill>
            <a:srgbClr val="EEE8DD"/>
          </a:solidFill>
          <a:ln/>
        </p:spPr>
      </p:sp>
      <p:sp>
        <p:nvSpPr>
          <p:cNvPr id="5" name="Shape 3"/>
          <p:cNvSpPr/>
          <p:nvPr/>
        </p:nvSpPr>
        <p:spPr>
          <a:xfrm>
            <a:off x="793790" y="2576870"/>
            <a:ext cx="6521410" cy="2475548"/>
          </a:xfrm>
          <a:prstGeom prst="roundRect">
            <a:avLst>
              <a:gd name="adj" fmla="val 1203"/>
            </a:avLst>
          </a:prstGeom>
          <a:solidFill>
            <a:srgbClr val="D3C5B6"/>
          </a:solidFill>
          <a:ln/>
        </p:spPr>
      </p:sp>
      <p:sp>
        <p:nvSpPr>
          <p:cNvPr id="6" name="Text 4"/>
          <p:cNvSpPr/>
          <p:nvPr/>
        </p:nvSpPr>
        <p:spPr>
          <a:xfrm>
            <a:off x="992148" y="2775228"/>
            <a:ext cx="2977039" cy="372070"/>
          </a:xfrm>
          <a:prstGeom prst="rect">
            <a:avLst/>
          </a:prstGeom>
          <a:noFill/>
          <a:ln/>
        </p:spPr>
        <p:txBody>
          <a:bodyPr wrap="none" lIns="0" tIns="0" rIns="0" bIns="0" rtlCol="0" anchor="t"/>
          <a:lstStyle/>
          <a:p>
            <a:pPr marL="0" indent="0" algn="l">
              <a:lnSpc>
                <a:spcPts val="2900"/>
              </a:lnSpc>
              <a:buNone/>
            </a:pPr>
            <a:r>
              <a:rPr lang="en-US" sz="2300" dirty="0">
                <a:solidFill>
                  <a:srgbClr val="000000"/>
                </a:solidFill>
                <a:latin typeface="Gelasio Semi Bold" pitchFamily="34" charset="0"/>
                <a:ea typeface="Gelasio Semi Bold" pitchFamily="34" charset="-122"/>
                <a:cs typeface="Gelasio Semi Bold" pitchFamily="34" charset="-120"/>
              </a:rPr>
              <a:t>Encapsulation</a:t>
            </a:r>
            <a:endParaRPr lang="en-US" sz="2300" dirty="0"/>
          </a:p>
        </p:txBody>
      </p:sp>
      <p:sp>
        <p:nvSpPr>
          <p:cNvPr id="7" name="Text 5"/>
          <p:cNvSpPr/>
          <p:nvPr/>
        </p:nvSpPr>
        <p:spPr>
          <a:xfrm>
            <a:off x="992148" y="3266361"/>
            <a:ext cx="5826919" cy="1270159"/>
          </a:xfrm>
          <a:prstGeom prst="rect">
            <a:avLst/>
          </a:prstGeom>
          <a:noFill/>
          <a:ln/>
        </p:spPr>
        <p:txBody>
          <a:bodyPr wrap="square" lIns="0" tIns="0" rIns="0" bIns="0" rtlCol="0" anchor="t"/>
          <a:lstStyle/>
          <a:p>
            <a:pPr marL="0" indent="0" algn="l">
              <a:lnSpc>
                <a:spcPts val="2500"/>
              </a:lnSpc>
              <a:buNone/>
            </a:pPr>
            <a:r>
              <a:rPr lang="en-US" sz="1550" dirty="0">
                <a:solidFill>
                  <a:srgbClr val="000000"/>
                </a:solidFill>
                <a:latin typeface="Gelasio" pitchFamily="34" charset="0"/>
                <a:ea typeface="Gelasio" pitchFamily="34" charset="-122"/>
                <a:cs typeface="Gelasio" pitchFamily="34" charset="-120"/>
              </a:rPr>
              <a:t>This principle involves bundling data (attributes) and the methods that operate on the data within a single unit, typically a class. It controls access to the internal state of an object, protecting data from direct external manipulation and ensuring data integrity.</a:t>
            </a:r>
            <a:endParaRPr lang="en-US" sz="1550" dirty="0"/>
          </a:p>
        </p:txBody>
      </p:sp>
      <p:sp>
        <p:nvSpPr>
          <p:cNvPr id="8" name="Shape 6"/>
          <p:cNvSpPr/>
          <p:nvPr/>
        </p:nvSpPr>
        <p:spPr>
          <a:xfrm>
            <a:off x="7315200" y="2576870"/>
            <a:ext cx="6521410" cy="2475548"/>
          </a:xfrm>
          <a:prstGeom prst="rect">
            <a:avLst/>
          </a:prstGeom>
          <a:solidFill>
            <a:srgbClr val="D3C5B6"/>
          </a:solidFill>
          <a:ln/>
        </p:spPr>
      </p:sp>
      <p:sp>
        <p:nvSpPr>
          <p:cNvPr id="9" name="Shape 7"/>
          <p:cNvSpPr/>
          <p:nvPr/>
        </p:nvSpPr>
        <p:spPr>
          <a:xfrm>
            <a:off x="7315200" y="2576870"/>
            <a:ext cx="22860" cy="2475548"/>
          </a:xfrm>
          <a:prstGeom prst="roundRect">
            <a:avLst>
              <a:gd name="adj" fmla="val 130232"/>
            </a:avLst>
          </a:prstGeom>
          <a:solidFill>
            <a:srgbClr val="B9AB9C"/>
          </a:solidFill>
          <a:ln/>
        </p:spPr>
      </p:sp>
      <p:sp>
        <p:nvSpPr>
          <p:cNvPr id="10" name="Text 8"/>
          <p:cNvSpPr/>
          <p:nvPr/>
        </p:nvSpPr>
        <p:spPr>
          <a:xfrm>
            <a:off x="7811333" y="2775228"/>
            <a:ext cx="2977039" cy="372070"/>
          </a:xfrm>
          <a:prstGeom prst="rect">
            <a:avLst/>
          </a:prstGeom>
          <a:noFill/>
          <a:ln/>
        </p:spPr>
        <p:txBody>
          <a:bodyPr wrap="none" lIns="0" tIns="0" rIns="0" bIns="0" rtlCol="0" anchor="t"/>
          <a:lstStyle/>
          <a:p>
            <a:pPr marL="0" indent="0" algn="l">
              <a:lnSpc>
                <a:spcPts val="2900"/>
              </a:lnSpc>
              <a:buNone/>
            </a:pPr>
            <a:r>
              <a:rPr lang="en-US" sz="2300" dirty="0">
                <a:solidFill>
                  <a:srgbClr val="000000"/>
                </a:solidFill>
                <a:latin typeface="Gelasio Semi Bold" pitchFamily="34" charset="0"/>
                <a:ea typeface="Gelasio Semi Bold" pitchFamily="34" charset="-122"/>
                <a:cs typeface="Gelasio Semi Bold" pitchFamily="34" charset="-120"/>
              </a:rPr>
              <a:t>Inheritance</a:t>
            </a:r>
            <a:endParaRPr lang="en-US" sz="2300" dirty="0"/>
          </a:p>
        </p:txBody>
      </p:sp>
      <p:sp>
        <p:nvSpPr>
          <p:cNvPr id="11" name="Text 9"/>
          <p:cNvSpPr/>
          <p:nvPr/>
        </p:nvSpPr>
        <p:spPr>
          <a:xfrm>
            <a:off x="7811333" y="3266361"/>
            <a:ext cx="5826919" cy="1587698"/>
          </a:xfrm>
          <a:prstGeom prst="rect">
            <a:avLst/>
          </a:prstGeom>
          <a:noFill/>
          <a:ln/>
        </p:spPr>
        <p:txBody>
          <a:bodyPr wrap="square" lIns="0" tIns="0" rIns="0" bIns="0" rtlCol="0" anchor="t"/>
          <a:lstStyle/>
          <a:p>
            <a:pPr marL="0" indent="0" algn="l">
              <a:lnSpc>
                <a:spcPts val="2500"/>
              </a:lnSpc>
              <a:buNone/>
            </a:pPr>
            <a:r>
              <a:rPr lang="en-US" sz="1550" dirty="0">
                <a:solidFill>
                  <a:srgbClr val="000000"/>
                </a:solidFill>
                <a:latin typeface="Gelasio" pitchFamily="34" charset="0"/>
                <a:ea typeface="Gelasio" pitchFamily="34" charset="-122"/>
                <a:cs typeface="Gelasio" pitchFamily="34" charset="-120"/>
              </a:rPr>
              <a:t>Inheritance allows new classes (derived or child classes) to be created from existing classes (base or parent classes). The child class inherits attributes and methods from its parent, promoting code reuse, reducing redundancy, and establishing a natural hierarchy among related classes.</a:t>
            </a:r>
            <a:endParaRPr lang="en-US" sz="1550" dirty="0"/>
          </a:p>
        </p:txBody>
      </p:sp>
      <p:sp>
        <p:nvSpPr>
          <p:cNvPr id="12" name="Shape 10"/>
          <p:cNvSpPr/>
          <p:nvPr/>
        </p:nvSpPr>
        <p:spPr>
          <a:xfrm>
            <a:off x="7067193" y="3566577"/>
            <a:ext cx="496133" cy="496133"/>
          </a:xfrm>
          <a:prstGeom prst="roundRect">
            <a:avLst>
              <a:gd name="adj" fmla="val 6001"/>
            </a:avLst>
          </a:prstGeom>
          <a:solidFill>
            <a:srgbClr val="F9F6F0"/>
          </a:solidFill>
          <a:ln w="22860">
            <a:solidFill>
              <a:srgbClr val="B9AB9C"/>
            </a:solidFill>
            <a:prstDash val="solid"/>
          </a:ln>
        </p:spPr>
      </p:sp>
      <p:pic>
        <p:nvPicPr>
          <p:cNvPr id="13" name="Image 0" descr="preencoded.png"/>
          <p:cNvPicPr>
            <a:picLocks noChangeAspect="1"/>
          </p:cNvPicPr>
          <p:nvPr/>
        </p:nvPicPr>
        <p:blipFill>
          <a:blip r:embed="rId3"/>
          <a:stretch>
            <a:fillRect/>
          </a:stretch>
        </p:blipFill>
        <p:spPr>
          <a:xfrm>
            <a:off x="7191256" y="3659565"/>
            <a:ext cx="248007" cy="310039"/>
          </a:xfrm>
          <a:prstGeom prst="rect">
            <a:avLst/>
          </a:prstGeom>
        </p:spPr>
      </p:pic>
      <p:sp>
        <p:nvSpPr>
          <p:cNvPr id="14" name="Shape 11"/>
          <p:cNvSpPr/>
          <p:nvPr/>
        </p:nvSpPr>
        <p:spPr>
          <a:xfrm>
            <a:off x="793790" y="5052417"/>
            <a:ext cx="6521410" cy="2475548"/>
          </a:xfrm>
          <a:prstGeom prst="rect">
            <a:avLst/>
          </a:prstGeom>
          <a:solidFill>
            <a:srgbClr val="D3C5B6"/>
          </a:solidFill>
          <a:ln/>
        </p:spPr>
      </p:sp>
      <p:sp>
        <p:nvSpPr>
          <p:cNvPr id="15" name="Shape 12"/>
          <p:cNvSpPr/>
          <p:nvPr/>
        </p:nvSpPr>
        <p:spPr>
          <a:xfrm>
            <a:off x="793790" y="5052417"/>
            <a:ext cx="6521410" cy="22860"/>
          </a:xfrm>
          <a:prstGeom prst="roundRect">
            <a:avLst>
              <a:gd name="adj" fmla="val 130232"/>
            </a:avLst>
          </a:prstGeom>
          <a:solidFill>
            <a:srgbClr val="B9AB9C"/>
          </a:solidFill>
          <a:ln/>
        </p:spPr>
      </p:sp>
      <p:sp>
        <p:nvSpPr>
          <p:cNvPr id="16" name="Text 13"/>
          <p:cNvSpPr/>
          <p:nvPr/>
        </p:nvSpPr>
        <p:spPr>
          <a:xfrm>
            <a:off x="992148" y="5250775"/>
            <a:ext cx="2977039" cy="372070"/>
          </a:xfrm>
          <a:prstGeom prst="rect">
            <a:avLst/>
          </a:prstGeom>
          <a:noFill/>
          <a:ln/>
        </p:spPr>
        <p:txBody>
          <a:bodyPr wrap="none" lIns="0" tIns="0" rIns="0" bIns="0" rtlCol="0" anchor="t"/>
          <a:lstStyle/>
          <a:p>
            <a:pPr marL="0" indent="0" algn="l">
              <a:lnSpc>
                <a:spcPts val="2900"/>
              </a:lnSpc>
              <a:buNone/>
            </a:pPr>
            <a:r>
              <a:rPr lang="en-US" sz="2300" dirty="0">
                <a:solidFill>
                  <a:srgbClr val="000000"/>
                </a:solidFill>
                <a:latin typeface="Gelasio Semi Bold" pitchFamily="34" charset="0"/>
                <a:ea typeface="Gelasio Semi Bold" pitchFamily="34" charset="-122"/>
                <a:cs typeface="Gelasio Semi Bold" pitchFamily="34" charset="-120"/>
              </a:rPr>
              <a:t>Abstraction</a:t>
            </a:r>
            <a:endParaRPr lang="en-US" sz="2300" dirty="0"/>
          </a:p>
        </p:txBody>
      </p:sp>
      <p:sp>
        <p:nvSpPr>
          <p:cNvPr id="17" name="Text 14"/>
          <p:cNvSpPr/>
          <p:nvPr/>
        </p:nvSpPr>
        <p:spPr>
          <a:xfrm>
            <a:off x="992148" y="5741908"/>
            <a:ext cx="5826919" cy="1587698"/>
          </a:xfrm>
          <a:prstGeom prst="rect">
            <a:avLst/>
          </a:prstGeom>
          <a:noFill/>
          <a:ln/>
        </p:spPr>
        <p:txBody>
          <a:bodyPr wrap="square" lIns="0" tIns="0" rIns="0" bIns="0" rtlCol="0" anchor="t"/>
          <a:lstStyle/>
          <a:p>
            <a:pPr marL="0" indent="0" algn="l">
              <a:lnSpc>
                <a:spcPts val="2500"/>
              </a:lnSpc>
              <a:buNone/>
            </a:pPr>
            <a:r>
              <a:rPr lang="en-US" sz="1550" dirty="0">
                <a:solidFill>
                  <a:srgbClr val="000000"/>
                </a:solidFill>
                <a:latin typeface="Gelasio" pitchFamily="34" charset="0"/>
                <a:ea typeface="Gelasio" pitchFamily="34" charset="-122"/>
                <a:cs typeface="Gelasio" pitchFamily="34" charset="-120"/>
              </a:rPr>
              <a:t>Abstraction focuses on hiding complex implementation details and showing only the essential features of an object. It allows you to represent the "what" without exposing the "how," simplifying the interface for users and making the system easier to understand and use.</a:t>
            </a:r>
            <a:endParaRPr lang="en-US" sz="1550" dirty="0"/>
          </a:p>
        </p:txBody>
      </p:sp>
      <p:sp>
        <p:nvSpPr>
          <p:cNvPr id="18" name="Shape 15"/>
          <p:cNvSpPr/>
          <p:nvPr/>
        </p:nvSpPr>
        <p:spPr>
          <a:xfrm>
            <a:off x="7315200" y="5052417"/>
            <a:ext cx="6521410" cy="2475548"/>
          </a:xfrm>
          <a:prstGeom prst="rect">
            <a:avLst/>
          </a:prstGeom>
          <a:solidFill>
            <a:srgbClr val="D3C5B6"/>
          </a:solidFill>
          <a:ln/>
        </p:spPr>
      </p:sp>
      <p:sp>
        <p:nvSpPr>
          <p:cNvPr id="19" name="Shape 16"/>
          <p:cNvSpPr/>
          <p:nvPr/>
        </p:nvSpPr>
        <p:spPr>
          <a:xfrm>
            <a:off x="7315200" y="5052417"/>
            <a:ext cx="22860" cy="2475548"/>
          </a:xfrm>
          <a:prstGeom prst="roundRect">
            <a:avLst>
              <a:gd name="adj" fmla="val 130232"/>
            </a:avLst>
          </a:prstGeom>
          <a:solidFill>
            <a:srgbClr val="B9AB9C"/>
          </a:solidFill>
          <a:ln/>
        </p:spPr>
      </p:sp>
      <p:sp>
        <p:nvSpPr>
          <p:cNvPr id="20" name="Shape 17"/>
          <p:cNvSpPr/>
          <p:nvPr/>
        </p:nvSpPr>
        <p:spPr>
          <a:xfrm>
            <a:off x="7315200" y="5052417"/>
            <a:ext cx="6521410" cy="22860"/>
          </a:xfrm>
          <a:prstGeom prst="roundRect">
            <a:avLst>
              <a:gd name="adj" fmla="val 130232"/>
            </a:avLst>
          </a:prstGeom>
          <a:solidFill>
            <a:srgbClr val="B9AB9C"/>
          </a:solidFill>
          <a:ln/>
        </p:spPr>
      </p:sp>
      <p:sp>
        <p:nvSpPr>
          <p:cNvPr id="21" name="Text 18"/>
          <p:cNvSpPr/>
          <p:nvPr/>
        </p:nvSpPr>
        <p:spPr>
          <a:xfrm>
            <a:off x="7811333" y="5250775"/>
            <a:ext cx="2977039" cy="372070"/>
          </a:xfrm>
          <a:prstGeom prst="rect">
            <a:avLst/>
          </a:prstGeom>
          <a:noFill/>
          <a:ln/>
        </p:spPr>
        <p:txBody>
          <a:bodyPr wrap="none" lIns="0" tIns="0" rIns="0" bIns="0" rtlCol="0" anchor="t"/>
          <a:lstStyle/>
          <a:p>
            <a:pPr marL="0" indent="0" algn="l">
              <a:lnSpc>
                <a:spcPts val="2900"/>
              </a:lnSpc>
              <a:buNone/>
            </a:pPr>
            <a:r>
              <a:rPr lang="en-US" sz="2300" dirty="0">
                <a:solidFill>
                  <a:srgbClr val="000000"/>
                </a:solidFill>
                <a:latin typeface="Gelasio Semi Bold" pitchFamily="34" charset="0"/>
                <a:ea typeface="Gelasio Semi Bold" pitchFamily="34" charset="-122"/>
                <a:cs typeface="Gelasio Semi Bold" pitchFamily="34" charset="-120"/>
              </a:rPr>
              <a:t>Polymorphism</a:t>
            </a:r>
            <a:endParaRPr lang="en-US" sz="2300" dirty="0"/>
          </a:p>
        </p:txBody>
      </p:sp>
      <p:sp>
        <p:nvSpPr>
          <p:cNvPr id="22" name="Text 19"/>
          <p:cNvSpPr/>
          <p:nvPr/>
        </p:nvSpPr>
        <p:spPr>
          <a:xfrm>
            <a:off x="7811333" y="5741908"/>
            <a:ext cx="5826919" cy="1587698"/>
          </a:xfrm>
          <a:prstGeom prst="rect">
            <a:avLst/>
          </a:prstGeom>
          <a:noFill/>
          <a:ln/>
        </p:spPr>
        <p:txBody>
          <a:bodyPr wrap="square" lIns="0" tIns="0" rIns="0" bIns="0" rtlCol="0" anchor="t"/>
          <a:lstStyle/>
          <a:p>
            <a:pPr marL="0" indent="0" algn="l">
              <a:lnSpc>
                <a:spcPts val="2500"/>
              </a:lnSpc>
              <a:buNone/>
            </a:pPr>
            <a:r>
              <a:rPr lang="en-US" sz="1550" dirty="0">
                <a:solidFill>
                  <a:srgbClr val="000000"/>
                </a:solidFill>
                <a:latin typeface="Gelasio" pitchFamily="34" charset="0"/>
                <a:ea typeface="Gelasio" pitchFamily="34" charset="-122"/>
                <a:cs typeface="Gelasio" pitchFamily="34" charset="-120"/>
              </a:rPr>
              <a:t>Meaning "many forms," polymorphism allows objects of different classes to be treated through a common interface. It enables a single method name to perform different actions depending on the object it is called on, enhancing flexibility and extensibility in code.</a:t>
            </a:r>
            <a:endParaRPr lang="en-US" sz="1550" dirty="0"/>
          </a:p>
        </p:txBody>
      </p:sp>
      <p:sp>
        <p:nvSpPr>
          <p:cNvPr id="23" name="Shape 20"/>
          <p:cNvSpPr/>
          <p:nvPr/>
        </p:nvSpPr>
        <p:spPr>
          <a:xfrm>
            <a:off x="7067193" y="6042124"/>
            <a:ext cx="496133" cy="496133"/>
          </a:xfrm>
          <a:prstGeom prst="roundRect">
            <a:avLst>
              <a:gd name="adj" fmla="val 6001"/>
            </a:avLst>
          </a:prstGeom>
          <a:solidFill>
            <a:srgbClr val="F9F6F0"/>
          </a:solidFill>
          <a:ln w="22860">
            <a:solidFill>
              <a:srgbClr val="B9AB9C"/>
            </a:solidFill>
            <a:prstDash val="solid"/>
          </a:ln>
        </p:spPr>
      </p:sp>
      <p:pic>
        <p:nvPicPr>
          <p:cNvPr id="24" name="Image 1" descr="preencoded.png"/>
          <p:cNvPicPr>
            <a:picLocks noChangeAspect="1"/>
          </p:cNvPicPr>
          <p:nvPr/>
        </p:nvPicPr>
        <p:blipFill>
          <a:blip r:embed="rId4"/>
          <a:stretch>
            <a:fillRect/>
          </a:stretch>
        </p:blipFill>
        <p:spPr>
          <a:xfrm>
            <a:off x="7191256" y="6135112"/>
            <a:ext cx="248007" cy="3100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396835" y="272891"/>
            <a:ext cx="2997041" cy="310158"/>
          </a:xfrm>
          <a:prstGeom prst="rect">
            <a:avLst/>
          </a:prstGeom>
          <a:noFill/>
          <a:ln/>
        </p:spPr>
        <p:txBody>
          <a:bodyPr wrap="none" lIns="0" tIns="0" rIns="0" bIns="0" rtlCol="0" anchor="t"/>
          <a:lstStyle/>
          <a:p>
            <a:pPr marL="0" indent="0" algn="l">
              <a:lnSpc>
                <a:spcPts val="2400"/>
              </a:lnSpc>
              <a:buNone/>
            </a:pPr>
            <a:r>
              <a:rPr lang="en-US" sz="1950" dirty="0">
                <a:solidFill>
                  <a:srgbClr val="484237"/>
                </a:solidFill>
                <a:latin typeface="Gelasio Semi Bold" pitchFamily="34" charset="0"/>
                <a:ea typeface="Gelasio Semi Bold" pitchFamily="34" charset="-122"/>
                <a:cs typeface="Gelasio Semi Bold" pitchFamily="34" charset="-120"/>
              </a:rPr>
              <a:t>Encapsulation in Python</a:t>
            </a:r>
            <a:endParaRPr lang="en-US" sz="1950" dirty="0"/>
          </a:p>
        </p:txBody>
      </p:sp>
      <p:sp>
        <p:nvSpPr>
          <p:cNvPr id="3" name="Text 1"/>
          <p:cNvSpPr/>
          <p:nvPr/>
        </p:nvSpPr>
        <p:spPr>
          <a:xfrm>
            <a:off x="396835" y="781407"/>
            <a:ext cx="13836729" cy="317183"/>
          </a:xfrm>
          <a:prstGeom prst="rect">
            <a:avLst/>
          </a:prstGeom>
          <a:noFill/>
          <a:ln/>
        </p:spPr>
        <p:txBody>
          <a:bodyPr wrap="square" lIns="0" tIns="0" rIns="0" bIns="0" rtlCol="0" anchor="t"/>
          <a:lstStyle/>
          <a:p>
            <a:pPr marL="0" indent="0" algn="l">
              <a:lnSpc>
                <a:spcPct val="150000"/>
              </a:lnSpc>
              <a:buNone/>
            </a:pPr>
            <a:r>
              <a:rPr lang="en-US" sz="1600" dirty="0">
                <a:solidFill>
                  <a:srgbClr val="746558"/>
                </a:solidFill>
                <a:latin typeface="Gelasio" pitchFamily="34" charset="0"/>
                <a:ea typeface="Gelasio" pitchFamily="34" charset="-122"/>
                <a:cs typeface="Gelasio" pitchFamily="34" charset="-120"/>
              </a:rPr>
              <a:t>Encapsulation is about restricting direct access to an object's internal data and providing controlled access through methods. This protects the data from accidental modification and ensures that the object's state remains consistent. In Python, true private variables don't exist in the same way as some other languages, but conventions and name mangling help achieve encapsulation.</a:t>
            </a:r>
            <a:endParaRPr lang="en-US" sz="1600" dirty="0"/>
          </a:p>
        </p:txBody>
      </p:sp>
      <p:pic>
        <p:nvPicPr>
          <p:cNvPr id="5" name="Image 0" descr="preencoded.png"/>
          <p:cNvPicPr>
            <a:picLocks noChangeAspect="1"/>
          </p:cNvPicPr>
          <p:nvPr/>
        </p:nvPicPr>
        <p:blipFill>
          <a:blip r:embed="rId3"/>
          <a:stretch>
            <a:fillRect/>
          </a:stretch>
        </p:blipFill>
        <p:spPr>
          <a:xfrm>
            <a:off x="496014" y="1332309"/>
            <a:ext cx="155019" cy="123944"/>
          </a:xfrm>
          <a:prstGeom prst="rect">
            <a:avLst/>
          </a:prstGeom>
        </p:spPr>
      </p:pic>
      <p:sp>
        <p:nvSpPr>
          <p:cNvPr id="8" name="Text 5"/>
          <p:cNvSpPr/>
          <p:nvPr/>
        </p:nvSpPr>
        <p:spPr>
          <a:xfrm>
            <a:off x="750213" y="1836182"/>
            <a:ext cx="13384173" cy="158591"/>
          </a:xfrm>
          <a:prstGeom prst="rect">
            <a:avLst/>
          </a:prstGeom>
          <a:noFill/>
          <a:ln/>
        </p:spPr>
        <p:txBody>
          <a:bodyPr wrap="none" lIns="0" tIns="0" rIns="0" bIns="0" rtlCol="0" anchor="t"/>
          <a:lstStyle/>
          <a:p>
            <a:pPr marL="342900" indent="-342900" algn="l">
              <a:lnSpc>
                <a:spcPts val="1250"/>
              </a:lnSpc>
              <a:buSzPct val="100000"/>
              <a:buChar char="•"/>
            </a:pPr>
            <a:endParaRPr lang="en-US" sz="750" dirty="0"/>
          </a:p>
        </p:txBody>
      </p:sp>
      <p:sp>
        <p:nvSpPr>
          <p:cNvPr id="10" name="Text 7"/>
          <p:cNvSpPr/>
          <p:nvPr/>
        </p:nvSpPr>
        <p:spPr>
          <a:xfrm>
            <a:off x="396835" y="2069187"/>
            <a:ext cx="13836729" cy="158591"/>
          </a:xfrm>
          <a:prstGeom prst="rect">
            <a:avLst/>
          </a:prstGeom>
          <a:noFill/>
          <a:ln/>
        </p:spPr>
        <p:txBody>
          <a:bodyPr wrap="none" lIns="0" tIns="0" rIns="0" bIns="0" rtlCol="0" anchor="t"/>
          <a:lstStyle/>
          <a:p>
            <a:pPr>
              <a:lnSpc>
                <a:spcPts val="1250"/>
              </a:lnSpc>
            </a:pPr>
            <a:r>
              <a:rPr lang="en-US" sz="1400" dirty="0">
                <a:solidFill>
                  <a:srgbClr val="746558"/>
                </a:solidFill>
                <a:latin typeface="Gelasio" pitchFamily="34" charset="0"/>
                <a:ea typeface="Gelasio" pitchFamily="34" charset="-122"/>
                <a:cs typeface="Gelasio" pitchFamily="34" charset="-120"/>
              </a:rPr>
              <a:t>Here's a practical example demonstrating encapsulation with a simple  </a:t>
            </a:r>
            <a:r>
              <a:rPr lang="en-US" sz="1400" dirty="0">
                <a:solidFill>
                  <a:srgbClr val="746558"/>
                </a:solidFill>
                <a:latin typeface="Consolas" pitchFamily="34" charset="0"/>
                <a:ea typeface="Consolas" pitchFamily="34" charset="-122"/>
                <a:cs typeface="Consolas" pitchFamily="34" charset="-120"/>
              </a:rPr>
              <a:t> </a:t>
            </a:r>
            <a:r>
              <a:rPr lang="en-US" sz="1400" dirty="0" err="1">
                <a:solidFill>
                  <a:srgbClr val="746558"/>
                </a:solidFill>
                <a:latin typeface="Consolas" pitchFamily="34" charset="0"/>
                <a:ea typeface="Consolas" pitchFamily="34" charset="-122"/>
                <a:cs typeface="Consolas" pitchFamily="34" charset="-120"/>
              </a:rPr>
              <a:t>PiggyBank</a:t>
            </a:r>
            <a:r>
              <a:rPr lang="en-US" sz="1400" dirty="0">
                <a:solidFill>
                  <a:srgbClr val="746558"/>
                </a:solidFill>
                <a:latin typeface="Consolas" pitchFamily="34" charset="0"/>
                <a:ea typeface="Consolas" pitchFamily="34" charset="-122"/>
                <a:cs typeface="Consolas" pitchFamily="34" charset="-120"/>
              </a:rPr>
              <a:t>  </a:t>
            </a:r>
            <a:r>
              <a:rPr lang="en-US" sz="1400" dirty="0">
                <a:solidFill>
                  <a:srgbClr val="746558"/>
                </a:solidFill>
                <a:latin typeface="Gelasio" pitchFamily="34" charset="0"/>
                <a:ea typeface="Gelasio" pitchFamily="34" charset="-122"/>
                <a:cs typeface="Gelasio" pitchFamily="34" charset="-120"/>
              </a:rPr>
              <a:t>class:</a:t>
            </a:r>
            <a:endParaRPr lang="en-US" sz="1400" dirty="0"/>
          </a:p>
        </p:txBody>
      </p:sp>
      <p:sp>
        <p:nvSpPr>
          <p:cNvPr id="12" name="Shape 9"/>
          <p:cNvSpPr/>
          <p:nvPr/>
        </p:nvSpPr>
        <p:spPr>
          <a:xfrm>
            <a:off x="209074" y="2334815"/>
            <a:ext cx="13846493" cy="5699522"/>
          </a:xfrm>
          <a:prstGeom prst="roundRect">
            <a:avLst>
              <a:gd name="adj" fmla="val 261"/>
            </a:avLst>
          </a:prstGeom>
          <a:solidFill>
            <a:srgbClr val="ECE9E3"/>
          </a:solidFill>
          <a:ln/>
        </p:spPr>
      </p:sp>
      <p:sp>
        <p:nvSpPr>
          <p:cNvPr id="13" name="Text 10"/>
          <p:cNvSpPr/>
          <p:nvPr/>
        </p:nvSpPr>
        <p:spPr>
          <a:xfrm>
            <a:off x="308253" y="2420898"/>
            <a:ext cx="13648134" cy="5550694"/>
          </a:xfrm>
          <a:prstGeom prst="rect">
            <a:avLst/>
          </a:prstGeom>
          <a:noFill/>
          <a:ln/>
        </p:spPr>
        <p:txBody>
          <a:bodyPr wrap="square" lIns="0" tIns="0" rIns="0" bIns="0" rtlCol="0" anchor="t"/>
          <a:lstStyle/>
          <a:p>
            <a:pPr>
              <a:lnSpc>
                <a:spcPct val="150000"/>
              </a:lnSpc>
            </a:pPr>
            <a:r>
              <a:rPr lang="en-US" sz="1000" b="1" dirty="0">
                <a:solidFill>
                  <a:srgbClr val="746558"/>
                </a:solidFill>
                <a:latin typeface="Bell MT" panose="02020503060305020303" pitchFamily="18" charset="0"/>
                <a:ea typeface="Consolas" pitchFamily="34" charset="-122"/>
                <a:cs typeface="Consolas" pitchFamily="34" charset="-120"/>
              </a:rPr>
              <a:t>class </a:t>
            </a:r>
            <a:r>
              <a:rPr lang="en-US" sz="1000" b="1" dirty="0" err="1">
                <a:solidFill>
                  <a:srgbClr val="746558"/>
                </a:solidFill>
                <a:latin typeface="Bell MT" panose="02020503060305020303" pitchFamily="18" charset="0"/>
                <a:ea typeface="Consolas" pitchFamily="34" charset="-122"/>
                <a:cs typeface="Consolas" pitchFamily="34" charset="-120"/>
              </a:rPr>
              <a:t>PiggyBank</a:t>
            </a:r>
            <a:r>
              <a:rPr lang="en-US" sz="1000" b="1" dirty="0">
                <a:solidFill>
                  <a:srgbClr val="746558"/>
                </a:solidFill>
                <a:latin typeface="Bell MT" panose="02020503060305020303" pitchFamily="18" charset="0"/>
                <a:ea typeface="Consolas" pitchFamily="34" charset="-122"/>
                <a:cs typeface="Consolas" pitchFamily="34" charset="-120"/>
              </a:rPr>
              <a:t>:</a:t>
            </a:r>
          </a:p>
          <a:p>
            <a:pPr>
              <a:lnSpc>
                <a:spcPct val="150000"/>
              </a:lnSpc>
            </a:pPr>
            <a:r>
              <a:rPr lang="en-US" sz="1000" b="1" dirty="0">
                <a:solidFill>
                  <a:srgbClr val="746558"/>
                </a:solidFill>
                <a:latin typeface="Bell MT" panose="02020503060305020303" pitchFamily="18" charset="0"/>
                <a:ea typeface="Consolas" pitchFamily="34" charset="-122"/>
                <a:cs typeface="Consolas" pitchFamily="34" charset="-120"/>
              </a:rPr>
              <a:t>    def __</a:t>
            </a:r>
            <a:r>
              <a:rPr lang="en-US" sz="1000" b="1" dirty="0" err="1">
                <a:solidFill>
                  <a:srgbClr val="746558"/>
                </a:solidFill>
                <a:latin typeface="Bell MT" panose="02020503060305020303" pitchFamily="18" charset="0"/>
                <a:ea typeface="Consolas" pitchFamily="34" charset="-122"/>
                <a:cs typeface="Consolas" pitchFamily="34" charset="-120"/>
              </a:rPr>
              <a:t>init</a:t>
            </a:r>
            <a:r>
              <a:rPr lang="en-US" sz="1000" b="1" dirty="0">
                <a:solidFill>
                  <a:srgbClr val="746558"/>
                </a:solidFill>
                <a:latin typeface="Bell MT" panose="02020503060305020303" pitchFamily="18" charset="0"/>
                <a:ea typeface="Consolas" pitchFamily="34" charset="-122"/>
                <a:cs typeface="Consolas" pitchFamily="34" charset="-120"/>
              </a:rPr>
              <a:t>__(self):</a:t>
            </a:r>
          </a:p>
          <a:p>
            <a:pPr>
              <a:lnSpc>
                <a:spcPct val="150000"/>
              </a:lnSpc>
            </a:pPr>
            <a:r>
              <a:rPr lang="en-US" sz="1000" b="1" dirty="0">
                <a:solidFill>
                  <a:srgbClr val="746558"/>
                </a:solidFill>
                <a:latin typeface="Bell MT" panose="02020503060305020303" pitchFamily="18" charset="0"/>
                <a:ea typeface="Consolas" pitchFamily="34" charset="-122"/>
                <a:cs typeface="Consolas" pitchFamily="34" charset="-120"/>
              </a:rPr>
              <a:t>   </a:t>
            </a:r>
            <a:r>
              <a:rPr lang="en-US" sz="1000" b="1" dirty="0" err="1">
                <a:solidFill>
                  <a:srgbClr val="746558"/>
                </a:solidFill>
                <a:latin typeface="Bell MT" panose="02020503060305020303" pitchFamily="18" charset="0"/>
                <a:ea typeface="Consolas" pitchFamily="34" charset="-122"/>
                <a:cs typeface="Consolas" pitchFamily="34" charset="-120"/>
              </a:rPr>
              <a:t>self.__money</a:t>
            </a:r>
            <a:r>
              <a:rPr lang="en-US" sz="1000" b="1" dirty="0">
                <a:solidFill>
                  <a:srgbClr val="746558"/>
                </a:solidFill>
                <a:latin typeface="Bell MT" panose="02020503060305020303" pitchFamily="18" charset="0"/>
                <a:ea typeface="Consolas" pitchFamily="34" charset="-122"/>
                <a:cs typeface="Consolas" pitchFamily="34" charset="-120"/>
              </a:rPr>
              <a:t> = 0</a:t>
            </a:r>
          </a:p>
          <a:p>
            <a:pPr>
              <a:lnSpc>
                <a:spcPct val="150000"/>
              </a:lnSpc>
            </a:pPr>
            <a:endParaRPr lang="en-US" sz="1000" b="1" dirty="0">
              <a:solidFill>
                <a:srgbClr val="746558"/>
              </a:solidFill>
              <a:latin typeface="Bell MT" panose="02020503060305020303" pitchFamily="18" charset="0"/>
              <a:ea typeface="Consolas" pitchFamily="34" charset="-122"/>
              <a:cs typeface="Consolas" pitchFamily="34" charset="-120"/>
            </a:endParaRPr>
          </a:p>
          <a:p>
            <a:pPr>
              <a:lnSpc>
                <a:spcPct val="150000"/>
              </a:lnSpc>
            </a:pPr>
            <a:r>
              <a:rPr lang="en-US" sz="1000" b="1" dirty="0">
                <a:solidFill>
                  <a:srgbClr val="746558"/>
                </a:solidFill>
                <a:latin typeface="Bell MT" panose="02020503060305020303" pitchFamily="18" charset="0"/>
                <a:ea typeface="Consolas" pitchFamily="34" charset="-122"/>
                <a:cs typeface="Consolas" pitchFamily="34" charset="-120"/>
              </a:rPr>
              <a:t>def </a:t>
            </a:r>
            <a:r>
              <a:rPr lang="en-US" sz="1000" b="1" dirty="0" err="1">
                <a:solidFill>
                  <a:srgbClr val="746558"/>
                </a:solidFill>
                <a:latin typeface="Bell MT" panose="02020503060305020303" pitchFamily="18" charset="0"/>
                <a:ea typeface="Consolas" pitchFamily="34" charset="-122"/>
                <a:cs typeface="Consolas" pitchFamily="34" charset="-120"/>
              </a:rPr>
              <a:t>add_money</a:t>
            </a:r>
            <a:r>
              <a:rPr lang="en-US" sz="1000" b="1" dirty="0">
                <a:solidFill>
                  <a:srgbClr val="746558"/>
                </a:solidFill>
                <a:latin typeface="Bell MT" panose="02020503060305020303" pitchFamily="18" charset="0"/>
                <a:ea typeface="Consolas" pitchFamily="34" charset="-122"/>
                <a:cs typeface="Consolas" pitchFamily="34" charset="-120"/>
              </a:rPr>
              <a:t>(self, amount):</a:t>
            </a:r>
          </a:p>
          <a:p>
            <a:pPr>
              <a:lnSpc>
                <a:spcPct val="150000"/>
              </a:lnSpc>
            </a:pPr>
            <a:r>
              <a:rPr lang="en-US" sz="1000" b="1" dirty="0">
                <a:solidFill>
                  <a:srgbClr val="746558"/>
                </a:solidFill>
                <a:latin typeface="Bell MT" panose="02020503060305020303" pitchFamily="18" charset="0"/>
                <a:ea typeface="Consolas" pitchFamily="34" charset="-122"/>
                <a:cs typeface="Consolas" pitchFamily="34" charset="-120"/>
              </a:rPr>
              <a:t>        if amount &gt; 0:</a:t>
            </a:r>
          </a:p>
          <a:p>
            <a:pPr>
              <a:lnSpc>
                <a:spcPct val="150000"/>
              </a:lnSpc>
            </a:pPr>
            <a:r>
              <a:rPr lang="en-US" sz="1000" b="1" dirty="0">
                <a:solidFill>
                  <a:srgbClr val="746558"/>
                </a:solidFill>
                <a:latin typeface="Bell MT" panose="02020503060305020303" pitchFamily="18" charset="0"/>
                <a:ea typeface="Consolas" pitchFamily="34" charset="-122"/>
                <a:cs typeface="Consolas" pitchFamily="34" charset="-120"/>
              </a:rPr>
              <a:t>            </a:t>
            </a:r>
            <a:r>
              <a:rPr lang="en-US" sz="1000" b="1" dirty="0" err="1">
                <a:solidFill>
                  <a:srgbClr val="746558"/>
                </a:solidFill>
                <a:latin typeface="Bell MT" panose="02020503060305020303" pitchFamily="18" charset="0"/>
                <a:ea typeface="Consolas" pitchFamily="34" charset="-122"/>
                <a:cs typeface="Consolas" pitchFamily="34" charset="-120"/>
              </a:rPr>
              <a:t>self.__money</a:t>
            </a:r>
            <a:r>
              <a:rPr lang="en-US" sz="1000" b="1" dirty="0">
                <a:solidFill>
                  <a:srgbClr val="746558"/>
                </a:solidFill>
                <a:latin typeface="Bell MT" panose="02020503060305020303" pitchFamily="18" charset="0"/>
                <a:ea typeface="Consolas" pitchFamily="34" charset="-122"/>
                <a:cs typeface="Consolas" pitchFamily="34" charset="-120"/>
              </a:rPr>
              <a:t> += amount</a:t>
            </a:r>
          </a:p>
          <a:p>
            <a:pPr>
              <a:lnSpc>
                <a:spcPct val="150000"/>
              </a:lnSpc>
            </a:pPr>
            <a:r>
              <a:rPr lang="en-US" sz="1000" b="1" dirty="0">
                <a:solidFill>
                  <a:srgbClr val="746558"/>
                </a:solidFill>
                <a:latin typeface="Bell MT" panose="02020503060305020303" pitchFamily="18" charset="0"/>
                <a:ea typeface="Consolas" pitchFamily="34" charset="-122"/>
                <a:cs typeface="Consolas" pitchFamily="34" charset="-120"/>
              </a:rPr>
              <a:t>            print(</a:t>
            </a:r>
            <a:r>
              <a:rPr lang="en-US" sz="1000" b="1" dirty="0" err="1">
                <a:solidFill>
                  <a:srgbClr val="746558"/>
                </a:solidFill>
                <a:latin typeface="Bell MT" panose="02020503060305020303" pitchFamily="18" charset="0"/>
                <a:ea typeface="Consolas" pitchFamily="34" charset="-122"/>
                <a:cs typeface="Consolas" pitchFamily="34" charset="-120"/>
              </a:rPr>
              <a:t>f"Clink</a:t>
            </a:r>
            <a:r>
              <a:rPr lang="en-US" sz="1000" b="1" dirty="0">
                <a:solidFill>
                  <a:srgbClr val="746558"/>
                </a:solidFill>
                <a:latin typeface="Bell MT" panose="02020503060305020303" pitchFamily="18" charset="0"/>
                <a:ea typeface="Consolas" pitchFamily="34" charset="-122"/>
                <a:cs typeface="Consolas" pitchFamily="34" charset="-120"/>
              </a:rPr>
              <a:t>! Added ${amount}. Your piggy bank jingles.")</a:t>
            </a:r>
          </a:p>
          <a:p>
            <a:pPr>
              <a:lnSpc>
                <a:spcPct val="150000"/>
              </a:lnSpc>
            </a:pPr>
            <a:r>
              <a:rPr lang="en-US" sz="1000" b="1" dirty="0">
                <a:solidFill>
                  <a:srgbClr val="746558"/>
                </a:solidFill>
                <a:latin typeface="Bell MT" panose="02020503060305020303" pitchFamily="18" charset="0"/>
                <a:ea typeface="Consolas" pitchFamily="34" charset="-122"/>
                <a:cs typeface="Consolas" pitchFamily="34" charset="-120"/>
              </a:rPr>
              <a:t>        else:</a:t>
            </a:r>
          </a:p>
          <a:p>
            <a:pPr>
              <a:lnSpc>
                <a:spcPct val="150000"/>
              </a:lnSpc>
            </a:pPr>
            <a:r>
              <a:rPr lang="en-US" sz="1000" b="1" dirty="0">
                <a:solidFill>
                  <a:srgbClr val="746558"/>
                </a:solidFill>
                <a:latin typeface="Bell MT" panose="02020503060305020303" pitchFamily="18" charset="0"/>
                <a:ea typeface="Consolas" pitchFamily="34" charset="-122"/>
                <a:cs typeface="Consolas" pitchFamily="34" charset="-120"/>
              </a:rPr>
              <a:t>            print("You can't add negative money!")</a:t>
            </a:r>
          </a:p>
          <a:p>
            <a:pPr>
              <a:lnSpc>
                <a:spcPct val="150000"/>
              </a:lnSpc>
            </a:pPr>
            <a:endParaRPr lang="en-US" sz="1000" b="1" dirty="0">
              <a:solidFill>
                <a:srgbClr val="746558"/>
              </a:solidFill>
              <a:latin typeface="Bell MT" panose="02020503060305020303" pitchFamily="18" charset="0"/>
              <a:ea typeface="Consolas" pitchFamily="34" charset="-122"/>
              <a:cs typeface="Consolas" pitchFamily="34" charset="-120"/>
            </a:endParaRPr>
          </a:p>
          <a:p>
            <a:pPr>
              <a:lnSpc>
                <a:spcPct val="150000"/>
              </a:lnSpc>
            </a:pPr>
            <a:r>
              <a:rPr lang="en-US" sz="1000" b="1" dirty="0">
                <a:solidFill>
                  <a:srgbClr val="746558"/>
                </a:solidFill>
                <a:latin typeface="Bell MT" panose="02020503060305020303" pitchFamily="18" charset="0"/>
                <a:ea typeface="Consolas" pitchFamily="34" charset="-122"/>
                <a:cs typeface="Consolas" pitchFamily="34" charset="-120"/>
              </a:rPr>
              <a:t>def shake(self):</a:t>
            </a:r>
          </a:p>
          <a:p>
            <a:pPr>
              <a:lnSpc>
                <a:spcPct val="150000"/>
              </a:lnSpc>
            </a:pPr>
            <a:r>
              <a:rPr lang="en-US" sz="1000" b="1" dirty="0">
                <a:solidFill>
                  <a:srgbClr val="746558"/>
                </a:solidFill>
                <a:latin typeface="Bell MT" panose="02020503060305020303" pitchFamily="18" charset="0"/>
                <a:ea typeface="Consolas" pitchFamily="34" charset="-122"/>
                <a:cs typeface="Consolas" pitchFamily="34" charset="-120"/>
              </a:rPr>
              <a:t>        if </a:t>
            </a:r>
            <a:r>
              <a:rPr lang="en-US" sz="1000" b="1" dirty="0" err="1">
                <a:solidFill>
                  <a:srgbClr val="746558"/>
                </a:solidFill>
                <a:latin typeface="Bell MT" panose="02020503060305020303" pitchFamily="18" charset="0"/>
                <a:ea typeface="Consolas" pitchFamily="34" charset="-122"/>
                <a:cs typeface="Consolas" pitchFamily="34" charset="-120"/>
              </a:rPr>
              <a:t>self.__money</a:t>
            </a:r>
            <a:r>
              <a:rPr lang="en-US" sz="1000" b="1" dirty="0">
                <a:solidFill>
                  <a:srgbClr val="746558"/>
                </a:solidFill>
                <a:latin typeface="Bell MT" panose="02020503060305020303" pitchFamily="18" charset="0"/>
                <a:ea typeface="Consolas" pitchFamily="34" charset="-122"/>
                <a:cs typeface="Consolas" pitchFamily="34" charset="-120"/>
              </a:rPr>
              <a:t> == 0:</a:t>
            </a:r>
          </a:p>
          <a:p>
            <a:pPr>
              <a:lnSpc>
                <a:spcPct val="150000"/>
              </a:lnSpc>
            </a:pPr>
            <a:r>
              <a:rPr lang="en-US" sz="1000" b="1" dirty="0">
                <a:solidFill>
                  <a:srgbClr val="746558"/>
                </a:solidFill>
                <a:latin typeface="Bell MT" panose="02020503060305020303" pitchFamily="18" charset="0"/>
                <a:ea typeface="Consolas" pitchFamily="34" charset="-122"/>
                <a:cs typeface="Consolas" pitchFamily="34" charset="-120"/>
              </a:rPr>
              <a:t>            print("...it's silent. Your piggy bank is empty.")</a:t>
            </a:r>
          </a:p>
          <a:p>
            <a:pPr>
              <a:lnSpc>
                <a:spcPct val="150000"/>
              </a:lnSpc>
            </a:pPr>
            <a:r>
              <a:rPr lang="en-US" sz="1000" b="1" dirty="0">
                <a:solidFill>
                  <a:srgbClr val="746558"/>
                </a:solidFill>
                <a:latin typeface="Bell MT" panose="02020503060305020303" pitchFamily="18" charset="0"/>
                <a:ea typeface="Consolas" pitchFamily="34" charset="-122"/>
                <a:cs typeface="Consolas" pitchFamily="34" charset="-120"/>
              </a:rPr>
              <a:t>        else:</a:t>
            </a:r>
          </a:p>
          <a:p>
            <a:pPr>
              <a:lnSpc>
                <a:spcPct val="150000"/>
              </a:lnSpc>
            </a:pPr>
            <a:r>
              <a:rPr lang="en-US" sz="1000" b="1" dirty="0">
                <a:solidFill>
                  <a:srgbClr val="746558"/>
                </a:solidFill>
                <a:latin typeface="Bell MT" panose="02020503060305020303" pitchFamily="18" charset="0"/>
                <a:ea typeface="Consolas" pitchFamily="34" charset="-122"/>
                <a:cs typeface="Consolas" pitchFamily="34" charset="-120"/>
              </a:rPr>
              <a:t>            print("Ching-ching! There's money in there!")</a:t>
            </a:r>
          </a:p>
          <a:p>
            <a:pPr>
              <a:lnSpc>
                <a:spcPct val="150000"/>
              </a:lnSpc>
            </a:pPr>
            <a:endParaRPr lang="en-US" sz="1000" b="1" dirty="0">
              <a:solidFill>
                <a:srgbClr val="746558"/>
              </a:solidFill>
              <a:latin typeface="Bell MT" panose="02020503060305020303" pitchFamily="18" charset="0"/>
              <a:ea typeface="Consolas" pitchFamily="34" charset="-122"/>
              <a:cs typeface="Consolas" pitchFamily="34" charset="-120"/>
            </a:endParaRPr>
          </a:p>
          <a:p>
            <a:pPr>
              <a:lnSpc>
                <a:spcPct val="150000"/>
              </a:lnSpc>
            </a:pPr>
            <a:r>
              <a:rPr lang="en-US" sz="1000" b="1" dirty="0">
                <a:solidFill>
                  <a:srgbClr val="746558"/>
                </a:solidFill>
                <a:latin typeface="Bell MT" panose="02020503060305020303" pitchFamily="18" charset="0"/>
                <a:ea typeface="Consolas" pitchFamily="34" charset="-122"/>
                <a:cs typeface="Consolas" pitchFamily="34" charset="-120"/>
              </a:rPr>
              <a:t>def </a:t>
            </a:r>
            <a:r>
              <a:rPr lang="en-US" sz="1000" b="1" dirty="0" err="1">
                <a:solidFill>
                  <a:srgbClr val="746558"/>
                </a:solidFill>
                <a:latin typeface="Bell MT" panose="02020503060305020303" pitchFamily="18" charset="0"/>
                <a:ea typeface="Consolas" pitchFamily="34" charset="-122"/>
                <a:cs typeface="Consolas" pitchFamily="34" charset="-120"/>
              </a:rPr>
              <a:t>break_open</a:t>
            </a:r>
            <a:r>
              <a:rPr lang="en-US" sz="1000" b="1" dirty="0">
                <a:solidFill>
                  <a:srgbClr val="746558"/>
                </a:solidFill>
                <a:latin typeface="Bell MT" panose="02020503060305020303" pitchFamily="18" charset="0"/>
                <a:ea typeface="Consolas" pitchFamily="34" charset="-122"/>
                <a:cs typeface="Consolas" pitchFamily="34" charset="-120"/>
              </a:rPr>
              <a:t>(self):</a:t>
            </a:r>
          </a:p>
          <a:p>
            <a:pPr>
              <a:lnSpc>
                <a:spcPct val="150000"/>
              </a:lnSpc>
            </a:pPr>
            <a:r>
              <a:rPr lang="en-US" sz="1000" b="1" dirty="0">
                <a:solidFill>
                  <a:srgbClr val="746558"/>
                </a:solidFill>
                <a:latin typeface="Bell MT" panose="02020503060305020303" pitchFamily="18" charset="0"/>
                <a:ea typeface="Consolas" pitchFamily="34" charset="-122"/>
                <a:cs typeface="Consolas" pitchFamily="34" charset="-120"/>
              </a:rPr>
              <a:t>        print(</a:t>
            </a:r>
            <a:r>
              <a:rPr lang="en-US" sz="1000" b="1" dirty="0" err="1">
                <a:solidFill>
                  <a:srgbClr val="746558"/>
                </a:solidFill>
                <a:latin typeface="Bell MT" panose="02020503060305020303" pitchFamily="18" charset="0"/>
                <a:ea typeface="Consolas" pitchFamily="34" charset="-122"/>
                <a:cs typeface="Consolas" pitchFamily="34" charset="-120"/>
              </a:rPr>
              <a:t>f"SMASH</a:t>
            </a:r>
            <a:r>
              <a:rPr lang="en-US" sz="1000" b="1" dirty="0">
                <a:solidFill>
                  <a:srgbClr val="746558"/>
                </a:solidFill>
                <a:latin typeface="Bell MT" panose="02020503060305020303" pitchFamily="18" charset="0"/>
                <a:ea typeface="Consolas" pitchFamily="34" charset="-122"/>
                <a:cs typeface="Consolas" pitchFamily="34" charset="-120"/>
              </a:rPr>
              <a:t>! You broke open the piggy bank and got ${</a:t>
            </a:r>
            <a:r>
              <a:rPr lang="en-US" sz="1000" b="1" dirty="0" err="1">
                <a:solidFill>
                  <a:srgbClr val="746558"/>
                </a:solidFill>
                <a:latin typeface="Bell MT" panose="02020503060305020303" pitchFamily="18" charset="0"/>
                <a:ea typeface="Consolas" pitchFamily="34" charset="-122"/>
                <a:cs typeface="Consolas" pitchFamily="34" charset="-120"/>
              </a:rPr>
              <a:t>self.__money</a:t>
            </a:r>
            <a:r>
              <a:rPr lang="en-US" sz="1000" b="1" dirty="0">
                <a:solidFill>
                  <a:srgbClr val="746558"/>
                </a:solidFill>
                <a:latin typeface="Bell MT" panose="02020503060305020303" pitchFamily="18" charset="0"/>
                <a:ea typeface="Consolas" pitchFamily="34" charset="-122"/>
                <a:cs typeface="Consolas" pitchFamily="34" charset="-120"/>
              </a:rPr>
              <a:t>}!")</a:t>
            </a:r>
          </a:p>
          <a:p>
            <a:pPr>
              <a:lnSpc>
                <a:spcPct val="150000"/>
              </a:lnSpc>
            </a:pPr>
            <a:r>
              <a:rPr lang="en-US" sz="1000" b="1" dirty="0">
                <a:solidFill>
                  <a:srgbClr val="746558"/>
                </a:solidFill>
                <a:latin typeface="Bell MT" panose="02020503060305020303" pitchFamily="18" charset="0"/>
                <a:ea typeface="Consolas" pitchFamily="34" charset="-122"/>
                <a:cs typeface="Consolas" pitchFamily="34" charset="-120"/>
              </a:rPr>
              <a:t>        </a:t>
            </a:r>
            <a:r>
              <a:rPr lang="en-US" sz="1000" b="1" dirty="0" err="1">
                <a:solidFill>
                  <a:srgbClr val="746558"/>
                </a:solidFill>
                <a:latin typeface="Bell MT" panose="02020503060305020303" pitchFamily="18" charset="0"/>
                <a:ea typeface="Consolas" pitchFamily="34" charset="-122"/>
                <a:cs typeface="Consolas" pitchFamily="34" charset="-120"/>
              </a:rPr>
              <a:t>self.__money</a:t>
            </a:r>
            <a:r>
              <a:rPr lang="en-US" sz="1000" b="1" dirty="0">
                <a:solidFill>
                  <a:srgbClr val="746558"/>
                </a:solidFill>
                <a:latin typeface="Bell MT" panose="02020503060305020303" pitchFamily="18" charset="0"/>
                <a:ea typeface="Consolas" pitchFamily="34" charset="-122"/>
                <a:cs typeface="Consolas" pitchFamily="34" charset="-120"/>
              </a:rPr>
              <a:t> = 0</a:t>
            </a:r>
          </a:p>
          <a:p>
            <a:pPr>
              <a:lnSpc>
                <a:spcPct val="150000"/>
              </a:lnSpc>
            </a:pPr>
            <a:endParaRPr lang="en-US" sz="1000" b="1" dirty="0">
              <a:solidFill>
                <a:srgbClr val="746558"/>
              </a:solidFill>
              <a:latin typeface="Bell MT" panose="02020503060305020303" pitchFamily="18" charset="0"/>
              <a:ea typeface="Consolas" pitchFamily="34" charset="-122"/>
              <a:cs typeface="Consolas" pitchFamily="34" charset="-120"/>
            </a:endParaRPr>
          </a:p>
          <a:p>
            <a:pPr>
              <a:lnSpc>
                <a:spcPct val="150000"/>
              </a:lnSpc>
            </a:pPr>
            <a:r>
              <a:rPr lang="en-US" sz="1000" b="1" dirty="0" err="1">
                <a:solidFill>
                  <a:srgbClr val="746558"/>
                </a:solidFill>
                <a:latin typeface="Bell MT" panose="02020503060305020303" pitchFamily="18" charset="0"/>
                <a:ea typeface="Consolas" pitchFamily="34" charset="-122"/>
                <a:cs typeface="Consolas" pitchFamily="34" charset="-120"/>
              </a:rPr>
              <a:t>my_bank</a:t>
            </a:r>
            <a:r>
              <a:rPr lang="en-US" sz="1000" b="1" dirty="0">
                <a:solidFill>
                  <a:srgbClr val="746558"/>
                </a:solidFill>
                <a:latin typeface="Bell MT" panose="02020503060305020303" pitchFamily="18" charset="0"/>
                <a:ea typeface="Consolas" pitchFamily="34" charset="-122"/>
                <a:cs typeface="Consolas" pitchFamily="34" charset="-120"/>
              </a:rPr>
              <a:t> = </a:t>
            </a:r>
            <a:r>
              <a:rPr lang="en-US" sz="1000" b="1" dirty="0" err="1">
                <a:solidFill>
                  <a:srgbClr val="746558"/>
                </a:solidFill>
                <a:latin typeface="Bell MT" panose="02020503060305020303" pitchFamily="18" charset="0"/>
                <a:ea typeface="Consolas" pitchFamily="34" charset="-122"/>
                <a:cs typeface="Consolas" pitchFamily="34" charset="-120"/>
              </a:rPr>
              <a:t>PiggyBank</a:t>
            </a:r>
            <a:r>
              <a:rPr lang="en-US" sz="1000" b="1" dirty="0">
                <a:solidFill>
                  <a:srgbClr val="746558"/>
                </a:solidFill>
                <a:latin typeface="Bell MT" panose="02020503060305020303" pitchFamily="18" charset="0"/>
                <a:ea typeface="Consolas" pitchFamily="34" charset="-122"/>
                <a:cs typeface="Consolas" pitchFamily="34" charset="-120"/>
              </a:rPr>
              <a:t>()</a:t>
            </a:r>
          </a:p>
          <a:p>
            <a:pPr>
              <a:lnSpc>
                <a:spcPct val="150000"/>
              </a:lnSpc>
            </a:pPr>
            <a:endParaRPr lang="en-US" sz="1000" b="1" dirty="0">
              <a:solidFill>
                <a:srgbClr val="746558"/>
              </a:solidFill>
              <a:latin typeface="Bell MT" panose="02020503060305020303" pitchFamily="18" charset="0"/>
              <a:ea typeface="Consolas" pitchFamily="34" charset="-122"/>
              <a:cs typeface="Consolas" pitchFamily="34" charset="-120"/>
            </a:endParaRPr>
          </a:p>
          <a:p>
            <a:pPr>
              <a:lnSpc>
                <a:spcPct val="150000"/>
              </a:lnSpc>
            </a:pPr>
            <a:r>
              <a:rPr lang="en-US" sz="1000" b="1" dirty="0" err="1">
                <a:solidFill>
                  <a:srgbClr val="746558"/>
                </a:solidFill>
                <a:latin typeface="Bell MT" panose="02020503060305020303" pitchFamily="18" charset="0"/>
                <a:ea typeface="Consolas" pitchFamily="34" charset="-122"/>
                <a:cs typeface="Consolas" pitchFamily="34" charset="-120"/>
              </a:rPr>
              <a:t>my_bank.shake</a:t>
            </a:r>
            <a:r>
              <a:rPr lang="en-US" sz="1000" b="1" dirty="0">
                <a:solidFill>
                  <a:srgbClr val="746558"/>
                </a:solidFill>
                <a:latin typeface="Bell MT" panose="02020503060305020303" pitchFamily="18" charset="0"/>
                <a:ea typeface="Consolas" pitchFamily="34" charset="-122"/>
                <a:cs typeface="Consolas" pitchFamily="34" charset="-120"/>
              </a:rPr>
              <a:t>()   </a:t>
            </a:r>
            <a:r>
              <a:rPr lang="en-US" sz="1000" b="1" dirty="0" err="1">
                <a:solidFill>
                  <a:srgbClr val="746558"/>
                </a:solidFill>
                <a:latin typeface="Bell MT" panose="02020503060305020303" pitchFamily="18" charset="0"/>
                <a:ea typeface="Consolas" pitchFamily="34" charset="-122"/>
                <a:cs typeface="Consolas" pitchFamily="34" charset="-120"/>
              </a:rPr>
              <a:t>my_bank.shake</a:t>
            </a:r>
            <a:r>
              <a:rPr lang="en-US" sz="1000" b="1" dirty="0">
                <a:solidFill>
                  <a:srgbClr val="746558"/>
                </a:solidFill>
                <a:latin typeface="Bell MT" panose="02020503060305020303" pitchFamily="18" charset="0"/>
                <a:ea typeface="Consolas" pitchFamily="34" charset="-122"/>
                <a:cs typeface="Consolas" pitchFamily="34" charset="-120"/>
              </a:rPr>
              <a:t>()  </a:t>
            </a:r>
            <a:r>
              <a:rPr lang="en-US" sz="1000" b="1" dirty="0" err="1">
                <a:solidFill>
                  <a:srgbClr val="746558"/>
                </a:solidFill>
                <a:latin typeface="Bell MT" panose="02020503060305020303" pitchFamily="18" charset="0"/>
                <a:ea typeface="Consolas" pitchFamily="34" charset="-122"/>
                <a:cs typeface="Consolas" pitchFamily="34" charset="-120"/>
              </a:rPr>
              <a:t>my_bank.break_open</a:t>
            </a:r>
            <a:r>
              <a:rPr lang="en-US" sz="1000" b="1" dirty="0">
                <a:solidFill>
                  <a:srgbClr val="746558"/>
                </a:solidFill>
                <a:latin typeface="Bell MT" panose="02020503060305020303" pitchFamily="18" charset="0"/>
                <a:ea typeface="Consolas" pitchFamily="34" charset="-122"/>
                <a:cs typeface="Consolas" pitchFamily="34" charset="-120"/>
              </a:rPr>
              <a:t>()</a:t>
            </a:r>
            <a:endParaRPr lang="en-US" sz="1000" b="1" dirty="0">
              <a:latin typeface="Bell MT" panose="020205030603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40769" y="303014"/>
            <a:ext cx="4247555" cy="344329"/>
          </a:xfrm>
          <a:prstGeom prst="rect">
            <a:avLst/>
          </a:prstGeom>
          <a:noFill/>
          <a:ln/>
        </p:spPr>
        <p:txBody>
          <a:bodyPr wrap="none" lIns="0" tIns="0" rIns="0" bIns="0" rtlCol="0" anchor="t"/>
          <a:lstStyle/>
          <a:p>
            <a:pPr marL="0" indent="0" algn="l">
              <a:lnSpc>
                <a:spcPts val="2700"/>
              </a:lnSpc>
              <a:buNone/>
            </a:pPr>
            <a:r>
              <a:rPr lang="en-US" sz="2150" dirty="0">
                <a:solidFill>
                  <a:srgbClr val="484237"/>
                </a:solidFill>
                <a:latin typeface="Gelasio Semi Bold" pitchFamily="34" charset="0"/>
                <a:ea typeface="Gelasio Semi Bold" pitchFamily="34" charset="-122"/>
                <a:cs typeface="Gelasio Semi Bold" pitchFamily="34" charset="-120"/>
              </a:rPr>
              <a:t>Inheritance and Polymorphism</a:t>
            </a:r>
            <a:endParaRPr lang="en-US" sz="2150" dirty="0"/>
          </a:p>
        </p:txBody>
      </p:sp>
      <p:sp>
        <p:nvSpPr>
          <p:cNvPr id="3" name="Text 1"/>
          <p:cNvSpPr/>
          <p:nvPr/>
        </p:nvSpPr>
        <p:spPr>
          <a:xfrm>
            <a:off x="440769" y="922734"/>
            <a:ext cx="2724269" cy="275392"/>
          </a:xfrm>
          <a:prstGeom prst="rect">
            <a:avLst/>
          </a:prstGeom>
          <a:noFill/>
          <a:ln/>
        </p:spPr>
        <p:txBody>
          <a:bodyPr wrap="none" lIns="0" tIns="0" rIns="0" bIns="0" rtlCol="0" anchor="t"/>
          <a:lstStyle/>
          <a:p>
            <a:pPr marL="0" indent="0" algn="l">
              <a:lnSpc>
                <a:spcPts val="2150"/>
              </a:lnSpc>
              <a:buNone/>
            </a:pPr>
            <a:r>
              <a:rPr lang="en-US" sz="1700" dirty="0">
                <a:solidFill>
                  <a:srgbClr val="484237"/>
                </a:solidFill>
                <a:latin typeface="Gelasio Semi Bold" pitchFamily="34" charset="0"/>
                <a:ea typeface="Gelasio Semi Bold" pitchFamily="34" charset="-122"/>
                <a:cs typeface="Gelasio Semi Bold" pitchFamily="34" charset="-120"/>
              </a:rPr>
              <a:t>Parent Class (Base Class)</a:t>
            </a:r>
            <a:endParaRPr lang="en-US" sz="1700" dirty="0"/>
          </a:p>
        </p:txBody>
      </p:sp>
      <p:sp>
        <p:nvSpPr>
          <p:cNvPr id="4" name="Shape 2"/>
          <p:cNvSpPr/>
          <p:nvPr/>
        </p:nvSpPr>
        <p:spPr>
          <a:xfrm>
            <a:off x="440769" y="1322070"/>
            <a:ext cx="7440811" cy="1575911"/>
          </a:xfrm>
          <a:prstGeom prst="roundRect">
            <a:avLst>
              <a:gd name="adj" fmla="val 1049"/>
            </a:avLst>
          </a:prstGeom>
          <a:solidFill>
            <a:srgbClr val="ECE9E3"/>
          </a:solidFill>
          <a:ln/>
        </p:spPr>
      </p:sp>
      <p:sp>
        <p:nvSpPr>
          <p:cNvPr id="5" name="Shape 3"/>
          <p:cNvSpPr/>
          <p:nvPr/>
        </p:nvSpPr>
        <p:spPr>
          <a:xfrm>
            <a:off x="435293" y="1322070"/>
            <a:ext cx="7451765" cy="1575911"/>
          </a:xfrm>
          <a:prstGeom prst="roundRect">
            <a:avLst>
              <a:gd name="adj" fmla="val 1049"/>
            </a:avLst>
          </a:prstGeom>
          <a:solidFill>
            <a:srgbClr val="ECE9E3"/>
          </a:solidFill>
          <a:ln/>
        </p:spPr>
      </p:sp>
      <p:sp>
        <p:nvSpPr>
          <p:cNvPr id="6" name="Text 4"/>
          <p:cNvSpPr/>
          <p:nvPr/>
        </p:nvSpPr>
        <p:spPr>
          <a:xfrm>
            <a:off x="545425" y="1404699"/>
            <a:ext cx="7231499" cy="1410653"/>
          </a:xfrm>
          <a:prstGeom prst="rect">
            <a:avLst/>
          </a:prstGeom>
          <a:noFill/>
          <a:ln/>
        </p:spPr>
        <p:txBody>
          <a:bodyPr wrap="square" lIns="0" tIns="0" rIns="0" bIns="0" rtlCol="0" anchor="t"/>
          <a:lstStyle/>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class Animal:</a:t>
            </a:r>
          </a:p>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  </a:t>
            </a:r>
          </a:p>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def __init__(self, name):</a:t>
            </a:r>
          </a:p>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 </a:t>
            </a:r>
          </a:p>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   self.name = name</a:t>
            </a:r>
          </a:p>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    </a:t>
            </a:r>
          </a:p>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  def make_sound(self):</a:t>
            </a:r>
            <a:endParaRPr lang="en-US" sz="1200" dirty="0"/>
          </a:p>
        </p:txBody>
      </p:sp>
      <p:sp>
        <p:nvSpPr>
          <p:cNvPr id="7" name="Text 5"/>
          <p:cNvSpPr/>
          <p:nvPr/>
        </p:nvSpPr>
        <p:spPr>
          <a:xfrm>
            <a:off x="440769" y="3021925"/>
            <a:ext cx="4797385" cy="275392"/>
          </a:xfrm>
          <a:prstGeom prst="rect">
            <a:avLst/>
          </a:prstGeom>
          <a:noFill/>
          <a:ln/>
        </p:spPr>
        <p:txBody>
          <a:bodyPr wrap="none" lIns="0" tIns="0" rIns="0" bIns="0" rtlCol="0" anchor="t"/>
          <a:lstStyle/>
          <a:p>
            <a:pPr marL="0" indent="0" algn="l">
              <a:lnSpc>
                <a:spcPts val="2150"/>
              </a:lnSpc>
              <a:buNone/>
            </a:pPr>
            <a:r>
              <a:rPr lang="en-US" sz="1700" dirty="0">
                <a:solidFill>
                  <a:srgbClr val="484237"/>
                </a:solidFill>
                <a:latin typeface="Gelasio Semi Bold" pitchFamily="34" charset="0"/>
                <a:ea typeface="Gelasio Semi Bold" pitchFamily="34" charset="-122"/>
                <a:cs typeface="Gelasio Semi Bold" pitchFamily="34" charset="-120"/>
              </a:rPr>
              <a:t>Child Class (Derived Class) - </a:t>
            </a:r>
            <a:r>
              <a:rPr lang="en-US" sz="1700" dirty="0">
                <a:solidFill>
                  <a:srgbClr val="D3C5B6"/>
                </a:solidFill>
                <a:latin typeface="Gelasio Semi Bold" pitchFamily="34" charset="0"/>
                <a:ea typeface="Gelasio Semi Bold" pitchFamily="34" charset="-122"/>
                <a:cs typeface="Gelasio Semi Bold" pitchFamily="34" charset="-120"/>
              </a:rPr>
              <a:t>INHERITANCE</a:t>
            </a:r>
            <a:endParaRPr lang="en-US" sz="1700" dirty="0"/>
          </a:p>
        </p:txBody>
      </p:sp>
      <p:sp>
        <p:nvSpPr>
          <p:cNvPr id="8" name="Shape 6"/>
          <p:cNvSpPr/>
          <p:nvPr/>
        </p:nvSpPr>
        <p:spPr>
          <a:xfrm>
            <a:off x="440769" y="3421261"/>
            <a:ext cx="7440811" cy="1752243"/>
          </a:xfrm>
          <a:prstGeom prst="roundRect">
            <a:avLst>
              <a:gd name="adj" fmla="val 943"/>
            </a:avLst>
          </a:prstGeom>
          <a:solidFill>
            <a:srgbClr val="ECE9E3"/>
          </a:solidFill>
          <a:ln/>
        </p:spPr>
      </p:sp>
      <p:sp>
        <p:nvSpPr>
          <p:cNvPr id="9" name="Shape 7"/>
          <p:cNvSpPr/>
          <p:nvPr/>
        </p:nvSpPr>
        <p:spPr>
          <a:xfrm>
            <a:off x="435293" y="3421261"/>
            <a:ext cx="7451765" cy="1752243"/>
          </a:xfrm>
          <a:prstGeom prst="roundRect">
            <a:avLst>
              <a:gd name="adj" fmla="val 943"/>
            </a:avLst>
          </a:prstGeom>
          <a:solidFill>
            <a:srgbClr val="ECE9E3"/>
          </a:solidFill>
          <a:ln/>
        </p:spPr>
      </p:sp>
      <p:sp>
        <p:nvSpPr>
          <p:cNvPr id="10" name="Text 8"/>
          <p:cNvSpPr/>
          <p:nvPr/>
        </p:nvSpPr>
        <p:spPr>
          <a:xfrm>
            <a:off x="545425" y="3503890"/>
            <a:ext cx="7231499" cy="1586984"/>
          </a:xfrm>
          <a:prstGeom prst="rect">
            <a:avLst/>
          </a:prstGeom>
          <a:noFill/>
          <a:ln/>
        </p:spPr>
        <p:txBody>
          <a:bodyPr wrap="square" lIns="0" tIns="0" rIns="0" bIns="0" rtlCol="0" anchor="t"/>
          <a:lstStyle/>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class Cat(Animal): </a:t>
            </a:r>
          </a:p>
          <a:p>
            <a:pPr marL="0" indent="0" algn="l">
              <a:lnSpc>
                <a:spcPts val="1350"/>
              </a:lnSpc>
              <a:buNone/>
            </a:pPr>
            <a:endParaRPr lang="en-US" sz="1200" dirty="0">
              <a:solidFill>
                <a:srgbClr val="746558"/>
              </a:solidFill>
              <a:highlight>
                <a:srgbClr val="ECE9E3"/>
              </a:highlight>
              <a:latin typeface="Consolas" pitchFamily="34" charset="0"/>
              <a:ea typeface="Consolas" pitchFamily="34" charset="-122"/>
              <a:cs typeface="Consolas" pitchFamily="34" charset="-120"/>
            </a:endParaRPr>
          </a:p>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def make_sound(self):       </a:t>
            </a:r>
          </a:p>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 </a:t>
            </a:r>
          </a:p>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return "Meow!"class Fish(Animal):</a:t>
            </a:r>
          </a:p>
          <a:p>
            <a:pPr marL="0" indent="0" algn="l">
              <a:lnSpc>
                <a:spcPts val="1350"/>
              </a:lnSpc>
              <a:buNone/>
            </a:pPr>
            <a:endParaRPr lang="en-US" sz="1200" dirty="0">
              <a:solidFill>
                <a:srgbClr val="746558"/>
              </a:solidFill>
              <a:highlight>
                <a:srgbClr val="ECE9E3"/>
              </a:highlight>
              <a:latin typeface="Consolas" pitchFamily="34" charset="0"/>
              <a:ea typeface="Consolas" pitchFamily="34" charset="-122"/>
              <a:cs typeface="Consolas" pitchFamily="34" charset="-120"/>
            </a:endParaRPr>
          </a:p>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    def make_sound(self):</a:t>
            </a:r>
          </a:p>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 </a:t>
            </a:r>
            <a:br>
              <a:rPr lang="en-US" sz="1200" dirty="0">
                <a:solidFill>
                  <a:srgbClr val="746558"/>
                </a:solidFill>
                <a:highlight>
                  <a:srgbClr val="ECE9E3"/>
                </a:highlight>
                <a:latin typeface="Consolas" pitchFamily="34" charset="0"/>
                <a:ea typeface="Consolas" pitchFamily="34" charset="-122"/>
                <a:cs typeface="Consolas" pitchFamily="34" charset="-120"/>
              </a:rPr>
            </a:br>
            <a:r>
              <a:rPr lang="en-US" sz="1200" dirty="0">
                <a:solidFill>
                  <a:srgbClr val="746558"/>
                </a:solidFill>
                <a:highlight>
                  <a:srgbClr val="ECE9E3"/>
                </a:highlight>
                <a:latin typeface="Consolas" pitchFamily="34" charset="0"/>
                <a:ea typeface="Consolas" pitchFamily="34" charset="-122"/>
                <a:cs typeface="Consolas" pitchFamily="34" charset="-120"/>
              </a:rPr>
              <a:t>       return "Blub!"</a:t>
            </a:r>
            <a:endParaRPr lang="en-US" sz="1200" dirty="0"/>
          </a:p>
        </p:txBody>
      </p:sp>
      <p:sp>
        <p:nvSpPr>
          <p:cNvPr id="11" name="Text 9"/>
          <p:cNvSpPr/>
          <p:nvPr/>
        </p:nvSpPr>
        <p:spPr>
          <a:xfrm>
            <a:off x="440769" y="5297448"/>
            <a:ext cx="2289215" cy="275392"/>
          </a:xfrm>
          <a:prstGeom prst="rect">
            <a:avLst/>
          </a:prstGeom>
          <a:noFill/>
          <a:ln/>
        </p:spPr>
        <p:txBody>
          <a:bodyPr wrap="none" lIns="0" tIns="0" rIns="0" bIns="0" rtlCol="0" anchor="t"/>
          <a:lstStyle/>
          <a:p>
            <a:pPr marL="0" indent="0" algn="l">
              <a:lnSpc>
                <a:spcPts val="2150"/>
              </a:lnSpc>
              <a:buNone/>
            </a:pPr>
            <a:r>
              <a:rPr lang="en-US" sz="1700" dirty="0">
                <a:solidFill>
                  <a:srgbClr val="484237"/>
                </a:solidFill>
                <a:latin typeface="Gelasio Semi Bold" pitchFamily="34" charset="0"/>
                <a:ea typeface="Gelasio Semi Bold" pitchFamily="34" charset="-122"/>
                <a:cs typeface="Gelasio Semi Bold" pitchFamily="34" charset="-120"/>
              </a:rPr>
              <a:t>Using </a:t>
            </a:r>
            <a:r>
              <a:rPr lang="en-US" sz="1700" dirty="0">
                <a:solidFill>
                  <a:srgbClr val="D3C5B6"/>
                </a:solidFill>
                <a:latin typeface="Gelasio Semi Bold" pitchFamily="34" charset="0"/>
                <a:ea typeface="Gelasio Semi Bold" pitchFamily="34" charset="-122"/>
                <a:cs typeface="Gelasio Semi Bold" pitchFamily="34" charset="-120"/>
              </a:rPr>
              <a:t>Polymorphism</a:t>
            </a:r>
            <a:endParaRPr lang="en-US" sz="1700" dirty="0"/>
          </a:p>
        </p:txBody>
      </p:sp>
      <p:sp>
        <p:nvSpPr>
          <p:cNvPr id="12" name="Shape 10"/>
          <p:cNvSpPr/>
          <p:nvPr/>
        </p:nvSpPr>
        <p:spPr>
          <a:xfrm>
            <a:off x="440769" y="5696783"/>
            <a:ext cx="7440811" cy="1752243"/>
          </a:xfrm>
          <a:prstGeom prst="roundRect">
            <a:avLst>
              <a:gd name="adj" fmla="val 943"/>
            </a:avLst>
          </a:prstGeom>
          <a:solidFill>
            <a:srgbClr val="ECE9E3"/>
          </a:solidFill>
          <a:ln/>
        </p:spPr>
      </p:sp>
      <p:sp>
        <p:nvSpPr>
          <p:cNvPr id="13" name="Shape 11"/>
          <p:cNvSpPr/>
          <p:nvPr/>
        </p:nvSpPr>
        <p:spPr>
          <a:xfrm>
            <a:off x="435293" y="5696783"/>
            <a:ext cx="7451765" cy="1752243"/>
          </a:xfrm>
          <a:prstGeom prst="roundRect">
            <a:avLst>
              <a:gd name="adj" fmla="val 943"/>
            </a:avLst>
          </a:prstGeom>
          <a:solidFill>
            <a:srgbClr val="ECE9E3"/>
          </a:solidFill>
          <a:ln/>
        </p:spPr>
      </p:sp>
      <p:sp>
        <p:nvSpPr>
          <p:cNvPr id="14" name="Text 12"/>
          <p:cNvSpPr/>
          <p:nvPr/>
        </p:nvSpPr>
        <p:spPr>
          <a:xfrm>
            <a:off x="545425" y="5779413"/>
            <a:ext cx="7231499" cy="1586984"/>
          </a:xfrm>
          <a:prstGeom prst="rect">
            <a:avLst/>
          </a:prstGeom>
          <a:noFill/>
          <a:ln/>
        </p:spPr>
        <p:txBody>
          <a:bodyPr wrap="square" lIns="0" tIns="0" rIns="0" bIns="0" rtlCol="0" anchor="t"/>
          <a:lstStyle/>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animals = [Cat("Whiskers"), Fish("Nemo")]</a:t>
            </a:r>
          </a:p>
          <a:p>
            <a:pPr marL="0" indent="0" algn="l">
              <a:lnSpc>
                <a:spcPts val="1350"/>
              </a:lnSpc>
              <a:buNone/>
            </a:pPr>
            <a:endParaRPr lang="en-US" sz="1200" dirty="0">
              <a:solidFill>
                <a:srgbClr val="746558"/>
              </a:solidFill>
              <a:highlight>
                <a:srgbClr val="ECE9E3"/>
              </a:highlight>
              <a:latin typeface="Consolas" pitchFamily="34" charset="0"/>
              <a:ea typeface="Consolas" pitchFamily="34" charset="-122"/>
              <a:cs typeface="Consolas" pitchFamily="34" charset="-120"/>
            </a:endParaRPr>
          </a:p>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for animal in animals: </a:t>
            </a:r>
          </a:p>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 </a:t>
            </a:r>
          </a:p>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 print(f"{animal.name} says: {</a:t>
            </a:r>
            <a:r>
              <a:rPr lang="en-US" sz="1200" dirty="0" err="1">
                <a:solidFill>
                  <a:srgbClr val="746558"/>
                </a:solidFill>
                <a:highlight>
                  <a:srgbClr val="ECE9E3"/>
                </a:highlight>
                <a:latin typeface="Consolas" pitchFamily="34" charset="0"/>
                <a:ea typeface="Consolas" pitchFamily="34" charset="-122"/>
                <a:cs typeface="Consolas" pitchFamily="34" charset="-120"/>
              </a:rPr>
              <a:t>animal.make_sound</a:t>
            </a:r>
            <a:r>
              <a:rPr lang="en-US" sz="1200" dirty="0">
                <a:solidFill>
                  <a:srgbClr val="746558"/>
                </a:solidFill>
                <a:highlight>
                  <a:srgbClr val="ECE9E3"/>
                </a:highlight>
                <a:latin typeface="Consolas" pitchFamily="34" charset="0"/>
                <a:ea typeface="Consolas" pitchFamily="34" charset="-122"/>
                <a:cs typeface="Consolas" pitchFamily="34" charset="-120"/>
              </a:rPr>
              <a:t>()}")</a:t>
            </a:r>
          </a:p>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 </a:t>
            </a:r>
          </a:p>
          <a:p>
            <a:pPr marL="0" indent="0" algn="l">
              <a:lnSpc>
                <a:spcPts val="1350"/>
              </a:lnSpc>
              <a:buNone/>
            </a:pPr>
            <a:r>
              <a:rPr lang="en-US" sz="1200" dirty="0">
                <a:solidFill>
                  <a:srgbClr val="746558"/>
                </a:solidFill>
                <a:highlight>
                  <a:srgbClr val="ECE9E3"/>
                </a:highlight>
                <a:latin typeface="Consolas" pitchFamily="34" charset="0"/>
                <a:ea typeface="Consolas" pitchFamily="34" charset="-122"/>
                <a:cs typeface="Consolas" pitchFamily="34" charset="-120"/>
              </a:rPr>
              <a:t>   Meow!</a:t>
            </a:r>
            <a:endParaRPr lang="en-US" sz="1200" dirty="0"/>
          </a:p>
        </p:txBody>
      </p:sp>
      <p:sp>
        <p:nvSpPr>
          <p:cNvPr id="15" name="Text 13"/>
          <p:cNvSpPr/>
          <p:nvPr/>
        </p:nvSpPr>
        <p:spPr>
          <a:xfrm>
            <a:off x="8249483" y="1404699"/>
            <a:ext cx="6039088" cy="1575911"/>
          </a:xfrm>
          <a:prstGeom prst="rect">
            <a:avLst/>
          </a:prstGeom>
          <a:noFill/>
          <a:ln/>
        </p:spPr>
        <p:txBody>
          <a:bodyPr wrap="square" lIns="0" tIns="0" rIns="0" bIns="0" rtlCol="0" anchor="t"/>
          <a:lstStyle/>
          <a:p>
            <a:pPr marL="0" indent="0" algn="l">
              <a:lnSpc>
                <a:spcPct val="150000"/>
              </a:lnSpc>
              <a:buNone/>
            </a:pPr>
            <a:r>
              <a:rPr lang="en-US" sz="1400" b="1" dirty="0">
                <a:solidFill>
                  <a:srgbClr val="746558"/>
                </a:solidFill>
                <a:latin typeface="Bell MT" panose="02020503060305020303" pitchFamily="18" charset="0"/>
                <a:ea typeface="Gelasio" pitchFamily="34" charset="-122"/>
                <a:cs typeface="Gelasio" pitchFamily="34" charset="-120"/>
              </a:rPr>
              <a:t>This  example  beautifully  illustrates  both  inheritance  and polymorphism in action.  Inheritance  is  demonstrated  by  the  Cat  and Fish  classes,  which are derived  from  the  base  Animal class.  They  automatically  gain the name  attribute  and  the  make sound  method  from  Animal .</a:t>
            </a:r>
            <a:endParaRPr lang="en-US" sz="1400" b="1" dirty="0">
              <a:latin typeface="Bell MT" panose="02020503060305020303" pitchFamily="18" charset="0"/>
            </a:endParaRPr>
          </a:p>
        </p:txBody>
      </p:sp>
      <p:sp>
        <p:nvSpPr>
          <p:cNvPr id="16" name="Text 14"/>
          <p:cNvSpPr/>
          <p:nvPr/>
        </p:nvSpPr>
        <p:spPr>
          <a:xfrm>
            <a:off x="8320603" y="3540164"/>
            <a:ext cx="6039088" cy="1633340"/>
          </a:xfrm>
          <a:prstGeom prst="rect">
            <a:avLst/>
          </a:prstGeom>
          <a:noFill/>
          <a:ln/>
        </p:spPr>
        <p:txBody>
          <a:bodyPr wrap="square" lIns="0" tIns="0" rIns="0" bIns="0" rtlCol="0" anchor="t"/>
          <a:lstStyle/>
          <a:p>
            <a:pPr marL="0" indent="0" algn="l">
              <a:lnSpc>
                <a:spcPct val="150000"/>
              </a:lnSpc>
              <a:buNone/>
            </a:pPr>
            <a:r>
              <a:rPr lang="en-US" sz="1400" b="1" dirty="0">
                <a:solidFill>
                  <a:srgbClr val="746558"/>
                </a:solidFill>
                <a:latin typeface="Bell MT" panose="02020503060305020303" pitchFamily="18" charset="0"/>
                <a:ea typeface="Gelasio" pitchFamily="34" charset="-122"/>
                <a:cs typeface="Gelasio" pitchFamily="34" charset="-120"/>
              </a:rPr>
              <a:t>Polymorphism  is  show cased  by how both  Cat  and  Fish  objects , despite  being  different  types , can  be  treated  as  generic  Animal  objects  when iterating  through  the  animals  list. Critically ,  each class  provides  its  own unique  implementation  of the  make sound method.</a:t>
            </a:r>
            <a:endParaRPr lang="en-US" sz="1400" b="1" dirty="0">
              <a:latin typeface="Bell MT" panose="02020503060305020303" pitchFamily="18" charset="0"/>
            </a:endParaRPr>
          </a:p>
        </p:txBody>
      </p:sp>
      <p:sp>
        <p:nvSpPr>
          <p:cNvPr id="17" name="Text 15"/>
          <p:cNvSpPr/>
          <p:nvPr/>
        </p:nvSpPr>
        <p:spPr>
          <a:xfrm>
            <a:off x="8320603" y="5696783"/>
            <a:ext cx="6039088" cy="1669614"/>
          </a:xfrm>
          <a:prstGeom prst="rect">
            <a:avLst/>
          </a:prstGeom>
          <a:noFill/>
          <a:ln/>
        </p:spPr>
        <p:txBody>
          <a:bodyPr wrap="square" lIns="0" tIns="0" rIns="0" bIns="0" rtlCol="0" anchor="t"/>
          <a:lstStyle/>
          <a:p>
            <a:pPr marL="0" indent="0" algn="l">
              <a:lnSpc>
                <a:spcPct val="150000"/>
              </a:lnSpc>
              <a:buNone/>
            </a:pPr>
            <a:r>
              <a:rPr lang="en-US" sz="1400" b="1" dirty="0">
                <a:solidFill>
                  <a:srgbClr val="746558"/>
                </a:solidFill>
                <a:latin typeface="Bell MT" panose="02020503060305020303" pitchFamily="18" charset="0"/>
                <a:ea typeface="Gelasio" pitchFamily="34" charset="-122"/>
                <a:cs typeface="Gelasio" pitchFamily="34" charset="-120"/>
              </a:rPr>
              <a:t>When  </a:t>
            </a:r>
            <a:r>
              <a:rPr lang="en-US" sz="1400" b="1" dirty="0" err="1">
                <a:solidFill>
                  <a:srgbClr val="746558"/>
                </a:solidFill>
                <a:latin typeface="Bell MT" panose="02020503060305020303" pitchFamily="18" charset="0"/>
                <a:ea typeface="Gelasio" pitchFamily="34" charset="-122"/>
                <a:cs typeface="Gelasio" pitchFamily="34" charset="-120"/>
              </a:rPr>
              <a:t>animal.make_sound</a:t>
            </a:r>
            <a:r>
              <a:rPr lang="en-US" sz="1400" b="1" dirty="0">
                <a:solidFill>
                  <a:srgbClr val="746558"/>
                </a:solidFill>
                <a:latin typeface="Bell MT" panose="02020503060305020303" pitchFamily="18" charset="0"/>
                <a:ea typeface="Gelasio" pitchFamily="34" charset="-122"/>
                <a:cs typeface="Gelasio" pitchFamily="34" charset="-120"/>
              </a:rPr>
              <a:t>()  is called,  Python  determines  the correct  </a:t>
            </a:r>
            <a:r>
              <a:rPr lang="en-US" sz="1400" b="1" dirty="0" err="1">
                <a:solidFill>
                  <a:srgbClr val="746558"/>
                </a:solidFill>
                <a:latin typeface="Bell MT" panose="02020503060305020303" pitchFamily="18" charset="0"/>
                <a:ea typeface="Gelasio" pitchFamily="34" charset="-122"/>
                <a:cs typeface="Gelasio" pitchFamily="34" charset="-120"/>
              </a:rPr>
              <a:t>make_sound</a:t>
            </a:r>
            <a:r>
              <a:rPr lang="en-US" sz="1400" b="1" dirty="0">
                <a:solidFill>
                  <a:srgbClr val="746558"/>
                </a:solidFill>
                <a:latin typeface="Bell MT" panose="02020503060305020303" pitchFamily="18" charset="0"/>
                <a:ea typeface="Gelasio" pitchFamily="34" charset="-122"/>
                <a:cs typeface="Gelasio" pitchFamily="34" charset="-120"/>
              </a:rPr>
              <a:t>  version  to execute  based  on  the actual  type of the object (Cat or Fish)  at  runtime.  This  allows  for  flexible  and  extensible  code where  new  animal  types  can  be  added  without modifying  existing code that processes  them, as  long  as  they  adhere to the common  Animal interface.</a:t>
            </a:r>
            <a:endParaRPr lang="en-US" sz="1400" b="1"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08290" y="418147"/>
            <a:ext cx="5411272" cy="380167"/>
          </a:xfrm>
          <a:prstGeom prst="rect">
            <a:avLst/>
          </a:prstGeom>
          <a:noFill/>
          <a:ln/>
        </p:spPr>
        <p:txBody>
          <a:bodyPr wrap="none" lIns="0" tIns="0" rIns="0" bIns="0" rtlCol="0" anchor="t"/>
          <a:lstStyle/>
          <a:p>
            <a:pPr marL="0" indent="0" algn="l">
              <a:lnSpc>
                <a:spcPts val="2950"/>
              </a:lnSpc>
              <a:buNone/>
            </a:pPr>
            <a:r>
              <a:rPr lang="en-US" sz="2350" dirty="0">
                <a:solidFill>
                  <a:srgbClr val="484237"/>
                </a:solidFill>
                <a:latin typeface="Gelasio Semi Bold" pitchFamily="34" charset="0"/>
                <a:ea typeface="Gelasio Semi Bold" pitchFamily="34" charset="-122"/>
                <a:cs typeface="Gelasio Semi Bold" pitchFamily="34" charset="-120"/>
              </a:rPr>
              <a:t>Why Use OOP? Summary &amp; Benefits</a:t>
            </a:r>
            <a:endParaRPr lang="en-US" sz="2350" dirty="0"/>
          </a:p>
        </p:txBody>
      </p:sp>
      <p:sp>
        <p:nvSpPr>
          <p:cNvPr id="3" name="Text 1"/>
          <p:cNvSpPr/>
          <p:nvPr/>
        </p:nvSpPr>
        <p:spPr>
          <a:xfrm>
            <a:off x="608290" y="1102400"/>
            <a:ext cx="13413819" cy="243245"/>
          </a:xfrm>
          <a:prstGeom prst="rect">
            <a:avLst/>
          </a:prstGeom>
          <a:noFill/>
          <a:ln/>
        </p:spPr>
        <p:txBody>
          <a:bodyPr wrap="none" lIns="0" tIns="0" rIns="0" bIns="0" rtlCol="0" anchor="t"/>
          <a:lstStyle/>
          <a:p>
            <a:pPr marL="0" indent="0" algn="l">
              <a:lnSpc>
                <a:spcPts val="1900"/>
              </a:lnSpc>
              <a:buNone/>
            </a:pPr>
            <a:r>
              <a:rPr lang="en-US" sz="1150" dirty="0">
                <a:solidFill>
                  <a:srgbClr val="746558"/>
                </a:solidFill>
                <a:latin typeface="Gelasio" pitchFamily="34" charset="0"/>
                <a:ea typeface="Gelasio" pitchFamily="34" charset="-122"/>
                <a:cs typeface="Gelasio" pitchFamily="34" charset="-120"/>
              </a:rPr>
              <a:t>Adopting an Object-Oriented Programming approach offers numerous advantages that contribute to the creation of robust, adaptable, and maintainable software systems.</a:t>
            </a:r>
            <a:endParaRPr lang="en-US" sz="1150" dirty="0"/>
          </a:p>
        </p:txBody>
      </p:sp>
      <p:sp>
        <p:nvSpPr>
          <p:cNvPr id="4" name="Shape 2"/>
          <p:cNvSpPr/>
          <p:nvPr/>
        </p:nvSpPr>
        <p:spPr>
          <a:xfrm>
            <a:off x="608290" y="1516737"/>
            <a:ext cx="4369832" cy="1605915"/>
          </a:xfrm>
          <a:prstGeom prst="roundRect">
            <a:avLst>
              <a:gd name="adj" fmla="val 22729"/>
            </a:avLst>
          </a:prstGeom>
          <a:solidFill>
            <a:srgbClr val="DECEBB"/>
          </a:solidFill>
          <a:ln/>
        </p:spPr>
      </p:sp>
      <p:sp>
        <p:nvSpPr>
          <p:cNvPr id="5" name="Text 3"/>
          <p:cNvSpPr/>
          <p:nvPr/>
        </p:nvSpPr>
        <p:spPr>
          <a:xfrm>
            <a:off x="760333" y="1668780"/>
            <a:ext cx="1900952" cy="237649"/>
          </a:xfrm>
          <a:prstGeom prst="rect">
            <a:avLst/>
          </a:prstGeom>
          <a:noFill/>
          <a:ln/>
        </p:spPr>
        <p:txBody>
          <a:bodyPr wrap="none" lIns="0" tIns="0" rIns="0" bIns="0" rtlCol="0" anchor="t"/>
          <a:lstStyle/>
          <a:p>
            <a:pPr marL="0" indent="0" algn="l">
              <a:lnSpc>
                <a:spcPts val="1850"/>
              </a:lnSpc>
              <a:buNone/>
            </a:pPr>
            <a:r>
              <a:rPr lang="en-US" sz="1450" dirty="0">
                <a:solidFill>
                  <a:srgbClr val="000000"/>
                </a:solidFill>
                <a:latin typeface="Gelasio Semi Bold" pitchFamily="34" charset="0"/>
                <a:ea typeface="Gelasio Semi Bold" pitchFamily="34" charset="-122"/>
                <a:cs typeface="Gelasio Semi Bold" pitchFamily="34" charset="-120"/>
              </a:rPr>
              <a:t>Modularity</a:t>
            </a:r>
            <a:endParaRPr lang="en-US" sz="1450" dirty="0"/>
          </a:p>
        </p:txBody>
      </p:sp>
      <p:sp>
        <p:nvSpPr>
          <p:cNvPr id="6" name="Text 4"/>
          <p:cNvSpPr/>
          <p:nvPr/>
        </p:nvSpPr>
        <p:spPr>
          <a:xfrm>
            <a:off x="760333" y="1997631"/>
            <a:ext cx="4065746" cy="729734"/>
          </a:xfrm>
          <a:prstGeom prst="rect">
            <a:avLst/>
          </a:prstGeom>
          <a:noFill/>
          <a:ln/>
        </p:spPr>
        <p:txBody>
          <a:bodyPr wrap="square" lIns="0" tIns="0" rIns="0" bIns="0" rtlCol="0" anchor="t"/>
          <a:lstStyle/>
          <a:p>
            <a:pPr marL="0" indent="0" algn="l">
              <a:lnSpc>
                <a:spcPts val="1900"/>
              </a:lnSpc>
              <a:buNone/>
            </a:pPr>
            <a:r>
              <a:rPr lang="en-US" sz="1150" dirty="0">
                <a:solidFill>
                  <a:srgbClr val="000000"/>
                </a:solidFill>
                <a:latin typeface="Gelasio" pitchFamily="34" charset="0"/>
                <a:ea typeface="Gelasio" pitchFamily="34" charset="-122"/>
                <a:cs typeface="Gelasio" pitchFamily="34" charset="-120"/>
              </a:rPr>
              <a:t>Code is organized into reusable, self-contained units (classes and objects). This modularity simplifies understanding, testing, and debugging individual components.</a:t>
            </a:r>
            <a:endParaRPr lang="en-US" sz="1150" dirty="0"/>
          </a:p>
        </p:txBody>
      </p:sp>
      <p:sp>
        <p:nvSpPr>
          <p:cNvPr id="7" name="Shape 5"/>
          <p:cNvSpPr/>
          <p:nvPr/>
        </p:nvSpPr>
        <p:spPr>
          <a:xfrm>
            <a:off x="5130165" y="1516737"/>
            <a:ext cx="4369951" cy="1605915"/>
          </a:xfrm>
          <a:prstGeom prst="roundRect">
            <a:avLst>
              <a:gd name="adj" fmla="val 22729"/>
            </a:avLst>
          </a:prstGeom>
          <a:solidFill>
            <a:srgbClr val="DECEBB"/>
          </a:solidFill>
          <a:ln/>
        </p:spPr>
      </p:sp>
      <p:sp>
        <p:nvSpPr>
          <p:cNvPr id="8" name="Text 6"/>
          <p:cNvSpPr/>
          <p:nvPr/>
        </p:nvSpPr>
        <p:spPr>
          <a:xfrm>
            <a:off x="5282208" y="1668780"/>
            <a:ext cx="1900952" cy="237649"/>
          </a:xfrm>
          <a:prstGeom prst="rect">
            <a:avLst/>
          </a:prstGeom>
          <a:noFill/>
          <a:ln/>
        </p:spPr>
        <p:txBody>
          <a:bodyPr wrap="none" lIns="0" tIns="0" rIns="0" bIns="0" rtlCol="0" anchor="t"/>
          <a:lstStyle/>
          <a:p>
            <a:pPr marL="0" indent="0" algn="l">
              <a:lnSpc>
                <a:spcPts val="1850"/>
              </a:lnSpc>
              <a:buNone/>
            </a:pPr>
            <a:r>
              <a:rPr lang="en-US" sz="1450" dirty="0">
                <a:solidFill>
                  <a:srgbClr val="000000"/>
                </a:solidFill>
                <a:latin typeface="Gelasio Semi Bold" pitchFamily="34" charset="0"/>
                <a:ea typeface="Gelasio Semi Bold" pitchFamily="34" charset="-122"/>
                <a:cs typeface="Gelasio Semi Bold" pitchFamily="34" charset="-120"/>
              </a:rPr>
              <a:t>Reusability</a:t>
            </a:r>
            <a:endParaRPr lang="en-US" sz="1450" dirty="0"/>
          </a:p>
        </p:txBody>
      </p:sp>
      <p:sp>
        <p:nvSpPr>
          <p:cNvPr id="9" name="Text 7"/>
          <p:cNvSpPr/>
          <p:nvPr/>
        </p:nvSpPr>
        <p:spPr>
          <a:xfrm>
            <a:off x="5282208" y="1997631"/>
            <a:ext cx="4065865" cy="972979"/>
          </a:xfrm>
          <a:prstGeom prst="rect">
            <a:avLst/>
          </a:prstGeom>
          <a:noFill/>
          <a:ln/>
        </p:spPr>
        <p:txBody>
          <a:bodyPr wrap="square" lIns="0" tIns="0" rIns="0" bIns="0" rtlCol="0" anchor="t"/>
          <a:lstStyle/>
          <a:p>
            <a:pPr marL="0" indent="0" algn="l">
              <a:lnSpc>
                <a:spcPts val="1900"/>
              </a:lnSpc>
              <a:buNone/>
            </a:pPr>
            <a:r>
              <a:rPr lang="en-US" sz="1150" dirty="0">
                <a:solidFill>
                  <a:srgbClr val="000000"/>
                </a:solidFill>
                <a:latin typeface="Gelasio" pitchFamily="34" charset="0"/>
                <a:ea typeface="Gelasio" pitchFamily="34" charset="-122"/>
                <a:cs typeface="Gelasio" pitchFamily="34" charset="-120"/>
              </a:rPr>
              <a:t>Classes and objects can be reused across different parts of a program or even in entirely new projects. Inheritance, in particular, significantly promotes code reuse by allowing child classes to leverage parent class functionalities.</a:t>
            </a:r>
            <a:endParaRPr lang="en-US" sz="1150" dirty="0"/>
          </a:p>
        </p:txBody>
      </p:sp>
      <p:sp>
        <p:nvSpPr>
          <p:cNvPr id="10" name="Shape 8"/>
          <p:cNvSpPr/>
          <p:nvPr/>
        </p:nvSpPr>
        <p:spPr>
          <a:xfrm>
            <a:off x="9652159" y="1516737"/>
            <a:ext cx="4369832" cy="1605915"/>
          </a:xfrm>
          <a:prstGeom prst="roundRect">
            <a:avLst>
              <a:gd name="adj" fmla="val 22729"/>
            </a:avLst>
          </a:prstGeom>
          <a:solidFill>
            <a:srgbClr val="DECEBB"/>
          </a:solidFill>
          <a:ln/>
        </p:spPr>
      </p:sp>
      <p:sp>
        <p:nvSpPr>
          <p:cNvPr id="11" name="Text 9"/>
          <p:cNvSpPr/>
          <p:nvPr/>
        </p:nvSpPr>
        <p:spPr>
          <a:xfrm>
            <a:off x="9804202" y="1668780"/>
            <a:ext cx="1900952" cy="237649"/>
          </a:xfrm>
          <a:prstGeom prst="rect">
            <a:avLst/>
          </a:prstGeom>
          <a:noFill/>
          <a:ln/>
        </p:spPr>
        <p:txBody>
          <a:bodyPr wrap="none" lIns="0" tIns="0" rIns="0" bIns="0" rtlCol="0" anchor="t"/>
          <a:lstStyle/>
          <a:p>
            <a:pPr marL="0" indent="0" algn="l">
              <a:lnSpc>
                <a:spcPts val="1850"/>
              </a:lnSpc>
              <a:buNone/>
            </a:pPr>
            <a:r>
              <a:rPr lang="en-US" sz="1450" dirty="0">
                <a:solidFill>
                  <a:srgbClr val="000000"/>
                </a:solidFill>
                <a:latin typeface="Gelasio Semi Bold" pitchFamily="34" charset="0"/>
                <a:ea typeface="Gelasio Semi Bold" pitchFamily="34" charset="-122"/>
                <a:cs typeface="Gelasio Semi Bold" pitchFamily="34" charset="-120"/>
              </a:rPr>
              <a:t>Maintainability</a:t>
            </a:r>
            <a:endParaRPr lang="en-US" sz="1450" dirty="0"/>
          </a:p>
        </p:txBody>
      </p:sp>
      <p:sp>
        <p:nvSpPr>
          <p:cNvPr id="12" name="Text 10"/>
          <p:cNvSpPr/>
          <p:nvPr/>
        </p:nvSpPr>
        <p:spPr>
          <a:xfrm>
            <a:off x="9804202" y="1997631"/>
            <a:ext cx="4065746" cy="972979"/>
          </a:xfrm>
          <a:prstGeom prst="rect">
            <a:avLst/>
          </a:prstGeom>
          <a:noFill/>
          <a:ln/>
        </p:spPr>
        <p:txBody>
          <a:bodyPr wrap="square" lIns="0" tIns="0" rIns="0" bIns="0" rtlCol="0" anchor="t"/>
          <a:lstStyle/>
          <a:p>
            <a:pPr marL="0" indent="0" algn="l">
              <a:lnSpc>
                <a:spcPts val="1900"/>
              </a:lnSpc>
              <a:buNone/>
            </a:pPr>
            <a:r>
              <a:rPr lang="en-US" sz="1150" dirty="0">
                <a:solidFill>
                  <a:srgbClr val="000000"/>
                </a:solidFill>
                <a:latin typeface="Gelasio" pitchFamily="34" charset="0"/>
                <a:ea typeface="Gelasio" pitchFamily="34" charset="-122"/>
                <a:cs typeface="Gelasio" pitchFamily="34" charset="-120"/>
              </a:rPr>
              <a:t>Well-structured OOP code is significantly easier to debug, update, and modify. Changes in one part of the system are less likely to affect others, thanks to encapsulation and clear interfaces.</a:t>
            </a:r>
            <a:endParaRPr lang="en-US" sz="1150" dirty="0"/>
          </a:p>
        </p:txBody>
      </p:sp>
      <p:sp>
        <p:nvSpPr>
          <p:cNvPr id="13" name="Shape 11"/>
          <p:cNvSpPr/>
          <p:nvPr/>
        </p:nvSpPr>
        <p:spPr>
          <a:xfrm>
            <a:off x="608290" y="3274695"/>
            <a:ext cx="6630829" cy="1362670"/>
          </a:xfrm>
          <a:prstGeom prst="roundRect">
            <a:avLst>
              <a:gd name="adj" fmla="val 26786"/>
            </a:avLst>
          </a:prstGeom>
          <a:solidFill>
            <a:srgbClr val="DECEBB"/>
          </a:solidFill>
          <a:ln/>
        </p:spPr>
      </p:sp>
      <p:sp>
        <p:nvSpPr>
          <p:cNvPr id="14" name="Text 12"/>
          <p:cNvSpPr/>
          <p:nvPr/>
        </p:nvSpPr>
        <p:spPr>
          <a:xfrm>
            <a:off x="760333" y="3426738"/>
            <a:ext cx="1900952" cy="237649"/>
          </a:xfrm>
          <a:prstGeom prst="rect">
            <a:avLst/>
          </a:prstGeom>
          <a:noFill/>
          <a:ln/>
        </p:spPr>
        <p:txBody>
          <a:bodyPr wrap="none" lIns="0" tIns="0" rIns="0" bIns="0" rtlCol="0" anchor="t"/>
          <a:lstStyle/>
          <a:p>
            <a:pPr marL="0" indent="0" algn="l">
              <a:lnSpc>
                <a:spcPts val="1850"/>
              </a:lnSpc>
              <a:buNone/>
            </a:pPr>
            <a:r>
              <a:rPr lang="en-US" sz="1450" dirty="0">
                <a:solidFill>
                  <a:srgbClr val="000000"/>
                </a:solidFill>
                <a:latin typeface="Gelasio Semi Bold" pitchFamily="34" charset="0"/>
                <a:ea typeface="Gelasio Semi Bold" pitchFamily="34" charset="-122"/>
                <a:cs typeface="Gelasio Semi Bold" pitchFamily="34" charset="-120"/>
              </a:rPr>
              <a:t>Scalability</a:t>
            </a:r>
            <a:endParaRPr lang="en-US" sz="1450" dirty="0"/>
          </a:p>
        </p:txBody>
      </p:sp>
      <p:sp>
        <p:nvSpPr>
          <p:cNvPr id="15" name="Text 13"/>
          <p:cNvSpPr/>
          <p:nvPr/>
        </p:nvSpPr>
        <p:spPr>
          <a:xfrm>
            <a:off x="760333" y="3755588"/>
            <a:ext cx="6326743" cy="729734"/>
          </a:xfrm>
          <a:prstGeom prst="rect">
            <a:avLst/>
          </a:prstGeom>
          <a:noFill/>
          <a:ln/>
        </p:spPr>
        <p:txBody>
          <a:bodyPr wrap="square" lIns="0" tIns="0" rIns="0" bIns="0" rtlCol="0" anchor="t"/>
          <a:lstStyle/>
          <a:p>
            <a:pPr marL="0" indent="0" algn="l">
              <a:lnSpc>
                <a:spcPts val="1900"/>
              </a:lnSpc>
              <a:buNone/>
            </a:pPr>
            <a:r>
              <a:rPr lang="en-US" sz="1150" dirty="0">
                <a:solidFill>
                  <a:srgbClr val="000000"/>
                </a:solidFill>
                <a:latin typeface="Gelasio" pitchFamily="34" charset="0"/>
                <a:ea typeface="Gelasio" pitchFamily="34" charset="-122"/>
                <a:cs typeface="Gelasio" pitchFamily="34" charset="-120"/>
              </a:rPr>
              <a:t>OOP programs are often easier to manage and expand as they grow in size and complexity. The modular nature allows new features to be added by creating new classes or extending existing ones, without extensive refactoring.</a:t>
            </a:r>
            <a:endParaRPr lang="en-US" sz="1150" dirty="0"/>
          </a:p>
        </p:txBody>
      </p:sp>
      <p:sp>
        <p:nvSpPr>
          <p:cNvPr id="16" name="Shape 14"/>
          <p:cNvSpPr/>
          <p:nvPr/>
        </p:nvSpPr>
        <p:spPr>
          <a:xfrm>
            <a:off x="7391162" y="3274695"/>
            <a:ext cx="6630829" cy="1362670"/>
          </a:xfrm>
          <a:prstGeom prst="roundRect">
            <a:avLst>
              <a:gd name="adj" fmla="val 26786"/>
            </a:avLst>
          </a:prstGeom>
          <a:solidFill>
            <a:srgbClr val="DECEBB"/>
          </a:solidFill>
          <a:ln/>
        </p:spPr>
      </p:sp>
      <p:sp>
        <p:nvSpPr>
          <p:cNvPr id="17" name="Text 15"/>
          <p:cNvSpPr/>
          <p:nvPr/>
        </p:nvSpPr>
        <p:spPr>
          <a:xfrm>
            <a:off x="7543205" y="3426738"/>
            <a:ext cx="1900952" cy="237649"/>
          </a:xfrm>
          <a:prstGeom prst="rect">
            <a:avLst/>
          </a:prstGeom>
          <a:noFill/>
          <a:ln/>
        </p:spPr>
        <p:txBody>
          <a:bodyPr wrap="none" lIns="0" tIns="0" rIns="0" bIns="0" rtlCol="0" anchor="t"/>
          <a:lstStyle/>
          <a:p>
            <a:pPr marL="0" indent="0" algn="l">
              <a:lnSpc>
                <a:spcPts val="1850"/>
              </a:lnSpc>
              <a:buNone/>
            </a:pPr>
            <a:r>
              <a:rPr lang="en-US" sz="1450" dirty="0">
                <a:solidFill>
                  <a:srgbClr val="000000"/>
                </a:solidFill>
                <a:latin typeface="Gelasio Semi Bold" pitchFamily="34" charset="0"/>
                <a:ea typeface="Gelasio Semi Bold" pitchFamily="34" charset="-122"/>
                <a:cs typeface="Gelasio Semi Bold" pitchFamily="34" charset="-120"/>
              </a:rPr>
              <a:t>Models Reality</a:t>
            </a:r>
            <a:endParaRPr lang="en-US" sz="1450" dirty="0"/>
          </a:p>
        </p:txBody>
      </p:sp>
      <p:sp>
        <p:nvSpPr>
          <p:cNvPr id="18" name="Text 16"/>
          <p:cNvSpPr/>
          <p:nvPr/>
        </p:nvSpPr>
        <p:spPr>
          <a:xfrm>
            <a:off x="7543205" y="3755588"/>
            <a:ext cx="6326743" cy="729734"/>
          </a:xfrm>
          <a:prstGeom prst="rect">
            <a:avLst/>
          </a:prstGeom>
          <a:noFill/>
          <a:ln/>
        </p:spPr>
        <p:txBody>
          <a:bodyPr wrap="square" lIns="0" tIns="0" rIns="0" bIns="0" rtlCol="0" anchor="t"/>
          <a:lstStyle/>
          <a:p>
            <a:pPr marL="0" indent="0" algn="l">
              <a:lnSpc>
                <a:spcPts val="1900"/>
              </a:lnSpc>
              <a:buNone/>
            </a:pPr>
            <a:r>
              <a:rPr lang="en-US" sz="1150" dirty="0">
                <a:solidFill>
                  <a:srgbClr val="000000"/>
                </a:solidFill>
                <a:latin typeface="Gelasio" pitchFamily="34" charset="0"/>
                <a:ea typeface="Gelasio" pitchFamily="34" charset="-122"/>
                <a:cs typeface="Gelasio" pitchFamily="34" charset="-120"/>
              </a:rPr>
              <a:t>OOP provides a more intuitive and natural way to model complex, real-world systems. Objects directly map to real-world entities, making the code more understandable and aligned with the problem domain.</a:t>
            </a:r>
            <a:endParaRPr lang="en-US" sz="1150" dirty="0"/>
          </a:p>
        </p:txBody>
      </p:sp>
      <p:sp>
        <p:nvSpPr>
          <p:cNvPr id="19" name="Text 17"/>
          <p:cNvSpPr/>
          <p:nvPr/>
        </p:nvSpPr>
        <p:spPr>
          <a:xfrm>
            <a:off x="608290" y="4865489"/>
            <a:ext cx="2281238" cy="285155"/>
          </a:xfrm>
          <a:prstGeom prst="rect">
            <a:avLst/>
          </a:prstGeom>
          <a:noFill/>
          <a:ln/>
        </p:spPr>
        <p:txBody>
          <a:bodyPr wrap="none" lIns="0" tIns="0" rIns="0" bIns="0" rtlCol="0" anchor="t"/>
          <a:lstStyle/>
          <a:p>
            <a:pPr marL="0" indent="0" algn="l">
              <a:lnSpc>
                <a:spcPts val="2200"/>
              </a:lnSpc>
              <a:buNone/>
            </a:pPr>
            <a:r>
              <a:rPr lang="en-US" sz="1750" dirty="0">
                <a:solidFill>
                  <a:srgbClr val="484237"/>
                </a:solidFill>
                <a:latin typeface="Gelasio Semi Bold" pitchFamily="34" charset="0"/>
                <a:ea typeface="Gelasio Semi Bold" pitchFamily="34" charset="-122"/>
                <a:cs typeface="Gelasio Semi Bold" pitchFamily="34" charset="-120"/>
              </a:rPr>
              <a:t>Key Takeaways:</a:t>
            </a:r>
            <a:endParaRPr lang="en-US" sz="1750" dirty="0"/>
          </a:p>
        </p:txBody>
      </p:sp>
      <p:sp>
        <p:nvSpPr>
          <p:cNvPr id="20" name="Shape 18"/>
          <p:cNvSpPr/>
          <p:nvPr/>
        </p:nvSpPr>
        <p:spPr>
          <a:xfrm>
            <a:off x="608290" y="5462349"/>
            <a:ext cx="75962" cy="75962"/>
          </a:xfrm>
          <a:prstGeom prst="roundRect">
            <a:avLst>
              <a:gd name="adj" fmla="val 601880"/>
            </a:avLst>
          </a:prstGeom>
          <a:solidFill>
            <a:srgbClr val="D3C5B6"/>
          </a:solidFill>
          <a:ln/>
        </p:spPr>
      </p:sp>
      <p:sp>
        <p:nvSpPr>
          <p:cNvPr id="21" name="Text 19"/>
          <p:cNvSpPr/>
          <p:nvPr/>
        </p:nvSpPr>
        <p:spPr>
          <a:xfrm>
            <a:off x="836295" y="5378768"/>
            <a:ext cx="13185815" cy="243245"/>
          </a:xfrm>
          <a:prstGeom prst="rect">
            <a:avLst/>
          </a:prstGeom>
          <a:noFill/>
          <a:ln/>
        </p:spPr>
        <p:txBody>
          <a:bodyPr wrap="none" lIns="0" tIns="0" rIns="0" bIns="0" rtlCol="0" anchor="t"/>
          <a:lstStyle/>
          <a:p>
            <a:pPr marL="0" indent="0" algn="l">
              <a:lnSpc>
                <a:spcPts val="1900"/>
              </a:lnSpc>
              <a:buNone/>
            </a:pPr>
            <a:r>
              <a:rPr lang="en-US" sz="1150" b="1" dirty="0">
                <a:solidFill>
                  <a:srgbClr val="746558"/>
                </a:solidFill>
                <a:latin typeface="Gelasio" pitchFamily="34" charset="0"/>
                <a:ea typeface="Gelasio" pitchFamily="34" charset="-122"/>
                <a:cs typeface="Gelasio" pitchFamily="34" charset="-120"/>
              </a:rPr>
              <a:t>Class</a:t>
            </a:r>
            <a:r>
              <a:rPr lang="en-US" sz="1150" dirty="0">
                <a:solidFill>
                  <a:srgbClr val="746558"/>
                </a:solidFill>
                <a:latin typeface="Gelasio" pitchFamily="34" charset="0"/>
                <a:ea typeface="Gelasio" pitchFamily="34" charset="-122"/>
                <a:cs typeface="Gelasio" pitchFamily="34" charset="-120"/>
              </a:rPr>
              <a:t> = A blueprint or template for creating objects, defining their attributes and behaviors.</a:t>
            </a:r>
            <a:endParaRPr lang="en-US" sz="1150" dirty="0"/>
          </a:p>
        </p:txBody>
      </p:sp>
      <p:sp>
        <p:nvSpPr>
          <p:cNvPr id="22" name="Shape 20"/>
          <p:cNvSpPr/>
          <p:nvPr/>
        </p:nvSpPr>
        <p:spPr>
          <a:xfrm>
            <a:off x="608290" y="6009680"/>
            <a:ext cx="75962" cy="75962"/>
          </a:xfrm>
          <a:prstGeom prst="roundRect">
            <a:avLst>
              <a:gd name="adj" fmla="val 601880"/>
            </a:avLst>
          </a:prstGeom>
          <a:solidFill>
            <a:srgbClr val="D3C5B6"/>
          </a:solidFill>
          <a:ln/>
        </p:spPr>
      </p:sp>
      <p:sp>
        <p:nvSpPr>
          <p:cNvPr id="23" name="Text 21"/>
          <p:cNvSpPr/>
          <p:nvPr/>
        </p:nvSpPr>
        <p:spPr>
          <a:xfrm>
            <a:off x="836295" y="5926098"/>
            <a:ext cx="13185815" cy="243245"/>
          </a:xfrm>
          <a:prstGeom prst="rect">
            <a:avLst/>
          </a:prstGeom>
          <a:noFill/>
          <a:ln/>
        </p:spPr>
        <p:txBody>
          <a:bodyPr wrap="none" lIns="0" tIns="0" rIns="0" bIns="0" rtlCol="0" anchor="t"/>
          <a:lstStyle/>
          <a:p>
            <a:pPr marL="0" indent="0" algn="l">
              <a:lnSpc>
                <a:spcPts val="1900"/>
              </a:lnSpc>
              <a:buNone/>
            </a:pPr>
            <a:r>
              <a:rPr lang="en-US" sz="1150" b="1" dirty="0">
                <a:solidFill>
                  <a:srgbClr val="746558"/>
                </a:solidFill>
                <a:latin typeface="Gelasio" pitchFamily="34" charset="0"/>
                <a:ea typeface="Gelasio" pitchFamily="34" charset="-122"/>
                <a:cs typeface="Gelasio" pitchFamily="34" charset="-120"/>
              </a:rPr>
              <a:t>Object</a:t>
            </a:r>
            <a:r>
              <a:rPr lang="en-US" sz="1150" dirty="0">
                <a:solidFill>
                  <a:srgbClr val="746558"/>
                </a:solidFill>
                <a:latin typeface="Gelasio" pitchFamily="34" charset="0"/>
                <a:ea typeface="Gelasio" pitchFamily="34" charset="-122"/>
                <a:cs typeface="Gelasio" pitchFamily="34" charset="-120"/>
              </a:rPr>
              <a:t> = An instance created from a class, representing a specific entity with its own state.</a:t>
            </a:r>
            <a:endParaRPr lang="en-US" sz="1150" dirty="0"/>
          </a:p>
        </p:txBody>
      </p:sp>
      <p:sp>
        <p:nvSpPr>
          <p:cNvPr id="24" name="Shape 22"/>
          <p:cNvSpPr/>
          <p:nvPr/>
        </p:nvSpPr>
        <p:spPr>
          <a:xfrm>
            <a:off x="608290" y="6557010"/>
            <a:ext cx="75962" cy="75962"/>
          </a:xfrm>
          <a:prstGeom prst="roundRect">
            <a:avLst>
              <a:gd name="adj" fmla="val 601880"/>
            </a:avLst>
          </a:prstGeom>
          <a:solidFill>
            <a:srgbClr val="D3C5B6"/>
          </a:solidFill>
          <a:ln/>
        </p:spPr>
      </p:sp>
      <p:sp>
        <p:nvSpPr>
          <p:cNvPr id="25" name="Text 23"/>
          <p:cNvSpPr/>
          <p:nvPr/>
        </p:nvSpPr>
        <p:spPr>
          <a:xfrm>
            <a:off x="836295" y="6473428"/>
            <a:ext cx="13185815" cy="243245"/>
          </a:xfrm>
          <a:prstGeom prst="rect">
            <a:avLst/>
          </a:prstGeom>
          <a:noFill/>
          <a:ln/>
        </p:spPr>
        <p:txBody>
          <a:bodyPr wrap="none" lIns="0" tIns="0" rIns="0" bIns="0" rtlCol="0" anchor="t"/>
          <a:lstStyle/>
          <a:p>
            <a:pPr marL="0" indent="0" algn="l">
              <a:lnSpc>
                <a:spcPts val="1900"/>
              </a:lnSpc>
              <a:buNone/>
            </a:pPr>
            <a:r>
              <a:rPr lang="en-US" sz="1150" b="1" dirty="0">
                <a:solidFill>
                  <a:srgbClr val="746558"/>
                </a:solidFill>
                <a:latin typeface="Gelasio" pitchFamily="34" charset="0"/>
                <a:ea typeface="Gelasio" pitchFamily="34" charset="-122"/>
                <a:cs typeface="Gelasio" pitchFamily="34" charset="-120"/>
              </a:rPr>
              <a:t>Attributes</a:t>
            </a:r>
            <a:r>
              <a:rPr lang="en-US" sz="1150" dirty="0">
                <a:solidFill>
                  <a:srgbClr val="746558"/>
                </a:solidFill>
                <a:latin typeface="Gelasio" pitchFamily="34" charset="0"/>
                <a:ea typeface="Gelasio" pitchFamily="34" charset="-122"/>
                <a:cs typeface="Gelasio" pitchFamily="34" charset="-120"/>
              </a:rPr>
              <a:t> = The data or properties that define an object (e.g., a car's color).</a:t>
            </a:r>
            <a:endParaRPr lang="en-US" sz="1150" dirty="0"/>
          </a:p>
        </p:txBody>
      </p:sp>
      <p:sp>
        <p:nvSpPr>
          <p:cNvPr id="26" name="Shape 24"/>
          <p:cNvSpPr/>
          <p:nvPr/>
        </p:nvSpPr>
        <p:spPr>
          <a:xfrm>
            <a:off x="608290" y="7104340"/>
            <a:ext cx="75962" cy="75962"/>
          </a:xfrm>
          <a:prstGeom prst="roundRect">
            <a:avLst>
              <a:gd name="adj" fmla="val 601880"/>
            </a:avLst>
          </a:prstGeom>
          <a:solidFill>
            <a:srgbClr val="D3C5B6"/>
          </a:solidFill>
          <a:ln/>
        </p:spPr>
      </p:sp>
      <p:sp>
        <p:nvSpPr>
          <p:cNvPr id="27" name="Text 25"/>
          <p:cNvSpPr/>
          <p:nvPr/>
        </p:nvSpPr>
        <p:spPr>
          <a:xfrm>
            <a:off x="836295" y="7020758"/>
            <a:ext cx="13185815" cy="243245"/>
          </a:xfrm>
          <a:prstGeom prst="rect">
            <a:avLst/>
          </a:prstGeom>
          <a:noFill/>
          <a:ln/>
        </p:spPr>
        <p:txBody>
          <a:bodyPr wrap="none" lIns="0" tIns="0" rIns="0" bIns="0" rtlCol="0" anchor="t"/>
          <a:lstStyle/>
          <a:p>
            <a:pPr marL="0" indent="0" algn="l">
              <a:lnSpc>
                <a:spcPts val="1900"/>
              </a:lnSpc>
              <a:buNone/>
            </a:pPr>
            <a:r>
              <a:rPr lang="en-US" sz="1150" b="1" dirty="0">
                <a:solidFill>
                  <a:srgbClr val="746558"/>
                </a:solidFill>
                <a:latin typeface="Gelasio" pitchFamily="34" charset="0"/>
                <a:ea typeface="Gelasio" pitchFamily="34" charset="-122"/>
                <a:cs typeface="Gelasio" pitchFamily="34" charset="-120"/>
              </a:rPr>
              <a:t>Methods</a:t>
            </a:r>
            <a:r>
              <a:rPr lang="en-US" sz="1150" dirty="0">
                <a:solidFill>
                  <a:srgbClr val="746558"/>
                </a:solidFill>
                <a:latin typeface="Gelasio" pitchFamily="34" charset="0"/>
                <a:ea typeface="Gelasio" pitchFamily="34" charset="-122"/>
                <a:cs typeface="Gelasio" pitchFamily="34" charset="-120"/>
              </a:rPr>
              <a:t> = The functions or behaviors that an object can perform (e.g., a car's drive()).</a:t>
            </a:r>
            <a:endParaRPr lang="en-US" sz="1150" dirty="0"/>
          </a:p>
        </p:txBody>
      </p:sp>
      <p:sp>
        <p:nvSpPr>
          <p:cNvPr id="28" name="Shape 26"/>
          <p:cNvSpPr/>
          <p:nvPr/>
        </p:nvSpPr>
        <p:spPr>
          <a:xfrm>
            <a:off x="608290" y="7651671"/>
            <a:ext cx="75962" cy="75962"/>
          </a:xfrm>
          <a:prstGeom prst="roundRect">
            <a:avLst>
              <a:gd name="adj" fmla="val 601880"/>
            </a:avLst>
          </a:prstGeom>
          <a:solidFill>
            <a:srgbClr val="D3C5B6"/>
          </a:solidFill>
          <a:ln/>
        </p:spPr>
      </p:sp>
      <p:sp>
        <p:nvSpPr>
          <p:cNvPr id="29" name="Text 27"/>
          <p:cNvSpPr/>
          <p:nvPr/>
        </p:nvSpPr>
        <p:spPr>
          <a:xfrm>
            <a:off x="836295" y="7568089"/>
            <a:ext cx="13185815" cy="243245"/>
          </a:xfrm>
          <a:prstGeom prst="rect">
            <a:avLst/>
          </a:prstGeom>
          <a:noFill/>
          <a:ln/>
        </p:spPr>
        <p:txBody>
          <a:bodyPr wrap="none" lIns="0" tIns="0" rIns="0" bIns="0" rtlCol="0" anchor="t"/>
          <a:lstStyle/>
          <a:p>
            <a:pPr marL="0" indent="0" algn="l">
              <a:lnSpc>
                <a:spcPts val="1900"/>
              </a:lnSpc>
              <a:buNone/>
            </a:pPr>
            <a:r>
              <a:rPr lang="en-US" sz="1150" dirty="0">
                <a:latin typeface="Gelasio" pitchFamily="34" charset="0"/>
                <a:ea typeface="Gelasio" pitchFamily="34" charset="-122"/>
                <a:cs typeface="Gelasio" pitchFamily="34" charset="-120"/>
              </a:rPr>
              <a:t>The </a:t>
            </a:r>
            <a:r>
              <a:rPr lang="en-US" sz="1150" b="1" dirty="0">
                <a:latin typeface="Gelasio" pitchFamily="34" charset="0"/>
                <a:ea typeface="Gelasio" pitchFamily="34" charset="-122"/>
                <a:cs typeface="Gelasio" pitchFamily="34" charset="-120"/>
              </a:rPr>
              <a:t>Four Pillars</a:t>
            </a:r>
            <a:r>
              <a:rPr lang="en-US" sz="1150" dirty="0">
                <a:latin typeface="Gelasio" pitchFamily="34" charset="0"/>
                <a:ea typeface="Gelasio" pitchFamily="34" charset="-122"/>
                <a:cs typeface="Gelasio" pitchFamily="34" charset="-120"/>
              </a:rPr>
              <a:t> (</a:t>
            </a:r>
            <a:r>
              <a:rPr lang="en-US" sz="1150" b="1" dirty="0">
                <a:latin typeface="Gelasio" pitchFamily="34" charset="0"/>
                <a:ea typeface="Gelasio" pitchFamily="34" charset="-122"/>
                <a:cs typeface="Gelasio" pitchFamily="34" charset="-120"/>
              </a:rPr>
              <a:t>Encapsulation, Abstraction, Inheritance, Polymorphism</a:t>
            </a:r>
            <a:r>
              <a:rPr lang="en-US" sz="1150" dirty="0">
                <a:latin typeface="Gelasio" pitchFamily="34" charset="0"/>
                <a:ea typeface="Gelasio" pitchFamily="34" charset="-122"/>
                <a:cs typeface="Gelasio" pitchFamily="34" charset="-120"/>
              </a:rPr>
              <a:t>) provide a powerful structure for organizing and designing code effectively.</a:t>
            </a:r>
            <a:endParaRPr lang="en-US" sz="11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1282</Words>
  <Application>Microsoft Office PowerPoint</Application>
  <PresentationFormat>Custom</PresentationFormat>
  <Paragraphs>98</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Gelasio Semi Bold</vt:lpstr>
      <vt:lpstr>Arial</vt:lpstr>
      <vt:lpstr>Gelasio</vt:lpstr>
      <vt:lpstr>Consolas</vt:lpstr>
      <vt:lpstr>Bell MT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Prajapati priyam</cp:lastModifiedBy>
  <cp:revision>2</cp:revision>
  <dcterms:created xsi:type="dcterms:W3CDTF">2025-09-06T07:20:58Z</dcterms:created>
  <dcterms:modified xsi:type="dcterms:W3CDTF">2025-09-06T07:45:20Z</dcterms:modified>
</cp:coreProperties>
</file>