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146847059" r:id="rId15"/>
    <p:sldId id="2146847060" r:id="rId16"/>
    <p:sldId id="2146847061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7/31/2025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7/31/2025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7/31/2025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yamaddela26/Project_IBMClou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 Priyadharshini-Yogi Vemana University-ECE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AI </a:t>
            </a:r>
            <a:r>
              <a:rPr lang="en-IN" sz="2400" dirty="0" err="1"/>
              <a:t>Kosh</a:t>
            </a:r>
            <a:r>
              <a:rPr lang="en-IN" sz="2400" dirty="0"/>
              <a:t> </a:t>
            </a:r>
            <a:r>
              <a:rPr lang="en-IN" sz="2400" dirty="0" smtClean="0"/>
              <a:t>Dataset</a:t>
            </a:r>
            <a:endParaRPr lang="en-IN" sz="2400" dirty="0"/>
          </a:p>
          <a:p>
            <a:r>
              <a:rPr lang="en-IN" sz="2400" dirty="0"/>
              <a:t>IBM Watson Studio Documentation</a:t>
            </a:r>
          </a:p>
          <a:p>
            <a:r>
              <a:rPr lang="en-IN" sz="2400" dirty="0"/>
              <a:t>IBM Cloud </a:t>
            </a:r>
            <a:r>
              <a:rPr lang="en-IN" sz="2400" dirty="0" err="1"/>
              <a:t>Lite</a:t>
            </a:r>
            <a:r>
              <a:rPr lang="en-IN" sz="2400" dirty="0"/>
              <a:t> Services</a:t>
            </a:r>
          </a:p>
          <a:p>
            <a:r>
              <a:rPr lang="en-IN" sz="2400" dirty="0"/>
              <a:t>ML Algorithms used in </a:t>
            </a:r>
            <a:r>
              <a:rPr lang="en-IN" sz="2400" dirty="0" err="1" smtClean="0"/>
              <a:t>AutoAI</a:t>
            </a:r>
            <a:endParaRPr lang="en-IN" sz="2400" dirty="0" smtClean="0"/>
          </a:p>
          <a:p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GitHub Repository link:</a:t>
            </a:r>
          </a:p>
          <a:p>
            <a:pPr marL="0" indent="0">
              <a:buNone/>
            </a:pPr>
            <a:r>
              <a:rPr lang="en-IN" sz="2400" dirty="0" smtClean="0">
                <a:hlinkClick r:id="rId2"/>
              </a:rPr>
              <a:t>https://github.com/priyamaddela26/Project_IBMCloud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209" y="1301750"/>
            <a:ext cx="6405581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871" y="1301750"/>
            <a:ext cx="6184258" cy="4673600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979" y="1301750"/>
            <a:ext cx="7564042" cy="4673600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sz="2000" b="1" dirty="0" smtClean="0">
              <a:latin typeface="Arial"/>
              <a:ea typeface="+mn-lt"/>
              <a:cs typeface="Arial"/>
            </a:endParaRPr>
          </a:p>
          <a:p>
            <a:pPr marL="305435" indent="-305435"/>
            <a:r>
              <a:rPr lang="en-US" sz="2000" b="1" dirty="0" smtClean="0">
                <a:latin typeface="Arial"/>
                <a:ea typeface="+mn-lt"/>
                <a:cs typeface="Arial"/>
              </a:rPr>
              <a:t>Proposed </a:t>
            </a:r>
            <a:r>
              <a:rPr lang="en-US" sz="2000" b="1" dirty="0">
                <a:latin typeface="Arial"/>
                <a:ea typeface="+mn-lt"/>
                <a:cs typeface="Arial"/>
              </a:rPr>
              <a:t>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 Pradhan </a:t>
            </a:r>
            <a:r>
              <a:rPr lang="en-US" dirty="0" err="1"/>
              <a:t>Mantri</a:t>
            </a:r>
            <a:r>
              <a:rPr lang="en-US" dirty="0"/>
              <a:t> Gram </a:t>
            </a:r>
            <a:r>
              <a:rPr lang="en-US" dirty="0" err="1"/>
              <a:t>Sadak</a:t>
            </a:r>
            <a:r>
              <a:rPr lang="en-US" dirty="0"/>
              <a:t> </a:t>
            </a:r>
            <a:r>
              <a:rPr lang="en-US" dirty="0" err="1"/>
              <a:t>Yojana</a:t>
            </a:r>
            <a:r>
              <a:rPr lang="en-US" dirty="0"/>
              <a:t> (PMGSY) is a flagship rural development </a:t>
            </a:r>
            <a:r>
              <a:rPr lang="en-US" dirty="0" smtClean="0"/>
              <a:t>program </a:t>
            </a:r>
            <a:r>
              <a:rPr lang="en-US" dirty="0"/>
              <a:t>in India, initiated to provide all-weather road connectivity to eligible </a:t>
            </a:r>
            <a:r>
              <a:rPr lang="en-US" dirty="0" smtClean="0"/>
              <a:t>unconnected </a:t>
            </a:r>
            <a:r>
              <a:rPr lang="en-US" dirty="0"/>
              <a:t>habitations. Over the years, the program has evolved through different </a:t>
            </a:r>
            <a:r>
              <a:rPr lang="en-US" dirty="0" smtClean="0"/>
              <a:t>phases </a:t>
            </a:r>
            <a:r>
              <a:rPr lang="en-US" dirty="0"/>
              <a:t>or schemes (PMGSY-I, PMGSY-II, RCPLWEA, etc.), each with potentially </a:t>
            </a:r>
            <a:r>
              <a:rPr lang="en-US" dirty="0" smtClean="0"/>
              <a:t>distinct </a:t>
            </a:r>
            <a:r>
              <a:rPr lang="en-US" dirty="0"/>
              <a:t>objectives, funding mechanisms, and project specifications. </a:t>
            </a:r>
            <a:r>
              <a:rPr lang="en-US" dirty="0" smtClean="0"/>
              <a:t>For </a:t>
            </a:r>
            <a:r>
              <a:rPr lang="en-US" dirty="0"/>
              <a:t>government bodies, infrastructure planners, and policy analysts, efficiently </a:t>
            </a:r>
            <a:r>
              <a:rPr lang="en-US" dirty="0" smtClean="0"/>
              <a:t>categorizing </a:t>
            </a:r>
            <a:r>
              <a:rPr lang="en-US" dirty="0"/>
              <a:t>thousands of ongoing and completed projects is crucial for effective </a:t>
            </a:r>
            <a:r>
              <a:rPr lang="en-US" dirty="0" smtClean="0"/>
              <a:t>monitoring</a:t>
            </a:r>
            <a:r>
              <a:rPr lang="en-US" dirty="0"/>
              <a:t>, transparent budget allocation, and assessing the long-term impact of these </a:t>
            </a:r>
            <a:r>
              <a:rPr lang="en-US" dirty="0" smtClean="0"/>
              <a:t>schemes</a:t>
            </a:r>
            <a:r>
              <a:rPr lang="en-US" dirty="0"/>
              <a:t>. Manual classification is time-consuming, prone to errors, and scales poorly. This project addresses the need for an automated system to classify these projects accurately </a:t>
            </a:r>
            <a:r>
              <a:rPr lang="en-US" dirty="0" smtClean="0"/>
              <a:t>based on PMGSY_SCHEME </a:t>
            </a:r>
            <a:r>
              <a:rPr lang="en-US" dirty="0"/>
              <a:t>based on its physical and financial </a:t>
            </a:r>
            <a:r>
              <a:rPr lang="en-US" dirty="0" smtClean="0"/>
              <a:t>characteristics.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r>
              <a:rPr lang="en-US" sz="1200" dirty="0"/>
              <a:t>Develop a machine learning model to classify rural infrastructure projects under their respective PMGSY schemes (PMGSY-I, II, III) using physical and financial project data.</a:t>
            </a:r>
          </a:p>
          <a:p>
            <a:r>
              <a:rPr lang="en-US" sz="1200" dirty="0"/>
              <a:t>This model will support faster decision-making for monitoring, budgeting, and impact analysis of government projects</a:t>
            </a:r>
            <a:r>
              <a:rPr lang="en-US" sz="1200" dirty="0" smtClean="0"/>
              <a:t>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Data Collection: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US" sz="1200" dirty="0"/>
              <a:t>Used the official AI </a:t>
            </a:r>
            <a:r>
              <a:rPr lang="en-US" sz="1200" dirty="0" err="1"/>
              <a:t>Kosh</a:t>
            </a:r>
            <a:r>
              <a:rPr lang="en-US" sz="1200" dirty="0"/>
              <a:t> dataset containing details of PMGSY projects from across India.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Data Preprocessing: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US" sz="1200" dirty="0"/>
              <a:t>Cleaned the dataset by removing nulls and unused columns, and normalized numerical features.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Machine Learning Algorithm: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US" sz="1200" dirty="0"/>
              <a:t>Trained multiple models using IBM Watson </a:t>
            </a:r>
            <a:r>
              <a:rPr lang="en-US" sz="1200" dirty="0" err="1" smtClean="0"/>
              <a:t>AutoAI</a:t>
            </a:r>
            <a:r>
              <a:rPr lang="en-US" sz="1200" dirty="0" smtClean="0"/>
              <a:t>; </a:t>
            </a:r>
            <a:r>
              <a:rPr lang="en-US" sz="1200" dirty="0"/>
              <a:t>the best-performing model was the Snap Random Forest Classifier.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Deployment: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US" sz="1200" dirty="0"/>
              <a:t>Best model selected using IBM Watson </a:t>
            </a:r>
            <a:r>
              <a:rPr lang="en-US" sz="1200" dirty="0" err="1" smtClean="0"/>
              <a:t>AutoAI</a:t>
            </a:r>
            <a:endParaRPr lang="en-US" sz="1200" dirty="0" smtClean="0"/>
          </a:p>
          <a:p>
            <a:pPr marL="629920" lvl="1" indent="-305435"/>
            <a:r>
              <a:rPr lang="en-US" sz="1200" dirty="0"/>
              <a:t>Deployed as an online service in IBM Watson Studio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Evaluation: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US" sz="1200" dirty="0"/>
              <a:t>Evaluated using accuracy, with the final model achieving </a:t>
            </a:r>
            <a:r>
              <a:rPr lang="en-US" sz="1200" b="1" dirty="0"/>
              <a:t>92.4%</a:t>
            </a:r>
            <a:r>
              <a:rPr lang="en-US" sz="1200" dirty="0"/>
              <a:t>. Additional evaluation included prediction confidence and visualization.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This section outlines the overall strategy and methodology for building a machine learning model to classify PMGSY rural infrastructure projects using IBM Watson tools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IN" sz="1800" b="1" dirty="0" smtClean="0">
                <a:solidFill>
                  <a:srgbClr val="0F0F0F"/>
                </a:solidFill>
              </a:rPr>
              <a:t>System </a:t>
            </a:r>
            <a:r>
              <a:rPr lang="en-IN" sz="1800" b="1" dirty="0">
                <a:solidFill>
                  <a:srgbClr val="0F0F0F"/>
                </a:solidFill>
              </a:rPr>
              <a:t>requirements</a:t>
            </a:r>
          </a:p>
          <a:p>
            <a:pPr lvl="1"/>
            <a:r>
              <a:rPr lang="en-IN" sz="1500" dirty="0"/>
              <a:t>IBM Watson Studio (</a:t>
            </a:r>
            <a:r>
              <a:rPr lang="en-IN" sz="1500" dirty="0" err="1"/>
              <a:t>AutoAI</a:t>
            </a:r>
            <a:r>
              <a:rPr lang="en-IN" sz="1500" dirty="0"/>
              <a:t>)</a:t>
            </a:r>
          </a:p>
          <a:p>
            <a:pPr lvl="1"/>
            <a:r>
              <a:rPr lang="en-IN" sz="1500" dirty="0"/>
              <a:t>IBM Cloud </a:t>
            </a:r>
            <a:r>
              <a:rPr lang="en-IN" sz="1500" dirty="0" err="1"/>
              <a:t>Lite</a:t>
            </a:r>
            <a:endParaRPr lang="en-IN" sz="1500" dirty="0"/>
          </a:p>
          <a:p>
            <a:pPr lvl="1"/>
            <a:r>
              <a:rPr lang="en-IN" sz="1500" dirty="0"/>
              <a:t>AI </a:t>
            </a:r>
            <a:r>
              <a:rPr lang="en-IN" sz="1500" dirty="0" err="1"/>
              <a:t>Kosh</a:t>
            </a:r>
            <a:r>
              <a:rPr lang="en-IN" sz="1500" dirty="0"/>
              <a:t> PMGSY Dataset (CSV Format)</a:t>
            </a:r>
          </a:p>
          <a:p>
            <a:pPr marL="305435" indent="-305435"/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1400" dirty="0"/>
              <a:t>This section outlines the machine learning approach used to classify rural infrastructure projects into the correct PMGSY scheme using project-level features.</a:t>
            </a:r>
            <a:endParaRPr lang="en-IN" sz="1400" dirty="0" smtClean="0"/>
          </a:p>
          <a:p>
            <a:pPr marL="305435" indent="-305435"/>
            <a:r>
              <a:rPr lang="en-IN" sz="1400" b="1" dirty="0" smtClean="0">
                <a:ea typeface="+mn-lt"/>
                <a:cs typeface="+mn-lt"/>
              </a:rPr>
              <a:t>Algorithm Selection:  </a:t>
            </a:r>
            <a:r>
              <a:rPr lang="en-US" dirty="0" smtClean="0"/>
              <a:t>Snap Random Forest Classifier (chosen based on performance by </a:t>
            </a:r>
            <a:r>
              <a:rPr lang="en-US" dirty="0" err="1" smtClean="0"/>
              <a:t>AutoAI</a:t>
            </a:r>
            <a:r>
              <a:rPr lang="en-US" dirty="0" smtClean="0"/>
              <a:t>)</a:t>
            </a:r>
            <a:endParaRPr lang="en-IN" dirty="0" smtClean="0"/>
          </a:p>
          <a:p>
            <a:pPr marL="305435" indent="-305435"/>
            <a:r>
              <a:rPr lang="en-IN" sz="1400" b="1" dirty="0" smtClean="0">
                <a:ea typeface="+mn-lt"/>
                <a:cs typeface="+mn-lt"/>
              </a:rPr>
              <a:t>Data Input:</a:t>
            </a:r>
            <a:r>
              <a:rPr lang="en-IN" sz="1400" dirty="0" smtClean="0"/>
              <a:t> </a:t>
            </a:r>
            <a:r>
              <a:rPr lang="en-US" dirty="0" smtClean="0"/>
              <a:t>Project statistics such as road/bridge length, cost, completion status, and expenditure</a:t>
            </a:r>
            <a:endParaRPr lang="en-IN" dirty="0" smtClean="0"/>
          </a:p>
          <a:p>
            <a:pPr marL="305435" indent="-305435"/>
            <a:r>
              <a:rPr lang="en-IN" sz="1400" b="1" dirty="0" smtClean="0">
                <a:ea typeface="+mn-lt"/>
                <a:cs typeface="+mn-lt"/>
              </a:rPr>
              <a:t>Training Process: </a:t>
            </a:r>
            <a:r>
              <a:rPr lang="en-US" dirty="0" smtClean="0"/>
              <a:t>The model was trained using IBM </a:t>
            </a:r>
            <a:r>
              <a:rPr lang="en-US" dirty="0" err="1" smtClean="0"/>
              <a:t>AutoAI</a:t>
            </a:r>
            <a:r>
              <a:rPr lang="en-US" dirty="0" smtClean="0"/>
              <a:t>, which split the data, applied preprocessing, and optimized model parameters through automated evaluation</a:t>
            </a:r>
            <a:endParaRPr lang="en-IN" dirty="0" smtClean="0"/>
          </a:p>
          <a:p>
            <a:pPr marL="305435" indent="-305435"/>
            <a:r>
              <a:rPr lang="en-IN" sz="1400" b="1" dirty="0" smtClean="0">
                <a:ea typeface="+mn-lt"/>
                <a:cs typeface="+mn-lt"/>
              </a:rPr>
              <a:t>Prediction Process:</a:t>
            </a:r>
            <a:r>
              <a:rPr lang="en-IN" dirty="0" smtClean="0"/>
              <a:t> </a:t>
            </a:r>
            <a:r>
              <a:rPr lang="en-US" sz="1400" dirty="0" smtClean="0"/>
              <a:t>Once deployed, the model predicts the correct PMGSY scheme for new project data via a web-based API hosted on IBM Watson Studio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72" y="1301750"/>
            <a:ext cx="10244855" cy="4673600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Successfully automated the classification of rural infrastructure projects</a:t>
            </a:r>
          </a:p>
          <a:p>
            <a:r>
              <a:rPr lang="en-US" sz="2000" dirty="0"/>
              <a:t>High model accuracy (92.4%) achieved using IBM </a:t>
            </a:r>
            <a:r>
              <a:rPr lang="en-US" sz="2000" dirty="0" err="1"/>
              <a:t>AutoAI</a:t>
            </a:r>
            <a:endParaRPr lang="en-US" sz="2000" dirty="0"/>
          </a:p>
          <a:p>
            <a:r>
              <a:rPr lang="en-US" sz="2000" dirty="0"/>
              <a:t>Reduced manual errors and improved scalability for government analysis</a:t>
            </a:r>
          </a:p>
          <a:p>
            <a:r>
              <a:rPr lang="en-US" sz="2000" dirty="0"/>
              <a:t>Simplifies future project </a:t>
            </a:r>
            <a:r>
              <a:rPr lang="en-US" sz="2000" dirty="0" smtClean="0"/>
              <a:t>tracking</a:t>
            </a:r>
            <a:endParaRPr lang="en-US" sz="2000" dirty="0"/>
          </a:p>
          <a:p>
            <a:pPr marL="305435" indent="-305435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r>
              <a:rPr lang="en-US" sz="2000" dirty="0"/>
              <a:t>Expand model to include additional states, time factors, and satellite input</a:t>
            </a:r>
          </a:p>
          <a:p>
            <a:r>
              <a:rPr lang="en-US" sz="2000" dirty="0"/>
              <a:t>Integrate into public dashboard or government portals</a:t>
            </a:r>
          </a:p>
          <a:p>
            <a:r>
              <a:rPr lang="en-US" sz="2000" dirty="0"/>
              <a:t>Enhance with </a:t>
            </a:r>
            <a:r>
              <a:rPr lang="en-US" sz="2000" dirty="0" smtClean="0"/>
              <a:t>geolocation &amp; </a:t>
            </a:r>
            <a:r>
              <a:rPr lang="en-US" sz="2000" dirty="0"/>
              <a:t>real-time status tracking</a:t>
            </a:r>
          </a:p>
          <a:p>
            <a:r>
              <a:rPr lang="en-US" sz="2000" dirty="0"/>
              <a:t>Fine-tune models with new data regularly for accuracy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62</TotalTime>
  <Words>589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PROJECT TITLE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priya darshini</cp:lastModifiedBy>
  <cp:revision>31</cp:revision>
  <dcterms:created xsi:type="dcterms:W3CDTF">2021-05-26T16:50:10Z</dcterms:created>
  <dcterms:modified xsi:type="dcterms:W3CDTF">2025-07-31T12:41:22Z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