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A72634-DD73-4182-A694-8794B7C5690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0F7519F8-0463-4742-84A2-5FAD20CF3613}">
      <dgm:prSet/>
      <dgm:spPr/>
      <dgm:t>
        <a:bodyPr/>
        <a:lstStyle/>
        <a:p>
          <a:r>
            <a:rPr lang="en-IN"/>
            <a:t>Task 1 </a:t>
          </a:r>
        </a:p>
      </dgm:t>
    </dgm:pt>
    <dgm:pt modelId="{84696E50-36E5-49A9-892C-492484924617}" type="parTrans" cxnId="{53D48CEC-A525-404C-BBBE-E0D1C5C87AC9}">
      <dgm:prSet/>
      <dgm:spPr/>
      <dgm:t>
        <a:bodyPr/>
        <a:lstStyle/>
        <a:p>
          <a:endParaRPr lang="en-IN"/>
        </a:p>
      </dgm:t>
    </dgm:pt>
    <dgm:pt modelId="{85BD534B-CE3A-4F8B-A03B-4C4338F4FDE9}" type="sibTrans" cxnId="{53D48CEC-A525-404C-BBBE-E0D1C5C87AC9}">
      <dgm:prSet/>
      <dgm:spPr/>
      <dgm:t>
        <a:bodyPr/>
        <a:lstStyle/>
        <a:p>
          <a:endParaRPr lang="en-IN"/>
        </a:p>
      </dgm:t>
    </dgm:pt>
    <dgm:pt modelId="{E1686D10-3F6A-4346-A81B-CA099A1D854E}" type="pres">
      <dgm:prSet presAssocID="{26A72634-DD73-4182-A694-8794B7C5690A}" presName="linear" presStyleCnt="0">
        <dgm:presLayoutVars>
          <dgm:animLvl val="lvl"/>
          <dgm:resizeHandles val="exact"/>
        </dgm:presLayoutVars>
      </dgm:prSet>
      <dgm:spPr/>
    </dgm:pt>
    <dgm:pt modelId="{08D81AB3-E514-4CEA-A599-DA3FAE940E08}" type="pres">
      <dgm:prSet presAssocID="{0F7519F8-0463-4742-84A2-5FAD20CF3613}" presName="parentText" presStyleLbl="node1" presStyleIdx="0" presStyleCnt="1">
        <dgm:presLayoutVars>
          <dgm:chMax val="0"/>
          <dgm:bulletEnabled val="1"/>
        </dgm:presLayoutVars>
      </dgm:prSet>
      <dgm:spPr/>
    </dgm:pt>
  </dgm:ptLst>
  <dgm:cxnLst>
    <dgm:cxn modelId="{6988101B-9C2E-455D-B1DC-024765EBF188}" type="presOf" srcId="{26A72634-DD73-4182-A694-8794B7C5690A}" destId="{E1686D10-3F6A-4346-A81B-CA099A1D854E}" srcOrd="0" destOrd="0" presId="urn:microsoft.com/office/officeart/2005/8/layout/vList2"/>
    <dgm:cxn modelId="{53D48CEC-A525-404C-BBBE-E0D1C5C87AC9}" srcId="{26A72634-DD73-4182-A694-8794B7C5690A}" destId="{0F7519F8-0463-4742-84A2-5FAD20CF3613}" srcOrd="0" destOrd="0" parTransId="{84696E50-36E5-49A9-892C-492484924617}" sibTransId="{85BD534B-CE3A-4F8B-A03B-4C4338F4FDE9}"/>
    <dgm:cxn modelId="{3D315FF2-AEED-4ED1-BA59-58261D88CAF3}" type="presOf" srcId="{0F7519F8-0463-4742-84A2-5FAD20CF3613}" destId="{08D81AB3-E514-4CEA-A599-DA3FAE940E08}" srcOrd="0" destOrd="0" presId="urn:microsoft.com/office/officeart/2005/8/layout/vList2"/>
    <dgm:cxn modelId="{A1564A0F-0020-4D9E-A387-B56713A314E4}" type="presParOf" srcId="{E1686D10-3F6A-4346-A81B-CA099A1D854E}" destId="{08D81AB3-E514-4CEA-A599-DA3FAE940E0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1A1EF32-6081-43FF-A6AB-8ADE0939B52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D07D5178-2668-4234-B395-8B7541E7264A}">
      <dgm:prSet/>
      <dgm:spPr/>
      <dgm:t>
        <a:bodyPr/>
        <a:lstStyle/>
        <a:p>
          <a:r>
            <a:rPr lang="en-US" b="1"/>
            <a:t>Fixed-Rate Mortgages:</a:t>
          </a:r>
          <a:endParaRPr lang="en-IN"/>
        </a:p>
      </dgm:t>
    </dgm:pt>
    <dgm:pt modelId="{13DD5468-E435-4796-96AC-10D7547A3775}" type="parTrans" cxnId="{4C7FAE99-EDAE-48C3-9FD8-61C6297794D1}">
      <dgm:prSet/>
      <dgm:spPr/>
      <dgm:t>
        <a:bodyPr/>
        <a:lstStyle/>
        <a:p>
          <a:endParaRPr lang="en-IN"/>
        </a:p>
      </dgm:t>
    </dgm:pt>
    <dgm:pt modelId="{B17061AC-CA88-4D01-A82F-07986732BF30}" type="sibTrans" cxnId="{4C7FAE99-EDAE-48C3-9FD8-61C6297794D1}">
      <dgm:prSet/>
      <dgm:spPr/>
      <dgm:t>
        <a:bodyPr/>
        <a:lstStyle/>
        <a:p>
          <a:endParaRPr lang="en-IN"/>
        </a:p>
      </dgm:t>
    </dgm:pt>
    <dgm:pt modelId="{3CEEBDEB-BA18-49B1-B9CD-814097CB2D19}">
      <dgm:prSet/>
      <dgm:spPr/>
      <dgm:t>
        <a:bodyPr/>
        <a:lstStyle/>
        <a:p>
          <a:r>
            <a:rPr lang="en-US" b="1"/>
            <a:t>Definition:</a:t>
          </a:r>
          <a:r>
            <a:rPr lang="en-US"/>
            <a:t> The interest rate remains constant throughout the loan term.</a:t>
          </a:r>
          <a:endParaRPr lang="en-IN"/>
        </a:p>
      </dgm:t>
    </dgm:pt>
    <dgm:pt modelId="{77129DC3-E75C-47F7-AA91-85DDF109AE47}" type="parTrans" cxnId="{D381CFFC-C247-4962-82EE-E78A19F7F662}">
      <dgm:prSet/>
      <dgm:spPr/>
      <dgm:t>
        <a:bodyPr/>
        <a:lstStyle/>
        <a:p>
          <a:endParaRPr lang="en-IN"/>
        </a:p>
      </dgm:t>
    </dgm:pt>
    <dgm:pt modelId="{A6A7AFEA-2439-4951-A7BF-B7C5C7C38051}" type="sibTrans" cxnId="{D381CFFC-C247-4962-82EE-E78A19F7F662}">
      <dgm:prSet/>
      <dgm:spPr/>
      <dgm:t>
        <a:bodyPr/>
        <a:lstStyle/>
        <a:p>
          <a:endParaRPr lang="en-IN"/>
        </a:p>
      </dgm:t>
    </dgm:pt>
    <dgm:pt modelId="{5A923E13-29AC-4BCE-B5FB-2910B50EC892}">
      <dgm:prSet/>
      <dgm:spPr/>
      <dgm:t>
        <a:bodyPr/>
        <a:lstStyle/>
        <a:p>
          <a:r>
            <a:rPr lang="en-US" b="1"/>
            <a:t>Advantages:</a:t>
          </a:r>
          <a:r>
            <a:rPr lang="en-US"/>
            <a:t> Predictable payments, protection against rising interest rates.</a:t>
          </a:r>
          <a:endParaRPr lang="en-IN"/>
        </a:p>
      </dgm:t>
    </dgm:pt>
    <dgm:pt modelId="{6A44FDFB-FE7E-4C07-91B7-9C49877E038F}" type="parTrans" cxnId="{AC39730E-B504-4C12-8FE6-85BDD04E5B5D}">
      <dgm:prSet/>
      <dgm:spPr/>
      <dgm:t>
        <a:bodyPr/>
        <a:lstStyle/>
        <a:p>
          <a:endParaRPr lang="en-IN"/>
        </a:p>
      </dgm:t>
    </dgm:pt>
    <dgm:pt modelId="{1DBFF4F0-09FC-4777-AEDD-CEE7E3EB48CB}" type="sibTrans" cxnId="{AC39730E-B504-4C12-8FE6-85BDD04E5B5D}">
      <dgm:prSet/>
      <dgm:spPr/>
      <dgm:t>
        <a:bodyPr/>
        <a:lstStyle/>
        <a:p>
          <a:endParaRPr lang="en-IN"/>
        </a:p>
      </dgm:t>
    </dgm:pt>
    <dgm:pt modelId="{E3CDFA09-281C-4E17-98D3-DB14AC26CF35}">
      <dgm:prSet/>
      <dgm:spPr/>
      <dgm:t>
        <a:bodyPr/>
        <a:lstStyle/>
        <a:p>
          <a:r>
            <a:rPr lang="en-US" b="1"/>
            <a:t>Disadvantages:</a:t>
          </a:r>
          <a:r>
            <a:rPr lang="en-US"/>
            <a:t> Higher initial interest rates compared to ARMs, less flexibility if interest rates fall.</a:t>
          </a:r>
          <a:endParaRPr lang="en-IN"/>
        </a:p>
      </dgm:t>
    </dgm:pt>
    <dgm:pt modelId="{C670A0B7-7A75-45B5-A528-C8BAF1AACC84}" type="parTrans" cxnId="{9B148782-EAF4-4AF8-852B-A687EE1FBB60}">
      <dgm:prSet/>
      <dgm:spPr/>
      <dgm:t>
        <a:bodyPr/>
        <a:lstStyle/>
        <a:p>
          <a:endParaRPr lang="en-IN"/>
        </a:p>
      </dgm:t>
    </dgm:pt>
    <dgm:pt modelId="{B785F374-2F01-44CE-A31A-A1ED00A1ACA1}" type="sibTrans" cxnId="{9B148782-EAF4-4AF8-852B-A687EE1FBB60}">
      <dgm:prSet/>
      <dgm:spPr/>
      <dgm:t>
        <a:bodyPr/>
        <a:lstStyle/>
        <a:p>
          <a:endParaRPr lang="en-IN"/>
        </a:p>
      </dgm:t>
    </dgm:pt>
    <dgm:pt modelId="{21D8B9C5-EFDC-44C2-865B-E9D5BFCCDB44}">
      <dgm:prSet/>
      <dgm:spPr/>
      <dgm:t>
        <a:bodyPr/>
        <a:lstStyle/>
        <a:p>
          <a:r>
            <a:rPr lang="en-US" b="1"/>
            <a:t>Adjustable-Rate Mortgages (ARMs):</a:t>
          </a:r>
          <a:endParaRPr lang="en-IN"/>
        </a:p>
      </dgm:t>
    </dgm:pt>
    <dgm:pt modelId="{810DD96C-E70A-4AFE-94F7-BCF55CEB056A}" type="parTrans" cxnId="{1E5992AC-F0A7-46F9-9448-572D7A28ADB1}">
      <dgm:prSet/>
      <dgm:spPr/>
      <dgm:t>
        <a:bodyPr/>
        <a:lstStyle/>
        <a:p>
          <a:endParaRPr lang="en-IN"/>
        </a:p>
      </dgm:t>
    </dgm:pt>
    <dgm:pt modelId="{E27A59A4-7C39-4F01-BFA8-48FF4DAEBD70}" type="sibTrans" cxnId="{1E5992AC-F0A7-46F9-9448-572D7A28ADB1}">
      <dgm:prSet/>
      <dgm:spPr/>
      <dgm:t>
        <a:bodyPr/>
        <a:lstStyle/>
        <a:p>
          <a:endParaRPr lang="en-IN"/>
        </a:p>
      </dgm:t>
    </dgm:pt>
    <dgm:pt modelId="{580B9E77-24F6-4447-9A2E-B2EE3A78AF9C}">
      <dgm:prSet/>
      <dgm:spPr/>
      <dgm:t>
        <a:bodyPr/>
        <a:lstStyle/>
        <a:p>
          <a:r>
            <a:rPr lang="en-US" b="1"/>
            <a:t>Definition:</a:t>
          </a:r>
          <a:r>
            <a:rPr lang="en-US"/>
            <a:t> The interest rate can change periodically based on a benchmark index.</a:t>
          </a:r>
          <a:endParaRPr lang="en-IN"/>
        </a:p>
      </dgm:t>
    </dgm:pt>
    <dgm:pt modelId="{91B76E17-1134-451A-BBC6-B28D9E1577B8}" type="parTrans" cxnId="{49B1878F-E04E-488F-9BD8-A0BBD17B1E44}">
      <dgm:prSet/>
      <dgm:spPr/>
      <dgm:t>
        <a:bodyPr/>
        <a:lstStyle/>
        <a:p>
          <a:endParaRPr lang="en-IN"/>
        </a:p>
      </dgm:t>
    </dgm:pt>
    <dgm:pt modelId="{2BA07468-EC5D-4869-847E-2CBAB00E798C}" type="sibTrans" cxnId="{49B1878F-E04E-488F-9BD8-A0BBD17B1E44}">
      <dgm:prSet/>
      <dgm:spPr/>
      <dgm:t>
        <a:bodyPr/>
        <a:lstStyle/>
        <a:p>
          <a:endParaRPr lang="en-IN"/>
        </a:p>
      </dgm:t>
    </dgm:pt>
    <dgm:pt modelId="{C4FFCF61-7C6B-460F-8ADD-735A43253B3D}">
      <dgm:prSet/>
      <dgm:spPr/>
      <dgm:t>
        <a:bodyPr/>
        <a:lstStyle/>
        <a:p>
          <a:r>
            <a:rPr lang="en-US" b="1"/>
            <a:t>Advantages:</a:t>
          </a:r>
          <a:r>
            <a:rPr lang="en-US"/>
            <a:t> Lower initial interest rates, potential for lower payments if interest rates fall.</a:t>
          </a:r>
          <a:endParaRPr lang="en-IN"/>
        </a:p>
      </dgm:t>
    </dgm:pt>
    <dgm:pt modelId="{ECDE70D2-B257-496E-A628-E2543E795ADF}" type="parTrans" cxnId="{7849AF82-1099-4E49-BE2C-7AA7D8C378D6}">
      <dgm:prSet/>
      <dgm:spPr/>
      <dgm:t>
        <a:bodyPr/>
        <a:lstStyle/>
        <a:p>
          <a:endParaRPr lang="en-IN"/>
        </a:p>
      </dgm:t>
    </dgm:pt>
    <dgm:pt modelId="{C4F3371C-A7C5-47B5-8CB4-4054335E305E}" type="sibTrans" cxnId="{7849AF82-1099-4E49-BE2C-7AA7D8C378D6}">
      <dgm:prSet/>
      <dgm:spPr/>
      <dgm:t>
        <a:bodyPr/>
        <a:lstStyle/>
        <a:p>
          <a:endParaRPr lang="en-IN"/>
        </a:p>
      </dgm:t>
    </dgm:pt>
    <dgm:pt modelId="{698AB82F-4F63-405C-9784-2A1317A2ED02}">
      <dgm:prSet/>
      <dgm:spPr/>
      <dgm:t>
        <a:bodyPr/>
        <a:lstStyle/>
        <a:p>
          <a:r>
            <a:rPr lang="en-US" b="1"/>
            <a:t>Disadvantages:</a:t>
          </a:r>
          <a:r>
            <a:rPr lang="en-US"/>
            <a:t> Uncertainty in future payments, risk of higher payments if interest rates rise.</a:t>
          </a:r>
          <a:endParaRPr lang="en-IN"/>
        </a:p>
      </dgm:t>
    </dgm:pt>
    <dgm:pt modelId="{C29D3E2C-3850-46EB-8867-F39B72733407}" type="parTrans" cxnId="{4E13B5D2-41FA-416B-B8B8-6DB676C09C28}">
      <dgm:prSet/>
      <dgm:spPr/>
      <dgm:t>
        <a:bodyPr/>
        <a:lstStyle/>
        <a:p>
          <a:endParaRPr lang="en-IN"/>
        </a:p>
      </dgm:t>
    </dgm:pt>
    <dgm:pt modelId="{3E4F8C6D-96CF-42B0-A307-B30124F5822D}" type="sibTrans" cxnId="{4E13B5D2-41FA-416B-B8B8-6DB676C09C28}">
      <dgm:prSet/>
      <dgm:spPr/>
      <dgm:t>
        <a:bodyPr/>
        <a:lstStyle/>
        <a:p>
          <a:endParaRPr lang="en-IN"/>
        </a:p>
      </dgm:t>
    </dgm:pt>
    <dgm:pt modelId="{538120AE-4812-4BA9-92A8-4CC839B50A9C}">
      <dgm:prSet/>
      <dgm:spPr/>
      <dgm:t>
        <a:bodyPr/>
        <a:lstStyle/>
        <a:p>
          <a:r>
            <a:rPr lang="en-US" b="1"/>
            <a:t>Interest-Only Mortgages:</a:t>
          </a:r>
          <a:endParaRPr lang="en-IN"/>
        </a:p>
      </dgm:t>
    </dgm:pt>
    <dgm:pt modelId="{74A145D5-CE7B-4CE6-A2AE-A8E7F64DF950}" type="parTrans" cxnId="{FFD98B4D-4360-41A9-AD6F-B520754D1408}">
      <dgm:prSet/>
      <dgm:spPr/>
      <dgm:t>
        <a:bodyPr/>
        <a:lstStyle/>
        <a:p>
          <a:endParaRPr lang="en-IN"/>
        </a:p>
      </dgm:t>
    </dgm:pt>
    <dgm:pt modelId="{0AAF7E6D-CD9B-4C2D-8506-71979CEFF709}" type="sibTrans" cxnId="{FFD98B4D-4360-41A9-AD6F-B520754D1408}">
      <dgm:prSet/>
      <dgm:spPr/>
      <dgm:t>
        <a:bodyPr/>
        <a:lstStyle/>
        <a:p>
          <a:endParaRPr lang="en-IN"/>
        </a:p>
      </dgm:t>
    </dgm:pt>
    <dgm:pt modelId="{9380CB67-2B61-4DFE-8D06-7DC33DD64D8D}">
      <dgm:prSet/>
      <dgm:spPr/>
      <dgm:t>
        <a:bodyPr/>
        <a:lstStyle/>
        <a:p>
          <a:r>
            <a:rPr lang="en-US" b="1"/>
            <a:t>Definition:</a:t>
          </a:r>
          <a:r>
            <a:rPr lang="en-US"/>
            <a:t> Borrowers pay only the interest for a specified period, after which they start paying both principal and interest.</a:t>
          </a:r>
          <a:endParaRPr lang="en-IN"/>
        </a:p>
      </dgm:t>
    </dgm:pt>
    <dgm:pt modelId="{A1F5ACCB-C997-4767-8EEE-8249A1538EBA}" type="parTrans" cxnId="{FA27EFA1-11E9-4BA3-BD1B-2D4C754A1624}">
      <dgm:prSet/>
      <dgm:spPr/>
      <dgm:t>
        <a:bodyPr/>
        <a:lstStyle/>
        <a:p>
          <a:endParaRPr lang="en-IN"/>
        </a:p>
      </dgm:t>
    </dgm:pt>
    <dgm:pt modelId="{AD1BECC6-9ECF-4DFA-ADCD-6D4D51B1E148}" type="sibTrans" cxnId="{FA27EFA1-11E9-4BA3-BD1B-2D4C754A1624}">
      <dgm:prSet/>
      <dgm:spPr/>
      <dgm:t>
        <a:bodyPr/>
        <a:lstStyle/>
        <a:p>
          <a:endParaRPr lang="en-IN"/>
        </a:p>
      </dgm:t>
    </dgm:pt>
    <dgm:pt modelId="{7BD57B24-6B25-42FD-82B3-50586B99DE9C}">
      <dgm:prSet/>
      <dgm:spPr/>
      <dgm:t>
        <a:bodyPr/>
        <a:lstStyle/>
        <a:p>
          <a:r>
            <a:rPr lang="en-US" b="1"/>
            <a:t>Advantages:</a:t>
          </a:r>
          <a:r>
            <a:rPr lang="en-US"/>
            <a:t> Lower initial payments, more cash flow for other investments.</a:t>
          </a:r>
          <a:endParaRPr lang="en-IN"/>
        </a:p>
      </dgm:t>
    </dgm:pt>
    <dgm:pt modelId="{B0D760CA-ED02-4C7F-B172-45C0244622E3}" type="parTrans" cxnId="{D803545E-E224-4E15-B1FE-63F9D25A6B05}">
      <dgm:prSet/>
      <dgm:spPr/>
      <dgm:t>
        <a:bodyPr/>
        <a:lstStyle/>
        <a:p>
          <a:endParaRPr lang="en-IN"/>
        </a:p>
      </dgm:t>
    </dgm:pt>
    <dgm:pt modelId="{BBAD9C2F-E88C-442D-A920-49610301D6CA}" type="sibTrans" cxnId="{D803545E-E224-4E15-B1FE-63F9D25A6B05}">
      <dgm:prSet/>
      <dgm:spPr/>
      <dgm:t>
        <a:bodyPr/>
        <a:lstStyle/>
        <a:p>
          <a:endParaRPr lang="en-IN"/>
        </a:p>
      </dgm:t>
    </dgm:pt>
    <dgm:pt modelId="{7A5F110A-3BDD-44FE-9555-01763A785885}">
      <dgm:prSet/>
      <dgm:spPr/>
      <dgm:t>
        <a:bodyPr/>
        <a:lstStyle/>
        <a:p>
          <a:r>
            <a:rPr lang="en-US" b="1"/>
            <a:t>Disadvantages:</a:t>
          </a:r>
          <a:r>
            <a:rPr lang="en-US"/>
            <a:t> Higher payments after the interest-only period, risk of not building equity in the property.</a:t>
          </a:r>
          <a:endParaRPr lang="en-IN"/>
        </a:p>
      </dgm:t>
    </dgm:pt>
    <dgm:pt modelId="{81BC5992-CF58-43F9-8AB1-E23727142644}" type="parTrans" cxnId="{88C85156-CD16-46CC-95B6-0B40CD9F6488}">
      <dgm:prSet/>
      <dgm:spPr/>
      <dgm:t>
        <a:bodyPr/>
        <a:lstStyle/>
        <a:p>
          <a:endParaRPr lang="en-IN"/>
        </a:p>
      </dgm:t>
    </dgm:pt>
    <dgm:pt modelId="{4F6DC45A-8246-44C1-A092-960CF29CBB91}" type="sibTrans" cxnId="{88C85156-CD16-46CC-95B6-0B40CD9F6488}">
      <dgm:prSet/>
      <dgm:spPr/>
      <dgm:t>
        <a:bodyPr/>
        <a:lstStyle/>
        <a:p>
          <a:endParaRPr lang="en-IN"/>
        </a:p>
      </dgm:t>
    </dgm:pt>
    <dgm:pt modelId="{9DA583EE-CEA9-403F-A8F0-6D8A331F24BB}" type="pres">
      <dgm:prSet presAssocID="{E1A1EF32-6081-43FF-A6AB-8ADE0939B521}" presName="linear" presStyleCnt="0">
        <dgm:presLayoutVars>
          <dgm:animLvl val="lvl"/>
          <dgm:resizeHandles val="exact"/>
        </dgm:presLayoutVars>
      </dgm:prSet>
      <dgm:spPr/>
    </dgm:pt>
    <dgm:pt modelId="{FCC07018-4237-4FE9-A396-822092066C1B}" type="pres">
      <dgm:prSet presAssocID="{D07D5178-2668-4234-B395-8B7541E7264A}" presName="parentText" presStyleLbl="node1" presStyleIdx="0" presStyleCnt="3">
        <dgm:presLayoutVars>
          <dgm:chMax val="0"/>
          <dgm:bulletEnabled val="1"/>
        </dgm:presLayoutVars>
      </dgm:prSet>
      <dgm:spPr/>
    </dgm:pt>
    <dgm:pt modelId="{331607AB-EF6B-4474-9FB3-336B32771B26}" type="pres">
      <dgm:prSet presAssocID="{D07D5178-2668-4234-B395-8B7541E7264A}" presName="childText" presStyleLbl="revTx" presStyleIdx="0" presStyleCnt="3">
        <dgm:presLayoutVars>
          <dgm:bulletEnabled val="1"/>
        </dgm:presLayoutVars>
      </dgm:prSet>
      <dgm:spPr/>
    </dgm:pt>
    <dgm:pt modelId="{ACC90C04-F13D-4821-B2CB-C06E36D27863}" type="pres">
      <dgm:prSet presAssocID="{21D8B9C5-EFDC-44C2-865B-E9D5BFCCDB44}" presName="parentText" presStyleLbl="node1" presStyleIdx="1" presStyleCnt="3">
        <dgm:presLayoutVars>
          <dgm:chMax val="0"/>
          <dgm:bulletEnabled val="1"/>
        </dgm:presLayoutVars>
      </dgm:prSet>
      <dgm:spPr/>
    </dgm:pt>
    <dgm:pt modelId="{5C22CB39-8316-44F9-8FC4-F1F991E95F1F}" type="pres">
      <dgm:prSet presAssocID="{21D8B9C5-EFDC-44C2-865B-E9D5BFCCDB44}" presName="childText" presStyleLbl="revTx" presStyleIdx="1" presStyleCnt="3">
        <dgm:presLayoutVars>
          <dgm:bulletEnabled val="1"/>
        </dgm:presLayoutVars>
      </dgm:prSet>
      <dgm:spPr/>
    </dgm:pt>
    <dgm:pt modelId="{7E5EB717-9902-4B8B-9CEA-A5D7BC29E81F}" type="pres">
      <dgm:prSet presAssocID="{538120AE-4812-4BA9-92A8-4CC839B50A9C}" presName="parentText" presStyleLbl="node1" presStyleIdx="2" presStyleCnt="3">
        <dgm:presLayoutVars>
          <dgm:chMax val="0"/>
          <dgm:bulletEnabled val="1"/>
        </dgm:presLayoutVars>
      </dgm:prSet>
      <dgm:spPr/>
    </dgm:pt>
    <dgm:pt modelId="{F073D766-EC28-4D30-9F12-D070CD832A17}" type="pres">
      <dgm:prSet presAssocID="{538120AE-4812-4BA9-92A8-4CC839B50A9C}" presName="childText" presStyleLbl="revTx" presStyleIdx="2" presStyleCnt="3">
        <dgm:presLayoutVars>
          <dgm:bulletEnabled val="1"/>
        </dgm:presLayoutVars>
      </dgm:prSet>
      <dgm:spPr/>
    </dgm:pt>
  </dgm:ptLst>
  <dgm:cxnLst>
    <dgm:cxn modelId="{AC39730E-B504-4C12-8FE6-85BDD04E5B5D}" srcId="{D07D5178-2668-4234-B395-8B7541E7264A}" destId="{5A923E13-29AC-4BCE-B5FB-2910B50EC892}" srcOrd="1" destOrd="0" parTransId="{6A44FDFB-FE7E-4C07-91B7-9C49877E038F}" sibTransId="{1DBFF4F0-09FC-4777-AEDD-CEE7E3EB48CB}"/>
    <dgm:cxn modelId="{30DF9214-6062-4EF1-90CC-3474C0FB245D}" type="presOf" srcId="{580B9E77-24F6-4447-9A2E-B2EE3A78AF9C}" destId="{5C22CB39-8316-44F9-8FC4-F1F991E95F1F}" srcOrd="0" destOrd="0" presId="urn:microsoft.com/office/officeart/2005/8/layout/vList2"/>
    <dgm:cxn modelId="{8AF1BA2F-172F-415F-81DE-60663EA5AC2E}" type="presOf" srcId="{D07D5178-2668-4234-B395-8B7541E7264A}" destId="{FCC07018-4237-4FE9-A396-822092066C1B}" srcOrd="0" destOrd="0" presId="urn:microsoft.com/office/officeart/2005/8/layout/vList2"/>
    <dgm:cxn modelId="{65A1723B-0E85-41B5-A89A-303886787B78}" type="presOf" srcId="{5A923E13-29AC-4BCE-B5FB-2910B50EC892}" destId="{331607AB-EF6B-4474-9FB3-336B32771B26}" srcOrd="0" destOrd="1" presId="urn:microsoft.com/office/officeart/2005/8/layout/vList2"/>
    <dgm:cxn modelId="{D803545E-E224-4E15-B1FE-63F9D25A6B05}" srcId="{538120AE-4812-4BA9-92A8-4CC839B50A9C}" destId="{7BD57B24-6B25-42FD-82B3-50586B99DE9C}" srcOrd="1" destOrd="0" parTransId="{B0D760CA-ED02-4C7F-B172-45C0244622E3}" sibTransId="{BBAD9C2F-E88C-442D-A920-49610301D6CA}"/>
    <dgm:cxn modelId="{67BE4D48-3087-4FBE-B27A-3C3C9B6B652A}" type="presOf" srcId="{698AB82F-4F63-405C-9784-2A1317A2ED02}" destId="{5C22CB39-8316-44F9-8FC4-F1F991E95F1F}" srcOrd="0" destOrd="2" presId="urn:microsoft.com/office/officeart/2005/8/layout/vList2"/>
    <dgm:cxn modelId="{FFD98B4D-4360-41A9-AD6F-B520754D1408}" srcId="{E1A1EF32-6081-43FF-A6AB-8ADE0939B521}" destId="{538120AE-4812-4BA9-92A8-4CC839B50A9C}" srcOrd="2" destOrd="0" parTransId="{74A145D5-CE7B-4CE6-A2AE-A8E7F64DF950}" sibTransId="{0AAF7E6D-CD9B-4C2D-8506-71979CEFF709}"/>
    <dgm:cxn modelId="{6EFAA54F-558A-4158-BCC6-535E5B2F2E19}" type="presOf" srcId="{E1A1EF32-6081-43FF-A6AB-8ADE0939B521}" destId="{9DA583EE-CEA9-403F-A8F0-6D8A331F24BB}" srcOrd="0" destOrd="0" presId="urn:microsoft.com/office/officeart/2005/8/layout/vList2"/>
    <dgm:cxn modelId="{F9BA5554-A8FD-4610-AF4C-DC761A2A77DB}" type="presOf" srcId="{7A5F110A-3BDD-44FE-9555-01763A785885}" destId="{F073D766-EC28-4D30-9F12-D070CD832A17}" srcOrd="0" destOrd="2" presId="urn:microsoft.com/office/officeart/2005/8/layout/vList2"/>
    <dgm:cxn modelId="{88C85156-CD16-46CC-95B6-0B40CD9F6488}" srcId="{538120AE-4812-4BA9-92A8-4CC839B50A9C}" destId="{7A5F110A-3BDD-44FE-9555-01763A785885}" srcOrd="2" destOrd="0" parTransId="{81BC5992-CF58-43F9-8AB1-E23727142644}" sibTransId="{4F6DC45A-8246-44C1-A092-960CF29CBB91}"/>
    <dgm:cxn modelId="{9B148782-EAF4-4AF8-852B-A687EE1FBB60}" srcId="{D07D5178-2668-4234-B395-8B7541E7264A}" destId="{E3CDFA09-281C-4E17-98D3-DB14AC26CF35}" srcOrd="2" destOrd="0" parTransId="{C670A0B7-7A75-45B5-A528-C8BAF1AACC84}" sibTransId="{B785F374-2F01-44CE-A31A-A1ED00A1ACA1}"/>
    <dgm:cxn modelId="{7849AF82-1099-4E49-BE2C-7AA7D8C378D6}" srcId="{21D8B9C5-EFDC-44C2-865B-E9D5BFCCDB44}" destId="{C4FFCF61-7C6B-460F-8ADD-735A43253B3D}" srcOrd="1" destOrd="0" parTransId="{ECDE70D2-B257-496E-A628-E2543E795ADF}" sibTransId="{C4F3371C-A7C5-47B5-8CB4-4054335E305E}"/>
    <dgm:cxn modelId="{49B1878F-E04E-488F-9BD8-A0BBD17B1E44}" srcId="{21D8B9C5-EFDC-44C2-865B-E9D5BFCCDB44}" destId="{580B9E77-24F6-4447-9A2E-B2EE3A78AF9C}" srcOrd="0" destOrd="0" parTransId="{91B76E17-1134-451A-BBC6-B28D9E1577B8}" sibTransId="{2BA07468-EC5D-4869-847E-2CBAB00E798C}"/>
    <dgm:cxn modelId="{BE45DF91-6FBA-4A88-9AA6-4A45022FD3C3}" type="presOf" srcId="{9380CB67-2B61-4DFE-8D06-7DC33DD64D8D}" destId="{F073D766-EC28-4D30-9F12-D070CD832A17}" srcOrd="0" destOrd="0" presId="urn:microsoft.com/office/officeart/2005/8/layout/vList2"/>
    <dgm:cxn modelId="{4C7FAE99-EDAE-48C3-9FD8-61C6297794D1}" srcId="{E1A1EF32-6081-43FF-A6AB-8ADE0939B521}" destId="{D07D5178-2668-4234-B395-8B7541E7264A}" srcOrd="0" destOrd="0" parTransId="{13DD5468-E435-4796-96AC-10D7547A3775}" sibTransId="{B17061AC-CA88-4D01-A82F-07986732BF30}"/>
    <dgm:cxn modelId="{FA27EFA1-11E9-4BA3-BD1B-2D4C754A1624}" srcId="{538120AE-4812-4BA9-92A8-4CC839B50A9C}" destId="{9380CB67-2B61-4DFE-8D06-7DC33DD64D8D}" srcOrd="0" destOrd="0" parTransId="{A1F5ACCB-C997-4767-8EEE-8249A1538EBA}" sibTransId="{AD1BECC6-9ECF-4DFA-ADCD-6D4D51B1E148}"/>
    <dgm:cxn modelId="{1E5992AC-F0A7-46F9-9448-572D7A28ADB1}" srcId="{E1A1EF32-6081-43FF-A6AB-8ADE0939B521}" destId="{21D8B9C5-EFDC-44C2-865B-E9D5BFCCDB44}" srcOrd="1" destOrd="0" parTransId="{810DD96C-E70A-4AFE-94F7-BCF55CEB056A}" sibTransId="{E27A59A4-7C39-4F01-BFA8-48FF4DAEBD70}"/>
    <dgm:cxn modelId="{5D3407C3-16EF-4285-8437-C59550A79FBB}" type="presOf" srcId="{21D8B9C5-EFDC-44C2-865B-E9D5BFCCDB44}" destId="{ACC90C04-F13D-4821-B2CB-C06E36D27863}" srcOrd="0" destOrd="0" presId="urn:microsoft.com/office/officeart/2005/8/layout/vList2"/>
    <dgm:cxn modelId="{4E13B5D2-41FA-416B-B8B8-6DB676C09C28}" srcId="{21D8B9C5-EFDC-44C2-865B-E9D5BFCCDB44}" destId="{698AB82F-4F63-405C-9784-2A1317A2ED02}" srcOrd="2" destOrd="0" parTransId="{C29D3E2C-3850-46EB-8867-F39B72733407}" sibTransId="{3E4F8C6D-96CF-42B0-A307-B30124F5822D}"/>
    <dgm:cxn modelId="{BE4E2ED4-C4A8-4E7F-955F-3D422A41A817}" type="presOf" srcId="{3CEEBDEB-BA18-49B1-B9CD-814097CB2D19}" destId="{331607AB-EF6B-4474-9FB3-336B32771B26}" srcOrd="0" destOrd="0" presId="urn:microsoft.com/office/officeart/2005/8/layout/vList2"/>
    <dgm:cxn modelId="{550DCFE2-FDD5-4E25-A22E-1B2A487CF74F}" type="presOf" srcId="{538120AE-4812-4BA9-92A8-4CC839B50A9C}" destId="{7E5EB717-9902-4B8B-9CEA-A5D7BC29E81F}" srcOrd="0" destOrd="0" presId="urn:microsoft.com/office/officeart/2005/8/layout/vList2"/>
    <dgm:cxn modelId="{EF5FDCE3-040F-4668-86AA-1B59B6DF6093}" type="presOf" srcId="{7BD57B24-6B25-42FD-82B3-50586B99DE9C}" destId="{F073D766-EC28-4D30-9F12-D070CD832A17}" srcOrd="0" destOrd="1" presId="urn:microsoft.com/office/officeart/2005/8/layout/vList2"/>
    <dgm:cxn modelId="{AB6AF8F0-C92B-449C-AE2A-7BD2742E2808}" type="presOf" srcId="{C4FFCF61-7C6B-460F-8ADD-735A43253B3D}" destId="{5C22CB39-8316-44F9-8FC4-F1F991E95F1F}" srcOrd="0" destOrd="1" presId="urn:microsoft.com/office/officeart/2005/8/layout/vList2"/>
    <dgm:cxn modelId="{44C488FA-4065-4410-B0C0-6F25B7CB1DA7}" type="presOf" srcId="{E3CDFA09-281C-4E17-98D3-DB14AC26CF35}" destId="{331607AB-EF6B-4474-9FB3-336B32771B26}" srcOrd="0" destOrd="2" presId="urn:microsoft.com/office/officeart/2005/8/layout/vList2"/>
    <dgm:cxn modelId="{D381CFFC-C247-4962-82EE-E78A19F7F662}" srcId="{D07D5178-2668-4234-B395-8B7541E7264A}" destId="{3CEEBDEB-BA18-49B1-B9CD-814097CB2D19}" srcOrd="0" destOrd="0" parTransId="{77129DC3-E75C-47F7-AA91-85DDF109AE47}" sibTransId="{A6A7AFEA-2439-4951-A7BF-B7C5C7C38051}"/>
    <dgm:cxn modelId="{42048F9A-E2D6-4569-84D3-61FD221CA76E}" type="presParOf" srcId="{9DA583EE-CEA9-403F-A8F0-6D8A331F24BB}" destId="{FCC07018-4237-4FE9-A396-822092066C1B}" srcOrd="0" destOrd="0" presId="urn:microsoft.com/office/officeart/2005/8/layout/vList2"/>
    <dgm:cxn modelId="{AD2D557C-87AC-464F-BDBC-250916D769CF}" type="presParOf" srcId="{9DA583EE-CEA9-403F-A8F0-6D8A331F24BB}" destId="{331607AB-EF6B-4474-9FB3-336B32771B26}" srcOrd="1" destOrd="0" presId="urn:microsoft.com/office/officeart/2005/8/layout/vList2"/>
    <dgm:cxn modelId="{531E7BCD-5021-4EB7-B5FA-16448A081A70}" type="presParOf" srcId="{9DA583EE-CEA9-403F-A8F0-6D8A331F24BB}" destId="{ACC90C04-F13D-4821-B2CB-C06E36D27863}" srcOrd="2" destOrd="0" presId="urn:microsoft.com/office/officeart/2005/8/layout/vList2"/>
    <dgm:cxn modelId="{7A40231B-A8E7-4FDF-94FB-A9FE41D59907}" type="presParOf" srcId="{9DA583EE-CEA9-403F-A8F0-6D8A331F24BB}" destId="{5C22CB39-8316-44F9-8FC4-F1F991E95F1F}" srcOrd="3" destOrd="0" presId="urn:microsoft.com/office/officeart/2005/8/layout/vList2"/>
    <dgm:cxn modelId="{EEB682EE-58C4-4E01-BB6B-5C8772ADD949}" type="presParOf" srcId="{9DA583EE-CEA9-403F-A8F0-6D8A331F24BB}" destId="{7E5EB717-9902-4B8B-9CEA-A5D7BC29E81F}" srcOrd="4" destOrd="0" presId="urn:microsoft.com/office/officeart/2005/8/layout/vList2"/>
    <dgm:cxn modelId="{54C77AEE-B4DC-4FFD-807E-2103A026F87E}" type="presParOf" srcId="{9DA583EE-CEA9-403F-A8F0-6D8A331F24BB}" destId="{F073D766-EC28-4D30-9F12-D070CD832A17}"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279356A-708A-41D3-BBAF-45240436FEB1}"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IN"/>
        </a:p>
      </dgm:t>
    </dgm:pt>
    <dgm:pt modelId="{1AE48EF8-C189-4B0C-B228-3C6B227C5158}">
      <dgm:prSet/>
      <dgm:spPr/>
      <dgm:t>
        <a:bodyPr/>
        <a:lstStyle/>
        <a:p>
          <a:r>
            <a:rPr lang="en-US" b="1"/>
            <a:t>Mortgage Origination:</a:t>
          </a:r>
          <a:endParaRPr lang="en-IN"/>
        </a:p>
      </dgm:t>
    </dgm:pt>
    <dgm:pt modelId="{BA166B93-4375-4E60-9C02-5A925B433F8A}" type="parTrans" cxnId="{551E189A-10E4-4480-A580-169972AE33CB}">
      <dgm:prSet/>
      <dgm:spPr/>
      <dgm:t>
        <a:bodyPr/>
        <a:lstStyle/>
        <a:p>
          <a:endParaRPr lang="en-IN"/>
        </a:p>
      </dgm:t>
    </dgm:pt>
    <dgm:pt modelId="{5C10115B-7037-48C2-B582-EEFF1DF29B0F}" type="sibTrans" cxnId="{551E189A-10E4-4480-A580-169972AE33CB}">
      <dgm:prSet/>
      <dgm:spPr/>
      <dgm:t>
        <a:bodyPr/>
        <a:lstStyle/>
        <a:p>
          <a:endParaRPr lang="en-IN"/>
        </a:p>
      </dgm:t>
    </dgm:pt>
    <dgm:pt modelId="{BA07DA66-1400-4171-85E2-809F6278165D}">
      <dgm:prSet/>
      <dgm:spPr/>
      <dgm:t>
        <a:bodyPr/>
        <a:lstStyle/>
        <a:p>
          <a:r>
            <a:rPr lang="en-US" b="1"/>
            <a:t>Application:</a:t>
          </a:r>
          <a:r>
            <a:rPr lang="en-US"/>
            <a:t> The borrower submits a mortgage application to the lender, providing personal and financial information.</a:t>
          </a:r>
          <a:endParaRPr lang="en-IN"/>
        </a:p>
      </dgm:t>
    </dgm:pt>
    <dgm:pt modelId="{3DA96759-A50D-434C-8273-E9DD44F05DAA}" type="parTrans" cxnId="{E310C587-36C2-401A-AA26-4601D6D60F59}">
      <dgm:prSet/>
      <dgm:spPr/>
      <dgm:t>
        <a:bodyPr/>
        <a:lstStyle/>
        <a:p>
          <a:endParaRPr lang="en-IN"/>
        </a:p>
      </dgm:t>
    </dgm:pt>
    <dgm:pt modelId="{2C09A02A-F230-4576-9183-2F07171E3501}" type="sibTrans" cxnId="{E310C587-36C2-401A-AA26-4601D6D60F59}">
      <dgm:prSet/>
      <dgm:spPr/>
      <dgm:t>
        <a:bodyPr/>
        <a:lstStyle/>
        <a:p>
          <a:endParaRPr lang="en-IN"/>
        </a:p>
      </dgm:t>
    </dgm:pt>
    <dgm:pt modelId="{0EA707C1-F438-4330-A2BE-9CE146187DF8}">
      <dgm:prSet/>
      <dgm:spPr/>
      <dgm:t>
        <a:bodyPr/>
        <a:lstStyle/>
        <a:p>
          <a:r>
            <a:rPr lang="en-US" b="1"/>
            <a:t>Pre-Approval:</a:t>
          </a:r>
          <a:r>
            <a:rPr lang="en-US"/>
            <a:t> The lender evaluates the borrower's creditworthiness and provides a pre-approval letter indicating the loan amount they are likely to qualify for.</a:t>
          </a:r>
          <a:endParaRPr lang="en-IN"/>
        </a:p>
      </dgm:t>
    </dgm:pt>
    <dgm:pt modelId="{B28D163F-DBA4-408F-BA5A-051D5F1CD95D}" type="parTrans" cxnId="{7D23829A-927A-40B7-A33A-D6BBA2A9D841}">
      <dgm:prSet/>
      <dgm:spPr/>
      <dgm:t>
        <a:bodyPr/>
        <a:lstStyle/>
        <a:p>
          <a:endParaRPr lang="en-IN"/>
        </a:p>
      </dgm:t>
    </dgm:pt>
    <dgm:pt modelId="{0B66AEF4-8C2E-43B8-A16D-195A60BBE1F5}" type="sibTrans" cxnId="{7D23829A-927A-40B7-A33A-D6BBA2A9D841}">
      <dgm:prSet/>
      <dgm:spPr/>
      <dgm:t>
        <a:bodyPr/>
        <a:lstStyle/>
        <a:p>
          <a:endParaRPr lang="en-IN"/>
        </a:p>
      </dgm:t>
    </dgm:pt>
    <dgm:pt modelId="{5AF6C65B-6E94-46FF-904C-E6A761B6E9DB}">
      <dgm:prSet/>
      <dgm:spPr/>
      <dgm:t>
        <a:bodyPr/>
        <a:lstStyle/>
        <a:p>
          <a:r>
            <a:rPr lang="en-US" b="1"/>
            <a:t>Property Appraisal:</a:t>
          </a:r>
          <a:r>
            <a:rPr lang="en-US"/>
            <a:t> The lender arranges for an appraisal of the property to determine its market value.</a:t>
          </a:r>
          <a:endParaRPr lang="en-IN"/>
        </a:p>
      </dgm:t>
    </dgm:pt>
    <dgm:pt modelId="{01392570-F7CC-4D04-B87A-B19669B4E3CC}" type="parTrans" cxnId="{89414ACC-8E51-45C1-A17E-227D8466895A}">
      <dgm:prSet/>
      <dgm:spPr/>
      <dgm:t>
        <a:bodyPr/>
        <a:lstStyle/>
        <a:p>
          <a:endParaRPr lang="en-IN"/>
        </a:p>
      </dgm:t>
    </dgm:pt>
    <dgm:pt modelId="{E3F1F76A-A136-4DE1-A948-FEB54C7C2160}" type="sibTrans" cxnId="{89414ACC-8E51-45C1-A17E-227D8466895A}">
      <dgm:prSet/>
      <dgm:spPr/>
      <dgm:t>
        <a:bodyPr/>
        <a:lstStyle/>
        <a:p>
          <a:endParaRPr lang="en-IN"/>
        </a:p>
      </dgm:t>
    </dgm:pt>
    <dgm:pt modelId="{45643247-A046-4523-96AA-93B2BEEF3C7C}" type="pres">
      <dgm:prSet presAssocID="{8279356A-708A-41D3-BBAF-45240436FEB1}" presName="Name0" presStyleCnt="0">
        <dgm:presLayoutVars>
          <dgm:dir/>
          <dgm:animLvl val="lvl"/>
          <dgm:resizeHandles val="exact"/>
        </dgm:presLayoutVars>
      </dgm:prSet>
      <dgm:spPr/>
    </dgm:pt>
    <dgm:pt modelId="{395E7312-AB6D-4EC8-B1CA-9DA4D9CAF258}" type="pres">
      <dgm:prSet presAssocID="{1AE48EF8-C189-4B0C-B228-3C6B227C5158}" presName="linNode" presStyleCnt="0"/>
      <dgm:spPr/>
    </dgm:pt>
    <dgm:pt modelId="{8EF37D85-8F0D-484A-9451-12C1EB31D736}" type="pres">
      <dgm:prSet presAssocID="{1AE48EF8-C189-4B0C-B228-3C6B227C5158}" presName="parentText" presStyleLbl="node1" presStyleIdx="0" presStyleCnt="1">
        <dgm:presLayoutVars>
          <dgm:chMax val="1"/>
          <dgm:bulletEnabled val="1"/>
        </dgm:presLayoutVars>
      </dgm:prSet>
      <dgm:spPr/>
    </dgm:pt>
    <dgm:pt modelId="{09805CFF-28FF-4AB7-AE12-88E27DB47D03}" type="pres">
      <dgm:prSet presAssocID="{1AE48EF8-C189-4B0C-B228-3C6B227C5158}" presName="descendantText" presStyleLbl="alignAccFollowNode1" presStyleIdx="0" presStyleCnt="1">
        <dgm:presLayoutVars>
          <dgm:bulletEnabled val="1"/>
        </dgm:presLayoutVars>
      </dgm:prSet>
      <dgm:spPr/>
    </dgm:pt>
  </dgm:ptLst>
  <dgm:cxnLst>
    <dgm:cxn modelId="{8FBEF210-5249-4547-BDDE-4A050E7523A9}" type="presOf" srcId="{BA07DA66-1400-4171-85E2-809F6278165D}" destId="{09805CFF-28FF-4AB7-AE12-88E27DB47D03}" srcOrd="0" destOrd="0" presId="urn:microsoft.com/office/officeart/2005/8/layout/vList5"/>
    <dgm:cxn modelId="{766E0446-6B82-4E0E-B906-D2D61E013AC6}" type="presOf" srcId="{8279356A-708A-41D3-BBAF-45240436FEB1}" destId="{45643247-A046-4523-96AA-93B2BEEF3C7C}" srcOrd="0" destOrd="0" presId="urn:microsoft.com/office/officeart/2005/8/layout/vList5"/>
    <dgm:cxn modelId="{72BB327C-3408-41D0-8012-B4058BB0D355}" type="presOf" srcId="{0EA707C1-F438-4330-A2BE-9CE146187DF8}" destId="{09805CFF-28FF-4AB7-AE12-88E27DB47D03}" srcOrd="0" destOrd="1" presId="urn:microsoft.com/office/officeart/2005/8/layout/vList5"/>
    <dgm:cxn modelId="{E310C587-36C2-401A-AA26-4601D6D60F59}" srcId="{1AE48EF8-C189-4B0C-B228-3C6B227C5158}" destId="{BA07DA66-1400-4171-85E2-809F6278165D}" srcOrd="0" destOrd="0" parTransId="{3DA96759-A50D-434C-8273-E9DD44F05DAA}" sibTransId="{2C09A02A-F230-4576-9183-2F07171E3501}"/>
    <dgm:cxn modelId="{551E189A-10E4-4480-A580-169972AE33CB}" srcId="{8279356A-708A-41D3-BBAF-45240436FEB1}" destId="{1AE48EF8-C189-4B0C-B228-3C6B227C5158}" srcOrd="0" destOrd="0" parTransId="{BA166B93-4375-4E60-9C02-5A925B433F8A}" sibTransId="{5C10115B-7037-48C2-B582-EEFF1DF29B0F}"/>
    <dgm:cxn modelId="{7D23829A-927A-40B7-A33A-D6BBA2A9D841}" srcId="{1AE48EF8-C189-4B0C-B228-3C6B227C5158}" destId="{0EA707C1-F438-4330-A2BE-9CE146187DF8}" srcOrd="1" destOrd="0" parTransId="{B28D163F-DBA4-408F-BA5A-051D5F1CD95D}" sibTransId="{0B66AEF4-8C2E-43B8-A16D-195A60BBE1F5}"/>
    <dgm:cxn modelId="{C8076FA9-6EA4-44B6-85B8-CA0138CA27C3}" type="presOf" srcId="{5AF6C65B-6E94-46FF-904C-E6A761B6E9DB}" destId="{09805CFF-28FF-4AB7-AE12-88E27DB47D03}" srcOrd="0" destOrd="2" presId="urn:microsoft.com/office/officeart/2005/8/layout/vList5"/>
    <dgm:cxn modelId="{3E50F1BD-5EFF-45F0-9F2D-20FDA1FECF25}" type="presOf" srcId="{1AE48EF8-C189-4B0C-B228-3C6B227C5158}" destId="{8EF37D85-8F0D-484A-9451-12C1EB31D736}" srcOrd="0" destOrd="0" presId="urn:microsoft.com/office/officeart/2005/8/layout/vList5"/>
    <dgm:cxn modelId="{89414ACC-8E51-45C1-A17E-227D8466895A}" srcId="{1AE48EF8-C189-4B0C-B228-3C6B227C5158}" destId="{5AF6C65B-6E94-46FF-904C-E6A761B6E9DB}" srcOrd="2" destOrd="0" parTransId="{01392570-F7CC-4D04-B87A-B19669B4E3CC}" sibTransId="{E3F1F76A-A136-4DE1-A948-FEB54C7C2160}"/>
    <dgm:cxn modelId="{345660A7-162A-4BB0-B897-E3E2F4998BE8}" type="presParOf" srcId="{45643247-A046-4523-96AA-93B2BEEF3C7C}" destId="{395E7312-AB6D-4EC8-B1CA-9DA4D9CAF258}" srcOrd="0" destOrd="0" presId="urn:microsoft.com/office/officeart/2005/8/layout/vList5"/>
    <dgm:cxn modelId="{EE8189C3-3F6D-47EB-A931-F1C32F0E8B6B}" type="presParOf" srcId="{395E7312-AB6D-4EC8-B1CA-9DA4D9CAF258}" destId="{8EF37D85-8F0D-484A-9451-12C1EB31D736}" srcOrd="0" destOrd="0" presId="urn:microsoft.com/office/officeart/2005/8/layout/vList5"/>
    <dgm:cxn modelId="{F6ECE99C-2BC1-48CA-B622-211F6B84F135}" type="presParOf" srcId="{395E7312-AB6D-4EC8-B1CA-9DA4D9CAF258}" destId="{09805CFF-28FF-4AB7-AE12-88E27DB47D0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B5720D3-940F-4710-896E-8F83FFD53E66}"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IN"/>
        </a:p>
      </dgm:t>
    </dgm:pt>
    <dgm:pt modelId="{78C2096C-E2A0-44F3-AA3A-44E8AE9F34C9}">
      <dgm:prSet/>
      <dgm:spPr/>
      <dgm:t>
        <a:bodyPr/>
        <a:lstStyle/>
        <a:p>
          <a:r>
            <a:rPr lang="en-US" b="1"/>
            <a:t>Underwriting:</a:t>
          </a:r>
          <a:endParaRPr lang="en-IN"/>
        </a:p>
      </dgm:t>
    </dgm:pt>
    <dgm:pt modelId="{5E2C58C2-DA57-4836-97B6-1DF23EA0A3B7}" type="parTrans" cxnId="{2CD97481-49E6-40CE-A914-6B904E5EBF43}">
      <dgm:prSet/>
      <dgm:spPr/>
      <dgm:t>
        <a:bodyPr/>
        <a:lstStyle/>
        <a:p>
          <a:endParaRPr lang="en-IN"/>
        </a:p>
      </dgm:t>
    </dgm:pt>
    <dgm:pt modelId="{DD300586-1DBA-438F-ABDB-45ADDEC760DC}" type="sibTrans" cxnId="{2CD97481-49E6-40CE-A914-6B904E5EBF43}">
      <dgm:prSet/>
      <dgm:spPr/>
      <dgm:t>
        <a:bodyPr/>
        <a:lstStyle/>
        <a:p>
          <a:endParaRPr lang="en-IN"/>
        </a:p>
      </dgm:t>
    </dgm:pt>
    <dgm:pt modelId="{2C9C9E02-50F4-41E0-A35B-2FBA783E6719}">
      <dgm:prSet/>
      <dgm:spPr/>
      <dgm:t>
        <a:bodyPr/>
        <a:lstStyle/>
        <a:p>
          <a:r>
            <a:rPr lang="en-US" b="1"/>
            <a:t>Credit Evaluation:</a:t>
          </a:r>
          <a:r>
            <a:rPr lang="en-US"/>
            <a:t> The lender reviews the borrower's credit report and score to assess their ability to repay the loan.</a:t>
          </a:r>
          <a:endParaRPr lang="en-IN"/>
        </a:p>
      </dgm:t>
    </dgm:pt>
    <dgm:pt modelId="{174AA6A1-393F-4C25-B3D9-BD59CD87D518}" type="parTrans" cxnId="{63142F8E-D91A-498E-83BB-3559975D5BDB}">
      <dgm:prSet/>
      <dgm:spPr/>
      <dgm:t>
        <a:bodyPr/>
        <a:lstStyle/>
        <a:p>
          <a:endParaRPr lang="en-IN"/>
        </a:p>
      </dgm:t>
    </dgm:pt>
    <dgm:pt modelId="{3732A83A-7E8A-4F10-A481-8443FBC648C6}" type="sibTrans" cxnId="{63142F8E-D91A-498E-83BB-3559975D5BDB}">
      <dgm:prSet/>
      <dgm:spPr/>
      <dgm:t>
        <a:bodyPr/>
        <a:lstStyle/>
        <a:p>
          <a:endParaRPr lang="en-IN"/>
        </a:p>
      </dgm:t>
    </dgm:pt>
    <dgm:pt modelId="{3D943349-CA2E-47E5-B873-028EB6ABF20D}">
      <dgm:prSet/>
      <dgm:spPr/>
      <dgm:t>
        <a:bodyPr/>
        <a:lstStyle/>
        <a:p>
          <a:r>
            <a:rPr lang="en-US" b="1"/>
            <a:t>Income and Employment Verification:</a:t>
          </a:r>
          <a:r>
            <a:rPr lang="en-US"/>
            <a:t> The lender verifies the borrower's income and employment status to ensure they have a stable source of income.</a:t>
          </a:r>
          <a:endParaRPr lang="en-IN"/>
        </a:p>
      </dgm:t>
    </dgm:pt>
    <dgm:pt modelId="{E0DEFB74-89A4-476D-9D6F-BFE42FD7CFE2}" type="parTrans" cxnId="{0002FF31-AD1A-44A2-B994-6F65B496AE7F}">
      <dgm:prSet/>
      <dgm:spPr/>
      <dgm:t>
        <a:bodyPr/>
        <a:lstStyle/>
        <a:p>
          <a:endParaRPr lang="en-IN"/>
        </a:p>
      </dgm:t>
    </dgm:pt>
    <dgm:pt modelId="{42C08224-6261-4437-A0C8-2F244EBA183E}" type="sibTrans" cxnId="{0002FF31-AD1A-44A2-B994-6F65B496AE7F}">
      <dgm:prSet/>
      <dgm:spPr/>
      <dgm:t>
        <a:bodyPr/>
        <a:lstStyle/>
        <a:p>
          <a:endParaRPr lang="en-IN"/>
        </a:p>
      </dgm:t>
    </dgm:pt>
    <dgm:pt modelId="{0AD1E462-B069-4A20-8889-030FEAB86668}">
      <dgm:prSet/>
      <dgm:spPr/>
      <dgm:t>
        <a:bodyPr/>
        <a:lstStyle/>
        <a:p>
          <a:r>
            <a:rPr lang="en-US" b="1"/>
            <a:t>Debt-to-Income Ratio:</a:t>
          </a:r>
          <a:r>
            <a:rPr lang="en-US"/>
            <a:t> The lender calculates the borrower's debt-to-income ratio to evaluate their ability to manage monthly mortgage payments.</a:t>
          </a:r>
          <a:endParaRPr lang="en-IN"/>
        </a:p>
      </dgm:t>
    </dgm:pt>
    <dgm:pt modelId="{5B8B91D8-249B-40DF-B2B1-9E0D3B907E60}" type="parTrans" cxnId="{E2FEF61A-2795-4F76-A210-C1AEA46927DA}">
      <dgm:prSet/>
      <dgm:spPr/>
      <dgm:t>
        <a:bodyPr/>
        <a:lstStyle/>
        <a:p>
          <a:endParaRPr lang="en-IN"/>
        </a:p>
      </dgm:t>
    </dgm:pt>
    <dgm:pt modelId="{7C94344C-6ED0-41F1-989D-A219726ED6C9}" type="sibTrans" cxnId="{E2FEF61A-2795-4F76-A210-C1AEA46927DA}">
      <dgm:prSet/>
      <dgm:spPr/>
      <dgm:t>
        <a:bodyPr/>
        <a:lstStyle/>
        <a:p>
          <a:endParaRPr lang="en-IN"/>
        </a:p>
      </dgm:t>
    </dgm:pt>
    <dgm:pt modelId="{C3BEC5D5-DFE2-4889-811F-DA8AE6648E39}">
      <dgm:prSet/>
      <dgm:spPr/>
      <dgm:t>
        <a:bodyPr/>
        <a:lstStyle/>
        <a:p>
          <a:r>
            <a:rPr lang="en-US" b="1"/>
            <a:t>Approval/Denial:</a:t>
          </a:r>
          <a:r>
            <a:rPr lang="en-US"/>
            <a:t> Based on the evaluation, the lender approves or denies the loan application. If approved, the terms of the loan are outlined in a commitment letter.</a:t>
          </a:r>
          <a:endParaRPr lang="en-IN"/>
        </a:p>
      </dgm:t>
    </dgm:pt>
    <dgm:pt modelId="{FED4C19F-A0D6-4382-AC2D-924E22DF56DB}" type="parTrans" cxnId="{BF598D2A-4728-48A5-980E-8CFBF94963CE}">
      <dgm:prSet/>
      <dgm:spPr/>
      <dgm:t>
        <a:bodyPr/>
        <a:lstStyle/>
        <a:p>
          <a:endParaRPr lang="en-IN"/>
        </a:p>
      </dgm:t>
    </dgm:pt>
    <dgm:pt modelId="{C7A63F0A-9763-4C3B-A6AE-B19FE14324F8}" type="sibTrans" cxnId="{BF598D2A-4728-48A5-980E-8CFBF94963CE}">
      <dgm:prSet/>
      <dgm:spPr/>
      <dgm:t>
        <a:bodyPr/>
        <a:lstStyle/>
        <a:p>
          <a:endParaRPr lang="en-IN"/>
        </a:p>
      </dgm:t>
    </dgm:pt>
    <dgm:pt modelId="{94C1B10E-648E-4959-BFE4-61F50FDA2BDF}" type="pres">
      <dgm:prSet presAssocID="{EB5720D3-940F-4710-896E-8F83FFD53E66}" presName="Name0" presStyleCnt="0">
        <dgm:presLayoutVars>
          <dgm:dir/>
          <dgm:animLvl val="lvl"/>
          <dgm:resizeHandles val="exact"/>
        </dgm:presLayoutVars>
      </dgm:prSet>
      <dgm:spPr/>
    </dgm:pt>
    <dgm:pt modelId="{F792F858-4D80-4976-91C0-B3478449F4D7}" type="pres">
      <dgm:prSet presAssocID="{78C2096C-E2A0-44F3-AA3A-44E8AE9F34C9}" presName="linNode" presStyleCnt="0"/>
      <dgm:spPr/>
    </dgm:pt>
    <dgm:pt modelId="{6F9457F5-D648-461E-993B-C222ECF1726A}" type="pres">
      <dgm:prSet presAssocID="{78C2096C-E2A0-44F3-AA3A-44E8AE9F34C9}" presName="parentText" presStyleLbl="node1" presStyleIdx="0" presStyleCnt="1">
        <dgm:presLayoutVars>
          <dgm:chMax val="1"/>
          <dgm:bulletEnabled val="1"/>
        </dgm:presLayoutVars>
      </dgm:prSet>
      <dgm:spPr/>
    </dgm:pt>
    <dgm:pt modelId="{B4960B83-7714-48F1-9B4C-F6D9B95F827A}" type="pres">
      <dgm:prSet presAssocID="{78C2096C-E2A0-44F3-AA3A-44E8AE9F34C9}" presName="descendantText" presStyleLbl="alignAccFollowNode1" presStyleIdx="0" presStyleCnt="1">
        <dgm:presLayoutVars>
          <dgm:bulletEnabled val="1"/>
        </dgm:presLayoutVars>
      </dgm:prSet>
      <dgm:spPr/>
    </dgm:pt>
  </dgm:ptLst>
  <dgm:cxnLst>
    <dgm:cxn modelId="{E0F1761A-B387-408E-9F3D-7A48D3E3C073}" type="presOf" srcId="{EB5720D3-940F-4710-896E-8F83FFD53E66}" destId="{94C1B10E-648E-4959-BFE4-61F50FDA2BDF}" srcOrd="0" destOrd="0" presId="urn:microsoft.com/office/officeart/2005/8/layout/vList5"/>
    <dgm:cxn modelId="{E2FEF61A-2795-4F76-A210-C1AEA46927DA}" srcId="{78C2096C-E2A0-44F3-AA3A-44E8AE9F34C9}" destId="{0AD1E462-B069-4A20-8889-030FEAB86668}" srcOrd="2" destOrd="0" parTransId="{5B8B91D8-249B-40DF-B2B1-9E0D3B907E60}" sibTransId="{7C94344C-6ED0-41F1-989D-A219726ED6C9}"/>
    <dgm:cxn modelId="{BF598D2A-4728-48A5-980E-8CFBF94963CE}" srcId="{78C2096C-E2A0-44F3-AA3A-44E8AE9F34C9}" destId="{C3BEC5D5-DFE2-4889-811F-DA8AE6648E39}" srcOrd="3" destOrd="0" parTransId="{FED4C19F-A0D6-4382-AC2D-924E22DF56DB}" sibTransId="{C7A63F0A-9763-4C3B-A6AE-B19FE14324F8}"/>
    <dgm:cxn modelId="{0002FF31-AD1A-44A2-B994-6F65B496AE7F}" srcId="{78C2096C-E2A0-44F3-AA3A-44E8AE9F34C9}" destId="{3D943349-CA2E-47E5-B873-028EB6ABF20D}" srcOrd="1" destOrd="0" parTransId="{E0DEFB74-89A4-476D-9D6F-BFE42FD7CFE2}" sibTransId="{42C08224-6261-4437-A0C8-2F244EBA183E}"/>
    <dgm:cxn modelId="{86689163-CD2F-4A0F-9BE0-E23432FEEB69}" type="presOf" srcId="{78C2096C-E2A0-44F3-AA3A-44E8AE9F34C9}" destId="{6F9457F5-D648-461E-993B-C222ECF1726A}" srcOrd="0" destOrd="0" presId="urn:microsoft.com/office/officeart/2005/8/layout/vList5"/>
    <dgm:cxn modelId="{822DA973-C098-4028-B9B9-8221217FF2BF}" type="presOf" srcId="{2C9C9E02-50F4-41E0-A35B-2FBA783E6719}" destId="{B4960B83-7714-48F1-9B4C-F6D9B95F827A}" srcOrd="0" destOrd="0" presId="urn:microsoft.com/office/officeart/2005/8/layout/vList5"/>
    <dgm:cxn modelId="{EEE1E155-0CCF-4C8B-AD24-333A6B789D8F}" type="presOf" srcId="{C3BEC5D5-DFE2-4889-811F-DA8AE6648E39}" destId="{B4960B83-7714-48F1-9B4C-F6D9B95F827A}" srcOrd="0" destOrd="3" presId="urn:microsoft.com/office/officeart/2005/8/layout/vList5"/>
    <dgm:cxn modelId="{9AD6CD7A-8500-47AF-AB36-A34F11284518}" type="presOf" srcId="{3D943349-CA2E-47E5-B873-028EB6ABF20D}" destId="{B4960B83-7714-48F1-9B4C-F6D9B95F827A}" srcOrd="0" destOrd="1" presId="urn:microsoft.com/office/officeart/2005/8/layout/vList5"/>
    <dgm:cxn modelId="{2CD97481-49E6-40CE-A914-6B904E5EBF43}" srcId="{EB5720D3-940F-4710-896E-8F83FFD53E66}" destId="{78C2096C-E2A0-44F3-AA3A-44E8AE9F34C9}" srcOrd="0" destOrd="0" parTransId="{5E2C58C2-DA57-4836-97B6-1DF23EA0A3B7}" sibTransId="{DD300586-1DBA-438F-ABDB-45ADDEC760DC}"/>
    <dgm:cxn modelId="{63142F8E-D91A-498E-83BB-3559975D5BDB}" srcId="{78C2096C-E2A0-44F3-AA3A-44E8AE9F34C9}" destId="{2C9C9E02-50F4-41E0-A35B-2FBA783E6719}" srcOrd="0" destOrd="0" parTransId="{174AA6A1-393F-4C25-B3D9-BD59CD87D518}" sibTransId="{3732A83A-7E8A-4F10-A481-8443FBC648C6}"/>
    <dgm:cxn modelId="{9930E6EF-4E62-4A8C-BA99-66884A1C4331}" type="presOf" srcId="{0AD1E462-B069-4A20-8889-030FEAB86668}" destId="{B4960B83-7714-48F1-9B4C-F6D9B95F827A}" srcOrd="0" destOrd="2" presId="urn:microsoft.com/office/officeart/2005/8/layout/vList5"/>
    <dgm:cxn modelId="{C77EF477-D14A-4AB5-86CC-69C651BC0599}" type="presParOf" srcId="{94C1B10E-648E-4959-BFE4-61F50FDA2BDF}" destId="{F792F858-4D80-4976-91C0-B3478449F4D7}" srcOrd="0" destOrd="0" presId="urn:microsoft.com/office/officeart/2005/8/layout/vList5"/>
    <dgm:cxn modelId="{7EA3518A-5262-4E7A-8D6F-AB244DF428E4}" type="presParOf" srcId="{F792F858-4D80-4976-91C0-B3478449F4D7}" destId="{6F9457F5-D648-461E-993B-C222ECF1726A}" srcOrd="0" destOrd="0" presId="urn:microsoft.com/office/officeart/2005/8/layout/vList5"/>
    <dgm:cxn modelId="{19FDFFF8-2679-4F68-A2C8-009766A929C3}" type="presParOf" srcId="{F792F858-4D80-4976-91C0-B3478449F4D7}" destId="{B4960B83-7714-48F1-9B4C-F6D9B95F827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94F7C86-E2E8-4829-B4A4-076AB53A00C8}"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IN"/>
        </a:p>
      </dgm:t>
    </dgm:pt>
    <dgm:pt modelId="{F7398A35-F523-4750-B823-869A15556802}">
      <dgm:prSet/>
      <dgm:spPr/>
      <dgm:t>
        <a:bodyPr/>
        <a:lstStyle/>
        <a:p>
          <a:r>
            <a:rPr lang="en-US" b="1"/>
            <a:t>Mortgage Servicing:</a:t>
          </a:r>
          <a:endParaRPr lang="en-IN"/>
        </a:p>
      </dgm:t>
    </dgm:pt>
    <dgm:pt modelId="{98E27AF4-6473-4AE4-93F7-BD2F92337FC5}" type="parTrans" cxnId="{49651857-D92B-4598-9C28-886505CF7248}">
      <dgm:prSet/>
      <dgm:spPr/>
      <dgm:t>
        <a:bodyPr/>
        <a:lstStyle/>
        <a:p>
          <a:endParaRPr lang="en-IN"/>
        </a:p>
      </dgm:t>
    </dgm:pt>
    <dgm:pt modelId="{7CDD1204-7101-4F03-8147-544D8A995B92}" type="sibTrans" cxnId="{49651857-D92B-4598-9C28-886505CF7248}">
      <dgm:prSet/>
      <dgm:spPr/>
      <dgm:t>
        <a:bodyPr/>
        <a:lstStyle/>
        <a:p>
          <a:endParaRPr lang="en-IN"/>
        </a:p>
      </dgm:t>
    </dgm:pt>
    <dgm:pt modelId="{C2313593-29C6-4AE3-9392-903CADF6B3F2}">
      <dgm:prSet/>
      <dgm:spPr/>
      <dgm:t>
        <a:bodyPr/>
        <a:lstStyle/>
        <a:p>
          <a:r>
            <a:rPr lang="en-US" b="1"/>
            <a:t>Payment Collection:</a:t>
          </a:r>
          <a:r>
            <a:rPr lang="en-US"/>
            <a:t> The mortgage servicer collects monthly payments from the borrower, including principal, interest, taxes, and insurance.</a:t>
          </a:r>
          <a:endParaRPr lang="en-IN"/>
        </a:p>
      </dgm:t>
    </dgm:pt>
    <dgm:pt modelId="{86E59FE4-CDCB-4186-ABF2-339F034A0DF7}" type="parTrans" cxnId="{F8640A3B-732A-48F6-9B44-3B163A64ECBC}">
      <dgm:prSet/>
      <dgm:spPr/>
      <dgm:t>
        <a:bodyPr/>
        <a:lstStyle/>
        <a:p>
          <a:endParaRPr lang="en-IN"/>
        </a:p>
      </dgm:t>
    </dgm:pt>
    <dgm:pt modelId="{3B6774DF-758F-45AF-90D6-AC31545829E7}" type="sibTrans" cxnId="{F8640A3B-732A-48F6-9B44-3B163A64ECBC}">
      <dgm:prSet/>
      <dgm:spPr/>
      <dgm:t>
        <a:bodyPr/>
        <a:lstStyle/>
        <a:p>
          <a:endParaRPr lang="en-IN"/>
        </a:p>
      </dgm:t>
    </dgm:pt>
    <dgm:pt modelId="{258F6D5C-6FB3-4F5D-BEB2-8B23D22D6B4E}">
      <dgm:prSet/>
      <dgm:spPr/>
      <dgm:t>
        <a:bodyPr/>
        <a:lstStyle/>
        <a:p>
          <a:r>
            <a:rPr lang="en-US" b="1"/>
            <a:t>Escrow Management:</a:t>
          </a:r>
          <a:r>
            <a:rPr lang="en-US"/>
            <a:t> The servicer manages escrow accounts for property taxes and home owners’ insurance, ensuring timely payments.</a:t>
          </a:r>
          <a:endParaRPr lang="en-IN"/>
        </a:p>
      </dgm:t>
    </dgm:pt>
    <dgm:pt modelId="{B2778055-CAB8-44E8-8353-500DF75DE662}" type="parTrans" cxnId="{2C153A4C-0BE7-4B6A-8C9E-F8FAF038AD0F}">
      <dgm:prSet/>
      <dgm:spPr/>
      <dgm:t>
        <a:bodyPr/>
        <a:lstStyle/>
        <a:p>
          <a:endParaRPr lang="en-IN"/>
        </a:p>
      </dgm:t>
    </dgm:pt>
    <dgm:pt modelId="{590CD1D8-5B32-4443-9F96-443AE32D0785}" type="sibTrans" cxnId="{2C153A4C-0BE7-4B6A-8C9E-F8FAF038AD0F}">
      <dgm:prSet/>
      <dgm:spPr/>
      <dgm:t>
        <a:bodyPr/>
        <a:lstStyle/>
        <a:p>
          <a:endParaRPr lang="en-IN"/>
        </a:p>
      </dgm:t>
    </dgm:pt>
    <dgm:pt modelId="{A1A375F2-01C8-444D-9E71-8FBF021086B6}">
      <dgm:prSet/>
      <dgm:spPr/>
      <dgm:t>
        <a:bodyPr/>
        <a:lstStyle/>
        <a:p>
          <a:r>
            <a:rPr lang="en-US" b="1"/>
            <a:t>Customer Service:</a:t>
          </a:r>
          <a:r>
            <a:rPr lang="en-US"/>
            <a:t> The servicer provides customer support, answering questions and addressing issues related to the mortgage.</a:t>
          </a:r>
          <a:endParaRPr lang="en-IN"/>
        </a:p>
      </dgm:t>
    </dgm:pt>
    <dgm:pt modelId="{E607B584-1EC8-4091-9CA4-F9808CFC0D10}" type="parTrans" cxnId="{204C9326-4CED-42F7-B6DA-CA58054391AD}">
      <dgm:prSet/>
      <dgm:spPr/>
      <dgm:t>
        <a:bodyPr/>
        <a:lstStyle/>
        <a:p>
          <a:endParaRPr lang="en-IN"/>
        </a:p>
      </dgm:t>
    </dgm:pt>
    <dgm:pt modelId="{CCFF9B80-BEA7-4E33-BA2C-90D9031BAEA2}" type="sibTrans" cxnId="{204C9326-4CED-42F7-B6DA-CA58054391AD}">
      <dgm:prSet/>
      <dgm:spPr/>
      <dgm:t>
        <a:bodyPr/>
        <a:lstStyle/>
        <a:p>
          <a:endParaRPr lang="en-IN"/>
        </a:p>
      </dgm:t>
    </dgm:pt>
    <dgm:pt modelId="{A36CB10B-A8CA-43F1-BD77-B40814B3B1DE}">
      <dgm:prSet/>
      <dgm:spPr/>
      <dgm:t>
        <a:bodyPr/>
        <a:lstStyle/>
        <a:p>
          <a:r>
            <a:rPr lang="en-US" b="1"/>
            <a:t>Delinquency Management:</a:t>
          </a:r>
          <a:r>
            <a:rPr lang="en-US"/>
            <a:t> If the borrower misses payments, the servicer works with them to find solutions, such as loan modification or forbearance, to avoid foreclosure.</a:t>
          </a:r>
          <a:endParaRPr lang="en-IN"/>
        </a:p>
      </dgm:t>
    </dgm:pt>
    <dgm:pt modelId="{3442E1EF-0B20-4AF3-BA06-247122F06FFA}" type="parTrans" cxnId="{523C191B-0AD1-4EAC-B279-718217372403}">
      <dgm:prSet/>
      <dgm:spPr/>
      <dgm:t>
        <a:bodyPr/>
        <a:lstStyle/>
        <a:p>
          <a:endParaRPr lang="en-IN"/>
        </a:p>
      </dgm:t>
    </dgm:pt>
    <dgm:pt modelId="{17CA6EE8-857F-4C33-9942-88798C6B0DFC}" type="sibTrans" cxnId="{523C191B-0AD1-4EAC-B279-718217372403}">
      <dgm:prSet/>
      <dgm:spPr/>
      <dgm:t>
        <a:bodyPr/>
        <a:lstStyle/>
        <a:p>
          <a:endParaRPr lang="en-IN"/>
        </a:p>
      </dgm:t>
    </dgm:pt>
    <dgm:pt modelId="{F3D42C17-0FAA-4F30-9852-285D00320E28}" type="pres">
      <dgm:prSet presAssocID="{694F7C86-E2E8-4829-B4A4-076AB53A00C8}" presName="Name0" presStyleCnt="0">
        <dgm:presLayoutVars>
          <dgm:dir/>
          <dgm:animLvl val="lvl"/>
          <dgm:resizeHandles val="exact"/>
        </dgm:presLayoutVars>
      </dgm:prSet>
      <dgm:spPr/>
    </dgm:pt>
    <dgm:pt modelId="{DBE21CE7-0D9A-4897-A27F-BE9A75EA56F9}" type="pres">
      <dgm:prSet presAssocID="{F7398A35-F523-4750-B823-869A15556802}" presName="linNode" presStyleCnt="0"/>
      <dgm:spPr/>
    </dgm:pt>
    <dgm:pt modelId="{76147BF0-4827-4DA3-98CB-2F876403051B}" type="pres">
      <dgm:prSet presAssocID="{F7398A35-F523-4750-B823-869A15556802}" presName="parentText" presStyleLbl="node1" presStyleIdx="0" presStyleCnt="1">
        <dgm:presLayoutVars>
          <dgm:chMax val="1"/>
          <dgm:bulletEnabled val="1"/>
        </dgm:presLayoutVars>
      </dgm:prSet>
      <dgm:spPr/>
    </dgm:pt>
    <dgm:pt modelId="{06D9CF86-87D6-47FE-A813-68500A1D18DA}" type="pres">
      <dgm:prSet presAssocID="{F7398A35-F523-4750-B823-869A15556802}" presName="descendantText" presStyleLbl="alignAccFollowNode1" presStyleIdx="0" presStyleCnt="1">
        <dgm:presLayoutVars>
          <dgm:bulletEnabled val="1"/>
        </dgm:presLayoutVars>
      </dgm:prSet>
      <dgm:spPr/>
    </dgm:pt>
  </dgm:ptLst>
  <dgm:cxnLst>
    <dgm:cxn modelId="{4CBB0801-C540-46D1-BCE5-470FE21E1688}" type="presOf" srcId="{A36CB10B-A8CA-43F1-BD77-B40814B3B1DE}" destId="{06D9CF86-87D6-47FE-A813-68500A1D18DA}" srcOrd="0" destOrd="3" presId="urn:microsoft.com/office/officeart/2005/8/layout/vList5"/>
    <dgm:cxn modelId="{C15F8005-8705-4420-A8B1-BD5C6C4F990B}" type="presOf" srcId="{F7398A35-F523-4750-B823-869A15556802}" destId="{76147BF0-4827-4DA3-98CB-2F876403051B}" srcOrd="0" destOrd="0" presId="urn:microsoft.com/office/officeart/2005/8/layout/vList5"/>
    <dgm:cxn modelId="{523C191B-0AD1-4EAC-B279-718217372403}" srcId="{F7398A35-F523-4750-B823-869A15556802}" destId="{A36CB10B-A8CA-43F1-BD77-B40814B3B1DE}" srcOrd="3" destOrd="0" parTransId="{3442E1EF-0B20-4AF3-BA06-247122F06FFA}" sibTransId="{17CA6EE8-857F-4C33-9942-88798C6B0DFC}"/>
    <dgm:cxn modelId="{204C9326-4CED-42F7-B6DA-CA58054391AD}" srcId="{F7398A35-F523-4750-B823-869A15556802}" destId="{A1A375F2-01C8-444D-9E71-8FBF021086B6}" srcOrd="2" destOrd="0" parTransId="{E607B584-1EC8-4091-9CA4-F9808CFC0D10}" sibTransId="{CCFF9B80-BEA7-4E33-BA2C-90D9031BAEA2}"/>
    <dgm:cxn modelId="{C34AFB26-CDA7-4330-9DE1-F7E9D1034C71}" type="presOf" srcId="{258F6D5C-6FB3-4F5D-BEB2-8B23D22D6B4E}" destId="{06D9CF86-87D6-47FE-A813-68500A1D18DA}" srcOrd="0" destOrd="1" presId="urn:microsoft.com/office/officeart/2005/8/layout/vList5"/>
    <dgm:cxn modelId="{F8640A3B-732A-48F6-9B44-3B163A64ECBC}" srcId="{F7398A35-F523-4750-B823-869A15556802}" destId="{C2313593-29C6-4AE3-9392-903CADF6B3F2}" srcOrd="0" destOrd="0" parTransId="{86E59FE4-CDCB-4186-ABF2-339F034A0DF7}" sibTransId="{3B6774DF-758F-45AF-90D6-AC31545829E7}"/>
    <dgm:cxn modelId="{2C153A4C-0BE7-4B6A-8C9E-F8FAF038AD0F}" srcId="{F7398A35-F523-4750-B823-869A15556802}" destId="{258F6D5C-6FB3-4F5D-BEB2-8B23D22D6B4E}" srcOrd="1" destOrd="0" parTransId="{B2778055-CAB8-44E8-8353-500DF75DE662}" sibTransId="{590CD1D8-5B32-4443-9F96-443AE32D0785}"/>
    <dgm:cxn modelId="{49651857-D92B-4598-9C28-886505CF7248}" srcId="{694F7C86-E2E8-4829-B4A4-076AB53A00C8}" destId="{F7398A35-F523-4750-B823-869A15556802}" srcOrd="0" destOrd="0" parTransId="{98E27AF4-6473-4AE4-93F7-BD2F92337FC5}" sibTransId="{7CDD1204-7101-4F03-8147-544D8A995B92}"/>
    <dgm:cxn modelId="{ECFC715A-DACC-421D-AF93-1435F7986AAE}" type="presOf" srcId="{694F7C86-E2E8-4829-B4A4-076AB53A00C8}" destId="{F3D42C17-0FAA-4F30-9852-285D00320E28}" srcOrd="0" destOrd="0" presId="urn:microsoft.com/office/officeart/2005/8/layout/vList5"/>
    <dgm:cxn modelId="{DE13B4C1-BA3A-4F04-B457-947D770999B6}" type="presOf" srcId="{A1A375F2-01C8-444D-9E71-8FBF021086B6}" destId="{06D9CF86-87D6-47FE-A813-68500A1D18DA}" srcOrd="0" destOrd="2" presId="urn:microsoft.com/office/officeart/2005/8/layout/vList5"/>
    <dgm:cxn modelId="{9E311EFA-8314-4A75-957A-AE3EE5C557B2}" type="presOf" srcId="{C2313593-29C6-4AE3-9392-903CADF6B3F2}" destId="{06D9CF86-87D6-47FE-A813-68500A1D18DA}" srcOrd="0" destOrd="0" presId="urn:microsoft.com/office/officeart/2005/8/layout/vList5"/>
    <dgm:cxn modelId="{5071C946-EFA3-47A3-B31D-79E4B52BB9E9}" type="presParOf" srcId="{F3D42C17-0FAA-4F30-9852-285D00320E28}" destId="{DBE21CE7-0D9A-4897-A27F-BE9A75EA56F9}" srcOrd="0" destOrd="0" presId="urn:microsoft.com/office/officeart/2005/8/layout/vList5"/>
    <dgm:cxn modelId="{D3215551-3245-4FC4-87B8-FAC211ED593A}" type="presParOf" srcId="{DBE21CE7-0D9A-4897-A27F-BE9A75EA56F9}" destId="{76147BF0-4827-4DA3-98CB-2F876403051B}" srcOrd="0" destOrd="0" presId="urn:microsoft.com/office/officeart/2005/8/layout/vList5"/>
    <dgm:cxn modelId="{7719396B-8EBD-4636-BFC1-7ED03E7D74E6}" type="presParOf" srcId="{DBE21CE7-0D9A-4897-A27F-BE9A75EA56F9}" destId="{06D9CF86-87D6-47FE-A813-68500A1D18D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C1D2793-357C-4AB6-A2C0-7A445298EC34}"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IN"/>
        </a:p>
      </dgm:t>
    </dgm:pt>
    <dgm:pt modelId="{CE6F7153-E8A6-4423-9E8D-17F8624B9792}">
      <dgm:prSet/>
      <dgm:spPr/>
      <dgm:t>
        <a:bodyPr/>
        <a:lstStyle/>
        <a:p>
          <a:r>
            <a:rPr lang="en-US" b="1"/>
            <a:t>Securities and Exchange Commission (SEC):</a:t>
          </a:r>
          <a:endParaRPr lang="en-IN"/>
        </a:p>
      </dgm:t>
    </dgm:pt>
    <dgm:pt modelId="{03421BB0-2347-423E-89EE-F4D0CF27F801}" type="parTrans" cxnId="{304F47BC-62D8-48BE-A6C4-94E51A6FB3D6}">
      <dgm:prSet/>
      <dgm:spPr/>
      <dgm:t>
        <a:bodyPr/>
        <a:lstStyle/>
        <a:p>
          <a:endParaRPr lang="en-IN"/>
        </a:p>
      </dgm:t>
    </dgm:pt>
    <dgm:pt modelId="{63C8571D-D289-4256-A647-80CB52CC5EBA}" type="sibTrans" cxnId="{304F47BC-62D8-48BE-A6C4-94E51A6FB3D6}">
      <dgm:prSet/>
      <dgm:spPr/>
      <dgm:t>
        <a:bodyPr/>
        <a:lstStyle/>
        <a:p>
          <a:endParaRPr lang="en-IN"/>
        </a:p>
      </dgm:t>
    </dgm:pt>
    <dgm:pt modelId="{F0E182DF-28E8-4BEF-9747-3800116B7988}">
      <dgm:prSet/>
      <dgm:spPr/>
      <dgm:t>
        <a:bodyPr/>
        <a:lstStyle/>
        <a:p>
          <a:r>
            <a:rPr lang="en-US" b="1"/>
            <a:t>Role:</a:t>
          </a:r>
          <a:r>
            <a:rPr lang="en-US"/>
            <a:t> The SEC is responsible for regulating the securities markets, including mortgage-backed securities (MBS). It ensures transparency, fairness, and efficiency in the securities markets.</a:t>
          </a:r>
          <a:endParaRPr lang="en-IN"/>
        </a:p>
      </dgm:t>
    </dgm:pt>
    <dgm:pt modelId="{8028E5E0-18FF-4D0C-B861-15D25A1FB1B9}" type="parTrans" cxnId="{9145AE96-5080-4289-A15F-883E772CB43D}">
      <dgm:prSet/>
      <dgm:spPr/>
      <dgm:t>
        <a:bodyPr/>
        <a:lstStyle/>
        <a:p>
          <a:endParaRPr lang="en-IN"/>
        </a:p>
      </dgm:t>
    </dgm:pt>
    <dgm:pt modelId="{24FF0C37-CB70-4DA9-A637-06E5F7D78E70}" type="sibTrans" cxnId="{9145AE96-5080-4289-A15F-883E772CB43D}">
      <dgm:prSet/>
      <dgm:spPr/>
      <dgm:t>
        <a:bodyPr/>
        <a:lstStyle/>
        <a:p>
          <a:endParaRPr lang="en-IN"/>
        </a:p>
      </dgm:t>
    </dgm:pt>
    <dgm:pt modelId="{13256B6B-AADA-4DB5-A3FE-812F674AA272}">
      <dgm:prSet/>
      <dgm:spPr/>
      <dgm:t>
        <a:bodyPr/>
        <a:lstStyle/>
        <a:p>
          <a:r>
            <a:rPr lang="en-US" b="1"/>
            <a:t>Functions:</a:t>
          </a:r>
          <a:r>
            <a:rPr lang="en-US"/>
            <a:t> The SEC enforces securities laws, regulates securities firms and exchanges, and oversees the disclosure of important financial information to protect investors and maintain market integrity.</a:t>
          </a:r>
          <a:endParaRPr lang="en-IN"/>
        </a:p>
      </dgm:t>
    </dgm:pt>
    <dgm:pt modelId="{8925FCFE-B343-44EC-9A52-9B57035F7071}" type="parTrans" cxnId="{51437240-026C-4172-A8B5-23C1937FB556}">
      <dgm:prSet/>
      <dgm:spPr/>
      <dgm:t>
        <a:bodyPr/>
        <a:lstStyle/>
        <a:p>
          <a:endParaRPr lang="en-IN"/>
        </a:p>
      </dgm:t>
    </dgm:pt>
    <dgm:pt modelId="{C3C2BEBB-3D1B-457C-8C4C-44C55D444261}" type="sibTrans" cxnId="{51437240-026C-4172-A8B5-23C1937FB556}">
      <dgm:prSet/>
      <dgm:spPr/>
      <dgm:t>
        <a:bodyPr/>
        <a:lstStyle/>
        <a:p>
          <a:endParaRPr lang="en-IN"/>
        </a:p>
      </dgm:t>
    </dgm:pt>
    <dgm:pt modelId="{14BD5377-B647-44CE-A79C-ED1E59F43771}">
      <dgm:prSet/>
      <dgm:spPr/>
      <dgm:t>
        <a:bodyPr/>
        <a:lstStyle/>
        <a:p>
          <a:r>
            <a:rPr lang="en-US" b="1"/>
            <a:t>Federal Reserve (Fed):</a:t>
          </a:r>
          <a:endParaRPr lang="en-IN"/>
        </a:p>
      </dgm:t>
    </dgm:pt>
    <dgm:pt modelId="{B03A9099-DC91-4BCA-8A4D-6FDB9CCD306D}" type="parTrans" cxnId="{6DA4FD71-1C31-40DC-9EFE-F3A46E1992D6}">
      <dgm:prSet/>
      <dgm:spPr/>
      <dgm:t>
        <a:bodyPr/>
        <a:lstStyle/>
        <a:p>
          <a:endParaRPr lang="en-IN"/>
        </a:p>
      </dgm:t>
    </dgm:pt>
    <dgm:pt modelId="{0DE6D2C4-2496-436E-8097-C2521479BBE2}" type="sibTrans" cxnId="{6DA4FD71-1C31-40DC-9EFE-F3A46E1992D6}">
      <dgm:prSet/>
      <dgm:spPr/>
      <dgm:t>
        <a:bodyPr/>
        <a:lstStyle/>
        <a:p>
          <a:endParaRPr lang="en-IN"/>
        </a:p>
      </dgm:t>
    </dgm:pt>
    <dgm:pt modelId="{C4ED7C20-47C3-41F1-93A8-88225EBF4804}">
      <dgm:prSet/>
      <dgm:spPr/>
      <dgm:t>
        <a:bodyPr/>
        <a:lstStyle/>
        <a:p>
          <a:r>
            <a:rPr lang="en-US" b="1"/>
            <a:t>Role:</a:t>
          </a:r>
          <a:r>
            <a:rPr lang="en-US"/>
            <a:t> The Federal Reserve regulates and supervises financial institutions, implements monetary policy, and maintains financial stability. It influences interest rates and the availability of credit, impacting mortgage rates and lending.</a:t>
          </a:r>
          <a:endParaRPr lang="en-IN"/>
        </a:p>
      </dgm:t>
    </dgm:pt>
    <dgm:pt modelId="{097A860B-BF4F-4691-94F9-8C85D091D8F6}" type="parTrans" cxnId="{A39DCF13-BECD-44C7-866C-B8AA5EBFBB66}">
      <dgm:prSet/>
      <dgm:spPr/>
      <dgm:t>
        <a:bodyPr/>
        <a:lstStyle/>
        <a:p>
          <a:endParaRPr lang="en-IN"/>
        </a:p>
      </dgm:t>
    </dgm:pt>
    <dgm:pt modelId="{EDC1DA96-8D44-47C0-86EC-EF8EBDD2E621}" type="sibTrans" cxnId="{A39DCF13-BECD-44C7-866C-B8AA5EBFBB66}">
      <dgm:prSet/>
      <dgm:spPr/>
      <dgm:t>
        <a:bodyPr/>
        <a:lstStyle/>
        <a:p>
          <a:endParaRPr lang="en-IN"/>
        </a:p>
      </dgm:t>
    </dgm:pt>
    <dgm:pt modelId="{542F86E0-EC98-402B-B5EF-6D00157069F1}">
      <dgm:prSet/>
      <dgm:spPr/>
      <dgm:t>
        <a:bodyPr/>
        <a:lstStyle/>
        <a:p>
          <a:r>
            <a:rPr lang="en-US" b="1"/>
            <a:t>Functions:</a:t>
          </a:r>
          <a:r>
            <a:rPr lang="en-US"/>
            <a:t> The Fed sets reserve requirements, conducts open market operations, and provides financial services to depository institutions. It also conducts stress tests to ensure the resilience of major banks and monitors systemic risk.</a:t>
          </a:r>
          <a:endParaRPr lang="en-IN"/>
        </a:p>
      </dgm:t>
    </dgm:pt>
    <dgm:pt modelId="{B046ACFA-30A3-408F-8C55-31E1ACCB11C5}" type="parTrans" cxnId="{C91725FE-8697-4229-976E-475E8E516779}">
      <dgm:prSet/>
      <dgm:spPr/>
      <dgm:t>
        <a:bodyPr/>
        <a:lstStyle/>
        <a:p>
          <a:endParaRPr lang="en-IN"/>
        </a:p>
      </dgm:t>
    </dgm:pt>
    <dgm:pt modelId="{14796F8E-93D8-434E-A79D-FABEC52EF604}" type="sibTrans" cxnId="{C91725FE-8697-4229-976E-475E8E516779}">
      <dgm:prSet/>
      <dgm:spPr/>
      <dgm:t>
        <a:bodyPr/>
        <a:lstStyle/>
        <a:p>
          <a:endParaRPr lang="en-IN"/>
        </a:p>
      </dgm:t>
    </dgm:pt>
    <dgm:pt modelId="{172D04B7-15DB-43D7-BF6D-290787D39DDE}">
      <dgm:prSet/>
      <dgm:spPr/>
      <dgm:t>
        <a:bodyPr/>
        <a:lstStyle/>
        <a:p>
          <a:r>
            <a:rPr lang="en-US" b="1"/>
            <a:t>Consumer Financial Protection Bureau (CFPB):</a:t>
          </a:r>
          <a:endParaRPr lang="en-IN"/>
        </a:p>
      </dgm:t>
    </dgm:pt>
    <dgm:pt modelId="{93252F0B-EE5B-41AC-96E7-295A606F6B35}" type="parTrans" cxnId="{91FF7277-25C3-48A2-81F3-2B1ECE138657}">
      <dgm:prSet/>
      <dgm:spPr/>
      <dgm:t>
        <a:bodyPr/>
        <a:lstStyle/>
        <a:p>
          <a:endParaRPr lang="en-IN"/>
        </a:p>
      </dgm:t>
    </dgm:pt>
    <dgm:pt modelId="{F36D5460-33A2-4774-970F-C9FAA5B2EBAC}" type="sibTrans" cxnId="{91FF7277-25C3-48A2-81F3-2B1ECE138657}">
      <dgm:prSet/>
      <dgm:spPr/>
      <dgm:t>
        <a:bodyPr/>
        <a:lstStyle/>
        <a:p>
          <a:endParaRPr lang="en-IN"/>
        </a:p>
      </dgm:t>
    </dgm:pt>
    <dgm:pt modelId="{943E5F33-2EF6-47AC-A086-88CBBEE714E5}">
      <dgm:prSet/>
      <dgm:spPr/>
      <dgm:t>
        <a:bodyPr/>
        <a:lstStyle/>
        <a:p>
          <a:r>
            <a:rPr lang="en-US" b="1"/>
            <a:t>Role:</a:t>
          </a:r>
          <a:r>
            <a:rPr lang="en-US"/>
            <a:t> The CFPB is dedicated to protecting consumers in the financial marketplace. It regulates the offering and provision of consumer financial products and services, including mortgage loans.</a:t>
          </a:r>
          <a:endParaRPr lang="en-IN"/>
        </a:p>
      </dgm:t>
    </dgm:pt>
    <dgm:pt modelId="{22D15531-5EF1-45C9-8B44-9270B4258C5E}" type="parTrans" cxnId="{32ABC9DA-4DF0-4EE5-813B-D275AC0E4A84}">
      <dgm:prSet/>
      <dgm:spPr/>
      <dgm:t>
        <a:bodyPr/>
        <a:lstStyle/>
        <a:p>
          <a:endParaRPr lang="en-IN"/>
        </a:p>
      </dgm:t>
    </dgm:pt>
    <dgm:pt modelId="{B9B0282C-582C-4556-89CD-6251AA5A701E}" type="sibTrans" cxnId="{32ABC9DA-4DF0-4EE5-813B-D275AC0E4A84}">
      <dgm:prSet/>
      <dgm:spPr/>
      <dgm:t>
        <a:bodyPr/>
        <a:lstStyle/>
        <a:p>
          <a:endParaRPr lang="en-IN"/>
        </a:p>
      </dgm:t>
    </dgm:pt>
    <dgm:pt modelId="{2E2473EB-9BAA-4F9C-8F1B-2C8EEB308029}">
      <dgm:prSet/>
      <dgm:spPr/>
      <dgm:t>
        <a:bodyPr/>
        <a:lstStyle/>
        <a:p>
          <a:r>
            <a:rPr lang="en-US" b="1"/>
            <a:t>Functions:</a:t>
          </a:r>
          <a:r>
            <a:rPr lang="en-US"/>
            <a:t> The CFPB enforces consumer protection laws, writes and enforces rules for financial institutions, and provides financial education to consumers. It also handles consumer complaints and promotes transparency in financial products.</a:t>
          </a:r>
          <a:endParaRPr lang="en-IN"/>
        </a:p>
      </dgm:t>
    </dgm:pt>
    <dgm:pt modelId="{9726AD07-E9E5-4A16-9CC9-9CC190FD4504}" type="parTrans" cxnId="{3A4EF585-E174-4589-8A28-3884B98D97B8}">
      <dgm:prSet/>
      <dgm:spPr/>
      <dgm:t>
        <a:bodyPr/>
        <a:lstStyle/>
        <a:p>
          <a:endParaRPr lang="en-IN"/>
        </a:p>
      </dgm:t>
    </dgm:pt>
    <dgm:pt modelId="{A639360D-6697-46E3-B290-F47004F8023B}" type="sibTrans" cxnId="{3A4EF585-E174-4589-8A28-3884B98D97B8}">
      <dgm:prSet/>
      <dgm:spPr/>
      <dgm:t>
        <a:bodyPr/>
        <a:lstStyle/>
        <a:p>
          <a:endParaRPr lang="en-IN"/>
        </a:p>
      </dgm:t>
    </dgm:pt>
    <dgm:pt modelId="{CCDE51E3-F106-4930-AD0C-D95034FC9D66}" type="pres">
      <dgm:prSet presAssocID="{DC1D2793-357C-4AB6-A2C0-7A445298EC34}" presName="Name0" presStyleCnt="0">
        <dgm:presLayoutVars>
          <dgm:dir/>
          <dgm:animLvl val="lvl"/>
          <dgm:resizeHandles val="exact"/>
        </dgm:presLayoutVars>
      </dgm:prSet>
      <dgm:spPr/>
    </dgm:pt>
    <dgm:pt modelId="{4F053D46-4C13-4D19-AD15-F33EA8A9FC6B}" type="pres">
      <dgm:prSet presAssocID="{CE6F7153-E8A6-4423-9E8D-17F8624B9792}" presName="composite" presStyleCnt="0"/>
      <dgm:spPr/>
    </dgm:pt>
    <dgm:pt modelId="{A1C3F701-464A-4698-B472-0B8BBD3F296B}" type="pres">
      <dgm:prSet presAssocID="{CE6F7153-E8A6-4423-9E8D-17F8624B9792}" presName="parTx" presStyleLbl="alignNode1" presStyleIdx="0" presStyleCnt="3">
        <dgm:presLayoutVars>
          <dgm:chMax val="0"/>
          <dgm:chPref val="0"/>
          <dgm:bulletEnabled val="1"/>
        </dgm:presLayoutVars>
      </dgm:prSet>
      <dgm:spPr/>
    </dgm:pt>
    <dgm:pt modelId="{A1144B2A-9CE9-4103-A644-2500219E5DBC}" type="pres">
      <dgm:prSet presAssocID="{CE6F7153-E8A6-4423-9E8D-17F8624B9792}" presName="desTx" presStyleLbl="alignAccFollowNode1" presStyleIdx="0" presStyleCnt="3">
        <dgm:presLayoutVars>
          <dgm:bulletEnabled val="1"/>
        </dgm:presLayoutVars>
      </dgm:prSet>
      <dgm:spPr/>
    </dgm:pt>
    <dgm:pt modelId="{0AA0B81C-C89C-4320-8832-0CE6726DDB34}" type="pres">
      <dgm:prSet presAssocID="{63C8571D-D289-4256-A647-80CB52CC5EBA}" presName="space" presStyleCnt="0"/>
      <dgm:spPr/>
    </dgm:pt>
    <dgm:pt modelId="{EF7B8E4F-2DA3-46B9-900F-DF4C02971280}" type="pres">
      <dgm:prSet presAssocID="{14BD5377-B647-44CE-A79C-ED1E59F43771}" presName="composite" presStyleCnt="0"/>
      <dgm:spPr/>
    </dgm:pt>
    <dgm:pt modelId="{39DF1052-D170-4703-B255-36715CBDCDED}" type="pres">
      <dgm:prSet presAssocID="{14BD5377-B647-44CE-A79C-ED1E59F43771}" presName="parTx" presStyleLbl="alignNode1" presStyleIdx="1" presStyleCnt="3">
        <dgm:presLayoutVars>
          <dgm:chMax val="0"/>
          <dgm:chPref val="0"/>
          <dgm:bulletEnabled val="1"/>
        </dgm:presLayoutVars>
      </dgm:prSet>
      <dgm:spPr/>
    </dgm:pt>
    <dgm:pt modelId="{85061CF6-6A4B-4485-A6DF-0D619A5BE86C}" type="pres">
      <dgm:prSet presAssocID="{14BD5377-B647-44CE-A79C-ED1E59F43771}" presName="desTx" presStyleLbl="alignAccFollowNode1" presStyleIdx="1" presStyleCnt="3">
        <dgm:presLayoutVars>
          <dgm:bulletEnabled val="1"/>
        </dgm:presLayoutVars>
      </dgm:prSet>
      <dgm:spPr/>
    </dgm:pt>
    <dgm:pt modelId="{5ED0C3B9-107B-431A-8B6F-D7D54C9DE6D1}" type="pres">
      <dgm:prSet presAssocID="{0DE6D2C4-2496-436E-8097-C2521479BBE2}" presName="space" presStyleCnt="0"/>
      <dgm:spPr/>
    </dgm:pt>
    <dgm:pt modelId="{85E07915-59EA-4B2B-9730-1051480DCDE7}" type="pres">
      <dgm:prSet presAssocID="{172D04B7-15DB-43D7-BF6D-290787D39DDE}" presName="composite" presStyleCnt="0"/>
      <dgm:spPr/>
    </dgm:pt>
    <dgm:pt modelId="{B3336C67-4625-4B42-9993-9FAB0D6687BF}" type="pres">
      <dgm:prSet presAssocID="{172D04B7-15DB-43D7-BF6D-290787D39DDE}" presName="parTx" presStyleLbl="alignNode1" presStyleIdx="2" presStyleCnt="3">
        <dgm:presLayoutVars>
          <dgm:chMax val="0"/>
          <dgm:chPref val="0"/>
          <dgm:bulletEnabled val="1"/>
        </dgm:presLayoutVars>
      </dgm:prSet>
      <dgm:spPr/>
    </dgm:pt>
    <dgm:pt modelId="{5911383C-E793-4E47-BFC2-8A4A2301D020}" type="pres">
      <dgm:prSet presAssocID="{172D04B7-15DB-43D7-BF6D-290787D39DDE}" presName="desTx" presStyleLbl="alignAccFollowNode1" presStyleIdx="2" presStyleCnt="3">
        <dgm:presLayoutVars>
          <dgm:bulletEnabled val="1"/>
        </dgm:presLayoutVars>
      </dgm:prSet>
      <dgm:spPr/>
    </dgm:pt>
  </dgm:ptLst>
  <dgm:cxnLst>
    <dgm:cxn modelId="{A39DCF13-BECD-44C7-866C-B8AA5EBFBB66}" srcId="{14BD5377-B647-44CE-A79C-ED1E59F43771}" destId="{C4ED7C20-47C3-41F1-93A8-88225EBF4804}" srcOrd="0" destOrd="0" parTransId="{097A860B-BF4F-4691-94F9-8C85D091D8F6}" sibTransId="{EDC1DA96-8D44-47C0-86EC-EF8EBDD2E621}"/>
    <dgm:cxn modelId="{95BAF11D-8A54-4312-AF32-0B00148D0F84}" type="presOf" srcId="{DC1D2793-357C-4AB6-A2C0-7A445298EC34}" destId="{CCDE51E3-F106-4930-AD0C-D95034FC9D66}" srcOrd="0" destOrd="0" presId="urn:microsoft.com/office/officeart/2005/8/layout/hList1"/>
    <dgm:cxn modelId="{93A33A38-417C-4DC7-8BC5-4A5186465CD6}" type="presOf" srcId="{943E5F33-2EF6-47AC-A086-88CBBEE714E5}" destId="{5911383C-E793-4E47-BFC2-8A4A2301D020}" srcOrd="0" destOrd="0" presId="urn:microsoft.com/office/officeart/2005/8/layout/hList1"/>
    <dgm:cxn modelId="{51437240-026C-4172-A8B5-23C1937FB556}" srcId="{CE6F7153-E8A6-4423-9E8D-17F8624B9792}" destId="{13256B6B-AADA-4DB5-A3FE-812F674AA272}" srcOrd="1" destOrd="0" parTransId="{8925FCFE-B343-44EC-9A52-9B57035F7071}" sibTransId="{C3C2BEBB-3D1B-457C-8C4C-44C55D444261}"/>
    <dgm:cxn modelId="{A2269F67-7095-4D60-8067-FC9D7F4CCCA2}" type="presOf" srcId="{172D04B7-15DB-43D7-BF6D-290787D39DDE}" destId="{B3336C67-4625-4B42-9993-9FAB0D6687BF}" srcOrd="0" destOrd="0" presId="urn:microsoft.com/office/officeart/2005/8/layout/hList1"/>
    <dgm:cxn modelId="{6DA4FD71-1C31-40DC-9EFE-F3A46E1992D6}" srcId="{DC1D2793-357C-4AB6-A2C0-7A445298EC34}" destId="{14BD5377-B647-44CE-A79C-ED1E59F43771}" srcOrd="1" destOrd="0" parTransId="{B03A9099-DC91-4BCA-8A4D-6FDB9CCD306D}" sibTransId="{0DE6D2C4-2496-436E-8097-C2521479BBE2}"/>
    <dgm:cxn modelId="{91FF7277-25C3-48A2-81F3-2B1ECE138657}" srcId="{DC1D2793-357C-4AB6-A2C0-7A445298EC34}" destId="{172D04B7-15DB-43D7-BF6D-290787D39DDE}" srcOrd="2" destOrd="0" parTransId="{93252F0B-EE5B-41AC-96E7-295A606F6B35}" sibTransId="{F36D5460-33A2-4774-970F-C9FAA5B2EBAC}"/>
    <dgm:cxn modelId="{F9D7A477-41F0-421C-9825-CCF316C4D8C3}" type="presOf" srcId="{2E2473EB-9BAA-4F9C-8F1B-2C8EEB308029}" destId="{5911383C-E793-4E47-BFC2-8A4A2301D020}" srcOrd="0" destOrd="1" presId="urn:microsoft.com/office/officeart/2005/8/layout/hList1"/>
    <dgm:cxn modelId="{96785359-97D8-417E-A2D7-12CBACBBDA5F}" type="presOf" srcId="{C4ED7C20-47C3-41F1-93A8-88225EBF4804}" destId="{85061CF6-6A4B-4485-A6DF-0D619A5BE86C}" srcOrd="0" destOrd="0" presId="urn:microsoft.com/office/officeart/2005/8/layout/hList1"/>
    <dgm:cxn modelId="{3A4EF585-E174-4589-8A28-3884B98D97B8}" srcId="{172D04B7-15DB-43D7-BF6D-290787D39DDE}" destId="{2E2473EB-9BAA-4F9C-8F1B-2C8EEB308029}" srcOrd="1" destOrd="0" parTransId="{9726AD07-E9E5-4A16-9CC9-9CC190FD4504}" sibTransId="{A639360D-6697-46E3-B290-F47004F8023B}"/>
    <dgm:cxn modelId="{9145AE96-5080-4289-A15F-883E772CB43D}" srcId="{CE6F7153-E8A6-4423-9E8D-17F8624B9792}" destId="{F0E182DF-28E8-4BEF-9747-3800116B7988}" srcOrd="0" destOrd="0" parTransId="{8028E5E0-18FF-4D0C-B861-15D25A1FB1B9}" sibTransId="{24FF0C37-CB70-4DA9-A637-06E5F7D78E70}"/>
    <dgm:cxn modelId="{866182BA-3191-4063-9B2D-85CA7996CD8C}" type="presOf" srcId="{14BD5377-B647-44CE-A79C-ED1E59F43771}" destId="{39DF1052-D170-4703-B255-36715CBDCDED}" srcOrd="0" destOrd="0" presId="urn:microsoft.com/office/officeart/2005/8/layout/hList1"/>
    <dgm:cxn modelId="{304F47BC-62D8-48BE-A6C4-94E51A6FB3D6}" srcId="{DC1D2793-357C-4AB6-A2C0-7A445298EC34}" destId="{CE6F7153-E8A6-4423-9E8D-17F8624B9792}" srcOrd="0" destOrd="0" parTransId="{03421BB0-2347-423E-89EE-F4D0CF27F801}" sibTransId="{63C8571D-D289-4256-A647-80CB52CC5EBA}"/>
    <dgm:cxn modelId="{458AD8C7-5411-4309-9419-DA2B0E489F36}" type="presOf" srcId="{542F86E0-EC98-402B-B5EF-6D00157069F1}" destId="{85061CF6-6A4B-4485-A6DF-0D619A5BE86C}" srcOrd="0" destOrd="1" presId="urn:microsoft.com/office/officeart/2005/8/layout/hList1"/>
    <dgm:cxn modelId="{3170A9D4-AAC7-402B-8087-FB39C7D398D1}" type="presOf" srcId="{CE6F7153-E8A6-4423-9E8D-17F8624B9792}" destId="{A1C3F701-464A-4698-B472-0B8BBD3F296B}" srcOrd="0" destOrd="0" presId="urn:microsoft.com/office/officeart/2005/8/layout/hList1"/>
    <dgm:cxn modelId="{32ABC9DA-4DF0-4EE5-813B-D275AC0E4A84}" srcId="{172D04B7-15DB-43D7-BF6D-290787D39DDE}" destId="{943E5F33-2EF6-47AC-A086-88CBBEE714E5}" srcOrd="0" destOrd="0" parTransId="{22D15531-5EF1-45C9-8B44-9270B4258C5E}" sibTransId="{B9B0282C-582C-4556-89CD-6251AA5A701E}"/>
    <dgm:cxn modelId="{36A785E1-74F8-4B8E-8E90-074E9DA190F2}" type="presOf" srcId="{F0E182DF-28E8-4BEF-9747-3800116B7988}" destId="{A1144B2A-9CE9-4103-A644-2500219E5DBC}" srcOrd="0" destOrd="0" presId="urn:microsoft.com/office/officeart/2005/8/layout/hList1"/>
    <dgm:cxn modelId="{9AECB5F3-95A4-4FE7-9C53-732E918430EC}" type="presOf" srcId="{13256B6B-AADA-4DB5-A3FE-812F674AA272}" destId="{A1144B2A-9CE9-4103-A644-2500219E5DBC}" srcOrd="0" destOrd="1" presId="urn:microsoft.com/office/officeart/2005/8/layout/hList1"/>
    <dgm:cxn modelId="{C91725FE-8697-4229-976E-475E8E516779}" srcId="{14BD5377-B647-44CE-A79C-ED1E59F43771}" destId="{542F86E0-EC98-402B-B5EF-6D00157069F1}" srcOrd="1" destOrd="0" parTransId="{B046ACFA-30A3-408F-8C55-31E1ACCB11C5}" sibTransId="{14796F8E-93D8-434E-A79D-FABEC52EF604}"/>
    <dgm:cxn modelId="{9CBB2566-9FF3-4E1F-BF40-C5C8DB935EEA}" type="presParOf" srcId="{CCDE51E3-F106-4930-AD0C-D95034FC9D66}" destId="{4F053D46-4C13-4D19-AD15-F33EA8A9FC6B}" srcOrd="0" destOrd="0" presId="urn:microsoft.com/office/officeart/2005/8/layout/hList1"/>
    <dgm:cxn modelId="{70289EA9-761C-404A-964D-BE8E9A29534B}" type="presParOf" srcId="{4F053D46-4C13-4D19-AD15-F33EA8A9FC6B}" destId="{A1C3F701-464A-4698-B472-0B8BBD3F296B}" srcOrd="0" destOrd="0" presId="urn:microsoft.com/office/officeart/2005/8/layout/hList1"/>
    <dgm:cxn modelId="{38897B14-2E0E-402B-A63C-21CEB61EB2EF}" type="presParOf" srcId="{4F053D46-4C13-4D19-AD15-F33EA8A9FC6B}" destId="{A1144B2A-9CE9-4103-A644-2500219E5DBC}" srcOrd="1" destOrd="0" presId="urn:microsoft.com/office/officeart/2005/8/layout/hList1"/>
    <dgm:cxn modelId="{1243BC4E-F96E-4DE5-BAE3-00FDC07ABBAD}" type="presParOf" srcId="{CCDE51E3-F106-4930-AD0C-D95034FC9D66}" destId="{0AA0B81C-C89C-4320-8832-0CE6726DDB34}" srcOrd="1" destOrd="0" presId="urn:microsoft.com/office/officeart/2005/8/layout/hList1"/>
    <dgm:cxn modelId="{EC59C148-C373-424E-B951-F5FE06144C13}" type="presParOf" srcId="{CCDE51E3-F106-4930-AD0C-D95034FC9D66}" destId="{EF7B8E4F-2DA3-46B9-900F-DF4C02971280}" srcOrd="2" destOrd="0" presId="urn:microsoft.com/office/officeart/2005/8/layout/hList1"/>
    <dgm:cxn modelId="{E8C5BF2D-7775-4BE6-80A7-5264FD72FA7E}" type="presParOf" srcId="{EF7B8E4F-2DA3-46B9-900F-DF4C02971280}" destId="{39DF1052-D170-4703-B255-36715CBDCDED}" srcOrd="0" destOrd="0" presId="urn:microsoft.com/office/officeart/2005/8/layout/hList1"/>
    <dgm:cxn modelId="{A639D5D2-DB96-4DA6-BF76-B4E082AE2F59}" type="presParOf" srcId="{EF7B8E4F-2DA3-46B9-900F-DF4C02971280}" destId="{85061CF6-6A4B-4485-A6DF-0D619A5BE86C}" srcOrd="1" destOrd="0" presId="urn:microsoft.com/office/officeart/2005/8/layout/hList1"/>
    <dgm:cxn modelId="{E7A2F446-4B9A-46EE-9CFB-DFC96E359817}" type="presParOf" srcId="{CCDE51E3-F106-4930-AD0C-D95034FC9D66}" destId="{5ED0C3B9-107B-431A-8B6F-D7D54C9DE6D1}" srcOrd="3" destOrd="0" presId="urn:microsoft.com/office/officeart/2005/8/layout/hList1"/>
    <dgm:cxn modelId="{D5D2E5FE-68B6-4D8C-AF1D-F07C1635FCA0}" type="presParOf" srcId="{CCDE51E3-F106-4930-AD0C-D95034FC9D66}" destId="{85E07915-59EA-4B2B-9730-1051480DCDE7}" srcOrd="4" destOrd="0" presId="urn:microsoft.com/office/officeart/2005/8/layout/hList1"/>
    <dgm:cxn modelId="{EA9B4F9A-43D9-451B-9F52-7C25C3219E1A}" type="presParOf" srcId="{85E07915-59EA-4B2B-9730-1051480DCDE7}" destId="{B3336C67-4625-4B42-9993-9FAB0D6687BF}" srcOrd="0" destOrd="0" presId="urn:microsoft.com/office/officeart/2005/8/layout/hList1"/>
    <dgm:cxn modelId="{E0ED3F2A-FB13-42DE-96DE-03754ECD47C6}" type="presParOf" srcId="{85E07915-59EA-4B2B-9730-1051480DCDE7}" destId="{5911383C-E793-4E47-BFC2-8A4A2301D02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BE216C40-0FAB-46B4-A707-C47AC1C628A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54D904CB-CF8D-467F-894F-9EFB24D4D1A8}">
      <dgm:prSet/>
      <dgm:spPr/>
      <dgm:t>
        <a:bodyPr/>
        <a:lstStyle/>
        <a:p>
          <a:r>
            <a:rPr lang="en-US" b="1"/>
            <a:t>Dodd-Frank Wall Street Reform and Consumer Protection Act:</a:t>
          </a:r>
          <a:endParaRPr lang="en-IN"/>
        </a:p>
      </dgm:t>
    </dgm:pt>
    <dgm:pt modelId="{EB489860-CAE3-490E-8459-43D0EE78B6B4}" type="parTrans" cxnId="{4C147406-763B-479A-A5C8-EC3291BE4EC7}">
      <dgm:prSet/>
      <dgm:spPr/>
      <dgm:t>
        <a:bodyPr/>
        <a:lstStyle/>
        <a:p>
          <a:endParaRPr lang="en-IN"/>
        </a:p>
      </dgm:t>
    </dgm:pt>
    <dgm:pt modelId="{D9C99312-9BCC-467D-8F51-1259AE06632D}" type="sibTrans" cxnId="{4C147406-763B-479A-A5C8-EC3291BE4EC7}">
      <dgm:prSet/>
      <dgm:spPr/>
      <dgm:t>
        <a:bodyPr/>
        <a:lstStyle/>
        <a:p>
          <a:endParaRPr lang="en-IN"/>
        </a:p>
      </dgm:t>
    </dgm:pt>
    <dgm:pt modelId="{522324FB-ADB8-4576-B2FE-D436F5CD6359}">
      <dgm:prSet/>
      <dgm:spPr/>
      <dgm:t>
        <a:bodyPr/>
        <a:lstStyle/>
        <a:p>
          <a:r>
            <a:rPr lang="en-US" b="1"/>
            <a:t>Overview:</a:t>
          </a:r>
          <a:r>
            <a:rPr lang="en-US"/>
            <a:t> Enacted in 2010 in response to the 2008 financial crisis, the Dodd-Frank Act aims to reduce risks in the financial system and prevent future crises. It introduced significant changes to financial regulation, including mortgage lending and trading.</a:t>
          </a:r>
          <a:endParaRPr lang="en-IN"/>
        </a:p>
      </dgm:t>
    </dgm:pt>
    <dgm:pt modelId="{DC169350-D29A-43C2-A525-F96CCC67C486}" type="parTrans" cxnId="{BB9A5F37-005D-432E-9684-E3CA7EF8FC6F}">
      <dgm:prSet/>
      <dgm:spPr/>
      <dgm:t>
        <a:bodyPr/>
        <a:lstStyle/>
        <a:p>
          <a:endParaRPr lang="en-IN"/>
        </a:p>
      </dgm:t>
    </dgm:pt>
    <dgm:pt modelId="{AFD79C54-11F5-41FD-A23F-D643F3071A9A}" type="sibTrans" cxnId="{BB9A5F37-005D-432E-9684-E3CA7EF8FC6F}">
      <dgm:prSet/>
      <dgm:spPr/>
      <dgm:t>
        <a:bodyPr/>
        <a:lstStyle/>
        <a:p>
          <a:endParaRPr lang="en-IN"/>
        </a:p>
      </dgm:t>
    </dgm:pt>
    <dgm:pt modelId="{4F8C6C63-5159-424D-9DF3-207643B8B68A}">
      <dgm:prSet/>
      <dgm:spPr/>
      <dgm:t>
        <a:bodyPr/>
        <a:lstStyle/>
        <a:p>
          <a:r>
            <a:rPr lang="en-US" b="1"/>
            <a:t>Key Provisions:</a:t>
          </a:r>
          <a:endParaRPr lang="en-IN"/>
        </a:p>
      </dgm:t>
    </dgm:pt>
    <dgm:pt modelId="{5AC55A2D-76F0-4535-BF73-475CAD08278E}" type="parTrans" cxnId="{5563A57A-0DFD-4BB4-B04A-465CD68692B0}">
      <dgm:prSet/>
      <dgm:spPr/>
      <dgm:t>
        <a:bodyPr/>
        <a:lstStyle/>
        <a:p>
          <a:endParaRPr lang="en-IN"/>
        </a:p>
      </dgm:t>
    </dgm:pt>
    <dgm:pt modelId="{D1AFD59B-98D5-4D38-B8C7-73C61C2951CA}" type="sibTrans" cxnId="{5563A57A-0DFD-4BB4-B04A-465CD68692B0}">
      <dgm:prSet/>
      <dgm:spPr/>
      <dgm:t>
        <a:bodyPr/>
        <a:lstStyle/>
        <a:p>
          <a:endParaRPr lang="en-IN"/>
        </a:p>
      </dgm:t>
    </dgm:pt>
    <dgm:pt modelId="{9E8F8EAE-B2B3-40AE-B177-5B9F9266C4E3}">
      <dgm:prSet/>
      <dgm:spPr/>
      <dgm:t>
        <a:bodyPr/>
        <a:lstStyle/>
        <a:p>
          <a:r>
            <a:rPr lang="en-US" b="1"/>
            <a:t>Consumer Protection:</a:t>
          </a:r>
          <a:r>
            <a:rPr lang="en-US"/>
            <a:t> Established the CFPB to enforce consumer protection laws and oversee mortgage lending practices.</a:t>
          </a:r>
          <a:endParaRPr lang="en-IN"/>
        </a:p>
      </dgm:t>
    </dgm:pt>
    <dgm:pt modelId="{06132C7E-DC45-419C-B23D-AF59B538048B}" type="parTrans" cxnId="{0C9C614F-5FC7-46C9-BC92-D9F7DF3798BC}">
      <dgm:prSet/>
      <dgm:spPr/>
      <dgm:t>
        <a:bodyPr/>
        <a:lstStyle/>
        <a:p>
          <a:endParaRPr lang="en-IN"/>
        </a:p>
      </dgm:t>
    </dgm:pt>
    <dgm:pt modelId="{2F975A91-B515-4BB4-AEB1-44C330A69116}" type="sibTrans" cxnId="{0C9C614F-5FC7-46C9-BC92-D9F7DF3798BC}">
      <dgm:prSet/>
      <dgm:spPr/>
      <dgm:t>
        <a:bodyPr/>
        <a:lstStyle/>
        <a:p>
          <a:endParaRPr lang="en-IN"/>
        </a:p>
      </dgm:t>
    </dgm:pt>
    <dgm:pt modelId="{4CAFF6CF-7FA1-4790-9503-11C04A9599DA}">
      <dgm:prSet/>
      <dgm:spPr/>
      <dgm:t>
        <a:bodyPr/>
        <a:lstStyle/>
        <a:p>
          <a:r>
            <a:rPr lang="en-US" b="1"/>
            <a:t>Risk Retention:</a:t>
          </a:r>
          <a:r>
            <a:rPr lang="en-US"/>
            <a:t> Requires issuers of asset-backed securities (including MBS) to retain at least 5% of the credit risk, ensuring they have a stake in the performance of the loans they originate.</a:t>
          </a:r>
          <a:endParaRPr lang="en-IN"/>
        </a:p>
      </dgm:t>
    </dgm:pt>
    <dgm:pt modelId="{0AACF14A-3CA4-45B5-9E92-FCCFE67FB4D2}" type="parTrans" cxnId="{30492DDA-4FF1-463E-85BE-F8BB38E35D18}">
      <dgm:prSet/>
      <dgm:spPr/>
      <dgm:t>
        <a:bodyPr/>
        <a:lstStyle/>
        <a:p>
          <a:endParaRPr lang="en-IN"/>
        </a:p>
      </dgm:t>
    </dgm:pt>
    <dgm:pt modelId="{431712D6-0D27-44EB-8EBE-13DFFB48D55C}" type="sibTrans" cxnId="{30492DDA-4FF1-463E-85BE-F8BB38E35D18}">
      <dgm:prSet/>
      <dgm:spPr/>
      <dgm:t>
        <a:bodyPr/>
        <a:lstStyle/>
        <a:p>
          <a:endParaRPr lang="en-IN"/>
        </a:p>
      </dgm:t>
    </dgm:pt>
    <dgm:pt modelId="{245A4CEE-34C2-4BBF-855B-6D370A9DB7C8}">
      <dgm:prSet/>
      <dgm:spPr/>
      <dgm:t>
        <a:bodyPr/>
        <a:lstStyle/>
        <a:p>
          <a:r>
            <a:rPr lang="en-US" b="1"/>
            <a:t>Volcker Rule:</a:t>
          </a:r>
          <a:r>
            <a:rPr lang="en-US"/>
            <a:t> Prohibits banks from engaging in proprietary trading and limits their investments in hedge funds and private equity, reducing speculative risks.</a:t>
          </a:r>
          <a:endParaRPr lang="en-IN"/>
        </a:p>
      </dgm:t>
    </dgm:pt>
    <dgm:pt modelId="{42538975-8EB0-40E7-B000-35DF526D8605}" type="parTrans" cxnId="{A0043FEA-43B0-43E6-ADEF-DE7A58C8D549}">
      <dgm:prSet/>
      <dgm:spPr/>
      <dgm:t>
        <a:bodyPr/>
        <a:lstStyle/>
        <a:p>
          <a:endParaRPr lang="en-IN"/>
        </a:p>
      </dgm:t>
    </dgm:pt>
    <dgm:pt modelId="{F17B8904-8855-43C9-B77F-5B478DC8F865}" type="sibTrans" cxnId="{A0043FEA-43B0-43E6-ADEF-DE7A58C8D549}">
      <dgm:prSet/>
      <dgm:spPr/>
      <dgm:t>
        <a:bodyPr/>
        <a:lstStyle/>
        <a:p>
          <a:endParaRPr lang="en-IN"/>
        </a:p>
      </dgm:t>
    </dgm:pt>
    <dgm:pt modelId="{1E0AE941-C76C-40BC-A475-22EDC639FCA1}">
      <dgm:prSet/>
      <dgm:spPr/>
      <dgm:t>
        <a:bodyPr/>
        <a:lstStyle/>
        <a:p>
          <a:r>
            <a:rPr lang="en-US" b="1"/>
            <a:t>Mortgage Reform:</a:t>
          </a:r>
          <a:r>
            <a:rPr lang="en-US"/>
            <a:t> Imposed stricter regulations on mortgage origination, including the ability-to-repay rule, which requires lenders to verify a borrower's ability to repay the loan.</a:t>
          </a:r>
          <a:endParaRPr lang="en-IN"/>
        </a:p>
      </dgm:t>
    </dgm:pt>
    <dgm:pt modelId="{A9FA4A46-616A-4A94-B9EB-BD271BE420B7}" type="parTrans" cxnId="{0505A22D-C896-4150-BF9D-92FEB9C8742F}">
      <dgm:prSet/>
      <dgm:spPr/>
      <dgm:t>
        <a:bodyPr/>
        <a:lstStyle/>
        <a:p>
          <a:endParaRPr lang="en-IN"/>
        </a:p>
      </dgm:t>
    </dgm:pt>
    <dgm:pt modelId="{55BB5DD1-F287-4589-98D3-14E408BD79AE}" type="sibTrans" cxnId="{0505A22D-C896-4150-BF9D-92FEB9C8742F}">
      <dgm:prSet/>
      <dgm:spPr/>
      <dgm:t>
        <a:bodyPr/>
        <a:lstStyle/>
        <a:p>
          <a:endParaRPr lang="en-IN"/>
        </a:p>
      </dgm:t>
    </dgm:pt>
    <dgm:pt modelId="{313E8A0D-320B-4D53-8E0A-B926656F80F6}" type="pres">
      <dgm:prSet presAssocID="{BE216C40-0FAB-46B4-A707-C47AC1C628A1}" presName="linear" presStyleCnt="0">
        <dgm:presLayoutVars>
          <dgm:animLvl val="lvl"/>
          <dgm:resizeHandles val="exact"/>
        </dgm:presLayoutVars>
      </dgm:prSet>
      <dgm:spPr/>
    </dgm:pt>
    <dgm:pt modelId="{AE9E9E8F-E8BB-4592-BE93-E49B295EA4EB}" type="pres">
      <dgm:prSet presAssocID="{54D904CB-CF8D-467F-894F-9EFB24D4D1A8}" presName="parentText" presStyleLbl="node1" presStyleIdx="0" presStyleCnt="1">
        <dgm:presLayoutVars>
          <dgm:chMax val="0"/>
          <dgm:bulletEnabled val="1"/>
        </dgm:presLayoutVars>
      </dgm:prSet>
      <dgm:spPr/>
    </dgm:pt>
    <dgm:pt modelId="{29DE15B2-2917-42F9-BA9C-1BFD9BE3B599}" type="pres">
      <dgm:prSet presAssocID="{54D904CB-CF8D-467F-894F-9EFB24D4D1A8}" presName="childText" presStyleLbl="revTx" presStyleIdx="0" presStyleCnt="1">
        <dgm:presLayoutVars>
          <dgm:bulletEnabled val="1"/>
        </dgm:presLayoutVars>
      </dgm:prSet>
      <dgm:spPr/>
    </dgm:pt>
  </dgm:ptLst>
  <dgm:cxnLst>
    <dgm:cxn modelId="{4C147406-763B-479A-A5C8-EC3291BE4EC7}" srcId="{BE216C40-0FAB-46B4-A707-C47AC1C628A1}" destId="{54D904CB-CF8D-467F-894F-9EFB24D4D1A8}" srcOrd="0" destOrd="0" parTransId="{EB489860-CAE3-490E-8459-43D0EE78B6B4}" sibTransId="{D9C99312-9BCC-467D-8F51-1259AE06632D}"/>
    <dgm:cxn modelId="{01D85E17-E9C2-4740-BC5D-739600D7AECD}" type="presOf" srcId="{4CAFF6CF-7FA1-4790-9503-11C04A9599DA}" destId="{29DE15B2-2917-42F9-BA9C-1BFD9BE3B599}" srcOrd="0" destOrd="3" presId="urn:microsoft.com/office/officeart/2005/8/layout/vList2"/>
    <dgm:cxn modelId="{0505A22D-C896-4150-BF9D-92FEB9C8742F}" srcId="{4F8C6C63-5159-424D-9DF3-207643B8B68A}" destId="{1E0AE941-C76C-40BC-A475-22EDC639FCA1}" srcOrd="3" destOrd="0" parTransId="{A9FA4A46-616A-4A94-B9EB-BD271BE420B7}" sibTransId="{55BB5DD1-F287-4589-98D3-14E408BD79AE}"/>
    <dgm:cxn modelId="{BB9A5F37-005D-432E-9684-E3CA7EF8FC6F}" srcId="{54D904CB-CF8D-467F-894F-9EFB24D4D1A8}" destId="{522324FB-ADB8-4576-B2FE-D436F5CD6359}" srcOrd="0" destOrd="0" parTransId="{DC169350-D29A-43C2-A525-F96CCC67C486}" sibTransId="{AFD79C54-11F5-41FD-A23F-D643F3071A9A}"/>
    <dgm:cxn modelId="{310E774C-BAF1-4B05-84AD-54D86AD0BB58}" type="presOf" srcId="{4F8C6C63-5159-424D-9DF3-207643B8B68A}" destId="{29DE15B2-2917-42F9-BA9C-1BFD9BE3B599}" srcOrd="0" destOrd="1" presId="urn:microsoft.com/office/officeart/2005/8/layout/vList2"/>
    <dgm:cxn modelId="{0C9C614F-5FC7-46C9-BC92-D9F7DF3798BC}" srcId="{4F8C6C63-5159-424D-9DF3-207643B8B68A}" destId="{9E8F8EAE-B2B3-40AE-B177-5B9F9266C4E3}" srcOrd="0" destOrd="0" parTransId="{06132C7E-DC45-419C-B23D-AF59B538048B}" sibTransId="{2F975A91-B515-4BB4-AEB1-44C330A69116}"/>
    <dgm:cxn modelId="{E39D5B75-57ED-47FE-A738-6BE8E55581EB}" type="presOf" srcId="{BE216C40-0FAB-46B4-A707-C47AC1C628A1}" destId="{313E8A0D-320B-4D53-8E0A-B926656F80F6}" srcOrd="0" destOrd="0" presId="urn:microsoft.com/office/officeart/2005/8/layout/vList2"/>
    <dgm:cxn modelId="{5563A57A-0DFD-4BB4-B04A-465CD68692B0}" srcId="{54D904CB-CF8D-467F-894F-9EFB24D4D1A8}" destId="{4F8C6C63-5159-424D-9DF3-207643B8B68A}" srcOrd="1" destOrd="0" parTransId="{5AC55A2D-76F0-4535-BF73-475CAD08278E}" sibTransId="{D1AFD59B-98D5-4D38-B8C7-73C61C2951CA}"/>
    <dgm:cxn modelId="{B50ECF7A-7F83-48B8-B578-9A7D00DD8CFA}" type="presOf" srcId="{9E8F8EAE-B2B3-40AE-B177-5B9F9266C4E3}" destId="{29DE15B2-2917-42F9-BA9C-1BFD9BE3B599}" srcOrd="0" destOrd="2" presId="urn:microsoft.com/office/officeart/2005/8/layout/vList2"/>
    <dgm:cxn modelId="{337EC1A1-8B1F-4AAB-8551-C0748192D003}" type="presOf" srcId="{54D904CB-CF8D-467F-894F-9EFB24D4D1A8}" destId="{AE9E9E8F-E8BB-4592-BE93-E49B295EA4EB}" srcOrd="0" destOrd="0" presId="urn:microsoft.com/office/officeart/2005/8/layout/vList2"/>
    <dgm:cxn modelId="{5C2D0FAE-C99D-465C-A959-FE267771EE33}" type="presOf" srcId="{522324FB-ADB8-4576-B2FE-D436F5CD6359}" destId="{29DE15B2-2917-42F9-BA9C-1BFD9BE3B599}" srcOrd="0" destOrd="0" presId="urn:microsoft.com/office/officeart/2005/8/layout/vList2"/>
    <dgm:cxn modelId="{10E14ECC-22B1-46D1-93A0-AFB4B193E330}" type="presOf" srcId="{245A4CEE-34C2-4BBF-855B-6D370A9DB7C8}" destId="{29DE15B2-2917-42F9-BA9C-1BFD9BE3B599}" srcOrd="0" destOrd="4" presId="urn:microsoft.com/office/officeart/2005/8/layout/vList2"/>
    <dgm:cxn modelId="{DFD811CF-C71D-4450-8C1B-2414B4C0D3D9}" type="presOf" srcId="{1E0AE941-C76C-40BC-A475-22EDC639FCA1}" destId="{29DE15B2-2917-42F9-BA9C-1BFD9BE3B599}" srcOrd="0" destOrd="5" presId="urn:microsoft.com/office/officeart/2005/8/layout/vList2"/>
    <dgm:cxn modelId="{30492DDA-4FF1-463E-85BE-F8BB38E35D18}" srcId="{4F8C6C63-5159-424D-9DF3-207643B8B68A}" destId="{4CAFF6CF-7FA1-4790-9503-11C04A9599DA}" srcOrd="1" destOrd="0" parTransId="{0AACF14A-3CA4-45B5-9E92-FCCFE67FB4D2}" sibTransId="{431712D6-0D27-44EB-8EBE-13DFFB48D55C}"/>
    <dgm:cxn modelId="{A0043FEA-43B0-43E6-ADEF-DE7A58C8D549}" srcId="{4F8C6C63-5159-424D-9DF3-207643B8B68A}" destId="{245A4CEE-34C2-4BBF-855B-6D370A9DB7C8}" srcOrd="2" destOrd="0" parTransId="{42538975-8EB0-40E7-B000-35DF526D8605}" sibTransId="{F17B8904-8855-43C9-B77F-5B478DC8F865}"/>
    <dgm:cxn modelId="{E445DA42-8841-4CD9-9266-A6B07E58927B}" type="presParOf" srcId="{313E8A0D-320B-4D53-8E0A-B926656F80F6}" destId="{AE9E9E8F-E8BB-4592-BE93-E49B295EA4EB}" srcOrd="0" destOrd="0" presId="urn:microsoft.com/office/officeart/2005/8/layout/vList2"/>
    <dgm:cxn modelId="{4FA85E35-C309-42C9-BE02-9DBF82A8CA96}" type="presParOf" srcId="{313E8A0D-320B-4D53-8E0A-B926656F80F6}" destId="{29DE15B2-2917-42F9-BA9C-1BFD9BE3B599}"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D7665D0-E516-4545-AF41-0A811528FC0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2BF7887D-9E1C-4036-AAAE-587D4721399C}">
      <dgm:prSet/>
      <dgm:spPr/>
      <dgm:t>
        <a:bodyPr/>
        <a:lstStyle/>
        <a:p>
          <a:r>
            <a:rPr lang="en-US" b="1"/>
            <a:t>Basel III Accords:</a:t>
          </a:r>
          <a:endParaRPr lang="en-IN"/>
        </a:p>
      </dgm:t>
    </dgm:pt>
    <dgm:pt modelId="{BF55A41A-B93F-4B4D-A004-E560F9B60160}" type="parTrans" cxnId="{5CBC31EA-E942-4300-844D-AF33539F137A}">
      <dgm:prSet/>
      <dgm:spPr/>
      <dgm:t>
        <a:bodyPr/>
        <a:lstStyle/>
        <a:p>
          <a:endParaRPr lang="en-IN"/>
        </a:p>
      </dgm:t>
    </dgm:pt>
    <dgm:pt modelId="{6A8559D1-9CA8-42AE-B068-4A15576C2C34}" type="sibTrans" cxnId="{5CBC31EA-E942-4300-844D-AF33539F137A}">
      <dgm:prSet/>
      <dgm:spPr/>
      <dgm:t>
        <a:bodyPr/>
        <a:lstStyle/>
        <a:p>
          <a:endParaRPr lang="en-IN"/>
        </a:p>
      </dgm:t>
    </dgm:pt>
    <dgm:pt modelId="{B1DA6A4C-22AB-4F3E-9A19-81C3EC17493D}">
      <dgm:prSet/>
      <dgm:spPr/>
      <dgm:t>
        <a:bodyPr/>
        <a:lstStyle/>
        <a:p>
          <a:r>
            <a:rPr lang="en-US" b="1"/>
            <a:t>Overview:</a:t>
          </a:r>
          <a:r>
            <a:rPr lang="en-US"/>
            <a:t> Basel III is a set of international banking regulations developed by the Basel Committee on Banking Supervision. It aims to strengthen the regulation, supervision, and risk management of banks, enhancing their resilience to financial stress.</a:t>
          </a:r>
          <a:endParaRPr lang="en-IN"/>
        </a:p>
      </dgm:t>
    </dgm:pt>
    <dgm:pt modelId="{E859014B-0873-433C-A269-EC1B619C7400}" type="parTrans" cxnId="{BF00178F-225C-42C4-B242-B93C74E09FEF}">
      <dgm:prSet/>
      <dgm:spPr/>
      <dgm:t>
        <a:bodyPr/>
        <a:lstStyle/>
        <a:p>
          <a:endParaRPr lang="en-IN"/>
        </a:p>
      </dgm:t>
    </dgm:pt>
    <dgm:pt modelId="{99C7A071-D06E-4103-AEA2-583F9F88E463}" type="sibTrans" cxnId="{BF00178F-225C-42C4-B242-B93C74E09FEF}">
      <dgm:prSet/>
      <dgm:spPr/>
      <dgm:t>
        <a:bodyPr/>
        <a:lstStyle/>
        <a:p>
          <a:endParaRPr lang="en-IN"/>
        </a:p>
      </dgm:t>
    </dgm:pt>
    <dgm:pt modelId="{C661C09D-966F-49FA-9BA7-D9D3083EDF27}">
      <dgm:prSet/>
      <dgm:spPr/>
      <dgm:t>
        <a:bodyPr/>
        <a:lstStyle/>
        <a:p>
          <a:r>
            <a:rPr lang="en-US" b="1"/>
            <a:t>Key Provisions:</a:t>
          </a:r>
          <a:endParaRPr lang="en-IN"/>
        </a:p>
      </dgm:t>
    </dgm:pt>
    <dgm:pt modelId="{180FEFC4-9A96-415D-8A5D-1F7DFBEEABF3}" type="parTrans" cxnId="{0204551A-9E28-40D7-95AE-160741A77216}">
      <dgm:prSet/>
      <dgm:spPr/>
      <dgm:t>
        <a:bodyPr/>
        <a:lstStyle/>
        <a:p>
          <a:endParaRPr lang="en-IN"/>
        </a:p>
      </dgm:t>
    </dgm:pt>
    <dgm:pt modelId="{9B0D53B0-D18A-4E55-9FCF-17EE55CCEB03}" type="sibTrans" cxnId="{0204551A-9E28-40D7-95AE-160741A77216}">
      <dgm:prSet/>
      <dgm:spPr/>
      <dgm:t>
        <a:bodyPr/>
        <a:lstStyle/>
        <a:p>
          <a:endParaRPr lang="en-IN"/>
        </a:p>
      </dgm:t>
    </dgm:pt>
    <dgm:pt modelId="{720EC693-0BAA-4870-92DB-4F3DC7C6995A}">
      <dgm:prSet/>
      <dgm:spPr/>
      <dgm:t>
        <a:bodyPr/>
        <a:lstStyle/>
        <a:p>
          <a:r>
            <a:rPr lang="en-US" b="1"/>
            <a:t>Capital Requirements:</a:t>
          </a:r>
          <a:r>
            <a:rPr lang="en-US"/>
            <a:t> Increases the minimum capital requirements for banks, ensuring they have sufficient capital to absorb losses. This includes higher common equity tier 1 (CET1) capital and total capital ratios.</a:t>
          </a:r>
          <a:endParaRPr lang="en-IN"/>
        </a:p>
      </dgm:t>
    </dgm:pt>
    <dgm:pt modelId="{3B28F85B-5E2D-47BC-829E-11A39BE565C1}" type="parTrans" cxnId="{2B25040C-F45B-4AB8-B2BD-F127C6FD7228}">
      <dgm:prSet/>
      <dgm:spPr/>
      <dgm:t>
        <a:bodyPr/>
        <a:lstStyle/>
        <a:p>
          <a:endParaRPr lang="en-IN"/>
        </a:p>
      </dgm:t>
    </dgm:pt>
    <dgm:pt modelId="{7287831F-F947-45C3-AF72-95223B412F9B}" type="sibTrans" cxnId="{2B25040C-F45B-4AB8-B2BD-F127C6FD7228}">
      <dgm:prSet/>
      <dgm:spPr/>
      <dgm:t>
        <a:bodyPr/>
        <a:lstStyle/>
        <a:p>
          <a:endParaRPr lang="en-IN"/>
        </a:p>
      </dgm:t>
    </dgm:pt>
    <dgm:pt modelId="{6AD79193-8D37-4DDE-BCB7-D28E6B18B763}">
      <dgm:prSet/>
      <dgm:spPr/>
      <dgm:t>
        <a:bodyPr/>
        <a:lstStyle/>
        <a:p>
          <a:r>
            <a:rPr lang="en-US" b="1"/>
            <a:t>Leverage Ratio:</a:t>
          </a:r>
          <a:r>
            <a:rPr lang="en-US"/>
            <a:t> Introduces a leverage ratio to limit the amount of leverage banks can use, reducing the risk of excessive borrowing and enhancing financial stability.</a:t>
          </a:r>
          <a:endParaRPr lang="en-IN"/>
        </a:p>
      </dgm:t>
    </dgm:pt>
    <dgm:pt modelId="{D43F2171-9CDB-4EB8-BB78-706F9F1E5507}" type="parTrans" cxnId="{832BAC05-12E4-40A8-B3C3-ADA07EACD2B9}">
      <dgm:prSet/>
      <dgm:spPr/>
      <dgm:t>
        <a:bodyPr/>
        <a:lstStyle/>
        <a:p>
          <a:endParaRPr lang="en-IN"/>
        </a:p>
      </dgm:t>
    </dgm:pt>
    <dgm:pt modelId="{6F563361-D706-4504-85C5-41B695A46959}" type="sibTrans" cxnId="{832BAC05-12E4-40A8-B3C3-ADA07EACD2B9}">
      <dgm:prSet/>
      <dgm:spPr/>
      <dgm:t>
        <a:bodyPr/>
        <a:lstStyle/>
        <a:p>
          <a:endParaRPr lang="en-IN"/>
        </a:p>
      </dgm:t>
    </dgm:pt>
    <dgm:pt modelId="{DDE2D50A-86CB-4D22-B904-304081BF262E}">
      <dgm:prSet/>
      <dgm:spPr/>
      <dgm:t>
        <a:bodyPr/>
        <a:lstStyle/>
        <a:p>
          <a:r>
            <a:rPr lang="en-US" b="1"/>
            <a:t>Liquidity Requirements:</a:t>
          </a:r>
          <a:r>
            <a:rPr lang="en-US"/>
            <a:t> Implements the Liquidity Coverage Ratio (LCR) and the Net Stable Funding Ratio (NSFR) to ensure banks maintain adequate liquidity during periods of financial stress.</a:t>
          </a:r>
          <a:endParaRPr lang="en-IN"/>
        </a:p>
      </dgm:t>
    </dgm:pt>
    <dgm:pt modelId="{18DA6E64-D766-4D78-A012-0D768991A212}" type="parTrans" cxnId="{C6F45CC1-B476-4E53-9FDA-A9673F9FA813}">
      <dgm:prSet/>
      <dgm:spPr/>
      <dgm:t>
        <a:bodyPr/>
        <a:lstStyle/>
        <a:p>
          <a:endParaRPr lang="en-IN"/>
        </a:p>
      </dgm:t>
    </dgm:pt>
    <dgm:pt modelId="{16A9CD4B-BB1B-4CDD-A0A2-CD7A50C0DCB9}" type="sibTrans" cxnId="{C6F45CC1-B476-4E53-9FDA-A9673F9FA813}">
      <dgm:prSet/>
      <dgm:spPr/>
      <dgm:t>
        <a:bodyPr/>
        <a:lstStyle/>
        <a:p>
          <a:endParaRPr lang="en-IN"/>
        </a:p>
      </dgm:t>
    </dgm:pt>
    <dgm:pt modelId="{67A43B59-4938-47BD-A8FE-F03B3D7DD7C0}">
      <dgm:prSet/>
      <dgm:spPr/>
      <dgm:t>
        <a:bodyPr/>
        <a:lstStyle/>
        <a:p>
          <a:r>
            <a:rPr lang="en-US" b="1"/>
            <a:t>Risk Management:</a:t>
          </a:r>
          <a:r>
            <a:rPr lang="en-US"/>
            <a:t> Enhances risk management practices, including better risk capture for off-balance-sheet exposures and improved risk disclosure standards.</a:t>
          </a:r>
          <a:endParaRPr lang="en-IN"/>
        </a:p>
      </dgm:t>
    </dgm:pt>
    <dgm:pt modelId="{D5A5A236-ABA6-4B36-BC73-EE55EFDFFB3B}" type="parTrans" cxnId="{99F8105D-2034-4E7B-B85E-D12BE046D271}">
      <dgm:prSet/>
      <dgm:spPr/>
      <dgm:t>
        <a:bodyPr/>
        <a:lstStyle/>
        <a:p>
          <a:endParaRPr lang="en-IN"/>
        </a:p>
      </dgm:t>
    </dgm:pt>
    <dgm:pt modelId="{D252D583-9CEE-4C8B-BD15-449A4481F90C}" type="sibTrans" cxnId="{99F8105D-2034-4E7B-B85E-D12BE046D271}">
      <dgm:prSet/>
      <dgm:spPr/>
      <dgm:t>
        <a:bodyPr/>
        <a:lstStyle/>
        <a:p>
          <a:endParaRPr lang="en-IN"/>
        </a:p>
      </dgm:t>
    </dgm:pt>
    <dgm:pt modelId="{1F7449A8-D344-4C3C-8DEB-C2A276B40CA7}" type="pres">
      <dgm:prSet presAssocID="{BD7665D0-E516-4545-AF41-0A811528FC04}" presName="linear" presStyleCnt="0">
        <dgm:presLayoutVars>
          <dgm:animLvl val="lvl"/>
          <dgm:resizeHandles val="exact"/>
        </dgm:presLayoutVars>
      </dgm:prSet>
      <dgm:spPr/>
    </dgm:pt>
    <dgm:pt modelId="{C5AF1D05-E4C6-46E8-AE47-B62CEAA8396F}" type="pres">
      <dgm:prSet presAssocID="{2BF7887D-9E1C-4036-AAAE-587D4721399C}" presName="parentText" presStyleLbl="node1" presStyleIdx="0" presStyleCnt="1">
        <dgm:presLayoutVars>
          <dgm:chMax val="0"/>
          <dgm:bulletEnabled val="1"/>
        </dgm:presLayoutVars>
      </dgm:prSet>
      <dgm:spPr/>
    </dgm:pt>
    <dgm:pt modelId="{9D3FC1F9-AD5C-477F-AA7C-176021495E0A}" type="pres">
      <dgm:prSet presAssocID="{2BF7887D-9E1C-4036-AAAE-587D4721399C}" presName="childText" presStyleLbl="revTx" presStyleIdx="0" presStyleCnt="1">
        <dgm:presLayoutVars>
          <dgm:bulletEnabled val="1"/>
        </dgm:presLayoutVars>
      </dgm:prSet>
      <dgm:spPr/>
    </dgm:pt>
  </dgm:ptLst>
  <dgm:cxnLst>
    <dgm:cxn modelId="{832BAC05-12E4-40A8-B3C3-ADA07EACD2B9}" srcId="{C661C09D-966F-49FA-9BA7-D9D3083EDF27}" destId="{6AD79193-8D37-4DDE-BCB7-D28E6B18B763}" srcOrd="1" destOrd="0" parTransId="{D43F2171-9CDB-4EB8-BB78-706F9F1E5507}" sibTransId="{6F563361-D706-4504-85C5-41B695A46959}"/>
    <dgm:cxn modelId="{2B25040C-F45B-4AB8-B2BD-F127C6FD7228}" srcId="{C661C09D-966F-49FA-9BA7-D9D3083EDF27}" destId="{720EC693-0BAA-4870-92DB-4F3DC7C6995A}" srcOrd="0" destOrd="0" parTransId="{3B28F85B-5E2D-47BC-829E-11A39BE565C1}" sibTransId="{7287831F-F947-45C3-AF72-95223B412F9B}"/>
    <dgm:cxn modelId="{0204551A-9E28-40D7-95AE-160741A77216}" srcId="{2BF7887D-9E1C-4036-AAAE-587D4721399C}" destId="{C661C09D-966F-49FA-9BA7-D9D3083EDF27}" srcOrd="1" destOrd="0" parTransId="{180FEFC4-9A96-415D-8A5D-1F7DFBEEABF3}" sibTransId="{9B0D53B0-D18A-4E55-9FCF-17EE55CCEB03}"/>
    <dgm:cxn modelId="{99F8105D-2034-4E7B-B85E-D12BE046D271}" srcId="{C661C09D-966F-49FA-9BA7-D9D3083EDF27}" destId="{67A43B59-4938-47BD-A8FE-F03B3D7DD7C0}" srcOrd="3" destOrd="0" parTransId="{D5A5A236-ABA6-4B36-BC73-EE55EFDFFB3B}" sibTransId="{D252D583-9CEE-4C8B-BD15-449A4481F90C}"/>
    <dgm:cxn modelId="{82F34D63-B04F-4731-904F-C964014F80E8}" type="presOf" srcId="{6AD79193-8D37-4DDE-BCB7-D28E6B18B763}" destId="{9D3FC1F9-AD5C-477F-AA7C-176021495E0A}" srcOrd="0" destOrd="3" presId="urn:microsoft.com/office/officeart/2005/8/layout/vList2"/>
    <dgm:cxn modelId="{146D6B84-8F37-4481-813B-6B3BC394FE1B}" type="presOf" srcId="{C661C09D-966F-49FA-9BA7-D9D3083EDF27}" destId="{9D3FC1F9-AD5C-477F-AA7C-176021495E0A}" srcOrd="0" destOrd="1" presId="urn:microsoft.com/office/officeart/2005/8/layout/vList2"/>
    <dgm:cxn modelId="{BF00178F-225C-42C4-B242-B93C74E09FEF}" srcId="{2BF7887D-9E1C-4036-AAAE-587D4721399C}" destId="{B1DA6A4C-22AB-4F3E-9A19-81C3EC17493D}" srcOrd="0" destOrd="0" parTransId="{E859014B-0873-433C-A269-EC1B619C7400}" sibTransId="{99C7A071-D06E-4103-AEA2-583F9F88E463}"/>
    <dgm:cxn modelId="{E36933A9-3217-4EE1-9986-81CEBFE01194}" type="presOf" srcId="{BD7665D0-E516-4545-AF41-0A811528FC04}" destId="{1F7449A8-D344-4C3C-8DEB-C2A276B40CA7}" srcOrd="0" destOrd="0" presId="urn:microsoft.com/office/officeart/2005/8/layout/vList2"/>
    <dgm:cxn modelId="{C6F45CC1-B476-4E53-9FDA-A9673F9FA813}" srcId="{C661C09D-966F-49FA-9BA7-D9D3083EDF27}" destId="{DDE2D50A-86CB-4D22-B904-304081BF262E}" srcOrd="2" destOrd="0" parTransId="{18DA6E64-D766-4D78-A012-0D768991A212}" sibTransId="{16A9CD4B-BB1B-4CDD-A0A2-CD7A50C0DCB9}"/>
    <dgm:cxn modelId="{060B94CA-BBFA-419B-8813-78429BB65F08}" type="presOf" srcId="{B1DA6A4C-22AB-4F3E-9A19-81C3EC17493D}" destId="{9D3FC1F9-AD5C-477F-AA7C-176021495E0A}" srcOrd="0" destOrd="0" presId="urn:microsoft.com/office/officeart/2005/8/layout/vList2"/>
    <dgm:cxn modelId="{22B9FFD1-756D-4EE5-90BF-E56B60AB1003}" type="presOf" srcId="{DDE2D50A-86CB-4D22-B904-304081BF262E}" destId="{9D3FC1F9-AD5C-477F-AA7C-176021495E0A}" srcOrd="0" destOrd="4" presId="urn:microsoft.com/office/officeart/2005/8/layout/vList2"/>
    <dgm:cxn modelId="{5CBC31EA-E942-4300-844D-AF33539F137A}" srcId="{BD7665D0-E516-4545-AF41-0A811528FC04}" destId="{2BF7887D-9E1C-4036-AAAE-587D4721399C}" srcOrd="0" destOrd="0" parTransId="{BF55A41A-B93F-4B4D-A004-E560F9B60160}" sibTransId="{6A8559D1-9CA8-42AE-B068-4A15576C2C34}"/>
    <dgm:cxn modelId="{DE8AD0EA-DFD8-4CF1-A537-0189771188B7}" type="presOf" srcId="{720EC693-0BAA-4870-92DB-4F3DC7C6995A}" destId="{9D3FC1F9-AD5C-477F-AA7C-176021495E0A}" srcOrd="0" destOrd="2" presId="urn:microsoft.com/office/officeart/2005/8/layout/vList2"/>
    <dgm:cxn modelId="{261407EC-B5D7-4A8C-A5CC-6A30DD540435}" type="presOf" srcId="{2BF7887D-9E1C-4036-AAAE-587D4721399C}" destId="{C5AF1D05-E4C6-46E8-AE47-B62CEAA8396F}" srcOrd="0" destOrd="0" presId="urn:microsoft.com/office/officeart/2005/8/layout/vList2"/>
    <dgm:cxn modelId="{9AD8DDEE-844F-4F1A-A017-A6DD61F3CE92}" type="presOf" srcId="{67A43B59-4938-47BD-A8FE-F03B3D7DD7C0}" destId="{9D3FC1F9-AD5C-477F-AA7C-176021495E0A}" srcOrd="0" destOrd="5" presId="urn:microsoft.com/office/officeart/2005/8/layout/vList2"/>
    <dgm:cxn modelId="{61061777-28B7-41B6-9841-D8B4559134BB}" type="presParOf" srcId="{1F7449A8-D344-4C3C-8DEB-C2A276B40CA7}" destId="{C5AF1D05-E4C6-46E8-AE47-B62CEAA8396F}" srcOrd="0" destOrd="0" presId="urn:microsoft.com/office/officeart/2005/8/layout/vList2"/>
    <dgm:cxn modelId="{7753C2E1-0B6B-4459-B26E-DFC80EBB0A08}" type="presParOf" srcId="{1F7449A8-D344-4C3C-8DEB-C2A276B40CA7}" destId="{9D3FC1F9-AD5C-477F-AA7C-176021495E0A}"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9E6AAFE-C6E3-43AE-88F6-B3D2A5F280D9}"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IN"/>
        </a:p>
      </dgm:t>
    </dgm:pt>
    <dgm:pt modelId="{15F11937-CED3-49D1-8A9D-A88C9154F97D}">
      <dgm:prSet/>
      <dgm:spPr/>
      <dgm:t>
        <a:bodyPr/>
        <a:lstStyle/>
        <a:p>
          <a:r>
            <a:rPr lang="en-US" b="1"/>
            <a:t>Economic Indicators:</a:t>
          </a:r>
          <a:endParaRPr lang="en-IN"/>
        </a:p>
      </dgm:t>
    </dgm:pt>
    <dgm:pt modelId="{C6AA17FD-286C-479D-9F11-193189A3F21B}" type="parTrans" cxnId="{412FC3D2-B98D-42E6-A9BF-CC4ED794EE47}">
      <dgm:prSet/>
      <dgm:spPr/>
      <dgm:t>
        <a:bodyPr/>
        <a:lstStyle/>
        <a:p>
          <a:endParaRPr lang="en-IN"/>
        </a:p>
      </dgm:t>
    </dgm:pt>
    <dgm:pt modelId="{1C17F5C8-9669-462E-8595-FDD9FEF5543C}" type="sibTrans" cxnId="{412FC3D2-B98D-42E6-A9BF-CC4ED794EE47}">
      <dgm:prSet/>
      <dgm:spPr/>
      <dgm:t>
        <a:bodyPr/>
        <a:lstStyle/>
        <a:p>
          <a:endParaRPr lang="en-IN"/>
        </a:p>
      </dgm:t>
    </dgm:pt>
    <dgm:pt modelId="{391B9431-E1B7-4B12-9AC5-5A3CA2577FA4}">
      <dgm:prSet/>
      <dgm:spPr/>
      <dgm:t>
        <a:bodyPr/>
        <a:lstStyle/>
        <a:p>
          <a:r>
            <a:rPr lang="en-US" b="1"/>
            <a:t>Gross Domestic Product (GDP):</a:t>
          </a:r>
          <a:r>
            <a:rPr lang="en-US"/>
            <a:t> Strong economic growth can lead to higher mortgage rates as increased demand for loans drives up interest rates.</a:t>
          </a:r>
          <a:endParaRPr lang="en-IN"/>
        </a:p>
      </dgm:t>
    </dgm:pt>
    <dgm:pt modelId="{73839F17-0B7F-408F-A28A-29A1DB394730}" type="parTrans" cxnId="{BEAD52EC-463F-4D93-804A-9ED06E482B0B}">
      <dgm:prSet/>
      <dgm:spPr/>
      <dgm:t>
        <a:bodyPr/>
        <a:lstStyle/>
        <a:p>
          <a:endParaRPr lang="en-IN"/>
        </a:p>
      </dgm:t>
    </dgm:pt>
    <dgm:pt modelId="{C326F8FD-3077-4E04-8DD7-A0C9AF1ABB5A}" type="sibTrans" cxnId="{BEAD52EC-463F-4D93-804A-9ED06E482B0B}">
      <dgm:prSet/>
      <dgm:spPr/>
      <dgm:t>
        <a:bodyPr/>
        <a:lstStyle/>
        <a:p>
          <a:endParaRPr lang="en-IN"/>
        </a:p>
      </dgm:t>
    </dgm:pt>
    <dgm:pt modelId="{A279ADD4-D4D0-4100-9FA2-3E964CCC34F1}">
      <dgm:prSet/>
      <dgm:spPr/>
      <dgm:t>
        <a:bodyPr/>
        <a:lstStyle/>
        <a:p>
          <a:r>
            <a:rPr lang="en-US" b="1"/>
            <a:t>Employment Rates:</a:t>
          </a:r>
          <a:r>
            <a:rPr lang="en-US"/>
            <a:t> Higher employment and wage growth boost consumer confidence and borrowing capacity, potentially increasing mortgage rates.</a:t>
          </a:r>
          <a:endParaRPr lang="en-IN"/>
        </a:p>
      </dgm:t>
    </dgm:pt>
    <dgm:pt modelId="{2745B9E6-21B3-4478-B35F-4234B380974E}" type="parTrans" cxnId="{198FC4FC-3157-45F6-9FEB-9982D35C0BBD}">
      <dgm:prSet/>
      <dgm:spPr/>
      <dgm:t>
        <a:bodyPr/>
        <a:lstStyle/>
        <a:p>
          <a:endParaRPr lang="en-IN"/>
        </a:p>
      </dgm:t>
    </dgm:pt>
    <dgm:pt modelId="{8A4E1094-DAE8-47E5-A8EE-3508D94C41C4}" type="sibTrans" cxnId="{198FC4FC-3157-45F6-9FEB-9982D35C0BBD}">
      <dgm:prSet/>
      <dgm:spPr/>
      <dgm:t>
        <a:bodyPr/>
        <a:lstStyle/>
        <a:p>
          <a:endParaRPr lang="en-IN"/>
        </a:p>
      </dgm:t>
    </dgm:pt>
    <dgm:pt modelId="{044C2C0E-DD75-482A-8DFF-8630F9B096A8}">
      <dgm:prSet/>
      <dgm:spPr/>
      <dgm:t>
        <a:bodyPr/>
        <a:lstStyle/>
        <a:p>
          <a:r>
            <a:rPr lang="en-US" b="1"/>
            <a:t>Consumer Confidence:</a:t>
          </a:r>
          <a:r>
            <a:rPr lang="en-US"/>
            <a:t> Higher consumer confidence can lead to increased borrowing and spending, influencing mortgage rates.</a:t>
          </a:r>
          <a:endParaRPr lang="en-IN"/>
        </a:p>
      </dgm:t>
    </dgm:pt>
    <dgm:pt modelId="{FC6CF863-7E1A-4A5F-88BE-0DDED16B0C35}" type="parTrans" cxnId="{8C99C86A-467D-4696-BF16-BF21548E9168}">
      <dgm:prSet/>
      <dgm:spPr/>
      <dgm:t>
        <a:bodyPr/>
        <a:lstStyle/>
        <a:p>
          <a:endParaRPr lang="en-IN"/>
        </a:p>
      </dgm:t>
    </dgm:pt>
    <dgm:pt modelId="{88520940-03B9-459B-BF68-DD00F83E65D6}" type="sibTrans" cxnId="{8C99C86A-467D-4696-BF16-BF21548E9168}">
      <dgm:prSet/>
      <dgm:spPr/>
      <dgm:t>
        <a:bodyPr/>
        <a:lstStyle/>
        <a:p>
          <a:endParaRPr lang="en-IN"/>
        </a:p>
      </dgm:t>
    </dgm:pt>
    <dgm:pt modelId="{AEB47744-CB43-420D-A4CE-32CFDC8E2CAA}">
      <dgm:prSet/>
      <dgm:spPr/>
      <dgm:t>
        <a:bodyPr/>
        <a:lstStyle/>
        <a:p>
          <a:r>
            <a:rPr lang="en-US" b="1"/>
            <a:t>Federal Reserve Policies:</a:t>
          </a:r>
          <a:endParaRPr lang="en-IN"/>
        </a:p>
      </dgm:t>
    </dgm:pt>
    <dgm:pt modelId="{416DC71B-E56D-44C9-A73E-E71D4240A0C4}" type="parTrans" cxnId="{2E714AEA-F046-4402-B43A-24145A969710}">
      <dgm:prSet/>
      <dgm:spPr/>
      <dgm:t>
        <a:bodyPr/>
        <a:lstStyle/>
        <a:p>
          <a:endParaRPr lang="en-IN"/>
        </a:p>
      </dgm:t>
    </dgm:pt>
    <dgm:pt modelId="{087E74B9-C0E4-486F-8982-DFF289DBB2A4}" type="sibTrans" cxnId="{2E714AEA-F046-4402-B43A-24145A969710}">
      <dgm:prSet/>
      <dgm:spPr/>
      <dgm:t>
        <a:bodyPr/>
        <a:lstStyle/>
        <a:p>
          <a:endParaRPr lang="en-IN"/>
        </a:p>
      </dgm:t>
    </dgm:pt>
    <dgm:pt modelId="{EB60B9A3-5FB6-475A-A166-AF0162F43835}">
      <dgm:prSet/>
      <dgm:spPr/>
      <dgm:t>
        <a:bodyPr/>
        <a:lstStyle/>
        <a:p>
          <a:r>
            <a:rPr lang="en-US" b="1"/>
            <a:t>Federal Funds Rate:</a:t>
          </a:r>
          <a:r>
            <a:rPr lang="en-US"/>
            <a:t> The Fed's benchmark interest rate directly impacts short-term interest rates and influences long-term rates, including mortgage rates.</a:t>
          </a:r>
          <a:endParaRPr lang="en-IN"/>
        </a:p>
      </dgm:t>
    </dgm:pt>
    <dgm:pt modelId="{46EF3C53-09CE-460D-99E5-8B1CC47FFBDD}" type="parTrans" cxnId="{4C68B6E3-E4AE-4A8F-AEE2-C4D54F27CB07}">
      <dgm:prSet/>
      <dgm:spPr/>
      <dgm:t>
        <a:bodyPr/>
        <a:lstStyle/>
        <a:p>
          <a:endParaRPr lang="en-IN"/>
        </a:p>
      </dgm:t>
    </dgm:pt>
    <dgm:pt modelId="{421C4069-D79D-407D-B132-F949EF323B67}" type="sibTrans" cxnId="{4C68B6E3-E4AE-4A8F-AEE2-C4D54F27CB07}">
      <dgm:prSet/>
      <dgm:spPr/>
      <dgm:t>
        <a:bodyPr/>
        <a:lstStyle/>
        <a:p>
          <a:endParaRPr lang="en-IN"/>
        </a:p>
      </dgm:t>
    </dgm:pt>
    <dgm:pt modelId="{9794BA30-A850-41BB-8CDD-093EB83C038D}">
      <dgm:prSet/>
      <dgm:spPr/>
      <dgm:t>
        <a:bodyPr/>
        <a:lstStyle/>
        <a:p>
          <a:r>
            <a:rPr lang="en-US" b="1"/>
            <a:t>Quantitative Easing (QE):</a:t>
          </a:r>
          <a:r>
            <a:rPr lang="en-US"/>
            <a:t> When the Fed purchases large amounts of securities to inject liquidity into the economy, it can lower long-term interest rates, including mortgage rates.</a:t>
          </a:r>
          <a:endParaRPr lang="en-IN"/>
        </a:p>
      </dgm:t>
    </dgm:pt>
    <dgm:pt modelId="{8CE77044-E91F-47D6-AED1-276F2C75B9A3}" type="parTrans" cxnId="{E83113EC-1970-4755-B36F-F5966EF4D314}">
      <dgm:prSet/>
      <dgm:spPr/>
      <dgm:t>
        <a:bodyPr/>
        <a:lstStyle/>
        <a:p>
          <a:endParaRPr lang="en-IN"/>
        </a:p>
      </dgm:t>
    </dgm:pt>
    <dgm:pt modelId="{A9A8608B-9D01-48FD-94D9-60C35EC0935F}" type="sibTrans" cxnId="{E83113EC-1970-4755-B36F-F5966EF4D314}">
      <dgm:prSet/>
      <dgm:spPr/>
      <dgm:t>
        <a:bodyPr/>
        <a:lstStyle/>
        <a:p>
          <a:endParaRPr lang="en-IN"/>
        </a:p>
      </dgm:t>
    </dgm:pt>
    <dgm:pt modelId="{4D543A77-433A-40A6-84E6-756F381477D8}">
      <dgm:prSet/>
      <dgm:spPr/>
      <dgm:t>
        <a:bodyPr/>
        <a:lstStyle/>
        <a:p>
          <a:r>
            <a:rPr lang="en-US" b="1"/>
            <a:t>Open Market Operations:</a:t>
          </a:r>
          <a:r>
            <a:rPr lang="en-US"/>
            <a:t> The buying and selling of government securities by the Fed influence interest rates and money supply, impacting mortgage rates.</a:t>
          </a:r>
          <a:endParaRPr lang="en-IN"/>
        </a:p>
      </dgm:t>
    </dgm:pt>
    <dgm:pt modelId="{B64F406F-7D1F-47BC-9C77-D0DF092848CA}" type="parTrans" cxnId="{134B33F5-5DF2-43E4-BE90-49F69CFF3D07}">
      <dgm:prSet/>
      <dgm:spPr/>
      <dgm:t>
        <a:bodyPr/>
        <a:lstStyle/>
        <a:p>
          <a:endParaRPr lang="en-IN"/>
        </a:p>
      </dgm:t>
    </dgm:pt>
    <dgm:pt modelId="{1F1AD99C-A746-4D93-82F5-05A7DDC0F81D}" type="sibTrans" cxnId="{134B33F5-5DF2-43E4-BE90-49F69CFF3D07}">
      <dgm:prSet/>
      <dgm:spPr/>
      <dgm:t>
        <a:bodyPr/>
        <a:lstStyle/>
        <a:p>
          <a:endParaRPr lang="en-IN"/>
        </a:p>
      </dgm:t>
    </dgm:pt>
    <dgm:pt modelId="{CA2CE9E8-497C-4AAA-8823-9EB19D2723C8}">
      <dgm:prSet/>
      <dgm:spPr/>
      <dgm:t>
        <a:bodyPr/>
        <a:lstStyle/>
        <a:p>
          <a:r>
            <a:rPr lang="en-US" b="1"/>
            <a:t>Inflation Rates:</a:t>
          </a:r>
          <a:endParaRPr lang="en-IN"/>
        </a:p>
      </dgm:t>
    </dgm:pt>
    <dgm:pt modelId="{63616A92-67C3-4542-9FEA-7E64833AD5E4}" type="parTrans" cxnId="{6B6DFB30-D469-4370-99F4-6F781AAC7C4E}">
      <dgm:prSet/>
      <dgm:spPr/>
      <dgm:t>
        <a:bodyPr/>
        <a:lstStyle/>
        <a:p>
          <a:endParaRPr lang="en-IN"/>
        </a:p>
      </dgm:t>
    </dgm:pt>
    <dgm:pt modelId="{2D446F86-A82C-40C4-B383-E787B5324F0D}" type="sibTrans" cxnId="{6B6DFB30-D469-4370-99F4-6F781AAC7C4E}">
      <dgm:prSet/>
      <dgm:spPr/>
      <dgm:t>
        <a:bodyPr/>
        <a:lstStyle/>
        <a:p>
          <a:endParaRPr lang="en-IN"/>
        </a:p>
      </dgm:t>
    </dgm:pt>
    <dgm:pt modelId="{EA7F7C7F-B01D-4F62-BCCC-D0265E14880D}">
      <dgm:prSet/>
      <dgm:spPr/>
      <dgm:t>
        <a:bodyPr/>
        <a:lstStyle/>
        <a:p>
          <a:r>
            <a:rPr lang="en-US" b="1"/>
            <a:t>Inflation Expectations:</a:t>
          </a:r>
          <a:r>
            <a:rPr lang="en-US"/>
            <a:t> Higher inflation expectations typically lead to higher mortgage rates as lenders demand higher returns to compensate for the decrease in purchasing power.</a:t>
          </a:r>
          <a:endParaRPr lang="en-IN"/>
        </a:p>
      </dgm:t>
    </dgm:pt>
    <dgm:pt modelId="{EC3046F3-A575-4263-A560-CEFD4892B1F4}" type="parTrans" cxnId="{0DB6874F-F2D5-4F97-AB54-0D5A0B43C588}">
      <dgm:prSet/>
      <dgm:spPr/>
      <dgm:t>
        <a:bodyPr/>
        <a:lstStyle/>
        <a:p>
          <a:endParaRPr lang="en-IN"/>
        </a:p>
      </dgm:t>
    </dgm:pt>
    <dgm:pt modelId="{DF2029C5-C8B6-4A54-9916-D7890D6CE234}" type="sibTrans" cxnId="{0DB6874F-F2D5-4F97-AB54-0D5A0B43C588}">
      <dgm:prSet/>
      <dgm:spPr/>
      <dgm:t>
        <a:bodyPr/>
        <a:lstStyle/>
        <a:p>
          <a:endParaRPr lang="en-IN"/>
        </a:p>
      </dgm:t>
    </dgm:pt>
    <dgm:pt modelId="{6F86D23F-71E3-4EA3-B4CC-84CA0DF363AB}">
      <dgm:prSet/>
      <dgm:spPr/>
      <dgm:t>
        <a:bodyPr/>
        <a:lstStyle/>
        <a:p>
          <a:r>
            <a:rPr lang="en-US" b="1"/>
            <a:t>Actual Inflation:</a:t>
          </a:r>
          <a:r>
            <a:rPr lang="en-US"/>
            <a:t> Rising inflation erodes the value of fixed income payments from mortgages, prompting lenders to increase rates to maintain real returns.</a:t>
          </a:r>
          <a:endParaRPr lang="en-IN"/>
        </a:p>
      </dgm:t>
    </dgm:pt>
    <dgm:pt modelId="{EB997C93-EEF6-479F-B2BA-481CF8C42E92}" type="parTrans" cxnId="{8B69F3AC-2E06-4054-94BD-4D97820FD4E4}">
      <dgm:prSet/>
      <dgm:spPr/>
      <dgm:t>
        <a:bodyPr/>
        <a:lstStyle/>
        <a:p>
          <a:endParaRPr lang="en-IN"/>
        </a:p>
      </dgm:t>
    </dgm:pt>
    <dgm:pt modelId="{67A10658-16D2-468A-8578-065371EBAEF5}" type="sibTrans" cxnId="{8B69F3AC-2E06-4054-94BD-4D97820FD4E4}">
      <dgm:prSet/>
      <dgm:spPr/>
      <dgm:t>
        <a:bodyPr/>
        <a:lstStyle/>
        <a:p>
          <a:endParaRPr lang="en-IN"/>
        </a:p>
      </dgm:t>
    </dgm:pt>
    <dgm:pt modelId="{FC2B8391-D972-4B47-A1CE-EF07E135256A}" type="pres">
      <dgm:prSet presAssocID="{89E6AAFE-C6E3-43AE-88F6-B3D2A5F280D9}" presName="Name0" presStyleCnt="0">
        <dgm:presLayoutVars>
          <dgm:dir/>
          <dgm:animLvl val="lvl"/>
          <dgm:resizeHandles val="exact"/>
        </dgm:presLayoutVars>
      </dgm:prSet>
      <dgm:spPr/>
    </dgm:pt>
    <dgm:pt modelId="{06D6EA5E-60E0-4E29-BA96-AEA18DAD03D5}" type="pres">
      <dgm:prSet presAssocID="{15F11937-CED3-49D1-8A9D-A88C9154F97D}" presName="composite" presStyleCnt="0"/>
      <dgm:spPr/>
    </dgm:pt>
    <dgm:pt modelId="{735AA44E-DBC7-4032-B004-8DCAF9EFE651}" type="pres">
      <dgm:prSet presAssocID="{15F11937-CED3-49D1-8A9D-A88C9154F97D}" presName="parTx" presStyleLbl="alignNode1" presStyleIdx="0" presStyleCnt="3">
        <dgm:presLayoutVars>
          <dgm:chMax val="0"/>
          <dgm:chPref val="0"/>
          <dgm:bulletEnabled val="1"/>
        </dgm:presLayoutVars>
      </dgm:prSet>
      <dgm:spPr/>
    </dgm:pt>
    <dgm:pt modelId="{3C6EB145-43F6-4103-8BAF-832DE41E7DD4}" type="pres">
      <dgm:prSet presAssocID="{15F11937-CED3-49D1-8A9D-A88C9154F97D}" presName="desTx" presStyleLbl="alignAccFollowNode1" presStyleIdx="0" presStyleCnt="3">
        <dgm:presLayoutVars>
          <dgm:bulletEnabled val="1"/>
        </dgm:presLayoutVars>
      </dgm:prSet>
      <dgm:spPr/>
    </dgm:pt>
    <dgm:pt modelId="{C32F55F4-508E-482B-BD7C-E914840BF92E}" type="pres">
      <dgm:prSet presAssocID="{1C17F5C8-9669-462E-8595-FDD9FEF5543C}" presName="space" presStyleCnt="0"/>
      <dgm:spPr/>
    </dgm:pt>
    <dgm:pt modelId="{9F552E9A-2906-4D35-A575-7295A7687F41}" type="pres">
      <dgm:prSet presAssocID="{AEB47744-CB43-420D-A4CE-32CFDC8E2CAA}" presName="composite" presStyleCnt="0"/>
      <dgm:spPr/>
    </dgm:pt>
    <dgm:pt modelId="{A9F7155B-DF8D-4170-B2C3-7C3DB39D49E0}" type="pres">
      <dgm:prSet presAssocID="{AEB47744-CB43-420D-A4CE-32CFDC8E2CAA}" presName="parTx" presStyleLbl="alignNode1" presStyleIdx="1" presStyleCnt="3">
        <dgm:presLayoutVars>
          <dgm:chMax val="0"/>
          <dgm:chPref val="0"/>
          <dgm:bulletEnabled val="1"/>
        </dgm:presLayoutVars>
      </dgm:prSet>
      <dgm:spPr/>
    </dgm:pt>
    <dgm:pt modelId="{3C686224-6F5E-44FA-A50B-1085285F98BF}" type="pres">
      <dgm:prSet presAssocID="{AEB47744-CB43-420D-A4CE-32CFDC8E2CAA}" presName="desTx" presStyleLbl="alignAccFollowNode1" presStyleIdx="1" presStyleCnt="3">
        <dgm:presLayoutVars>
          <dgm:bulletEnabled val="1"/>
        </dgm:presLayoutVars>
      </dgm:prSet>
      <dgm:spPr/>
    </dgm:pt>
    <dgm:pt modelId="{82BCEF4A-36EA-4153-B3CD-3C3635DE79EB}" type="pres">
      <dgm:prSet presAssocID="{087E74B9-C0E4-486F-8982-DFF289DBB2A4}" presName="space" presStyleCnt="0"/>
      <dgm:spPr/>
    </dgm:pt>
    <dgm:pt modelId="{923BE2E7-53E9-4536-B9CC-93F941CFAA46}" type="pres">
      <dgm:prSet presAssocID="{CA2CE9E8-497C-4AAA-8823-9EB19D2723C8}" presName="composite" presStyleCnt="0"/>
      <dgm:spPr/>
    </dgm:pt>
    <dgm:pt modelId="{AA8CFA3D-F12F-48F2-925C-AB5041381117}" type="pres">
      <dgm:prSet presAssocID="{CA2CE9E8-497C-4AAA-8823-9EB19D2723C8}" presName="parTx" presStyleLbl="alignNode1" presStyleIdx="2" presStyleCnt="3">
        <dgm:presLayoutVars>
          <dgm:chMax val="0"/>
          <dgm:chPref val="0"/>
          <dgm:bulletEnabled val="1"/>
        </dgm:presLayoutVars>
      </dgm:prSet>
      <dgm:spPr/>
    </dgm:pt>
    <dgm:pt modelId="{4B2B46F4-14FF-4AFA-979E-953F162AA0A4}" type="pres">
      <dgm:prSet presAssocID="{CA2CE9E8-497C-4AAA-8823-9EB19D2723C8}" presName="desTx" presStyleLbl="alignAccFollowNode1" presStyleIdx="2" presStyleCnt="3">
        <dgm:presLayoutVars>
          <dgm:bulletEnabled val="1"/>
        </dgm:presLayoutVars>
      </dgm:prSet>
      <dgm:spPr/>
    </dgm:pt>
  </dgm:ptLst>
  <dgm:cxnLst>
    <dgm:cxn modelId="{C8969B04-E31B-4CA6-8349-CB081380035C}" type="presOf" srcId="{EA7F7C7F-B01D-4F62-BCCC-D0265E14880D}" destId="{4B2B46F4-14FF-4AFA-979E-953F162AA0A4}" srcOrd="0" destOrd="0" presId="urn:microsoft.com/office/officeart/2005/8/layout/hList1"/>
    <dgm:cxn modelId="{6B6DFB30-D469-4370-99F4-6F781AAC7C4E}" srcId="{89E6AAFE-C6E3-43AE-88F6-B3D2A5F280D9}" destId="{CA2CE9E8-497C-4AAA-8823-9EB19D2723C8}" srcOrd="2" destOrd="0" parTransId="{63616A92-67C3-4542-9FEA-7E64833AD5E4}" sibTransId="{2D446F86-A82C-40C4-B383-E787B5324F0D}"/>
    <dgm:cxn modelId="{0766BC5F-7303-4EE5-8D50-83CB22833733}" type="presOf" srcId="{391B9431-E1B7-4B12-9AC5-5A3CA2577FA4}" destId="{3C6EB145-43F6-4103-8BAF-832DE41E7DD4}" srcOrd="0" destOrd="0" presId="urn:microsoft.com/office/officeart/2005/8/layout/hList1"/>
    <dgm:cxn modelId="{8C99C86A-467D-4696-BF16-BF21548E9168}" srcId="{15F11937-CED3-49D1-8A9D-A88C9154F97D}" destId="{044C2C0E-DD75-482A-8DFF-8630F9B096A8}" srcOrd="2" destOrd="0" parTransId="{FC6CF863-7E1A-4A5F-88BE-0DDED16B0C35}" sibTransId="{88520940-03B9-459B-BF68-DD00F83E65D6}"/>
    <dgm:cxn modelId="{3EC24C6D-8D79-4B49-B852-FF6C46EB9860}" type="presOf" srcId="{EB60B9A3-5FB6-475A-A166-AF0162F43835}" destId="{3C686224-6F5E-44FA-A50B-1085285F98BF}" srcOrd="0" destOrd="0" presId="urn:microsoft.com/office/officeart/2005/8/layout/hList1"/>
    <dgm:cxn modelId="{F5BF1B4F-939C-40AA-B2E1-7A9320507F3D}" type="presOf" srcId="{9794BA30-A850-41BB-8CDD-093EB83C038D}" destId="{3C686224-6F5E-44FA-A50B-1085285F98BF}" srcOrd="0" destOrd="1" presId="urn:microsoft.com/office/officeart/2005/8/layout/hList1"/>
    <dgm:cxn modelId="{0DB6874F-F2D5-4F97-AB54-0D5A0B43C588}" srcId="{CA2CE9E8-497C-4AAA-8823-9EB19D2723C8}" destId="{EA7F7C7F-B01D-4F62-BCCC-D0265E14880D}" srcOrd="0" destOrd="0" parTransId="{EC3046F3-A575-4263-A560-CEFD4892B1F4}" sibTransId="{DF2029C5-C8B6-4A54-9916-D7890D6CE234}"/>
    <dgm:cxn modelId="{10341C72-78A7-4DE3-AC95-273BBE5D1F7F}" type="presOf" srcId="{CA2CE9E8-497C-4AAA-8823-9EB19D2723C8}" destId="{AA8CFA3D-F12F-48F2-925C-AB5041381117}" srcOrd="0" destOrd="0" presId="urn:microsoft.com/office/officeart/2005/8/layout/hList1"/>
    <dgm:cxn modelId="{70F9E989-19A7-4570-AA01-54E684BE4840}" type="presOf" srcId="{15F11937-CED3-49D1-8A9D-A88C9154F97D}" destId="{735AA44E-DBC7-4032-B004-8DCAF9EFE651}" srcOrd="0" destOrd="0" presId="urn:microsoft.com/office/officeart/2005/8/layout/hList1"/>
    <dgm:cxn modelId="{C4B6978F-3DFE-423F-A811-71F7E3459AC9}" type="presOf" srcId="{AEB47744-CB43-420D-A4CE-32CFDC8E2CAA}" destId="{A9F7155B-DF8D-4170-B2C3-7C3DB39D49E0}" srcOrd="0" destOrd="0" presId="urn:microsoft.com/office/officeart/2005/8/layout/hList1"/>
    <dgm:cxn modelId="{8B69F3AC-2E06-4054-94BD-4D97820FD4E4}" srcId="{CA2CE9E8-497C-4AAA-8823-9EB19D2723C8}" destId="{6F86D23F-71E3-4EA3-B4CC-84CA0DF363AB}" srcOrd="1" destOrd="0" parTransId="{EB997C93-EEF6-479F-B2BA-481CF8C42E92}" sibTransId="{67A10658-16D2-468A-8578-065371EBAEF5}"/>
    <dgm:cxn modelId="{9C74BFB2-BABA-486A-91A7-FDEADAD92D08}" type="presOf" srcId="{4D543A77-433A-40A6-84E6-756F381477D8}" destId="{3C686224-6F5E-44FA-A50B-1085285F98BF}" srcOrd="0" destOrd="2" presId="urn:microsoft.com/office/officeart/2005/8/layout/hList1"/>
    <dgm:cxn modelId="{490FDDC7-09A7-4919-92EC-936EE3E75BF7}" type="presOf" srcId="{6F86D23F-71E3-4EA3-B4CC-84CA0DF363AB}" destId="{4B2B46F4-14FF-4AFA-979E-953F162AA0A4}" srcOrd="0" destOrd="1" presId="urn:microsoft.com/office/officeart/2005/8/layout/hList1"/>
    <dgm:cxn modelId="{412FC3D2-B98D-42E6-A9BF-CC4ED794EE47}" srcId="{89E6AAFE-C6E3-43AE-88F6-B3D2A5F280D9}" destId="{15F11937-CED3-49D1-8A9D-A88C9154F97D}" srcOrd="0" destOrd="0" parTransId="{C6AA17FD-286C-479D-9F11-193189A3F21B}" sibTransId="{1C17F5C8-9669-462E-8595-FDD9FEF5543C}"/>
    <dgm:cxn modelId="{CAE526D5-A02B-440B-9458-5A6BBC2B9F36}" type="presOf" srcId="{89E6AAFE-C6E3-43AE-88F6-B3D2A5F280D9}" destId="{FC2B8391-D972-4B47-A1CE-EF07E135256A}" srcOrd="0" destOrd="0" presId="urn:microsoft.com/office/officeart/2005/8/layout/hList1"/>
    <dgm:cxn modelId="{4C68B6E3-E4AE-4A8F-AEE2-C4D54F27CB07}" srcId="{AEB47744-CB43-420D-A4CE-32CFDC8E2CAA}" destId="{EB60B9A3-5FB6-475A-A166-AF0162F43835}" srcOrd="0" destOrd="0" parTransId="{46EF3C53-09CE-460D-99E5-8B1CC47FFBDD}" sibTransId="{421C4069-D79D-407D-B132-F949EF323B67}"/>
    <dgm:cxn modelId="{1FED1CE9-33F7-4F54-8BA4-CE37D415DC5D}" type="presOf" srcId="{044C2C0E-DD75-482A-8DFF-8630F9B096A8}" destId="{3C6EB145-43F6-4103-8BAF-832DE41E7DD4}" srcOrd="0" destOrd="2" presId="urn:microsoft.com/office/officeart/2005/8/layout/hList1"/>
    <dgm:cxn modelId="{2E714AEA-F046-4402-B43A-24145A969710}" srcId="{89E6AAFE-C6E3-43AE-88F6-B3D2A5F280D9}" destId="{AEB47744-CB43-420D-A4CE-32CFDC8E2CAA}" srcOrd="1" destOrd="0" parTransId="{416DC71B-E56D-44C9-A73E-E71D4240A0C4}" sibTransId="{087E74B9-C0E4-486F-8982-DFF289DBB2A4}"/>
    <dgm:cxn modelId="{E83113EC-1970-4755-B36F-F5966EF4D314}" srcId="{AEB47744-CB43-420D-A4CE-32CFDC8E2CAA}" destId="{9794BA30-A850-41BB-8CDD-093EB83C038D}" srcOrd="1" destOrd="0" parTransId="{8CE77044-E91F-47D6-AED1-276F2C75B9A3}" sibTransId="{A9A8608B-9D01-48FD-94D9-60C35EC0935F}"/>
    <dgm:cxn modelId="{BEAD52EC-463F-4D93-804A-9ED06E482B0B}" srcId="{15F11937-CED3-49D1-8A9D-A88C9154F97D}" destId="{391B9431-E1B7-4B12-9AC5-5A3CA2577FA4}" srcOrd="0" destOrd="0" parTransId="{73839F17-0B7F-408F-A28A-29A1DB394730}" sibTransId="{C326F8FD-3077-4E04-8DD7-A0C9AF1ABB5A}"/>
    <dgm:cxn modelId="{89CF9FF0-4228-48EF-9BB5-9D50BA3A4CE6}" type="presOf" srcId="{A279ADD4-D4D0-4100-9FA2-3E964CCC34F1}" destId="{3C6EB145-43F6-4103-8BAF-832DE41E7DD4}" srcOrd="0" destOrd="1" presId="urn:microsoft.com/office/officeart/2005/8/layout/hList1"/>
    <dgm:cxn modelId="{134B33F5-5DF2-43E4-BE90-49F69CFF3D07}" srcId="{AEB47744-CB43-420D-A4CE-32CFDC8E2CAA}" destId="{4D543A77-433A-40A6-84E6-756F381477D8}" srcOrd="2" destOrd="0" parTransId="{B64F406F-7D1F-47BC-9C77-D0DF092848CA}" sibTransId="{1F1AD99C-A746-4D93-82F5-05A7DDC0F81D}"/>
    <dgm:cxn modelId="{198FC4FC-3157-45F6-9FEB-9982D35C0BBD}" srcId="{15F11937-CED3-49D1-8A9D-A88C9154F97D}" destId="{A279ADD4-D4D0-4100-9FA2-3E964CCC34F1}" srcOrd="1" destOrd="0" parTransId="{2745B9E6-21B3-4478-B35F-4234B380974E}" sibTransId="{8A4E1094-DAE8-47E5-A8EE-3508D94C41C4}"/>
    <dgm:cxn modelId="{718CCDB3-7A14-43E3-B137-C98EEB33085F}" type="presParOf" srcId="{FC2B8391-D972-4B47-A1CE-EF07E135256A}" destId="{06D6EA5E-60E0-4E29-BA96-AEA18DAD03D5}" srcOrd="0" destOrd="0" presId="urn:microsoft.com/office/officeart/2005/8/layout/hList1"/>
    <dgm:cxn modelId="{C6BF5F67-A07A-4A91-B218-86065F8453CE}" type="presParOf" srcId="{06D6EA5E-60E0-4E29-BA96-AEA18DAD03D5}" destId="{735AA44E-DBC7-4032-B004-8DCAF9EFE651}" srcOrd="0" destOrd="0" presId="urn:microsoft.com/office/officeart/2005/8/layout/hList1"/>
    <dgm:cxn modelId="{96CB717F-EB6C-48B6-ACFB-FCD85875688B}" type="presParOf" srcId="{06D6EA5E-60E0-4E29-BA96-AEA18DAD03D5}" destId="{3C6EB145-43F6-4103-8BAF-832DE41E7DD4}" srcOrd="1" destOrd="0" presId="urn:microsoft.com/office/officeart/2005/8/layout/hList1"/>
    <dgm:cxn modelId="{2D8B1104-E4B3-4120-B6B5-F4BC7E7C4C97}" type="presParOf" srcId="{FC2B8391-D972-4B47-A1CE-EF07E135256A}" destId="{C32F55F4-508E-482B-BD7C-E914840BF92E}" srcOrd="1" destOrd="0" presId="urn:microsoft.com/office/officeart/2005/8/layout/hList1"/>
    <dgm:cxn modelId="{6CC38158-E3D4-4DD2-B58C-5B362B0C00BB}" type="presParOf" srcId="{FC2B8391-D972-4B47-A1CE-EF07E135256A}" destId="{9F552E9A-2906-4D35-A575-7295A7687F41}" srcOrd="2" destOrd="0" presId="urn:microsoft.com/office/officeart/2005/8/layout/hList1"/>
    <dgm:cxn modelId="{3F16D056-D4D6-43F4-B08F-7FA69FEF60CE}" type="presParOf" srcId="{9F552E9A-2906-4D35-A575-7295A7687F41}" destId="{A9F7155B-DF8D-4170-B2C3-7C3DB39D49E0}" srcOrd="0" destOrd="0" presId="urn:microsoft.com/office/officeart/2005/8/layout/hList1"/>
    <dgm:cxn modelId="{DCE93F9B-B72C-48A2-BEA6-D0EDDD0594AC}" type="presParOf" srcId="{9F552E9A-2906-4D35-A575-7295A7687F41}" destId="{3C686224-6F5E-44FA-A50B-1085285F98BF}" srcOrd="1" destOrd="0" presId="urn:microsoft.com/office/officeart/2005/8/layout/hList1"/>
    <dgm:cxn modelId="{40AF3066-A91C-487D-9AE7-770C6DBB00C7}" type="presParOf" srcId="{FC2B8391-D972-4B47-A1CE-EF07E135256A}" destId="{82BCEF4A-36EA-4153-B3CD-3C3635DE79EB}" srcOrd="3" destOrd="0" presId="urn:microsoft.com/office/officeart/2005/8/layout/hList1"/>
    <dgm:cxn modelId="{AD5AFBCF-CDBA-439D-A6E7-0EAA09C0B950}" type="presParOf" srcId="{FC2B8391-D972-4B47-A1CE-EF07E135256A}" destId="{923BE2E7-53E9-4536-B9CC-93F941CFAA46}" srcOrd="4" destOrd="0" presId="urn:microsoft.com/office/officeart/2005/8/layout/hList1"/>
    <dgm:cxn modelId="{DE12ACC7-D002-42F9-A27A-260CCD246CB0}" type="presParOf" srcId="{923BE2E7-53E9-4536-B9CC-93F941CFAA46}" destId="{AA8CFA3D-F12F-48F2-925C-AB5041381117}" srcOrd="0" destOrd="0" presId="urn:microsoft.com/office/officeart/2005/8/layout/hList1"/>
    <dgm:cxn modelId="{7A23868C-4FE5-499D-A429-378B26EB8B3C}" type="presParOf" srcId="{923BE2E7-53E9-4536-B9CC-93F941CFAA46}" destId="{4B2B46F4-14FF-4AFA-979E-953F162AA0A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53B818E7-BC54-45D1-8DE2-4BC17147C184}"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IN"/>
        </a:p>
      </dgm:t>
    </dgm:pt>
    <dgm:pt modelId="{8AFA7E9B-663E-40DD-A763-C7672D039A8C}">
      <dgm:prSet/>
      <dgm:spPr/>
      <dgm:t>
        <a:bodyPr/>
        <a:lstStyle/>
        <a:p>
          <a:r>
            <a:rPr lang="en-US" b="1"/>
            <a:t>Supply and Demand:</a:t>
          </a:r>
          <a:endParaRPr lang="en-IN"/>
        </a:p>
      </dgm:t>
    </dgm:pt>
    <dgm:pt modelId="{65659FA0-2479-4826-8D10-33432D1C6DC7}" type="parTrans" cxnId="{B03BC360-BAC1-4847-BB2E-6FB678451668}">
      <dgm:prSet/>
      <dgm:spPr/>
      <dgm:t>
        <a:bodyPr/>
        <a:lstStyle/>
        <a:p>
          <a:endParaRPr lang="en-IN"/>
        </a:p>
      </dgm:t>
    </dgm:pt>
    <dgm:pt modelId="{EFAD53FA-A36E-4EF5-97AD-5E2185A9639F}" type="sibTrans" cxnId="{B03BC360-BAC1-4847-BB2E-6FB678451668}">
      <dgm:prSet/>
      <dgm:spPr/>
      <dgm:t>
        <a:bodyPr/>
        <a:lstStyle/>
        <a:p>
          <a:endParaRPr lang="en-IN"/>
        </a:p>
      </dgm:t>
    </dgm:pt>
    <dgm:pt modelId="{E0FE203B-CD91-4248-BF69-DB29EB264B88}">
      <dgm:prSet/>
      <dgm:spPr/>
      <dgm:t>
        <a:bodyPr/>
        <a:lstStyle/>
        <a:p>
          <a:r>
            <a:rPr lang="en-US" b="1"/>
            <a:t>Housing Supply:</a:t>
          </a:r>
          <a:r>
            <a:rPr lang="en-US"/>
            <a:t> The availability of homes for sale affects prices and market activity. Limited supply with high demand pushes prices up.</a:t>
          </a:r>
          <a:endParaRPr lang="en-IN"/>
        </a:p>
      </dgm:t>
    </dgm:pt>
    <dgm:pt modelId="{4F4D3FA2-94E6-4E4C-A6FB-55C8135BFEC1}" type="parTrans" cxnId="{9F85E95F-927B-469C-BED6-C668A8B13268}">
      <dgm:prSet/>
      <dgm:spPr/>
      <dgm:t>
        <a:bodyPr/>
        <a:lstStyle/>
        <a:p>
          <a:endParaRPr lang="en-IN"/>
        </a:p>
      </dgm:t>
    </dgm:pt>
    <dgm:pt modelId="{25B083F1-59B6-465D-956B-6D1B42E5C523}" type="sibTrans" cxnId="{9F85E95F-927B-469C-BED6-C668A8B13268}">
      <dgm:prSet/>
      <dgm:spPr/>
      <dgm:t>
        <a:bodyPr/>
        <a:lstStyle/>
        <a:p>
          <a:endParaRPr lang="en-IN"/>
        </a:p>
      </dgm:t>
    </dgm:pt>
    <dgm:pt modelId="{8609BA72-C61C-414B-B010-02664F70AF91}">
      <dgm:prSet/>
      <dgm:spPr/>
      <dgm:t>
        <a:bodyPr/>
        <a:lstStyle/>
        <a:p>
          <a:r>
            <a:rPr lang="en-US" b="1"/>
            <a:t>Housing Demand:</a:t>
          </a:r>
          <a:r>
            <a:rPr lang="en-US"/>
            <a:t> Influenced by population growth, household formation, and migration patterns.</a:t>
          </a:r>
          <a:endParaRPr lang="en-IN"/>
        </a:p>
      </dgm:t>
    </dgm:pt>
    <dgm:pt modelId="{04909432-3F16-4178-A13E-D07468BC0C34}" type="parTrans" cxnId="{46D9FAF6-1FBA-4E8E-BFCA-C4A9F637E1DA}">
      <dgm:prSet/>
      <dgm:spPr/>
      <dgm:t>
        <a:bodyPr/>
        <a:lstStyle/>
        <a:p>
          <a:endParaRPr lang="en-IN"/>
        </a:p>
      </dgm:t>
    </dgm:pt>
    <dgm:pt modelId="{8C9E3026-DB25-4D48-9AF8-52B3287BC408}" type="sibTrans" cxnId="{46D9FAF6-1FBA-4E8E-BFCA-C4A9F637E1DA}">
      <dgm:prSet/>
      <dgm:spPr/>
      <dgm:t>
        <a:bodyPr/>
        <a:lstStyle/>
        <a:p>
          <a:endParaRPr lang="en-IN"/>
        </a:p>
      </dgm:t>
    </dgm:pt>
    <dgm:pt modelId="{849021E3-AC5F-469A-814E-7F439C2C444F}">
      <dgm:prSet/>
      <dgm:spPr/>
      <dgm:t>
        <a:bodyPr/>
        <a:lstStyle/>
        <a:p>
          <a:r>
            <a:rPr lang="en-US" b="1"/>
            <a:t>Interest Rates:</a:t>
          </a:r>
          <a:endParaRPr lang="en-IN"/>
        </a:p>
      </dgm:t>
    </dgm:pt>
    <dgm:pt modelId="{F3057F07-02CC-43C7-96B1-B5FE76DCF29E}" type="parTrans" cxnId="{E912563C-1DD7-430E-A64F-B571DF570C44}">
      <dgm:prSet/>
      <dgm:spPr/>
      <dgm:t>
        <a:bodyPr/>
        <a:lstStyle/>
        <a:p>
          <a:endParaRPr lang="en-IN"/>
        </a:p>
      </dgm:t>
    </dgm:pt>
    <dgm:pt modelId="{F5F3FFE6-79D2-4BA3-9DE8-7394A22CCBE0}" type="sibTrans" cxnId="{E912563C-1DD7-430E-A64F-B571DF570C44}">
      <dgm:prSet/>
      <dgm:spPr/>
      <dgm:t>
        <a:bodyPr/>
        <a:lstStyle/>
        <a:p>
          <a:endParaRPr lang="en-IN"/>
        </a:p>
      </dgm:t>
    </dgm:pt>
    <dgm:pt modelId="{7C67E9D3-606B-4D57-8C06-BD54AEB58F0F}">
      <dgm:prSet/>
      <dgm:spPr/>
      <dgm:t>
        <a:bodyPr/>
        <a:lstStyle/>
        <a:p>
          <a:r>
            <a:rPr lang="en-US" b="1"/>
            <a:t>Mortgage Rates:</a:t>
          </a:r>
          <a:r>
            <a:rPr lang="en-US"/>
            <a:t> Lower mortgage rates make borrowing cheaper, increasing home affordability and demand, while higher rates have the opposite effect.</a:t>
          </a:r>
          <a:endParaRPr lang="en-IN"/>
        </a:p>
      </dgm:t>
    </dgm:pt>
    <dgm:pt modelId="{50CA23CA-67F2-4D0F-8EFB-3A2FE001DB34}" type="parTrans" cxnId="{F2995725-BC06-4E4A-A5C6-6AB4492DEC50}">
      <dgm:prSet/>
      <dgm:spPr/>
      <dgm:t>
        <a:bodyPr/>
        <a:lstStyle/>
        <a:p>
          <a:endParaRPr lang="en-IN"/>
        </a:p>
      </dgm:t>
    </dgm:pt>
    <dgm:pt modelId="{385F675D-A050-41A0-8AFD-9DA3D785EB46}" type="sibTrans" cxnId="{F2995725-BC06-4E4A-A5C6-6AB4492DEC50}">
      <dgm:prSet/>
      <dgm:spPr/>
      <dgm:t>
        <a:bodyPr/>
        <a:lstStyle/>
        <a:p>
          <a:endParaRPr lang="en-IN"/>
        </a:p>
      </dgm:t>
    </dgm:pt>
    <dgm:pt modelId="{0D8C7218-749F-47C1-A6A8-BA4978E64CB5}">
      <dgm:prSet/>
      <dgm:spPr/>
      <dgm:t>
        <a:bodyPr/>
        <a:lstStyle/>
        <a:p>
          <a:r>
            <a:rPr lang="en-US" b="1"/>
            <a:t>Economic Conditions:</a:t>
          </a:r>
          <a:endParaRPr lang="en-IN"/>
        </a:p>
      </dgm:t>
    </dgm:pt>
    <dgm:pt modelId="{95A59C6F-C694-46DA-98D4-E6321A5631CC}" type="parTrans" cxnId="{962CD320-0A59-4F3E-9EC5-E006308E4291}">
      <dgm:prSet/>
      <dgm:spPr/>
      <dgm:t>
        <a:bodyPr/>
        <a:lstStyle/>
        <a:p>
          <a:endParaRPr lang="en-IN"/>
        </a:p>
      </dgm:t>
    </dgm:pt>
    <dgm:pt modelId="{EB11EA91-0475-44CC-9776-E619B4C27017}" type="sibTrans" cxnId="{962CD320-0A59-4F3E-9EC5-E006308E4291}">
      <dgm:prSet/>
      <dgm:spPr/>
      <dgm:t>
        <a:bodyPr/>
        <a:lstStyle/>
        <a:p>
          <a:endParaRPr lang="en-IN"/>
        </a:p>
      </dgm:t>
    </dgm:pt>
    <dgm:pt modelId="{3A9BE567-654E-4459-9461-B1536B406523}">
      <dgm:prSet/>
      <dgm:spPr/>
      <dgm:t>
        <a:bodyPr/>
        <a:lstStyle/>
        <a:p>
          <a:r>
            <a:rPr lang="en-US" b="1"/>
            <a:t>Employment and Wages:</a:t>
          </a:r>
          <a:r>
            <a:rPr lang="en-US"/>
            <a:t> Higher employment and wages increase homebuying capacity and demand.</a:t>
          </a:r>
          <a:endParaRPr lang="en-IN"/>
        </a:p>
      </dgm:t>
    </dgm:pt>
    <dgm:pt modelId="{042846D9-D6A3-4DFB-A405-8487AAD09409}" type="parTrans" cxnId="{7D37245C-5677-4CC0-A574-6EF59A4A0CFD}">
      <dgm:prSet/>
      <dgm:spPr/>
      <dgm:t>
        <a:bodyPr/>
        <a:lstStyle/>
        <a:p>
          <a:endParaRPr lang="en-IN"/>
        </a:p>
      </dgm:t>
    </dgm:pt>
    <dgm:pt modelId="{DE0B6E39-C6DB-41D2-A347-4FC5673E1867}" type="sibTrans" cxnId="{7D37245C-5677-4CC0-A574-6EF59A4A0CFD}">
      <dgm:prSet/>
      <dgm:spPr/>
      <dgm:t>
        <a:bodyPr/>
        <a:lstStyle/>
        <a:p>
          <a:endParaRPr lang="en-IN"/>
        </a:p>
      </dgm:t>
    </dgm:pt>
    <dgm:pt modelId="{0AFB4480-7212-40F8-A2D5-F0776AD6CEC8}">
      <dgm:prSet/>
      <dgm:spPr/>
      <dgm:t>
        <a:bodyPr/>
        <a:lstStyle/>
        <a:p>
          <a:r>
            <a:rPr lang="en-US" b="1"/>
            <a:t>Economic Growth:</a:t>
          </a:r>
          <a:r>
            <a:rPr lang="en-US"/>
            <a:t> A robust economy boosts consumer confidence and investment in housing.</a:t>
          </a:r>
          <a:endParaRPr lang="en-IN"/>
        </a:p>
      </dgm:t>
    </dgm:pt>
    <dgm:pt modelId="{2C82EF34-7A69-4CE7-9574-2FC39A6F39E6}" type="parTrans" cxnId="{F9F65324-3990-459A-9628-13E0204193F5}">
      <dgm:prSet/>
      <dgm:spPr/>
      <dgm:t>
        <a:bodyPr/>
        <a:lstStyle/>
        <a:p>
          <a:endParaRPr lang="en-IN"/>
        </a:p>
      </dgm:t>
    </dgm:pt>
    <dgm:pt modelId="{2EF580E0-234E-4CF2-A965-71CF5F1AEDD7}" type="sibTrans" cxnId="{F9F65324-3990-459A-9628-13E0204193F5}">
      <dgm:prSet/>
      <dgm:spPr/>
      <dgm:t>
        <a:bodyPr/>
        <a:lstStyle/>
        <a:p>
          <a:endParaRPr lang="en-IN"/>
        </a:p>
      </dgm:t>
    </dgm:pt>
    <dgm:pt modelId="{B41E2C7D-CBDB-4817-96BF-4143E3715ABC}">
      <dgm:prSet/>
      <dgm:spPr/>
      <dgm:t>
        <a:bodyPr/>
        <a:lstStyle/>
        <a:p>
          <a:r>
            <a:rPr lang="en-US" b="1"/>
            <a:t>Government Policies:</a:t>
          </a:r>
          <a:endParaRPr lang="en-IN"/>
        </a:p>
      </dgm:t>
    </dgm:pt>
    <dgm:pt modelId="{6371EF3A-8DAB-4E30-81A4-3FAEE3E72E72}" type="parTrans" cxnId="{0FD4D1CE-CD96-4719-9587-899DF2F196D4}">
      <dgm:prSet/>
      <dgm:spPr/>
      <dgm:t>
        <a:bodyPr/>
        <a:lstStyle/>
        <a:p>
          <a:endParaRPr lang="en-IN"/>
        </a:p>
      </dgm:t>
    </dgm:pt>
    <dgm:pt modelId="{B9454C49-DB4D-4F54-91A9-F36F69199471}" type="sibTrans" cxnId="{0FD4D1CE-CD96-4719-9587-899DF2F196D4}">
      <dgm:prSet/>
      <dgm:spPr/>
      <dgm:t>
        <a:bodyPr/>
        <a:lstStyle/>
        <a:p>
          <a:endParaRPr lang="en-IN"/>
        </a:p>
      </dgm:t>
    </dgm:pt>
    <dgm:pt modelId="{4DED05A1-4AE2-4327-9E71-6C64009363CD}">
      <dgm:prSet/>
      <dgm:spPr/>
      <dgm:t>
        <a:bodyPr/>
        <a:lstStyle/>
        <a:p>
          <a:r>
            <a:rPr lang="en-US" b="1"/>
            <a:t>Tax Incentives:</a:t>
          </a:r>
          <a:r>
            <a:rPr lang="en-US"/>
            <a:t> Mortgage interest deductions and other tax benefits can influence homebuying decisions.</a:t>
          </a:r>
          <a:endParaRPr lang="en-IN"/>
        </a:p>
      </dgm:t>
    </dgm:pt>
    <dgm:pt modelId="{5DA9A647-FBC6-4E8E-A1EE-8562D0E45142}" type="parTrans" cxnId="{8B28764F-CF51-44C9-946F-56F3BAFF4DD4}">
      <dgm:prSet/>
      <dgm:spPr/>
      <dgm:t>
        <a:bodyPr/>
        <a:lstStyle/>
        <a:p>
          <a:endParaRPr lang="en-IN"/>
        </a:p>
      </dgm:t>
    </dgm:pt>
    <dgm:pt modelId="{7C72B169-1AE2-4A5D-9A2D-E03C574AA1ED}" type="sibTrans" cxnId="{8B28764F-CF51-44C9-946F-56F3BAFF4DD4}">
      <dgm:prSet/>
      <dgm:spPr/>
      <dgm:t>
        <a:bodyPr/>
        <a:lstStyle/>
        <a:p>
          <a:endParaRPr lang="en-IN"/>
        </a:p>
      </dgm:t>
    </dgm:pt>
    <dgm:pt modelId="{8CC5081A-68C1-4308-A0A2-401DD86BF4D7}">
      <dgm:prSet/>
      <dgm:spPr/>
      <dgm:t>
        <a:bodyPr/>
        <a:lstStyle/>
        <a:p>
          <a:r>
            <a:rPr lang="en-US" b="1"/>
            <a:t>Subsidies and Grants:</a:t>
          </a:r>
          <a:r>
            <a:rPr lang="en-US"/>
            <a:t> Government programs for first-time buyers or low-income households can stimulate demand.</a:t>
          </a:r>
          <a:endParaRPr lang="en-IN"/>
        </a:p>
      </dgm:t>
    </dgm:pt>
    <dgm:pt modelId="{D3A9218F-68F0-474D-9A62-8439D30BBB48}" type="parTrans" cxnId="{21CDD1AB-AC13-4EC5-AC12-02E38F6250AA}">
      <dgm:prSet/>
      <dgm:spPr/>
      <dgm:t>
        <a:bodyPr/>
        <a:lstStyle/>
        <a:p>
          <a:endParaRPr lang="en-IN"/>
        </a:p>
      </dgm:t>
    </dgm:pt>
    <dgm:pt modelId="{959BC439-3F5E-45BF-9F5B-B4062089238F}" type="sibTrans" cxnId="{21CDD1AB-AC13-4EC5-AC12-02E38F6250AA}">
      <dgm:prSet/>
      <dgm:spPr/>
      <dgm:t>
        <a:bodyPr/>
        <a:lstStyle/>
        <a:p>
          <a:endParaRPr lang="en-IN"/>
        </a:p>
      </dgm:t>
    </dgm:pt>
    <dgm:pt modelId="{430B1191-BCD6-4E59-B061-775837A4413B}" type="pres">
      <dgm:prSet presAssocID="{53B818E7-BC54-45D1-8DE2-4BC17147C184}" presName="Name0" presStyleCnt="0">
        <dgm:presLayoutVars>
          <dgm:dir/>
          <dgm:animLvl val="lvl"/>
          <dgm:resizeHandles val="exact"/>
        </dgm:presLayoutVars>
      </dgm:prSet>
      <dgm:spPr/>
    </dgm:pt>
    <dgm:pt modelId="{A11AF339-0945-447A-8433-820E9E20234F}" type="pres">
      <dgm:prSet presAssocID="{8AFA7E9B-663E-40DD-A763-C7672D039A8C}" presName="composite" presStyleCnt="0"/>
      <dgm:spPr/>
    </dgm:pt>
    <dgm:pt modelId="{9AFCAF56-C333-4545-814C-FC003E7EC4C5}" type="pres">
      <dgm:prSet presAssocID="{8AFA7E9B-663E-40DD-A763-C7672D039A8C}" presName="parTx" presStyleLbl="alignNode1" presStyleIdx="0" presStyleCnt="4">
        <dgm:presLayoutVars>
          <dgm:chMax val="0"/>
          <dgm:chPref val="0"/>
          <dgm:bulletEnabled val="1"/>
        </dgm:presLayoutVars>
      </dgm:prSet>
      <dgm:spPr/>
    </dgm:pt>
    <dgm:pt modelId="{2738CB95-9317-4908-9BBF-68675C8BB691}" type="pres">
      <dgm:prSet presAssocID="{8AFA7E9B-663E-40DD-A763-C7672D039A8C}" presName="desTx" presStyleLbl="alignAccFollowNode1" presStyleIdx="0" presStyleCnt="4">
        <dgm:presLayoutVars>
          <dgm:bulletEnabled val="1"/>
        </dgm:presLayoutVars>
      </dgm:prSet>
      <dgm:spPr/>
    </dgm:pt>
    <dgm:pt modelId="{7C6415D8-D49D-4642-8D61-2DCB09CE681E}" type="pres">
      <dgm:prSet presAssocID="{EFAD53FA-A36E-4EF5-97AD-5E2185A9639F}" presName="space" presStyleCnt="0"/>
      <dgm:spPr/>
    </dgm:pt>
    <dgm:pt modelId="{B67901DE-7189-4155-9F7F-AE14D812816A}" type="pres">
      <dgm:prSet presAssocID="{849021E3-AC5F-469A-814E-7F439C2C444F}" presName="composite" presStyleCnt="0"/>
      <dgm:spPr/>
    </dgm:pt>
    <dgm:pt modelId="{0B8B2DA3-123F-4170-842B-0BF33AB60910}" type="pres">
      <dgm:prSet presAssocID="{849021E3-AC5F-469A-814E-7F439C2C444F}" presName="parTx" presStyleLbl="alignNode1" presStyleIdx="1" presStyleCnt="4">
        <dgm:presLayoutVars>
          <dgm:chMax val="0"/>
          <dgm:chPref val="0"/>
          <dgm:bulletEnabled val="1"/>
        </dgm:presLayoutVars>
      </dgm:prSet>
      <dgm:spPr/>
    </dgm:pt>
    <dgm:pt modelId="{9FA34C83-879C-4775-B210-5799A9595182}" type="pres">
      <dgm:prSet presAssocID="{849021E3-AC5F-469A-814E-7F439C2C444F}" presName="desTx" presStyleLbl="alignAccFollowNode1" presStyleIdx="1" presStyleCnt="4">
        <dgm:presLayoutVars>
          <dgm:bulletEnabled val="1"/>
        </dgm:presLayoutVars>
      </dgm:prSet>
      <dgm:spPr/>
    </dgm:pt>
    <dgm:pt modelId="{49C25620-E24F-460F-B699-D563C9DFABE9}" type="pres">
      <dgm:prSet presAssocID="{F5F3FFE6-79D2-4BA3-9DE8-7394A22CCBE0}" presName="space" presStyleCnt="0"/>
      <dgm:spPr/>
    </dgm:pt>
    <dgm:pt modelId="{148EC457-1E6C-44F4-A286-510FF851F9AA}" type="pres">
      <dgm:prSet presAssocID="{0D8C7218-749F-47C1-A6A8-BA4978E64CB5}" presName="composite" presStyleCnt="0"/>
      <dgm:spPr/>
    </dgm:pt>
    <dgm:pt modelId="{AACB3C58-5150-4B8D-B88A-0C0A2B0CF683}" type="pres">
      <dgm:prSet presAssocID="{0D8C7218-749F-47C1-A6A8-BA4978E64CB5}" presName="parTx" presStyleLbl="alignNode1" presStyleIdx="2" presStyleCnt="4">
        <dgm:presLayoutVars>
          <dgm:chMax val="0"/>
          <dgm:chPref val="0"/>
          <dgm:bulletEnabled val="1"/>
        </dgm:presLayoutVars>
      </dgm:prSet>
      <dgm:spPr/>
    </dgm:pt>
    <dgm:pt modelId="{3D5B6D84-CDC4-46C1-BDD5-F6D2A3FDB390}" type="pres">
      <dgm:prSet presAssocID="{0D8C7218-749F-47C1-A6A8-BA4978E64CB5}" presName="desTx" presStyleLbl="alignAccFollowNode1" presStyleIdx="2" presStyleCnt="4">
        <dgm:presLayoutVars>
          <dgm:bulletEnabled val="1"/>
        </dgm:presLayoutVars>
      </dgm:prSet>
      <dgm:spPr/>
    </dgm:pt>
    <dgm:pt modelId="{82E87B57-A750-4F44-8190-D010CFDAFEC5}" type="pres">
      <dgm:prSet presAssocID="{EB11EA91-0475-44CC-9776-E619B4C27017}" presName="space" presStyleCnt="0"/>
      <dgm:spPr/>
    </dgm:pt>
    <dgm:pt modelId="{84EDF2F1-49FA-4DBA-B038-937AC75C5AB0}" type="pres">
      <dgm:prSet presAssocID="{B41E2C7D-CBDB-4817-96BF-4143E3715ABC}" presName="composite" presStyleCnt="0"/>
      <dgm:spPr/>
    </dgm:pt>
    <dgm:pt modelId="{853AD234-5FB6-4325-96A6-66178D257A83}" type="pres">
      <dgm:prSet presAssocID="{B41E2C7D-CBDB-4817-96BF-4143E3715ABC}" presName="parTx" presStyleLbl="alignNode1" presStyleIdx="3" presStyleCnt="4">
        <dgm:presLayoutVars>
          <dgm:chMax val="0"/>
          <dgm:chPref val="0"/>
          <dgm:bulletEnabled val="1"/>
        </dgm:presLayoutVars>
      </dgm:prSet>
      <dgm:spPr/>
    </dgm:pt>
    <dgm:pt modelId="{F84FF2CF-1037-42D0-83E3-32443803751D}" type="pres">
      <dgm:prSet presAssocID="{B41E2C7D-CBDB-4817-96BF-4143E3715ABC}" presName="desTx" presStyleLbl="alignAccFollowNode1" presStyleIdx="3" presStyleCnt="4">
        <dgm:presLayoutVars>
          <dgm:bulletEnabled val="1"/>
        </dgm:presLayoutVars>
      </dgm:prSet>
      <dgm:spPr/>
    </dgm:pt>
  </dgm:ptLst>
  <dgm:cxnLst>
    <dgm:cxn modelId="{962CD320-0A59-4F3E-9EC5-E006308E4291}" srcId="{53B818E7-BC54-45D1-8DE2-4BC17147C184}" destId="{0D8C7218-749F-47C1-A6A8-BA4978E64CB5}" srcOrd="2" destOrd="0" parTransId="{95A59C6F-C694-46DA-98D4-E6321A5631CC}" sibTransId="{EB11EA91-0475-44CC-9776-E619B4C27017}"/>
    <dgm:cxn modelId="{F9F65324-3990-459A-9628-13E0204193F5}" srcId="{0D8C7218-749F-47C1-A6A8-BA4978E64CB5}" destId="{0AFB4480-7212-40F8-A2D5-F0776AD6CEC8}" srcOrd="1" destOrd="0" parTransId="{2C82EF34-7A69-4CE7-9574-2FC39A6F39E6}" sibTransId="{2EF580E0-234E-4CF2-A965-71CF5F1AEDD7}"/>
    <dgm:cxn modelId="{F2995725-BC06-4E4A-A5C6-6AB4492DEC50}" srcId="{849021E3-AC5F-469A-814E-7F439C2C444F}" destId="{7C67E9D3-606B-4D57-8C06-BD54AEB58F0F}" srcOrd="0" destOrd="0" parTransId="{50CA23CA-67F2-4D0F-8EFB-3A2FE001DB34}" sibTransId="{385F675D-A050-41A0-8AFD-9DA3D785EB46}"/>
    <dgm:cxn modelId="{D0A3F927-1FF5-40D8-8149-904DF48C070B}" type="presOf" srcId="{53B818E7-BC54-45D1-8DE2-4BC17147C184}" destId="{430B1191-BCD6-4E59-B061-775837A4413B}" srcOrd="0" destOrd="0" presId="urn:microsoft.com/office/officeart/2005/8/layout/hList1"/>
    <dgm:cxn modelId="{E912563C-1DD7-430E-A64F-B571DF570C44}" srcId="{53B818E7-BC54-45D1-8DE2-4BC17147C184}" destId="{849021E3-AC5F-469A-814E-7F439C2C444F}" srcOrd="1" destOrd="0" parTransId="{F3057F07-02CC-43C7-96B1-B5FE76DCF29E}" sibTransId="{F5F3FFE6-79D2-4BA3-9DE8-7394A22CCBE0}"/>
    <dgm:cxn modelId="{E2248D3D-EF6D-4D22-AFEF-CCA24335DD29}" type="presOf" srcId="{3A9BE567-654E-4459-9461-B1536B406523}" destId="{3D5B6D84-CDC4-46C1-BDD5-F6D2A3FDB390}" srcOrd="0" destOrd="0" presId="urn:microsoft.com/office/officeart/2005/8/layout/hList1"/>
    <dgm:cxn modelId="{7D37245C-5677-4CC0-A574-6EF59A4A0CFD}" srcId="{0D8C7218-749F-47C1-A6A8-BA4978E64CB5}" destId="{3A9BE567-654E-4459-9461-B1536B406523}" srcOrd="0" destOrd="0" parTransId="{042846D9-D6A3-4DFB-A405-8487AAD09409}" sibTransId="{DE0B6E39-C6DB-41D2-A347-4FC5673E1867}"/>
    <dgm:cxn modelId="{9F85E95F-927B-469C-BED6-C668A8B13268}" srcId="{8AFA7E9B-663E-40DD-A763-C7672D039A8C}" destId="{E0FE203B-CD91-4248-BF69-DB29EB264B88}" srcOrd="0" destOrd="0" parTransId="{4F4D3FA2-94E6-4E4C-A6FB-55C8135BFEC1}" sibTransId="{25B083F1-59B6-465D-956B-6D1B42E5C523}"/>
    <dgm:cxn modelId="{B03BC360-BAC1-4847-BB2E-6FB678451668}" srcId="{53B818E7-BC54-45D1-8DE2-4BC17147C184}" destId="{8AFA7E9B-663E-40DD-A763-C7672D039A8C}" srcOrd="0" destOrd="0" parTransId="{65659FA0-2479-4826-8D10-33432D1C6DC7}" sibTransId="{EFAD53FA-A36E-4EF5-97AD-5E2185A9639F}"/>
    <dgm:cxn modelId="{1C643943-CFC2-42FA-92E5-19959155CD0B}" type="presOf" srcId="{8609BA72-C61C-414B-B010-02664F70AF91}" destId="{2738CB95-9317-4908-9BBF-68675C8BB691}" srcOrd="0" destOrd="1" presId="urn:microsoft.com/office/officeart/2005/8/layout/hList1"/>
    <dgm:cxn modelId="{8B28764F-CF51-44C9-946F-56F3BAFF4DD4}" srcId="{B41E2C7D-CBDB-4817-96BF-4143E3715ABC}" destId="{4DED05A1-4AE2-4327-9E71-6C64009363CD}" srcOrd="0" destOrd="0" parTransId="{5DA9A647-FBC6-4E8E-A1EE-8562D0E45142}" sibTransId="{7C72B169-1AE2-4A5D-9A2D-E03C574AA1ED}"/>
    <dgm:cxn modelId="{2AC50B79-54C6-4908-B0EF-20731F6AAA45}" type="presOf" srcId="{E0FE203B-CD91-4248-BF69-DB29EB264B88}" destId="{2738CB95-9317-4908-9BBF-68675C8BB691}" srcOrd="0" destOrd="0" presId="urn:microsoft.com/office/officeart/2005/8/layout/hList1"/>
    <dgm:cxn modelId="{707A757E-22C2-4825-8AAD-66F9BDA25A9B}" type="presOf" srcId="{849021E3-AC5F-469A-814E-7F439C2C444F}" destId="{0B8B2DA3-123F-4170-842B-0BF33AB60910}" srcOrd="0" destOrd="0" presId="urn:microsoft.com/office/officeart/2005/8/layout/hList1"/>
    <dgm:cxn modelId="{83362387-FFAC-44F0-8B9A-910446917D9B}" type="presOf" srcId="{0AFB4480-7212-40F8-A2D5-F0776AD6CEC8}" destId="{3D5B6D84-CDC4-46C1-BDD5-F6D2A3FDB390}" srcOrd="0" destOrd="1" presId="urn:microsoft.com/office/officeart/2005/8/layout/hList1"/>
    <dgm:cxn modelId="{208AA390-EC62-4976-A6D8-7C0589DED8F7}" type="presOf" srcId="{8AFA7E9B-663E-40DD-A763-C7672D039A8C}" destId="{9AFCAF56-C333-4545-814C-FC003E7EC4C5}" srcOrd="0" destOrd="0" presId="urn:microsoft.com/office/officeart/2005/8/layout/hList1"/>
    <dgm:cxn modelId="{21CDD1AB-AC13-4EC5-AC12-02E38F6250AA}" srcId="{B41E2C7D-CBDB-4817-96BF-4143E3715ABC}" destId="{8CC5081A-68C1-4308-A0A2-401DD86BF4D7}" srcOrd="1" destOrd="0" parTransId="{D3A9218F-68F0-474D-9A62-8439D30BBB48}" sibTransId="{959BC439-3F5E-45BF-9F5B-B4062089238F}"/>
    <dgm:cxn modelId="{B0680CB9-4594-48FB-95C5-93D42EF03465}" type="presOf" srcId="{B41E2C7D-CBDB-4817-96BF-4143E3715ABC}" destId="{853AD234-5FB6-4325-96A6-66178D257A83}" srcOrd="0" destOrd="0" presId="urn:microsoft.com/office/officeart/2005/8/layout/hList1"/>
    <dgm:cxn modelId="{BF1DE1C4-23F9-4E03-B7CD-7D3C74F0D201}" type="presOf" srcId="{4DED05A1-4AE2-4327-9E71-6C64009363CD}" destId="{F84FF2CF-1037-42D0-83E3-32443803751D}" srcOrd="0" destOrd="0" presId="urn:microsoft.com/office/officeart/2005/8/layout/hList1"/>
    <dgm:cxn modelId="{023C2BCD-E928-4297-80AE-677204A9C9F2}" type="presOf" srcId="{8CC5081A-68C1-4308-A0A2-401DD86BF4D7}" destId="{F84FF2CF-1037-42D0-83E3-32443803751D}" srcOrd="0" destOrd="1" presId="urn:microsoft.com/office/officeart/2005/8/layout/hList1"/>
    <dgm:cxn modelId="{0FD4D1CE-CD96-4719-9587-899DF2F196D4}" srcId="{53B818E7-BC54-45D1-8DE2-4BC17147C184}" destId="{B41E2C7D-CBDB-4817-96BF-4143E3715ABC}" srcOrd="3" destOrd="0" parTransId="{6371EF3A-8DAB-4E30-81A4-3FAEE3E72E72}" sibTransId="{B9454C49-DB4D-4F54-91A9-F36F69199471}"/>
    <dgm:cxn modelId="{3EA19DD2-19F0-4393-832B-AF032E8D980D}" type="presOf" srcId="{0D8C7218-749F-47C1-A6A8-BA4978E64CB5}" destId="{AACB3C58-5150-4B8D-B88A-0C0A2B0CF683}" srcOrd="0" destOrd="0" presId="urn:microsoft.com/office/officeart/2005/8/layout/hList1"/>
    <dgm:cxn modelId="{46D9FAF6-1FBA-4E8E-BFCA-C4A9F637E1DA}" srcId="{8AFA7E9B-663E-40DD-A763-C7672D039A8C}" destId="{8609BA72-C61C-414B-B010-02664F70AF91}" srcOrd="1" destOrd="0" parTransId="{04909432-3F16-4178-A13E-D07468BC0C34}" sibTransId="{8C9E3026-DB25-4D48-9AF8-52B3287BC408}"/>
    <dgm:cxn modelId="{73A3A9FB-A8DD-4DF3-A96A-EB7319E0E9CF}" type="presOf" srcId="{7C67E9D3-606B-4D57-8C06-BD54AEB58F0F}" destId="{9FA34C83-879C-4775-B210-5799A9595182}" srcOrd="0" destOrd="0" presId="urn:microsoft.com/office/officeart/2005/8/layout/hList1"/>
    <dgm:cxn modelId="{0A123F68-FE90-4D01-ACD1-07A66D2EE8E7}" type="presParOf" srcId="{430B1191-BCD6-4E59-B061-775837A4413B}" destId="{A11AF339-0945-447A-8433-820E9E20234F}" srcOrd="0" destOrd="0" presId="urn:microsoft.com/office/officeart/2005/8/layout/hList1"/>
    <dgm:cxn modelId="{2BA56522-7133-4336-9D95-1443AE3BC834}" type="presParOf" srcId="{A11AF339-0945-447A-8433-820E9E20234F}" destId="{9AFCAF56-C333-4545-814C-FC003E7EC4C5}" srcOrd="0" destOrd="0" presId="urn:microsoft.com/office/officeart/2005/8/layout/hList1"/>
    <dgm:cxn modelId="{9CC8E047-0DE5-402C-AA91-EBC66EFA1C62}" type="presParOf" srcId="{A11AF339-0945-447A-8433-820E9E20234F}" destId="{2738CB95-9317-4908-9BBF-68675C8BB691}" srcOrd="1" destOrd="0" presId="urn:microsoft.com/office/officeart/2005/8/layout/hList1"/>
    <dgm:cxn modelId="{5648E221-5396-4199-A932-8DE718B9D92E}" type="presParOf" srcId="{430B1191-BCD6-4E59-B061-775837A4413B}" destId="{7C6415D8-D49D-4642-8D61-2DCB09CE681E}" srcOrd="1" destOrd="0" presId="urn:microsoft.com/office/officeart/2005/8/layout/hList1"/>
    <dgm:cxn modelId="{FC89B54D-285F-47DF-8238-96F54E617CF9}" type="presParOf" srcId="{430B1191-BCD6-4E59-B061-775837A4413B}" destId="{B67901DE-7189-4155-9F7F-AE14D812816A}" srcOrd="2" destOrd="0" presId="urn:microsoft.com/office/officeart/2005/8/layout/hList1"/>
    <dgm:cxn modelId="{C7E87836-B03F-4F7C-A4BB-42E42BBF0F2D}" type="presParOf" srcId="{B67901DE-7189-4155-9F7F-AE14D812816A}" destId="{0B8B2DA3-123F-4170-842B-0BF33AB60910}" srcOrd="0" destOrd="0" presId="urn:microsoft.com/office/officeart/2005/8/layout/hList1"/>
    <dgm:cxn modelId="{0F5FD035-0728-4431-B5A8-6D3095C652E2}" type="presParOf" srcId="{B67901DE-7189-4155-9F7F-AE14D812816A}" destId="{9FA34C83-879C-4775-B210-5799A9595182}" srcOrd="1" destOrd="0" presId="urn:microsoft.com/office/officeart/2005/8/layout/hList1"/>
    <dgm:cxn modelId="{FFCD8ED4-CA94-40C2-8D05-49E47F2863ED}" type="presParOf" srcId="{430B1191-BCD6-4E59-B061-775837A4413B}" destId="{49C25620-E24F-460F-B699-D563C9DFABE9}" srcOrd="3" destOrd="0" presId="urn:microsoft.com/office/officeart/2005/8/layout/hList1"/>
    <dgm:cxn modelId="{F9349434-1AC7-40E0-848B-F66F05E32B1B}" type="presParOf" srcId="{430B1191-BCD6-4E59-B061-775837A4413B}" destId="{148EC457-1E6C-44F4-A286-510FF851F9AA}" srcOrd="4" destOrd="0" presId="urn:microsoft.com/office/officeart/2005/8/layout/hList1"/>
    <dgm:cxn modelId="{469C1444-17D8-4609-BA62-A9D9A0EE553E}" type="presParOf" srcId="{148EC457-1E6C-44F4-A286-510FF851F9AA}" destId="{AACB3C58-5150-4B8D-B88A-0C0A2B0CF683}" srcOrd="0" destOrd="0" presId="urn:microsoft.com/office/officeart/2005/8/layout/hList1"/>
    <dgm:cxn modelId="{169FE7CA-416E-4BA9-BD20-D65D0AC5D723}" type="presParOf" srcId="{148EC457-1E6C-44F4-A286-510FF851F9AA}" destId="{3D5B6D84-CDC4-46C1-BDD5-F6D2A3FDB390}" srcOrd="1" destOrd="0" presId="urn:microsoft.com/office/officeart/2005/8/layout/hList1"/>
    <dgm:cxn modelId="{F4684527-9851-4C80-9310-3FC73AB3E7CD}" type="presParOf" srcId="{430B1191-BCD6-4E59-B061-775837A4413B}" destId="{82E87B57-A750-4F44-8190-D010CFDAFEC5}" srcOrd="5" destOrd="0" presId="urn:microsoft.com/office/officeart/2005/8/layout/hList1"/>
    <dgm:cxn modelId="{23024178-3027-45EA-8F8F-C76DF0C4E280}" type="presParOf" srcId="{430B1191-BCD6-4E59-B061-775837A4413B}" destId="{84EDF2F1-49FA-4DBA-B038-937AC75C5AB0}" srcOrd="6" destOrd="0" presId="urn:microsoft.com/office/officeart/2005/8/layout/hList1"/>
    <dgm:cxn modelId="{CD46EA03-2B67-493D-BD06-4B9D599993A0}" type="presParOf" srcId="{84EDF2F1-49FA-4DBA-B038-937AC75C5AB0}" destId="{853AD234-5FB6-4325-96A6-66178D257A83}" srcOrd="0" destOrd="0" presId="urn:microsoft.com/office/officeart/2005/8/layout/hList1"/>
    <dgm:cxn modelId="{9B9F588E-8C2B-4632-8830-47AE1D634B83}" type="presParOf" srcId="{84EDF2F1-49FA-4DBA-B038-937AC75C5AB0}" destId="{F84FF2CF-1037-42D0-83E3-32443803751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B32D2F15-B222-4FFB-9209-FE11AC6F5267}"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IN"/>
        </a:p>
      </dgm:t>
    </dgm:pt>
    <dgm:pt modelId="{E61CC6A8-0E1C-41C9-B90C-BD8F622775A9}">
      <dgm:prSet/>
      <dgm:spPr/>
      <dgm:t>
        <a:bodyPr/>
        <a:lstStyle/>
        <a:p>
          <a:r>
            <a:rPr lang="en-US" b="1"/>
            <a:t>Financial Crises:</a:t>
          </a:r>
          <a:endParaRPr lang="en-IN"/>
        </a:p>
      </dgm:t>
    </dgm:pt>
    <dgm:pt modelId="{BE757655-398A-4234-8238-5E3A48A970B5}" type="parTrans" cxnId="{08C3425F-C18A-4A68-9C0C-E4B4D51CF04A}">
      <dgm:prSet/>
      <dgm:spPr/>
      <dgm:t>
        <a:bodyPr/>
        <a:lstStyle/>
        <a:p>
          <a:endParaRPr lang="en-IN"/>
        </a:p>
      </dgm:t>
    </dgm:pt>
    <dgm:pt modelId="{E8EA74A7-BB37-42FA-861C-5BB4E450363A}" type="sibTrans" cxnId="{08C3425F-C18A-4A68-9C0C-E4B4D51CF04A}">
      <dgm:prSet/>
      <dgm:spPr/>
      <dgm:t>
        <a:bodyPr/>
        <a:lstStyle/>
        <a:p>
          <a:endParaRPr lang="en-IN"/>
        </a:p>
      </dgm:t>
    </dgm:pt>
    <dgm:pt modelId="{CA81A242-595A-42F3-B515-97B08273BB60}">
      <dgm:prSet/>
      <dgm:spPr/>
      <dgm:t>
        <a:bodyPr/>
        <a:lstStyle/>
        <a:p>
          <a:r>
            <a:rPr lang="en-US" b="1" dirty="0"/>
            <a:t>2008 Financial Crisis:</a:t>
          </a:r>
          <a:r>
            <a:rPr lang="en-US" dirty="0"/>
            <a:t> Triggered by the collapse of the housing bubble and subprime mortgage market, leading to massive defaults and foreclosures. MBS values plummeted, causing significant losses for investors and a credit crunch.</a:t>
          </a:r>
          <a:endParaRPr lang="en-IN" dirty="0"/>
        </a:p>
      </dgm:t>
    </dgm:pt>
    <dgm:pt modelId="{AAD69BF1-C6A4-4381-8A5C-F414CB5C3D36}" type="parTrans" cxnId="{52E0DE55-6AA8-46DF-AB72-3CF4B7D20012}">
      <dgm:prSet/>
      <dgm:spPr/>
      <dgm:t>
        <a:bodyPr/>
        <a:lstStyle/>
        <a:p>
          <a:endParaRPr lang="en-IN"/>
        </a:p>
      </dgm:t>
    </dgm:pt>
    <dgm:pt modelId="{7662F0BA-C7E8-4670-A86A-5D1DCDB99462}" type="sibTrans" cxnId="{52E0DE55-6AA8-46DF-AB72-3CF4B7D20012}">
      <dgm:prSet/>
      <dgm:spPr/>
      <dgm:t>
        <a:bodyPr/>
        <a:lstStyle/>
        <a:p>
          <a:endParaRPr lang="en-IN"/>
        </a:p>
      </dgm:t>
    </dgm:pt>
    <dgm:pt modelId="{96F509EC-10A7-4614-B9AD-031951FC4AE3}">
      <dgm:prSet/>
      <dgm:spPr/>
      <dgm:t>
        <a:bodyPr/>
        <a:lstStyle/>
        <a:p>
          <a:r>
            <a:rPr lang="en-US" b="1"/>
            <a:t>Impact:</a:t>
          </a:r>
          <a:r>
            <a:rPr lang="en-US"/>
            <a:t> Stricter regulations (Dodd-Frank Act), increased risk aversion, tighter lending standards, and a prolonged housing market downturn.</a:t>
          </a:r>
          <a:endParaRPr lang="en-IN"/>
        </a:p>
      </dgm:t>
    </dgm:pt>
    <dgm:pt modelId="{28C80ED5-A59A-4C1C-AF6C-31547456F668}" type="parTrans" cxnId="{6A1A0C78-9683-4FD7-A080-F7AA5C857C57}">
      <dgm:prSet/>
      <dgm:spPr/>
      <dgm:t>
        <a:bodyPr/>
        <a:lstStyle/>
        <a:p>
          <a:endParaRPr lang="en-IN"/>
        </a:p>
      </dgm:t>
    </dgm:pt>
    <dgm:pt modelId="{D5BA4341-D77C-4A11-93CD-B2148DDB50CA}" type="sibTrans" cxnId="{6A1A0C78-9683-4FD7-A080-F7AA5C857C57}">
      <dgm:prSet/>
      <dgm:spPr/>
      <dgm:t>
        <a:bodyPr/>
        <a:lstStyle/>
        <a:p>
          <a:endParaRPr lang="en-IN"/>
        </a:p>
      </dgm:t>
    </dgm:pt>
    <dgm:pt modelId="{3E4B3B44-107E-49E1-A61E-5B6447BFB15D}">
      <dgm:prSet/>
      <dgm:spPr/>
      <dgm:t>
        <a:bodyPr/>
        <a:lstStyle/>
        <a:p>
          <a:r>
            <a:rPr lang="en-US" b="1" dirty="0"/>
            <a:t>Pandemics:</a:t>
          </a:r>
          <a:endParaRPr lang="en-IN" dirty="0"/>
        </a:p>
      </dgm:t>
    </dgm:pt>
    <dgm:pt modelId="{578DC2C2-9E22-4308-9732-C7104122170E}" type="parTrans" cxnId="{A7790004-362F-44C1-A95E-0E414B40C03D}">
      <dgm:prSet/>
      <dgm:spPr/>
      <dgm:t>
        <a:bodyPr/>
        <a:lstStyle/>
        <a:p>
          <a:endParaRPr lang="en-IN"/>
        </a:p>
      </dgm:t>
    </dgm:pt>
    <dgm:pt modelId="{D8DE778A-5DB3-4E99-AC7C-D467AD3EB2FC}" type="sibTrans" cxnId="{A7790004-362F-44C1-A95E-0E414B40C03D}">
      <dgm:prSet/>
      <dgm:spPr/>
      <dgm:t>
        <a:bodyPr/>
        <a:lstStyle/>
        <a:p>
          <a:endParaRPr lang="en-IN"/>
        </a:p>
      </dgm:t>
    </dgm:pt>
    <dgm:pt modelId="{E4E96F43-2AE4-4A55-9741-D258FE0E5ABF}">
      <dgm:prSet/>
      <dgm:spPr/>
      <dgm:t>
        <a:bodyPr/>
        <a:lstStyle/>
        <a:p>
          <a:r>
            <a:rPr lang="en-US" b="1" dirty="0"/>
            <a:t>COVID-19 Pandemic:</a:t>
          </a:r>
          <a:r>
            <a:rPr lang="en-US" dirty="0"/>
            <a:t> Caused wide spread economic disruption, job losses, and uncertainty. Central banks implemented aggressive monetary policies to support the economy.</a:t>
          </a:r>
          <a:endParaRPr lang="en-IN" dirty="0"/>
        </a:p>
      </dgm:t>
    </dgm:pt>
    <dgm:pt modelId="{9F8DCCC6-7108-4C32-B4C9-4464A3FCD369}" type="parTrans" cxnId="{99063CA5-19F7-42E2-9850-C3CCB129466D}">
      <dgm:prSet/>
      <dgm:spPr/>
      <dgm:t>
        <a:bodyPr/>
        <a:lstStyle/>
        <a:p>
          <a:endParaRPr lang="en-IN"/>
        </a:p>
      </dgm:t>
    </dgm:pt>
    <dgm:pt modelId="{1E2CEC64-392A-416D-8499-40B4A49C31AE}" type="sibTrans" cxnId="{99063CA5-19F7-42E2-9850-C3CCB129466D}">
      <dgm:prSet/>
      <dgm:spPr/>
      <dgm:t>
        <a:bodyPr/>
        <a:lstStyle/>
        <a:p>
          <a:endParaRPr lang="en-IN"/>
        </a:p>
      </dgm:t>
    </dgm:pt>
    <dgm:pt modelId="{FA04FC91-05BE-4CE8-A5C3-A4DA89F47E1C}">
      <dgm:prSet/>
      <dgm:spPr/>
      <dgm:t>
        <a:bodyPr/>
        <a:lstStyle/>
        <a:p>
          <a:r>
            <a:rPr lang="en-US" b="1"/>
            <a:t>Impact:</a:t>
          </a:r>
          <a:r>
            <a:rPr lang="en-US"/>
            <a:t> Initially, a slowdown in the housing market, followed by a surge in demand as interest rates dropped to historic lows. Remote work trends and changes in housing preferences influenced market dynamics.</a:t>
          </a:r>
          <a:endParaRPr lang="en-IN"/>
        </a:p>
      </dgm:t>
    </dgm:pt>
    <dgm:pt modelId="{4A6AA2A9-CC37-4896-8B28-05CD80CA015D}" type="parTrans" cxnId="{2BD6D31A-D37C-49A7-A0BA-C979937C93EB}">
      <dgm:prSet/>
      <dgm:spPr/>
      <dgm:t>
        <a:bodyPr/>
        <a:lstStyle/>
        <a:p>
          <a:endParaRPr lang="en-IN"/>
        </a:p>
      </dgm:t>
    </dgm:pt>
    <dgm:pt modelId="{A364BBD7-243A-4A73-AA56-2D7FAEFA5BDE}" type="sibTrans" cxnId="{2BD6D31A-D37C-49A7-A0BA-C979937C93EB}">
      <dgm:prSet/>
      <dgm:spPr/>
      <dgm:t>
        <a:bodyPr/>
        <a:lstStyle/>
        <a:p>
          <a:endParaRPr lang="en-IN"/>
        </a:p>
      </dgm:t>
    </dgm:pt>
    <dgm:pt modelId="{58028B6B-E1F3-4288-8483-C6AF588B7BA8}">
      <dgm:prSet/>
      <dgm:spPr/>
      <dgm:t>
        <a:bodyPr/>
        <a:lstStyle/>
        <a:p>
          <a:r>
            <a:rPr lang="en-US" b="1"/>
            <a:t>Other Macroeconomic Events:</a:t>
          </a:r>
          <a:endParaRPr lang="en-IN"/>
        </a:p>
      </dgm:t>
    </dgm:pt>
    <dgm:pt modelId="{E94C2CBF-7848-4161-9F95-08129A68135D}" type="parTrans" cxnId="{6C7C3ADA-03E0-45AD-BC2C-CD7C1801D5E8}">
      <dgm:prSet/>
      <dgm:spPr/>
      <dgm:t>
        <a:bodyPr/>
        <a:lstStyle/>
        <a:p>
          <a:endParaRPr lang="en-IN"/>
        </a:p>
      </dgm:t>
    </dgm:pt>
    <dgm:pt modelId="{0DD5C2C4-439D-48C1-9509-3A74C41DDE1F}" type="sibTrans" cxnId="{6C7C3ADA-03E0-45AD-BC2C-CD7C1801D5E8}">
      <dgm:prSet/>
      <dgm:spPr/>
      <dgm:t>
        <a:bodyPr/>
        <a:lstStyle/>
        <a:p>
          <a:endParaRPr lang="en-IN"/>
        </a:p>
      </dgm:t>
    </dgm:pt>
    <dgm:pt modelId="{2433F465-F465-4021-826B-A7DE3CE5153D}">
      <dgm:prSet/>
      <dgm:spPr/>
      <dgm:t>
        <a:bodyPr/>
        <a:lstStyle/>
        <a:p>
          <a:r>
            <a:rPr lang="en-US" b="1"/>
            <a:t>Oil Price Shocks:</a:t>
          </a:r>
          <a:r>
            <a:rPr lang="en-US"/>
            <a:t> Sudden increases in oil prices can lead to higher inflation and interest rates, affecting mortgage affordability and housing demand.</a:t>
          </a:r>
          <a:endParaRPr lang="en-IN"/>
        </a:p>
      </dgm:t>
    </dgm:pt>
    <dgm:pt modelId="{33292951-BF55-4208-B928-8A385B151FFD}" type="parTrans" cxnId="{21183F8D-5184-4E73-B5D1-B4C6371B7797}">
      <dgm:prSet/>
      <dgm:spPr/>
      <dgm:t>
        <a:bodyPr/>
        <a:lstStyle/>
        <a:p>
          <a:endParaRPr lang="en-IN"/>
        </a:p>
      </dgm:t>
    </dgm:pt>
    <dgm:pt modelId="{F2901E63-C96F-48E3-B6FB-5B9C264AF31F}" type="sibTrans" cxnId="{21183F8D-5184-4E73-B5D1-B4C6371B7797}">
      <dgm:prSet/>
      <dgm:spPr/>
      <dgm:t>
        <a:bodyPr/>
        <a:lstStyle/>
        <a:p>
          <a:endParaRPr lang="en-IN"/>
        </a:p>
      </dgm:t>
    </dgm:pt>
    <dgm:pt modelId="{54A48A3B-9EC5-45A6-820D-F99F8935E5E0}">
      <dgm:prSet/>
      <dgm:spPr/>
      <dgm:t>
        <a:bodyPr/>
        <a:lstStyle/>
        <a:p>
          <a:r>
            <a:rPr lang="en-US" b="1"/>
            <a:t>Geopolitical Events:</a:t>
          </a:r>
          <a:r>
            <a:rPr lang="en-US"/>
            <a:t> Wars, trade tensions, and political instability can create economic uncertainty, influencing investor behavior and mortgage rates.</a:t>
          </a:r>
          <a:endParaRPr lang="en-IN"/>
        </a:p>
      </dgm:t>
    </dgm:pt>
    <dgm:pt modelId="{83FEA574-31E1-46D1-8A89-FD384F9EE5D5}" type="parTrans" cxnId="{C4818D0B-0EE0-4CCE-9E74-2749F9CCED2E}">
      <dgm:prSet/>
      <dgm:spPr/>
      <dgm:t>
        <a:bodyPr/>
        <a:lstStyle/>
        <a:p>
          <a:endParaRPr lang="en-IN"/>
        </a:p>
      </dgm:t>
    </dgm:pt>
    <dgm:pt modelId="{96A2FB55-2DC8-41A1-8CDE-8806C3F94BA1}" type="sibTrans" cxnId="{C4818D0B-0EE0-4CCE-9E74-2749F9CCED2E}">
      <dgm:prSet/>
      <dgm:spPr/>
      <dgm:t>
        <a:bodyPr/>
        <a:lstStyle/>
        <a:p>
          <a:endParaRPr lang="en-IN"/>
        </a:p>
      </dgm:t>
    </dgm:pt>
    <dgm:pt modelId="{F3D2D26B-59FC-486B-997A-5A084CE376B0}" type="pres">
      <dgm:prSet presAssocID="{B32D2F15-B222-4FFB-9209-FE11AC6F5267}" presName="Name0" presStyleCnt="0">
        <dgm:presLayoutVars>
          <dgm:dir/>
          <dgm:animLvl val="lvl"/>
          <dgm:resizeHandles val="exact"/>
        </dgm:presLayoutVars>
      </dgm:prSet>
      <dgm:spPr/>
    </dgm:pt>
    <dgm:pt modelId="{2F8F57C8-D609-41F2-883C-EF782E8F1ACB}" type="pres">
      <dgm:prSet presAssocID="{E61CC6A8-0E1C-41C9-B90C-BD8F622775A9}" presName="composite" presStyleCnt="0"/>
      <dgm:spPr/>
    </dgm:pt>
    <dgm:pt modelId="{8DA8F1CE-D8D3-4C05-BFC3-853DCAC982EF}" type="pres">
      <dgm:prSet presAssocID="{E61CC6A8-0E1C-41C9-B90C-BD8F622775A9}" presName="parTx" presStyleLbl="alignNode1" presStyleIdx="0" presStyleCnt="3">
        <dgm:presLayoutVars>
          <dgm:chMax val="0"/>
          <dgm:chPref val="0"/>
          <dgm:bulletEnabled val="1"/>
        </dgm:presLayoutVars>
      </dgm:prSet>
      <dgm:spPr/>
    </dgm:pt>
    <dgm:pt modelId="{8BBB2D13-B0F4-4AD0-9ADB-49C7A87A17FB}" type="pres">
      <dgm:prSet presAssocID="{E61CC6A8-0E1C-41C9-B90C-BD8F622775A9}" presName="desTx" presStyleLbl="alignAccFollowNode1" presStyleIdx="0" presStyleCnt="3">
        <dgm:presLayoutVars>
          <dgm:bulletEnabled val="1"/>
        </dgm:presLayoutVars>
      </dgm:prSet>
      <dgm:spPr/>
    </dgm:pt>
    <dgm:pt modelId="{0A21741C-E7EB-4705-B2C3-EA8A1FA912CF}" type="pres">
      <dgm:prSet presAssocID="{E8EA74A7-BB37-42FA-861C-5BB4E450363A}" presName="space" presStyleCnt="0"/>
      <dgm:spPr/>
    </dgm:pt>
    <dgm:pt modelId="{DC5D7923-AC17-4DEE-84E3-D0CA1C3DCDEA}" type="pres">
      <dgm:prSet presAssocID="{3E4B3B44-107E-49E1-A61E-5B6447BFB15D}" presName="composite" presStyleCnt="0"/>
      <dgm:spPr/>
    </dgm:pt>
    <dgm:pt modelId="{2DCB0DBE-E337-4E33-8EA6-C8538F8CE029}" type="pres">
      <dgm:prSet presAssocID="{3E4B3B44-107E-49E1-A61E-5B6447BFB15D}" presName="parTx" presStyleLbl="alignNode1" presStyleIdx="1" presStyleCnt="3">
        <dgm:presLayoutVars>
          <dgm:chMax val="0"/>
          <dgm:chPref val="0"/>
          <dgm:bulletEnabled val="1"/>
        </dgm:presLayoutVars>
      </dgm:prSet>
      <dgm:spPr/>
    </dgm:pt>
    <dgm:pt modelId="{6EBAF253-8BAE-4940-836C-0B1850F6EFD0}" type="pres">
      <dgm:prSet presAssocID="{3E4B3B44-107E-49E1-A61E-5B6447BFB15D}" presName="desTx" presStyleLbl="alignAccFollowNode1" presStyleIdx="1" presStyleCnt="3">
        <dgm:presLayoutVars>
          <dgm:bulletEnabled val="1"/>
        </dgm:presLayoutVars>
      </dgm:prSet>
      <dgm:spPr/>
    </dgm:pt>
    <dgm:pt modelId="{3FDA45EA-EA91-435D-BA67-30451EB7996E}" type="pres">
      <dgm:prSet presAssocID="{D8DE778A-5DB3-4E99-AC7C-D467AD3EB2FC}" presName="space" presStyleCnt="0"/>
      <dgm:spPr/>
    </dgm:pt>
    <dgm:pt modelId="{25BF513B-15F5-4C14-A87A-7E014CFB0A09}" type="pres">
      <dgm:prSet presAssocID="{58028B6B-E1F3-4288-8483-C6AF588B7BA8}" presName="composite" presStyleCnt="0"/>
      <dgm:spPr/>
    </dgm:pt>
    <dgm:pt modelId="{AE785CB2-A7F8-43CD-B3CF-CC5CA9037BB3}" type="pres">
      <dgm:prSet presAssocID="{58028B6B-E1F3-4288-8483-C6AF588B7BA8}" presName="parTx" presStyleLbl="alignNode1" presStyleIdx="2" presStyleCnt="3">
        <dgm:presLayoutVars>
          <dgm:chMax val="0"/>
          <dgm:chPref val="0"/>
          <dgm:bulletEnabled val="1"/>
        </dgm:presLayoutVars>
      </dgm:prSet>
      <dgm:spPr/>
    </dgm:pt>
    <dgm:pt modelId="{C775B5A2-9AF5-4D6E-BA75-D15CBF85806A}" type="pres">
      <dgm:prSet presAssocID="{58028B6B-E1F3-4288-8483-C6AF588B7BA8}" presName="desTx" presStyleLbl="alignAccFollowNode1" presStyleIdx="2" presStyleCnt="3">
        <dgm:presLayoutVars>
          <dgm:bulletEnabled val="1"/>
        </dgm:presLayoutVars>
      </dgm:prSet>
      <dgm:spPr/>
    </dgm:pt>
  </dgm:ptLst>
  <dgm:cxnLst>
    <dgm:cxn modelId="{A7790004-362F-44C1-A95E-0E414B40C03D}" srcId="{B32D2F15-B222-4FFB-9209-FE11AC6F5267}" destId="{3E4B3B44-107E-49E1-A61E-5B6447BFB15D}" srcOrd="1" destOrd="0" parTransId="{578DC2C2-9E22-4308-9732-C7104122170E}" sibTransId="{D8DE778A-5DB3-4E99-AC7C-D467AD3EB2FC}"/>
    <dgm:cxn modelId="{C4818D0B-0EE0-4CCE-9E74-2749F9CCED2E}" srcId="{58028B6B-E1F3-4288-8483-C6AF588B7BA8}" destId="{54A48A3B-9EC5-45A6-820D-F99F8935E5E0}" srcOrd="1" destOrd="0" parTransId="{83FEA574-31E1-46D1-8A89-FD384F9EE5D5}" sibTransId="{96A2FB55-2DC8-41A1-8CDE-8806C3F94BA1}"/>
    <dgm:cxn modelId="{8496B80E-4CA6-4565-BD66-86A27B4BAC82}" type="presOf" srcId="{CA81A242-595A-42F3-B515-97B08273BB60}" destId="{8BBB2D13-B0F4-4AD0-9ADB-49C7A87A17FB}" srcOrd="0" destOrd="0" presId="urn:microsoft.com/office/officeart/2005/8/layout/hList1"/>
    <dgm:cxn modelId="{690B5016-27C6-45A5-A741-CBAD32A80D5B}" type="presOf" srcId="{E61CC6A8-0E1C-41C9-B90C-BD8F622775A9}" destId="{8DA8F1CE-D8D3-4C05-BFC3-853DCAC982EF}" srcOrd="0" destOrd="0" presId="urn:microsoft.com/office/officeart/2005/8/layout/hList1"/>
    <dgm:cxn modelId="{2BD6D31A-D37C-49A7-A0BA-C979937C93EB}" srcId="{E4E96F43-2AE4-4A55-9741-D258FE0E5ABF}" destId="{FA04FC91-05BE-4CE8-A5C3-A4DA89F47E1C}" srcOrd="0" destOrd="0" parTransId="{4A6AA2A9-CC37-4896-8B28-05CD80CA015D}" sibTransId="{A364BBD7-243A-4A73-AA56-2D7FAEFA5BDE}"/>
    <dgm:cxn modelId="{BEC9913E-3F8D-45A3-A889-FAAF9EAAC5DD}" type="presOf" srcId="{58028B6B-E1F3-4288-8483-C6AF588B7BA8}" destId="{AE785CB2-A7F8-43CD-B3CF-CC5CA9037BB3}" srcOrd="0" destOrd="0" presId="urn:microsoft.com/office/officeart/2005/8/layout/hList1"/>
    <dgm:cxn modelId="{08C3425F-C18A-4A68-9C0C-E4B4D51CF04A}" srcId="{B32D2F15-B222-4FFB-9209-FE11AC6F5267}" destId="{E61CC6A8-0E1C-41C9-B90C-BD8F622775A9}" srcOrd="0" destOrd="0" parTransId="{BE757655-398A-4234-8238-5E3A48A970B5}" sibTransId="{E8EA74A7-BB37-42FA-861C-5BB4E450363A}"/>
    <dgm:cxn modelId="{EDF98D64-20D9-41B2-B081-7B9914B837A8}" type="presOf" srcId="{B32D2F15-B222-4FFB-9209-FE11AC6F5267}" destId="{F3D2D26B-59FC-486B-997A-5A084CE376B0}" srcOrd="0" destOrd="0" presId="urn:microsoft.com/office/officeart/2005/8/layout/hList1"/>
    <dgm:cxn modelId="{4D685C51-DC85-43C1-AC48-EB6F8DA5E783}" type="presOf" srcId="{3E4B3B44-107E-49E1-A61E-5B6447BFB15D}" destId="{2DCB0DBE-E337-4E33-8EA6-C8538F8CE029}" srcOrd="0" destOrd="0" presId="urn:microsoft.com/office/officeart/2005/8/layout/hList1"/>
    <dgm:cxn modelId="{52E0DE55-6AA8-46DF-AB72-3CF4B7D20012}" srcId="{E61CC6A8-0E1C-41C9-B90C-BD8F622775A9}" destId="{CA81A242-595A-42F3-B515-97B08273BB60}" srcOrd="0" destOrd="0" parTransId="{AAD69BF1-C6A4-4381-8A5C-F414CB5C3D36}" sibTransId="{7662F0BA-C7E8-4670-A86A-5D1DCDB99462}"/>
    <dgm:cxn modelId="{6A1A0C78-9683-4FD7-A080-F7AA5C857C57}" srcId="{CA81A242-595A-42F3-B515-97B08273BB60}" destId="{96F509EC-10A7-4614-B9AD-031951FC4AE3}" srcOrd="0" destOrd="0" parTransId="{28C80ED5-A59A-4C1C-AF6C-31547456F668}" sibTransId="{D5BA4341-D77C-4A11-93CD-B2148DDB50CA}"/>
    <dgm:cxn modelId="{21183F8D-5184-4E73-B5D1-B4C6371B7797}" srcId="{58028B6B-E1F3-4288-8483-C6AF588B7BA8}" destId="{2433F465-F465-4021-826B-A7DE3CE5153D}" srcOrd="0" destOrd="0" parTransId="{33292951-BF55-4208-B928-8A385B151FFD}" sibTransId="{F2901E63-C96F-48E3-B6FB-5B9C264AF31F}"/>
    <dgm:cxn modelId="{339C658D-4A6C-42CB-9C69-220F23D0267F}" type="presOf" srcId="{54A48A3B-9EC5-45A6-820D-F99F8935E5E0}" destId="{C775B5A2-9AF5-4D6E-BA75-D15CBF85806A}" srcOrd="0" destOrd="1" presId="urn:microsoft.com/office/officeart/2005/8/layout/hList1"/>
    <dgm:cxn modelId="{350E058E-A385-4018-9187-E2ED3781191C}" type="presOf" srcId="{96F509EC-10A7-4614-B9AD-031951FC4AE3}" destId="{8BBB2D13-B0F4-4AD0-9ADB-49C7A87A17FB}" srcOrd="0" destOrd="1" presId="urn:microsoft.com/office/officeart/2005/8/layout/hList1"/>
    <dgm:cxn modelId="{99063CA5-19F7-42E2-9850-C3CCB129466D}" srcId="{3E4B3B44-107E-49E1-A61E-5B6447BFB15D}" destId="{E4E96F43-2AE4-4A55-9741-D258FE0E5ABF}" srcOrd="0" destOrd="0" parTransId="{9F8DCCC6-7108-4C32-B4C9-4464A3FCD369}" sibTransId="{1E2CEC64-392A-416D-8499-40B4A49C31AE}"/>
    <dgm:cxn modelId="{006A25BA-F413-41CA-84CF-6355BB4F2375}" type="presOf" srcId="{2433F465-F465-4021-826B-A7DE3CE5153D}" destId="{C775B5A2-9AF5-4D6E-BA75-D15CBF85806A}" srcOrd="0" destOrd="0" presId="urn:microsoft.com/office/officeart/2005/8/layout/hList1"/>
    <dgm:cxn modelId="{1A780DCD-06EE-4FD3-B3F7-B21C5DD83E78}" type="presOf" srcId="{E4E96F43-2AE4-4A55-9741-D258FE0E5ABF}" destId="{6EBAF253-8BAE-4940-836C-0B1850F6EFD0}" srcOrd="0" destOrd="0" presId="urn:microsoft.com/office/officeart/2005/8/layout/hList1"/>
    <dgm:cxn modelId="{BC2455CD-84C2-4345-BEB8-0B95AAAB3A81}" type="presOf" srcId="{FA04FC91-05BE-4CE8-A5C3-A4DA89F47E1C}" destId="{6EBAF253-8BAE-4940-836C-0B1850F6EFD0}" srcOrd="0" destOrd="1" presId="urn:microsoft.com/office/officeart/2005/8/layout/hList1"/>
    <dgm:cxn modelId="{6C7C3ADA-03E0-45AD-BC2C-CD7C1801D5E8}" srcId="{B32D2F15-B222-4FFB-9209-FE11AC6F5267}" destId="{58028B6B-E1F3-4288-8483-C6AF588B7BA8}" srcOrd="2" destOrd="0" parTransId="{E94C2CBF-7848-4161-9F95-08129A68135D}" sibTransId="{0DD5C2C4-439D-48C1-9509-3A74C41DDE1F}"/>
    <dgm:cxn modelId="{BE14A05D-D4EE-45B1-8138-BA86A2CFECC3}" type="presParOf" srcId="{F3D2D26B-59FC-486B-997A-5A084CE376B0}" destId="{2F8F57C8-D609-41F2-883C-EF782E8F1ACB}" srcOrd="0" destOrd="0" presId="urn:microsoft.com/office/officeart/2005/8/layout/hList1"/>
    <dgm:cxn modelId="{FE68DD95-C14E-4A08-89FD-D8B49137E011}" type="presParOf" srcId="{2F8F57C8-D609-41F2-883C-EF782E8F1ACB}" destId="{8DA8F1CE-D8D3-4C05-BFC3-853DCAC982EF}" srcOrd="0" destOrd="0" presId="urn:microsoft.com/office/officeart/2005/8/layout/hList1"/>
    <dgm:cxn modelId="{6E663498-096E-49CE-89C8-4DFAAE52F835}" type="presParOf" srcId="{2F8F57C8-D609-41F2-883C-EF782E8F1ACB}" destId="{8BBB2D13-B0F4-4AD0-9ADB-49C7A87A17FB}" srcOrd="1" destOrd="0" presId="urn:microsoft.com/office/officeart/2005/8/layout/hList1"/>
    <dgm:cxn modelId="{1BE9B58E-18D9-4296-A477-1549675E3360}" type="presParOf" srcId="{F3D2D26B-59FC-486B-997A-5A084CE376B0}" destId="{0A21741C-E7EB-4705-B2C3-EA8A1FA912CF}" srcOrd="1" destOrd="0" presId="urn:microsoft.com/office/officeart/2005/8/layout/hList1"/>
    <dgm:cxn modelId="{BA6E637A-086B-4865-98FC-9AE14FFC602C}" type="presParOf" srcId="{F3D2D26B-59FC-486B-997A-5A084CE376B0}" destId="{DC5D7923-AC17-4DEE-84E3-D0CA1C3DCDEA}" srcOrd="2" destOrd="0" presId="urn:microsoft.com/office/officeart/2005/8/layout/hList1"/>
    <dgm:cxn modelId="{49067A84-484A-49B4-B990-767E37DF4F33}" type="presParOf" srcId="{DC5D7923-AC17-4DEE-84E3-D0CA1C3DCDEA}" destId="{2DCB0DBE-E337-4E33-8EA6-C8538F8CE029}" srcOrd="0" destOrd="0" presId="urn:microsoft.com/office/officeart/2005/8/layout/hList1"/>
    <dgm:cxn modelId="{06F1B48B-FE31-4A01-9446-5C1E07EE739E}" type="presParOf" srcId="{DC5D7923-AC17-4DEE-84E3-D0CA1C3DCDEA}" destId="{6EBAF253-8BAE-4940-836C-0B1850F6EFD0}" srcOrd="1" destOrd="0" presId="urn:microsoft.com/office/officeart/2005/8/layout/hList1"/>
    <dgm:cxn modelId="{3175CC75-2C24-46FC-9AC6-262E46B0218D}" type="presParOf" srcId="{F3D2D26B-59FC-486B-997A-5A084CE376B0}" destId="{3FDA45EA-EA91-435D-BA67-30451EB7996E}" srcOrd="3" destOrd="0" presId="urn:microsoft.com/office/officeart/2005/8/layout/hList1"/>
    <dgm:cxn modelId="{3E340DD0-5B5F-4CD8-B34A-E2DD6B2973A6}" type="presParOf" srcId="{F3D2D26B-59FC-486B-997A-5A084CE376B0}" destId="{25BF513B-15F5-4C14-A87A-7E014CFB0A09}" srcOrd="4" destOrd="0" presId="urn:microsoft.com/office/officeart/2005/8/layout/hList1"/>
    <dgm:cxn modelId="{C9AB59A8-037C-4465-B61A-35A4ED1633E3}" type="presParOf" srcId="{25BF513B-15F5-4C14-A87A-7E014CFB0A09}" destId="{AE785CB2-A7F8-43CD-B3CF-CC5CA9037BB3}" srcOrd="0" destOrd="0" presId="urn:microsoft.com/office/officeart/2005/8/layout/hList1"/>
    <dgm:cxn modelId="{3DA82429-3360-413B-BB3B-9B89D1FD6B58}" type="presParOf" srcId="{25BF513B-15F5-4C14-A87A-7E014CFB0A09}" destId="{C775B5A2-9AF5-4D6E-BA75-D15CBF85806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0633EC-1630-4B30-BC3D-D4C052B7D2F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0DE43FE1-C877-4C6A-A893-49476081BA10}">
      <dgm:prSet/>
      <dgm:spPr/>
      <dgm:t>
        <a:bodyPr/>
        <a:lstStyle/>
        <a:p>
          <a:r>
            <a:rPr lang="en-US"/>
            <a:t>Task 1.1: Research and Define Mortgage Trading</a:t>
          </a:r>
          <a:br>
            <a:rPr lang="en-IN"/>
          </a:br>
          <a:endParaRPr lang="en-IN"/>
        </a:p>
      </dgm:t>
    </dgm:pt>
    <dgm:pt modelId="{50F15F91-BC4C-4401-AC5E-EC506D6C1AA9}" type="parTrans" cxnId="{7B4341C9-B8AB-48EA-916A-453034395532}">
      <dgm:prSet/>
      <dgm:spPr/>
      <dgm:t>
        <a:bodyPr/>
        <a:lstStyle/>
        <a:p>
          <a:endParaRPr lang="en-IN"/>
        </a:p>
      </dgm:t>
    </dgm:pt>
    <dgm:pt modelId="{04AA2C46-C1F4-4AF2-A9C3-CAEDDC892314}" type="sibTrans" cxnId="{7B4341C9-B8AB-48EA-916A-453034395532}">
      <dgm:prSet/>
      <dgm:spPr/>
      <dgm:t>
        <a:bodyPr/>
        <a:lstStyle/>
        <a:p>
          <a:endParaRPr lang="en-IN"/>
        </a:p>
      </dgm:t>
    </dgm:pt>
    <dgm:pt modelId="{91C07E68-9B14-4757-A24B-A349E84E7FE4}" type="pres">
      <dgm:prSet presAssocID="{D90633EC-1630-4B30-BC3D-D4C052B7D2FA}" presName="linear" presStyleCnt="0">
        <dgm:presLayoutVars>
          <dgm:animLvl val="lvl"/>
          <dgm:resizeHandles val="exact"/>
        </dgm:presLayoutVars>
      </dgm:prSet>
      <dgm:spPr/>
    </dgm:pt>
    <dgm:pt modelId="{6C18615A-F21B-4BDF-AF17-0490D4E18F94}" type="pres">
      <dgm:prSet presAssocID="{0DE43FE1-C877-4C6A-A893-49476081BA10}" presName="parentText" presStyleLbl="node1" presStyleIdx="0" presStyleCnt="1">
        <dgm:presLayoutVars>
          <dgm:chMax val="0"/>
          <dgm:bulletEnabled val="1"/>
        </dgm:presLayoutVars>
      </dgm:prSet>
      <dgm:spPr/>
    </dgm:pt>
  </dgm:ptLst>
  <dgm:cxnLst>
    <dgm:cxn modelId="{56A12F22-FD85-44F7-A45A-04E42FAB7909}" type="presOf" srcId="{D90633EC-1630-4B30-BC3D-D4C052B7D2FA}" destId="{91C07E68-9B14-4757-A24B-A349E84E7FE4}" srcOrd="0" destOrd="0" presId="urn:microsoft.com/office/officeart/2005/8/layout/vList2"/>
    <dgm:cxn modelId="{7B4341C9-B8AB-48EA-916A-453034395532}" srcId="{D90633EC-1630-4B30-BC3D-D4C052B7D2FA}" destId="{0DE43FE1-C877-4C6A-A893-49476081BA10}" srcOrd="0" destOrd="0" parTransId="{50F15F91-BC4C-4401-AC5E-EC506D6C1AA9}" sibTransId="{04AA2C46-C1F4-4AF2-A9C3-CAEDDC892314}"/>
    <dgm:cxn modelId="{5EA389F5-5F19-4465-99A4-ED32FDD4E886}" type="presOf" srcId="{0DE43FE1-C877-4C6A-A893-49476081BA10}" destId="{6C18615A-F21B-4BDF-AF17-0490D4E18F94}" srcOrd="0" destOrd="0" presId="urn:microsoft.com/office/officeart/2005/8/layout/vList2"/>
    <dgm:cxn modelId="{D880951C-D1CC-40CD-982A-84A0842921AD}" type="presParOf" srcId="{91C07E68-9B14-4757-A24B-A349E84E7FE4}" destId="{6C18615A-F21B-4BDF-AF17-0490D4E18F9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0ECE1F2F-20E7-45A0-BA2C-539768FEC38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79B2D639-06ED-4F91-82E4-9AA1BA75131C}">
      <dgm:prSet/>
      <dgm:spPr/>
      <dgm:t>
        <a:bodyPr/>
        <a:lstStyle/>
        <a:p>
          <a:r>
            <a:rPr lang="en-US" b="1"/>
            <a:t>Task 4.3: Summarize Current Trends in the Mortgage Industry</a:t>
          </a:r>
          <a:br>
            <a:rPr lang="en-IN"/>
          </a:br>
          <a:br>
            <a:rPr lang="en-IN"/>
          </a:br>
          <a:r>
            <a:rPr lang="en-US" b="1"/>
            <a:t>Technology Advancements:</a:t>
          </a:r>
          <a:br>
            <a:rPr lang="en-IN"/>
          </a:br>
          <a:endParaRPr lang="en-IN"/>
        </a:p>
      </dgm:t>
    </dgm:pt>
    <dgm:pt modelId="{B4CAF71E-48DC-4C82-B885-1CA9151A0B84}" type="parTrans" cxnId="{86FFC477-7F77-4446-9907-21FC5DC624C4}">
      <dgm:prSet/>
      <dgm:spPr/>
      <dgm:t>
        <a:bodyPr/>
        <a:lstStyle/>
        <a:p>
          <a:endParaRPr lang="en-IN"/>
        </a:p>
      </dgm:t>
    </dgm:pt>
    <dgm:pt modelId="{47BEB93D-93A0-46F0-8A44-11891B16CE95}" type="sibTrans" cxnId="{86FFC477-7F77-4446-9907-21FC5DC624C4}">
      <dgm:prSet/>
      <dgm:spPr/>
      <dgm:t>
        <a:bodyPr/>
        <a:lstStyle/>
        <a:p>
          <a:endParaRPr lang="en-IN"/>
        </a:p>
      </dgm:t>
    </dgm:pt>
    <dgm:pt modelId="{ABBFABD0-C9C5-49C4-8AC7-6786C3843887}" type="pres">
      <dgm:prSet presAssocID="{0ECE1F2F-20E7-45A0-BA2C-539768FEC381}" presName="linear" presStyleCnt="0">
        <dgm:presLayoutVars>
          <dgm:animLvl val="lvl"/>
          <dgm:resizeHandles val="exact"/>
        </dgm:presLayoutVars>
      </dgm:prSet>
      <dgm:spPr/>
    </dgm:pt>
    <dgm:pt modelId="{A89C41B6-4557-4771-8AB8-18F9ED9D4CBA}" type="pres">
      <dgm:prSet presAssocID="{79B2D639-06ED-4F91-82E4-9AA1BA75131C}" presName="parentText" presStyleLbl="node1" presStyleIdx="0" presStyleCnt="1">
        <dgm:presLayoutVars>
          <dgm:chMax val="0"/>
          <dgm:bulletEnabled val="1"/>
        </dgm:presLayoutVars>
      </dgm:prSet>
      <dgm:spPr/>
    </dgm:pt>
  </dgm:ptLst>
  <dgm:cxnLst>
    <dgm:cxn modelId="{86FFC477-7F77-4446-9907-21FC5DC624C4}" srcId="{0ECE1F2F-20E7-45A0-BA2C-539768FEC381}" destId="{79B2D639-06ED-4F91-82E4-9AA1BA75131C}" srcOrd="0" destOrd="0" parTransId="{B4CAF71E-48DC-4C82-B885-1CA9151A0B84}" sibTransId="{47BEB93D-93A0-46F0-8A44-11891B16CE95}"/>
    <dgm:cxn modelId="{16B01C79-6172-413C-812E-FB5D78F641C0}" type="presOf" srcId="{0ECE1F2F-20E7-45A0-BA2C-539768FEC381}" destId="{ABBFABD0-C9C5-49C4-8AC7-6786C3843887}" srcOrd="0" destOrd="0" presId="urn:microsoft.com/office/officeart/2005/8/layout/vList2"/>
    <dgm:cxn modelId="{50F8D48A-31AD-49FA-AFFA-A8892B5B3476}" type="presOf" srcId="{79B2D639-06ED-4F91-82E4-9AA1BA75131C}" destId="{A89C41B6-4557-4771-8AB8-18F9ED9D4CBA}" srcOrd="0" destOrd="0" presId="urn:microsoft.com/office/officeart/2005/8/layout/vList2"/>
    <dgm:cxn modelId="{F93D1D64-EF44-4B0B-853C-C2007278C410}" type="presParOf" srcId="{ABBFABD0-C9C5-49C4-8AC7-6786C3843887}" destId="{A89C41B6-4557-4771-8AB8-18F9ED9D4CB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F65578D8-701C-45D6-A544-E1F3E9776B25}"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IN"/>
        </a:p>
      </dgm:t>
    </dgm:pt>
    <dgm:pt modelId="{A7E9B5A4-50DA-4C4D-B357-FE73A535D68F}">
      <dgm:prSet/>
      <dgm:spPr/>
      <dgm:t>
        <a:bodyPr/>
        <a:lstStyle/>
        <a:p>
          <a:r>
            <a:rPr lang="en-US" b="1"/>
            <a:t>Credit Risk:</a:t>
          </a:r>
          <a:endParaRPr lang="en-IN"/>
        </a:p>
      </dgm:t>
    </dgm:pt>
    <dgm:pt modelId="{4693088C-2268-4208-B668-D4410A29242C}" type="parTrans" cxnId="{FA5B9277-C7F9-4F89-B41C-045F076DE027}">
      <dgm:prSet/>
      <dgm:spPr/>
      <dgm:t>
        <a:bodyPr/>
        <a:lstStyle/>
        <a:p>
          <a:endParaRPr lang="en-IN"/>
        </a:p>
      </dgm:t>
    </dgm:pt>
    <dgm:pt modelId="{68BA6324-11E8-4713-898D-4518C594AE7A}" type="sibTrans" cxnId="{FA5B9277-C7F9-4F89-B41C-045F076DE027}">
      <dgm:prSet/>
      <dgm:spPr/>
      <dgm:t>
        <a:bodyPr/>
        <a:lstStyle/>
        <a:p>
          <a:endParaRPr lang="en-IN"/>
        </a:p>
      </dgm:t>
    </dgm:pt>
    <dgm:pt modelId="{8F1C4DD1-E183-4410-A4AE-35FF01857B2F}">
      <dgm:prSet/>
      <dgm:spPr/>
      <dgm:t>
        <a:bodyPr/>
        <a:lstStyle/>
        <a:p>
          <a:r>
            <a:rPr lang="en-US" b="1"/>
            <a:t>Definition:</a:t>
          </a:r>
          <a:r>
            <a:rPr lang="en-US"/>
            <a:t> The risk that a borrower will default on their mortgage payments, leading to losses for the holder of the mortgage-backed security (MBS).</a:t>
          </a:r>
          <a:endParaRPr lang="en-IN"/>
        </a:p>
      </dgm:t>
    </dgm:pt>
    <dgm:pt modelId="{F62A6418-DEB2-4657-8D38-34B8B5E48464}" type="parTrans" cxnId="{293AFEF6-5985-4196-A1CE-37C9691C70A3}">
      <dgm:prSet/>
      <dgm:spPr/>
      <dgm:t>
        <a:bodyPr/>
        <a:lstStyle/>
        <a:p>
          <a:endParaRPr lang="en-IN"/>
        </a:p>
      </dgm:t>
    </dgm:pt>
    <dgm:pt modelId="{2ACC85AE-8162-4535-92A6-B870BAC99998}" type="sibTrans" cxnId="{293AFEF6-5985-4196-A1CE-37C9691C70A3}">
      <dgm:prSet/>
      <dgm:spPr/>
      <dgm:t>
        <a:bodyPr/>
        <a:lstStyle/>
        <a:p>
          <a:endParaRPr lang="en-IN"/>
        </a:p>
      </dgm:t>
    </dgm:pt>
    <dgm:pt modelId="{2AB8B0E1-0058-4AF8-9117-745318E11A71}">
      <dgm:prSet/>
      <dgm:spPr/>
      <dgm:t>
        <a:bodyPr/>
        <a:lstStyle/>
        <a:p>
          <a:r>
            <a:rPr lang="en-US" b="1"/>
            <a:t>Impact:</a:t>
          </a:r>
          <a:r>
            <a:rPr lang="en-US"/>
            <a:t> Defaults can result in significant financial losses for investors and can affect the overall performance of MBS.</a:t>
          </a:r>
          <a:endParaRPr lang="en-IN"/>
        </a:p>
      </dgm:t>
    </dgm:pt>
    <dgm:pt modelId="{F16A6841-CCF0-4172-AD6D-E3AEE38686DF}" type="parTrans" cxnId="{BE3F366F-269E-4DD7-BE4E-3912125C92E7}">
      <dgm:prSet/>
      <dgm:spPr/>
      <dgm:t>
        <a:bodyPr/>
        <a:lstStyle/>
        <a:p>
          <a:endParaRPr lang="en-IN"/>
        </a:p>
      </dgm:t>
    </dgm:pt>
    <dgm:pt modelId="{958FB319-216D-495B-84FF-8A43381CD3D6}" type="sibTrans" cxnId="{BE3F366F-269E-4DD7-BE4E-3912125C92E7}">
      <dgm:prSet/>
      <dgm:spPr/>
      <dgm:t>
        <a:bodyPr/>
        <a:lstStyle/>
        <a:p>
          <a:endParaRPr lang="en-IN"/>
        </a:p>
      </dgm:t>
    </dgm:pt>
    <dgm:pt modelId="{184FBFDD-C342-4E15-B39C-EF4B93774551}">
      <dgm:prSet/>
      <dgm:spPr/>
      <dgm:t>
        <a:bodyPr/>
        <a:lstStyle/>
        <a:p>
          <a:r>
            <a:rPr lang="en-US" b="1"/>
            <a:t>Interest Rate Risk:</a:t>
          </a:r>
          <a:endParaRPr lang="en-IN"/>
        </a:p>
      </dgm:t>
    </dgm:pt>
    <dgm:pt modelId="{67EA3BBE-8293-4844-8187-8DFE4EB3621D}" type="parTrans" cxnId="{EF2E0A83-02BB-4BB2-8BC1-A58CF4653D75}">
      <dgm:prSet/>
      <dgm:spPr/>
      <dgm:t>
        <a:bodyPr/>
        <a:lstStyle/>
        <a:p>
          <a:endParaRPr lang="en-IN"/>
        </a:p>
      </dgm:t>
    </dgm:pt>
    <dgm:pt modelId="{07A32687-272E-49A6-8845-F11E05F1405A}" type="sibTrans" cxnId="{EF2E0A83-02BB-4BB2-8BC1-A58CF4653D75}">
      <dgm:prSet/>
      <dgm:spPr/>
      <dgm:t>
        <a:bodyPr/>
        <a:lstStyle/>
        <a:p>
          <a:endParaRPr lang="en-IN"/>
        </a:p>
      </dgm:t>
    </dgm:pt>
    <dgm:pt modelId="{8F9AA0EE-6D8C-4FAD-8182-17E9AD8FEBA3}">
      <dgm:prSet/>
      <dgm:spPr/>
      <dgm:t>
        <a:bodyPr/>
        <a:lstStyle/>
        <a:p>
          <a:r>
            <a:rPr lang="en-US" b="1"/>
            <a:t>Definition:</a:t>
          </a:r>
          <a:r>
            <a:rPr lang="en-US"/>
            <a:t> The risk that changes in interest rates will affect the value of mortgage-backed securities. When interest rates rise, the value of existing MBS tends to fall, and vice versa.</a:t>
          </a:r>
          <a:endParaRPr lang="en-IN"/>
        </a:p>
      </dgm:t>
    </dgm:pt>
    <dgm:pt modelId="{C9CEF480-8AC6-4125-95F6-8002FDE9AA3C}" type="parTrans" cxnId="{3989D1B7-9F1D-4B14-9A30-BFFAE9D860CE}">
      <dgm:prSet/>
      <dgm:spPr/>
      <dgm:t>
        <a:bodyPr/>
        <a:lstStyle/>
        <a:p>
          <a:endParaRPr lang="en-IN"/>
        </a:p>
      </dgm:t>
    </dgm:pt>
    <dgm:pt modelId="{56121830-721E-4E1B-BC2B-7F8CEB19E40C}" type="sibTrans" cxnId="{3989D1B7-9F1D-4B14-9A30-BFFAE9D860CE}">
      <dgm:prSet/>
      <dgm:spPr/>
      <dgm:t>
        <a:bodyPr/>
        <a:lstStyle/>
        <a:p>
          <a:endParaRPr lang="en-IN"/>
        </a:p>
      </dgm:t>
    </dgm:pt>
    <dgm:pt modelId="{D0E8161B-9633-43B2-8548-F0D71DA0E7BA}">
      <dgm:prSet/>
      <dgm:spPr/>
      <dgm:t>
        <a:bodyPr/>
        <a:lstStyle/>
        <a:p>
          <a:r>
            <a:rPr lang="en-US" b="1"/>
            <a:t>Impact:</a:t>
          </a:r>
          <a:r>
            <a:rPr lang="en-US"/>
            <a:t> Fluctuations in interest rates can lead to price volatility and affect the yield on MBS investments.</a:t>
          </a:r>
          <a:endParaRPr lang="en-IN"/>
        </a:p>
      </dgm:t>
    </dgm:pt>
    <dgm:pt modelId="{8DCA075A-3558-41DF-9D44-EE2642AA632A}" type="parTrans" cxnId="{63B1A719-03B4-405D-BE0A-C2B19A93F93E}">
      <dgm:prSet/>
      <dgm:spPr/>
      <dgm:t>
        <a:bodyPr/>
        <a:lstStyle/>
        <a:p>
          <a:endParaRPr lang="en-IN"/>
        </a:p>
      </dgm:t>
    </dgm:pt>
    <dgm:pt modelId="{EC8CDD9F-73A0-48F2-845B-225B13E42F9A}" type="sibTrans" cxnId="{63B1A719-03B4-405D-BE0A-C2B19A93F93E}">
      <dgm:prSet/>
      <dgm:spPr/>
      <dgm:t>
        <a:bodyPr/>
        <a:lstStyle/>
        <a:p>
          <a:endParaRPr lang="en-IN"/>
        </a:p>
      </dgm:t>
    </dgm:pt>
    <dgm:pt modelId="{5748A0D5-BAC7-4876-AB14-3EEE4C69FF49}">
      <dgm:prSet/>
      <dgm:spPr/>
      <dgm:t>
        <a:bodyPr/>
        <a:lstStyle/>
        <a:p>
          <a:r>
            <a:rPr lang="en-US" b="1"/>
            <a:t>Prepayment Risk:</a:t>
          </a:r>
          <a:endParaRPr lang="en-IN"/>
        </a:p>
      </dgm:t>
    </dgm:pt>
    <dgm:pt modelId="{B3D0C4B3-5CF9-4A25-B4E2-7F419E07DF95}" type="parTrans" cxnId="{47363BEF-C2EA-496D-B95F-FA8BA68A5F83}">
      <dgm:prSet/>
      <dgm:spPr/>
      <dgm:t>
        <a:bodyPr/>
        <a:lstStyle/>
        <a:p>
          <a:endParaRPr lang="en-IN"/>
        </a:p>
      </dgm:t>
    </dgm:pt>
    <dgm:pt modelId="{46D845B2-91AC-4D7A-89E7-F1F2808A674C}" type="sibTrans" cxnId="{47363BEF-C2EA-496D-B95F-FA8BA68A5F83}">
      <dgm:prSet/>
      <dgm:spPr/>
      <dgm:t>
        <a:bodyPr/>
        <a:lstStyle/>
        <a:p>
          <a:endParaRPr lang="en-IN"/>
        </a:p>
      </dgm:t>
    </dgm:pt>
    <dgm:pt modelId="{17198332-F10E-417F-9C1A-73BF997B14AF}">
      <dgm:prSet/>
      <dgm:spPr/>
      <dgm:t>
        <a:bodyPr/>
        <a:lstStyle/>
        <a:p>
          <a:r>
            <a:rPr lang="en-US" b="1"/>
            <a:t>Definition:</a:t>
          </a:r>
          <a:r>
            <a:rPr lang="en-US"/>
            <a:t> The risk that borrowers will pay off their mortgages earlier than expected, usually in response to falling interest rates (leading to refinancing) or other factors.</a:t>
          </a:r>
          <a:endParaRPr lang="en-IN"/>
        </a:p>
      </dgm:t>
    </dgm:pt>
    <dgm:pt modelId="{48B1BC28-06CC-4924-A8F6-F9A9948C44A0}" type="parTrans" cxnId="{93A68080-60A5-443D-9860-2F9B8CD518E6}">
      <dgm:prSet/>
      <dgm:spPr/>
      <dgm:t>
        <a:bodyPr/>
        <a:lstStyle/>
        <a:p>
          <a:endParaRPr lang="en-IN"/>
        </a:p>
      </dgm:t>
    </dgm:pt>
    <dgm:pt modelId="{DFB9A90C-BBF9-4E19-98AE-A68732E3020C}" type="sibTrans" cxnId="{93A68080-60A5-443D-9860-2F9B8CD518E6}">
      <dgm:prSet/>
      <dgm:spPr/>
      <dgm:t>
        <a:bodyPr/>
        <a:lstStyle/>
        <a:p>
          <a:endParaRPr lang="en-IN"/>
        </a:p>
      </dgm:t>
    </dgm:pt>
    <dgm:pt modelId="{61080DA5-144E-4235-8A1B-9590D187BAE6}">
      <dgm:prSet/>
      <dgm:spPr/>
      <dgm:t>
        <a:bodyPr/>
        <a:lstStyle/>
        <a:p>
          <a:r>
            <a:rPr lang="en-US" b="1"/>
            <a:t>Impact:</a:t>
          </a:r>
          <a:r>
            <a:rPr lang="en-US"/>
            <a:t> Early prepayments can result in a loss of expected interest income and force investors to reinvest at lower interest rates.</a:t>
          </a:r>
          <a:endParaRPr lang="en-IN"/>
        </a:p>
      </dgm:t>
    </dgm:pt>
    <dgm:pt modelId="{E14B3CE7-CA9B-4F91-8C7D-5E1C188B41E2}" type="parTrans" cxnId="{C95558B2-30D5-42C8-8482-E0212E2B91D0}">
      <dgm:prSet/>
      <dgm:spPr/>
      <dgm:t>
        <a:bodyPr/>
        <a:lstStyle/>
        <a:p>
          <a:endParaRPr lang="en-IN"/>
        </a:p>
      </dgm:t>
    </dgm:pt>
    <dgm:pt modelId="{E95689A3-D5ED-4C39-B2B5-FBA679EBF4C3}" type="sibTrans" cxnId="{C95558B2-30D5-42C8-8482-E0212E2B91D0}">
      <dgm:prSet/>
      <dgm:spPr/>
      <dgm:t>
        <a:bodyPr/>
        <a:lstStyle/>
        <a:p>
          <a:endParaRPr lang="en-IN"/>
        </a:p>
      </dgm:t>
    </dgm:pt>
    <dgm:pt modelId="{79D7AB7C-84A8-48DD-90ED-51F21A62E060}" type="pres">
      <dgm:prSet presAssocID="{F65578D8-701C-45D6-A544-E1F3E9776B25}" presName="Name0" presStyleCnt="0">
        <dgm:presLayoutVars>
          <dgm:dir/>
          <dgm:animLvl val="lvl"/>
          <dgm:resizeHandles val="exact"/>
        </dgm:presLayoutVars>
      </dgm:prSet>
      <dgm:spPr/>
    </dgm:pt>
    <dgm:pt modelId="{D6E541E5-639A-411E-AB5C-6F421F596B31}" type="pres">
      <dgm:prSet presAssocID="{A7E9B5A4-50DA-4C4D-B357-FE73A535D68F}" presName="composite" presStyleCnt="0"/>
      <dgm:spPr/>
    </dgm:pt>
    <dgm:pt modelId="{7DA8CF58-62A1-4B38-9354-618EE5410423}" type="pres">
      <dgm:prSet presAssocID="{A7E9B5A4-50DA-4C4D-B357-FE73A535D68F}" presName="parTx" presStyleLbl="alignNode1" presStyleIdx="0" presStyleCnt="3">
        <dgm:presLayoutVars>
          <dgm:chMax val="0"/>
          <dgm:chPref val="0"/>
          <dgm:bulletEnabled val="1"/>
        </dgm:presLayoutVars>
      </dgm:prSet>
      <dgm:spPr/>
    </dgm:pt>
    <dgm:pt modelId="{FDCAA521-E18F-48DE-94BD-DF0F126E3EBF}" type="pres">
      <dgm:prSet presAssocID="{A7E9B5A4-50DA-4C4D-B357-FE73A535D68F}" presName="desTx" presStyleLbl="alignAccFollowNode1" presStyleIdx="0" presStyleCnt="3">
        <dgm:presLayoutVars>
          <dgm:bulletEnabled val="1"/>
        </dgm:presLayoutVars>
      </dgm:prSet>
      <dgm:spPr/>
    </dgm:pt>
    <dgm:pt modelId="{A1EB1A64-B345-427D-97A5-B26F83F41544}" type="pres">
      <dgm:prSet presAssocID="{68BA6324-11E8-4713-898D-4518C594AE7A}" presName="space" presStyleCnt="0"/>
      <dgm:spPr/>
    </dgm:pt>
    <dgm:pt modelId="{DFE88CD3-B592-4225-80C7-4A8FE49E905B}" type="pres">
      <dgm:prSet presAssocID="{184FBFDD-C342-4E15-B39C-EF4B93774551}" presName="composite" presStyleCnt="0"/>
      <dgm:spPr/>
    </dgm:pt>
    <dgm:pt modelId="{AA9E1309-6D41-4469-AFC6-27E4F4B1B567}" type="pres">
      <dgm:prSet presAssocID="{184FBFDD-C342-4E15-B39C-EF4B93774551}" presName="parTx" presStyleLbl="alignNode1" presStyleIdx="1" presStyleCnt="3">
        <dgm:presLayoutVars>
          <dgm:chMax val="0"/>
          <dgm:chPref val="0"/>
          <dgm:bulletEnabled val="1"/>
        </dgm:presLayoutVars>
      </dgm:prSet>
      <dgm:spPr/>
    </dgm:pt>
    <dgm:pt modelId="{5AE92E81-7F9A-4E98-921C-6C55B561D3E7}" type="pres">
      <dgm:prSet presAssocID="{184FBFDD-C342-4E15-B39C-EF4B93774551}" presName="desTx" presStyleLbl="alignAccFollowNode1" presStyleIdx="1" presStyleCnt="3">
        <dgm:presLayoutVars>
          <dgm:bulletEnabled val="1"/>
        </dgm:presLayoutVars>
      </dgm:prSet>
      <dgm:spPr/>
    </dgm:pt>
    <dgm:pt modelId="{6AB575C5-FD59-4776-83A8-91D95606E82A}" type="pres">
      <dgm:prSet presAssocID="{07A32687-272E-49A6-8845-F11E05F1405A}" presName="space" presStyleCnt="0"/>
      <dgm:spPr/>
    </dgm:pt>
    <dgm:pt modelId="{10A7563D-EE29-486F-AA0A-488AA316E15D}" type="pres">
      <dgm:prSet presAssocID="{5748A0D5-BAC7-4876-AB14-3EEE4C69FF49}" presName="composite" presStyleCnt="0"/>
      <dgm:spPr/>
    </dgm:pt>
    <dgm:pt modelId="{977BD3F0-ECE7-4027-AEEA-7843D464D5CC}" type="pres">
      <dgm:prSet presAssocID="{5748A0D5-BAC7-4876-AB14-3EEE4C69FF49}" presName="parTx" presStyleLbl="alignNode1" presStyleIdx="2" presStyleCnt="3">
        <dgm:presLayoutVars>
          <dgm:chMax val="0"/>
          <dgm:chPref val="0"/>
          <dgm:bulletEnabled val="1"/>
        </dgm:presLayoutVars>
      </dgm:prSet>
      <dgm:spPr/>
    </dgm:pt>
    <dgm:pt modelId="{72A37C14-38A0-4E3B-BCC3-071C47619C56}" type="pres">
      <dgm:prSet presAssocID="{5748A0D5-BAC7-4876-AB14-3EEE4C69FF49}" presName="desTx" presStyleLbl="alignAccFollowNode1" presStyleIdx="2" presStyleCnt="3">
        <dgm:presLayoutVars>
          <dgm:bulletEnabled val="1"/>
        </dgm:presLayoutVars>
      </dgm:prSet>
      <dgm:spPr/>
    </dgm:pt>
  </dgm:ptLst>
  <dgm:cxnLst>
    <dgm:cxn modelId="{63B1A719-03B4-405D-BE0A-C2B19A93F93E}" srcId="{184FBFDD-C342-4E15-B39C-EF4B93774551}" destId="{D0E8161B-9633-43B2-8548-F0D71DA0E7BA}" srcOrd="1" destOrd="0" parTransId="{8DCA075A-3558-41DF-9D44-EE2642AA632A}" sibTransId="{EC8CDD9F-73A0-48F2-845B-225B13E42F9A}"/>
    <dgm:cxn modelId="{63860520-7589-458E-BE27-477F5A59D862}" type="presOf" srcId="{F65578D8-701C-45D6-A544-E1F3E9776B25}" destId="{79D7AB7C-84A8-48DD-90ED-51F21A62E060}" srcOrd="0" destOrd="0" presId="urn:microsoft.com/office/officeart/2005/8/layout/hList1"/>
    <dgm:cxn modelId="{46502140-0AC1-47C3-A320-29C6B98D736E}" type="presOf" srcId="{8F9AA0EE-6D8C-4FAD-8182-17E9AD8FEBA3}" destId="{5AE92E81-7F9A-4E98-921C-6C55B561D3E7}" srcOrd="0" destOrd="0" presId="urn:microsoft.com/office/officeart/2005/8/layout/hList1"/>
    <dgm:cxn modelId="{BE3F366F-269E-4DD7-BE4E-3912125C92E7}" srcId="{A7E9B5A4-50DA-4C4D-B357-FE73A535D68F}" destId="{2AB8B0E1-0058-4AF8-9117-745318E11A71}" srcOrd="1" destOrd="0" parTransId="{F16A6841-CCF0-4172-AD6D-E3AEE38686DF}" sibTransId="{958FB319-216D-495B-84FF-8A43381CD3D6}"/>
    <dgm:cxn modelId="{4E68BD71-0353-4C2A-95AB-0D8F06B439B7}" type="presOf" srcId="{61080DA5-144E-4235-8A1B-9590D187BAE6}" destId="{72A37C14-38A0-4E3B-BCC3-071C47619C56}" srcOrd="0" destOrd="1" presId="urn:microsoft.com/office/officeart/2005/8/layout/hList1"/>
    <dgm:cxn modelId="{FA5B9277-C7F9-4F89-B41C-045F076DE027}" srcId="{F65578D8-701C-45D6-A544-E1F3E9776B25}" destId="{A7E9B5A4-50DA-4C4D-B357-FE73A535D68F}" srcOrd="0" destOrd="0" parTransId="{4693088C-2268-4208-B668-D4410A29242C}" sibTransId="{68BA6324-11E8-4713-898D-4518C594AE7A}"/>
    <dgm:cxn modelId="{00DEBD7A-DC10-4C88-BD17-C2C4675135CF}" type="presOf" srcId="{5748A0D5-BAC7-4876-AB14-3EEE4C69FF49}" destId="{977BD3F0-ECE7-4027-AEEA-7843D464D5CC}" srcOrd="0" destOrd="0" presId="urn:microsoft.com/office/officeart/2005/8/layout/hList1"/>
    <dgm:cxn modelId="{93A68080-60A5-443D-9860-2F9B8CD518E6}" srcId="{5748A0D5-BAC7-4876-AB14-3EEE4C69FF49}" destId="{17198332-F10E-417F-9C1A-73BF997B14AF}" srcOrd="0" destOrd="0" parTransId="{48B1BC28-06CC-4924-A8F6-F9A9948C44A0}" sibTransId="{DFB9A90C-BBF9-4E19-98AE-A68732E3020C}"/>
    <dgm:cxn modelId="{63A87882-70C3-41C2-AA38-6DEF43FCEC80}" type="presOf" srcId="{8F1C4DD1-E183-4410-A4AE-35FF01857B2F}" destId="{FDCAA521-E18F-48DE-94BD-DF0F126E3EBF}" srcOrd="0" destOrd="0" presId="urn:microsoft.com/office/officeart/2005/8/layout/hList1"/>
    <dgm:cxn modelId="{EF2E0A83-02BB-4BB2-8BC1-A58CF4653D75}" srcId="{F65578D8-701C-45D6-A544-E1F3E9776B25}" destId="{184FBFDD-C342-4E15-B39C-EF4B93774551}" srcOrd="1" destOrd="0" parTransId="{67EA3BBE-8293-4844-8187-8DFE4EB3621D}" sibTransId="{07A32687-272E-49A6-8845-F11E05F1405A}"/>
    <dgm:cxn modelId="{905F33A2-C068-4D08-A1C4-D2075005EEF7}" type="presOf" srcId="{17198332-F10E-417F-9C1A-73BF997B14AF}" destId="{72A37C14-38A0-4E3B-BCC3-071C47619C56}" srcOrd="0" destOrd="0" presId="urn:microsoft.com/office/officeart/2005/8/layout/hList1"/>
    <dgm:cxn modelId="{52F00DB0-C56F-4BF1-9FB7-01BAFEDFF6DC}" type="presOf" srcId="{A7E9B5A4-50DA-4C4D-B357-FE73A535D68F}" destId="{7DA8CF58-62A1-4B38-9354-618EE5410423}" srcOrd="0" destOrd="0" presId="urn:microsoft.com/office/officeart/2005/8/layout/hList1"/>
    <dgm:cxn modelId="{C95558B2-30D5-42C8-8482-E0212E2B91D0}" srcId="{5748A0D5-BAC7-4876-AB14-3EEE4C69FF49}" destId="{61080DA5-144E-4235-8A1B-9590D187BAE6}" srcOrd="1" destOrd="0" parTransId="{E14B3CE7-CA9B-4F91-8C7D-5E1C188B41E2}" sibTransId="{E95689A3-D5ED-4C39-B2B5-FBA679EBF4C3}"/>
    <dgm:cxn modelId="{3989D1B7-9F1D-4B14-9A30-BFFAE9D860CE}" srcId="{184FBFDD-C342-4E15-B39C-EF4B93774551}" destId="{8F9AA0EE-6D8C-4FAD-8182-17E9AD8FEBA3}" srcOrd="0" destOrd="0" parTransId="{C9CEF480-8AC6-4125-95F6-8002FDE9AA3C}" sibTransId="{56121830-721E-4E1B-BC2B-7F8CEB19E40C}"/>
    <dgm:cxn modelId="{F5DF81BC-0AC0-48C3-B4F4-F520416FA7CA}" type="presOf" srcId="{D0E8161B-9633-43B2-8548-F0D71DA0E7BA}" destId="{5AE92E81-7F9A-4E98-921C-6C55B561D3E7}" srcOrd="0" destOrd="1" presId="urn:microsoft.com/office/officeart/2005/8/layout/hList1"/>
    <dgm:cxn modelId="{47363BEF-C2EA-496D-B95F-FA8BA68A5F83}" srcId="{F65578D8-701C-45D6-A544-E1F3E9776B25}" destId="{5748A0D5-BAC7-4876-AB14-3EEE4C69FF49}" srcOrd="2" destOrd="0" parTransId="{B3D0C4B3-5CF9-4A25-B4E2-7F419E07DF95}" sibTransId="{46D845B2-91AC-4D7A-89E7-F1F2808A674C}"/>
    <dgm:cxn modelId="{1F8BB5F2-3C64-428A-B3E5-DF5218F29A84}" type="presOf" srcId="{184FBFDD-C342-4E15-B39C-EF4B93774551}" destId="{AA9E1309-6D41-4469-AFC6-27E4F4B1B567}" srcOrd="0" destOrd="0" presId="urn:microsoft.com/office/officeart/2005/8/layout/hList1"/>
    <dgm:cxn modelId="{89CC15F3-9F59-469A-BFFF-911096ABAA8A}" type="presOf" srcId="{2AB8B0E1-0058-4AF8-9117-745318E11A71}" destId="{FDCAA521-E18F-48DE-94BD-DF0F126E3EBF}" srcOrd="0" destOrd="1" presId="urn:microsoft.com/office/officeart/2005/8/layout/hList1"/>
    <dgm:cxn modelId="{293AFEF6-5985-4196-A1CE-37C9691C70A3}" srcId="{A7E9B5A4-50DA-4C4D-B357-FE73A535D68F}" destId="{8F1C4DD1-E183-4410-A4AE-35FF01857B2F}" srcOrd="0" destOrd="0" parTransId="{F62A6418-DEB2-4657-8D38-34B8B5E48464}" sibTransId="{2ACC85AE-8162-4535-92A6-B870BAC99998}"/>
    <dgm:cxn modelId="{59185E5A-BEAD-4682-B0EA-ED4FC6819B95}" type="presParOf" srcId="{79D7AB7C-84A8-48DD-90ED-51F21A62E060}" destId="{D6E541E5-639A-411E-AB5C-6F421F596B31}" srcOrd="0" destOrd="0" presId="urn:microsoft.com/office/officeart/2005/8/layout/hList1"/>
    <dgm:cxn modelId="{F05F30A1-070D-46BA-8D0E-F2A67F5565F7}" type="presParOf" srcId="{D6E541E5-639A-411E-AB5C-6F421F596B31}" destId="{7DA8CF58-62A1-4B38-9354-618EE5410423}" srcOrd="0" destOrd="0" presId="urn:microsoft.com/office/officeart/2005/8/layout/hList1"/>
    <dgm:cxn modelId="{D86BB1EE-A97C-4FFB-B3E2-184F8EC86B68}" type="presParOf" srcId="{D6E541E5-639A-411E-AB5C-6F421F596B31}" destId="{FDCAA521-E18F-48DE-94BD-DF0F126E3EBF}" srcOrd="1" destOrd="0" presId="urn:microsoft.com/office/officeart/2005/8/layout/hList1"/>
    <dgm:cxn modelId="{A711E7FE-5DF9-48FD-A927-15553EE54B54}" type="presParOf" srcId="{79D7AB7C-84A8-48DD-90ED-51F21A62E060}" destId="{A1EB1A64-B345-427D-97A5-B26F83F41544}" srcOrd="1" destOrd="0" presId="urn:microsoft.com/office/officeart/2005/8/layout/hList1"/>
    <dgm:cxn modelId="{E4F621BB-0B58-4573-A7CC-63AB5BB5FF18}" type="presParOf" srcId="{79D7AB7C-84A8-48DD-90ED-51F21A62E060}" destId="{DFE88CD3-B592-4225-80C7-4A8FE49E905B}" srcOrd="2" destOrd="0" presId="urn:microsoft.com/office/officeart/2005/8/layout/hList1"/>
    <dgm:cxn modelId="{0887A544-3C4A-408B-BA0F-A876B9B28476}" type="presParOf" srcId="{DFE88CD3-B592-4225-80C7-4A8FE49E905B}" destId="{AA9E1309-6D41-4469-AFC6-27E4F4B1B567}" srcOrd="0" destOrd="0" presId="urn:microsoft.com/office/officeart/2005/8/layout/hList1"/>
    <dgm:cxn modelId="{920FCEDF-13F3-450E-80E9-EDC9D1A5E8A5}" type="presParOf" srcId="{DFE88CD3-B592-4225-80C7-4A8FE49E905B}" destId="{5AE92E81-7F9A-4E98-921C-6C55B561D3E7}" srcOrd="1" destOrd="0" presId="urn:microsoft.com/office/officeart/2005/8/layout/hList1"/>
    <dgm:cxn modelId="{C1D00F5D-0B01-432F-996E-E20B9A904FEA}" type="presParOf" srcId="{79D7AB7C-84A8-48DD-90ED-51F21A62E060}" destId="{6AB575C5-FD59-4776-83A8-91D95606E82A}" srcOrd="3" destOrd="0" presId="urn:microsoft.com/office/officeart/2005/8/layout/hList1"/>
    <dgm:cxn modelId="{106E1606-A5B5-4914-AF19-AFC320F99BF2}" type="presParOf" srcId="{79D7AB7C-84A8-48DD-90ED-51F21A62E060}" destId="{10A7563D-EE29-486F-AA0A-488AA316E15D}" srcOrd="4" destOrd="0" presId="urn:microsoft.com/office/officeart/2005/8/layout/hList1"/>
    <dgm:cxn modelId="{CA8600CA-1726-4B3F-B925-6769FADC17C2}" type="presParOf" srcId="{10A7563D-EE29-486F-AA0A-488AA316E15D}" destId="{977BD3F0-ECE7-4027-AEEA-7843D464D5CC}" srcOrd="0" destOrd="0" presId="urn:microsoft.com/office/officeart/2005/8/layout/hList1"/>
    <dgm:cxn modelId="{2FF9D5E4-4BCB-44A1-A637-AFA625528780}" type="presParOf" srcId="{10A7563D-EE29-486F-AA0A-488AA316E15D}" destId="{72A37C14-38A0-4E3B-BCC3-071C47619C5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83CBCE13-405E-4A8E-BB77-5C325E3403C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966028F4-F5E7-4999-B5E7-89DCC274D7D6}">
      <dgm:prSet/>
      <dgm:spPr/>
      <dgm:t>
        <a:bodyPr/>
        <a:lstStyle/>
        <a:p>
          <a:r>
            <a:rPr lang="en-US" b="1"/>
            <a:t>Hedging Techniques:</a:t>
          </a:r>
          <a:endParaRPr lang="en-IN"/>
        </a:p>
      </dgm:t>
    </dgm:pt>
    <dgm:pt modelId="{65DC5BF0-0496-4754-A769-C6FF9DFFF39A}" type="parTrans" cxnId="{295C0E54-5E2E-48D2-9E88-FF9B21BB1003}">
      <dgm:prSet/>
      <dgm:spPr/>
      <dgm:t>
        <a:bodyPr/>
        <a:lstStyle/>
        <a:p>
          <a:endParaRPr lang="en-IN"/>
        </a:p>
      </dgm:t>
    </dgm:pt>
    <dgm:pt modelId="{997F3575-C4D8-429B-8BCF-A237C8FB8E6E}" type="sibTrans" cxnId="{295C0E54-5E2E-48D2-9E88-FF9B21BB1003}">
      <dgm:prSet/>
      <dgm:spPr/>
      <dgm:t>
        <a:bodyPr/>
        <a:lstStyle/>
        <a:p>
          <a:endParaRPr lang="en-IN"/>
        </a:p>
      </dgm:t>
    </dgm:pt>
    <dgm:pt modelId="{3EC81569-67D3-4B32-A0DB-A624B1E45934}">
      <dgm:prSet/>
      <dgm:spPr/>
      <dgm:t>
        <a:bodyPr/>
        <a:lstStyle/>
        <a:p>
          <a:r>
            <a:rPr lang="en-US" b="1"/>
            <a:t>Interest Rate Swaps:</a:t>
          </a:r>
          <a:endParaRPr lang="en-IN"/>
        </a:p>
      </dgm:t>
    </dgm:pt>
    <dgm:pt modelId="{98D30AC1-38DB-4846-9A4B-5C78EF875DFF}" type="parTrans" cxnId="{48B2E09D-86A0-44CC-91F6-224AF9D6924F}">
      <dgm:prSet/>
      <dgm:spPr/>
      <dgm:t>
        <a:bodyPr/>
        <a:lstStyle/>
        <a:p>
          <a:endParaRPr lang="en-IN"/>
        </a:p>
      </dgm:t>
    </dgm:pt>
    <dgm:pt modelId="{E15BF38D-9CA8-434B-B234-4DBC71018946}" type="sibTrans" cxnId="{48B2E09D-86A0-44CC-91F6-224AF9D6924F}">
      <dgm:prSet/>
      <dgm:spPr/>
      <dgm:t>
        <a:bodyPr/>
        <a:lstStyle/>
        <a:p>
          <a:endParaRPr lang="en-IN"/>
        </a:p>
      </dgm:t>
    </dgm:pt>
    <dgm:pt modelId="{459A9EC9-2DF2-44EC-BFCA-DD75328055BF}">
      <dgm:prSet/>
      <dgm:spPr/>
      <dgm:t>
        <a:bodyPr/>
        <a:lstStyle/>
        <a:p>
          <a:r>
            <a:rPr lang="en-US" b="1"/>
            <a:t>Description:</a:t>
          </a:r>
          <a:r>
            <a:rPr lang="en-US"/>
            <a:t> Contracts in which two parties exchange cash flows based on different interest rates, typically swapping fixed-rate payments for floating-rate payments.</a:t>
          </a:r>
          <a:endParaRPr lang="en-IN"/>
        </a:p>
      </dgm:t>
    </dgm:pt>
    <dgm:pt modelId="{4C244923-A52B-446E-89B3-140AC91AA203}" type="parTrans" cxnId="{F3A8C266-E9CF-4A47-8747-B21CE0E9DB0B}">
      <dgm:prSet/>
      <dgm:spPr/>
      <dgm:t>
        <a:bodyPr/>
        <a:lstStyle/>
        <a:p>
          <a:endParaRPr lang="en-IN"/>
        </a:p>
      </dgm:t>
    </dgm:pt>
    <dgm:pt modelId="{D62987DA-A164-48DB-BF3F-7FB368696550}" type="sibTrans" cxnId="{F3A8C266-E9CF-4A47-8747-B21CE0E9DB0B}">
      <dgm:prSet/>
      <dgm:spPr/>
      <dgm:t>
        <a:bodyPr/>
        <a:lstStyle/>
        <a:p>
          <a:endParaRPr lang="en-IN"/>
        </a:p>
      </dgm:t>
    </dgm:pt>
    <dgm:pt modelId="{3AC7F6E3-F568-46EB-B342-B51593BC268C}">
      <dgm:prSet/>
      <dgm:spPr/>
      <dgm:t>
        <a:bodyPr/>
        <a:lstStyle/>
        <a:p>
          <a:r>
            <a:rPr lang="en-US" b="1"/>
            <a:t>Purpose:</a:t>
          </a:r>
          <a:r>
            <a:rPr lang="en-US"/>
            <a:t> To hedge against fluctuations in interest rates by aligning the cash flows from MBS with expected liabilities.</a:t>
          </a:r>
          <a:endParaRPr lang="en-IN"/>
        </a:p>
      </dgm:t>
    </dgm:pt>
    <dgm:pt modelId="{445584AF-8DE3-491F-9D71-9F8FF7FAAD05}" type="parTrans" cxnId="{4064F4F3-1456-4B09-8517-AE2D8A6395BD}">
      <dgm:prSet/>
      <dgm:spPr/>
      <dgm:t>
        <a:bodyPr/>
        <a:lstStyle/>
        <a:p>
          <a:endParaRPr lang="en-IN"/>
        </a:p>
      </dgm:t>
    </dgm:pt>
    <dgm:pt modelId="{DD32B6CF-FC4D-4077-AA9E-99ADCDAAE8F9}" type="sibTrans" cxnId="{4064F4F3-1456-4B09-8517-AE2D8A6395BD}">
      <dgm:prSet/>
      <dgm:spPr/>
      <dgm:t>
        <a:bodyPr/>
        <a:lstStyle/>
        <a:p>
          <a:endParaRPr lang="en-IN"/>
        </a:p>
      </dgm:t>
    </dgm:pt>
    <dgm:pt modelId="{22D630CC-21F4-41C1-BF9F-04C0697D01C7}">
      <dgm:prSet/>
      <dgm:spPr/>
      <dgm:t>
        <a:bodyPr/>
        <a:lstStyle/>
        <a:p>
          <a:r>
            <a:rPr lang="en-US" b="1"/>
            <a:t>Options and Futures:</a:t>
          </a:r>
          <a:endParaRPr lang="en-IN"/>
        </a:p>
      </dgm:t>
    </dgm:pt>
    <dgm:pt modelId="{5B43F223-9F90-4ACC-88DF-ADA3F0EC6F7A}" type="parTrans" cxnId="{1FC57E50-8005-4915-A834-F2570F09944A}">
      <dgm:prSet/>
      <dgm:spPr/>
      <dgm:t>
        <a:bodyPr/>
        <a:lstStyle/>
        <a:p>
          <a:endParaRPr lang="en-IN"/>
        </a:p>
      </dgm:t>
    </dgm:pt>
    <dgm:pt modelId="{565C405D-E6E6-4981-B8B0-730406A02B49}" type="sibTrans" cxnId="{1FC57E50-8005-4915-A834-F2570F09944A}">
      <dgm:prSet/>
      <dgm:spPr/>
      <dgm:t>
        <a:bodyPr/>
        <a:lstStyle/>
        <a:p>
          <a:endParaRPr lang="en-IN"/>
        </a:p>
      </dgm:t>
    </dgm:pt>
    <dgm:pt modelId="{DADD9891-692F-4488-A3BE-792AB1E909CC}">
      <dgm:prSet/>
      <dgm:spPr/>
      <dgm:t>
        <a:bodyPr/>
        <a:lstStyle/>
        <a:p>
          <a:r>
            <a:rPr lang="en-US" b="1"/>
            <a:t>Description:</a:t>
          </a:r>
          <a:r>
            <a:rPr lang="en-US"/>
            <a:t> Derivative contracts that give the holder the right (but not the obligation) to buy or sell an asset at a predetermined price (options) or obligate them to buy or sell at a predetermined price on a future date (futures).</a:t>
          </a:r>
          <a:endParaRPr lang="en-IN"/>
        </a:p>
      </dgm:t>
    </dgm:pt>
    <dgm:pt modelId="{9336CB1F-D090-457C-BF70-61D0DBB92487}" type="parTrans" cxnId="{8783ADF4-A5BB-4D45-A5EF-2C3F9D401E8E}">
      <dgm:prSet/>
      <dgm:spPr/>
      <dgm:t>
        <a:bodyPr/>
        <a:lstStyle/>
        <a:p>
          <a:endParaRPr lang="en-IN"/>
        </a:p>
      </dgm:t>
    </dgm:pt>
    <dgm:pt modelId="{857F06B3-ECDD-4A66-A74F-335C97DC3AB9}" type="sibTrans" cxnId="{8783ADF4-A5BB-4D45-A5EF-2C3F9D401E8E}">
      <dgm:prSet/>
      <dgm:spPr/>
      <dgm:t>
        <a:bodyPr/>
        <a:lstStyle/>
        <a:p>
          <a:endParaRPr lang="en-IN"/>
        </a:p>
      </dgm:t>
    </dgm:pt>
    <dgm:pt modelId="{C038B3F9-4B45-40F3-81E0-8BA48729139D}">
      <dgm:prSet/>
      <dgm:spPr/>
      <dgm:t>
        <a:bodyPr/>
        <a:lstStyle/>
        <a:p>
          <a:r>
            <a:rPr lang="en-US" b="1"/>
            <a:t>Purpose:</a:t>
          </a:r>
          <a:r>
            <a:rPr lang="en-US"/>
            <a:t> To hedge against potential adverse movements in interest rates or other market factors.</a:t>
          </a:r>
          <a:endParaRPr lang="en-IN"/>
        </a:p>
      </dgm:t>
    </dgm:pt>
    <dgm:pt modelId="{A72F81FA-3388-44C2-84F6-CFF000D99938}" type="parTrans" cxnId="{85CD3C43-DFB8-4757-A18C-5BD4CFDB8CB3}">
      <dgm:prSet/>
      <dgm:spPr/>
      <dgm:t>
        <a:bodyPr/>
        <a:lstStyle/>
        <a:p>
          <a:endParaRPr lang="en-IN"/>
        </a:p>
      </dgm:t>
    </dgm:pt>
    <dgm:pt modelId="{4C6D83DF-E637-4ACB-B4DC-8C6A57515C69}" type="sibTrans" cxnId="{85CD3C43-DFB8-4757-A18C-5BD4CFDB8CB3}">
      <dgm:prSet/>
      <dgm:spPr/>
      <dgm:t>
        <a:bodyPr/>
        <a:lstStyle/>
        <a:p>
          <a:endParaRPr lang="en-IN"/>
        </a:p>
      </dgm:t>
    </dgm:pt>
    <dgm:pt modelId="{317C35C3-23AC-4101-B8DE-C507F86A2CD8}">
      <dgm:prSet/>
      <dgm:spPr/>
      <dgm:t>
        <a:bodyPr/>
        <a:lstStyle/>
        <a:p>
          <a:r>
            <a:rPr lang="en-US" b="1"/>
            <a:t>Forward Rate Agreements (FRAs):</a:t>
          </a:r>
          <a:endParaRPr lang="en-IN"/>
        </a:p>
      </dgm:t>
    </dgm:pt>
    <dgm:pt modelId="{9535C75F-E89C-4D1D-A16B-5A87FDE1D935}" type="parTrans" cxnId="{7A91C1EB-4E1D-4127-B12A-6252E64EA5D3}">
      <dgm:prSet/>
      <dgm:spPr/>
      <dgm:t>
        <a:bodyPr/>
        <a:lstStyle/>
        <a:p>
          <a:endParaRPr lang="en-IN"/>
        </a:p>
      </dgm:t>
    </dgm:pt>
    <dgm:pt modelId="{FDFA9FD2-575D-433A-A6F9-39148EDB8E96}" type="sibTrans" cxnId="{7A91C1EB-4E1D-4127-B12A-6252E64EA5D3}">
      <dgm:prSet/>
      <dgm:spPr/>
      <dgm:t>
        <a:bodyPr/>
        <a:lstStyle/>
        <a:p>
          <a:endParaRPr lang="en-IN"/>
        </a:p>
      </dgm:t>
    </dgm:pt>
    <dgm:pt modelId="{CF725FFD-2407-4EEB-8ED3-68079218F418}">
      <dgm:prSet/>
      <dgm:spPr/>
      <dgm:t>
        <a:bodyPr/>
        <a:lstStyle/>
        <a:p>
          <a:r>
            <a:rPr lang="en-US" b="1"/>
            <a:t>Description:</a:t>
          </a:r>
          <a:r>
            <a:rPr lang="en-US"/>
            <a:t> Contracts that determine the interest rate to be paid or received on an obligation beginning at a future start date.</a:t>
          </a:r>
          <a:endParaRPr lang="en-IN"/>
        </a:p>
      </dgm:t>
    </dgm:pt>
    <dgm:pt modelId="{9F55CA23-EF5A-4534-85DF-E6AD5FC3C780}" type="parTrans" cxnId="{FA865B35-EBC6-4050-82B9-B75C4AF65647}">
      <dgm:prSet/>
      <dgm:spPr/>
      <dgm:t>
        <a:bodyPr/>
        <a:lstStyle/>
        <a:p>
          <a:endParaRPr lang="en-IN"/>
        </a:p>
      </dgm:t>
    </dgm:pt>
    <dgm:pt modelId="{82B99233-84E4-4D21-91DF-14E7169FCC69}" type="sibTrans" cxnId="{FA865B35-EBC6-4050-82B9-B75C4AF65647}">
      <dgm:prSet/>
      <dgm:spPr/>
      <dgm:t>
        <a:bodyPr/>
        <a:lstStyle/>
        <a:p>
          <a:endParaRPr lang="en-IN"/>
        </a:p>
      </dgm:t>
    </dgm:pt>
    <dgm:pt modelId="{EDDDC870-FF58-4964-9C7A-B958C887A3F3}">
      <dgm:prSet/>
      <dgm:spPr/>
      <dgm:t>
        <a:bodyPr/>
        <a:lstStyle/>
        <a:p>
          <a:r>
            <a:rPr lang="en-US" b="1"/>
            <a:t>Purpose:</a:t>
          </a:r>
          <a:r>
            <a:rPr lang="en-US"/>
            <a:t> To lock in interest rates for future periods and mitigate the risk of interest rate fluctuations.</a:t>
          </a:r>
          <a:endParaRPr lang="en-IN"/>
        </a:p>
      </dgm:t>
    </dgm:pt>
    <dgm:pt modelId="{7EAABC0E-27A6-498A-924D-AE65C0021247}" type="parTrans" cxnId="{BC49455E-DC47-4B59-BE27-E3B660579420}">
      <dgm:prSet/>
      <dgm:spPr/>
      <dgm:t>
        <a:bodyPr/>
        <a:lstStyle/>
        <a:p>
          <a:endParaRPr lang="en-IN"/>
        </a:p>
      </dgm:t>
    </dgm:pt>
    <dgm:pt modelId="{423614A9-B605-43D3-8FD1-CE1FF77706CD}" type="sibTrans" cxnId="{BC49455E-DC47-4B59-BE27-E3B660579420}">
      <dgm:prSet/>
      <dgm:spPr/>
      <dgm:t>
        <a:bodyPr/>
        <a:lstStyle/>
        <a:p>
          <a:endParaRPr lang="en-IN"/>
        </a:p>
      </dgm:t>
    </dgm:pt>
    <dgm:pt modelId="{C62D5928-967C-4F6F-ADE4-5A6305B5B1FB}" type="pres">
      <dgm:prSet presAssocID="{83CBCE13-405E-4A8E-BB77-5C325E3403CA}" presName="linear" presStyleCnt="0">
        <dgm:presLayoutVars>
          <dgm:animLvl val="lvl"/>
          <dgm:resizeHandles val="exact"/>
        </dgm:presLayoutVars>
      </dgm:prSet>
      <dgm:spPr/>
    </dgm:pt>
    <dgm:pt modelId="{507EB16E-7BD3-446E-9405-5ABB54D58808}" type="pres">
      <dgm:prSet presAssocID="{966028F4-F5E7-4999-B5E7-89DCC274D7D6}" presName="parentText" presStyleLbl="node1" presStyleIdx="0" presStyleCnt="1">
        <dgm:presLayoutVars>
          <dgm:chMax val="0"/>
          <dgm:bulletEnabled val="1"/>
        </dgm:presLayoutVars>
      </dgm:prSet>
      <dgm:spPr/>
    </dgm:pt>
    <dgm:pt modelId="{B50BC2E0-7F2F-4E0B-B903-C82A87083539}" type="pres">
      <dgm:prSet presAssocID="{966028F4-F5E7-4999-B5E7-89DCC274D7D6}" presName="childText" presStyleLbl="revTx" presStyleIdx="0" presStyleCnt="1">
        <dgm:presLayoutVars>
          <dgm:bulletEnabled val="1"/>
        </dgm:presLayoutVars>
      </dgm:prSet>
      <dgm:spPr/>
    </dgm:pt>
  </dgm:ptLst>
  <dgm:cxnLst>
    <dgm:cxn modelId="{EA169609-027A-4751-8349-6B1F9632F3E8}" type="presOf" srcId="{3EC81569-67D3-4B32-A0DB-A624B1E45934}" destId="{B50BC2E0-7F2F-4E0B-B903-C82A87083539}" srcOrd="0" destOrd="0" presId="urn:microsoft.com/office/officeart/2005/8/layout/vList2"/>
    <dgm:cxn modelId="{FCD76A0F-7BB6-476D-9FE6-F9350F457B33}" type="presOf" srcId="{EDDDC870-FF58-4964-9C7A-B958C887A3F3}" destId="{B50BC2E0-7F2F-4E0B-B903-C82A87083539}" srcOrd="0" destOrd="8" presId="urn:microsoft.com/office/officeart/2005/8/layout/vList2"/>
    <dgm:cxn modelId="{FA45D518-7ED9-40E7-B79A-796AB54A400F}" type="presOf" srcId="{22D630CC-21F4-41C1-BF9F-04C0697D01C7}" destId="{B50BC2E0-7F2F-4E0B-B903-C82A87083539}" srcOrd="0" destOrd="3" presId="urn:microsoft.com/office/officeart/2005/8/layout/vList2"/>
    <dgm:cxn modelId="{0CA9671A-6B32-430E-90F2-7394C6618CA9}" type="presOf" srcId="{83CBCE13-405E-4A8E-BB77-5C325E3403CA}" destId="{C62D5928-967C-4F6F-ADE4-5A6305B5B1FB}" srcOrd="0" destOrd="0" presId="urn:microsoft.com/office/officeart/2005/8/layout/vList2"/>
    <dgm:cxn modelId="{550CCE30-8376-43DB-B9F8-0C8877F71315}" type="presOf" srcId="{CF725FFD-2407-4EEB-8ED3-68079218F418}" destId="{B50BC2E0-7F2F-4E0B-B903-C82A87083539}" srcOrd="0" destOrd="7" presId="urn:microsoft.com/office/officeart/2005/8/layout/vList2"/>
    <dgm:cxn modelId="{FA865B35-EBC6-4050-82B9-B75C4AF65647}" srcId="{317C35C3-23AC-4101-B8DE-C507F86A2CD8}" destId="{CF725FFD-2407-4EEB-8ED3-68079218F418}" srcOrd="0" destOrd="0" parTransId="{9F55CA23-EF5A-4534-85DF-E6AD5FC3C780}" sibTransId="{82B99233-84E4-4D21-91DF-14E7169FCC69}"/>
    <dgm:cxn modelId="{BC49455E-DC47-4B59-BE27-E3B660579420}" srcId="{317C35C3-23AC-4101-B8DE-C507F86A2CD8}" destId="{EDDDC870-FF58-4964-9C7A-B958C887A3F3}" srcOrd="1" destOrd="0" parTransId="{7EAABC0E-27A6-498A-924D-AE65C0021247}" sibTransId="{423614A9-B605-43D3-8FD1-CE1FF77706CD}"/>
    <dgm:cxn modelId="{85CD3C43-DFB8-4757-A18C-5BD4CFDB8CB3}" srcId="{22D630CC-21F4-41C1-BF9F-04C0697D01C7}" destId="{C038B3F9-4B45-40F3-81E0-8BA48729139D}" srcOrd="1" destOrd="0" parTransId="{A72F81FA-3388-44C2-84F6-CFF000D99938}" sibTransId="{4C6D83DF-E637-4ACB-B4DC-8C6A57515C69}"/>
    <dgm:cxn modelId="{F3A8C266-E9CF-4A47-8747-B21CE0E9DB0B}" srcId="{3EC81569-67D3-4B32-A0DB-A624B1E45934}" destId="{459A9EC9-2DF2-44EC-BFCA-DD75328055BF}" srcOrd="0" destOrd="0" parTransId="{4C244923-A52B-446E-89B3-140AC91AA203}" sibTransId="{D62987DA-A164-48DB-BF3F-7FB368696550}"/>
    <dgm:cxn modelId="{1FC57E50-8005-4915-A834-F2570F09944A}" srcId="{966028F4-F5E7-4999-B5E7-89DCC274D7D6}" destId="{22D630CC-21F4-41C1-BF9F-04C0697D01C7}" srcOrd="1" destOrd="0" parTransId="{5B43F223-9F90-4ACC-88DF-ADA3F0EC6F7A}" sibTransId="{565C405D-E6E6-4981-B8B0-730406A02B49}"/>
    <dgm:cxn modelId="{295C0E54-5E2E-48D2-9E88-FF9B21BB1003}" srcId="{83CBCE13-405E-4A8E-BB77-5C325E3403CA}" destId="{966028F4-F5E7-4999-B5E7-89DCC274D7D6}" srcOrd="0" destOrd="0" parTransId="{65DC5BF0-0496-4754-A769-C6FF9DFFF39A}" sibTransId="{997F3575-C4D8-429B-8BCF-A237C8FB8E6E}"/>
    <dgm:cxn modelId="{52196175-03F4-4DEB-918A-70A8716A080F}" type="presOf" srcId="{317C35C3-23AC-4101-B8DE-C507F86A2CD8}" destId="{B50BC2E0-7F2F-4E0B-B903-C82A87083539}" srcOrd="0" destOrd="6" presId="urn:microsoft.com/office/officeart/2005/8/layout/vList2"/>
    <dgm:cxn modelId="{10F5948B-F55B-453A-8417-1C86B27C1E38}" type="presOf" srcId="{C038B3F9-4B45-40F3-81E0-8BA48729139D}" destId="{B50BC2E0-7F2F-4E0B-B903-C82A87083539}" srcOrd="0" destOrd="5" presId="urn:microsoft.com/office/officeart/2005/8/layout/vList2"/>
    <dgm:cxn modelId="{FD167698-0F75-4C95-AF93-D4978F73748F}" type="presOf" srcId="{3AC7F6E3-F568-46EB-B342-B51593BC268C}" destId="{B50BC2E0-7F2F-4E0B-B903-C82A87083539}" srcOrd="0" destOrd="2" presId="urn:microsoft.com/office/officeart/2005/8/layout/vList2"/>
    <dgm:cxn modelId="{48B2E09D-86A0-44CC-91F6-224AF9D6924F}" srcId="{966028F4-F5E7-4999-B5E7-89DCC274D7D6}" destId="{3EC81569-67D3-4B32-A0DB-A624B1E45934}" srcOrd="0" destOrd="0" parTransId="{98D30AC1-38DB-4846-9A4B-5C78EF875DFF}" sibTransId="{E15BF38D-9CA8-434B-B234-4DBC71018946}"/>
    <dgm:cxn modelId="{46AC60CB-394A-4689-90C1-38D8F0841E17}" type="presOf" srcId="{966028F4-F5E7-4999-B5E7-89DCC274D7D6}" destId="{507EB16E-7BD3-446E-9405-5ABB54D58808}" srcOrd="0" destOrd="0" presId="urn:microsoft.com/office/officeart/2005/8/layout/vList2"/>
    <dgm:cxn modelId="{7A91C1EB-4E1D-4127-B12A-6252E64EA5D3}" srcId="{966028F4-F5E7-4999-B5E7-89DCC274D7D6}" destId="{317C35C3-23AC-4101-B8DE-C507F86A2CD8}" srcOrd="2" destOrd="0" parTransId="{9535C75F-E89C-4D1D-A16B-5A87FDE1D935}" sibTransId="{FDFA9FD2-575D-433A-A6F9-39148EDB8E96}"/>
    <dgm:cxn modelId="{4064F4F3-1456-4B09-8517-AE2D8A6395BD}" srcId="{3EC81569-67D3-4B32-A0DB-A624B1E45934}" destId="{3AC7F6E3-F568-46EB-B342-B51593BC268C}" srcOrd="1" destOrd="0" parTransId="{445584AF-8DE3-491F-9D71-9F8FF7FAAD05}" sibTransId="{DD32B6CF-FC4D-4077-AA9E-99ADCDAAE8F9}"/>
    <dgm:cxn modelId="{093FF7F3-53CC-4B91-8910-42FF9FFBCA85}" type="presOf" srcId="{459A9EC9-2DF2-44EC-BFCA-DD75328055BF}" destId="{B50BC2E0-7F2F-4E0B-B903-C82A87083539}" srcOrd="0" destOrd="1" presId="urn:microsoft.com/office/officeart/2005/8/layout/vList2"/>
    <dgm:cxn modelId="{8783ADF4-A5BB-4D45-A5EF-2C3F9D401E8E}" srcId="{22D630CC-21F4-41C1-BF9F-04C0697D01C7}" destId="{DADD9891-692F-4488-A3BE-792AB1E909CC}" srcOrd="0" destOrd="0" parTransId="{9336CB1F-D090-457C-BF70-61D0DBB92487}" sibTransId="{857F06B3-ECDD-4A66-A74F-335C97DC3AB9}"/>
    <dgm:cxn modelId="{598963FE-1AAA-4EBC-8622-79A5EA7D5349}" type="presOf" srcId="{DADD9891-692F-4488-A3BE-792AB1E909CC}" destId="{B50BC2E0-7F2F-4E0B-B903-C82A87083539}" srcOrd="0" destOrd="4" presId="urn:microsoft.com/office/officeart/2005/8/layout/vList2"/>
    <dgm:cxn modelId="{2636E13E-F27A-4030-9BD0-8EB806E8FE22}" type="presParOf" srcId="{C62D5928-967C-4F6F-ADE4-5A6305B5B1FB}" destId="{507EB16E-7BD3-446E-9405-5ABB54D58808}" srcOrd="0" destOrd="0" presId="urn:microsoft.com/office/officeart/2005/8/layout/vList2"/>
    <dgm:cxn modelId="{6AEFFAB0-9893-416E-A719-79D29B316664}" type="presParOf" srcId="{C62D5928-967C-4F6F-ADE4-5A6305B5B1FB}" destId="{B50BC2E0-7F2F-4E0B-B903-C82A87083539}"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51E24E95-E0C9-4E6B-A4E5-8D059B6BD31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18F38A68-622E-4131-A5A1-B49D303AFDF7}">
      <dgm:prSet/>
      <dgm:spPr/>
      <dgm:t>
        <a:bodyPr/>
        <a:lstStyle/>
        <a:p>
          <a:r>
            <a:rPr lang="en-US" b="1"/>
            <a:t>Credit Enhancements:</a:t>
          </a:r>
          <a:endParaRPr lang="en-IN"/>
        </a:p>
      </dgm:t>
    </dgm:pt>
    <dgm:pt modelId="{D8890676-BDF2-4FBE-97F8-D959E6F6E1F0}" type="parTrans" cxnId="{B7CB1B89-1AE5-4A42-B2A2-5DC8E4BD7F33}">
      <dgm:prSet/>
      <dgm:spPr/>
      <dgm:t>
        <a:bodyPr/>
        <a:lstStyle/>
        <a:p>
          <a:endParaRPr lang="en-IN"/>
        </a:p>
      </dgm:t>
    </dgm:pt>
    <dgm:pt modelId="{5AAE9640-3360-4F6F-9F4E-28B6BD5E4E02}" type="sibTrans" cxnId="{B7CB1B89-1AE5-4A42-B2A2-5DC8E4BD7F33}">
      <dgm:prSet/>
      <dgm:spPr/>
      <dgm:t>
        <a:bodyPr/>
        <a:lstStyle/>
        <a:p>
          <a:endParaRPr lang="en-IN"/>
        </a:p>
      </dgm:t>
    </dgm:pt>
    <dgm:pt modelId="{49E7BCF7-ED0C-4B17-B2DB-2E7A4AEC0BF3}">
      <dgm:prSet/>
      <dgm:spPr/>
      <dgm:t>
        <a:bodyPr/>
        <a:lstStyle/>
        <a:p>
          <a:r>
            <a:rPr lang="en-US" b="1"/>
            <a:t>Government Guarantees:</a:t>
          </a:r>
          <a:endParaRPr lang="en-IN"/>
        </a:p>
      </dgm:t>
    </dgm:pt>
    <dgm:pt modelId="{F30EF100-82FC-41DB-8725-FC98771F7BC5}" type="parTrans" cxnId="{4205A281-9F9C-4DB5-8EC5-2A7B40686520}">
      <dgm:prSet/>
      <dgm:spPr/>
      <dgm:t>
        <a:bodyPr/>
        <a:lstStyle/>
        <a:p>
          <a:endParaRPr lang="en-IN"/>
        </a:p>
      </dgm:t>
    </dgm:pt>
    <dgm:pt modelId="{771E607C-3010-475F-8AEC-0138D4515CEE}" type="sibTrans" cxnId="{4205A281-9F9C-4DB5-8EC5-2A7B40686520}">
      <dgm:prSet/>
      <dgm:spPr/>
      <dgm:t>
        <a:bodyPr/>
        <a:lstStyle/>
        <a:p>
          <a:endParaRPr lang="en-IN"/>
        </a:p>
      </dgm:t>
    </dgm:pt>
    <dgm:pt modelId="{32418127-945E-4314-AE7A-7114518D0D3A}">
      <dgm:prSet/>
      <dgm:spPr/>
      <dgm:t>
        <a:bodyPr/>
        <a:lstStyle/>
        <a:p>
          <a:r>
            <a:rPr lang="en-US" b="1"/>
            <a:t>Description:</a:t>
          </a:r>
          <a:r>
            <a:rPr lang="en-US"/>
            <a:t> Guarantees provided by government agencies (such as Ginnie Mae) that ensure timely payment of principal and interest to investors.</a:t>
          </a:r>
          <a:endParaRPr lang="en-IN"/>
        </a:p>
      </dgm:t>
    </dgm:pt>
    <dgm:pt modelId="{B685FE8D-F335-427D-9752-5DA4A8E804FE}" type="parTrans" cxnId="{E4B9C018-E08A-4211-B106-0DEB7AB87918}">
      <dgm:prSet/>
      <dgm:spPr/>
      <dgm:t>
        <a:bodyPr/>
        <a:lstStyle/>
        <a:p>
          <a:endParaRPr lang="en-IN"/>
        </a:p>
      </dgm:t>
    </dgm:pt>
    <dgm:pt modelId="{18C75CA5-85CC-4139-BB96-5514C7DE6DA0}" type="sibTrans" cxnId="{E4B9C018-E08A-4211-B106-0DEB7AB87918}">
      <dgm:prSet/>
      <dgm:spPr/>
      <dgm:t>
        <a:bodyPr/>
        <a:lstStyle/>
        <a:p>
          <a:endParaRPr lang="en-IN"/>
        </a:p>
      </dgm:t>
    </dgm:pt>
    <dgm:pt modelId="{2B166564-A559-47B2-96F4-D45ECD8F2D59}">
      <dgm:prSet/>
      <dgm:spPr/>
      <dgm:t>
        <a:bodyPr/>
        <a:lstStyle/>
        <a:p>
          <a:r>
            <a:rPr lang="en-US" b="1"/>
            <a:t>Purpose:</a:t>
          </a:r>
          <a:r>
            <a:rPr lang="en-US"/>
            <a:t> To reduce credit risk by providing a government-backed assurance of payment.</a:t>
          </a:r>
          <a:endParaRPr lang="en-IN"/>
        </a:p>
      </dgm:t>
    </dgm:pt>
    <dgm:pt modelId="{B7E3F28A-C07D-4C21-88EB-1043E5DE4793}" type="parTrans" cxnId="{8B10A18C-3682-4E54-9C4E-1DE88FDB0193}">
      <dgm:prSet/>
      <dgm:spPr/>
      <dgm:t>
        <a:bodyPr/>
        <a:lstStyle/>
        <a:p>
          <a:endParaRPr lang="en-IN"/>
        </a:p>
      </dgm:t>
    </dgm:pt>
    <dgm:pt modelId="{C5A38112-7E5E-451C-B64C-69463457D414}" type="sibTrans" cxnId="{8B10A18C-3682-4E54-9C4E-1DE88FDB0193}">
      <dgm:prSet/>
      <dgm:spPr/>
      <dgm:t>
        <a:bodyPr/>
        <a:lstStyle/>
        <a:p>
          <a:endParaRPr lang="en-IN"/>
        </a:p>
      </dgm:t>
    </dgm:pt>
    <dgm:pt modelId="{B7817AB4-BBC3-4516-ABD3-CA28A1FD2359}">
      <dgm:prSet/>
      <dgm:spPr/>
      <dgm:t>
        <a:bodyPr/>
        <a:lstStyle/>
        <a:p>
          <a:r>
            <a:rPr lang="en-US" b="1"/>
            <a:t>Private Mortgage Insurance (PMI):</a:t>
          </a:r>
          <a:endParaRPr lang="en-IN"/>
        </a:p>
      </dgm:t>
    </dgm:pt>
    <dgm:pt modelId="{C065B79E-9B76-4AB1-B3A3-A07479A61123}" type="parTrans" cxnId="{A371DE7C-C85E-40A8-8DFD-10AFEF384CEF}">
      <dgm:prSet/>
      <dgm:spPr/>
      <dgm:t>
        <a:bodyPr/>
        <a:lstStyle/>
        <a:p>
          <a:endParaRPr lang="en-IN"/>
        </a:p>
      </dgm:t>
    </dgm:pt>
    <dgm:pt modelId="{2D659EA1-C22B-4EBB-A2DC-33ACDE2EDB56}" type="sibTrans" cxnId="{A371DE7C-C85E-40A8-8DFD-10AFEF384CEF}">
      <dgm:prSet/>
      <dgm:spPr/>
      <dgm:t>
        <a:bodyPr/>
        <a:lstStyle/>
        <a:p>
          <a:endParaRPr lang="en-IN"/>
        </a:p>
      </dgm:t>
    </dgm:pt>
    <dgm:pt modelId="{396B6871-B2B0-4E4E-8139-D9E6D2948F23}">
      <dgm:prSet/>
      <dgm:spPr/>
      <dgm:t>
        <a:bodyPr/>
        <a:lstStyle/>
        <a:p>
          <a:r>
            <a:rPr lang="en-US" b="1"/>
            <a:t>Description:</a:t>
          </a:r>
          <a:r>
            <a:rPr lang="en-US"/>
            <a:t> Insurance purchased by borrowers that protects lenders against losses from borrower default.</a:t>
          </a:r>
          <a:endParaRPr lang="en-IN"/>
        </a:p>
      </dgm:t>
    </dgm:pt>
    <dgm:pt modelId="{A3C3CF47-F7C9-4A0D-A015-3F37A2E4A821}" type="parTrans" cxnId="{2E3BBA1B-8706-4DBD-97E6-992CBEFEB5CB}">
      <dgm:prSet/>
      <dgm:spPr/>
      <dgm:t>
        <a:bodyPr/>
        <a:lstStyle/>
        <a:p>
          <a:endParaRPr lang="en-IN"/>
        </a:p>
      </dgm:t>
    </dgm:pt>
    <dgm:pt modelId="{309F0FA3-97DA-4EAA-A43D-83E8C84A994C}" type="sibTrans" cxnId="{2E3BBA1B-8706-4DBD-97E6-992CBEFEB5CB}">
      <dgm:prSet/>
      <dgm:spPr/>
      <dgm:t>
        <a:bodyPr/>
        <a:lstStyle/>
        <a:p>
          <a:endParaRPr lang="en-IN"/>
        </a:p>
      </dgm:t>
    </dgm:pt>
    <dgm:pt modelId="{D9965894-3ACF-4C24-9999-BCC0596A899A}">
      <dgm:prSet/>
      <dgm:spPr/>
      <dgm:t>
        <a:bodyPr/>
        <a:lstStyle/>
        <a:p>
          <a:r>
            <a:rPr lang="en-US" b="1"/>
            <a:t>Purpose:</a:t>
          </a:r>
          <a:r>
            <a:rPr lang="en-US"/>
            <a:t> To mitigate credit risk by transferring a portion of the risk to an insurance company.</a:t>
          </a:r>
          <a:endParaRPr lang="en-IN"/>
        </a:p>
      </dgm:t>
    </dgm:pt>
    <dgm:pt modelId="{67531826-A49D-4898-BE38-EF3718EC8639}" type="parTrans" cxnId="{35A9D49F-A193-4278-87E5-53F7F33DF045}">
      <dgm:prSet/>
      <dgm:spPr/>
      <dgm:t>
        <a:bodyPr/>
        <a:lstStyle/>
        <a:p>
          <a:endParaRPr lang="en-IN"/>
        </a:p>
      </dgm:t>
    </dgm:pt>
    <dgm:pt modelId="{DE4023B7-BC53-4DDD-ADE5-1A4EE2AC1452}" type="sibTrans" cxnId="{35A9D49F-A193-4278-87E5-53F7F33DF045}">
      <dgm:prSet/>
      <dgm:spPr/>
      <dgm:t>
        <a:bodyPr/>
        <a:lstStyle/>
        <a:p>
          <a:endParaRPr lang="en-IN"/>
        </a:p>
      </dgm:t>
    </dgm:pt>
    <dgm:pt modelId="{124AD2AF-4321-4DA7-99E7-E0BD8A07D1C6}">
      <dgm:prSet/>
      <dgm:spPr/>
      <dgm:t>
        <a:bodyPr/>
        <a:lstStyle/>
        <a:p>
          <a:r>
            <a:rPr lang="en-US" b="1"/>
            <a:t>Over-Collateralization:</a:t>
          </a:r>
          <a:endParaRPr lang="en-IN"/>
        </a:p>
      </dgm:t>
    </dgm:pt>
    <dgm:pt modelId="{3727CD18-65D9-4E77-8177-B8BCE5EBA6BF}" type="parTrans" cxnId="{54589CF4-4E37-4AE9-962E-90F551D33351}">
      <dgm:prSet/>
      <dgm:spPr/>
      <dgm:t>
        <a:bodyPr/>
        <a:lstStyle/>
        <a:p>
          <a:endParaRPr lang="en-IN"/>
        </a:p>
      </dgm:t>
    </dgm:pt>
    <dgm:pt modelId="{D76ACFDD-D429-40F3-BEAE-25AF4799B6BB}" type="sibTrans" cxnId="{54589CF4-4E37-4AE9-962E-90F551D33351}">
      <dgm:prSet/>
      <dgm:spPr/>
      <dgm:t>
        <a:bodyPr/>
        <a:lstStyle/>
        <a:p>
          <a:endParaRPr lang="en-IN"/>
        </a:p>
      </dgm:t>
    </dgm:pt>
    <dgm:pt modelId="{955BEA0B-470F-4EE2-B379-E9132A2B3169}">
      <dgm:prSet/>
      <dgm:spPr/>
      <dgm:t>
        <a:bodyPr/>
        <a:lstStyle/>
        <a:p>
          <a:r>
            <a:rPr lang="en-US" b="1"/>
            <a:t>Description:</a:t>
          </a:r>
          <a:r>
            <a:rPr lang="en-US"/>
            <a:t> Issuing MBS backed by a larger pool of mortgage loans than the value of the securities issued.</a:t>
          </a:r>
          <a:endParaRPr lang="en-IN"/>
        </a:p>
      </dgm:t>
    </dgm:pt>
    <dgm:pt modelId="{3C137AEE-7D59-46D5-B57E-437F87A308A1}" type="parTrans" cxnId="{60266619-9EEC-4A71-8326-09B5C1D8C268}">
      <dgm:prSet/>
      <dgm:spPr/>
      <dgm:t>
        <a:bodyPr/>
        <a:lstStyle/>
        <a:p>
          <a:endParaRPr lang="en-IN"/>
        </a:p>
      </dgm:t>
    </dgm:pt>
    <dgm:pt modelId="{EF4A903D-3334-4F66-8E38-6B789731F682}" type="sibTrans" cxnId="{60266619-9EEC-4A71-8326-09B5C1D8C268}">
      <dgm:prSet/>
      <dgm:spPr/>
      <dgm:t>
        <a:bodyPr/>
        <a:lstStyle/>
        <a:p>
          <a:endParaRPr lang="en-IN"/>
        </a:p>
      </dgm:t>
    </dgm:pt>
    <dgm:pt modelId="{83228FD2-C551-487D-94E2-F86A75AA479E}">
      <dgm:prSet/>
      <dgm:spPr/>
      <dgm:t>
        <a:bodyPr/>
        <a:lstStyle/>
        <a:p>
          <a:r>
            <a:rPr lang="en-US" b="1"/>
            <a:t>Purpose:</a:t>
          </a:r>
          <a:r>
            <a:rPr lang="en-US"/>
            <a:t> To provide a cushion against potential losses, enhancing the creditworthiness of the MBS.</a:t>
          </a:r>
          <a:endParaRPr lang="en-IN"/>
        </a:p>
      </dgm:t>
    </dgm:pt>
    <dgm:pt modelId="{4BBE1649-6DEF-47DD-A011-75C00C71A2C0}" type="parTrans" cxnId="{9A0A4349-F142-4C6E-BCD1-20598A2E8B9D}">
      <dgm:prSet/>
      <dgm:spPr/>
      <dgm:t>
        <a:bodyPr/>
        <a:lstStyle/>
        <a:p>
          <a:endParaRPr lang="en-IN"/>
        </a:p>
      </dgm:t>
    </dgm:pt>
    <dgm:pt modelId="{2267A354-3C82-4604-8876-D9F49EC80DD6}" type="sibTrans" cxnId="{9A0A4349-F142-4C6E-BCD1-20598A2E8B9D}">
      <dgm:prSet/>
      <dgm:spPr/>
      <dgm:t>
        <a:bodyPr/>
        <a:lstStyle/>
        <a:p>
          <a:endParaRPr lang="en-IN"/>
        </a:p>
      </dgm:t>
    </dgm:pt>
    <dgm:pt modelId="{4A91BFAB-322C-4D52-B737-CE510DCFA1F0}" type="pres">
      <dgm:prSet presAssocID="{51E24E95-E0C9-4E6B-A4E5-8D059B6BD314}" presName="linear" presStyleCnt="0">
        <dgm:presLayoutVars>
          <dgm:animLvl val="lvl"/>
          <dgm:resizeHandles val="exact"/>
        </dgm:presLayoutVars>
      </dgm:prSet>
      <dgm:spPr/>
    </dgm:pt>
    <dgm:pt modelId="{AE1E81A7-21C4-48E2-A330-51C2913AB218}" type="pres">
      <dgm:prSet presAssocID="{18F38A68-622E-4131-A5A1-B49D303AFDF7}" presName="parentText" presStyleLbl="node1" presStyleIdx="0" presStyleCnt="1">
        <dgm:presLayoutVars>
          <dgm:chMax val="0"/>
          <dgm:bulletEnabled val="1"/>
        </dgm:presLayoutVars>
      </dgm:prSet>
      <dgm:spPr/>
    </dgm:pt>
    <dgm:pt modelId="{AC83CB82-17DC-4A1D-8035-DD2D9949792C}" type="pres">
      <dgm:prSet presAssocID="{18F38A68-622E-4131-A5A1-B49D303AFDF7}" presName="childText" presStyleLbl="revTx" presStyleIdx="0" presStyleCnt="1">
        <dgm:presLayoutVars>
          <dgm:bulletEnabled val="1"/>
        </dgm:presLayoutVars>
      </dgm:prSet>
      <dgm:spPr/>
    </dgm:pt>
  </dgm:ptLst>
  <dgm:cxnLst>
    <dgm:cxn modelId="{E4B9C018-E08A-4211-B106-0DEB7AB87918}" srcId="{49E7BCF7-ED0C-4B17-B2DB-2E7A4AEC0BF3}" destId="{32418127-945E-4314-AE7A-7114518D0D3A}" srcOrd="0" destOrd="0" parTransId="{B685FE8D-F335-427D-9752-5DA4A8E804FE}" sibTransId="{18C75CA5-85CC-4139-BB96-5514C7DE6DA0}"/>
    <dgm:cxn modelId="{60266619-9EEC-4A71-8326-09B5C1D8C268}" srcId="{124AD2AF-4321-4DA7-99E7-E0BD8A07D1C6}" destId="{955BEA0B-470F-4EE2-B379-E9132A2B3169}" srcOrd="0" destOrd="0" parTransId="{3C137AEE-7D59-46D5-B57E-437F87A308A1}" sibTransId="{EF4A903D-3334-4F66-8E38-6B789731F682}"/>
    <dgm:cxn modelId="{BB855919-6BCA-4E79-BCD0-7D7646657B8A}" type="presOf" srcId="{396B6871-B2B0-4E4E-8139-D9E6D2948F23}" destId="{AC83CB82-17DC-4A1D-8035-DD2D9949792C}" srcOrd="0" destOrd="4" presId="urn:microsoft.com/office/officeart/2005/8/layout/vList2"/>
    <dgm:cxn modelId="{2E3BBA1B-8706-4DBD-97E6-992CBEFEB5CB}" srcId="{B7817AB4-BBC3-4516-ABD3-CA28A1FD2359}" destId="{396B6871-B2B0-4E4E-8139-D9E6D2948F23}" srcOrd="0" destOrd="0" parTransId="{A3C3CF47-F7C9-4A0D-A015-3F37A2E4A821}" sibTransId="{309F0FA3-97DA-4EAA-A43D-83E8C84A994C}"/>
    <dgm:cxn modelId="{9A0A4349-F142-4C6E-BCD1-20598A2E8B9D}" srcId="{124AD2AF-4321-4DA7-99E7-E0BD8A07D1C6}" destId="{83228FD2-C551-487D-94E2-F86A75AA479E}" srcOrd="1" destOrd="0" parTransId="{4BBE1649-6DEF-47DD-A011-75C00C71A2C0}" sibTransId="{2267A354-3C82-4604-8876-D9F49EC80DD6}"/>
    <dgm:cxn modelId="{285BF749-F65B-43EC-AA35-7099B82D93F0}" type="presOf" srcId="{51E24E95-E0C9-4E6B-A4E5-8D059B6BD314}" destId="{4A91BFAB-322C-4D52-B737-CE510DCFA1F0}" srcOrd="0" destOrd="0" presId="urn:microsoft.com/office/officeart/2005/8/layout/vList2"/>
    <dgm:cxn modelId="{003A8B4A-421F-421C-91D3-720E052CA4E9}" type="presOf" srcId="{955BEA0B-470F-4EE2-B379-E9132A2B3169}" destId="{AC83CB82-17DC-4A1D-8035-DD2D9949792C}" srcOrd="0" destOrd="7" presId="urn:microsoft.com/office/officeart/2005/8/layout/vList2"/>
    <dgm:cxn modelId="{FD93837A-8269-43A0-AA07-CA6EB4E8167F}" type="presOf" srcId="{49E7BCF7-ED0C-4B17-B2DB-2E7A4AEC0BF3}" destId="{AC83CB82-17DC-4A1D-8035-DD2D9949792C}" srcOrd="0" destOrd="0" presId="urn:microsoft.com/office/officeart/2005/8/layout/vList2"/>
    <dgm:cxn modelId="{A371DE7C-C85E-40A8-8DFD-10AFEF384CEF}" srcId="{18F38A68-622E-4131-A5A1-B49D303AFDF7}" destId="{B7817AB4-BBC3-4516-ABD3-CA28A1FD2359}" srcOrd="1" destOrd="0" parTransId="{C065B79E-9B76-4AB1-B3A3-A07479A61123}" sibTransId="{2D659EA1-C22B-4EBB-A2DC-33ACDE2EDB56}"/>
    <dgm:cxn modelId="{E252B67F-D60B-418C-9F7B-4C80A009988F}" type="presOf" srcId="{D9965894-3ACF-4C24-9999-BCC0596A899A}" destId="{AC83CB82-17DC-4A1D-8035-DD2D9949792C}" srcOrd="0" destOrd="5" presId="urn:microsoft.com/office/officeart/2005/8/layout/vList2"/>
    <dgm:cxn modelId="{4205A281-9F9C-4DB5-8EC5-2A7B40686520}" srcId="{18F38A68-622E-4131-A5A1-B49D303AFDF7}" destId="{49E7BCF7-ED0C-4B17-B2DB-2E7A4AEC0BF3}" srcOrd="0" destOrd="0" parTransId="{F30EF100-82FC-41DB-8725-FC98771F7BC5}" sibTransId="{771E607C-3010-475F-8AEC-0138D4515CEE}"/>
    <dgm:cxn modelId="{B7CB1B89-1AE5-4A42-B2A2-5DC8E4BD7F33}" srcId="{51E24E95-E0C9-4E6B-A4E5-8D059B6BD314}" destId="{18F38A68-622E-4131-A5A1-B49D303AFDF7}" srcOrd="0" destOrd="0" parTransId="{D8890676-BDF2-4FBE-97F8-D959E6F6E1F0}" sibTransId="{5AAE9640-3360-4F6F-9F4E-28B6BD5E4E02}"/>
    <dgm:cxn modelId="{8B10A18C-3682-4E54-9C4E-1DE88FDB0193}" srcId="{49E7BCF7-ED0C-4B17-B2DB-2E7A4AEC0BF3}" destId="{2B166564-A559-47B2-96F4-D45ECD8F2D59}" srcOrd="1" destOrd="0" parTransId="{B7E3F28A-C07D-4C21-88EB-1043E5DE4793}" sibTransId="{C5A38112-7E5E-451C-B64C-69463457D414}"/>
    <dgm:cxn modelId="{35A9D49F-A193-4278-87E5-53F7F33DF045}" srcId="{B7817AB4-BBC3-4516-ABD3-CA28A1FD2359}" destId="{D9965894-3ACF-4C24-9999-BCC0596A899A}" srcOrd="1" destOrd="0" parTransId="{67531826-A49D-4898-BE38-EF3718EC8639}" sibTransId="{DE4023B7-BC53-4DDD-ADE5-1A4EE2AC1452}"/>
    <dgm:cxn modelId="{1B4CDB9F-4A1E-443C-8B15-7665593C6A14}" type="presOf" srcId="{32418127-945E-4314-AE7A-7114518D0D3A}" destId="{AC83CB82-17DC-4A1D-8035-DD2D9949792C}" srcOrd="0" destOrd="1" presId="urn:microsoft.com/office/officeart/2005/8/layout/vList2"/>
    <dgm:cxn modelId="{3F9936C7-5469-47C3-9B04-DA4859E4F301}" type="presOf" srcId="{18F38A68-622E-4131-A5A1-B49D303AFDF7}" destId="{AE1E81A7-21C4-48E2-A330-51C2913AB218}" srcOrd="0" destOrd="0" presId="urn:microsoft.com/office/officeart/2005/8/layout/vList2"/>
    <dgm:cxn modelId="{6F01B5CF-B073-4F76-AE48-0ABF2CDFB7AC}" type="presOf" srcId="{83228FD2-C551-487D-94E2-F86A75AA479E}" destId="{AC83CB82-17DC-4A1D-8035-DD2D9949792C}" srcOrd="0" destOrd="8" presId="urn:microsoft.com/office/officeart/2005/8/layout/vList2"/>
    <dgm:cxn modelId="{14B8F8D0-9104-4CAB-ACC1-754EE6DC9BA2}" type="presOf" srcId="{B7817AB4-BBC3-4516-ABD3-CA28A1FD2359}" destId="{AC83CB82-17DC-4A1D-8035-DD2D9949792C}" srcOrd="0" destOrd="3" presId="urn:microsoft.com/office/officeart/2005/8/layout/vList2"/>
    <dgm:cxn modelId="{54589CF4-4E37-4AE9-962E-90F551D33351}" srcId="{18F38A68-622E-4131-A5A1-B49D303AFDF7}" destId="{124AD2AF-4321-4DA7-99E7-E0BD8A07D1C6}" srcOrd="2" destOrd="0" parTransId="{3727CD18-65D9-4E77-8177-B8BCE5EBA6BF}" sibTransId="{D76ACFDD-D429-40F3-BEAE-25AF4799B6BB}"/>
    <dgm:cxn modelId="{F2A4CFFB-291E-42CB-98E4-563C75B9E54B}" type="presOf" srcId="{2B166564-A559-47B2-96F4-D45ECD8F2D59}" destId="{AC83CB82-17DC-4A1D-8035-DD2D9949792C}" srcOrd="0" destOrd="2" presId="urn:microsoft.com/office/officeart/2005/8/layout/vList2"/>
    <dgm:cxn modelId="{C1C8F8FD-44B9-4EC5-BA94-8539D583CA80}" type="presOf" srcId="{124AD2AF-4321-4DA7-99E7-E0BD8A07D1C6}" destId="{AC83CB82-17DC-4A1D-8035-DD2D9949792C}" srcOrd="0" destOrd="6" presId="urn:microsoft.com/office/officeart/2005/8/layout/vList2"/>
    <dgm:cxn modelId="{F7D4D889-C713-4455-821D-D516509CBC16}" type="presParOf" srcId="{4A91BFAB-322C-4D52-B737-CE510DCFA1F0}" destId="{AE1E81A7-21C4-48E2-A330-51C2913AB218}" srcOrd="0" destOrd="0" presId="urn:microsoft.com/office/officeart/2005/8/layout/vList2"/>
    <dgm:cxn modelId="{3463BE34-042B-4F9E-B32D-1CDAB444B16D}" type="presParOf" srcId="{4A91BFAB-322C-4D52-B737-CE510DCFA1F0}" destId="{AC83CB82-17DC-4A1D-8035-DD2D9949792C}"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48951CA7-6359-47FB-9442-47C0510D1A0F}"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IN"/>
        </a:p>
      </dgm:t>
    </dgm:pt>
    <dgm:pt modelId="{2B8296FA-D8C2-450C-B2E5-AAAD8D829DFB}">
      <dgm:prSet/>
      <dgm:spPr/>
      <dgm:t>
        <a:bodyPr/>
        <a:lstStyle/>
        <a:p>
          <a:r>
            <a:rPr lang="en-US" b="1"/>
            <a:t>Credit Risk Assessment:</a:t>
          </a:r>
          <a:endParaRPr lang="en-IN"/>
        </a:p>
      </dgm:t>
    </dgm:pt>
    <dgm:pt modelId="{E9C60F8C-7329-484D-9B04-F17F52C46621}" type="parTrans" cxnId="{2EABCF9C-2B97-411E-92FE-3BC3C5150054}">
      <dgm:prSet/>
      <dgm:spPr/>
      <dgm:t>
        <a:bodyPr/>
        <a:lstStyle/>
        <a:p>
          <a:endParaRPr lang="en-IN"/>
        </a:p>
      </dgm:t>
    </dgm:pt>
    <dgm:pt modelId="{16A72C95-CCDA-4BDC-969F-C24D56C77141}" type="sibTrans" cxnId="{2EABCF9C-2B97-411E-92FE-3BC3C5150054}">
      <dgm:prSet/>
      <dgm:spPr/>
      <dgm:t>
        <a:bodyPr/>
        <a:lstStyle/>
        <a:p>
          <a:endParaRPr lang="en-IN"/>
        </a:p>
      </dgm:t>
    </dgm:pt>
    <dgm:pt modelId="{620BE99C-2F67-4E3A-ACAD-2129F7963CDE}">
      <dgm:prSet/>
      <dgm:spPr/>
      <dgm:t>
        <a:bodyPr/>
        <a:lstStyle/>
        <a:p>
          <a:r>
            <a:rPr lang="en-US" b="1"/>
            <a:t>Credit Scoring:</a:t>
          </a:r>
          <a:r>
            <a:rPr lang="en-US"/>
            <a:t> Evaluating borrowers' creditworthiness using credit scores and credit history.</a:t>
          </a:r>
          <a:endParaRPr lang="en-IN"/>
        </a:p>
      </dgm:t>
    </dgm:pt>
    <dgm:pt modelId="{CB626B1D-518E-4CF6-B6AC-E36CB6308AB2}" type="parTrans" cxnId="{EA0D96C8-441F-49F4-9F3C-AA2DECB760AF}">
      <dgm:prSet/>
      <dgm:spPr/>
      <dgm:t>
        <a:bodyPr/>
        <a:lstStyle/>
        <a:p>
          <a:endParaRPr lang="en-IN"/>
        </a:p>
      </dgm:t>
    </dgm:pt>
    <dgm:pt modelId="{2AE26781-44E6-4C91-BB70-19D93A1DAA8B}" type="sibTrans" cxnId="{EA0D96C8-441F-49F4-9F3C-AA2DECB760AF}">
      <dgm:prSet/>
      <dgm:spPr/>
      <dgm:t>
        <a:bodyPr/>
        <a:lstStyle/>
        <a:p>
          <a:endParaRPr lang="en-IN"/>
        </a:p>
      </dgm:t>
    </dgm:pt>
    <dgm:pt modelId="{828C048A-1E36-4E31-83EA-2438BFFD5FAE}">
      <dgm:prSet/>
      <dgm:spPr/>
      <dgm:t>
        <a:bodyPr/>
        <a:lstStyle/>
        <a:p>
          <a:r>
            <a:rPr lang="en-US" b="1"/>
            <a:t>Loan-to-Value (LTV) Ratio:</a:t>
          </a:r>
          <a:r>
            <a:rPr lang="en-US"/>
            <a:t> Assessing the risk based on the ratio of the loan amount to the appraised value of the property.</a:t>
          </a:r>
          <a:endParaRPr lang="en-IN"/>
        </a:p>
      </dgm:t>
    </dgm:pt>
    <dgm:pt modelId="{BB65422D-58FE-467B-8533-F0AD908C2FFA}" type="parTrans" cxnId="{78B0536A-64B6-45E3-A433-410D4155FF0C}">
      <dgm:prSet/>
      <dgm:spPr/>
      <dgm:t>
        <a:bodyPr/>
        <a:lstStyle/>
        <a:p>
          <a:endParaRPr lang="en-IN"/>
        </a:p>
      </dgm:t>
    </dgm:pt>
    <dgm:pt modelId="{05F4123C-D418-46FB-BA88-242DF243D0C4}" type="sibTrans" cxnId="{78B0536A-64B6-45E3-A433-410D4155FF0C}">
      <dgm:prSet/>
      <dgm:spPr/>
      <dgm:t>
        <a:bodyPr/>
        <a:lstStyle/>
        <a:p>
          <a:endParaRPr lang="en-IN"/>
        </a:p>
      </dgm:t>
    </dgm:pt>
    <dgm:pt modelId="{A4BF9E98-C6BC-4A36-84B8-FF285EB96EC5}">
      <dgm:prSet/>
      <dgm:spPr/>
      <dgm:t>
        <a:bodyPr/>
        <a:lstStyle/>
        <a:p>
          <a:r>
            <a:rPr lang="en-US" b="1"/>
            <a:t>Debt-to-Income (DTI) Ratio:</a:t>
          </a:r>
          <a:r>
            <a:rPr lang="en-US"/>
            <a:t> Evaluating borrowers' ability to manage monthly payments by comparing their debt obligations to their income.</a:t>
          </a:r>
          <a:endParaRPr lang="en-IN"/>
        </a:p>
      </dgm:t>
    </dgm:pt>
    <dgm:pt modelId="{B8F94FB3-9379-4EC5-BCE1-D99A1E7BB71B}" type="parTrans" cxnId="{50F99071-BCF4-4C6A-A981-518748C6A091}">
      <dgm:prSet/>
      <dgm:spPr/>
      <dgm:t>
        <a:bodyPr/>
        <a:lstStyle/>
        <a:p>
          <a:endParaRPr lang="en-IN"/>
        </a:p>
      </dgm:t>
    </dgm:pt>
    <dgm:pt modelId="{6B4C5919-3732-4496-821C-42957C0327AA}" type="sibTrans" cxnId="{50F99071-BCF4-4C6A-A981-518748C6A091}">
      <dgm:prSet/>
      <dgm:spPr/>
      <dgm:t>
        <a:bodyPr/>
        <a:lstStyle/>
        <a:p>
          <a:endParaRPr lang="en-IN"/>
        </a:p>
      </dgm:t>
    </dgm:pt>
    <dgm:pt modelId="{02098674-E702-4495-9988-6648C41F8BA1}">
      <dgm:prSet/>
      <dgm:spPr/>
      <dgm:t>
        <a:bodyPr/>
        <a:lstStyle/>
        <a:p>
          <a:r>
            <a:rPr lang="en-US" b="1"/>
            <a:t>Interest Rate Risk Assessment:</a:t>
          </a:r>
          <a:endParaRPr lang="en-IN"/>
        </a:p>
      </dgm:t>
    </dgm:pt>
    <dgm:pt modelId="{EAB0A472-D5DE-4B7E-934C-C40D977F5FEA}" type="parTrans" cxnId="{0F182A7D-5084-45E6-8777-1845F82916A2}">
      <dgm:prSet/>
      <dgm:spPr/>
      <dgm:t>
        <a:bodyPr/>
        <a:lstStyle/>
        <a:p>
          <a:endParaRPr lang="en-IN"/>
        </a:p>
      </dgm:t>
    </dgm:pt>
    <dgm:pt modelId="{6E3B29AC-7432-4C34-B232-94303DC76765}" type="sibTrans" cxnId="{0F182A7D-5084-45E6-8777-1845F82916A2}">
      <dgm:prSet/>
      <dgm:spPr/>
      <dgm:t>
        <a:bodyPr/>
        <a:lstStyle/>
        <a:p>
          <a:endParaRPr lang="en-IN"/>
        </a:p>
      </dgm:t>
    </dgm:pt>
    <dgm:pt modelId="{7B98CAED-B1B0-4160-93E8-57085A6F85B9}">
      <dgm:prSet/>
      <dgm:spPr/>
      <dgm:t>
        <a:bodyPr/>
        <a:lstStyle/>
        <a:p>
          <a:r>
            <a:rPr lang="en-US" b="1"/>
            <a:t>Scenario Analysis:</a:t>
          </a:r>
          <a:r>
            <a:rPr lang="en-US"/>
            <a:t> Assessing the impact of different interest rate scenarios on the value of MBS and the overall portfolio.</a:t>
          </a:r>
          <a:endParaRPr lang="en-IN"/>
        </a:p>
      </dgm:t>
    </dgm:pt>
    <dgm:pt modelId="{DEC03988-F921-4CE6-B9D7-92664B43946A}" type="parTrans" cxnId="{1F143A10-1DAC-4F28-975E-1090E06A38A2}">
      <dgm:prSet/>
      <dgm:spPr/>
      <dgm:t>
        <a:bodyPr/>
        <a:lstStyle/>
        <a:p>
          <a:endParaRPr lang="en-IN"/>
        </a:p>
      </dgm:t>
    </dgm:pt>
    <dgm:pt modelId="{00491F98-AA99-46EA-9987-A7CC9A8A033F}" type="sibTrans" cxnId="{1F143A10-1DAC-4F28-975E-1090E06A38A2}">
      <dgm:prSet/>
      <dgm:spPr/>
      <dgm:t>
        <a:bodyPr/>
        <a:lstStyle/>
        <a:p>
          <a:endParaRPr lang="en-IN"/>
        </a:p>
      </dgm:t>
    </dgm:pt>
    <dgm:pt modelId="{BE0E5712-BDEF-44A2-A8D0-56C9115FFC69}">
      <dgm:prSet/>
      <dgm:spPr/>
      <dgm:t>
        <a:bodyPr/>
        <a:lstStyle/>
        <a:p>
          <a:r>
            <a:rPr lang="en-US" b="1"/>
            <a:t>Duration and Convexity Analysis:</a:t>
          </a:r>
          <a:r>
            <a:rPr lang="en-US"/>
            <a:t> Measuring the sensitivity of the MBS portfolio to changes in interest rates.</a:t>
          </a:r>
          <a:endParaRPr lang="en-IN"/>
        </a:p>
      </dgm:t>
    </dgm:pt>
    <dgm:pt modelId="{BCCA0724-81E6-41FB-86C7-AC46E25E8C8B}" type="parTrans" cxnId="{4F0F47B1-D375-4D3B-91C1-2A14B0ADA799}">
      <dgm:prSet/>
      <dgm:spPr/>
      <dgm:t>
        <a:bodyPr/>
        <a:lstStyle/>
        <a:p>
          <a:endParaRPr lang="en-IN"/>
        </a:p>
      </dgm:t>
    </dgm:pt>
    <dgm:pt modelId="{48D549C1-29DC-4BCB-84C1-4527006C4E8C}" type="sibTrans" cxnId="{4F0F47B1-D375-4D3B-91C1-2A14B0ADA799}">
      <dgm:prSet/>
      <dgm:spPr/>
      <dgm:t>
        <a:bodyPr/>
        <a:lstStyle/>
        <a:p>
          <a:endParaRPr lang="en-IN"/>
        </a:p>
      </dgm:t>
    </dgm:pt>
    <dgm:pt modelId="{1879F805-D02F-44A3-BCFB-794B3B5DED86}">
      <dgm:prSet/>
      <dgm:spPr/>
      <dgm:t>
        <a:bodyPr/>
        <a:lstStyle/>
        <a:p>
          <a:r>
            <a:rPr lang="en-US" b="1"/>
            <a:t>Prepayment Risk Assessment:</a:t>
          </a:r>
          <a:endParaRPr lang="en-IN"/>
        </a:p>
      </dgm:t>
    </dgm:pt>
    <dgm:pt modelId="{DD6CBC4E-6C4B-4EBA-9B5F-36205A869DC0}" type="parTrans" cxnId="{EFC480D1-70A8-4EA6-9E23-A6FC6B5D6F8C}">
      <dgm:prSet/>
      <dgm:spPr/>
      <dgm:t>
        <a:bodyPr/>
        <a:lstStyle/>
        <a:p>
          <a:endParaRPr lang="en-IN"/>
        </a:p>
      </dgm:t>
    </dgm:pt>
    <dgm:pt modelId="{6BD50808-2B90-4F71-901C-F02228857407}" type="sibTrans" cxnId="{EFC480D1-70A8-4EA6-9E23-A6FC6B5D6F8C}">
      <dgm:prSet/>
      <dgm:spPr/>
      <dgm:t>
        <a:bodyPr/>
        <a:lstStyle/>
        <a:p>
          <a:endParaRPr lang="en-IN"/>
        </a:p>
      </dgm:t>
    </dgm:pt>
    <dgm:pt modelId="{4D28FF03-C0ED-4733-9A4B-020279484CC2}">
      <dgm:prSet/>
      <dgm:spPr/>
      <dgm:t>
        <a:bodyPr/>
        <a:lstStyle/>
        <a:p>
          <a:r>
            <a:rPr lang="en-US" b="1"/>
            <a:t>Historical Prepayment Data:</a:t>
          </a:r>
          <a:r>
            <a:rPr lang="en-US"/>
            <a:t> Analyzing historical prepayment rates to estimate future prepayment behavior.</a:t>
          </a:r>
          <a:endParaRPr lang="en-IN"/>
        </a:p>
      </dgm:t>
    </dgm:pt>
    <dgm:pt modelId="{5933CEFF-ADEF-4387-882E-CF307AB7F07B}" type="parTrans" cxnId="{390B7E5C-CFAC-4BAB-B040-C86FDC9C01F2}">
      <dgm:prSet/>
      <dgm:spPr/>
      <dgm:t>
        <a:bodyPr/>
        <a:lstStyle/>
        <a:p>
          <a:endParaRPr lang="en-IN"/>
        </a:p>
      </dgm:t>
    </dgm:pt>
    <dgm:pt modelId="{39E7E50E-284E-491F-947B-7C2ADB3C1F9D}" type="sibTrans" cxnId="{390B7E5C-CFAC-4BAB-B040-C86FDC9C01F2}">
      <dgm:prSet/>
      <dgm:spPr/>
      <dgm:t>
        <a:bodyPr/>
        <a:lstStyle/>
        <a:p>
          <a:endParaRPr lang="en-IN"/>
        </a:p>
      </dgm:t>
    </dgm:pt>
    <dgm:pt modelId="{084E46D3-C329-4C81-873A-D97AE92C12A2}">
      <dgm:prSet/>
      <dgm:spPr/>
      <dgm:t>
        <a:bodyPr/>
        <a:lstStyle/>
        <a:p>
          <a:r>
            <a:rPr lang="en-US" b="1"/>
            <a:t>Economic Indicators:</a:t>
          </a:r>
          <a:r>
            <a:rPr lang="en-US"/>
            <a:t> Monitoring economic factors such as interest rates and housing market conditions that influence prepayment rates.</a:t>
          </a:r>
          <a:endParaRPr lang="en-IN"/>
        </a:p>
      </dgm:t>
    </dgm:pt>
    <dgm:pt modelId="{009959AA-5608-4B80-8E4C-43B5FDDCC8CA}" type="parTrans" cxnId="{118B3505-D03F-4295-A39A-54BE3612040C}">
      <dgm:prSet/>
      <dgm:spPr/>
      <dgm:t>
        <a:bodyPr/>
        <a:lstStyle/>
        <a:p>
          <a:endParaRPr lang="en-IN"/>
        </a:p>
      </dgm:t>
    </dgm:pt>
    <dgm:pt modelId="{F0F013AD-9AD1-4027-AF18-6DBCD685FCA5}" type="sibTrans" cxnId="{118B3505-D03F-4295-A39A-54BE3612040C}">
      <dgm:prSet/>
      <dgm:spPr/>
      <dgm:t>
        <a:bodyPr/>
        <a:lstStyle/>
        <a:p>
          <a:endParaRPr lang="en-IN"/>
        </a:p>
      </dgm:t>
    </dgm:pt>
    <dgm:pt modelId="{10C45B3A-519C-4C5A-8078-70D566169EF2}" type="pres">
      <dgm:prSet presAssocID="{48951CA7-6359-47FB-9442-47C0510D1A0F}" presName="Name0" presStyleCnt="0">
        <dgm:presLayoutVars>
          <dgm:dir/>
          <dgm:animLvl val="lvl"/>
          <dgm:resizeHandles val="exact"/>
        </dgm:presLayoutVars>
      </dgm:prSet>
      <dgm:spPr/>
    </dgm:pt>
    <dgm:pt modelId="{8BC99FBC-4522-4C7E-A21B-6EF8EDE79303}" type="pres">
      <dgm:prSet presAssocID="{2B8296FA-D8C2-450C-B2E5-AAAD8D829DFB}" presName="composite" presStyleCnt="0"/>
      <dgm:spPr/>
    </dgm:pt>
    <dgm:pt modelId="{18C8234A-55F4-4406-AD01-CFA5FA58046D}" type="pres">
      <dgm:prSet presAssocID="{2B8296FA-D8C2-450C-B2E5-AAAD8D829DFB}" presName="parTx" presStyleLbl="alignNode1" presStyleIdx="0" presStyleCnt="3">
        <dgm:presLayoutVars>
          <dgm:chMax val="0"/>
          <dgm:chPref val="0"/>
          <dgm:bulletEnabled val="1"/>
        </dgm:presLayoutVars>
      </dgm:prSet>
      <dgm:spPr/>
    </dgm:pt>
    <dgm:pt modelId="{1BD81526-FC4D-405F-B22C-D945614A6BB4}" type="pres">
      <dgm:prSet presAssocID="{2B8296FA-D8C2-450C-B2E5-AAAD8D829DFB}" presName="desTx" presStyleLbl="alignAccFollowNode1" presStyleIdx="0" presStyleCnt="3">
        <dgm:presLayoutVars>
          <dgm:bulletEnabled val="1"/>
        </dgm:presLayoutVars>
      </dgm:prSet>
      <dgm:spPr/>
    </dgm:pt>
    <dgm:pt modelId="{10F1D07E-A6E3-445C-87A2-6E31339B1C3E}" type="pres">
      <dgm:prSet presAssocID="{16A72C95-CCDA-4BDC-969F-C24D56C77141}" presName="space" presStyleCnt="0"/>
      <dgm:spPr/>
    </dgm:pt>
    <dgm:pt modelId="{BF904E50-9BD8-4077-99BC-413E3103E84E}" type="pres">
      <dgm:prSet presAssocID="{02098674-E702-4495-9988-6648C41F8BA1}" presName="composite" presStyleCnt="0"/>
      <dgm:spPr/>
    </dgm:pt>
    <dgm:pt modelId="{5B361D2B-7639-4925-B834-00CF78A4C837}" type="pres">
      <dgm:prSet presAssocID="{02098674-E702-4495-9988-6648C41F8BA1}" presName="parTx" presStyleLbl="alignNode1" presStyleIdx="1" presStyleCnt="3">
        <dgm:presLayoutVars>
          <dgm:chMax val="0"/>
          <dgm:chPref val="0"/>
          <dgm:bulletEnabled val="1"/>
        </dgm:presLayoutVars>
      </dgm:prSet>
      <dgm:spPr/>
    </dgm:pt>
    <dgm:pt modelId="{B8842FAF-8B04-4183-AB76-9D5B380B3DE9}" type="pres">
      <dgm:prSet presAssocID="{02098674-E702-4495-9988-6648C41F8BA1}" presName="desTx" presStyleLbl="alignAccFollowNode1" presStyleIdx="1" presStyleCnt="3">
        <dgm:presLayoutVars>
          <dgm:bulletEnabled val="1"/>
        </dgm:presLayoutVars>
      </dgm:prSet>
      <dgm:spPr/>
    </dgm:pt>
    <dgm:pt modelId="{4737FB8B-063B-4140-80CA-5181B587A13B}" type="pres">
      <dgm:prSet presAssocID="{6E3B29AC-7432-4C34-B232-94303DC76765}" presName="space" presStyleCnt="0"/>
      <dgm:spPr/>
    </dgm:pt>
    <dgm:pt modelId="{F7F406CC-1EF3-4142-A042-0DB0E2857940}" type="pres">
      <dgm:prSet presAssocID="{1879F805-D02F-44A3-BCFB-794B3B5DED86}" presName="composite" presStyleCnt="0"/>
      <dgm:spPr/>
    </dgm:pt>
    <dgm:pt modelId="{FBE41890-2061-4675-8872-7FA937BC8F70}" type="pres">
      <dgm:prSet presAssocID="{1879F805-D02F-44A3-BCFB-794B3B5DED86}" presName="parTx" presStyleLbl="alignNode1" presStyleIdx="2" presStyleCnt="3">
        <dgm:presLayoutVars>
          <dgm:chMax val="0"/>
          <dgm:chPref val="0"/>
          <dgm:bulletEnabled val="1"/>
        </dgm:presLayoutVars>
      </dgm:prSet>
      <dgm:spPr/>
    </dgm:pt>
    <dgm:pt modelId="{26F0315C-C759-4D4E-8D76-C6198D9CBB36}" type="pres">
      <dgm:prSet presAssocID="{1879F805-D02F-44A3-BCFB-794B3B5DED86}" presName="desTx" presStyleLbl="alignAccFollowNode1" presStyleIdx="2" presStyleCnt="3">
        <dgm:presLayoutVars>
          <dgm:bulletEnabled val="1"/>
        </dgm:presLayoutVars>
      </dgm:prSet>
      <dgm:spPr/>
    </dgm:pt>
  </dgm:ptLst>
  <dgm:cxnLst>
    <dgm:cxn modelId="{118B3505-D03F-4295-A39A-54BE3612040C}" srcId="{1879F805-D02F-44A3-BCFB-794B3B5DED86}" destId="{084E46D3-C329-4C81-873A-D97AE92C12A2}" srcOrd="1" destOrd="0" parTransId="{009959AA-5608-4B80-8E4C-43B5FDDCC8CA}" sibTransId="{F0F013AD-9AD1-4027-AF18-6DBCD685FCA5}"/>
    <dgm:cxn modelId="{1F143A10-1DAC-4F28-975E-1090E06A38A2}" srcId="{02098674-E702-4495-9988-6648C41F8BA1}" destId="{7B98CAED-B1B0-4160-93E8-57085A6F85B9}" srcOrd="0" destOrd="0" parTransId="{DEC03988-F921-4CE6-B9D7-92664B43946A}" sibTransId="{00491F98-AA99-46EA-9987-A7CC9A8A033F}"/>
    <dgm:cxn modelId="{F9074A17-3C8F-41BA-92D2-C4ABB4FEE44A}" type="presOf" srcId="{48951CA7-6359-47FB-9442-47C0510D1A0F}" destId="{10C45B3A-519C-4C5A-8078-70D566169EF2}" srcOrd="0" destOrd="0" presId="urn:microsoft.com/office/officeart/2005/8/layout/hList1"/>
    <dgm:cxn modelId="{17C35E21-8EBD-4900-8672-C22DD24C7DCA}" type="presOf" srcId="{BE0E5712-BDEF-44A2-A8D0-56C9115FFC69}" destId="{B8842FAF-8B04-4183-AB76-9D5B380B3DE9}" srcOrd="0" destOrd="1" presId="urn:microsoft.com/office/officeart/2005/8/layout/hList1"/>
    <dgm:cxn modelId="{5D1D5138-8FB8-45BE-94F8-9895AD7EDEC9}" type="presOf" srcId="{02098674-E702-4495-9988-6648C41F8BA1}" destId="{5B361D2B-7639-4925-B834-00CF78A4C837}" srcOrd="0" destOrd="0" presId="urn:microsoft.com/office/officeart/2005/8/layout/hList1"/>
    <dgm:cxn modelId="{390B7E5C-CFAC-4BAB-B040-C86FDC9C01F2}" srcId="{1879F805-D02F-44A3-BCFB-794B3B5DED86}" destId="{4D28FF03-C0ED-4733-9A4B-020279484CC2}" srcOrd="0" destOrd="0" parTransId="{5933CEFF-ADEF-4387-882E-CF307AB7F07B}" sibTransId="{39E7E50E-284E-491F-947B-7C2ADB3C1F9D}"/>
    <dgm:cxn modelId="{F603B460-9E58-4028-9C81-B19A8BFB6555}" type="presOf" srcId="{4D28FF03-C0ED-4733-9A4B-020279484CC2}" destId="{26F0315C-C759-4D4E-8D76-C6198D9CBB36}" srcOrd="0" destOrd="0" presId="urn:microsoft.com/office/officeart/2005/8/layout/hList1"/>
    <dgm:cxn modelId="{78B0536A-64B6-45E3-A433-410D4155FF0C}" srcId="{2B8296FA-D8C2-450C-B2E5-AAAD8D829DFB}" destId="{828C048A-1E36-4E31-83EA-2438BFFD5FAE}" srcOrd="1" destOrd="0" parTransId="{BB65422D-58FE-467B-8533-F0AD908C2FFA}" sibTransId="{05F4123C-D418-46FB-BA88-242DF243D0C4}"/>
    <dgm:cxn modelId="{50F99071-BCF4-4C6A-A981-518748C6A091}" srcId="{2B8296FA-D8C2-450C-B2E5-AAAD8D829DFB}" destId="{A4BF9E98-C6BC-4A36-84B8-FF285EB96EC5}" srcOrd="2" destOrd="0" parTransId="{B8F94FB3-9379-4EC5-BCE1-D99A1E7BB71B}" sibTransId="{6B4C5919-3732-4496-821C-42957C0327AA}"/>
    <dgm:cxn modelId="{EF9DE853-2E0B-4FDC-9965-A2F980213514}" type="presOf" srcId="{7B98CAED-B1B0-4160-93E8-57085A6F85B9}" destId="{B8842FAF-8B04-4183-AB76-9D5B380B3DE9}" srcOrd="0" destOrd="0" presId="urn:microsoft.com/office/officeart/2005/8/layout/hList1"/>
    <dgm:cxn modelId="{0F182A7D-5084-45E6-8777-1845F82916A2}" srcId="{48951CA7-6359-47FB-9442-47C0510D1A0F}" destId="{02098674-E702-4495-9988-6648C41F8BA1}" srcOrd="1" destOrd="0" parTransId="{EAB0A472-D5DE-4B7E-934C-C40D977F5FEA}" sibTransId="{6E3B29AC-7432-4C34-B232-94303DC76765}"/>
    <dgm:cxn modelId="{B8C4348A-65A8-4841-B1B5-C509A4BBCF6B}" type="presOf" srcId="{2B8296FA-D8C2-450C-B2E5-AAAD8D829DFB}" destId="{18C8234A-55F4-4406-AD01-CFA5FA58046D}" srcOrd="0" destOrd="0" presId="urn:microsoft.com/office/officeart/2005/8/layout/hList1"/>
    <dgm:cxn modelId="{2EABCF9C-2B97-411E-92FE-3BC3C5150054}" srcId="{48951CA7-6359-47FB-9442-47C0510D1A0F}" destId="{2B8296FA-D8C2-450C-B2E5-AAAD8D829DFB}" srcOrd="0" destOrd="0" parTransId="{E9C60F8C-7329-484D-9B04-F17F52C46621}" sibTransId="{16A72C95-CCDA-4BDC-969F-C24D56C77141}"/>
    <dgm:cxn modelId="{4F0F47B1-D375-4D3B-91C1-2A14B0ADA799}" srcId="{02098674-E702-4495-9988-6648C41F8BA1}" destId="{BE0E5712-BDEF-44A2-A8D0-56C9115FFC69}" srcOrd="1" destOrd="0" parTransId="{BCCA0724-81E6-41FB-86C7-AC46E25E8C8B}" sibTransId="{48D549C1-29DC-4BCB-84C1-4527006C4E8C}"/>
    <dgm:cxn modelId="{487CCAB9-E08D-45A7-B636-2F8436D846DC}" type="presOf" srcId="{1879F805-D02F-44A3-BCFB-794B3B5DED86}" destId="{FBE41890-2061-4675-8872-7FA937BC8F70}" srcOrd="0" destOrd="0" presId="urn:microsoft.com/office/officeart/2005/8/layout/hList1"/>
    <dgm:cxn modelId="{2231E8C6-52EB-449D-9969-92EAC09AFA95}" type="presOf" srcId="{620BE99C-2F67-4E3A-ACAD-2129F7963CDE}" destId="{1BD81526-FC4D-405F-B22C-D945614A6BB4}" srcOrd="0" destOrd="0" presId="urn:microsoft.com/office/officeart/2005/8/layout/hList1"/>
    <dgm:cxn modelId="{EA0D96C8-441F-49F4-9F3C-AA2DECB760AF}" srcId="{2B8296FA-D8C2-450C-B2E5-AAAD8D829DFB}" destId="{620BE99C-2F67-4E3A-ACAD-2129F7963CDE}" srcOrd="0" destOrd="0" parTransId="{CB626B1D-518E-4CF6-B6AC-E36CB6308AB2}" sibTransId="{2AE26781-44E6-4C91-BB70-19D93A1DAA8B}"/>
    <dgm:cxn modelId="{1A4D6DCE-38A7-4EB3-880D-C1C3984ABCD2}" type="presOf" srcId="{A4BF9E98-C6BC-4A36-84B8-FF285EB96EC5}" destId="{1BD81526-FC4D-405F-B22C-D945614A6BB4}" srcOrd="0" destOrd="2" presId="urn:microsoft.com/office/officeart/2005/8/layout/hList1"/>
    <dgm:cxn modelId="{EFC480D1-70A8-4EA6-9E23-A6FC6B5D6F8C}" srcId="{48951CA7-6359-47FB-9442-47C0510D1A0F}" destId="{1879F805-D02F-44A3-BCFB-794B3B5DED86}" srcOrd="2" destOrd="0" parTransId="{DD6CBC4E-6C4B-4EBA-9B5F-36205A869DC0}" sibTransId="{6BD50808-2B90-4F71-901C-F02228857407}"/>
    <dgm:cxn modelId="{593754DD-E465-4FB0-978B-27ACB1D6D5B4}" type="presOf" srcId="{828C048A-1E36-4E31-83EA-2438BFFD5FAE}" destId="{1BD81526-FC4D-405F-B22C-D945614A6BB4}" srcOrd="0" destOrd="1" presId="urn:microsoft.com/office/officeart/2005/8/layout/hList1"/>
    <dgm:cxn modelId="{827AC4F7-1E3B-4AA1-BDA8-D183DD511B66}" type="presOf" srcId="{084E46D3-C329-4C81-873A-D97AE92C12A2}" destId="{26F0315C-C759-4D4E-8D76-C6198D9CBB36}" srcOrd="0" destOrd="1" presId="urn:microsoft.com/office/officeart/2005/8/layout/hList1"/>
    <dgm:cxn modelId="{FCD58F33-822C-4D47-84EA-FEA36477F96D}" type="presParOf" srcId="{10C45B3A-519C-4C5A-8078-70D566169EF2}" destId="{8BC99FBC-4522-4C7E-A21B-6EF8EDE79303}" srcOrd="0" destOrd="0" presId="urn:microsoft.com/office/officeart/2005/8/layout/hList1"/>
    <dgm:cxn modelId="{44DC9F08-F468-4001-AF58-2E1862D5CF7B}" type="presParOf" srcId="{8BC99FBC-4522-4C7E-A21B-6EF8EDE79303}" destId="{18C8234A-55F4-4406-AD01-CFA5FA58046D}" srcOrd="0" destOrd="0" presId="urn:microsoft.com/office/officeart/2005/8/layout/hList1"/>
    <dgm:cxn modelId="{212D4396-22DE-4F31-A225-1BB0A92BC442}" type="presParOf" srcId="{8BC99FBC-4522-4C7E-A21B-6EF8EDE79303}" destId="{1BD81526-FC4D-405F-B22C-D945614A6BB4}" srcOrd="1" destOrd="0" presId="urn:microsoft.com/office/officeart/2005/8/layout/hList1"/>
    <dgm:cxn modelId="{7680F3B8-181F-4016-B801-D21D9FDF3434}" type="presParOf" srcId="{10C45B3A-519C-4C5A-8078-70D566169EF2}" destId="{10F1D07E-A6E3-445C-87A2-6E31339B1C3E}" srcOrd="1" destOrd="0" presId="urn:microsoft.com/office/officeart/2005/8/layout/hList1"/>
    <dgm:cxn modelId="{F9D22EC9-53DC-4C09-9F9F-2A3DC9260D09}" type="presParOf" srcId="{10C45B3A-519C-4C5A-8078-70D566169EF2}" destId="{BF904E50-9BD8-4077-99BC-413E3103E84E}" srcOrd="2" destOrd="0" presId="urn:microsoft.com/office/officeart/2005/8/layout/hList1"/>
    <dgm:cxn modelId="{38DB376F-9724-415B-B7CC-D2F75053AD7E}" type="presParOf" srcId="{BF904E50-9BD8-4077-99BC-413E3103E84E}" destId="{5B361D2B-7639-4925-B834-00CF78A4C837}" srcOrd="0" destOrd="0" presId="urn:microsoft.com/office/officeart/2005/8/layout/hList1"/>
    <dgm:cxn modelId="{22C9E0B5-A8B8-4DED-A33F-5BF6947997A7}" type="presParOf" srcId="{BF904E50-9BD8-4077-99BC-413E3103E84E}" destId="{B8842FAF-8B04-4183-AB76-9D5B380B3DE9}" srcOrd="1" destOrd="0" presId="urn:microsoft.com/office/officeart/2005/8/layout/hList1"/>
    <dgm:cxn modelId="{2D2D5084-F8C5-4881-A8AA-1548C589BC45}" type="presParOf" srcId="{10C45B3A-519C-4C5A-8078-70D566169EF2}" destId="{4737FB8B-063B-4140-80CA-5181B587A13B}" srcOrd="3" destOrd="0" presId="urn:microsoft.com/office/officeart/2005/8/layout/hList1"/>
    <dgm:cxn modelId="{7697F704-A338-45C8-A7CB-132CC8872A21}" type="presParOf" srcId="{10C45B3A-519C-4C5A-8078-70D566169EF2}" destId="{F7F406CC-1EF3-4142-A042-0DB0E2857940}" srcOrd="4" destOrd="0" presId="urn:microsoft.com/office/officeart/2005/8/layout/hList1"/>
    <dgm:cxn modelId="{96B8A623-BBD3-43C2-85B1-347F65D7C527}" type="presParOf" srcId="{F7F406CC-1EF3-4142-A042-0DB0E2857940}" destId="{FBE41890-2061-4675-8872-7FA937BC8F70}" srcOrd="0" destOrd="0" presId="urn:microsoft.com/office/officeart/2005/8/layout/hList1"/>
    <dgm:cxn modelId="{301CF708-7286-4A0C-9A85-F7C61243B165}" type="presParOf" srcId="{F7F406CC-1EF3-4142-A042-0DB0E2857940}" destId="{26F0315C-C759-4D4E-8D76-C6198D9CBB3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02024A89-6A81-41EF-BAB3-531898A67A5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F0157213-FA82-4904-B885-2D00D2997308}">
      <dgm:prSet/>
      <dgm:spPr/>
      <dgm:t>
        <a:bodyPr/>
        <a:lstStyle/>
        <a:p>
          <a:r>
            <a:rPr lang="en-US" b="1"/>
            <a:t>Credit Risk Mitigation:</a:t>
          </a:r>
          <a:endParaRPr lang="en-IN"/>
        </a:p>
      </dgm:t>
    </dgm:pt>
    <dgm:pt modelId="{A1C0EF56-905B-4BE8-9AB8-23242E8F5547}" type="parTrans" cxnId="{7FA56FF5-CE03-4635-9585-DB37E777088F}">
      <dgm:prSet/>
      <dgm:spPr/>
      <dgm:t>
        <a:bodyPr/>
        <a:lstStyle/>
        <a:p>
          <a:endParaRPr lang="en-IN"/>
        </a:p>
      </dgm:t>
    </dgm:pt>
    <dgm:pt modelId="{08EEB591-2847-45FF-BAC3-0A1202657FF4}" type="sibTrans" cxnId="{7FA56FF5-CE03-4635-9585-DB37E777088F}">
      <dgm:prSet/>
      <dgm:spPr/>
      <dgm:t>
        <a:bodyPr/>
        <a:lstStyle/>
        <a:p>
          <a:endParaRPr lang="en-IN"/>
        </a:p>
      </dgm:t>
    </dgm:pt>
    <dgm:pt modelId="{9A2BA7D3-B66C-4E0F-85FC-704D30B9087D}">
      <dgm:prSet/>
      <dgm:spPr/>
      <dgm:t>
        <a:bodyPr/>
        <a:lstStyle/>
        <a:p>
          <a:r>
            <a:rPr lang="en-US" b="1"/>
            <a:t>Diversification:</a:t>
          </a:r>
          <a:r>
            <a:rPr lang="en-US"/>
            <a:t> Pooling a large number of mortgages with varied risk profiles to spread and reduce risk.</a:t>
          </a:r>
          <a:endParaRPr lang="en-IN"/>
        </a:p>
      </dgm:t>
    </dgm:pt>
    <dgm:pt modelId="{00659A99-45EB-4D3C-A3F5-7334FCC50A21}" type="parTrans" cxnId="{EECD0CB3-25F9-46A2-A6F2-6B2F3062E6BB}">
      <dgm:prSet/>
      <dgm:spPr/>
      <dgm:t>
        <a:bodyPr/>
        <a:lstStyle/>
        <a:p>
          <a:endParaRPr lang="en-IN"/>
        </a:p>
      </dgm:t>
    </dgm:pt>
    <dgm:pt modelId="{8CF69B5F-C373-4D59-831C-C1A835C4BB25}" type="sibTrans" cxnId="{EECD0CB3-25F9-46A2-A6F2-6B2F3062E6BB}">
      <dgm:prSet/>
      <dgm:spPr/>
      <dgm:t>
        <a:bodyPr/>
        <a:lstStyle/>
        <a:p>
          <a:endParaRPr lang="en-IN"/>
        </a:p>
      </dgm:t>
    </dgm:pt>
    <dgm:pt modelId="{34E439FB-0B81-4826-A664-CB4A5375B399}">
      <dgm:prSet/>
      <dgm:spPr/>
      <dgm:t>
        <a:bodyPr/>
        <a:lstStyle/>
        <a:p>
          <a:r>
            <a:rPr lang="en-US" b="1"/>
            <a:t>Credit Enhancements:</a:t>
          </a:r>
          <a:r>
            <a:rPr lang="en-US"/>
            <a:t> Using government guarantees, PMI, and over-collateralization to protect against defaults.</a:t>
          </a:r>
          <a:endParaRPr lang="en-IN"/>
        </a:p>
      </dgm:t>
    </dgm:pt>
    <dgm:pt modelId="{65CC35E9-1B86-4C23-BB7C-3F3520311A4C}" type="parTrans" cxnId="{CDC94B0A-18F7-49A1-B250-6C466FD49CA9}">
      <dgm:prSet/>
      <dgm:spPr/>
      <dgm:t>
        <a:bodyPr/>
        <a:lstStyle/>
        <a:p>
          <a:endParaRPr lang="en-IN"/>
        </a:p>
      </dgm:t>
    </dgm:pt>
    <dgm:pt modelId="{5C0A15FE-D896-4015-945C-FD2640511660}" type="sibTrans" cxnId="{CDC94B0A-18F7-49A1-B250-6C466FD49CA9}">
      <dgm:prSet/>
      <dgm:spPr/>
      <dgm:t>
        <a:bodyPr/>
        <a:lstStyle/>
        <a:p>
          <a:endParaRPr lang="en-IN"/>
        </a:p>
      </dgm:t>
    </dgm:pt>
    <dgm:pt modelId="{76932CEC-B2BB-4D0A-BE1A-4FF28CB64C8A}">
      <dgm:prSet/>
      <dgm:spPr/>
      <dgm:t>
        <a:bodyPr/>
        <a:lstStyle/>
        <a:p>
          <a:r>
            <a:rPr lang="en-US" b="1"/>
            <a:t>Stringent Underwriting Standards:</a:t>
          </a:r>
          <a:r>
            <a:rPr lang="en-US"/>
            <a:t> Implementing robust underwriting practices to ensure high-quality loan origination.</a:t>
          </a:r>
          <a:endParaRPr lang="en-IN"/>
        </a:p>
      </dgm:t>
    </dgm:pt>
    <dgm:pt modelId="{9249F437-BAE4-4030-A6C4-A6E5F6CDFC8C}" type="parTrans" cxnId="{0041558E-745F-4F65-8D45-BAD1D675C11F}">
      <dgm:prSet/>
      <dgm:spPr/>
      <dgm:t>
        <a:bodyPr/>
        <a:lstStyle/>
        <a:p>
          <a:endParaRPr lang="en-IN"/>
        </a:p>
      </dgm:t>
    </dgm:pt>
    <dgm:pt modelId="{049C0A3B-1E02-4162-86B5-26A8DA2DAE2E}" type="sibTrans" cxnId="{0041558E-745F-4F65-8D45-BAD1D675C11F}">
      <dgm:prSet/>
      <dgm:spPr/>
      <dgm:t>
        <a:bodyPr/>
        <a:lstStyle/>
        <a:p>
          <a:endParaRPr lang="en-IN"/>
        </a:p>
      </dgm:t>
    </dgm:pt>
    <dgm:pt modelId="{5A9ABF56-57CD-446D-BCCF-17E700909EF5}">
      <dgm:prSet/>
      <dgm:spPr/>
      <dgm:t>
        <a:bodyPr/>
        <a:lstStyle/>
        <a:p>
          <a:r>
            <a:rPr lang="en-US" b="1"/>
            <a:t>Interest Rate Risk Mitigation:</a:t>
          </a:r>
          <a:endParaRPr lang="en-IN"/>
        </a:p>
      </dgm:t>
    </dgm:pt>
    <dgm:pt modelId="{EA62B4E4-71C9-42E9-BA46-0179C10E33D6}" type="parTrans" cxnId="{FD42F8D8-11F6-4D69-94A1-2F25A2C8FB47}">
      <dgm:prSet/>
      <dgm:spPr/>
      <dgm:t>
        <a:bodyPr/>
        <a:lstStyle/>
        <a:p>
          <a:endParaRPr lang="en-IN"/>
        </a:p>
      </dgm:t>
    </dgm:pt>
    <dgm:pt modelId="{79269D32-28F9-45EF-8ED4-327788E8188C}" type="sibTrans" cxnId="{FD42F8D8-11F6-4D69-94A1-2F25A2C8FB47}">
      <dgm:prSet/>
      <dgm:spPr/>
      <dgm:t>
        <a:bodyPr/>
        <a:lstStyle/>
        <a:p>
          <a:endParaRPr lang="en-IN"/>
        </a:p>
      </dgm:t>
    </dgm:pt>
    <dgm:pt modelId="{703A4C17-1AF9-4BB3-84E0-1F8907DD7F97}">
      <dgm:prSet/>
      <dgm:spPr/>
      <dgm:t>
        <a:bodyPr/>
        <a:lstStyle/>
        <a:p>
          <a:r>
            <a:rPr lang="en-US" b="1"/>
            <a:t>Hedging:</a:t>
          </a:r>
          <a:r>
            <a:rPr lang="en-US"/>
            <a:t> Using interest rate swaps, options, futures, and FRAs to hedge against adverse movements in interest rates.</a:t>
          </a:r>
          <a:endParaRPr lang="en-IN"/>
        </a:p>
      </dgm:t>
    </dgm:pt>
    <dgm:pt modelId="{44BFE98B-49D3-4628-9676-700577E332CA}" type="parTrans" cxnId="{7D1952D3-47E1-43FD-B10C-725846E4D456}">
      <dgm:prSet/>
      <dgm:spPr/>
      <dgm:t>
        <a:bodyPr/>
        <a:lstStyle/>
        <a:p>
          <a:endParaRPr lang="en-IN"/>
        </a:p>
      </dgm:t>
    </dgm:pt>
    <dgm:pt modelId="{D87463DA-EB0E-426D-A39D-B00ED7888FA9}" type="sibTrans" cxnId="{7D1952D3-47E1-43FD-B10C-725846E4D456}">
      <dgm:prSet/>
      <dgm:spPr/>
      <dgm:t>
        <a:bodyPr/>
        <a:lstStyle/>
        <a:p>
          <a:endParaRPr lang="en-IN"/>
        </a:p>
      </dgm:t>
    </dgm:pt>
    <dgm:pt modelId="{79D3CC4A-4984-4B18-9949-5422BB246BD9}">
      <dgm:prSet/>
      <dgm:spPr/>
      <dgm:t>
        <a:bodyPr/>
        <a:lstStyle/>
        <a:p>
          <a:r>
            <a:rPr lang="en-US" b="1"/>
            <a:t>Asset-Liability Matching:</a:t>
          </a:r>
          <a:r>
            <a:rPr lang="en-US"/>
            <a:t> Aligning the maturities and cash flows of assets and liabilities to reduce interest rate exposure.</a:t>
          </a:r>
          <a:endParaRPr lang="en-IN"/>
        </a:p>
      </dgm:t>
    </dgm:pt>
    <dgm:pt modelId="{0A5118E7-C077-4D91-87AF-242B47A91477}" type="parTrans" cxnId="{89BF127E-95F6-4A6A-A531-F0AA2508FB4A}">
      <dgm:prSet/>
      <dgm:spPr/>
      <dgm:t>
        <a:bodyPr/>
        <a:lstStyle/>
        <a:p>
          <a:endParaRPr lang="en-IN"/>
        </a:p>
      </dgm:t>
    </dgm:pt>
    <dgm:pt modelId="{54F668E8-0279-48BD-9E87-2E75683C0FF3}" type="sibTrans" cxnId="{89BF127E-95F6-4A6A-A531-F0AA2508FB4A}">
      <dgm:prSet/>
      <dgm:spPr/>
      <dgm:t>
        <a:bodyPr/>
        <a:lstStyle/>
        <a:p>
          <a:endParaRPr lang="en-IN"/>
        </a:p>
      </dgm:t>
    </dgm:pt>
    <dgm:pt modelId="{B5FDB103-6317-4A7C-90D7-8BB298732C4A}">
      <dgm:prSet/>
      <dgm:spPr/>
      <dgm:t>
        <a:bodyPr/>
        <a:lstStyle/>
        <a:p>
          <a:r>
            <a:rPr lang="en-US" b="1"/>
            <a:t>Prepayment Risk Mitigation:</a:t>
          </a:r>
          <a:endParaRPr lang="en-IN"/>
        </a:p>
      </dgm:t>
    </dgm:pt>
    <dgm:pt modelId="{925A5627-9DCD-4D30-B867-17DEE0E2133C}" type="parTrans" cxnId="{78DE311F-B246-47D0-9152-420724E9E073}">
      <dgm:prSet/>
      <dgm:spPr/>
      <dgm:t>
        <a:bodyPr/>
        <a:lstStyle/>
        <a:p>
          <a:endParaRPr lang="en-IN"/>
        </a:p>
      </dgm:t>
    </dgm:pt>
    <dgm:pt modelId="{94D7E46A-0679-4A4D-BAAE-D96AA910B960}" type="sibTrans" cxnId="{78DE311F-B246-47D0-9152-420724E9E073}">
      <dgm:prSet/>
      <dgm:spPr/>
      <dgm:t>
        <a:bodyPr/>
        <a:lstStyle/>
        <a:p>
          <a:endParaRPr lang="en-IN"/>
        </a:p>
      </dgm:t>
    </dgm:pt>
    <dgm:pt modelId="{02B21C05-5248-40A1-930B-8A2A19D46BE7}">
      <dgm:prSet/>
      <dgm:spPr/>
      <dgm:t>
        <a:bodyPr/>
        <a:lstStyle/>
        <a:p>
          <a:r>
            <a:rPr lang="en-US" b="1"/>
            <a:t>Structural Features:</a:t>
          </a:r>
          <a:r>
            <a:rPr lang="en-US"/>
            <a:t> Incorporating call protection and other structural features in MBS to mitigate the impact of prepayments.</a:t>
          </a:r>
          <a:endParaRPr lang="en-IN"/>
        </a:p>
      </dgm:t>
    </dgm:pt>
    <dgm:pt modelId="{4A2F50B4-7CAB-40EA-BAE8-07E8701CF2E7}" type="parTrans" cxnId="{35CD2DFF-346E-4E03-A0D5-B223F9B626FA}">
      <dgm:prSet/>
      <dgm:spPr/>
      <dgm:t>
        <a:bodyPr/>
        <a:lstStyle/>
        <a:p>
          <a:endParaRPr lang="en-IN"/>
        </a:p>
      </dgm:t>
    </dgm:pt>
    <dgm:pt modelId="{9F34A3EC-1DF4-47E4-84EA-1140F5708178}" type="sibTrans" cxnId="{35CD2DFF-346E-4E03-A0D5-B223F9B626FA}">
      <dgm:prSet/>
      <dgm:spPr/>
      <dgm:t>
        <a:bodyPr/>
        <a:lstStyle/>
        <a:p>
          <a:endParaRPr lang="en-IN"/>
        </a:p>
      </dgm:t>
    </dgm:pt>
    <dgm:pt modelId="{69501D47-BF9D-482E-AB06-1CE1E1200849}">
      <dgm:prSet/>
      <dgm:spPr/>
      <dgm:t>
        <a:bodyPr/>
        <a:lstStyle/>
        <a:p>
          <a:r>
            <a:rPr lang="en-US" b="1"/>
            <a:t>Active Management:</a:t>
          </a:r>
          <a:r>
            <a:rPr lang="en-US"/>
            <a:t> Continuously monitoring and adjusting the MBS portfolio to manage prepayment risk effectively.</a:t>
          </a:r>
          <a:endParaRPr lang="en-IN"/>
        </a:p>
      </dgm:t>
    </dgm:pt>
    <dgm:pt modelId="{5C52AA04-7F3A-4464-B14E-5EE28914D92C}" type="parTrans" cxnId="{AAF3F4ED-7FF6-4967-BEC9-302D35660DDE}">
      <dgm:prSet/>
      <dgm:spPr/>
      <dgm:t>
        <a:bodyPr/>
        <a:lstStyle/>
        <a:p>
          <a:endParaRPr lang="en-IN"/>
        </a:p>
      </dgm:t>
    </dgm:pt>
    <dgm:pt modelId="{A5B9471E-8B06-474B-9BDF-A8A3953C732A}" type="sibTrans" cxnId="{AAF3F4ED-7FF6-4967-BEC9-302D35660DDE}">
      <dgm:prSet/>
      <dgm:spPr/>
      <dgm:t>
        <a:bodyPr/>
        <a:lstStyle/>
        <a:p>
          <a:endParaRPr lang="en-IN"/>
        </a:p>
      </dgm:t>
    </dgm:pt>
    <dgm:pt modelId="{6C9205D7-F3F5-4F38-B36B-EA3C59E2852E}">
      <dgm:prSet/>
      <dgm:spPr/>
      <dgm:t>
        <a:bodyPr/>
        <a:lstStyle/>
        <a:p>
          <a:endParaRPr lang="en-IN"/>
        </a:p>
      </dgm:t>
    </dgm:pt>
    <dgm:pt modelId="{8230490E-B552-4B03-AB94-15CA6BC67F6A}" type="parTrans" cxnId="{2FD6CB23-02B6-45AE-9935-16BA8B04E282}">
      <dgm:prSet/>
      <dgm:spPr/>
      <dgm:t>
        <a:bodyPr/>
        <a:lstStyle/>
        <a:p>
          <a:endParaRPr lang="en-IN"/>
        </a:p>
      </dgm:t>
    </dgm:pt>
    <dgm:pt modelId="{F6ADA46A-6AFF-4019-AFEA-703A87715448}" type="sibTrans" cxnId="{2FD6CB23-02B6-45AE-9935-16BA8B04E282}">
      <dgm:prSet/>
      <dgm:spPr/>
      <dgm:t>
        <a:bodyPr/>
        <a:lstStyle/>
        <a:p>
          <a:endParaRPr lang="en-IN"/>
        </a:p>
      </dgm:t>
    </dgm:pt>
    <dgm:pt modelId="{482CDCFA-618B-4458-ACB7-AC235A82AA95}" type="pres">
      <dgm:prSet presAssocID="{02024A89-6A81-41EF-BAB3-531898A67A50}" presName="Name0" presStyleCnt="0">
        <dgm:presLayoutVars>
          <dgm:dir/>
          <dgm:animLvl val="lvl"/>
          <dgm:resizeHandles val="exact"/>
        </dgm:presLayoutVars>
      </dgm:prSet>
      <dgm:spPr/>
    </dgm:pt>
    <dgm:pt modelId="{6B0B54EE-87BA-460B-B6C5-5FF28DC672DC}" type="pres">
      <dgm:prSet presAssocID="{F0157213-FA82-4904-B885-2D00D2997308}" presName="composite" presStyleCnt="0"/>
      <dgm:spPr/>
    </dgm:pt>
    <dgm:pt modelId="{9176B91B-1CFB-415F-A67C-A2255F308356}" type="pres">
      <dgm:prSet presAssocID="{F0157213-FA82-4904-B885-2D00D2997308}" presName="parTx" presStyleLbl="alignNode1" presStyleIdx="0" presStyleCnt="4">
        <dgm:presLayoutVars>
          <dgm:chMax val="0"/>
          <dgm:chPref val="0"/>
          <dgm:bulletEnabled val="1"/>
        </dgm:presLayoutVars>
      </dgm:prSet>
      <dgm:spPr/>
    </dgm:pt>
    <dgm:pt modelId="{4B3E3B51-78E3-4813-8101-3138419C13F1}" type="pres">
      <dgm:prSet presAssocID="{F0157213-FA82-4904-B885-2D00D2997308}" presName="desTx" presStyleLbl="alignAccFollowNode1" presStyleIdx="0" presStyleCnt="4">
        <dgm:presLayoutVars>
          <dgm:bulletEnabled val="1"/>
        </dgm:presLayoutVars>
      </dgm:prSet>
      <dgm:spPr/>
    </dgm:pt>
    <dgm:pt modelId="{0BF69335-7F3C-451B-BEB6-17A6938AF923}" type="pres">
      <dgm:prSet presAssocID="{08EEB591-2847-45FF-BAC3-0A1202657FF4}" presName="space" presStyleCnt="0"/>
      <dgm:spPr/>
    </dgm:pt>
    <dgm:pt modelId="{F83A4A2F-93A8-489C-B92C-F6E863D3FBB5}" type="pres">
      <dgm:prSet presAssocID="{5A9ABF56-57CD-446D-BCCF-17E700909EF5}" presName="composite" presStyleCnt="0"/>
      <dgm:spPr/>
    </dgm:pt>
    <dgm:pt modelId="{88063C71-48CD-4346-B621-DF633202E76B}" type="pres">
      <dgm:prSet presAssocID="{5A9ABF56-57CD-446D-BCCF-17E700909EF5}" presName="parTx" presStyleLbl="alignNode1" presStyleIdx="1" presStyleCnt="4">
        <dgm:presLayoutVars>
          <dgm:chMax val="0"/>
          <dgm:chPref val="0"/>
          <dgm:bulletEnabled val="1"/>
        </dgm:presLayoutVars>
      </dgm:prSet>
      <dgm:spPr/>
    </dgm:pt>
    <dgm:pt modelId="{8EF8F015-9B91-46CB-80DB-E7BC87A2CD9B}" type="pres">
      <dgm:prSet presAssocID="{5A9ABF56-57CD-446D-BCCF-17E700909EF5}" presName="desTx" presStyleLbl="alignAccFollowNode1" presStyleIdx="1" presStyleCnt="4">
        <dgm:presLayoutVars>
          <dgm:bulletEnabled val="1"/>
        </dgm:presLayoutVars>
      </dgm:prSet>
      <dgm:spPr/>
    </dgm:pt>
    <dgm:pt modelId="{3BF1ACD8-EDCC-4378-AD16-96ACEE9A20E7}" type="pres">
      <dgm:prSet presAssocID="{79269D32-28F9-45EF-8ED4-327788E8188C}" presName="space" presStyleCnt="0"/>
      <dgm:spPr/>
    </dgm:pt>
    <dgm:pt modelId="{20DB5F28-3E12-40D6-B022-EF75CCD16964}" type="pres">
      <dgm:prSet presAssocID="{B5FDB103-6317-4A7C-90D7-8BB298732C4A}" presName="composite" presStyleCnt="0"/>
      <dgm:spPr/>
    </dgm:pt>
    <dgm:pt modelId="{9E137B8C-3F9D-4EE7-9509-92D1C8C24A23}" type="pres">
      <dgm:prSet presAssocID="{B5FDB103-6317-4A7C-90D7-8BB298732C4A}" presName="parTx" presStyleLbl="alignNode1" presStyleIdx="2" presStyleCnt="4">
        <dgm:presLayoutVars>
          <dgm:chMax val="0"/>
          <dgm:chPref val="0"/>
          <dgm:bulletEnabled val="1"/>
        </dgm:presLayoutVars>
      </dgm:prSet>
      <dgm:spPr/>
    </dgm:pt>
    <dgm:pt modelId="{0CC1C116-AFB0-49AB-9378-711C64D7B96C}" type="pres">
      <dgm:prSet presAssocID="{B5FDB103-6317-4A7C-90D7-8BB298732C4A}" presName="desTx" presStyleLbl="alignAccFollowNode1" presStyleIdx="2" presStyleCnt="4">
        <dgm:presLayoutVars>
          <dgm:bulletEnabled val="1"/>
        </dgm:presLayoutVars>
      </dgm:prSet>
      <dgm:spPr/>
    </dgm:pt>
    <dgm:pt modelId="{951114FE-5ECB-4876-A2D7-3F68C634BCBF}" type="pres">
      <dgm:prSet presAssocID="{94D7E46A-0679-4A4D-BAAE-D96AA910B960}" presName="space" presStyleCnt="0"/>
      <dgm:spPr/>
    </dgm:pt>
    <dgm:pt modelId="{E9982C40-6BA8-4774-8BBC-5EF4F88AD2A9}" type="pres">
      <dgm:prSet presAssocID="{6C9205D7-F3F5-4F38-B36B-EA3C59E2852E}" presName="composite" presStyleCnt="0"/>
      <dgm:spPr/>
    </dgm:pt>
    <dgm:pt modelId="{3DE870A5-3786-49AD-873E-0CDFF0D9AB25}" type="pres">
      <dgm:prSet presAssocID="{6C9205D7-F3F5-4F38-B36B-EA3C59E2852E}" presName="parTx" presStyleLbl="alignNode1" presStyleIdx="3" presStyleCnt="4" custFlipHor="1" custScaleX="10586">
        <dgm:presLayoutVars>
          <dgm:chMax val="0"/>
          <dgm:chPref val="0"/>
          <dgm:bulletEnabled val="1"/>
        </dgm:presLayoutVars>
      </dgm:prSet>
      <dgm:spPr/>
    </dgm:pt>
    <dgm:pt modelId="{2204D730-5E55-48C9-AC93-34957D707EDF}" type="pres">
      <dgm:prSet presAssocID="{6C9205D7-F3F5-4F38-B36B-EA3C59E2852E}" presName="desTx" presStyleLbl="alignAccFollowNode1" presStyleIdx="3" presStyleCnt="4" custScaleX="5492">
        <dgm:presLayoutVars>
          <dgm:bulletEnabled val="1"/>
        </dgm:presLayoutVars>
      </dgm:prSet>
      <dgm:spPr/>
    </dgm:pt>
  </dgm:ptLst>
  <dgm:cxnLst>
    <dgm:cxn modelId="{5E4C2803-549E-45EC-A7A8-ADD62E6C9677}" type="presOf" srcId="{6C9205D7-F3F5-4F38-B36B-EA3C59E2852E}" destId="{3DE870A5-3786-49AD-873E-0CDFF0D9AB25}" srcOrd="0" destOrd="0" presId="urn:microsoft.com/office/officeart/2005/8/layout/hList1"/>
    <dgm:cxn modelId="{CDC94B0A-18F7-49A1-B250-6C466FD49CA9}" srcId="{F0157213-FA82-4904-B885-2D00D2997308}" destId="{34E439FB-0B81-4826-A664-CB4A5375B399}" srcOrd="1" destOrd="0" parTransId="{65CC35E9-1B86-4C23-BB7C-3F3520311A4C}" sibTransId="{5C0A15FE-D896-4015-945C-FD2640511660}"/>
    <dgm:cxn modelId="{3CC1B614-2111-4019-85B8-7DD762D03D79}" type="presOf" srcId="{F0157213-FA82-4904-B885-2D00D2997308}" destId="{9176B91B-1CFB-415F-A67C-A2255F308356}" srcOrd="0" destOrd="0" presId="urn:microsoft.com/office/officeart/2005/8/layout/hList1"/>
    <dgm:cxn modelId="{78DE311F-B246-47D0-9152-420724E9E073}" srcId="{02024A89-6A81-41EF-BAB3-531898A67A50}" destId="{B5FDB103-6317-4A7C-90D7-8BB298732C4A}" srcOrd="2" destOrd="0" parTransId="{925A5627-9DCD-4D30-B867-17DEE0E2133C}" sibTransId="{94D7E46A-0679-4A4D-BAAE-D96AA910B960}"/>
    <dgm:cxn modelId="{2FD6CB23-02B6-45AE-9935-16BA8B04E282}" srcId="{02024A89-6A81-41EF-BAB3-531898A67A50}" destId="{6C9205D7-F3F5-4F38-B36B-EA3C59E2852E}" srcOrd="3" destOrd="0" parTransId="{8230490E-B552-4B03-AB94-15CA6BC67F6A}" sibTransId="{F6ADA46A-6AFF-4019-AFEA-703A87715448}"/>
    <dgm:cxn modelId="{A0B68128-D060-42B6-A29E-03BBC74BE242}" type="presOf" srcId="{34E439FB-0B81-4826-A664-CB4A5375B399}" destId="{4B3E3B51-78E3-4813-8101-3138419C13F1}" srcOrd="0" destOrd="1" presId="urn:microsoft.com/office/officeart/2005/8/layout/hList1"/>
    <dgm:cxn modelId="{E5A4CC2D-47EF-45BC-9331-FFD99F942ACF}" type="presOf" srcId="{B5FDB103-6317-4A7C-90D7-8BB298732C4A}" destId="{9E137B8C-3F9D-4EE7-9509-92D1C8C24A23}" srcOrd="0" destOrd="0" presId="urn:microsoft.com/office/officeart/2005/8/layout/hList1"/>
    <dgm:cxn modelId="{22CD9932-64EC-49CB-9337-FC4A87341328}" type="presOf" srcId="{5A9ABF56-57CD-446D-BCCF-17E700909EF5}" destId="{88063C71-48CD-4346-B621-DF633202E76B}" srcOrd="0" destOrd="0" presId="urn:microsoft.com/office/officeart/2005/8/layout/hList1"/>
    <dgm:cxn modelId="{71A50035-414C-4F61-8DD8-729B44F575F5}" type="presOf" srcId="{02024A89-6A81-41EF-BAB3-531898A67A50}" destId="{482CDCFA-618B-4458-ACB7-AC235A82AA95}" srcOrd="0" destOrd="0" presId="urn:microsoft.com/office/officeart/2005/8/layout/hList1"/>
    <dgm:cxn modelId="{9A307063-AFB0-48F7-915C-ECAFCD6588BD}" type="presOf" srcId="{69501D47-BF9D-482E-AB06-1CE1E1200849}" destId="{0CC1C116-AFB0-49AB-9378-711C64D7B96C}" srcOrd="0" destOrd="1" presId="urn:microsoft.com/office/officeart/2005/8/layout/hList1"/>
    <dgm:cxn modelId="{AE912F65-464C-4F99-A078-EF0B9AB2EE9D}" type="presOf" srcId="{76932CEC-B2BB-4D0A-BE1A-4FF28CB64C8A}" destId="{4B3E3B51-78E3-4813-8101-3138419C13F1}" srcOrd="0" destOrd="2" presId="urn:microsoft.com/office/officeart/2005/8/layout/hList1"/>
    <dgm:cxn modelId="{89BF127E-95F6-4A6A-A531-F0AA2508FB4A}" srcId="{5A9ABF56-57CD-446D-BCCF-17E700909EF5}" destId="{79D3CC4A-4984-4B18-9949-5422BB246BD9}" srcOrd="1" destOrd="0" parTransId="{0A5118E7-C077-4D91-87AF-242B47A91477}" sibTransId="{54F668E8-0279-48BD-9E87-2E75683C0FF3}"/>
    <dgm:cxn modelId="{0041558E-745F-4F65-8D45-BAD1D675C11F}" srcId="{F0157213-FA82-4904-B885-2D00D2997308}" destId="{76932CEC-B2BB-4D0A-BE1A-4FF28CB64C8A}" srcOrd="2" destOrd="0" parTransId="{9249F437-BAE4-4030-A6C4-A6E5F6CDFC8C}" sibTransId="{049C0A3B-1E02-4162-86B5-26A8DA2DAE2E}"/>
    <dgm:cxn modelId="{9BC0EDA6-BD02-4D61-AAE6-6FD243A29EBD}" type="presOf" srcId="{02B21C05-5248-40A1-930B-8A2A19D46BE7}" destId="{0CC1C116-AFB0-49AB-9378-711C64D7B96C}" srcOrd="0" destOrd="0" presId="urn:microsoft.com/office/officeart/2005/8/layout/hList1"/>
    <dgm:cxn modelId="{EECD0CB3-25F9-46A2-A6F2-6B2F3062E6BB}" srcId="{F0157213-FA82-4904-B885-2D00D2997308}" destId="{9A2BA7D3-B66C-4E0F-85FC-704D30B9087D}" srcOrd="0" destOrd="0" parTransId="{00659A99-45EB-4D3C-A3F5-7334FCC50A21}" sibTransId="{8CF69B5F-C373-4D59-831C-C1A835C4BB25}"/>
    <dgm:cxn modelId="{7D1952D3-47E1-43FD-B10C-725846E4D456}" srcId="{5A9ABF56-57CD-446D-BCCF-17E700909EF5}" destId="{703A4C17-1AF9-4BB3-84E0-1F8907DD7F97}" srcOrd="0" destOrd="0" parTransId="{44BFE98B-49D3-4628-9676-700577E332CA}" sibTransId="{D87463DA-EB0E-426D-A39D-B00ED7888FA9}"/>
    <dgm:cxn modelId="{593073D6-9502-491A-8278-3ED95DCA4261}" type="presOf" srcId="{703A4C17-1AF9-4BB3-84E0-1F8907DD7F97}" destId="{8EF8F015-9B91-46CB-80DB-E7BC87A2CD9B}" srcOrd="0" destOrd="0" presId="urn:microsoft.com/office/officeart/2005/8/layout/hList1"/>
    <dgm:cxn modelId="{FD42F8D8-11F6-4D69-94A1-2F25A2C8FB47}" srcId="{02024A89-6A81-41EF-BAB3-531898A67A50}" destId="{5A9ABF56-57CD-446D-BCCF-17E700909EF5}" srcOrd="1" destOrd="0" parTransId="{EA62B4E4-71C9-42E9-BA46-0179C10E33D6}" sibTransId="{79269D32-28F9-45EF-8ED4-327788E8188C}"/>
    <dgm:cxn modelId="{BFF8E7E8-FA7A-449D-ABA3-86C56FC57AD0}" type="presOf" srcId="{79D3CC4A-4984-4B18-9949-5422BB246BD9}" destId="{8EF8F015-9B91-46CB-80DB-E7BC87A2CD9B}" srcOrd="0" destOrd="1" presId="urn:microsoft.com/office/officeart/2005/8/layout/hList1"/>
    <dgm:cxn modelId="{AAF3F4ED-7FF6-4967-BEC9-302D35660DDE}" srcId="{B5FDB103-6317-4A7C-90D7-8BB298732C4A}" destId="{69501D47-BF9D-482E-AB06-1CE1E1200849}" srcOrd="1" destOrd="0" parTransId="{5C52AA04-7F3A-4464-B14E-5EE28914D92C}" sibTransId="{A5B9471E-8B06-474B-9BDF-A8A3953C732A}"/>
    <dgm:cxn modelId="{7FA56FF5-CE03-4635-9585-DB37E777088F}" srcId="{02024A89-6A81-41EF-BAB3-531898A67A50}" destId="{F0157213-FA82-4904-B885-2D00D2997308}" srcOrd="0" destOrd="0" parTransId="{A1C0EF56-905B-4BE8-9AB8-23242E8F5547}" sibTransId="{08EEB591-2847-45FF-BAC3-0A1202657FF4}"/>
    <dgm:cxn modelId="{79B96AF6-5D54-405D-ACB3-2C9EFDF209FD}" type="presOf" srcId="{9A2BA7D3-B66C-4E0F-85FC-704D30B9087D}" destId="{4B3E3B51-78E3-4813-8101-3138419C13F1}" srcOrd="0" destOrd="0" presId="urn:microsoft.com/office/officeart/2005/8/layout/hList1"/>
    <dgm:cxn modelId="{35CD2DFF-346E-4E03-A0D5-B223F9B626FA}" srcId="{B5FDB103-6317-4A7C-90D7-8BB298732C4A}" destId="{02B21C05-5248-40A1-930B-8A2A19D46BE7}" srcOrd="0" destOrd="0" parTransId="{4A2F50B4-7CAB-40EA-BAE8-07E8701CF2E7}" sibTransId="{9F34A3EC-1DF4-47E4-84EA-1140F5708178}"/>
    <dgm:cxn modelId="{729A2183-7D93-42DA-8F45-E674EF98E9BA}" type="presParOf" srcId="{482CDCFA-618B-4458-ACB7-AC235A82AA95}" destId="{6B0B54EE-87BA-460B-B6C5-5FF28DC672DC}" srcOrd="0" destOrd="0" presId="urn:microsoft.com/office/officeart/2005/8/layout/hList1"/>
    <dgm:cxn modelId="{B298E41B-66D2-4517-B80A-B09C83AB6F62}" type="presParOf" srcId="{6B0B54EE-87BA-460B-B6C5-5FF28DC672DC}" destId="{9176B91B-1CFB-415F-A67C-A2255F308356}" srcOrd="0" destOrd="0" presId="urn:microsoft.com/office/officeart/2005/8/layout/hList1"/>
    <dgm:cxn modelId="{4BC834EE-A0DB-498A-903A-3CE42E0A24FE}" type="presParOf" srcId="{6B0B54EE-87BA-460B-B6C5-5FF28DC672DC}" destId="{4B3E3B51-78E3-4813-8101-3138419C13F1}" srcOrd="1" destOrd="0" presId="urn:microsoft.com/office/officeart/2005/8/layout/hList1"/>
    <dgm:cxn modelId="{DC442B7B-E02F-4F90-943E-261362FD49B1}" type="presParOf" srcId="{482CDCFA-618B-4458-ACB7-AC235A82AA95}" destId="{0BF69335-7F3C-451B-BEB6-17A6938AF923}" srcOrd="1" destOrd="0" presId="urn:microsoft.com/office/officeart/2005/8/layout/hList1"/>
    <dgm:cxn modelId="{AC199B7A-D4B3-466F-A68D-433DE6223BD8}" type="presParOf" srcId="{482CDCFA-618B-4458-ACB7-AC235A82AA95}" destId="{F83A4A2F-93A8-489C-B92C-F6E863D3FBB5}" srcOrd="2" destOrd="0" presId="urn:microsoft.com/office/officeart/2005/8/layout/hList1"/>
    <dgm:cxn modelId="{25497D62-2944-437D-BD4C-31ED43B68A2D}" type="presParOf" srcId="{F83A4A2F-93A8-489C-B92C-F6E863D3FBB5}" destId="{88063C71-48CD-4346-B621-DF633202E76B}" srcOrd="0" destOrd="0" presId="urn:microsoft.com/office/officeart/2005/8/layout/hList1"/>
    <dgm:cxn modelId="{E0BE5C4C-C1D8-4964-A6CD-C13907AC7EE0}" type="presParOf" srcId="{F83A4A2F-93A8-489C-B92C-F6E863D3FBB5}" destId="{8EF8F015-9B91-46CB-80DB-E7BC87A2CD9B}" srcOrd="1" destOrd="0" presId="urn:microsoft.com/office/officeart/2005/8/layout/hList1"/>
    <dgm:cxn modelId="{E57EE484-B065-4849-8C35-7A7ADDBEDB51}" type="presParOf" srcId="{482CDCFA-618B-4458-ACB7-AC235A82AA95}" destId="{3BF1ACD8-EDCC-4378-AD16-96ACEE9A20E7}" srcOrd="3" destOrd="0" presId="urn:microsoft.com/office/officeart/2005/8/layout/hList1"/>
    <dgm:cxn modelId="{11659FC3-B397-4DF8-B612-C2071A30E63D}" type="presParOf" srcId="{482CDCFA-618B-4458-ACB7-AC235A82AA95}" destId="{20DB5F28-3E12-40D6-B022-EF75CCD16964}" srcOrd="4" destOrd="0" presId="urn:microsoft.com/office/officeart/2005/8/layout/hList1"/>
    <dgm:cxn modelId="{6BD2F42D-54B2-4B2D-9790-77F5A3B65D63}" type="presParOf" srcId="{20DB5F28-3E12-40D6-B022-EF75CCD16964}" destId="{9E137B8C-3F9D-4EE7-9509-92D1C8C24A23}" srcOrd="0" destOrd="0" presId="urn:microsoft.com/office/officeart/2005/8/layout/hList1"/>
    <dgm:cxn modelId="{3C213100-53A0-4D94-ADFD-45DF3564A0E3}" type="presParOf" srcId="{20DB5F28-3E12-40D6-B022-EF75CCD16964}" destId="{0CC1C116-AFB0-49AB-9378-711C64D7B96C}" srcOrd="1" destOrd="0" presId="urn:microsoft.com/office/officeart/2005/8/layout/hList1"/>
    <dgm:cxn modelId="{4EE7CA45-EBF8-4AA6-9356-1D59CFD1058A}" type="presParOf" srcId="{482CDCFA-618B-4458-ACB7-AC235A82AA95}" destId="{951114FE-5ECB-4876-A2D7-3F68C634BCBF}" srcOrd="5" destOrd="0" presId="urn:microsoft.com/office/officeart/2005/8/layout/hList1"/>
    <dgm:cxn modelId="{341EBE45-72E1-4EDD-BAF5-5A9ABC7C237C}" type="presParOf" srcId="{482CDCFA-618B-4458-ACB7-AC235A82AA95}" destId="{E9982C40-6BA8-4774-8BBC-5EF4F88AD2A9}" srcOrd="6" destOrd="0" presId="urn:microsoft.com/office/officeart/2005/8/layout/hList1"/>
    <dgm:cxn modelId="{1F0A19B7-6158-4EE8-A5EF-66234DEEA2A8}" type="presParOf" srcId="{E9982C40-6BA8-4774-8BBC-5EF4F88AD2A9}" destId="{3DE870A5-3786-49AD-873E-0CDFF0D9AB25}" srcOrd="0" destOrd="0" presId="urn:microsoft.com/office/officeart/2005/8/layout/hList1"/>
    <dgm:cxn modelId="{357DE378-2A76-4898-B05B-DDCF8955DB9F}" type="presParOf" srcId="{E9982C40-6BA8-4774-8BBC-5EF4F88AD2A9}" destId="{2204D730-5E55-48C9-AC93-34957D707ED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24C5AF92-DDF0-47BC-9BCB-F68404468CE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C4B1A3A1-E1C0-423D-8216-8E5D81743DE7}">
      <dgm:prSet/>
      <dgm:spPr/>
      <dgm:t>
        <a:bodyPr/>
        <a:lstStyle/>
        <a:p>
          <a:r>
            <a:rPr lang="en-US" b="1"/>
            <a:t>Task 6.1: Identify and Analyze Case Studies of Significant Events in Mortgage Trading History</a:t>
          </a:r>
          <a:br>
            <a:rPr lang="en-US" b="1"/>
          </a:br>
          <a:br>
            <a:rPr lang="en-US" b="1"/>
          </a:br>
          <a:r>
            <a:rPr lang="en-US" b="1"/>
            <a:t>Case Study 1: The 2008 Financial Crisis</a:t>
          </a:r>
          <a:br>
            <a:rPr lang="en-IN"/>
          </a:br>
          <a:br>
            <a:rPr lang="en-IN"/>
          </a:br>
          <a:endParaRPr lang="en-IN"/>
        </a:p>
      </dgm:t>
    </dgm:pt>
    <dgm:pt modelId="{B512726E-82C6-4F7D-980C-42B5F7B78386}" type="parTrans" cxnId="{87A0D749-0232-44A7-992A-F306FF99265B}">
      <dgm:prSet/>
      <dgm:spPr/>
      <dgm:t>
        <a:bodyPr/>
        <a:lstStyle/>
        <a:p>
          <a:endParaRPr lang="en-IN"/>
        </a:p>
      </dgm:t>
    </dgm:pt>
    <dgm:pt modelId="{F87ED7A7-B410-4E97-B3B5-2BA9B72FE044}" type="sibTrans" cxnId="{87A0D749-0232-44A7-992A-F306FF99265B}">
      <dgm:prSet/>
      <dgm:spPr/>
      <dgm:t>
        <a:bodyPr/>
        <a:lstStyle/>
        <a:p>
          <a:endParaRPr lang="en-IN"/>
        </a:p>
      </dgm:t>
    </dgm:pt>
    <dgm:pt modelId="{D312F2A6-B16C-451B-A76B-2A72A9A8F5BA}" type="pres">
      <dgm:prSet presAssocID="{24C5AF92-DDF0-47BC-9BCB-F68404468CE8}" presName="linear" presStyleCnt="0">
        <dgm:presLayoutVars>
          <dgm:animLvl val="lvl"/>
          <dgm:resizeHandles val="exact"/>
        </dgm:presLayoutVars>
      </dgm:prSet>
      <dgm:spPr/>
    </dgm:pt>
    <dgm:pt modelId="{48C768E2-8684-4134-B2CD-5E3894366912}" type="pres">
      <dgm:prSet presAssocID="{C4B1A3A1-E1C0-423D-8216-8E5D81743DE7}" presName="parentText" presStyleLbl="node1" presStyleIdx="0" presStyleCnt="1">
        <dgm:presLayoutVars>
          <dgm:chMax val="0"/>
          <dgm:bulletEnabled val="1"/>
        </dgm:presLayoutVars>
      </dgm:prSet>
      <dgm:spPr/>
    </dgm:pt>
  </dgm:ptLst>
  <dgm:cxnLst>
    <dgm:cxn modelId="{87A0D749-0232-44A7-992A-F306FF99265B}" srcId="{24C5AF92-DDF0-47BC-9BCB-F68404468CE8}" destId="{C4B1A3A1-E1C0-423D-8216-8E5D81743DE7}" srcOrd="0" destOrd="0" parTransId="{B512726E-82C6-4F7D-980C-42B5F7B78386}" sibTransId="{F87ED7A7-B410-4E97-B3B5-2BA9B72FE044}"/>
    <dgm:cxn modelId="{7B167AAC-5E13-43DC-9158-EFD517F66B38}" type="presOf" srcId="{C4B1A3A1-E1C0-423D-8216-8E5D81743DE7}" destId="{48C768E2-8684-4134-B2CD-5E3894366912}" srcOrd="0" destOrd="0" presId="urn:microsoft.com/office/officeart/2005/8/layout/vList2"/>
    <dgm:cxn modelId="{E6A5B1E9-FDBB-41F6-B177-86767B6573C4}" type="presOf" srcId="{24C5AF92-DDF0-47BC-9BCB-F68404468CE8}" destId="{D312F2A6-B16C-451B-A76B-2A72A9A8F5BA}" srcOrd="0" destOrd="0" presId="urn:microsoft.com/office/officeart/2005/8/layout/vList2"/>
    <dgm:cxn modelId="{571BEF32-6099-4EC9-9ED0-CA24D75F94A7}" type="presParOf" srcId="{D312F2A6-B16C-451B-A76B-2A72A9A8F5BA}" destId="{48C768E2-8684-4134-B2CD-5E389436691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627631B3-17FA-49F4-ACBB-EEE94A5606F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06D2BFDC-643A-49D4-9A63-49357585AE3C}">
      <dgm:prSet/>
      <dgm:spPr/>
      <dgm:t>
        <a:bodyPr/>
        <a:lstStyle/>
        <a:p>
          <a:r>
            <a:rPr lang="en-US" b="1"/>
            <a:t>Impact on the Mortgage Market:</a:t>
          </a:r>
          <a:endParaRPr lang="en-IN"/>
        </a:p>
      </dgm:t>
    </dgm:pt>
    <dgm:pt modelId="{2DAFA3C5-A239-4D86-AC8A-620A61F3C35E}" type="parTrans" cxnId="{FFDAD2F2-ADED-4CF9-86CC-7D96DE8D9A08}">
      <dgm:prSet/>
      <dgm:spPr/>
      <dgm:t>
        <a:bodyPr/>
        <a:lstStyle/>
        <a:p>
          <a:endParaRPr lang="en-IN"/>
        </a:p>
      </dgm:t>
    </dgm:pt>
    <dgm:pt modelId="{42764F4D-D137-49FA-B0BE-BAE5FBC90382}" type="sibTrans" cxnId="{FFDAD2F2-ADED-4CF9-86CC-7D96DE8D9A08}">
      <dgm:prSet/>
      <dgm:spPr/>
      <dgm:t>
        <a:bodyPr/>
        <a:lstStyle/>
        <a:p>
          <a:endParaRPr lang="en-IN"/>
        </a:p>
      </dgm:t>
    </dgm:pt>
    <dgm:pt modelId="{D92AA30F-6088-4243-BE5F-F0E382155C40}">
      <dgm:prSet/>
      <dgm:spPr/>
      <dgm:t>
        <a:bodyPr/>
        <a:lstStyle/>
        <a:p>
          <a:r>
            <a:rPr lang="en-US" b="1" dirty="0"/>
            <a:t>Subprime Mortgage Defaults:</a:t>
          </a:r>
          <a:r>
            <a:rPr lang="en-US" dirty="0"/>
            <a:t> The crisis began with a high rate of mortgage delinquencies and foreclosures, particularly in subprime loans, which were high-risk loans given to borrowers with poor credit histories.</a:t>
          </a:r>
          <a:endParaRPr lang="en-IN" dirty="0"/>
        </a:p>
      </dgm:t>
    </dgm:pt>
    <dgm:pt modelId="{19C78092-9837-454A-95AA-A508D67BEAA2}" type="parTrans" cxnId="{BC62B74E-2712-44A6-BC5F-E10986D70FAC}">
      <dgm:prSet/>
      <dgm:spPr/>
      <dgm:t>
        <a:bodyPr/>
        <a:lstStyle/>
        <a:p>
          <a:endParaRPr lang="en-IN"/>
        </a:p>
      </dgm:t>
    </dgm:pt>
    <dgm:pt modelId="{3C5E0EC2-1CEC-47C3-B77E-E9F159A1DF45}" type="sibTrans" cxnId="{BC62B74E-2712-44A6-BC5F-E10986D70FAC}">
      <dgm:prSet/>
      <dgm:spPr/>
      <dgm:t>
        <a:bodyPr/>
        <a:lstStyle/>
        <a:p>
          <a:endParaRPr lang="en-IN"/>
        </a:p>
      </dgm:t>
    </dgm:pt>
    <dgm:pt modelId="{2A57E5AB-9362-4954-B494-EF824A9C64B1}">
      <dgm:prSet/>
      <dgm:spPr/>
      <dgm:t>
        <a:bodyPr/>
        <a:lstStyle/>
        <a:p>
          <a:r>
            <a:rPr lang="en-US" b="1"/>
            <a:t>Collapse of Mortgage-Backed Securities (MBS):</a:t>
          </a:r>
          <a:r>
            <a:rPr lang="en-US"/>
            <a:t> The value of MBS plummeted as defaults rose, leading to massive losses for investors. The widespread use of MBS and collateralized debt obligations (CDOs) spread the risk across the global financial system.</a:t>
          </a:r>
          <a:endParaRPr lang="en-IN"/>
        </a:p>
      </dgm:t>
    </dgm:pt>
    <dgm:pt modelId="{A01FDBBC-0896-474B-8F87-7C0415AD4EAE}" type="parTrans" cxnId="{157D0045-2818-4F28-ABD2-B292AB0D4E6D}">
      <dgm:prSet/>
      <dgm:spPr/>
      <dgm:t>
        <a:bodyPr/>
        <a:lstStyle/>
        <a:p>
          <a:endParaRPr lang="en-IN"/>
        </a:p>
      </dgm:t>
    </dgm:pt>
    <dgm:pt modelId="{D6055BCD-1645-448C-9BB2-ADDF63EAB518}" type="sibTrans" cxnId="{157D0045-2818-4F28-ABD2-B292AB0D4E6D}">
      <dgm:prSet/>
      <dgm:spPr/>
      <dgm:t>
        <a:bodyPr/>
        <a:lstStyle/>
        <a:p>
          <a:endParaRPr lang="en-IN"/>
        </a:p>
      </dgm:t>
    </dgm:pt>
    <dgm:pt modelId="{C7AA6BD2-E37E-48EB-B2E4-CF228CE8CE90}">
      <dgm:prSet/>
      <dgm:spPr/>
      <dgm:t>
        <a:bodyPr/>
        <a:lstStyle/>
        <a:p>
          <a:r>
            <a:rPr lang="en-US" b="1"/>
            <a:t>Failure of Financial Institutions:</a:t>
          </a:r>
          <a:r>
            <a:rPr lang="en-US"/>
            <a:t> Major financial institutions heavily invested in MBS, such as Lehman Brothers, faced insolvency. The crisis led to the bankruptcy of Lehman Brothers and the bailout of others, such as AIG and Bear Stearns.</a:t>
          </a:r>
          <a:endParaRPr lang="en-IN"/>
        </a:p>
      </dgm:t>
    </dgm:pt>
    <dgm:pt modelId="{D42C15BB-0EC9-4011-8ED7-1C73D32D2364}" type="parTrans" cxnId="{36BBDA36-EF2D-4D02-B8B8-168C373D7429}">
      <dgm:prSet/>
      <dgm:spPr/>
      <dgm:t>
        <a:bodyPr/>
        <a:lstStyle/>
        <a:p>
          <a:endParaRPr lang="en-IN"/>
        </a:p>
      </dgm:t>
    </dgm:pt>
    <dgm:pt modelId="{BC9D05B9-15E8-4BE3-941A-7EB617BF72B5}" type="sibTrans" cxnId="{36BBDA36-EF2D-4D02-B8B8-168C373D7429}">
      <dgm:prSet/>
      <dgm:spPr/>
      <dgm:t>
        <a:bodyPr/>
        <a:lstStyle/>
        <a:p>
          <a:endParaRPr lang="en-IN"/>
        </a:p>
      </dgm:t>
    </dgm:pt>
    <dgm:pt modelId="{8978A095-5B14-478D-928B-B9E24CBC8E09}">
      <dgm:prSet/>
      <dgm:spPr/>
      <dgm:t>
        <a:bodyPr/>
        <a:lstStyle/>
        <a:p>
          <a:r>
            <a:rPr lang="en-US" b="1"/>
            <a:t>Government Intervention:</a:t>
          </a:r>
          <a:r>
            <a:rPr lang="en-US"/>
            <a:t> The U.S. government intervened with the Troubled Asset Relief Program (TARP), purchasing toxic assets from banks to stabilize the financial system. The Federal Reserve also implemented unprecedented monetary policies to provide liquidity and restore confidence.</a:t>
          </a:r>
          <a:endParaRPr lang="en-IN"/>
        </a:p>
      </dgm:t>
    </dgm:pt>
    <dgm:pt modelId="{999CD35D-53CD-4223-AED0-4EBD3B5C6391}" type="parTrans" cxnId="{DE9CD89C-4AA7-41D1-B3D8-84D709F95A4B}">
      <dgm:prSet/>
      <dgm:spPr/>
      <dgm:t>
        <a:bodyPr/>
        <a:lstStyle/>
        <a:p>
          <a:endParaRPr lang="en-IN"/>
        </a:p>
      </dgm:t>
    </dgm:pt>
    <dgm:pt modelId="{D3D9CE94-8959-4D70-9ABF-586BBFF933E6}" type="sibTrans" cxnId="{DE9CD89C-4AA7-41D1-B3D8-84D709F95A4B}">
      <dgm:prSet/>
      <dgm:spPr/>
      <dgm:t>
        <a:bodyPr/>
        <a:lstStyle/>
        <a:p>
          <a:endParaRPr lang="en-IN"/>
        </a:p>
      </dgm:t>
    </dgm:pt>
    <dgm:pt modelId="{369590DC-7E97-4D19-A3C8-61BF317340EF}">
      <dgm:prSet/>
      <dgm:spPr/>
      <dgm:t>
        <a:bodyPr/>
        <a:lstStyle/>
        <a:p>
          <a:endParaRPr lang="en-IN" dirty="0"/>
        </a:p>
      </dgm:t>
    </dgm:pt>
    <dgm:pt modelId="{47B4FF4F-D796-4D03-9EC8-790103B4EBA6}" type="parTrans" cxnId="{B3BA4AE4-ECD0-4EA2-993B-CEBDCC995339}">
      <dgm:prSet/>
      <dgm:spPr/>
      <dgm:t>
        <a:bodyPr/>
        <a:lstStyle/>
        <a:p>
          <a:endParaRPr lang="en-IN"/>
        </a:p>
      </dgm:t>
    </dgm:pt>
    <dgm:pt modelId="{DBAFA2BF-60A8-4D9E-91A5-AB6E2DCDE6E6}" type="sibTrans" cxnId="{B3BA4AE4-ECD0-4EA2-993B-CEBDCC995339}">
      <dgm:prSet/>
      <dgm:spPr/>
      <dgm:t>
        <a:bodyPr/>
        <a:lstStyle/>
        <a:p>
          <a:endParaRPr lang="en-IN"/>
        </a:p>
      </dgm:t>
    </dgm:pt>
    <dgm:pt modelId="{186A235D-8E8A-4CEB-8E74-85C0ACEE27B6}" type="pres">
      <dgm:prSet presAssocID="{627631B3-17FA-49F4-ACBB-EEE94A5606F0}" presName="linear" presStyleCnt="0">
        <dgm:presLayoutVars>
          <dgm:animLvl val="lvl"/>
          <dgm:resizeHandles val="exact"/>
        </dgm:presLayoutVars>
      </dgm:prSet>
      <dgm:spPr/>
    </dgm:pt>
    <dgm:pt modelId="{E88D1D78-AB39-4A3B-A3C3-13684E47197B}" type="pres">
      <dgm:prSet presAssocID="{06D2BFDC-643A-49D4-9A63-49357585AE3C}" presName="parentText" presStyleLbl="node1" presStyleIdx="0" presStyleCnt="1">
        <dgm:presLayoutVars>
          <dgm:chMax val="0"/>
          <dgm:bulletEnabled val="1"/>
        </dgm:presLayoutVars>
      </dgm:prSet>
      <dgm:spPr/>
    </dgm:pt>
    <dgm:pt modelId="{7560EC46-29CB-4579-B1A5-74BC124838F7}" type="pres">
      <dgm:prSet presAssocID="{06D2BFDC-643A-49D4-9A63-49357585AE3C}" presName="childText" presStyleLbl="revTx" presStyleIdx="0" presStyleCnt="1">
        <dgm:presLayoutVars>
          <dgm:bulletEnabled val="1"/>
        </dgm:presLayoutVars>
      </dgm:prSet>
      <dgm:spPr/>
    </dgm:pt>
  </dgm:ptLst>
  <dgm:cxnLst>
    <dgm:cxn modelId="{00159100-DEDC-4A05-8814-DB178D6C39ED}" type="presOf" srcId="{369590DC-7E97-4D19-A3C8-61BF317340EF}" destId="{7560EC46-29CB-4579-B1A5-74BC124838F7}" srcOrd="0" destOrd="0" presId="urn:microsoft.com/office/officeart/2005/8/layout/vList2"/>
    <dgm:cxn modelId="{7AA57B0A-F482-4ADB-BC0B-5245DE9E0ACB}" type="presOf" srcId="{06D2BFDC-643A-49D4-9A63-49357585AE3C}" destId="{E88D1D78-AB39-4A3B-A3C3-13684E47197B}" srcOrd="0" destOrd="0" presId="urn:microsoft.com/office/officeart/2005/8/layout/vList2"/>
    <dgm:cxn modelId="{A1B25512-6E4F-48DD-8B64-65D8BF5DD5A8}" type="presOf" srcId="{C7AA6BD2-E37E-48EB-B2E4-CF228CE8CE90}" destId="{7560EC46-29CB-4579-B1A5-74BC124838F7}" srcOrd="0" destOrd="3" presId="urn:microsoft.com/office/officeart/2005/8/layout/vList2"/>
    <dgm:cxn modelId="{36BBDA36-EF2D-4D02-B8B8-168C373D7429}" srcId="{06D2BFDC-643A-49D4-9A63-49357585AE3C}" destId="{C7AA6BD2-E37E-48EB-B2E4-CF228CE8CE90}" srcOrd="3" destOrd="0" parTransId="{D42C15BB-0EC9-4011-8ED7-1C73D32D2364}" sibTransId="{BC9D05B9-15E8-4BE3-941A-7EB617BF72B5}"/>
    <dgm:cxn modelId="{157D0045-2818-4F28-ABD2-B292AB0D4E6D}" srcId="{06D2BFDC-643A-49D4-9A63-49357585AE3C}" destId="{2A57E5AB-9362-4954-B494-EF824A9C64B1}" srcOrd="2" destOrd="0" parTransId="{A01FDBBC-0896-474B-8F87-7C0415AD4EAE}" sibTransId="{D6055BCD-1645-448C-9BB2-ADDF63EAB518}"/>
    <dgm:cxn modelId="{BC62B74E-2712-44A6-BC5F-E10986D70FAC}" srcId="{06D2BFDC-643A-49D4-9A63-49357585AE3C}" destId="{D92AA30F-6088-4243-BE5F-F0E382155C40}" srcOrd="1" destOrd="0" parTransId="{19C78092-9837-454A-95AA-A508D67BEAA2}" sibTransId="{3C5E0EC2-1CEC-47C3-B77E-E9F159A1DF45}"/>
    <dgm:cxn modelId="{E7E50778-57E7-4232-9145-6E117853DFD8}" type="presOf" srcId="{D92AA30F-6088-4243-BE5F-F0E382155C40}" destId="{7560EC46-29CB-4579-B1A5-74BC124838F7}" srcOrd="0" destOrd="1" presId="urn:microsoft.com/office/officeart/2005/8/layout/vList2"/>
    <dgm:cxn modelId="{ABD2369B-9B6C-40C0-809B-155493804E74}" type="presOf" srcId="{627631B3-17FA-49F4-ACBB-EEE94A5606F0}" destId="{186A235D-8E8A-4CEB-8E74-85C0ACEE27B6}" srcOrd="0" destOrd="0" presId="urn:microsoft.com/office/officeart/2005/8/layout/vList2"/>
    <dgm:cxn modelId="{DE9CD89C-4AA7-41D1-B3D8-84D709F95A4B}" srcId="{06D2BFDC-643A-49D4-9A63-49357585AE3C}" destId="{8978A095-5B14-478D-928B-B9E24CBC8E09}" srcOrd="4" destOrd="0" parTransId="{999CD35D-53CD-4223-AED0-4EBD3B5C6391}" sibTransId="{D3D9CE94-8959-4D70-9ABF-586BBFF933E6}"/>
    <dgm:cxn modelId="{62A538AB-862C-4D73-AB8C-C7E59B85D754}" type="presOf" srcId="{2A57E5AB-9362-4954-B494-EF824A9C64B1}" destId="{7560EC46-29CB-4579-B1A5-74BC124838F7}" srcOrd="0" destOrd="2" presId="urn:microsoft.com/office/officeart/2005/8/layout/vList2"/>
    <dgm:cxn modelId="{E67E38D4-A0D2-4013-8D8C-07BE60D2C8A9}" type="presOf" srcId="{8978A095-5B14-478D-928B-B9E24CBC8E09}" destId="{7560EC46-29CB-4579-B1A5-74BC124838F7}" srcOrd="0" destOrd="4" presId="urn:microsoft.com/office/officeart/2005/8/layout/vList2"/>
    <dgm:cxn modelId="{B3BA4AE4-ECD0-4EA2-993B-CEBDCC995339}" srcId="{06D2BFDC-643A-49D4-9A63-49357585AE3C}" destId="{369590DC-7E97-4D19-A3C8-61BF317340EF}" srcOrd="0" destOrd="0" parTransId="{47B4FF4F-D796-4D03-9EC8-790103B4EBA6}" sibTransId="{DBAFA2BF-60A8-4D9E-91A5-AB6E2DCDE6E6}"/>
    <dgm:cxn modelId="{FFDAD2F2-ADED-4CF9-86CC-7D96DE8D9A08}" srcId="{627631B3-17FA-49F4-ACBB-EEE94A5606F0}" destId="{06D2BFDC-643A-49D4-9A63-49357585AE3C}" srcOrd="0" destOrd="0" parTransId="{2DAFA3C5-A239-4D86-AC8A-620A61F3C35E}" sibTransId="{42764F4D-D137-49FA-B0BE-BAE5FBC90382}"/>
    <dgm:cxn modelId="{143AC451-47FC-4366-A5AE-F764F0DEA18C}" type="presParOf" srcId="{186A235D-8E8A-4CEB-8E74-85C0ACEE27B6}" destId="{E88D1D78-AB39-4A3B-A3C3-13684E47197B}" srcOrd="0" destOrd="0" presId="urn:microsoft.com/office/officeart/2005/8/layout/vList2"/>
    <dgm:cxn modelId="{E25A7627-382C-4290-B509-8694DAD8A106}" type="presParOf" srcId="{186A235D-8E8A-4CEB-8E74-85C0ACEE27B6}" destId="{7560EC46-29CB-4579-B1A5-74BC124838F7}"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879FA6F3-23F6-4682-B32E-BDCE667AD44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2D5A97E3-1E51-4696-B467-4C9602568161}">
      <dgm:prSet/>
      <dgm:spPr/>
      <dgm:t>
        <a:bodyPr/>
        <a:lstStyle/>
        <a:p>
          <a:r>
            <a:rPr lang="en-US" b="1"/>
            <a:t>Case Study 2: The COVID-19 Pandemic</a:t>
          </a:r>
          <a:br>
            <a:rPr lang="en-IN"/>
          </a:br>
          <a:endParaRPr lang="en-IN"/>
        </a:p>
      </dgm:t>
    </dgm:pt>
    <dgm:pt modelId="{3FE9FFD9-9F6B-4E2D-A0E4-21EA0CF33D2A}" type="parTrans" cxnId="{EE7DBB6D-D6F6-4238-9B17-730DBF5F843D}">
      <dgm:prSet/>
      <dgm:spPr/>
      <dgm:t>
        <a:bodyPr/>
        <a:lstStyle/>
        <a:p>
          <a:endParaRPr lang="en-IN"/>
        </a:p>
      </dgm:t>
    </dgm:pt>
    <dgm:pt modelId="{7F6E0A7F-CDB2-4BB9-A71F-CFD32AADF0A8}" type="sibTrans" cxnId="{EE7DBB6D-D6F6-4238-9B17-730DBF5F843D}">
      <dgm:prSet/>
      <dgm:spPr/>
      <dgm:t>
        <a:bodyPr/>
        <a:lstStyle/>
        <a:p>
          <a:endParaRPr lang="en-IN"/>
        </a:p>
      </dgm:t>
    </dgm:pt>
    <dgm:pt modelId="{FEE406E1-98A8-48A8-A9A7-884424E3A0E8}" type="pres">
      <dgm:prSet presAssocID="{879FA6F3-23F6-4682-B32E-BDCE667AD44B}" presName="linear" presStyleCnt="0">
        <dgm:presLayoutVars>
          <dgm:animLvl val="lvl"/>
          <dgm:resizeHandles val="exact"/>
        </dgm:presLayoutVars>
      </dgm:prSet>
      <dgm:spPr/>
    </dgm:pt>
    <dgm:pt modelId="{BDB7EA7B-1AC2-41E7-A91A-6D28A28F3859}" type="pres">
      <dgm:prSet presAssocID="{2D5A97E3-1E51-4696-B467-4C9602568161}" presName="parentText" presStyleLbl="node1" presStyleIdx="0" presStyleCnt="1">
        <dgm:presLayoutVars>
          <dgm:chMax val="0"/>
          <dgm:bulletEnabled val="1"/>
        </dgm:presLayoutVars>
      </dgm:prSet>
      <dgm:spPr/>
    </dgm:pt>
  </dgm:ptLst>
  <dgm:cxnLst>
    <dgm:cxn modelId="{6D0B1D48-7F96-4CC3-B59A-18B405ADB305}" type="presOf" srcId="{879FA6F3-23F6-4682-B32E-BDCE667AD44B}" destId="{FEE406E1-98A8-48A8-A9A7-884424E3A0E8}" srcOrd="0" destOrd="0" presId="urn:microsoft.com/office/officeart/2005/8/layout/vList2"/>
    <dgm:cxn modelId="{EE7DBB6D-D6F6-4238-9B17-730DBF5F843D}" srcId="{879FA6F3-23F6-4682-B32E-BDCE667AD44B}" destId="{2D5A97E3-1E51-4696-B467-4C9602568161}" srcOrd="0" destOrd="0" parTransId="{3FE9FFD9-9F6B-4E2D-A0E4-21EA0CF33D2A}" sibTransId="{7F6E0A7F-CDB2-4BB9-A71F-CFD32AADF0A8}"/>
    <dgm:cxn modelId="{A9017585-01B1-4293-88CD-D164CAF8A31A}" type="presOf" srcId="{2D5A97E3-1E51-4696-B467-4C9602568161}" destId="{BDB7EA7B-1AC2-41E7-A91A-6D28A28F3859}" srcOrd="0" destOrd="0" presId="urn:microsoft.com/office/officeart/2005/8/layout/vList2"/>
    <dgm:cxn modelId="{C52B5D9F-CB0E-4857-9D70-2C0C208C7DC6}" type="presParOf" srcId="{FEE406E1-98A8-48A8-A9A7-884424E3A0E8}" destId="{BDB7EA7B-1AC2-41E7-A91A-6D28A28F385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C15681B5-3CD2-464F-B57B-4EAF419C023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7B0A0C82-DCB3-41E8-AC3D-DFC2F5278FE7}">
      <dgm:prSet/>
      <dgm:spPr/>
      <dgm:t>
        <a:bodyPr/>
        <a:lstStyle/>
        <a:p>
          <a:r>
            <a:rPr lang="en-US" b="1"/>
            <a:t>Impact on the Mortgage Market:</a:t>
          </a:r>
          <a:endParaRPr lang="en-IN"/>
        </a:p>
      </dgm:t>
    </dgm:pt>
    <dgm:pt modelId="{830CA495-554C-483D-8132-488E072BE808}" type="parTrans" cxnId="{51A1635C-EC72-4793-8992-523E76DC39BE}">
      <dgm:prSet/>
      <dgm:spPr/>
      <dgm:t>
        <a:bodyPr/>
        <a:lstStyle/>
        <a:p>
          <a:endParaRPr lang="en-IN"/>
        </a:p>
      </dgm:t>
    </dgm:pt>
    <dgm:pt modelId="{BF2359C3-1492-4B72-AACF-96F6D759F89B}" type="sibTrans" cxnId="{51A1635C-EC72-4793-8992-523E76DC39BE}">
      <dgm:prSet/>
      <dgm:spPr/>
      <dgm:t>
        <a:bodyPr/>
        <a:lstStyle/>
        <a:p>
          <a:endParaRPr lang="en-IN"/>
        </a:p>
      </dgm:t>
    </dgm:pt>
    <dgm:pt modelId="{F300624E-0BCB-4A0B-80B9-C8F8CEB0AA85}">
      <dgm:prSet/>
      <dgm:spPr/>
      <dgm:t>
        <a:bodyPr/>
        <a:lstStyle/>
        <a:p>
          <a:r>
            <a:rPr lang="en-US" b="1" dirty="0"/>
            <a:t>Initial Slowdown:</a:t>
          </a:r>
          <a:r>
            <a:rPr lang="en-US" dirty="0"/>
            <a:t> The initial uncertainty and lockdown measures caused a slowdown in the housing market. Home sales and mortgage applications declined as economic activity ground to a halt.</a:t>
          </a:r>
          <a:endParaRPr lang="en-IN" dirty="0"/>
        </a:p>
      </dgm:t>
    </dgm:pt>
    <dgm:pt modelId="{BD63B1ED-7F12-4513-ACDE-C4F50DAA377D}" type="parTrans" cxnId="{334996EB-34D9-4F52-A6B7-123ACF404CA1}">
      <dgm:prSet/>
      <dgm:spPr/>
      <dgm:t>
        <a:bodyPr/>
        <a:lstStyle/>
        <a:p>
          <a:endParaRPr lang="en-IN"/>
        </a:p>
      </dgm:t>
    </dgm:pt>
    <dgm:pt modelId="{4C9D95DC-F8DE-4767-864D-140DE56A60BE}" type="sibTrans" cxnId="{334996EB-34D9-4F52-A6B7-123ACF404CA1}">
      <dgm:prSet/>
      <dgm:spPr/>
      <dgm:t>
        <a:bodyPr/>
        <a:lstStyle/>
        <a:p>
          <a:endParaRPr lang="en-IN"/>
        </a:p>
      </dgm:t>
    </dgm:pt>
    <dgm:pt modelId="{4DB1D63D-EA96-444E-9942-945382C33128}">
      <dgm:prSet/>
      <dgm:spPr/>
      <dgm:t>
        <a:bodyPr/>
        <a:lstStyle/>
        <a:p>
          <a:r>
            <a:rPr lang="en-US" b="1" dirty="0"/>
            <a:t>Record Low Interest Rates:</a:t>
          </a:r>
          <a:r>
            <a:rPr lang="en-US" dirty="0"/>
            <a:t> In response to the crisis, central banks, including the Federal Reserve, slashed interest rates to historic lows. This made borrowing cheaper and spurred a surge in mortgage refinancing and home purchases.</a:t>
          </a:r>
          <a:endParaRPr lang="en-IN" dirty="0"/>
        </a:p>
      </dgm:t>
    </dgm:pt>
    <dgm:pt modelId="{884A631A-9A1E-419F-AB8B-040B27756802}" type="parTrans" cxnId="{D1241B32-D918-4B40-9BE4-8594FF935658}">
      <dgm:prSet/>
      <dgm:spPr/>
      <dgm:t>
        <a:bodyPr/>
        <a:lstStyle/>
        <a:p>
          <a:endParaRPr lang="en-IN"/>
        </a:p>
      </dgm:t>
    </dgm:pt>
    <dgm:pt modelId="{8665EFE8-1AEA-421F-B509-8063C89FA92D}" type="sibTrans" cxnId="{D1241B32-D918-4B40-9BE4-8594FF935658}">
      <dgm:prSet/>
      <dgm:spPr/>
      <dgm:t>
        <a:bodyPr/>
        <a:lstStyle/>
        <a:p>
          <a:endParaRPr lang="en-IN"/>
        </a:p>
      </dgm:t>
    </dgm:pt>
    <dgm:pt modelId="{26EF32FB-C6D3-485C-8EDD-FA14D3D430B0}">
      <dgm:prSet/>
      <dgm:spPr/>
      <dgm:t>
        <a:bodyPr/>
        <a:lstStyle/>
        <a:p>
          <a:r>
            <a:rPr lang="en-US" b="1" dirty="0"/>
            <a:t>Shift in Housing Demand:</a:t>
          </a:r>
          <a:r>
            <a:rPr lang="en-US" dirty="0"/>
            <a:t> Remote work and changing lifestyle preferences led to increased demand for suburban and rural properties. Homebuyers sought larger living spaces and properties outside urban centers.</a:t>
          </a:r>
          <a:endParaRPr lang="en-IN" dirty="0"/>
        </a:p>
      </dgm:t>
    </dgm:pt>
    <dgm:pt modelId="{308C0795-B3B3-40D1-90B9-1867C3C01882}" type="parTrans" cxnId="{F2CB849B-01C6-4428-BD39-638030B8B6E9}">
      <dgm:prSet/>
      <dgm:spPr/>
      <dgm:t>
        <a:bodyPr/>
        <a:lstStyle/>
        <a:p>
          <a:endParaRPr lang="en-IN"/>
        </a:p>
      </dgm:t>
    </dgm:pt>
    <dgm:pt modelId="{0C4EB1E7-AEF2-4B7B-83E0-D6FA7FA51C74}" type="sibTrans" cxnId="{F2CB849B-01C6-4428-BD39-638030B8B6E9}">
      <dgm:prSet/>
      <dgm:spPr/>
      <dgm:t>
        <a:bodyPr/>
        <a:lstStyle/>
        <a:p>
          <a:endParaRPr lang="en-IN"/>
        </a:p>
      </dgm:t>
    </dgm:pt>
    <dgm:pt modelId="{716574B6-956C-4A70-A27E-57C5947973DC}">
      <dgm:prSet/>
      <dgm:spPr/>
      <dgm:t>
        <a:bodyPr/>
        <a:lstStyle/>
        <a:p>
          <a:r>
            <a:rPr lang="en-US" b="1" dirty="0"/>
            <a:t>Forbearance Programs:</a:t>
          </a:r>
          <a:r>
            <a:rPr lang="en-US" dirty="0"/>
            <a:t> Government programs allowed borrowers affected by the pandemic to defer mortgage payments, preventing a wave of foreclosures. The CARES Act provided significant relief to homeowners.</a:t>
          </a:r>
          <a:endParaRPr lang="en-IN" dirty="0"/>
        </a:p>
      </dgm:t>
    </dgm:pt>
    <dgm:pt modelId="{B0CBE00F-99BD-48A0-876F-945AE0EC7E20}" type="parTrans" cxnId="{C46CBC44-A734-4B7C-9306-7973C9A12A58}">
      <dgm:prSet/>
      <dgm:spPr/>
      <dgm:t>
        <a:bodyPr/>
        <a:lstStyle/>
        <a:p>
          <a:endParaRPr lang="en-IN"/>
        </a:p>
      </dgm:t>
    </dgm:pt>
    <dgm:pt modelId="{DD56705F-1BAF-4F3C-8DD2-B1230E7FFAA6}" type="sibTrans" cxnId="{C46CBC44-A734-4B7C-9306-7973C9A12A58}">
      <dgm:prSet/>
      <dgm:spPr/>
      <dgm:t>
        <a:bodyPr/>
        <a:lstStyle/>
        <a:p>
          <a:endParaRPr lang="en-IN"/>
        </a:p>
      </dgm:t>
    </dgm:pt>
    <dgm:pt modelId="{B1E2F5CF-63BE-4CC1-970A-0D30652BA022}">
      <dgm:prSet/>
      <dgm:spPr/>
      <dgm:t>
        <a:bodyPr/>
        <a:lstStyle/>
        <a:p>
          <a:endParaRPr lang="en-IN" dirty="0"/>
        </a:p>
      </dgm:t>
    </dgm:pt>
    <dgm:pt modelId="{8CFC2D44-F2C2-48A9-A340-0D0765114BD3}" type="parTrans" cxnId="{528BFD0D-C36B-4ECD-9EC8-A27A5D74FDDC}">
      <dgm:prSet/>
      <dgm:spPr/>
      <dgm:t>
        <a:bodyPr/>
        <a:lstStyle/>
        <a:p>
          <a:endParaRPr lang="en-IN"/>
        </a:p>
      </dgm:t>
    </dgm:pt>
    <dgm:pt modelId="{A5D79DF1-86ED-494C-9D83-16DA45E78F97}" type="sibTrans" cxnId="{528BFD0D-C36B-4ECD-9EC8-A27A5D74FDDC}">
      <dgm:prSet/>
      <dgm:spPr/>
      <dgm:t>
        <a:bodyPr/>
        <a:lstStyle/>
        <a:p>
          <a:endParaRPr lang="en-IN"/>
        </a:p>
      </dgm:t>
    </dgm:pt>
    <dgm:pt modelId="{FDE2E640-72F2-4177-B962-EBFD9314D3BD}" type="pres">
      <dgm:prSet presAssocID="{C15681B5-3CD2-464F-B57B-4EAF419C0237}" presName="linear" presStyleCnt="0">
        <dgm:presLayoutVars>
          <dgm:animLvl val="lvl"/>
          <dgm:resizeHandles val="exact"/>
        </dgm:presLayoutVars>
      </dgm:prSet>
      <dgm:spPr/>
    </dgm:pt>
    <dgm:pt modelId="{34152A77-9D1D-4FCE-808B-4C17A561BBE5}" type="pres">
      <dgm:prSet presAssocID="{7B0A0C82-DCB3-41E8-AC3D-DFC2F5278FE7}" presName="parentText" presStyleLbl="node1" presStyleIdx="0" presStyleCnt="1" custLinFactNeighborX="6148" custLinFactNeighborY="-41531">
        <dgm:presLayoutVars>
          <dgm:chMax val="0"/>
          <dgm:bulletEnabled val="1"/>
        </dgm:presLayoutVars>
      </dgm:prSet>
      <dgm:spPr/>
    </dgm:pt>
    <dgm:pt modelId="{A6AF3E44-6534-4790-9F54-F953AB878970}" type="pres">
      <dgm:prSet presAssocID="{7B0A0C82-DCB3-41E8-AC3D-DFC2F5278FE7}" presName="childText" presStyleLbl="revTx" presStyleIdx="0" presStyleCnt="1">
        <dgm:presLayoutVars>
          <dgm:bulletEnabled val="1"/>
        </dgm:presLayoutVars>
      </dgm:prSet>
      <dgm:spPr/>
    </dgm:pt>
  </dgm:ptLst>
  <dgm:cxnLst>
    <dgm:cxn modelId="{528BFD0D-C36B-4ECD-9EC8-A27A5D74FDDC}" srcId="{7B0A0C82-DCB3-41E8-AC3D-DFC2F5278FE7}" destId="{B1E2F5CF-63BE-4CC1-970A-0D30652BA022}" srcOrd="0" destOrd="0" parTransId="{8CFC2D44-F2C2-48A9-A340-0D0765114BD3}" sibTransId="{A5D79DF1-86ED-494C-9D83-16DA45E78F97}"/>
    <dgm:cxn modelId="{9F543D14-F9CF-43A3-BDFA-7D76F12A3176}" type="presOf" srcId="{716574B6-956C-4A70-A27E-57C5947973DC}" destId="{A6AF3E44-6534-4790-9F54-F953AB878970}" srcOrd="0" destOrd="4" presId="urn:microsoft.com/office/officeart/2005/8/layout/vList2"/>
    <dgm:cxn modelId="{D1241B32-D918-4B40-9BE4-8594FF935658}" srcId="{7B0A0C82-DCB3-41E8-AC3D-DFC2F5278FE7}" destId="{4DB1D63D-EA96-444E-9942-945382C33128}" srcOrd="2" destOrd="0" parTransId="{884A631A-9A1E-419F-AB8B-040B27756802}" sibTransId="{8665EFE8-1AEA-421F-B509-8063C89FA92D}"/>
    <dgm:cxn modelId="{51A1635C-EC72-4793-8992-523E76DC39BE}" srcId="{C15681B5-3CD2-464F-B57B-4EAF419C0237}" destId="{7B0A0C82-DCB3-41E8-AC3D-DFC2F5278FE7}" srcOrd="0" destOrd="0" parTransId="{830CA495-554C-483D-8132-488E072BE808}" sibTransId="{BF2359C3-1492-4B72-AACF-96F6D759F89B}"/>
    <dgm:cxn modelId="{C46CBC44-A734-4B7C-9306-7973C9A12A58}" srcId="{7B0A0C82-DCB3-41E8-AC3D-DFC2F5278FE7}" destId="{716574B6-956C-4A70-A27E-57C5947973DC}" srcOrd="4" destOrd="0" parTransId="{B0CBE00F-99BD-48A0-876F-945AE0EC7E20}" sibTransId="{DD56705F-1BAF-4F3C-8DD2-B1230E7FFAA6}"/>
    <dgm:cxn modelId="{D996F669-60E8-44DF-BDA3-4732754EE44B}" type="presOf" srcId="{F300624E-0BCB-4A0B-80B9-C8F8CEB0AA85}" destId="{A6AF3E44-6534-4790-9F54-F953AB878970}" srcOrd="0" destOrd="1" presId="urn:microsoft.com/office/officeart/2005/8/layout/vList2"/>
    <dgm:cxn modelId="{DDD93B84-5E90-4441-B080-2E3583735DF6}" type="presOf" srcId="{4DB1D63D-EA96-444E-9942-945382C33128}" destId="{A6AF3E44-6534-4790-9F54-F953AB878970}" srcOrd="0" destOrd="2" presId="urn:microsoft.com/office/officeart/2005/8/layout/vList2"/>
    <dgm:cxn modelId="{F0522E95-6F88-4DBA-858D-DADF1E392EA8}" type="presOf" srcId="{C15681B5-3CD2-464F-B57B-4EAF419C0237}" destId="{FDE2E640-72F2-4177-B962-EBFD9314D3BD}" srcOrd="0" destOrd="0" presId="urn:microsoft.com/office/officeart/2005/8/layout/vList2"/>
    <dgm:cxn modelId="{F2CB849B-01C6-4428-BD39-638030B8B6E9}" srcId="{7B0A0C82-DCB3-41E8-AC3D-DFC2F5278FE7}" destId="{26EF32FB-C6D3-485C-8EDD-FA14D3D430B0}" srcOrd="3" destOrd="0" parTransId="{308C0795-B3B3-40D1-90B9-1867C3C01882}" sibTransId="{0C4EB1E7-AEF2-4B7B-83E0-D6FA7FA51C74}"/>
    <dgm:cxn modelId="{CA9C5EA9-68DB-45C2-B4DC-C052FA1352A9}" type="presOf" srcId="{26EF32FB-C6D3-485C-8EDD-FA14D3D430B0}" destId="{A6AF3E44-6534-4790-9F54-F953AB878970}" srcOrd="0" destOrd="3" presId="urn:microsoft.com/office/officeart/2005/8/layout/vList2"/>
    <dgm:cxn modelId="{5C540FD4-D6C6-48B9-B614-2B45BB545B92}" type="presOf" srcId="{B1E2F5CF-63BE-4CC1-970A-0D30652BA022}" destId="{A6AF3E44-6534-4790-9F54-F953AB878970}" srcOrd="0" destOrd="0" presId="urn:microsoft.com/office/officeart/2005/8/layout/vList2"/>
    <dgm:cxn modelId="{334996EB-34D9-4F52-A6B7-123ACF404CA1}" srcId="{7B0A0C82-DCB3-41E8-AC3D-DFC2F5278FE7}" destId="{F300624E-0BCB-4A0B-80B9-C8F8CEB0AA85}" srcOrd="1" destOrd="0" parTransId="{BD63B1ED-7F12-4513-ACDE-C4F50DAA377D}" sibTransId="{4C9D95DC-F8DE-4767-864D-140DE56A60BE}"/>
    <dgm:cxn modelId="{D3A1A6F8-0009-434F-985A-17705AF1AE69}" type="presOf" srcId="{7B0A0C82-DCB3-41E8-AC3D-DFC2F5278FE7}" destId="{34152A77-9D1D-4FCE-808B-4C17A561BBE5}" srcOrd="0" destOrd="0" presId="urn:microsoft.com/office/officeart/2005/8/layout/vList2"/>
    <dgm:cxn modelId="{4D2AF8BD-EFF6-42DC-A22C-887C7F59E57E}" type="presParOf" srcId="{FDE2E640-72F2-4177-B962-EBFD9314D3BD}" destId="{34152A77-9D1D-4FCE-808B-4C17A561BBE5}" srcOrd="0" destOrd="0" presId="urn:microsoft.com/office/officeart/2005/8/layout/vList2"/>
    <dgm:cxn modelId="{26A4170F-ABF4-4AB8-B29E-91B5D5C99C64}" type="presParOf" srcId="{FDE2E640-72F2-4177-B962-EBFD9314D3BD}" destId="{A6AF3E44-6534-4790-9F54-F953AB878970}"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A8595F-DC57-4B94-B338-AE264EFAB72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626BD4C6-B327-4A11-8D7B-3C8F7241655F}">
      <dgm:prSet/>
      <dgm:spPr/>
      <dgm:t>
        <a:bodyPr/>
        <a:lstStyle/>
        <a:p>
          <a:r>
            <a:rPr lang="en-US" b="1"/>
            <a:t>Significance in Financial Markets:</a:t>
          </a:r>
          <a:r>
            <a:rPr lang="en-US"/>
            <a:t> Mortgage trading is significant in financial markets for several reasons:</a:t>
          </a:r>
          <a:br>
            <a:rPr lang="en-IN"/>
          </a:br>
          <a:endParaRPr lang="en-IN"/>
        </a:p>
      </dgm:t>
    </dgm:pt>
    <dgm:pt modelId="{8CC0DE63-533B-4D3F-8D7B-0DE01D6A8803}" type="parTrans" cxnId="{5A1A1013-A3CC-4C5A-B607-A328CDE5044C}">
      <dgm:prSet/>
      <dgm:spPr/>
      <dgm:t>
        <a:bodyPr/>
        <a:lstStyle/>
        <a:p>
          <a:endParaRPr lang="en-IN"/>
        </a:p>
      </dgm:t>
    </dgm:pt>
    <dgm:pt modelId="{436DBD65-4DA5-42E8-AFE6-9F3BF91926FB}" type="sibTrans" cxnId="{5A1A1013-A3CC-4C5A-B607-A328CDE5044C}">
      <dgm:prSet/>
      <dgm:spPr/>
      <dgm:t>
        <a:bodyPr/>
        <a:lstStyle/>
        <a:p>
          <a:endParaRPr lang="en-IN"/>
        </a:p>
      </dgm:t>
    </dgm:pt>
    <dgm:pt modelId="{FEAAD8CB-44A6-4116-B6AC-9B52F85B32DA}" type="pres">
      <dgm:prSet presAssocID="{9BA8595F-DC57-4B94-B338-AE264EFAB72D}" presName="linear" presStyleCnt="0">
        <dgm:presLayoutVars>
          <dgm:animLvl val="lvl"/>
          <dgm:resizeHandles val="exact"/>
        </dgm:presLayoutVars>
      </dgm:prSet>
      <dgm:spPr/>
    </dgm:pt>
    <dgm:pt modelId="{453318DD-B7BA-4EAD-8CBA-F9A830623F93}" type="pres">
      <dgm:prSet presAssocID="{626BD4C6-B327-4A11-8D7B-3C8F7241655F}" presName="parentText" presStyleLbl="node1" presStyleIdx="0" presStyleCnt="1">
        <dgm:presLayoutVars>
          <dgm:chMax val="0"/>
          <dgm:bulletEnabled val="1"/>
        </dgm:presLayoutVars>
      </dgm:prSet>
      <dgm:spPr/>
    </dgm:pt>
  </dgm:ptLst>
  <dgm:cxnLst>
    <dgm:cxn modelId="{5A1A1013-A3CC-4C5A-B607-A328CDE5044C}" srcId="{9BA8595F-DC57-4B94-B338-AE264EFAB72D}" destId="{626BD4C6-B327-4A11-8D7B-3C8F7241655F}" srcOrd="0" destOrd="0" parTransId="{8CC0DE63-533B-4D3F-8D7B-0DE01D6A8803}" sibTransId="{436DBD65-4DA5-42E8-AFE6-9F3BF91926FB}"/>
    <dgm:cxn modelId="{EE95099E-A9BA-44F1-A557-DED6AB53BDA5}" type="presOf" srcId="{9BA8595F-DC57-4B94-B338-AE264EFAB72D}" destId="{FEAAD8CB-44A6-4116-B6AC-9B52F85B32DA}" srcOrd="0" destOrd="0" presId="urn:microsoft.com/office/officeart/2005/8/layout/vList2"/>
    <dgm:cxn modelId="{B6B493C8-CEEA-42C8-9D20-E86E204FB550}" type="presOf" srcId="{626BD4C6-B327-4A11-8D7B-3C8F7241655F}" destId="{453318DD-B7BA-4EAD-8CBA-F9A830623F93}" srcOrd="0" destOrd="0" presId="urn:microsoft.com/office/officeart/2005/8/layout/vList2"/>
    <dgm:cxn modelId="{BD361365-AB40-4103-B51B-A9209212B665}" type="presParOf" srcId="{FEAAD8CB-44A6-4116-B6AC-9B52F85B32DA}" destId="{453318DD-B7BA-4EAD-8CBA-F9A830623F9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89ADF463-D2B9-425E-B685-9E13DEF61C69}"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IN"/>
        </a:p>
      </dgm:t>
    </dgm:pt>
    <dgm:pt modelId="{7D7BF884-DE66-40C4-94DD-5B46C7A3E514}">
      <dgm:prSet/>
      <dgm:spPr/>
      <dgm:t>
        <a:bodyPr/>
        <a:lstStyle/>
        <a:p>
          <a:r>
            <a:rPr lang="en-US" b="1"/>
            <a:t>Machine Learning and AI:</a:t>
          </a:r>
          <a:endParaRPr lang="en-IN"/>
        </a:p>
      </dgm:t>
    </dgm:pt>
    <dgm:pt modelId="{FD2F3CAA-DB51-4F0A-8B0C-043973C811F7}" type="parTrans" cxnId="{485CBDED-A57E-46F7-B682-34EB5E1D7CD3}">
      <dgm:prSet/>
      <dgm:spPr/>
      <dgm:t>
        <a:bodyPr/>
        <a:lstStyle/>
        <a:p>
          <a:endParaRPr lang="en-IN"/>
        </a:p>
      </dgm:t>
    </dgm:pt>
    <dgm:pt modelId="{C5CF1C03-C279-43F7-A7A9-ADFEF1C1B7D9}" type="sibTrans" cxnId="{485CBDED-A57E-46F7-B682-34EB5E1D7CD3}">
      <dgm:prSet/>
      <dgm:spPr/>
      <dgm:t>
        <a:bodyPr/>
        <a:lstStyle/>
        <a:p>
          <a:endParaRPr lang="en-IN"/>
        </a:p>
      </dgm:t>
    </dgm:pt>
    <dgm:pt modelId="{B01918A7-906D-45B5-8A05-B99867634185}">
      <dgm:prSet/>
      <dgm:spPr/>
      <dgm:t>
        <a:bodyPr/>
        <a:lstStyle/>
        <a:p>
          <a:r>
            <a:rPr lang="en-US" b="1"/>
            <a:t>Description:</a:t>
          </a:r>
          <a:r>
            <a:rPr lang="en-US"/>
            <a:t> Leveraging machine learning algorithms to analyze large datasets, predict prepayment behaviors, assess credit risk, and optimize trading strategies.</a:t>
          </a:r>
          <a:endParaRPr lang="en-IN"/>
        </a:p>
      </dgm:t>
    </dgm:pt>
    <dgm:pt modelId="{72D236A6-4318-4E10-8019-94EE57E49181}" type="parTrans" cxnId="{2768C7AA-36DA-4A65-9F38-64D8656A1D18}">
      <dgm:prSet/>
      <dgm:spPr/>
      <dgm:t>
        <a:bodyPr/>
        <a:lstStyle/>
        <a:p>
          <a:endParaRPr lang="en-IN"/>
        </a:p>
      </dgm:t>
    </dgm:pt>
    <dgm:pt modelId="{9EFB0D31-2153-4209-9746-90FF552288F1}" type="sibTrans" cxnId="{2768C7AA-36DA-4A65-9F38-64D8656A1D18}">
      <dgm:prSet/>
      <dgm:spPr/>
      <dgm:t>
        <a:bodyPr/>
        <a:lstStyle/>
        <a:p>
          <a:endParaRPr lang="en-IN"/>
        </a:p>
      </dgm:t>
    </dgm:pt>
    <dgm:pt modelId="{E7CEEE1A-334F-4A47-AFE0-CEBDC32DE7A6}">
      <dgm:prSet/>
      <dgm:spPr/>
      <dgm:t>
        <a:bodyPr/>
        <a:lstStyle/>
        <a:p>
          <a:r>
            <a:rPr lang="en-US" b="1"/>
            <a:t>Example:</a:t>
          </a:r>
          <a:r>
            <a:rPr lang="en-US"/>
            <a:t> Using AI models to identify patterns in borrower behavior and market trends, enabling more informed trading decisions.</a:t>
          </a:r>
          <a:endParaRPr lang="en-IN"/>
        </a:p>
      </dgm:t>
    </dgm:pt>
    <dgm:pt modelId="{1BC50106-0781-4D7F-B452-9763E165E7E3}" type="parTrans" cxnId="{F691EF11-9B26-4D3E-AF15-1159BD7E1AE7}">
      <dgm:prSet/>
      <dgm:spPr/>
      <dgm:t>
        <a:bodyPr/>
        <a:lstStyle/>
        <a:p>
          <a:endParaRPr lang="en-IN"/>
        </a:p>
      </dgm:t>
    </dgm:pt>
    <dgm:pt modelId="{6D4513D2-7FB1-4E01-AA04-F6DCD673204A}" type="sibTrans" cxnId="{F691EF11-9B26-4D3E-AF15-1159BD7E1AE7}">
      <dgm:prSet/>
      <dgm:spPr/>
      <dgm:t>
        <a:bodyPr/>
        <a:lstStyle/>
        <a:p>
          <a:endParaRPr lang="en-IN"/>
        </a:p>
      </dgm:t>
    </dgm:pt>
    <dgm:pt modelId="{D20AD8F6-85EF-4901-9AF2-0047F554DC68}">
      <dgm:prSet/>
      <dgm:spPr/>
      <dgm:t>
        <a:bodyPr/>
        <a:lstStyle/>
        <a:p>
          <a:r>
            <a:rPr lang="en-US" b="1"/>
            <a:t>Blockchain Technology:</a:t>
          </a:r>
          <a:endParaRPr lang="en-IN"/>
        </a:p>
      </dgm:t>
    </dgm:pt>
    <dgm:pt modelId="{A23D427F-D916-4157-BDDE-4648BE97F516}" type="parTrans" cxnId="{ACF38710-A6C5-402E-8A8B-BA461139BFE4}">
      <dgm:prSet/>
      <dgm:spPr/>
      <dgm:t>
        <a:bodyPr/>
        <a:lstStyle/>
        <a:p>
          <a:endParaRPr lang="en-IN"/>
        </a:p>
      </dgm:t>
    </dgm:pt>
    <dgm:pt modelId="{323C0E0B-A693-4BFE-9C3C-20B966C2989D}" type="sibTrans" cxnId="{ACF38710-A6C5-402E-8A8B-BA461139BFE4}">
      <dgm:prSet/>
      <dgm:spPr/>
      <dgm:t>
        <a:bodyPr/>
        <a:lstStyle/>
        <a:p>
          <a:endParaRPr lang="en-IN"/>
        </a:p>
      </dgm:t>
    </dgm:pt>
    <dgm:pt modelId="{9179F56D-5E6B-4BC1-B2E1-4714742521CA}">
      <dgm:prSet/>
      <dgm:spPr/>
      <dgm:t>
        <a:bodyPr/>
        <a:lstStyle/>
        <a:p>
          <a:r>
            <a:rPr lang="en-US" b="1"/>
            <a:t>Description:</a:t>
          </a:r>
          <a:r>
            <a:rPr lang="en-US"/>
            <a:t> Utilizing blockchain for secure, transparent, and efficient processing of mortgage transactions and record-keeping.</a:t>
          </a:r>
          <a:endParaRPr lang="en-IN"/>
        </a:p>
      </dgm:t>
    </dgm:pt>
    <dgm:pt modelId="{C62379CD-6E6C-41D3-8062-0579F3853F8E}" type="parTrans" cxnId="{5569C53F-E467-4296-AA50-7F0B2B6C34CD}">
      <dgm:prSet/>
      <dgm:spPr/>
      <dgm:t>
        <a:bodyPr/>
        <a:lstStyle/>
        <a:p>
          <a:endParaRPr lang="en-IN"/>
        </a:p>
      </dgm:t>
    </dgm:pt>
    <dgm:pt modelId="{A92BD137-3372-41FA-B305-112228BA5493}" type="sibTrans" cxnId="{5569C53F-E467-4296-AA50-7F0B2B6C34CD}">
      <dgm:prSet/>
      <dgm:spPr/>
      <dgm:t>
        <a:bodyPr/>
        <a:lstStyle/>
        <a:p>
          <a:endParaRPr lang="en-IN"/>
        </a:p>
      </dgm:t>
    </dgm:pt>
    <dgm:pt modelId="{3A5F55B9-FB2C-4F89-948F-E615A0088405}">
      <dgm:prSet/>
      <dgm:spPr/>
      <dgm:t>
        <a:bodyPr/>
        <a:lstStyle/>
        <a:p>
          <a:r>
            <a:rPr lang="en-US" b="1"/>
            <a:t>Example:</a:t>
          </a:r>
          <a:r>
            <a:rPr lang="en-US"/>
            <a:t> Implementing blockchain to streamline the mortgage origination process, reducing fraud and improving data integrity.</a:t>
          </a:r>
          <a:endParaRPr lang="en-IN"/>
        </a:p>
      </dgm:t>
    </dgm:pt>
    <dgm:pt modelId="{B184E3ED-2B6E-4373-8717-7BB87037A1B6}" type="parTrans" cxnId="{BCC87B9F-7FCD-4D5A-8CD4-FEE2D93DEA18}">
      <dgm:prSet/>
      <dgm:spPr/>
      <dgm:t>
        <a:bodyPr/>
        <a:lstStyle/>
        <a:p>
          <a:endParaRPr lang="en-IN"/>
        </a:p>
      </dgm:t>
    </dgm:pt>
    <dgm:pt modelId="{23803AC3-2D73-4D9A-AB38-B00378371B87}" type="sibTrans" cxnId="{BCC87B9F-7FCD-4D5A-8CD4-FEE2D93DEA18}">
      <dgm:prSet/>
      <dgm:spPr/>
      <dgm:t>
        <a:bodyPr/>
        <a:lstStyle/>
        <a:p>
          <a:endParaRPr lang="en-IN"/>
        </a:p>
      </dgm:t>
    </dgm:pt>
    <dgm:pt modelId="{DE76B8A2-EEFE-43AB-8FDF-0590C46BC3ED}">
      <dgm:prSet/>
      <dgm:spPr/>
      <dgm:t>
        <a:bodyPr/>
        <a:lstStyle/>
        <a:p>
          <a:r>
            <a:rPr lang="en-US" b="1"/>
            <a:t>Green Mortgages:</a:t>
          </a:r>
          <a:endParaRPr lang="en-IN"/>
        </a:p>
      </dgm:t>
    </dgm:pt>
    <dgm:pt modelId="{B295A837-8E7D-4E1B-891B-2C33B01902AA}" type="parTrans" cxnId="{83F22D26-84D8-488C-8F11-C6703BD04D1B}">
      <dgm:prSet/>
      <dgm:spPr/>
      <dgm:t>
        <a:bodyPr/>
        <a:lstStyle/>
        <a:p>
          <a:endParaRPr lang="en-IN"/>
        </a:p>
      </dgm:t>
    </dgm:pt>
    <dgm:pt modelId="{82F23AEE-5236-4F3D-A6C7-B977E841DB45}" type="sibTrans" cxnId="{83F22D26-84D8-488C-8F11-C6703BD04D1B}">
      <dgm:prSet/>
      <dgm:spPr/>
      <dgm:t>
        <a:bodyPr/>
        <a:lstStyle/>
        <a:p>
          <a:endParaRPr lang="en-IN"/>
        </a:p>
      </dgm:t>
    </dgm:pt>
    <dgm:pt modelId="{BC941D9C-C25E-4206-8309-93F70189B72D}">
      <dgm:prSet/>
      <dgm:spPr/>
      <dgm:t>
        <a:bodyPr/>
        <a:lstStyle/>
        <a:p>
          <a:r>
            <a:rPr lang="en-US" b="1"/>
            <a:t>Description:</a:t>
          </a:r>
          <a:r>
            <a:rPr lang="en-US"/>
            <a:t> Offering mortgage products with favorable terms for energy-efficient homes and sustainable building practices.</a:t>
          </a:r>
          <a:endParaRPr lang="en-IN"/>
        </a:p>
      </dgm:t>
    </dgm:pt>
    <dgm:pt modelId="{431BDE1B-1443-4A5D-9107-47A4911E9C32}" type="parTrans" cxnId="{EE351317-8A1D-4889-BAD4-182B32F604AC}">
      <dgm:prSet/>
      <dgm:spPr/>
      <dgm:t>
        <a:bodyPr/>
        <a:lstStyle/>
        <a:p>
          <a:endParaRPr lang="en-IN"/>
        </a:p>
      </dgm:t>
    </dgm:pt>
    <dgm:pt modelId="{2676A3FF-ADA4-47CF-A491-FA0489138FCD}" type="sibTrans" cxnId="{EE351317-8A1D-4889-BAD4-182B32F604AC}">
      <dgm:prSet/>
      <dgm:spPr/>
      <dgm:t>
        <a:bodyPr/>
        <a:lstStyle/>
        <a:p>
          <a:endParaRPr lang="en-IN"/>
        </a:p>
      </dgm:t>
    </dgm:pt>
    <dgm:pt modelId="{210D8058-FCF3-4DC6-BB1A-4DD08AF916F6}">
      <dgm:prSet/>
      <dgm:spPr/>
      <dgm:t>
        <a:bodyPr/>
        <a:lstStyle/>
        <a:p>
          <a:r>
            <a:rPr lang="en-US" b="1"/>
            <a:t>Example:</a:t>
          </a:r>
          <a:r>
            <a:rPr lang="en-US"/>
            <a:t> Financial institutions providing lower interest rates or incentives for homes that meet specific energy efficiency criteria.</a:t>
          </a:r>
          <a:endParaRPr lang="en-IN"/>
        </a:p>
      </dgm:t>
    </dgm:pt>
    <dgm:pt modelId="{FEB5D504-0EF4-4AC1-8A93-9D7454EFABE3}" type="parTrans" cxnId="{5DCA0EC0-BDF0-41F2-8D49-33D3544A5984}">
      <dgm:prSet/>
      <dgm:spPr/>
      <dgm:t>
        <a:bodyPr/>
        <a:lstStyle/>
        <a:p>
          <a:endParaRPr lang="en-IN"/>
        </a:p>
      </dgm:t>
    </dgm:pt>
    <dgm:pt modelId="{A4C57EB5-6B0E-46DD-B9F4-B8A378B320C0}" type="sibTrans" cxnId="{5DCA0EC0-BDF0-41F2-8D49-33D3544A5984}">
      <dgm:prSet/>
      <dgm:spPr/>
      <dgm:t>
        <a:bodyPr/>
        <a:lstStyle/>
        <a:p>
          <a:endParaRPr lang="en-IN"/>
        </a:p>
      </dgm:t>
    </dgm:pt>
    <dgm:pt modelId="{35BBD72A-9B41-4974-99B4-851DD73E6C0F}" type="pres">
      <dgm:prSet presAssocID="{89ADF463-D2B9-425E-B685-9E13DEF61C69}" presName="Name0" presStyleCnt="0">
        <dgm:presLayoutVars>
          <dgm:dir/>
          <dgm:animLvl val="lvl"/>
          <dgm:resizeHandles val="exact"/>
        </dgm:presLayoutVars>
      </dgm:prSet>
      <dgm:spPr/>
    </dgm:pt>
    <dgm:pt modelId="{5BEA3982-2AA8-4021-AA4F-0579689EF1BD}" type="pres">
      <dgm:prSet presAssocID="{7D7BF884-DE66-40C4-94DD-5B46C7A3E514}" presName="composite" presStyleCnt="0"/>
      <dgm:spPr/>
    </dgm:pt>
    <dgm:pt modelId="{E8736615-1EF0-41AA-A0E3-C7FDD4FE4C3D}" type="pres">
      <dgm:prSet presAssocID="{7D7BF884-DE66-40C4-94DD-5B46C7A3E514}" presName="parTx" presStyleLbl="alignNode1" presStyleIdx="0" presStyleCnt="3">
        <dgm:presLayoutVars>
          <dgm:chMax val="0"/>
          <dgm:chPref val="0"/>
          <dgm:bulletEnabled val="1"/>
        </dgm:presLayoutVars>
      </dgm:prSet>
      <dgm:spPr/>
    </dgm:pt>
    <dgm:pt modelId="{256AF715-A7AB-4C09-ACB6-68711C6452A6}" type="pres">
      <dgm:prSet presAssocID="{7D7BF884-DE66-40C4-94DD-5B46C7A3E514}" presName="desTx" presStyleLbl="alignAccFollowNode1" presStyleIdx="0" presStyleCnt="3">
        <dgm:presLayoutVars>
          <dgm:bulletEnabled val="1"/>
        </dgm:presLayoutVars>
      </dgm:prSet>
      <dgm:spPr/>
    </dgm:pt>
    <dgm:pt modelId="{D278A22D-DF7F-4AE3-9B5C-F34AC2DCD43F}" type="pres">
      <dgm:prSet presAssocID="{C5CF1C03-C279-43F7-A7A9-ADFEF1C1B7D9}" presName="space" presStyleCnt="0"/>
      <dgm:spPr/>
    </dgm:pt>
    <dgm:pt modelId="{85027AED-34C6-4421-A1D6-31707032E9A9}" type="pres">
      <dgm:prSet presAssocID="{D20AD8F6-85EF-4901-9AF2-0047F554DC68}" presName="composite" presStyleCnt="0"/>
      <dgm:spPr/>
    </dgm:pt>
    <dgm:pt modelId="{C4CADE0F-6FA0-4CBC-B006-C79A5ED0F15A}" type="pres">
      <dgm:prSet presAssocID="{D20AD8F6-85EF-4901-9AF2-0047F554DC68}" presName="parTx" presStyleLbl="alignNode1" presStyleIdx="1" presStyleCnt="3">
        <dgm:presLayoutVars>
          <dgm:chMax val="0"/>
          <dgm:chPref val="0"/>
          <dgm:bulletEnabled val="1"/>
        </dgm:presLayoutVars>
      </dgm:prSet>
      <dgm:spPr/>
    </dgm:pt>
    <dgm:pt modelId="{7B56C931-681D-43D1-8387-0D347564D6CC}" type="pres">
      <dgm:prSet presAssocID="{D20AD8F6-85EF-4901-9AF2-0047F554DC68}" presName="desTx" presStyleLbl="alignAccFollowNode1" presStyleIdx="1" presStyleCnt="3">
        <dgm:presLayoutVars>
          <dgm:bulletEnabled val="1"/>
        </dgm:presLayoutVars>
      </dgm:prSet>
      <dgm:spPr/>
    </dgm:pt>
    <dgm:pt modelId="{1FF208EF-9520-47A7-BBBF-B1D1CEAB402B}" type="pres">
      <dgm:prSet presAssocID="{323C0E0B-A693-4BFE-9C3C-20B966C2989D}" presName="space" presStyleCnt="0"/>
      <dgm:spPr/>
    </dgm:pt>
    <dgm:pt modelId="{DDF3A917-7764-4DCF-8C4A-A1FC928E5022}" type="pres">
      <dgm:prSet presAssocID="{DE76B8A2-EEFE-43AB-8FDF-0590C46BC3ED}" presName="composite" presStyleCnt="0"/>
      <dgm:spPr/>
    </dgm:pt>
    <dgm:pt modelId="{71557436-AEF3-432E-BC39-068D86AAFB7B}" type="pres">
      <dgm:prSet presAssocID="{DE76B8A2-EEFE-43AB-8FDF-0590C46BC3ED}" presName="parTx" presStyleLbl="alignNode1" presStyleIdx="2" presStyleCnt="3">
        <dgm:presLayoutVars>
          <dgm:chMax val="0"/>
          <dgm:chPref val="0"/>
          <dgm:bulletEnabled val="1"/>
        </dgm:presLayoutVars>
      </dgm:prSet>
      <dgm:spPr/>
    </dgm:pt>
    <dgm:pt modelId="{D7B2B119-6CB3-4E6B-BEA6-16E3FCC8BA52}" type="pres">
      <dgm:prSet presAssocID="{DE76B8A2-EEFE-43AB-8FDF-0590C46BC3ED}" presName="desTx" presStyleLbl="alignAccFollowNode1" presStyleIdx="2" presStyleCnt="3">
        <dgm:presLayoutVars>
          <dgm:bulletEnabled val="1"/>
        </dgm:presLayoutVars>
      </dgm:prSet>
      <dgm:spPr/>
    </dgm:pt>
  </dgm:ptLst>
  <dgm:cxnLst>
    <dgm:cxn modelId="{ACF38710-A6C5-402E-8A8B-BA461139BFE4}" srcId="{89ADF463-D2B9-425E-B685-9E13DEF61C69}" destId="{D20AD8F6-85EF-4901-9AF2-0047F554DC68}" srcOrd="1" destOrd="0" parTransId="{A23D427F-D916-4157-BDDE-4648BE97F516}" sibTransId="{323C0E0B-A693-4BFE-9C3C-20B966C2989D}"/>
    <dgm:cxn modelId="{F691EF11-9B26-4D3E-AF15-1159BD7E1AE7}" srcId="{7D7BF884-DE66-40C4-94DD-5B46C7A3E514}" destId="{E7CEEE1A-334F-4A47-AFE0-CEBDC32DE7A6}" srcOrd="1" destOrd="0" parTransId="{1BC50106-0781-4D7F-B452-9763E165E7E3}" sibTransId="{6D4513D2-7FB1-4E01-AA04-F6DCD673204A}"/>
    <dgm:cxn modelId="{EE351317-8A1D-4889-BAD4-182B32F604AC}" srcId="{DE76B8A2-EEFE-43AB-8FDF-0590C46BC3ED}" destId="{BC941D9C-C25E-4206-8309-93F70189B72D}" srcOrd="0" destOrd="0" parTransId="{431BDE1B-1443-4A5D-9107-47A4911E9C32}" sibTransId="{2676A3FF-ADA4-47CF-A491-FA0489138FCD}"/>
    <dgm:cxn modelId="{83F22D26-84D8-488C-8F11-C6703BD04D1B}" srcId="{89ADF463-D2B9-425E-B685-9E13DEF61C69}" destId="{DE76B8A2-EEFE-43AB-8FDF-0590C46BC3ED}" srcOrd="2" destOrd="0" parTransId="{B295A837-8E7D-4E1B-891B-2C33B01902AA}" sibTransId="{82F23AEE-5236-4F3D-A6C7-B977E841DB45}"/>
    <dgm:cxn modelId="{5FFC9034-2441-4C52-B73C-790451B2FC06}" type="presOf" srcId="{89ADF463-D2B9-425E-B685-9E13DEF61C69}" destId="{35BBD72A-9B41-4974-99B4-851DD73E6C0F}" srcOrd="0" destOrd="0" presId="urn:microsoft.com/office/officeart/2005/8/layout/hList1"/>
    <dgm:cxn modelId="{5569C53F-E467-4296-AA50-7F0B2B6C34CD}" srcId="{D20AD8F6-85EF-4901-9AF2-0047F554DC68}" destId="{9179F56D-5E6B-4BC1-B2E1-4714742521CA}" srcOrd="0" destOrd="0" parTransId="{C62379CD-6E6C-41D3-8062-0579F3853F8E}" sibTransId="{A92BD137-3372-41FA-B305-112228BA5493}"/>
    <dgm:cxn modelId="{0DAECF57-67E3-4375-B79B-40D101FFC590}" type="presOf" srcId="{E7CEEE1A-334F-4A47-AFE0-CEBDC32DE7A6}" destId="{256AF715-A7AB-4C09-ACB6-68711C6452A6}" srcOrd="0" destOrd="1" presId="urn:microsoft.com/office/officeart/2005/8/layout/hList1"/>
    <dgm:cxn modelId="{D58AA49E-FC06-47CF-A3E6-4FE4274120CE}" type="presOf" srcId="{210D8058-FCF3-4DC6-BB1A-4DD08AF916F6}" destId="{D7B2B119-6CB3-4E6B-BEA6-16E3FCC8BA52}" srcOrd="0" destOrd="1" presId="urn:microsoft.com/office/officeart/2005/8/layout/hList1"/>
    <dgm:cxn modelId="{BCC87B9F-7FCD-4D5A-8CD4-FEE2D93DEA18}" srcId="{D20AD8F6-85EF-4901-9AF2-0047F554DC68}" destId="{3A5F55B9-FB2C-4F89-948F-E615A0088405}" srcOrd="1" destOrd="0" parTransId="{B184E3ED-2B6E-4373-8717-7BB87037A1B6}" sibTransId="{23803AC3-2D73-4D9A-AB38-B00378371B87}"/>
    <dgm:cxn modelId="{A02221A3-7B9E-43CA-91CE-17723936CAAD}" type="presOf" srcId="{DE76B8A2-EEFE-43AB-8FDF-0590C46BC3ED}" destId="{71557436-AEF3-432E-BC39-068D86AAFB7B}" srcOrd="0" destOrd="0" presId="urn:microsoft.com/office/officeart/2005/8/layout/hList1"/>
    <dgm:cxn modelId="{2768C7AA-36DA-4A65-9F38-64D8656A1D18}" srcId="{7D7BF884-DE66-40C4-94DD-5B46C7A3E514}" destId="{B01918A7-906D-45B5-8A05-B99867634185}" srcOrd="0" destOrd="0" parTransId="{72D236A6-4318-4E10-8019-94EE57E49181}" sibTransId="{9EFB0D31-2153-4209-9746-90FF552288F1}"/>
    <dgm:cxn modelId="{3BD3C8AA-89E4-4676-8B6D-901AFCC840F0}" type="presOf" srcId="{B01918A7-906D-45B5-8A05-B99867634185}" destId="{256AF715-A7AB-4C09-ACB6-68711C6452A6}" srcOrd="0" destOrd="0" presId="urn:microsoft.com/office/officeart/2005/8/layout/hList1"/>
    <dgm:cxn modelId="{7B7C36AF-B50F-4608-A8B8-EE1EDDF5E0B0}" type="presOf" srcId="{9179F56D-5E6B-4BC1-B2E1-4714742521CA}" destId="{7B56C931-681D-43D1-8387-0D347564D6CC}" srcOrd="0" destOrd="0" presId="urn:microsoft.com/office/officeart/2005/8/layout/hList1"/>
    <dgm:cxn modelId="{290240B2-8D3B-4878-B686-189890FDA2A7}" type="presOf" srcId="{7D7BF884-DE66-40C4-94DD-5B46C7A3E514}" destId="{E8736615-1EF0-41AA-A0E3-C7FDD4FE4C3D}" srcOrd="0" destOrd="0" presId="urn:microsoft.com/office/officeart/2005/8/layout/hList1"/>
    <dgm:cxn modelId="{A02F6FBE-7FD5-476A-86B9-3F82531E7A46}" type="presOf" srcId="{BC941D9C-C25E-4206-8309-93F70189B72D}" destId="{D7B2B119-6CB3-4E6B-BEA6-16E3FCC8BA52}" srcOrd="0" destOrd="0" presId="urn:microsoft.com/office/officeart/2005/8/layout/hList1"/>
    <dgm:cxn modelId="{5DCA0EC0-BDF0-41F2-8D49-33D3544A5984}" srcId="{DE76B8A2-EEFE-43AB-8FDF-0590C46BC3ED}" destId="{210D8058-FCF3-4DC6-BB1A-4DD08AF916F6}" srcOrd="1" destOrd="0" parTransId="{FEB5D504-0EF4-4AC1-8A93-9D7454EFABE3}" sibTransId="{A4C57EB5-6B0E-46DD-B9F4-B8A378B320C0}"/>
    <dgm:cxn modelId="{85557EC6-73AF-4B5D-B7CD-47B6867BC885}" type="presOf" srcId="{D20AD8F6-85EF-4901-9AF2-0047F554DC68}" destId="{C4CADE0F-6FA0-4CBC-B006-C79A5ED0F15A}" srcOrd="0" destOrd="0" presId="urn:microsoft.com/office/officeart/2005/8/layout/hList1"/>
    <dgm:cxn modelId="{485CBDED-A57E-46F7-B682-34EB5E1D7CD3}" srcId="{89ADF463-D2B9-425E-B685-9E13DEF61C69}" destId="{7D7BF884-DE66-40C4-94DD-5B46C7A3E514}" srcOrd="0" destOrd="0" parTransId="{FD2F3CAA-DB51-4F0A-8B0C-043973C811F7}" sibTransId="{C5CF1C03-C279-43F7-A7A9-ADFEF1C1B7D9}"/>
    <dgm:cxn modelId="{CCE133F1-6B29-4B44-85FA-D428064E7DEE}" type="presOf" srcId="{3A5F55B9-FB2C-4F89-948F-E615A0088405}" destId="{7B56C931-681D-43D1-8387-0D347564D6CC}" srcOrd="0" destOrd="1" presId="urn:microsoft.com/office/officeart/2005/8/layout/hList1"/>
    <dgm:cxn modelId="{01C3F49B-B10C-48CD-AE79-4A0B78FAF3D0}" type="presParOf" srcId="{35BBD72A-9B41-4974-99B4-851DD73E6C0F}" destId="{5BEA3982-2AA8-4021-AA4F-0579689EF1BD}" srcOrd="0" destOrd="0" presId="urn:microsoft.com/office/officeart/2005/8/layout/hList1"/>
    <dgm:cxn modelId="{89A5CE49-F54D-4354-8842-D2A341D5C643}" type="presParOf" srcId="{5BEA3982-2AA8-4021-AA4F-0579689EF1BD}" destId="{E8736615-1EF0-41AA-A0E3-C7FDD4FE4C3D}" srcOrd="0" destOrd="0" presId="urn:microsoft.com/office/officeart/2005/8/layout/hList1"/>
    <dgm:cxn modelId="{1DA05CFE-92C7-4147-AB3F-9BEFEB439951}" type="presParOf" srcId="{5BEA3982-2AA8-4021-AA4F-0579689EF1BD}" destId="{256AF715-A7AB-4C09-ACB6-68711C6452A6}" srcOrd="1" destOrd="0" presId="urn:microsoft.com/office/officeart/2005/8/layout/hList1"/>
    <dgm:cxn modelId="{FDF76E3E-553A-4D49-B235-ED444E34A9D1}" type="presParOf" srcId="{35BBD72A-9B41-4974-99B4-851DD73E6C0F}" destId="{D278A22D-DF7F-4AE3-9B5C-F34AC2DCD43F}" srcOrd="1" destOrd="0" presId="urn:microsoft.com/office/officeart/2005/8/layout/hList1"/>
    <dgm:cxn modelId="{2AD78F91-B41F-4181-AC34-2E9FA9C9104E}" type="presParOf" srcId="{35BBD72A-9B41-4974-99B4-851DD73E6C0F}" destId="{85027AED-34C6-4421-A1D6-31707032E9A9}" srcOrd="2" destOrd="0" presId="urn:microsoft.com/office/officeart/2005/8/layout/hList1"/>
    <dgm:cxn modelId="{B878ABAD-3558-45F0-B6F5-E9EF6116D09D}" type="presParOf" srcId="{85027AED-34C6-4421-A1D6-31707032E9A9}" destId="{C4CADE0F-6FA0-4CBC-B006-C79A5ED0F15A}" srcOrd="0" destOrd="0" presId="urn:microsoft.com/office/officeart/2005/8/layout/hList1"/>
    <dgm:cxn modelId="{5A6D4ABD-DAEF-42DA-8FDF-60E90349A558}" type="presParOf" srcId="{85027AED-34C6-4421-A1D6-31707032E9A9}" destId="{7B56C931-681D-43D1-8387-0D347564D6CC}" srcOrd="1" destOrd="0" presId="urn:microsoft.com/office/officeart/2005/8/layout/hList1"/>
    <dgm:cxn modelId="{2BC161CC-63B4-4311-A675-E65E584B186C}" type="presParOf" srcId="{35BBD72A-9B41-4974-99B4-851DD73E6C0F}" destId="{1FF208EF-9520-47A7-BBBF-B1D1CEAB402B}" srcOrd="3" destOrd="0" presId="urn:microsoft.com/office/officeart/2005/8/layout/hList1"/>
    <dgm:cxn modelId="{36A13A6C-7641-46D0-9488-32BF581B0360}" type="presParOf" srcId="{35BBD72A-9B41-4974-99B4-851DD73E6C0F}" destId="{DDF3A917-7764-4DCF-8C4A-A1FC928E5022}" srcOrd="4" destOrd="0" presId="urn:microsoft.com/office/officeart/2005/8/layout/hList1"/>
    <dgm:cxn modelId="{6A4FB2AB-BF75-4366-A345-BC28B79A183B}" type="presParOf" srcId="{DDF3A917-7764-4DCF-8C4A-A1FC928E5022}" destId="{71557436-AEF3-432E-BC39-068D86AAFB7B}" srcOrd="0" destOrd="0" presId="urn:microsoft.com/office/officeart/2005/8/layout/hList1"/>
    <dgm:cxn modelId="{83AE72B3-37CE-4CB0-B422-4E491EE3159C}" type="presParOf" srcId="{DDF3A917-7764-4DCF-8C4A-A1FC928E5022}" destId="{D7B2B119-6CB3-4E6B-BEA6-16E3FCC8BA5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0F8CC942-F0D6-488B-A2E4-768D91A9ED6E}"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IN"/>
        </a:p>
      </dgm:t>
    </dgm:pt>
    <dgm:pt modelId="{56CBFE95-A532-4F93-ADF6-97F4E2291086}">
      <dgm:prSet/>
      <dgm:spPr/>
      <dgm:t>
        <a:bodyPr/>
        <a:lstStyle/>
        <a:p>
          <a:r>
            <a:rPr lang="en-US" b="1"/>
            <a:t>Importance of Risk Management:</a:t>
          </a:r>
          <a:endParaRPr lang="en-IN"/>
        </a:p>
      </dgm:t>
    </dgm:pt>
    <dgm:pt modelId="{4FE3D587-0116-42AE-8444-7F7C9F1CDFA0}" type="parTrans" cxnId="{A53B0682-EFE7-4063-9F0D-CBD57CB974AE}">
      <dgm:prSet/>
      <dgm:spPr/>
      <dgm:t>
        <a:bodyPr/>
        <a:lstStyle/>
        <a:p>
          <a:endParaRPr lang="en-IN"/>
        </a:p>
      </dgm:t>
    </dgm:pt>
    <dgm:pt modelId="{C1E95EAC-2E04-41B5-9E24-F079FFA37408}" type="sibTrans" cxnId="{A53B0682-EFE7-4063-9F0D-CBD57CB974AE}">
      <dgm:prSet/>
      <dgm:spPr/>
      <dgm:t>
        <a:bodyPr/>
        <a:lstStyle/>
        <a:p>
          <a:endParaRPr lang="en-IN"/>
        </a:p>
      </dgm:t>
    </dgm:pt>
    <dgm:pt modelId="{B0C611CA-CCF4-41D6-94E3-0745D6F654A3}">
      <dgm:prSet/>
      <dgm:spPr/>
      <dgm:t>
        <a:bodyPr/>
        <a:lstStyle/>
        <a:p>
          <a:r>
            <a:rPr lang="en-US" b="1"/>
            <a:t>Lesson:</a:t>
          </a:r>
          <a:r>
            <a:rPr lang="en-US"/>
            <a:t> Effective risk management practices are crucial to mitigate the impact of defaults and market volatility. This includes robust credit assessments, diversified portfolios, and comprehensive stress testing.</a:t>
          </a:r>
          <a:endParaRPr lang="en-IN"/>
        </a:p>
      </dgm:t>
    </dgm:pt>
    <dgm:pt modelId="{393C71E3-3576-47E4-8F3D-EFC736940814}" type="parTrans" cxnId="{534D1444-5D02-4F3E-A918-3B64CC894717}">
      <dgm:prSet/>
      <dgm:spPr/>
      <dgm:t>
        <a:bodyPr/>
        <a:lstStyle/>
        <a:p>
          <a:endParaRPr lang="en-IN"/>
        </a:p>
      </dgm:t>
    </dgm:pt>
    <dgm:pt modelId="{33EE55C9-19BF-451D-8A98-5B686FF00A2F}" type="sibTrans" cxnId="{534D1444-5D02-4F3E-A918-3B64CC894717}">
      <dgm:prSet/>
      <dgm:spPr/>
      <dgm:t>
        <a:bodyPr/>
        <a:lstStyle/>
        <a:p>
          <a:endParaRPr lang="en-IN"/>
        </a:p>
      </dgm:t>
    </dgm:pt>
    <dgm:pt modelId="{6E737343-B3A3-4C11-A8ED-115A034F1AFB}">
      <dgm:prSet/>
      <dgm:spPr/>
      <dgm:t>
        <a:bodyPr/>
        <a:lstStyle/>
        <a:p>
          <a:r>
            <a:rPr lang="en-US" b="1"/>
            <a:t>Application:</a:t>
          </a:r>
          <a:r>
            <a:rPr lang="en-US"/>
            <a:t> Implement stringent risk management protocols, including regular stress tests and scenario analyses, to ensure the resilience of the mortgage trading strategy.</a:t>
          </a:r>
          <a:endParaRPr lang="en-IN"/>
        </a:p>
      </dgm:t>
    </dgm:pt>
    <dgm:pt modelId="{6296DD24-125B-42F3-8631-32232BBC9D6C}" type="parTrans" cxnId="{0C92E5A3-1ED2-44C2-BBD1-97FB26F81088}">
      <dgm:prSet/>
      <dgm:spPr/>
      <dgm:t>
        <a:bodyPr/>
        <a:lstStyle/>
        <a:p>
          <a:endParaRPr lang="en-IN"/>
        </a:p>
      </dgm:t>
    </dgm:pt>
    <dgm:pt modelId="{E6D1729F-0070-41B4-AA80-5F54348F2A6F}" type="sibTrans" cxnId="{0C92E5A3-1ED2-44C2-BBD1-97FB26F81088}">
      <dgm:prSet/>
      <dgm:spPr/>
      <dgm:t>
        <a:bodyPr/>
        <a:lstStyle/>
        <a:p>
          <a:endParaRPr lang="en-IN"/>
        </a:p>
      </dgm:t>
    </dgm:pt>
    <dgm:pt modelId="{9C734A4E-A87D-4748-BA26-17FF38BADCCD}">
      <dgm:prSet/>
      <dgm:spPr/>
      <dgm:t>
        <a:bodyPr/>
        <a:lstStyle/>
        <a:p>
          <a:r>
            <a:rPr lang="en-US" b="1"/>
            <a:t>Transparency and Regulation:</a:t>
          </a:r>
          <a:endParaRPr lang="en-IN"/>
        </a:p>
      </dgm:t>
    </dgm:pt>
    <dgm:pt modelId="{7AA6C552-9197-4452-9C4E-C020FA6FFE20}" type="parTrans" cxnId="{F477DC3D-6C83-4ED6-BC82-69BAF2ABE424}">
      <dgm:prSet/>
      <dgm:spPr/>
      <dgm:t>
        <a:bodyPr/>
        <a:lstStyle/>
        <a:p>
          <a:endParaRPr lang="en-IN"/>
        </a:p>
      </dgm:t>
    </dgm:pt>
    <dgm:pt modelId="{2FF9555D-E637-4378-A257-1E268F7557DA}" type="sibTrans" cxnId="{F477DC3D-6C83-4ED6-BC82-69BAF2ABE424}">
      <dgm:prSet/>
      <dgm:spPr/>
      <dgm:t>
        <a:bodyPr/>
        <a:lstStyle/>
        <a:p>
          <a:endParaRPr lang="en-IN"/>
        </a:p>
      </dgm:t>
    </dgm:pt>
    <dgm:pt modelId="{2A5FA517-B9B8-499F-B68F-F0290C548A93}">
      <dgm:prSet/>
      <dgm:spPr/>
      <dgm:t>
        <a:bodyPr/>
        <a:lstStyle/>
        <a:p>
          <a:r>
            <a:rPr lang="en-US" b="1"/>
            <a:t>Lesson:</a:t>
          </a:r>
          <a:r>
            <a:rPr lang="en-US"/>
            <a:t> Transparency in financial products and adherence to regulatory standards are essential for maintaining market confidence and stability.</a:t>
          </a:r>
          <a:endParaRPr lang="en-IN"/>
        </a:p>
      </dgm:t>
    </dgm:pt>
    <dgm:pt modelId="{A7F43A51-72E5-4E23-B66A-C760FB90EE2E}" type="parTrans" cxnId="{D1A67CE5-88B9-45EB-B40D-4400A791A7FD}">
      <dgm:prSet/>
      <dgm:spPr/>
      <dgm:t>
        <a:bodyPr/>
        <a:lstStyle/>
        <a:p>
          <a:endParaRPr lang="en-IN"/>
        </a:p>
      </dgm:t>
    </dgm:pt>
    <dgm:pt modelId="{486E79B1-245C-4F47-8E57-B3456C14343B}" type="sibTrans" cxnId="{D1A67CE5-88B9-45EB-B40D-4400A791A7FD}">
      <dgm:prSet/>
      <dgm:spPr/>
      <dgm:t>
        <a:bodyPr/>
        <a:lstStyle/>
        <a:p>
          <a:endParaRPr lang="en-IN"/>
        </a:p>
      </dgm:t>
    </dgm:pt>
    <dgm:pt modelId="{EFCD83AF-5FC0-4B59-8882-DC0ABF13C8F5}">
      <dgm:prSet/>
      <dgm:spPr/>
      <dgm:t>
        <a:bodyPr/>
        <a:lstStyle/>
        <a:p>
          <a:r>
            <a:rPr lang="en-US" b="1"/>
            <a:t>Application:</a:t>
          </a:r>
          <a:r>
            <a:rPr lang="en-US"/>
            <a:t> Ensure compliance with regulatory requirements and maintain transparent reporting practices to build investor trust and mitigate regulatory risks.</a:t>
          </a:r>
          <a:endParaRPr lang="en-IN"/>
        </a:p>
      </dgm:t>
    </dgm:pt>
    <dgm:pt modelId="{A588B79F-E0F8-43FF-8EA6-F4AE99C79580}" type="parTrans" cxnId="{AD11F93A-574D-4BB8-9238-A017863171F7}">
      <dgm:prSet/>
      <dgm:spPr/>
      <dgm:t>
        <a:bodyPr/>
        <a:lstStyle/>
        <a:p>
          <a:endParaRPr lang="en-IN"/>
        </a:p>
      </dgm:t>
    </dgm:pt>
    <dgm:pt modelId="{79D0ED57-247C-4D29-B4DA-F9463EB30C42}" type="sibTrans" cxnId="{AD11F93A-574D-4BB8-9238-A017863171F7}">
      <dgm:prSet/>
      <dgm:spPr/>
      <dgm:t>
        <a:bodyPr/>
        <a:lstStyle/>
        <a:p>
          <a:endParaRPr lang="en-IN"/>
        </a:p>
      </dgm:t>
    </dgm:pt>
    <dgm:pt modelId="{37E9E09F-E2DF-43E8-8090-C8A1CD810FD5}" type="pres">
      <dgm:prSet presAssocID="{0F8CC942-F0D6-488B-A2E4-768D91A9ED6E}" presName="Name0" presStyleCnt="0">
        <dgm:presLayoutVars>
          <dgm:dir/>
          <dgm:animLvl val="lvl"/>
          <dgm:resizeHandles val="exact"/>
        </dgm:presLayoutVars>
      </dgm:prSet>
      <dgm:spPr/>
    </dgm:pt>
    <dgm:pt modelId="{EE8CD7E7-91B2-4949-8D0E-0ABBEBFCE4D2}" type="pres">
      <dgm:prSet presAssocID="{56CBFE95-A532-4F93-ADF6-97F4E2291086}" presName="composite" presStyleCnt="0"/>
      <dgm:spPr/>
    </dgm:pt>
    <dgm:pt modelId="{CC08B50C-DE42-4BC1-B886-9071FBF0A2ED}" type="pres">
      <dgm:prSet presAssocID="{56CBFE95-A532-4F93-ADF6-97F4E2291086}" presName="parTx" presStyleLbl="alignNode1" presStyleIdx="0" presStyleCnt="2">
        <dgm:presLayoutVars>
          <dgm:chMax val="0"/>
          <dgm:chPref val="0"/>
          <dgm:bulletEnabled val="1"/>
        </dgm:presLayoutVars>
      </dgm:prSet>
      <dgm:spPr/>
    </dgm:pt>
    <dgm:pt modelId="{A43B3423-A284-4B7C-9B22-D02A885D821B}" type="pres">
      <dgm:prSet presAssocID="{56CBFE95-A532-4F93-ADF6-97F4E2291086}" presName="desTx" presStyleLbl="alignAccFollowNode1" presStyleIdx="0" presStyleCnt="2">
        <dgm:presLayoutVars>
          <dgm:bulletEnabled val="1"/>
        </dgm:presLayoutVars>
      </dgm:prSet>
      <dgm:spPr/>
    </dgm:pt>
    <dgm:pt modelId="{89B4BB3F-F85F-4490-B55F-C2856ED7D8BF}" type="pres">
      <dgm:prSet presAssocID="{C1E95EAC-2E04-41B5-9E24-F079FFA37408}" presName="space" presStyleCnt="0"/>
      <dgm:spPr/>
    </dgm:pt>
    <dgm:pt modelId="{D9C50B0F-6B6B-4BA2-AB81-9E893D70EED3}" type="pres">
      <dgm:prSet presAssocID="{9C734A4E-A87D-4748-BA26-17FF38BADCCD}" presName="composite" presStyleCnt="0"/>
      <dgm:spPr/>
    </dgm:pt>
    <dgm:pt modelId="{6BC130E9-0B67-4F9A-8B02-9EF59CE77C41}" type="pres">
      <dgm:prSet presAssocID="{9C734A4E-A87D-4748-BA26-17FF38BADCCD}" presName="parTx" presStyleLbl="alignNode1" presStyleIdx="1" presStyleCnt="2">
        <dgm:presLayoutVars>
          <dgm:chMax val="0"/>
          <dgm:chPref val="0"/>
          <dgm:bulletEnabled val="1"/>
        </dgm:presLayoutVars>
      </dgm:prSet>
      <dgm:spPr/>
    </dgm:pt>
    <dgm:pt modelId="{24541C99-CB19-4A27-A2E9-2DEA3000FB2C}" type="pres">
      <dgm:prSet presAssocID="{9C734A4E-A87D-4748-BA26-17FF38BADCCD}" presName="desTx" presStyleLbl="alignAccFollowNode1" presStyleIdx="1" presStyleCnt="2">
        <dgm:presLayoutVars>
          <dgm:bulletEnabled val="1"/>
        </dgm:presLayoutVars>
      </dgm:prSet>
      <dgm:spPr/>
    </dgm:pt>
  </dgm:ptLst>
  <dgm:cxnLst>
    <dgm:cxn modelId="{BC535B05-E47A-42C9-A501-1556DFFF7A47}" type="presOf" srcId="{6E737343-B3A3-4C11-A8ED-115A034F1AFB}" destId="{A43B3423-A284-4B7C-9B22-D02A885D821B}" srcOrd="0" destOrd="1" presId="urn:microsoft.com/office/officeart/2005/8/layout/hList1"/>
    <dgm:cxn modelId="{AD11F93A-574D-4BB8-9238-A017863171F7}" srcId="{9C734A4E-A87D-4748-BA26-17FF38BADCCD}" destId="{EFCD83AF-5FC0-4B59-8882-DC0ABF13C8F5}" srcOrd="1" destOrd="0" parTransId="{A588B79F-E0F8-43FF-8EA6-F4AE99C79580}" sibTransId="{79D0ED57-247C-4D29-B4DA-F9463EB30C42}"/>
    <dgm:cxn modelId="{F477DC3D-6C83-4ED6-BC82-69BAF2ABE424}" srcId="{0F8CC942-F0D6-488B-A2E4-768D91A9ED6E}" destId="{9C734A4E-A87D-4748-BA26-17FF38BADCCD}" srcOrd="1" destOrd="0" parTransId="{7AA6C552-9197-4452-9C4E-C020FA6FFE20}" sibTransId="{2FF9555D-E637-4378-A257-1E268F7557DA}"/>
    <dgm:cxn modelId="{B1CEA161-56B5-4F28-A19D-13511A85BDCD}" type="presOf" srcId="{EFCD83AF-5FC0-4B59-8882-DC0ABF13C8F5}" destId="{24541C99-CB19-4A27-A2E9-2DEA3000FB2C}" srcOrd="0" destOrd="1" presId="urn:microsoft.com/office/officeart/2005/8/layout/hList1"/>
    <dgm:cxn modelId="{9D020243-4BC0-4086-B9A0-E4CC0BB66544}" type="presOf" srcId="{9C734A4E-A87D-4748-BA26-17FF38BADCCD}" destId="{6BC130E9-0B67-4F9A-8B02-9EF59CE77C41}" srcOrd="0" destOrd="0" presId="urn:microsoft.com/office/officeart/2005/8/layout/hList1"/>
    <dgm:cxn modelId="{534D1444-5D02-4F3E-A918-3B64CC894717}" srcId="{56CBFE95-A532-4F93-ADF6-97F4E2291086}" destId="{B0C611CA-CCF4-41D6-94E3-0745D6F654A3}" srcOrd="0" destOrd="0" parTransId="{393C71E3-3576-47E4-8F3D-EFC736940814}" sibTransId="{33EE55C9-19BF-451D-8A98-5B686FF00A2F}"/>
    <dgm:cxn modelId="{011AAC68-B1FE-437C-A626-2EAA3EE8072B}" type="presOf" srcId="{0F8CC942-F0D6-488B-A2E4-768D91A9ED6E}" destId="{37E9E09F-E2DF-43E8-8090-C8A1CD810FD5}" srcOrd="0" destOrd="0" presId="urn:microsoft.com/office/officeart/2005/8/layout/hList1"/>
    <dgm:cxn modelId="{30B4126D-CF0B-4B82-9E21-6A70F1706F25}" type="presOf" srcId="{2A5FA517-B9B8-499F-B68F-F0290C548A93}" destId="{24541C99-CB19-4A27-A2E9-2DEA3000FB2C}" srcOrd="0" destOrd="0" presId="urn:microsoft.com/office/officeart/2005/8/layout/hList1"/>
    <dgm:cxn modelId="{A53B0682-EFE7-4063-9F0D-CBD57CB974AE}" srcId="{0F8CC942-F0D6-488B-A2E4-768D91A9ED6E}" destId="{56CBFE95-A532-4F93-ADF6-97F4E2291086}" srcOrd="0" destOrd="0" parTransId="{4FE3D587-0116-42AE-8444-7F7C9F1CDFA0}" sibTransId="{C1E95EAC-2E04-41B5-9E24-F079FFA37408}"/>
    <dgm:cxn modelId="{0C92E5A3-1ED2-44C2-BBD1-97FB26F81088}" srcId="{56CBFE95-A532-4F93-ADF6-97F4E2291086}" destId="{6E737343-B3A3-4C11-A8ED-115A034F1AFB}" srcOrd="1" destOrd="0" parTransId="{6296DD24-125B-42F3-8631-32232BBC9D6C}" sibTransId="{E6D1729F-0070-41B4-AA80-5F54348F2A6F}"/>
    <dgm:cxn modelId="{5E3311CE-462D-4E85-A8F1-95A0F5DC7C5E}" type="presOf" srcId="{56CBFE95-A532-4F93-ADF6-97F4E2291086}" destId="{CC08B50C-DE42-4BC1-B886-9071FBF0A2ED}" srcOrd="0" destOrd="0" presId="urn:microsoft.com/office/officeart/2005/8/layout/hList1"/>
    <dgm:cxn modelId="{D1A67CE5-88B9-45EB-B40D-4400A791A7FD}" srcId="{9C734A4E-A87D-4748-BA26-17FF38BADCCD}" destId="{2A5FA517-B9B8-499F-B68F-F0290C548A93}" srcOrd="0" destOrd="0" parTransId="{A7F43A51-72E5-4E23-B66A-C760FB90EE2E}" sibTransId="{486E79B1-245C-4F47-8E57-B3456C14343B}"/>
    <dgm:cxn modelId="{D0CE48EF-976D-4E4C-9BFD-62E5A919D9FB}" type="presOf" srcId="{B0C611CA-CCF4-41D6-94E3-0745D6F654A3}" destId="{A43B3423-A284-4B7C-9B22-D02A885D821B}" srcOrd="0" destOrd="0" presId="urn:microsoft.com/office/officeart/2005/8/layout/hList1"/>
    <dgm:cxn modelId="{EC70C155-46D1-4667-96C9-64DBF4E31954}" type="presParOf" srcId="{37E9E09F-E2DF-43E8-8090-C8A1CD810FD5}" destId="{EE8CD7E7-91B2-4949-8D0E-0ABBEBFCE4D2}" srcOrd="0" destOrd="0" presId="urn:microsoft.com/office/officeart/2005/8/layout/hList1"/>
    <dgm:cxn modelId="{7B45241C-5C94-464D-82C3-4600E456BA60}" type="presParOf" srcId="{EE8CD7E7-91B2-4949-8D0E-0ABBEBFCE4D2}" destId="{CC08B50C-DE42-4BC1-B886-9071FBF0A2ED}" srcOrd="0" destOrd="0" presId="urn:microsoft.com/office/officeart/2005/8/layout/hList1"/>
    <dgm:cxn modelId="{B0CFBD5F-C5B9-466E-B0C2-799799551E39}" type="presParOf" srcId="{EE8CD7E7-91B2-4949-8D0E-0ABBEBFCE4D2}" destId="{A43B3423-A284-4B7C-9B22-D02A885D821B}" srcOrd="1" destOrd="0" presId="urn:microsoft.com/office/officeart/2005/8/layout/hList1"/>
    <dgm:cxn modelId="{59218384-350A-4682-82DA-2DD333F42DFC}" type="presParOf" srcId="{37E9E09F-E2DF-43E8-8090-C8A1CD810FD5}" destId="{89B4BB3F-F85F-4490-B55F-C2856ED7D8BF}" srcOrd="1" destOrd="0" presId="urn:microsoft.com/office/officeart/2005/8/layout/hList1"/>
    <dgm:cxn modelId="{B7F0B2D3-3DEA-4BFD-96DC-175DFBB9767D}" type="presParOf" srcId="{37E9E09F-E2DF-43E8-8090-C8A1CD810FD5}" destId="{D9C50B0F-6B6B-4BA2-AB81-9E893D70EED3}" srcOrd="2" destOrd="0" presId="urn:microsoft.com/office/officeart/2005/8/layout/hList1"/>
    <dgm:cxn modelId="{03125243-180A-40F9-9FE8-79C28361546A}" type="presParOf" srcId="{D9C50B0F-6B6B-4BA2-AB81-9E893D70EED3}" destId="{6BC130E9-0B67-4F9A-8B02-9EF59CE77C41}" srcOrd="0" destOrd="0" presId="urn:microsoft.com/office/officeart/2005/8/layout/hList1"/>
    <dgm:cxn modelId="{9F82090A-3800-4BD8-BB57-DB691609C7F4}" type="presParOf" srcId="{D9C50B0F-6B6B-4BA2-AB81-9E893D70EED3}" destId="{24541C99-CB19-4A27-A2E9-2DEA3000FB2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18F55D4D-1D56-4D15-A258-1F647AFD582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5223613E-E8D7-42B4-B0E4-1DEE9BA1B304}">
      <dgm:prSet/>
      <dgm:spPr/>
      <dgm:t>
        <a:bodyPr/>
        <a:lstStyle/>
        <a:p>
          <a:r>
            <a:rPr lang="en-US" b="1" dirty="0"/>
            <a:t>Adaptability and Flexibility:</a:t>
          </a:r>
          <a:endParaRPr lang="en-IN" dirty="0"/>
        </a:p>
      </dgm:t>
    </dgm:pt>
    <dgm:pt modelId="{77EEDEF0-6457-4D6F-BEBE-3BE0113F26E8}" type="parTrans" cxnId="{16671BBD-3148-439E-8ADC-E0C945AD830D}">
      <dgm:prSet/>
      <dgm:spPr/>
      <dgm:t>
        <a:bodyPr/>
        <a:lstStyle/>
        <a:p>
          <a:endParaRPr lang="en-IN"/>
        </a:p>
      </dgm:t>
    </dgm:pt>
    <dgm:pt modelId="{574A2DE0-F9F8-4695-90A1-C7BB547E70BE}" type="sibTrans" cxnId="{16671BBD-3148-439E-8ADC-E0C945AD830D}">
      <dgm:prSet/>
      <dgm:spPr/>
      <dgm:t>
        <a:bodyPr/>
        <a:lstStyle/>
        <a:p>
          <a:endParaRPr lang="en-IN"/>
        </a:p>
      </dgm:t>
    </dgm:pt>
    <dgm:pt modelId="{9E69E535-D642-4E64-AB59-3E98E105DD3C}">
      <dgm:prSet/>
      <dgm:spPr/>
      <dgm:t>
        <a:bodyPr/>
        <a:lstStyle/>
        <a:p>
          <a:r>
            <a:rPr lang="en-US" b="1"/>
            <a:t>Lesson:</a:t>
          </a:r>
          <a:r>
            <a:rPr lang="en-US"/>
            <a:t> The ability to quickly adapt to changing market conditions and consumer behaviors is vital for success in volatile environments.</a:t>
          </a:r>
          <a:endParaRPr lang="en-IN"/>
        </a:p>
      </dgm:t>
    </dgm:pt>
    <dgm:pt modelId="{226824C6-5C36-4414-948C-B2F832F7EF3F}" type="parTrans" cxnId="{B4288DD2-B50F-4017-87E2-FDE08487EA70}">
      <dgm:prSet/>
      <dgm:spPr/>
      <dgm:t>
        <a:bodyPr/>
        <a:lstStyle/>
        <a:p>
          <a:endParaRPr lang="en-IN"/>
        </a:p>
      </dgm:t>
    </dgm:pt>
    <dgm:pt modelId="{E994A59A-CF70-4F13-BA30-6D0DEDE9F20D}" type="sibTrans" cxnId="{B4288DD2-B50F-4017-87E2-FDE08487EA70}">
      <dgm:prSet/>
      <dgm:spPr/>
      <dgm:t>
        <a:bodyPr/>
        <a:lstStyle/>
        <a:p>
          <a:endParaRPr lang="en-IN"/>
        </a:p>
      </dgm:t>
    </dgm:pt>
    <dgm:pt modelId="{8BBCF28B-0773-4E6E-8E2E-D7FE34E83431}">
      <dgm:prSet/>
      <dgm:spPr/>
      <dgm:t>
        <a:bodyPr/>
        <a:lstStyle/>
        <a:p>
          <a:r>
            <a:rPr lang="en-US" b="1" dirty="0"/>
            <a:t>Application:</a:t>
          </a:r>
          <a:r>
            <a:rPr lang="en-US" dirty="0"/>
            <a:t> Develop flexible trading strategies that can be adjusted in response to market shifts, such as changes in interest rates or housing demand.</a:t>
          </a:r>
          <a:endParaRPr lang="en-IN" dirty="0"/>
        </a:p>
      </dgm:t>
    </dgm:pt>
    <dgm:pt modelId="{F609C97F-28E7-4BF6-99E2-85C476168E0B}" type="parTrans" cxnId="{B240FC2C-C3F9-478B-B567-2C88E985BFE9}">
      <dgm:prSet/>
      <dgm:spPr/>
      <dgm:t>
        <a:bodyPr/>
        <a:lstStyle/>
        <a:p>
          <a:endParaRPr lang="en-IN"/>
        </a:p>
      </dgm:t>
    </dgm:pt>
    <dgm:pt modelId="{9B43052A-8089-470B-809B-627409E374DF}" type="sibTrans" cxnId="{B240FC2C-C3F9-478B-B567-2C88E985BFE9}">
      <dgm:prSet/>
      <dgm:spPr/>
      <dgm:t>
        <a:bodyPr/>
        <a:lstStyle/>
        <a:p>
          <a:endParaRPr lang="en-IN"/>
        </a:p>
      </dgm:t>
    </dgm:pt>
    <dgm:pt modelId="{2A9EAAF2-98E7-4487-86B1-75B127693A1B}">
      <dgm:prSet/>
      <dgm:spPr/>
      <dgm:t>
        <a:bodyPr/>
        <a:lstStyle/>
        <a:p>
          <a:r>
            <a:rPr lang="en-US" b="1"/>
            <a:t>Leveraging Technology:</a:t>
          </a:r>
          <a:endParaRPr lang="en-IN"/>
        </a:p>
      </dgm:t>
    </dgm:pt>
    <dgm:pt modelId="{37C059B5-6657-4FCC-8122-82A043CFB5D1}" type="parTrans" cxnId="{E7555599-5D5A-47F5-B9CA-C628BE56552F}">
      <dgm:prSet/>
      <dgm:spPr/>
      <dgm:t>
        <a:bodyPr/>
        <a:lstStyle/>
        <a:p>
          <a:endParaRPr lang="en-IN"/>
        </a:p>
      </dgm:t>
    </dgm:pt>
    <dgm:pt modelId="{F7A76190-5CD3-4230-980D-92C0067591AA}" type="sibTrans" cxnId="{E7555599-5D5A-47F5-B9CA-C628BE56552F}">
      <dgm:prSet/>
      <dgm:spPr/>
      <dgm:t>
        <a:bodyPr/>
        <a:lstStyle/>
        <a:p>
          <a:endParaRPr lang="en-IN"/>
        </a:p>
      </dgm:t>
    </dgm:pt>
    <dgm:pt modelId="{3F7E43F6-F182-4A99-AE8D-126E968BE853}">
      <dgm:prSet/>
      <dgm:spPr/>
      <dgm:t>
        <a:bodyPr/>
        <a:lstStyle/>
        <a:p>
          <a:r>
            <a:rPr lang="en-US" b="1" dirty="0"/>
            <a:t>Lesson:</a:t>
          </a:r>
          <a:r>
            <a:rPr lang="en-US" dirty="0"/>
            <a:t> Technology plays a critical role in enhancing efficiency, accuracy, and decision-making in mortgage trading.</a:t>
          </a:r>
          <a:endParaRPr lang="en-IN" dirty="0"/>
        </a:p>
      </dgm:t>
    </dgm:pt>
    <dgm:pt modelId="{BAD2C4D9-3E68-4AAE-89E8-F76A8F24F3D6}" type="parTrans" cxnId="{A0DFAC12-ED81-4ED2-9351-49BA08A322B3}">
      <dgm:prSet/>
      <dgm:spPr/>
      <dgm:t>
        <a:bodyPr/>
        <a:lstStyle/>
        <a:p>
          <a:endParaRPr lang="en-IN"/>
        </a:p>
      </dgm:t>
    </dgm:pt>
    <dgm:pt modelId="{E22FFAA8-163D-45DE-9EFA-D0D488C72E57}" type="sibTrans" cxnId="{A0DFAC12-ED81-4ED2-9351-49BA08A322B3}">
      <dgm:prSet/>
      <dgm:spPr/>
      <dgm:t>
        <a:bodyPr/>
        <a:lstStyle/>
        <a:p>
          <a:endParaRPr lang="en-IN"/>
        </a:p>
      </dgm:t>
    </dgm:pt>
    <dgm:pt modelId="{C7F8DD90-4AE6-437C-93A9-19C73E3A1F34}">
      <dgm:prSet/>
      <dgm:spPr/>
      <dgm:t>
        <a:bodyPr/>
        <a:lstStyle/>
        <a:p>
          <a:r>
            <a:rPr lang="en-US" b="1" dirty="0"/>
            <a:t>Application:</a:t>
          </a:r>
          <a:r>
            <a:rPr lang="en-US" dirty="0"/>
            <a:t> Integrate advanced technologies like AI, machine learning, and blockchain into the trading framework to improve risk assessment, transaction processing, and strategic planning.</a:t>
          </a:r>
          <a:endParaRPr lang="en-IN" dirty="0"/>
        </a:p>
      </dgm:t>
    </dgm:pt>
    <dgm:pt modelId="{E16F4664-70D9-48C5-B1EA-3697C1744EB8}" type="parTrans" cxnId="{91AF540D-6C3E-4E63-93C1-057555AE6ED2}">
      <dgm:prSet/>
      <dgm:spPr/>
      <dgm:t>
        <a:bodyPr/>
        <a:lstStyle/>
        <a:p>
          <a:endParaRPr lang="en-IN"/>
        </a:p>
      </dgm:t>
    </dgm:pt>
    <dgm:pt modelId="{A361C541-DA79-47DB-B636-FD2E457A81E3}" type="sibTrans" cxnId="{91AF540D-6C3E-4E63-93C1-057555AE6ED2}">
      <dgm:prSet/>
      <dgm:spPr/>
      <dgm:t>
        <a:bodyPr/>
        <a:lstStyle/>
        <a:p>
          <a:endParaRPr lang="en-IN"/>
        </a:p>
      </dgm:t>
    </dgm:pt>
    <dgm:pt modelId="{188B1547-62BE-4292-8B37-14DCA842306F}" type="pres">
      <dgm:prSet presAssocID="{18F55D4D-1D56-4D15-A258-1F647AFD582B}" presName="Name0" presStyleCnt="0">
        <dgm:presLayoutVars>
          <dgm:dir/>
          <dgm:animLvl val="lvl"/>
          <dgm:resizeHandles val="exact"/>
        </dgm:presLayoutVars>
      </dgm:prSet>
      <dgm:spPr/>
    </dgm:pt>
    <dgm:pt modelId="{C0521F1D-2A08-47BF-BCCC-518975A8ACB4}" type="pres">
      <dgm:prSet presAssocID="{5223613E-E8D7-42B4-B0E4-1DEE9BA1B304}" presName="linNode" presStyleCnt="0"/>
      <dgm:spPr/>
    </dgm:pt>
    <dgm:pt modelId="{D012D11B-8FE2-4159-BB80-36E3826DA5C5}" type="pres">
      <dgm:prSet presAssocID="{5223613E-E8D7-42B4-B0E4-1DEE9BA1B304}" presName="parentText" presStyleLbl="node1" presStyleIdx="0" presStyleCnt="2" custScaleX="78945">
        <dgm:presLayoutVars>
          <dgm:chMax val="1"/>
          <dgm:bulletEnabled val="1"/>
        </dgm:presLayoutVars>
      </dgm:prSet>
      <dgm:spPr/>
    </dgm:pt>
    <dgm:pt modelId="{99E03985-0A7D-4275-B014-BF6FC154CD5D}" type="pres">
      <dgm:prSet presAssocID="{5223613E-E8D7-42B4-B0E4-1DEE9BA1B304}" presName="descendantText" presStyleLbl="alignAccFollowNode1" presStyleIdx="0" presStyleCnt="2" custScaleX="108350" custScaleY="120698">
        <dgm:presLayoutVars>
          <dgm:bulletEnabled val="1"/>
        </dgm:presLayoutVars>
      </dgm:prSet>
      <dgm:spPr/>
    </dgm:pt>
    <dgm:pt modelId="{93979A0B-17C5-4565-8DDE-B1BFB08192A9}" type="pres">
      <dgm:prSet presAssocID="{574A2DE0-F9F8-4695-90A1-C7BB547E70BE}" presName="sp" presStyleCnt="0"/>
      <dgm:spPr/>
    </dgm:pt>
    <dgm:pt modelId="{291EF800-12D0-4D89-A23C-5A1A5EDF8326}" type="pres">
      <dgm:prSet presAssocID="{2A9EAAF2-98E7-4487-86B1-75B127693A1B}" presName="linNode" presStyleCnt="0"/>
      <dgm:spPr/>
    </dgm:pt>
    <dgm:pt modelId="{BF09377F-4C91-47D1-9691-CD1AE35FF5B3}" type="pres">
      <dgm:prSet presAssocID="{2A9EAAF2-98E7-4487-86B1-75B127693A1B}" presName="parentText" presStyleLbl="node1" presStyleIdx="1" presStyleCnt="2" custScaleX="78945">
        <dgm:presLayoutVars>
          <dgm:chMax val="1"/>
          <dgm:bulletEnabled val="1"/>
        </dgm:presLayoutVars>
      </dgm:prSet>
      <dgm:spPr/>
    </dgm:pt>
    <dgm:pt modelId="{0BFECA27-416C-429F-A46D-593A40AC36D4}" type="pres">
      <dgm:prSet presAssocID="{2A9EAAF2-98E7-4487-86B1-75B127693A1B}" presName="descendantText" presStyleLbl="alignAccFollowNode1" presStyleIdx="1" presStyleCnt="2" custScaleX="108350" custScaleY="136464">
        <dgm:presLayoutVars>
          <dgm:bulletEnabled val="1"/>
        </dgm:presLayoutVars>
      </dgm:prSet>
      <dgm:spPr/>
    </dgm:pt>
  </dgm:ptLst>
  <dgm:cxnLst>
    <dgm:cxn modelId="{91AF540D-6C3E-4E63-93C1-057555AE6ED2}" srcId="{2A9EAAF2-98E7-4487-86B1-75B127693A1B}" destId="{C7F8DD90-4AE6-437C-93A9-19C73E3A1F34}" srcOrd="1" destOrd="0" parTransId="{E16F4664-70D9-48C5-B1EA-3697C1744EB8}" sibTransId="{A361C541-DA79-47DB-B636-FD2E457A81E3}"/>
    <dgm:cxn modelId="{1DFC010E-E55A-402F-9C29-CD6F0399D347}" type="presOf" srcId="{8BBCF28B-0773-4E6E-8E2E-D7FE34E83431}" destId="{99E03985-0A7D-4275-B014-BF6FC154CD5D}" srcOrd="0" destOrd="1" presId="urn:microsoft.com/office/officeart/2005/8/layout/vList5"/>
    <dgm:cxn modelId="{A0DFAC12-ED81-4ED2-9351-49BA08A322B3}" srcId="{2A9EAAF2-98E7-4487-86B1-75B127693A1B}" destId="{3F7E43F6-F182-4A99-AE8D-126E968BE853}" srcOrd="0" destOrd="0" parTransId="{BAD2C4D9-3E68-4AAE-89E8-F76A8F24F3D6}" sibTransId="{E22FFAA8-163D-45DE-9EFA-D0D488C72E57}"/>
    <dgm:cxn modelId="{1CD78626-5793-41B2-89A1-C8F9F82AD674}" type="presOf" srcId="{2A9EAAF2-98E7-4487-86B1-75B127693A1B}" destId="{BF09377F-4C91-47D1-9691-CD1AE35FF5B3}" srcOrd="0" destOrd="0" presId="urn:microsoft.com/office/officeart/2005/8/layout/vList5"/>
    <dgm:cxn modelId="{B240FC2C-C3F9-478B-B567-2C88E985BFE9}" srcId="{5223613E-E8D7-42B4-B0E4-1DEE9BA1B304}" destId="{8BBCF28B-0773-4E6E-8E2E-D7FE34E83431}" srcOrd="1" destOrd="0" parTransId="{F609C97F-28E7-4BF6-99E2-85C476168E0B}" sibTransId="{9B43052A-8089-470B-809B-627409E374DF}"/>
    <dgm:cxn modelId="{68520B30-30B9-4665-AB59-D979B391E5A9}" type="presOf" srcId="{3F7E43F6-F182-4A99-AE8D-126E968BE853}" destId="{0BFECA27-416C-429F-A46D-593A40AC36D4}" srcOrd="0" destOrd="0" presId="urn:microsoft.com/office/officeart/2005/8/layout/vList5"/>
    <dgm:cxn modelId="{B131D862-D96F-4905-A8A6-D082771E53C8}" type="presOf" srcId="{C7F8DD90-4AE6-437C-93A9-19C73E3A1F34}" destId="{0BFECA27-416C-429F-A46D-593A40AC36D4}" srcOrd="0" destOrd="1" presId="urn:microsoft.com/office/officeart/2005/8/layout/vList5"/>
    <dgm:cxn modelId="{B759A87C-650A-42B6-B856-F8EF083E198B}" type="presOf" srcId="{9E69E535-D642-4E64-AB59-3E98E105DD3C}" destId="{99E03985-0A7D-4275-B014-BF6FC154CD5D}" srcOrd="0" destOrd="0" presId="urn:microsoft.com/office/officeart/2005/8/layout/vList5"/>
    <dgm:cxn modelId="{97FE9C82-60F7-4D55-AB1A-43436CE9BE5B}" type="presOf" srcId="{5223613E-E8D7-42B4-B0E4-1DEE9BA1B304}" destId="{D012D11B-8FE2-4159-BB80-36E3826DA5C5}" srcOrd="0" destOrd="0" presId="urn:microsoft.com/office/officeart/2005/8/layout/vList5"/>
    <dgm:cxn modelId="{E7555599-5D5A-47F5-B9CA-C628BE56552F}" srcId="{18F55D4D-1D56-4D15-A258-1F647AFD582B}" destId="{2A9EAAF2-98E7-4487-86B1-75B127693A1B}" srcOrd="1" destOrd="0" parTransId="{37C059B5-6657-4FCC-8122-82A043CFB5D1}" sibTransId="{F7A76190-5CD3-4230-980D-92C0067591AA}"/>
    <dgm:cxn modelId="{16671BBD-3148-439E-8ADC-E0C945AD830D}" srcId="{18F55D4D-1D56-4D15-A258-1F647AFD582B}" destId="{5223613E-E8D7-42B4-B0E4-1DEE9BA1B304}" srcOrd="0" destOrd="0" parTransId="{77EEDEF0-6457-4D6F-BEBE-3BE0113F26E8}" sibTransId="{574A2DE0-F9F8-4695-90A1-C7BB547E70BE}"/>
    <dgm:cxn modelId="{B4288DD2-B50F-4017-87E2-FDE08487EA70}" srcId="{5223613E-E8D7-42B4-B0E4-1DEE9BA1B304}" destId="{9E69E535-D642-4E64-AB59-3E98E105DD3C}" srcOrd="0" destOrd="0" parTransId="{226824C6-5C36-4414-948C-B2F832F7EF3F}" sibTransId="{E994A59A-CF70-4F13-BA30-6D0DEDE9F20D}"/>
    <dgm:cxn modelId="{75CDBCFE-FD8D-4BFD-9D1E-F1C354A76EAD}" type="presOf" srcId="{18F55D4D-1D56-4D15-A258-1F647AFD582B}" destId="{188B1547-62BE-4292-8B37-14DCA842306F}" srcOrd="0" destOrd="0" presId="urn:microsoft.com/office/officeart/2005/8/layout/vList5"/>
    <dgm:cxn modelId="{3A6E6D04-ECF0-4A2E-B698-358E9220FC0E}" type="presParOf" srcId="{188B1547-62BE-4292-8B37-14DCA842306F}" destId="{C0521F1D-2A08-47BF-BCCC-518975A8ACB4}" srcOrd="0" destOrd="0" presId="urn:microsoft.com/office/officeart/2005/8/layout/vList5"/>
    <dgm:cxn modelId="{35BFFD28-1F73-4648-B13E-4CCCCFB9AF8B}" type="presParOf" srcId="{C0521F1D-2A08-47BF-BCCC-518975A8ACB4}" destId="{D012D11B-8FE2-4159-BB80-36E3826DA5C5}" srcOrd="0" destOrd="0" presId="urn:microsoft.com/office/officeart/2005/8/layout/vList5"/>
    <dgm:cxn modelId="{D5EE47D9-CBFB-479D-8603-4101D0779024}" type="presParOf" srcId="{C0521F1D-2A08-47BF-BCCC-518975A8ACB4}" destId="{99E03985-0A7D-4275-B014-BF6FC154CD5D}" srcOrd="1" destOrd="0" presId="urn:microsoft.com/office/officeart/2005/8/layout/vList5"/>
    <dgm:cxn modelId="{70BEC3B6-0142-49F1-98FE-94C4D08E16BA}" type="presParOf" srcId="{188B1547-62BE-4292-8B37-14DCA842306F}" destId="{93979A0B-17C5-4565-8DDE-B1BFB08192A9}" srcOrd="1" destOrd="0" presId="urn:microsoft.com/office/officeart/2005/8/layout/vList5"/>
    <dgm:cxn modelId="{FA384C5A-F621-4878-BAFD-4BB40D63741A}" type="presParOf" srcId="{188B1547-62BE-4292-8B37-14DCA842306F}" destId="{291EF800-12D0-4D89-A23C-5A1A5EDF8326}" srcOrd="2" destOrd="0" presId="urn:microsoft.com/office/officeart/2005/8/layout/vList5"/>
    <dgm:cxn modelId="{97F2133B-DB57-445E-8E58-53C8E0885B7C}" type="presParOf" srcId="{291EF800-12D0-4D89-A23C-5A1A5EDF8326}" destId="{BF09377F-4C91-47D1-9691-CD1AE35FF5B3}" srcOrd="0" destOrd="0" presId="urn:microsoft.com/office/officeart/2005/8/layout/vList5"/>
    <dgm:cxn modelId="{2D0078D6-772E-471B-8E10-7A1F8505A46B}" type="presParOf" srcId="{291EF800-12D0-4D89-A23C-5A1A5EDF8326}" destId="{0BFECA27-416C-429F-A46D-593A40AC36D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E989E2D1-E26B-4640-ABD8-691A88021E7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3A8BB0BD-0B44-4DF6-B616-53A638036280}">
      <dgm:prSet/>
      <dgm:spPr/>
      <dgm:t>
        <a:bodyPr/>
        <a:lstStyle/>
        <a:p>
          <a:r>
            <a:rPr lang="en-US" b="1"/>
            <a:t>Diversification and Active Management:</a:t>
          </a:r>
          <a:endParaRPr lang="en-IN"/>
        </a:p>
      </dgm:t>
    </dgm:pt>
    <dgm:pt modelId="{4316A04B-1918-4828-8056-C7463557C88B}" type="parTrans" cxnId="{640A3051-FCAB-4971-B4D7-B34F2508BAC2}">
      <dgm:prSet/>
      <dgm:spPr/>
      <dgm:t>
        <a:bodyPr/>
        <a:lstStyle/>
        <a:p>
          <a:endParaRPr lang="en-IN"/>
        </a:p>
      </dgm:t>
    </dgm:pt>
    <dgm:pt modelId="{C19D8375-3C3D-4969-8E15-E53393ECF981}" type="sibTrans" cxnId="{640A3051-FCAB-4971-B4D7-B34F2508BAC2}">
      <dgm:prSet/>
      <dgm:spPr/>
      <dgm:t>
        <a:bodyPr/>
        <a:lstStyle/>
        <a:p>
          <a:endParaRPr lang="en-IN"/>
        </a:p>
      </dgm:t>
    </dgm:pt>
    <dgm:pt modelId="{0D76DD4E-AF18-4955-9CD8-C94CCB2E4695}">
      <dgm:prSet/>
      <dgm:spPr/>
      <dgm:t>
        <a:bodyPr/>
        <a:lstStyle/>
        <a:p>
          <a:r>
            <a:rPr lang="en-US" b="1"/>
            <a:t>Lesson:</a:t>
          </a:r>
          <a:r>
            <a:rPr lang="en-US"/>
            <a:t> Diversification and proactive portfolio management help mitigate risks and capitalize on market opportunities.</a:t>
          </a:r>
          <a:endParaRPr lang="en-IN"/>
        </a:p>
      </dgm:t>
    </dgm:pt>
    <dgm:pt modelId="{9A3435CD-5CBD-4442-ABF4-3380707FE6AA}" type="parTrans" cxnId="{77E8FA28-E3FD-478D-AD56-BAC8DF27CF4A}">
      <dgm:prSet/>
      <dgm:spPr/>
      <dgm:t>
        <a:bodyPr/>
        <a:lstStyle/>
        <a:p>
          <a:endParaRPr lang="en-IN"/>
        </a:p>
      </dgm:t>
    </dgm:pt>
    <dgm:pt modelId="{C67037A3-0CB7-482E-B5A3-BE83CEF1EA65}" type="sibTrans" cxnId="{77E8FA28-E3FD-478D-AD56-BAC8DF27CF4A}">
      <dgm:prSet/>
      <dgm:spPr/>
      <dgm:t>
        <a:bodyPr/>
        <a:lstStyle/>
        <a:p>
          <a:endParaRPr lang="en-IN"/>
        </a:p>
      </dgm:t>
    </dgm:pt>
    <dgm:pt modelId="{834A106C-AD96-4A94-8891-9C62DB554B42}">
      <dgm:prSet/>
      <dgm:spPr/>
      <dgm:t>
        <a:bodyPr/>
        <a:lstStyle/>
        <a:p>
          <a:r>
            <a:rPr lang="en-US" b="1" dirty="0"/>
            <a:t>Application:</a:t>
          </a:r>
          <a:r>
            <a:rPr lang="en-US" dirty="0"/>
            <a:t> Implement a diversified investment approach and maintain an active management strategy to optimize returns and reduce exposure to adverse market movements.</a:t>
          </a:r>
          <a:endParaRPr lang="en-IN" dirty="0"/>
        </a:p>
      </dgm:t>
    </dgm:pt>
    <dgm:pt modelId="{80C9E86D-E02E-48A0-89E7-76F9A984539D}" type="parTrans" cxnId="{80080C29-2732-4B3B-8F1D-F607799FC1ED}">
      <dgm:prSet/>
      <dgm:spPr/>
      <dgm:t>
        <a:bodyPr/>
        <a:lstStyle/>
        <a:p>
          <a:endParaRPr lang="en-IN"/>
        </a:p>
      </dgm:t>
    </dgm:pt>
    <dgm:pt modelId="{329F92BF-AFC2-4CF3-B98D-2C437975AC5B}" type="sibTrans" cxnId="{80080C29-2732-4B3B-8F1D-F607799FC1ED}">
      <dgm:prSet/>
      <dgm:spPr/>
      <dgm:t>
        <a:bodyPr/>
        <a:lstStyle/>
        <a:p>
          <a:endParaRPr lang="en-IN"/>
        </a:p>
      </dgm:t>
    </dgm:pt>
    <dgm:pt modelId="{A770750C-98E6-40CD-AC39-CA6E1FC34EF3}">
      <dgm:prSet/>
      <dgm:spPr/>
      <dgm:t>
        <a:bodyPr/>
        <a:lstStyle/>
        <a:p>
          <a:r>
            <a:rPr lang="en-US" b="1"/>
            <a:t>Hedging Techniques:</a:t>
          </a:r>
          <a:endParaRPr lang="en-IN"/>
        </a:p>
      </dgm:t>
    </dgm:pt>
    <dgm:pt modelId="{DBD4C734-36E6-49E2-BBE2-B2CA27B00659}" type="parTrans" cxnId="{FC7F4EB1-6DBF-4EE8-904D-A6F6550C317A}">
      <dgm:prSet/>
      <dgm:spPr/>
      <dgm:t>
        <a:bodyPr/>
        <a:lstStyle/>
        <a:p>
          <a:endParaRPr lang="en-IN"/>
        </a:p>
      </dgm:t>
    </dgm:pt>
    <dgm:pt modelId="{003E131C-8720-4ECA-BB1B-977458AA3C83}" type="sibTrans" cxnId="{FC7F4EB1-6DBF-4EE8-904D-A6F6550C317A}">
      <dgm:prSet/>
      <dgm:spPr/>
      <dgm:t>
        <a:bodyPr/>
        <a:lstStyle/>
        <a:p>
          <a:endParaRPr lang="en-IN"/>
        </a:p>
      </dgm:t>
    </dgm:pt>
    <dgm:pt modelId="{CEBDAE8A-2696-4156-8F13-744B64204C17}">
      <dgm:prSet/>
      <dgm:spPr/>
      <dgm:t>
        <a:bodyPr/>
        <a:lstStyle/>
        <a:p>
          <a:r>
            <a:rPr lang="en-US" b="1"/>
            <a:t>Lesson:</a:t>
          </a:r>
          <a:r>
            <a:rPr lang="en-US"/>
            <a:t> Effective use of hedging techniques can protect against interest rate and prepayment risks.</a:t>
          </a:r>
          <a:endParaRPr lang="en-IN"/>
        </a:p>
      </dgm:t>
    </dgm:pt>
    <dgm:pt modelId="{2F087219-3275-4DAB-8484-A519768D22AE}" type="parTrans" cxnId="{42BA475D-4006-4EFD-9BC7-675C519F714A}">
      <dgm:prSet/>
      <dgm:spPr/>
      <dgm:t>
        <a:bodyPr/>
        <a:lstStyle/>
        <a:p>
          <a:endParaRPr lang="en-IN"/>
        </a:p>
      </dgm:t>
    </dgm:pt>
    <dgm:pt modelId="{22E820AC-3737-4F5A-A899-F409632F1658}" type="sibTrans" cxnId="{42BA475D-4006-4EFD-9BC7-675C519F714A}">
      <dgm:prSet/>
      <dgm:spPr/>
      <dgm:t>
        <a:bodyPr/>
        <a:lstStyle/>
        <a:p>
          <a:endParaRPr lang="en-IN"/>
        </a:p>
      </dgm:t>
    </dgm:pt>
    <dgm:pt modelId="{B9053733-0982-48FA-821C-8FC6D22452C1}">
      <dgm:prSet/>
      <dgm:spPr/>
      <dgm:t>
        <a:bodyPr/>
        <a:lstStyle/>
        <a:p>
          <a:r>
            <a:rPr lang="en-US" b="1"/>
            <a:t>Application:</a:t>
          </a:r>
          <a:r>
            <a:rPr lang="en-US"/>
            <a:t> Employ hedging strategies such as interest rate swaps and options to manage risks associated with interest rate fluctuations and borrower behaviors.</a:t>
          </a:r>
          <a:endParaRPr lang="en-IN"/>
        </a:p>
      </dgm:t>
    </dgm:pt>
    <dgm:pt modelId="{62AADEFE-1332-4F1A-99D4-49CB2E177014}" type="parTrans" cxnId="{7D3BF057-DEA1-4248-BA23-14F476D19A72}">
      <dgm:prSet/>
      <dgm:spPr/>
      <dgm:t>
        <a:bodyPr/>
        <a:lstStyle/>
        <a:p>
          <a:endParaRPr lang="en-IN"/>
        </a:p>
      </dgm:t>
    </dgm:pt>
    <dgm:pt modelId="{DF6F811A-F5D6-492C-858A-FFAA2ED8CF15}" type="sibTrans" cxnId="{7D3BF057-DEA1-4248-BA23-14F476D19A72}">
      <dgm:prSet/>
      <dgm:spPr/>
      <dgm:t>
        <a:bodyPr/>
        <a:lstStyle/>
        <a:p>
          <a:endParaRPr lang="en-IN"/>
        </a:p>
      </dgm:t>
    </dgm:pt>
    <dgm:pt modelId="{C33571B1-081D-4928-93F8-F7D33F37E6FD}" type="pres">
      <dgm:prSet presAssocID="{E989E2D1-E26B-4640-ABD8-691A88021E7B}" presName="linear" presStyleCnt="0">
        <dgm:presLayoutVars>
          <dgm:animLvl val="lvl"/>
          <dgm:resizeHandles val="exact"/>
        </dgm:presLayoutVars>
      </dgm:prSet>
      <dgm:spPr/>
    </dgm:pt>
    <dgm:pt modelId="{13442241-C184-4A83-8F29-AC88AA800025}" type="pres">
      <dgm:prSet presAssocID="{3A8BB0BD-0B44-4DF6-B616-53A638036280}" presName="parentText" presStyleLbl="node1" presStyleIdx="0" presStyleCnt="2">
        <dgm:presLayoutVars>
          <dgm:chMax val="0"/>
          <dgm:bulletEnabled val="1"/>
        </dgm:presLayoutVars>
      </dgm:prSet>
      <dgm:spPr/>
    </dgm:pt>
    <dgm:pt modelId="{82ECAAE5-F33C-4263-8974-F1CCAAC63AC3}" type="pres">
      <dgm:prSet presAssocID="{3A8BB0BD-0B44-4DF6-B616-53A638036280}" presName="childText" presStyleLbl="revTx" presStyleIdx="0" presStyleCnt="2">
        <dgm:presLayoutVars>
          <dgm:bulletEnabled val="1"/>
        </dgm:presLayoutVars>
      </dgm:prSet>
      <dgm:spPr/>
    </dgm:pt>
    <dgm:pt modelId="{F1532984-B1CA-4DB7-877D-2862E42D61AA}" type="pres">
      <dgm:prSet presAssocID="{A770750C-98E6-40CD-AC39-CA6E1FC34EF3}" presName="parentText" presStyleLbl="node1" presStyleIdx="1" presStyleCnt="2">
        <dgm:presLayoutVars>
          <dgm:chMax val="0"/>
          <dgm:bulletEnabled val="1"/>
        </dgm:presLayoutVars>
      </dgm:prSet>
      <dgm:spPr/>
    </dgm:pt>
    <dgm:pt modelId="{F4DCB81C-6CC6-4C0A-873D-FEBE1152B06D}" type="pres">
      <dgm:prSet presAssocID="{A770750C-98E6-40CD-AC39-CA6E1FC34EF3}" presName="childText" presStyleLbl="revTx" presStyleIdx="1" presStyleCnt="2">
        <dgm:presLayoutVars>
          <dgm:bulletEnabled val="1"/>
        </dgm:presLayoutVars>
      </dgm:prSet>
      <dgm:spPr/>
    </dgm:pt>
  </dgm:ptLst>
  <dgm:cxnLst>
    <dgm:cxn modelId="{2703AB0D-C49E-4A7E-BD95-E72A8FEE11D5}" type="presOf" srcId="{E989E2D1-E26B-4640-ABD8-691A88021E7B}" destId="{C33571B1-081D-4928-93F8-F7D33F37E6FD}" srcOrd="0" destOrd="0" presId="urn:microsoft.com/office/officeart/2005/8/layout/vList2"/>
    <dgm:cxn modelId="{77E8FA28-E3FD-478D-AD56-BAC8DF27CF4A}" srcId="{3A8BB0BD-0B44-4DF6-B616-53A638036280}" destId="{0D76DD4E-AF18-4955-9CD8-C94CCB2E4695}" srcOrd="0" destOrd="0" parTransId="{9A3435CD-5CBD-4442-ABF4-3380707FE6AA}" sibTransId="{C67037A3-0CB7-482E-B5A3-BE83CEF1EA65}"/>
    <dgm:cxn modelId="{80080C29-2732-4B3B-8F1D-F607799FC1ED}" srcId="{3A8BB0BD-0B44-4DF6-B616-53A638036280}" destId="{834A106C-AD96-4A94-8891-9C62DB554B42}" srcOrd="1" destOrd="0" parTransId="{80C9E86D-E02E-48A0-89E7-76F9A984539D}" sibTransId="{329F92BF-AFC2-4CF3-B98D-2C437975AC5B}"/>
    <dgm:cxn modelId="{05A1605C-EBEC-4DD3-840E-56D51957982E}" type="presOf" srcId="{3A8BB0BD-0B44-4DF6-B616-53A638036280}" destId="{13442241-C184-4A83-8F29-AC88AA800025}" srcOrd="0" destOrd="0" presId="urn:microsoft.com/office/officeart/2005/8/layout/vList2"/>
    <dgm:cxn modelId="{42BA475D-4006-4EFD-9BC7-675C519F714A}" srcId="{A770750C-98E6-40CD-AC39-CA6E1FC34EF3}" destId="{CEBDAE8A-2696-4156-8F13-744B64204C17}" srcOrd="0" destOrd="0" parTransId="{2F087219-3275-4DAB-8484-A519768D22AE}" sibTransId="{22E820AC-3737-4F5A-A899-F409632F1658}"/>
    <dgm:cxn modelId="{F5A12771-AE43-4921-80FE-EF3FB8079BEF}" type="presOf" srcId="{CEBDAE8A-2696-4156-8F13-744B64204C17}" destId="{F4DCB81C-6CC6-4C0A-873D-FEBE1152B06D}" srcOrd="0" destOrd="0" presId="urn:microsoft.com/office/officeart/2005/8/layout/vList2"/>
    <dgm:cxn modelId="{640A3051-FCAB-4971-B4D7-B34F2508BAC2}" srcId="{E989E2D1-E26B-4640-ABD8-691A88021E7B}" destId="{3A8BB0BD-0B44-4DF6-B616-53A638036280}" srcOrd="0" destOrd="0" parTransId="{4316A04B-1918-4828-8056-C7463557C88B}" sibTransId="{C19D8375-3C3D-4969-8E15-E53393ECF981}"/>
    <dgm:cxn modelId="{08C3EE56-C053-467D-A2E5-2AA6279B0067}" type="presOf" srcId="{834A106C-AD96-4A94-8891-9C62DB554B42}" destId="{82ECAAE5-F33C-4263-8974-F1CCAAC63AC3}" srcOrd="0" destOrd="1" presId="urn:microsoft.com/office/officeart/2005/8/layout/vList2"/>
    <dgm:cxn modelId="{7D3BF057-DEA1-4248-BA23-14F476D19A72}" srcId="{A770750C-98E6-40CD-AC39-CA6E1FC34EF3}" destId="{B9053733-0982-48FA-821C-8FC6D22452C1}" srcOrd="1" destOrd="0" parTransId="{62AADEFE-1332-4F1A-99D4-49CB2E177014}" sibTransId="{DF6F811A-F5D6-492C-858A-FFAA2ED8CF15}"/>
    <dgm:cxn modelId="{FC7F4EB1-6DBF-4EE8-904D-A6F6550C317A}" srcId="{E989E2D1-E26B-4640-ABD8-691A88021E7B}" destId="{A770750C-98E6-40CD-AC39-CA6E1FC34EF3}" srcOrd="1" destOrd="0" parTransId="{DBD4C734-36E6-49E2-BBE2-B2CA27B00659}" sibTransId="{003E131C-8720-4ECA-BB1B-977458AA3C83}"/>
    <dgm:cxn modelId="{107693D6-FAA9-4891-98F5-92F65BCDA1B7}" type="presOf" srcId="{B9053733-0982-48FA-821C-8FC6D22452C1}" destId="{F4DCB81C-6CC6-4C0A-873D-FEBE1152B06D}" srcOrd="0" destOrd="1" presId="urn:microsoft.com/office/officeart/2005/8/layout/vList2"/>
    <dgm:cxn modelId="{3499A9DB-A8FB-4AF5-A05E-6E083866FBA5}" type="presOf" srcId="{A770750C-98E6-40CD-AC39-CA6E1FC34EF3}" destId="{F1532984-B1CA-4DB7-877D-2862E42D61AA}" srcOrd="0" destOrd="0" presId="urn:microsoft.com/office/officeart/2005/8/layout/vList2"/>
    <dgm:cxn modelId="{4F13D6F5-A44B-45B2-B83D-6E94A47BEF4A}" type="presOf" srcId="{0D76DD4E-AF18-4955-9CD8-C94CCB2E4695}" destId="{82ECAAE5-F33C-4263-8974-F1CCAAC63AC3}" srcOrd="0" destOrd="0" presId="urn:microsoft.com/office/officeart/2005/8/layout/vList2"/>
    <dgm:cxn modelId="{B94F89B3-8FA4-4294-8578-27E3F07DF8FB}" type="presParOf" srcId="{C33571B1-081D-4928-93F8-F7D33F37E6FD}" destId="{13442241-C184-4A83-8F29-AC88AA800025}" srcOrd="0" destOrd="0" presId="urn:microsoft.com/office/officeart/2005/8/layout/vList2"/>
    <dgm:cxn modelId="{1B9D54FE-4BFD-4C00-9FD2-9B265B0B7ECF}" type="presParOf" srcId="{C33571B1-081D-4928-93F8-F7D33F37E6FD}" destId="{82ECAAE5-F33C-4263-8974-F1CCAAC63AC3}" srcOrd="1" destOrd="0" presId="urn:microsoft.com/office/officeart/2005/8/layout/vList2"/>
    <dgm:cxn modelId="{2EEB45C2-098B-49FD-BD47-F94A05CBD591}" type="presParOf" srcId="{C33571B1-081D-4928-93F8-F7D33F37E6FD}" destId="{F1532984-B1CA-4DB7-877D-2862E42D61AA}" srcOrd="2" destOrd="0" presId="urn:microsoft.com/office/officeart/2005/8/layout/vList2"/>
    <dgm:cxn modelId="{7710B4DF-9326-47BB-A0E6-073D81AE0AF0}" type="presParOf" srcId="{C33571B1-081D-4928-93F8-F7D33F37E6FD}" destId="{F4DCB81C-6CC6-4C0A-873D-FEBE1152B06D}"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AB3F25B4-208B-4B0C-BE30-5562A7814BB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6E6B44D7-75DF-4546-A887-FA9FD5D07540}">
      <dgm:prSet/>
      <dgm:spPr/>
      <dgm:t>
        <a:bodyPr/>
        <a:lstStyle/>
        <a:p>
          <a:r>
            <a:rPr lang="en-US" b="1" dirty="0"/>
            <a:t>Understanding Mortgage Trading and Loans:</a:t>
          </a:r>
        </a:p>
        <a:p>
          <a:r>
            <a:rPr lang="en-US" dirty="0"/>
            <a:t> The research findings provide a foundational understanding of mortgage trading and loans, which are crucial for informing the data modeling, DAX calculations, and financial analysis in the Mortgage Trading Analysis and Prediction project.</a:t>
          </a:r>
          <a:endParaRPr lang="en-IN" dirty="0"/>
        </a:p>
      </dgm:t>
    </dgm:pt>
    <dgm:pt modelId="{19904FC6-FAB4-4C3E-9DDD-7887933B729E}" type="parTrans" cxnId="{61FF2CC3-03C9-4467-9F80-C7EA954F995B}">
      <dgm:prSet/>
      <dgm:spPr/>
      <dgm:t>
        <a:bodyPr/>
        <a:lstStyle/>
        <a:p>
          <a:endParaRPr lang="en-IN"/>
        </a:p>
      </dgm:t>
    </dgm:pt>
    <dgm:pt modelId="{431ED38F-EA99-4EC4-8DA4-F7BF1CA24528}" type="sibTrans" cxnId="{61FF2CC3-03C9-4467-9F80-C7EA954F995B}">
      <dgm:prSet/>
      <dgm:spPr/>
      <dgm:t>
        <a:bodyPr/>
        <a:lstStyle/>
        <a:p>
          <a:endParaRPr lang="en-IN"/>
        </a:p>
      </dgm:t>
    </dgm:pt>
    <dgm:pt modelId="{9C96AAE1-7C4C-4549-83E8-EB60F79E32DC}" type="pres">
      <dgm:prSet presAssocID="{AB3F25B4-208B-4B0C-BE30-5562A7814BBD}" presName="linear" presStyleCnt="0">
        <dgm:presLayoutVars>
          <dgm:animLvl val="lvl"/>
          <dgm:resizeHandles val="exact"/>
        </dgm:presLayoutVars>
      </dgm:prSet>
      <dgm:spPr/>
    </dgm:pt>
    <dgm:pt modelId="{9305844D-689D-41E9-8FCA-A4BFDC8A6394}" type="pres">
      <dgm:prSet presAssocID="{6E6B44D7-75DF-4546-A887-FA9FD5D07540}" presName="parentText" presStyleLbl="node1" presStyleIdx="0" presStyleCnt="1">
        <dgm:presLayoutVars>
          <dgm:chMax val="0"/>
          <dgm:bulletEnabled val="1"/>
        </dgm:presLayoutVars>
      </dgm:prSet>
      <dgm:spPr/>
    </dgm:pt>
  </dgm:ptLst>
  <dgm:cxnLst>
    <dgm:cxn modelId="{1A769EC1-116F-48BD-AA94-CE32EE8089B6}" type="presOf" srcId="{6E6B44D7-75DF-4546-A887-FA9FD5D07540}" destId="{9305844D-689D-41E9-8FCA-A4BFDC8A6394}" srcOrd="0" destOrd="0" presId="urn:microsoft.com/office/officeart/2005/8/layout/vList2"/>
    <dgm:cxn modelId="{61FF2CC3-03C9-4467-9F80-C7EA954F995B}" srcId="{AB3F25B4-208B-4B0C-BE30-5562A7814BBD}" destId="{6E6B44D7-75DF-4546-A887-FA9FD5D07540}" srcOrd="0" destOrd="0" parTransId="{19904FC6-FAB4-4C3E-9DDD-7887933B729E}" sibTransId="{431ED38F-EA99-4EC4-8DA4-F7BF1CA24528}"/>
    <dgm:cxn modelId="{89B2DBC7-0E04-4008-A199-F93AD1737281}" type="presOf" srcId="{AB3F25B4-208B-4B0C-BE30-5562A7814BBD}" destId="{9C96AAE1-7C4C-4549-83E8-EB60F79E32DC}" srcOrd="0" destOrd="0" presId="urn:microsoft.com/office/officeart/2005/8/layout/vList2"/>
    <dgm:cxn modelId="{90392E6D-D31F-47DD-9968-9AB4A6456640}" type="presParOf" srcId="{9C96AAE1-7C4C-4549-83E8-EB60F79E32DC}" destId="{9305844D-689D-41E9-8FCA-A4BFDC8A639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91CB7CEC-7416-44BD-8BC9-08EED5C44AF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C79D7A2E-D5CB-41EE-82D9-E74725D32764}">
      <dgm:prSet/>
      <dgm:spPr/>
      <dgm:t>
        <a:bodyPr/>
        <a:lstStyle/>
        <a:p>
          <a:r>
            <a:rPr lang="en-US" b="1"/>
            <a:t>Mortgage Types and Attributes:</a:t>
          </a:r>
          <a:endParaRPr lang="en-IN"/>
        </a:p>
      </dgm:t>
    </dgm:pt>
    <dgm:pt modelId="{2A235B4B-579A-4364-A1DF-A0A29B6444D1}" type="parTrans" cxnId="{263D277E-8EEC-46D2-B595-BBCF9BE22892}">
      <dgm:prSet/>
      <dgm:spPr/>
      <dgm:t>
        <a:bodyPr/>
        <a:lstStyle/>
        <a:p>
          <a:endParaRPr lang="en-IN"/>
        </a:p>
      </dgm:t>
    </dgm:pt>
    <dgm:pt modelId="{E1435B6B-4E58-48C5-B515-A0E48BF660E5}" type="sibTrans" cxnId="{263D277E-8EEC-46D2-B595-BBCF9BE22892}">
      <dgm:prSet/>
      <dgm:spPr/>
      <dgm:t>
        <a:bodyPr/>
        <a:lstStyle/>
        <a:p>
          <a:endParaRPr lang="en-IN"/>
        </a:p>
      </dgm:t>
    </dgm:pt>
    <dgm:pt modelId="{E7690DF2-9DAB-44E2-B739-1518EE3A9EBD}">
      <dgm:prSet/>
      <dgm:spPr/>
      <dgm:t>
        <a:bodyPr/>
        <a:lstStyle/>
        <a:p>
          <a:r>
            <a:rPr lang="en-US"/>
            <a:t>The knowledge of different types of mortgage loans (e.g., fixed-rate, adjustable-rate, interest-only) and key attributes (e.g., principal, interest rate, amortization) will help in creating detailed and accurate data models. These models can include specific fields for different loan characteristics, allowing for more granular analysis.</a:t>
          </a:r>
          <a:endParaRPr lang="en-IN"/>
        </a:p>
      </dgm:t>
    </dgm:pt>
    <dgm:pt modelId="{CAC9838C-F585-4BB6-BC0A-EB1F46240B4B}" type="parTrans" cxnId="{47FDDE3C-4A23-40AA-B7A8-6D8187C7D90A}">
      <dgm:prSet/>
      <dgm:spPr/>
      <dgm:t>
        <a:bodyPr/>
        <a:lstStyle/>
        <a:p>
          <a:endParaRPr lang="en-IN"/>
        </a:p>
      </dgm:t>
    </dgm:pt>
    <dgm:pt modelId="{1C927DCD-3A85-4F83-B7F6-F97DF6A08354}" type="sibTrans" cxnId="{47FDDE3C-4A23-40AA-B7A8-6D8187C7D90A}">
      <dgm:prSet/>
      <dgm:spPr/>
      <dgm:t>
        <a:bodyPr/>
        <a:lstStyle/>
        <a:p>
          <a:endParaRPr lang="en-IN"/>
        </a:p>
      </dgm:t>
    </dgm:pt>
    <dgm:pt modelId="{BFE9B7A1-09A6-4644-AA91-0D0F29F96554}">
      <dgm:prSet/>
      <dgm:spPr/>
      <dgm:t>
        <a:bodyPr/>
        <a:lstStyle/>
        <a:p>
          <a:r>
            <a:rPr lang="en-US" b="1"/>
            <a:t>Risk Factors:</a:t>
          </a:r>
          <a:r>
            <a:rPr lang="en-US"/>
            <a:t> </a:t>
          </a:r>
          <a:endParaRPr lang="en-IN"/>
        </a:p>
      </dgm:t>
    </dgm:pt>
    <dgm:pt modelId="{1F0397B7-A064-4448-B79F-E58106B6E2D7}" type="parTrans" cxnId="{F3C70DFE-8795-4510-9FDE-FCC6E87414C3}">
      <dgm:prSet/>
      <dgm:spPr/>
      <dgm:t>
        <a:bodyPr/>
        <a:lstStyle/>
        <a:p>
          <a:endParaRPr lang="en-IN"/>
        </a:p>
      </dgm:t>
    </dgm:pt>
    <dgm:pt modelId="{0C327A26-0BD6-4CE7-AA98-A329BDF22E72}" type="sibTrans" cxnId="{F3C70DFE-8795-4510-9FDE-FCC6E87414C3}">
      <dgm:prSet/>
      <dgm:spPr/>
      <dgm:t>
        <a:bodyPr/>
        <a:lstStyle/>
        <a:p>
          <a:endParaRPr lang="en-IN"/>
        </a:p>
      </dgm:t>
    </dgm:pt>
    <dgm:pt modelId="{0DFD8DAA-3BE1-4A48-AE3B-E6F023222D33}">
      <dgm:prSet/>
      <dgm:spPr/>
      <dgm:t>
        <a:bodyPr/>
        <a:lstStyle/>
        <a:p>
          <a:r>
            <a:rPr lang="en-US"/>
            <a:t>Understanding the various risks (e.g., credit risk, interest rate risk, prepayment risk) associated with mortgage trading will inform the creation of risk assessment models. These models can help identify high-risk loans and predict potential defaults or prepayments.</a:t>
          </a:r>
          <a:endParaRPr lang="en-IN"/>
        </a:p>
      </dgm:t>
    </dgm:pt>
    <dgm:pt modelId="{835E2274-636A-4DD2-BD5D-4A126EEE36EA}" type="parTrans" cxnId="{12A50736-6A9B-4C35-810D-F258469C7806}">
      <dgm:prSet/>
      <dgm:spPr/>
      <dgm:t>
        <a:bodyPr/>
        <a:lstStyle/>
        <a:p>
          <a:endParaRPr lang="en-IN"/>
        </a:p>
      </dgm:t>
    </dgm:pt>
    <dgm:pt modelId="{D5360DCD-E685-4156-BB1B-E72FA2851D32}" type="sibTrans" cxnId="{12A50736-6A9B-4C35-810D-F258469C7806}">
      <dgm:prSet/>
      <dgm:spPr/>
      <dgm:t>
        <a:bodyPr/>
        <a:lstStyle/>
        <a:p>
          <a:endParaRPr lang="en-IN"/>
        </a:p>
      </dgm:t>
    </dgm:pt>
    <dgm:pt modelId="{4B13D851-E576-43EF-9042-348FC4FF065B}" type="pres">
      <dgm:prSet presAssocID="{91CB7CEC-7416-44BD-8BC9-08EED5C44AF3}" presName="linear" presStyleCnt="0">
        <dgm:presLayoutVars>
          <dgm:animLvl val="lvl"/>
          <dgm:resizeHandles val="exact"/>
        </dgm:presLayoutVars>
      </dgm:prSet>
      <dgm:spPr/>
    </dgm:pt>
    <dgm:pt modelId="{BBB0E545-DE7C-46DD-9733-3F196797D053}" type="pres">
      <dgm:prSet presAssocID="{C79D7A2E-D5CB-41EE-82D9-E74725D32764}" presName="parentText" presStyleLbl="node1" presStyleIdx="0" presStyleCnt="2">
        <dgm:presLayoutVars>
          <dgm:chMax val="0"/>
          <dgm:bulletEnabled val="1"/>
        </dgm:presLayoutVars>
      </dgm:prSet>
      <dgm:spPr/>
    </dgm:pt>
    <dgm:pt modelId="{8603AD0A-C4F9-4DD1-99EE-B894BE108FDD}" type="pres">
      <dgm:prSet presAssocID="{C79D7A2E-D5CB-41EE-82D9-E74725D32764}" presName="childText" presStyleLbl="revTx" presStyleIdx="0" presStyleCnt="2">
        <dgm:presLayoutVars>
          <dgm:bulletEnabled val="1"/>
        </dgm:presLayoutVars>
      </dgm:prSet>
      <dgm:spPr/>
    </dgm:pt>
    <dgm:pt modelId="{560FAF47-895B-459B-8D52-C73C1651D16D}" type="pres">
      <dgm:prSet presAssocID="{BFE9B7A1-09A6-4644-AA91-0D0F29F96554}" presName="parentText" presStyleLbl="node1" presStyleIdx="1" presStyleCnt="2">
        <dgm:presLayoutVars>
          <dgm:chMax val="0"/>
          <dgm:bulletEnabled val="1"/>
        </dgm:presLayoutVars>
      </dgm:prSet>
      <dgm:spPr/>
    </dgm:pt>
    <dgm:pt modelId="{A1AD2A8D-9B17-438D-93A5-D1A3D2F47EC9}" type="pres">
      <dgm:prSet presAssocID="{BFE9B7A1-09A6-4644-AA91-0D0F29F96554}" presName="childText" presStyleLbl="revTx" presStyleIdx="1" presStyleCnt="2">
        <dgm:presLayoutVars>
          <dgm:bulletEnabled val="1"/>
        </dgm:presLayoutVars>
      </dgm:prSet>
      <dgm:spPr/>
    </dgm:pt>
  </dgm:ptLst>
  <dgm:cxnLst>
    <dgm:cxn modelId="{868C0E34-BF89-491A-A362-746CEEBB326D}" type="presOf" srcId="{0DFD8DAA-3BE1-4A48-AE3B-E6F023222D33}" destId="{A1AD2A8D-9B17-438D-93A5-D1A3D2F47EC9}" srcOrd="0" destOrd="0" presId="urn:microsoft.com/office/officeart/2005/8/layout/vList2"/>
    <dgm:cxn modelId="{12A50736-6A9B-4C35-810D-F258469C7806}" srcId="{BFE9B7A1-09A6-4644-AA91-0D0F29F96554}" destId="{0DFD8DAA-3BE1-4A48-AE3B-E6F023222D33}" srcOrd="0" destOrd="0" parTransId="{835E2274-636A-4DD2-BD5D-4A126EEE36EA}" sibTransId="{D5360DCD-E685-4156-BB1B-E72FA2851D32}"/>
    <dgm:cxn modelId="{EC683936-40ED-4CFE-9CF5-09CF7DB770B3}" type="presOf" srcId="{BFE9B7A1-09A6-4644-AA91-0D0F29F96554}" destId="{560FAF47-895B-459B-8D52-C73C1651D16D}" srcOrd="0" destOrd="0" presId="urn:microsoft.com/office/officeart/2005/8/layout/vList2"/>
    <dgm:cxn modelId="{47FDDE3C-4A23-40AA-B7A8-6D8187C7D90A}" srcId="{C79D7A2E-D5CB-41EE-82D9-E74725D32764}" destId="{E7690DF2-9DAB-44E2-B739-1518EE3A9EBD}" srcOrd="0" destOrd="0" parTransId="{CAC9838C-F585-4BB6-BC0A-EB1F46240B4B}" sibTransId="{1C927DCD-3A85-4F83-B7F6-F97DF6A08354}"/>
    <dgm:cxn modelId="{F2B79749-6CD5-4CB4-977A-951FAE363FC7}" type="presOf" srcId="{E7690DF2-9DAB-44E2-B739-1518EE3A9EBD}" destId="{8603AD0A-C4F9-4DD1-99EE-B894BE108FDD}" srcOrd="0" destOrd="0" presId="urn:microsoft.com/office/officeart/2005/8/layout/vList2"/>
    <dgm:cxn modelId="{263D277E-8EEC-46D2-B595-BBCF9BE22892}" srcId="{91CB7CEC-7416-44BD-8BC9-08EED5C44AF3}" destId="{C79D7A2E-D5CB-41EE-82D9-E74725D32764}" srcOrd="0" destOrd="0" parTransId="{2A235B4B-579A-4364-A1DF-A0A29B6444D1}" sibTransId="{E1435B6B-4E58-48C5-B515-A0E48BF660E5}"/>
    <dgm:cxn modelId="{D12D28A0-B5AF-4B47-A08F-A929711CD36B}" type="presOf" srcId="{C79D7A2E-D5CB-41EE-82D9-E74725D32764}" destId="{BBB0E545-DE7C-46DD-9733-3F196797D053}" srcOrd="0" destOrd="0" presId="urn:microsoft.com/office/officeart/2005/8/layout/vList2"/>
    <dgm:cxn modelId="{02DCB0FD-6738-45CA-A2F2-4D235F960528}" type="presOf" srcId="{91CB7CEC-7416-44BD-8BC9-08EED5C44AF3}" destId="{4B13D851-E576-43EF-9042-348FC4FF065B}" srcOrd="0" destOrd="0" presId="urn:microsoft.com/office/officeart/2005/8/layout/vList2"/>
    <dgm:cxn modelId="{F3C70DFE-8795-4510-9FDE-FCC6E87414C3}" srcId="{91CB7CEC-7416-44BD-8BC9-08EED5C44AF3}" destId="{BFE9B7A1-09A6-4644-AA91-0D0F29F96554}" srcOrd="1" destOrd="0" parTransId="{1F0397B7-A064-4448-B79F-E58106B6E2D7}" sibTransId="{0C327A26-0BD6-4CE7-AA98-A329BDF22E72}"/>
    <dgm:cxn modelId="{F43FBE3A-0034-473F-8112-F082BCC095DD}" type="presParOf" srcId="{4B13D851-E576-43EF-9042-348FC4FF065B}" destId="{BBB0E545-DE7C-46DD-9733-3F196797D053}" srcOrd="0" destOrd="0" presId="urn:microsoft.com/office/officeart/2005/8/layout/vList2"/>
    <dgm:cxn modelId="{6A0A9F2F-5DFA-4EAC-A173-E5063AF576FF}" type="presParOf" srcId="{4B13D851-E576-43EF-9042-348FC4FF065B}" destId="{8603AD0A-C4F9-4DD1-99EE-B894BE108FDD}" srcOrd="1" destOrd="0" presId="urn:microsoft.com/office/officeart/2005/8/layout/vList2"/>
    <dgm:cxn modelId="{38491EF6-2CAD-474E-AA82-A819E53D2D32}" type="presParOf" srcId="{4B13D851-E576-43EF-9042-348FC4FF065B}" destId="{560FAF47-895B-459B-8D52-C73C1651D16D}" srcOrd="2" destOrd="0" presId="urn:microsoft.com/office/officeart/2005/8/layout/vList2"/>
    <dgm:cxn modelId="{76B8D81F-142C-4963-979C-7C72F7A75E17}" type="presParOf" srcId="{4B13D851-E576-43EF-9042-348FC4FF065B}" destId="{A1AD2A8D-9B17-438D-93A5-D1A3D2F47EC9}"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D04A7614-248A-4E9C-87D9-C5EB4C6B1E9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05D9E0A1-6CEF-41D0-A3DD-84F591F1EC00}">
      <dgm:prSet/>
      <dgm:spPr/>
      <dgm:t>
        <a:bodyPr/>
        <a:lstStyle/>
        <a:p>
          <a:r>
            <a:rPr lang="en-US" b="1"/>
            <a:t>Performance Metrics:</a:t>
          </a:r>
          <a:r>
            <a:rPr lang="en-US"/>
            <a:t> </a:t>
          </a:r>
          <a:endParaRPr lang="en-IN"/>
        </a:p>
      </dgm:t>
    </dgm:pt>
    <dgm:pt modelId="{2E0A6C14-E998-4A7B-8BF4-05AF3CE4BD61}" type="parTrans" cxnId="{DE838A4B-34F7-491C-B29A-B5E4457F22A8}">
      <dgm:prSet/>
      <dgm:spPr/>
      <dgm:t>
        <a:bodyPr/>
        <a:lstStyle/>
        <a:p>
          <a:endParaRPr lang="en-IN"/>
        </a:p>
      </dgm:t>
    </dgm:pt>
    <dgm:pt modelId="{7C607FD3-DBE5-49EA-A7F4-83E11F63EC91}" type="sibTrans" cxnId="{DE838A4B-34F7-491C-B29A-B5E4457F22A8}">
      <dgm:prSet/>
      <dgm:spPr/>
      <dgm:t>
        <a:bodyPr/>
        <a:lstStyle/>
        <a:p>
          <a:endParaRPr lang="en-IN"/>
        </a:p>
      </dgm:t>
    </dgm:pt>
    <dgm:pt modelId="{342EB02F-D88F-45AA-9E9E-D7690EE03A6D}">
      <dgm:prSet/>
      <dgm:spPr/>
      <dgm:t>
        <a:bodyPr/>
        <a:lstStyle/>
        <a:p>
          <a:r>
            <a:rPr lang="en-US"/>
            <a:t>The research on successful mortgage trading strategies and risk management techniques will guide the development of DAX calculations to track performance metrics such as default rates, prepayment rates, and yield spreads.</a:t>
          </a:r>
          <a:endParaRPr lang="en-IN"/>
        </a:p>
      </dgm:t>
    </dgm:pt>
    <dgm:pt modelId="{552FF839-079C-4F08-8349-1BF4072133A6}" type="parTrans" cxnId="{ABF2BF43-87E2-45F9-8D81-5281A61C1D08}">
      <dgm:prSet/>
      <dgm:spPr/>
      <dgm:t>
        <a:bodyPr/>
        <a:lstStyle/>
        <a:p>
          <a:endParaRPr lang="en-IN"/>
        </a:p>
      </dgm:t>
    </dgm:pt>
    <dgm:pt modelId="{9D3B59D0-DCAD-46FD-876E-BB62B5687137}" type="sibTrans" cxnId="{ABF2BF43-87E2-45F9-8D81-5281A61C1D08}">
      <dgm:prSet/>
      <dgm:spPr/>
      <dgm:t>
        <a:bodyPr/>
        <a:lstStyle/>
        <a:p>
          <a:endParaRPr lang="en-IN"/>
        </a:p>
      </dgm:t>
    </dgm:pt>
    <dgm:pt modelId="{80DF27BA-629C-4970-9FEA-857E8C38BC7B}">
      <dgm:prSet/>
      <dgm:spPr/>
      <dgm:t>
        <a:bodyPr/>
        <a:lstStyle/>
        <a:p>
          <a:r>
            <a:rPr lang="en-US" b="1"/>
            <a:t>Scenario Analysis:</a:t>
          </a:r>
          <a:endParaRPr lang="en-IN"/>
        </a:p>
      </dgm:t>
    </dgm:pt>
    <dgm:pt modelId="{8FF20F16-D015-4F5B-A0BC-190F1B1FFDFF}" type="parTrans" cxnId="{7547B6C9-1573-4A3C-A853-F55F782BF0CB}">
      <dgm:prSet/>
      <dgm:spPr/>
      <dgm:t>
        <a:bodyPr/>
        <a:lstStyle/>
        <a:p>
          <a:endParaRPr lang="en-IN"/>
        </a:p>
      </dgm:t>
    </dgm:pt>
    <dgm:pt modelId="{2B8E9C48-9E2E-4690-B97E-832948831F47}" type="sibTrans" cxnId="{7547B6C9-1573-4A3C-A853-F55F782BF0CB}">
      <dgm:prSet/>
      <dgm:spPr/>
      <dgm:t>
        <a:bodyPr/>
        <a:lstStyle/>
        <a:p>
          <a:endParaRPr lang="en-IN"/>
        </a:p>
      </dgm:t>
    </dgm:pt>
    <dgm:pt modelId="{84DBE12A-1C1D-4089-BACD-70604CB2DDA8}">
      <dgm:prSet/>
      <dgm:spPr/>
      <dgm:t>
        <a:bodyPr/>
        <a:lstStyle/>
        <a:p>
          <a:r>
            <a:rPr lang="en-US"/>
            <a:t>Insights from the impact of macroeconomic events on mortgage trading will inform DAX calculations for scenario analysis. This will help in evaluating the effects of different economic conditions on the mortgage portfolio.</a:t>
          </a:r>
          <a:endParaRPr lang="en-IN"/>
        </a:p>
      </dgm:t>
    </dgm:pt>
    <dgm:pt modelId="{96099FA0-C982-47E2-B377-9F61FE143098}" type="parTrans" cxnId="{1CE8F770-B735-4E92-999C-F02EECAE753D}">
      <dgm:prSet/>
      <dgm:spPr/>
      <dgm:t>
        <a:bodyPr/>
        <a:lstStyle/>
        <a:p>
          <a:endParaRPr lang="en-IN"/>
        </a:p>
      </dgm:t>
    </dgm:pt>
    <dgm:pt modelId="{12DBC530-98B8-4835-B0A0-652D69CA2AB6}" type="sibTrans" cxnId="{1CE8F770-B735-4E92-999C-F02EECAE753D}">
      <dgm:prSet/>
      <dgm:spPr/>
      <dgm:t>
        <a:bodyPr/>
        <a:lstStyle/>
        <a:p>
          <a:endParaRPr lang="en-IN"/>
        </a:p>
      </dgm:t>
    </dgm:pt>
    <dgm:pt modelId="{3D2483C8-5426-4BF9-97E2-21D4E0654E85}" type="pres">
      <dgm:prSet presAssocID="{D04A7614-248A-4E9C-87D9-C5EB4C6B1E9B}" presName="linear" presStyleCnt="0">
        <dgm:presLayoutVars>
          <dgm:animLvl val="lvl"/>
          <dgm:resizeHandles val="exact"/>
        </dgm:presLayoutVars>
      </dgm:prSet>
      <dgm:spPr/>
    </dgm:pt>
    <dgm:pt modelId="{5D394BA4-B42E-499D-A042-D34EE61C938B}" type="pres">
      <dgm:prSet presAssocID="{05D9E0A1-6CEF-41D0-A3DD-84F591F1EC00}" presName="parentText" presStyleLbl="node1" presStyleIdx="0" presStyleCnt="2">
        <dgm:presLayoutVars>
          <dgm:chMax val="0"/>
          <dgm:bulletEnabled val="1"/>
        </dgm:presLayoutVars>
      </dgm:prSet>
      <dgm:spPr/>
    </dgm:pt>
    <dgm:pt modelId="{9BF4B41F-CEB8-4CB0-8877-3D2C8060D2BB}" type="pres">
      <dgm:prSet presAssocID="{05D9E0A1-6CEF-41D0-A3DD-84F591F1EC00}" presName="childText" presStyleLbl="revTx" presStyleIdx="0" presStyleCnt="2">
        <dgm:presLayoutVars>
          <dgm:bulletEnabled val="1"/>
        </dgm:presLayoutVars>
      </dgm:prSet>
      <dgm:spPr/>
    </dgm:pt>
    <dgm:pt modelId="{4FD11D73-E909-4C69-B287-6254789B5A06}" type="pres">
      <dgm:prSet presAssocID="{80DF27BA-629C-4970-9FEA-857E8C38BC7B}" presName="parentText" presStyleLbl="node1" presStyleIdx="1" presStyleCnt="2">
        <dgm:presLayoutVars>
          <dgm:chMax val="0"/>
          <dgm:bulletEnabled val="1"/>
        </dgm:presLayoutVars>
      </dgm:prSet>
      <dgm:spPr/>
    </dgm:pt>
    <dgm:pt modelId="{18D2152F-F947-4E7D-86A4-921F878E5F91}" type="pres">
      <dgm:prSet presAssocID="{80DF27BA-629C-4970-9FEA-857E8C38BC7B}" presName="childText" presStyleLbl="revTx" presStyleIdx="1" presStyleCnt="2">
        <dgm:presLayoutVars>
          <dgm:bulletEnabled val="1"/>
        </dgm:presLayoutVars>
      </dgm:prSet>
      <dgm:spPr/>
    </dgm:pt>
  </dgm:ptLst>
  <dgm:cxnLst>
    <dgm:cxn modelId="{B651813C-0491-4813-8DEA-E602DCE76A5D}" type="presOf" srcId="{D04A7614-248A-4E9C-87D9-C5EB4C6B1E9B}" destId="{3D2483C8-5426-4BF9-97E2-21D4E0654E85}" srcOrd="0" destOrd="0" presId="urn:microsoft.com/office/officeart/2005/8/layout/vList2"/>
    <dgm:cxn modelId="{57EFD342-CBDE-4B88-821A-846BC942BE45}" type="presOf" srcId="{05D9E0A1-6CEF-41D0-A3DD-84F591F1EC00}" destId="{5D394BA4-B42E-499D-A042-D34EE61C938B}" srcOrd="0" destOrd="0" presId="urn:microsoft.com/office/officeart/2005/8/layout/vList2"/>
    <dgm:cxn modelId="{ABF2BF43-87E2-45F9-8D81-5281A61C1D08}" srcId="{05D9E0A1-6CEF-41D0-A3DD-84F591F1EC00}" destId="{342EB02F-D88F-45AA-9E9E-D7690EE03A6D}" srcOrd="0" destOrd="0" parTransId="{552FF839-079C-4F08-8349-1BF4072133A6}" sibTransId="{9D3B59D0-DCAD-46FD-876E-BB62B5687137}"/>
    <dgm:cxn modelId="{DE838A4B-34F7-491C-B29A-B5E4457F22A8}" srcId="{D04A7614-248A-4E9C-87D9-C5EB4C6B1E9B}" destId="{05D9E0A1-6CEF-41D0-A3DD-84F591F1EC00}" srcOrd="0" destOrd="0" parTransId="{2E0A6C14-E998-4A7B-8BF4-05AF3CE4BD61}" sibTransId="{7C607FD3-DBE5-49EA-A7F4-83E11F63EC91}"/>
    <dgm:cxn modelId="{1CE8F770-B735-4E92-999C-F02EECAE753D}" srcId="{80DF27BA-629C-4970-9FEA-857E8C38BC7B}" destId="{84DBE12A-1C1D-4089-BACD-70604CB2DDA8}" srcOrd="0" destOrd="0" parTransId="{96099FA0-C982-47E2-B377-9F61FE143098}" sibTransId="{12DBC530-98B8-4835-B0A0-652D69CA2AB6}"/>
    <dgm:cxn modelId="{7547B6C9-1573-4A3C-A853-F55F782BF0CB}" srcId="{D04A7614-248A-4E9C-87D9-C5EB4C6B1E9B}" destId="{80DF27BA-629C-4970-9FEA-857E8C38BC7B}" srcOrd="1" destOrd="0" parTransId="{8FF20F16-D015-4F5B-A0BC-190F1B1FFDFF}" sibTransId="{2B8E9C48-9E2E-4690-B97E-832948831F47}"/>
    <dgm:cxn modelId="{37207BD1-77C6-4CB3-B192-DBD10900AF90}" type="presOf" srcId="{80DF27BA-629C-4970-9FEA-857E8C38BC7B}" destId="{4FD11D73-E909-4C69-B287-6254789B5A06}" srcOrd="0" destOrd="0" presId="urn:microsoft.com/office/officeart/2005/8/layout/vList2"/>
    <dgm:cxn modelId="{6DD452E8-30F8-4924-B3FB-FF5AB8652DBD}" type="presOf" srcId="{342EB02F-D88F-45AA-9E9E-D7690EE03A6D}" destId="{9BF4B41F-CEB8-4CB0-8877-3D2C8060D2BB}" srcOrd="0" destOrd="0" presId="urn:microsoft.com/office/officeart/2005/8/layout/vList2"/>
    <dgm:cxn modelId="{8436E2ED-E4A1-42ED-BA21-8293F95F2091}" type="presOf" srcId="{84DBE12A-1C1D-4089-BACD-70604CB2DDA8}" destId="{18D2152F-F947-4E7D-86A4-921F878E5F91}" srcOrd="0" destOrd="0" presId="urn:microsoft.com/office/officeart/2005/8/layout/vList2"/>
    <dgm:cxn modelId="{4A31967C-C76A-4A64-8BE4-FF477D019972}" type="presParOf" srcId="{3D2483C8-5426-4BF9-97E2-21D4E0654E85}" destId="{5D394BA4-B42E-499D-A042-D34EE61C938B}" srcOrd="0" destOrd="0" presId="urn:microsoft.com/office/officeart/2005/8/layout/vList2"/>
    <dgm:cxn modelId="{EE8FFADD-E127-4860-8CFC-4F8A9D1B366C}" type="presParOf" srcId="{3D2483C8-5426-4BF9-97E2-21D4E0654E85}" destId="{9BF4B41F-CEB8-4CB0-8877-3D2C8060D2BB}" srcOrd="1" destOrd="0" presId="urn:microsoft.com/office/officeart/2005/8/layout/vList2"/>
    <dgm:cxn modelId="{0323FAEF-FF1B-44E6-8ACE-F5F6071A8ADF}" type="presParOf" srcId="{3D2483C8-5426-4BF9-97E2-21D4E0654E85}" destId="{4FD11D73-E909-4C69-B287-6254789B5A06}" srcOrd="2" destOrd="0" presId="urn:microsoft.com/office/officeart/2005/8/layout/vList2"/>
    <dgm:cxn modelId="{F697B201-6ABE-4D3A-BE8C-8FFC63E4F691}" type="presParOf" srcId="{3D2483C8-5426-4BF9-97E2-21D4E0654E85}" destId="{18D2152F-F947-4E7D-86A4-921F878E5F91}"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822BFAA1-2A14-4636-9B8F-9CE01B3FF1ED}"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IN"/>
        </a:p>
      </dgm:t>
    </dgm:pt>
    <dgm:pt modelId="{B438BBB4-3B89-4A1A-BBA5-0309ED573B42}">
      <dgm:prSet/>
      <dgm:spPr/>
      <dgm:t>
        <a:bodyPr/>
        <a:lstStyle/>
        <a:p>
          <a:r>
            <a:rPr lang="en-US" b="1"/>
            <a:t>1. Loan-Level Data:</a:t>
          </a:r>
          <a:endParaRPr lang="en-IN"/>
        </a:p>
      </dgm:t>
    </dgm:pt>
    <dgm:pt modelId="{24087F23-4DE5-4BD1-A3F6-E50DAB176E5B}" type="parTrans" cxnId="{AE0338B3-6DA8-41B8-8723-5711A9853650}">
      <dgm:prSet/>
      <dgm:spPr/>
      <dgm:t>
        <a:bodyPr/>
        <a:lstStyle/>
        <a:p>
          <a:endParaRPr lang="en-IN"/>
        </a:p>
      </dgm:t>
    </dgm:pt>
    <dgm:pt modelId="{46C9B252-43C6-4D93-B301-853F50CF4464}" type="sibTrans" cxnId="{AE0338B3-6DA8-41B8-8723-5711A9853650}">
      <dgm:prSet/>
      <dgm:spPr/>
      <dgm:t>
        <a:bodyPr/>
        <a:lstStyle/>
        <a:p>
          <a:endParaRPr lang="en-IN"/>
        </a:p>
      </dgm:t>
    </dgm:pt>
    <dgm:pt modelId="{6D934FF9-BD36-44B1-9371-F5CC280CAA05}">
      <dgm:prSet/>
      <dgm:spPr/>
      <dgm:t>
        <a:bodyPr/>
        <a:lstStyle/>
        <a:p>
          <a:r>
            <a:rPr lang="en-US" b="1"/>
            <a:t>Borrower Credit Score:</a:t>
          </a:r>
          <a:r>
            <a:rPr lang="en-US"/>
            <a:t> Including credit scores can help assess the credit risk associated with individual loans.</a:t>
          </a:r>
          <a:endParaRPr lang="en-IN"/>
        </a:p>
      </dgm:t>
    </dgm:pt>
    <dgm:pt modelId="{EC1D5F13-E990-4A62-8524-981CFC38CCE7}" type="parTrans" cxnId="{45B7DBDC-A8DC-46E6-A7A7-D2921B966203}">
      <dgm:prSet/>
      <dgm:spPr/>
      <dgm:t>
        <a:bodyPr/>
        <a:lstStyle/>
        <a:p>
          <a:endParaRPr lang="en-IN"/>
        </a:p>
      </dgm:t>
    </dgm:pt>
    <dgm:pt modelId="{DD470F3A-EF86-4AF2-B7B0-802F3384B7C0}" type="sibTrans" cxnId="{45B7DBDC-A8DC-46E6-A7A7-D2921B966203}">
      <dgm:prSet/>
      <dgm:spPr/>
      <dgm:t>
        <a:bodyPr/>
        <a:lstStyle/>
        <a:p>
          <a:endParaRPr lang="en-IN"/>
        </a:p>
      </dgm:t>
    </dgm:pt>
    <dgm:pt modelId="{0960D41C-E69A-48D8-9CD0-239D77CD2C14}">
      <dgm:prSet/>
      <dgm:spPr/>
      <dgm:t>
        <a:bodyPr/>
        <a:lstStyle/>
        <a:p>
          <a:r>
            <a:rPr lang="en-US" b="1"/>
            <a:t>Debt-to-Income (DTI) Ratio:</a:t>
          </a:r>
          <a:r>
            <a:rPr lang="en-US"/>
            <a:t> This metric provides insight into the borrower's ability to manage monthly payments and overall debt burden.</a:t>
          </a:r>
          <a:endParaRPr lang="en-IN"/>
        </a:p>
      </dgm:t>
    </dgm:pt>
    <dgm:pt modelId="{58A1DBCA-55E1-4F76-8A5F-94E219EE0D97}" type="parTrans" cxnId="{E65902E4-2360-491A-86F1-B6138C8551C0}">
      <dgm:prSet/>
      <dgm:spPr/>
      <dgm:t>
        <a:bodyPr/>
        <a:lstStyle/>
        <a:p>
          <a:endParaRPr lang="en-IN"/>
        </a:p>
      </dgm:t>
    </dgm:pt>
    <dgm:pt modelId="{F1C7FB2D-455A-44B7-AAF5-3CFE7B35F5C3}" type="sibTrans" cxnId="{E65902E4-2360-491A-86F1-B6138C8551C0}">
      <dgm:prSet/>
      <dgm:spPr/>
      <dgm:t>
        <a:bodyPr/>
        <a:lstStyle/>
        <a:p>
          <a:endParaRPr lang="en-IN"/>
        </a:p>
      </dgm:t>
    </dgm:pt>
    <dgm:pt modelId="{DADFFC7C-CC35-4AB4-B23B-E93E436118A7}">
      <dgm:prSet/>
      <dgm:spPr/>
      <dgm:t>
        <a:bodyPr/>
        <a:lstStyle/>
        <a:p>
          <a:r>
            <a:rPr lang="en-US" b="1"/>
            <a:t>Loan-to-Value (LTV) Ratio:</a:t>
          </a:r>
          <a:r>
            <a:rPr lang="en-US"/>
            <a:t> This ratio helps evaluate the risk of default based on the loan amount relative to the property's value.</a:t>
          </a:r>
          <a:endParaRPr lang="en-IN"/>
        </a:p>
      </dgm:t>
    </dgm:pt>
    <dgm:pt modelId="{8E53181B-C6E7-4209-B246-2AB8DB12EF64}" type="parTrans" cxnId="{CE0C5BAE-B4C9-40D8-894E-BE0163C367DD}">
      <dgm:prSet/>
      <dgm:spPr/>
      <dgm:t>
        <a:bodyPr/>
        <a:lstStyle/>
        <a:p>
          <a:endParaRPr lang="en-IN"/>
        </a:p>
      </dgm:t>
    </dgm:pt>
    <dgm:pt modelId="{83ACB468-4AC9-4139-B46B-2865BB78153A}" type="sibTrans" cxnId="{CE0C5BAE-B4C9-40D8-894E-BE0163C367DD}">
      <dgm:prSet/>
      <dgm:spPr/>
      <dgm:t>
        <a:bodyPr/>
        <a:lstStyle/>
        <a:p>
          <a:endParaRPr lang="en-IN"/>
        </a:p>
      </dgm:t>
    </dgm:pt>
    <dgm:pt modelId="{0BDBD436-C629-4EDC-9D55-5C4D6258912E}">
      <dgm:prSet/>
      <dgm:spPr/>
      <dgm:t>
        <a:bodyPr/>
        <a:lstStyle/>
        <a:p>
          <a:r>
            <a:rPr lang="en-US" b="1"/>
            <a:t>2. Macroeconomic Indicators:</a:t>
          </a:r>
          <a:endParaRPr lang="en-IN"/>
        </a:p>
      </dgm:t>
    </dgm:pt>
    <dgm:pt modelId="{74707B7C-3DEE-4376-8D4B-C40ADBC3C496}" type="parTrans" cxnId="{41A84788-DB73-4DAD-A885-B46BE239EFC2}">
      <dgm:prSet/>
      <dgm:spPr/>
      <dgm:t>
        <a:bodyPr/>
        <a:lstStyle/>
        <a:p>
          <a:endParaRPr lang="en-IN"/>
        </a:p>
      </dgm:t>
    </dgm:pt>
    <dgm:pt modelId="{8DFA4EB7-BF4B-4127-BEDA-761E063212A6}" type="sibTrans" cxnId="{41A84788-DB73-4DAD-A885-B46BE239EFC2}">
      <dgm:prSet/>
      <dgm:spPr/>
      <dgm:t>
        <a:bodyPr/>
        <a:lstStyle/>
        <a:p>
          <a:endParaRPr lang="en-IN"/>
        </a:p>
      </dgm:t>
    </dgm:pt>
    <dgm:pt modelId="{46E791AA-8B44-4941-8CE0-63BC0B357623}">
      <dgm:prSet/>
      <dgm:spPr/>
      <dgm:t>
        <a:bodyPr/>
        <a:lstStyle/>
        <a:p>
          <a:r>
            <a:rPr lang="en-US" b="1"/>
            <a:t>Interest Rates:</a:t>
          </a:r>
          <a:r>
            <a:rPr lang="en-US"/>
            <a:t> Tracking changes in benchmark interest rates (e.g., Federal Funds Rate, LIBOR) can help assess the impact on mortgage rates and MBS values.</a:t>
          </a:r>
          <a:endParaRPr lang="en-IN"/>
        </a:p>
      </dgm:t>
    </dgm:pt>
    <dgm:pt modelId="{7D27B2E6-6C45-405D-B0A7-BA95E74A9C89}" type="parTrans" cxnId="{F5A0CA2D-2816-4362-9970-C26841AA7F28}">
      <dgm:prSet/>
      <dgm:spPr/>
      <dgm:t>
        <a:bodyPr/>
        <a:lstStyle/>
        <a:p>
          <a:endParaRPr lang="en-IN"/>
        </a:p>
      </dgm:t>
    </dgm:pt>
    <dgm:pt modelId="{DCF5361A-A8AC-4770-9B0A-969068BCD374}" type="sibTrans" cxnId="{F5A0CA2D-2816-4362-9970-C26841AA7F28}">
      <dgm:prSet/>
      <dgm:spPr/>
      <dgm:t>
        <a:bodyPr/>
        <a:lstStyle/>
        <a:p>
          <a:endParaRPr lang="en-IN"/>
        </a:p>
      </dgm:t>
    </dgm:pt>
    <dgm:pt modelId="{34DFB2AC-BA67-4818-954D-D25B90A1CA68}">
      <dgm:prSet/>
      <dgm:spPr/>
      <dgm:t>
        <a:bodyPr/>
        <a:lstStyle/>
        <a:p>
          <a:r>
            <a:rPr lang="en-US" b="1"/>
            <a:t>Inflation Rates:</a:t>
          </a:r>
          <a:r>
            <a:rPr lang="en-US"/>
            <a:t> Including inflation data can help analyze its effect on interest rates and purchasing power.</a:t>
          </a:r>
          <a:endParaRPr lang="en-IN"/>
        </a:p>
      </dgm:t>
    </dgm:pt>
    <dgm:pt modelId="{FC76753E-4AD7-441A-A5DA-659613946D5E}" type="parTrans" cxnId="{FD558C0C-D508-4060-A1B9-E4D06A823F4F}">
      <dgm:prSet/>
      <dgm:spPr/>
      <dgm:t>
        <a:bodyPr/>
        <a:lstStyle/>
        <a:p>
          <a:endParaRPr lang="en-IN"/>
        </a:p>
      </dgm:t>
    </dgm:pt>
    <dgm:pt modelId="{05BCE191-E508-45E1-A9EB-423B47E61B9E}" type="sibTrans" cxnId="{FD558C0C-D508-4060-A1B9-E4D06A823F4F}">
      <dgm:prSet/>
      <dgm:spPr/>
      <dgm:t>
        <a:bodyPr/>
        <a:lstStyle/>
        <a:p>
          <a:endParaRPr lang="en-IN"/>
        </a:p>
      </dgm:t>
    </dgm:pt>
    <dgm:pt modelId="{C9681C69-17C6-44E2-8056-31B4A3438BD2}">
      <dgm:prSet/>
      <dgm:spPr/>
      <dgm:t>
        <a:bodyPr/>
        <a:lstStyle/>
        <a:p>
          <a:r>
            <a:rPr lang="en-US" b="1"/>
            <a:t>Unemployment Rates:</a:t>
          </a:r>
          <a:r>
            <a:rPr lang="en-US"/>
            <a:t> This metric can provide insight into economic conditions that influence mortgage default rates.</a:t>
          </a:r>
          <a:endParaRPr lang="en-IN"/>
        </a:p>
      </dgm:t>
    </dgm:pt>
    <dgm:pt modelId="{3FCFE2DA-7C80-4379-81C1-B7D0F3FE6AA3}" type="parTrans" cxnId="{F44A090B-2107-4B58-BC81-9AEB9FD14DEF}">
      <dgm:prSet/>
      <dgm:spPr/>
      <dgm:t>
        <a:bodyPr/>
        <a:lstStyle/>
        <a:p>
          <a:endParaRPr lang="en-IN"/>
        </a:p>
      </dgm:t>
    </dgm:pt>
    <dgm:pt modelId="{123BC76C-0AF5-4022-B996-58EACD705B1D}" type="sibTrans" cxnId="{F44A090B-2107-4B58-BC81-9AEB9FD14DEF}">
      <dgm:prSet/>
      <dgm:spPr/>
      <dgm:t>
        <a:bodyPr/>
        <a:lstStyle/>
        <a:p>
          <a:endParaRPr lang="en-IN"/>
        </a:p>
      </dgm:t>
    </dgm:pt>
    <dgm:pt modelId="{EA0EC08A-48E4-4E85-B822-3B1D9745B4F9}" type="pres">
      <dgm:prSet presAssocID="{822BFAA1-2A14-4636-9B8F-9CE01B3FF1ED}" presName="Name0" presStyleCnt="0">
        <dgm:presLayoutVars>
          <dgm:dir/>
          <dgm:animLvl val="lvl"/>
          <dgm:resizeHandles val="exact"/>
        </dgm:presLayoutVars>
      </dgm:prSet>
      <dgm:spPr/>
    </dgm:pt>
    <dgm:pt modelId="{0CB6E711-07AD-4505-BA64-A9798A9C3D4E}" type="pres">
      <dgm:prSet presAssocID="{B438BBB4-3B89-4A1A-BBA5-0309ED573B42}" presName="composite" presStyleCnt="0"/>
      <dgm:spPr/>
    </dgm:pt>
    <dgm:pt modelId="{42D5B9B9-42DE-4053-879D-9CBE72D1008A}" type="pres">
      <dgm:prSet presAssocID="{B438BBB4-3B89-4A1A-BBA5-0309ED573B42}" presName="parTx" presStyleLbl="alignNode1" presStyleIdx="0" presStyleCnt="2">
        <dgm:presLayoutVars>
          <dgm:chMax val="0"/>
          <dgm:chPref val="0"/>
          <dgm:bulletEnabled val="1"/>
        </dgm:presLayoutVars>
      </dgm:prSet>
      <dgm:spPr/>
    </dgm:pt>
    <dgm:pt modelId="{D3EF3803-988E-468C-BA85-A0C5C13D385F}" type="pres">
      <dgm:prSet presAssocID="{B438BBB4-3B89-4A1A-BBA5-0309ED573B42}" presName="desTx" presStyleLbl="alignAccFollowNode1" presStyleIdx="0" presStyleCnt="2">
        <dgm:presLayoutVars>
          <dgm:bulletEnabled val="1"/>
        </dgm:presLayoutVars>
      </dgm:prSet>
      <dgm:spPr/>
    </dgm:pt>
    <dgm:pt modelId="{00EA8737-9F4A-4E56-95B9-02A3A382730B}" type="pres">
      <dgm:prSet presAssocID="{46C9B252-43C6-4D93-B301-853F50CF4464}" presName="space" presStyleCnt="0"/>
      <dgm:spPr/>
    </dgm:pt>
    <dgm:pt modelId="{4FF3C797-CA52-4F2E-AD8C-A587817F968B}" type="pres">
      <dgm:prSet presAssocID="{0BDBD436-C629-4EDC-9D55-5C4D6258912E}" presName="composite" presStyleCnt="0"/>
      <dgm:spPr/>
    </dgm:pt>
    <dgm:pt modelId="{20AB5E14-684D-4B0C-A707-AF2A74B246FF}" type="pres">
      <dgm:prSet presAssocID="{0BDBD436-C629-4EDC-9D55-5C4D6258912E}" presName="parTx" presStyleLbl="alignNode1" presStyleIdx="1" presStyleCnt="2">
        <dgm:presLayoutVars>
          <dgm:chMax val="0"/>
          <dgm:chPref val="0"/>
          <dgm:bulletEnabled val="1"/>
        </dgm:presLayoutVars>
      </dgm:prSet>
      <dgm:spPr/>
    </dgm:pt>
    <dgm:pt modelId="{28A3C5A7-D3D1-4CB2-A94A-AD20FBCB0210}" type="pres">
      <dgm:prSet presAssocID="{0BDBD436-C629-4EDC-9D55-5C4D6258912E}" presName="desTx" presStyleLbl="alignAccFollowNode1" presStyleIdx="1" presStyleCnt="2">
        <dgm:presLayoutVars>
          <dgm:bulletEnabled val="1"/>
        </dgm:presLayoutVars>
      </dgm:prSet>
      <dgm:spPr/>
    </dgm:pt>
  </dgm:ptLst>
  <dgm:cxnLst>
    <dgm:cxn modelId="{F44A090B-2107-4B58-BC81-9AEB9FD14DEF}" srcId="{0BDBD436-C629-4EDC-9D55-5C4D6258912E}" destId="{C9681C69-17C6-44E2-8056-31B4A3438BD2}" srcOrd="2" destOrd="0" parTransId="{3FCFE2DA-7C80-4379-81C1-B7D0F3FE6AA3}" sibTransId="{123BC76C-0AF5-4022-B996-58EACD705B1D}"/>
    <dgm:cxn modelId="{FD558C0C-D508-4060-A1B9-E4D06A823F4F}" srcId="{0BDBD436-C629-4EDC-9D55-5C4D6258912E}" destId="{34DFB2AC-BA67-4818-954D-D25B90A1CA68}" srcOrd="1" destOrd="0" parTransId="{FC76753E-4AD7-441A-A5DA-659613946D5E}" sibTransId="{05BCE191-E508-45E1-A9EB-423B47E61B9E}"/>
    <dgm:cxn modelId="{73F2DB16-0F66-4339-82BF-ADD6A62124FA}" type="presOf" srcId="{B438BBB4-3B89-4A1A-BBA5-0309ED573B42}" destId="{42D5B9B9-42DE-4053-879D-9CBE72D1008A}" srcOrd="0" destOrd="0" presId="urn:microsoft.com/office/officeart/2005/8/layout/hList1"/>
    <dgm:cxn modelId="{D6309F28-2125-4EE9-8767-D6F5CED75D67}" type="presOf" srcId="{822BFAA1-2A14-4636-9B8F-9CE01B3FF1ED}" destId="{EA0EC08A-48E4-4E85-B822-3B1D9745B4F9}" srcOrd="0" destOrd="0" presId="urn:microsoft.com/office/officeart/2005/8/layout/hList1"/>
    <dgm:cxn modelId="{F5A0CA2D-2816-4362-9970-C26841AA7F28}" srcId="{0BDBD436-C629-4EDC-9D55-5C4D6258912E}" destId="{46E791AA-8B44-4941-8CE0-63BC0B357623}" srcOrd="0" destOrd="0" parTransId="{7D27B2E6-6C45-405D-B0A7-BA95E74A9C89}" sibTransId="{DCF5361A-A8AC-4770-9B0A-969068BCD374}"/>
    <dgm:cxn modelId="{9CBF1183-3364-497F-8E5C-201E2861BE9B}" type="presOf" srcId="{46E791AA-8B44-4941-8CE0-63BC0B357623}" destId="{28A3C5A7-D3D1-4CB2-A94A-AD20FBCB0210}" srcOrd="0" destOrd="0" presId="urn:microsoft.com/office/officeart/2005/8/layout/hList1"/>
    <dgm:cxn modelId="{41A84788-DB73-4DAD-A885-B46BE239EFC2}" srcId="{822BFAA1-2A14-4636-9B8F-9CE01B3FF1ED}" destId="{0BDBD436-C629-4EDC-9D55-5C4D6258912E}" srcOrd="1" destOrd="0" parTransId="{74707B7C-3DEE-4376-8D4B-C40ADBC3C496}" sibTransId="{8DFA4EB7-BF4B-4127-BEDA-761E063212A6}"/>
    <dgm:cxn modelId="{8D9947A8-F997-45A6-B7F1-BB99A33E9907}" type="presOf" srcId="{C9681C69-17C6-44E2-8056-31B4A3438BD2}" destId="{28A3C5A7-D3D1-4CB2-A94A-AD20FBCB0210}" srcOrd="0" destOrd="2" presId="urn:microsoft.com/office/officeart/2005/8/layout/hList1"/>
    <dgm:cxn modelId="{CE0C5BAE-B4C9-40D8-894E-BE0163C367DD}" srcId="{B438BBB4-3B89-4A1A-BBA5-0309ED573B42}" destId="{DADFFC7C-CC35-4AB4-B23B-E93E436118A7}" srcOrd="2" destOrd="0" parTransId="{8E53181B-C6E7-4209-B246-2AB8DB12EF64}" sibTransId="{83ACB468-4AC9-4139-B46B-2865BB78153A}"/>
    <dgm:cxn modelId="{AE0338B3-6DA8-41B8-8723-5711A9853650}" srcId="{822BFAA1-2A14-4636-9B8F-9CE01B3FF1ED}" destId="{B438BBB4-3B89-4A1A-BBA5-0309ED573B42}" srcOrd="0" destOrd="0" parTransId="{24087F23-4DE5-4BD1-A3F6-E50DAB176E5B}" sibTransId="{46C9B252-43C6-4D93-B301-853F50CF4464}"/>
    <dgm:cxn modelId="{323741D7-FCB7-4D42-B736-B14FA9961ECF}" type="presOf" srcId="{34DFB2AC-BA67-4818-954D-D25B90A1CA68}" destId="{28A3C5A7-D3D1-4CB2-A94A-AD20FBCB0210}" srcOrd="0" destOrd="1" presId="urn:microsoft.com/office/officeart/2005/8/layout/hList1"/>
    <dgm:cxn modelId="{45B7DBDC-A8DC-46E6-A7A7-D2921B966203}" srcId="{B438BBB4-3B89-4A1A-BBA5-0309ED573B42}" destId="{6D934FF9-BD36-44B1-9371-F5CC280CAA05}" srcOrd="0" destOrd="0" parTransId="{EC1D5F13-E990-4A62-8524-981CFC38CCE7}" sibTransId="{DD470F3A-EF86-4AF2-B7B0-802F3384B7C0}"/>
    <dgm:cxn modelId="{6FE769E1-FCA5-4F47-8535-35F701C2F5E1}" type="presOf" srcId="{DADFFC7C-CC35-4AB4-B23B-E93E436118A7}" destId="{D3EF3803-988E-468C-BA85-A0C5C13D385F}" srcOrd="0" destOrd="2" presId="urn:microsoft.com/office/officeart/2005/8/layout/hList1"/>
    <dgm:cxn modelId="{85BB17E2-5D21-440E-938E-3B07FEDB9E9A}" type="presOf" srcId="{0960D41C-E69A-48D8-9CD0-239D77CD2C14}" destId="{D3EF3803-988E-468C-BA85-A0C5C13D385F}" srcOrd="0" destOrd="1" presId="urn:microsoft.com/office/officeart/2005/8/layout/hList1"/>
    <dgm:cxn modelId="{E65902E4-2360-491A-86F1-B6138C8551C0}" srcId="{B438BBB4-3B89-4A1A-BBA5-0309ED573B42}" destId="{0960D41C-E69A-48D8-9CD0-239D77CD2C14}" srcOrd="1" destOrd="0" parTransId="{58A1DBCA-55E1-4F76-8A5F-94E219EE0D97}" sibTransId="{F1C7FB2D-455A-44B7-AAF5-3CFE7B35F5C3}"/>
    <dgm:cxn modelId="{93AF16E5-40F3-4278-BD85-1FCE6F926619}" type="presOf" srcId="{6D934FF9-BD36-44B1-9371-F5CC280CAA05}" destId="{D3EF3803-988E-468C-BA85-A0C5C13D385F}" srcOrd="0" destOrd="0" presId="urn:microsoft.com/office/officeart/2005/8/layout/hList1"/>
    <dgm:cxn modelId="{9FC54EF5-6DBF-4AAE-89F9-C4E9BED32B1F}" type="presOf" srcId="{0BDBD436-C629-4EDC-9D55-5C4D6258912E}" destId="{20AB5E14-684D-4B0C-A707-AF2A74B246FF}" srcOrd="0" destOrd="0" presId="urn:microsoft.com/office/officeart/2005/8/layout/hList1"/>
    <dgm:cxn modelId="{F721DCE6-9D1E-4E0E-9309-91260EA4768E}" type="presParOf" srcId="{EA0EC08A-48E4-4E85-B822-3B1D9745B4F9}" destId="{0CB6E711-07AD-4505-BA64-A9798A9C3D4E}" srcOrd="0" destOrd="0" presId="urn:microsoft.com/office/officeart/2005/8/layout/hList1"/>
    <dgm:cxn modelId="{29386E16-02A7-4584-B9A0-120338664DB9}" type="presParOf" srcId="{0CB6E711-07AD-4505-BA64-A9798A9C3D4E}" destId="{42D5B9B9-42DE-4053-879D-9CBE72D1008A}" srcOrd="0" destOrd="0" presId="urn:microsoft.com/office/officeart/2005/8/layout/hList1"/>
    <dgm:cxn modelId="{0F087DCE-7035-4D4F-909B-D627AF420F8A}" type="presParOf" srcId="{0CB6E711-07AD-4505-BA64-A9798A9C3D4E}" destId="{D3EF3803-988E-468C-BA85-A0C5C13D385F}" srcOrd="1" destOrd="0" presId="urn:microsoft.com/office/officeart/2005/8/layout/hList1"/>
    <dgm:cxn modelId="{6309F9E8-0916-4464-941E-F1C8EA9DDD0D}" type="presParOf" srcId="{EA0EC08A-48E4-4E85-B822-3B1D9745B4F9}" destId="{00EA8737-9F4A-4E56-95B9-02A3A382730B}" srcOrd="1" destOrd="0" presId="urn:microsoft.com/office/officeart/2005/8/layout/hList1"/>
    <dgm:cxn modelId="{E83D3597-C150-47A2-BFC8-60E7423B182A}" type="presParOf" srcId="{EA0EC08A-48E4-4E85-B822-3B1D9745B4F9}" destId="{4FF3C797-CA52-4F2E-AD8C-A587817F968B}" srcOrd="2" destOrd="0" presId="urn:microsoft.com/office/officeart/2005/8/layout/hList1"/>
    <dgm:cxn modelId="{D1C0E4FA-D620-4239-A87E-13481FE8C210}" type="presParOf" srcId="{4FF3C797-CA52-4F2E-AD8C-A587817F968B}" destId="{20AB5E14-684D-4B0C-A707-AF2A74B246FF}" srcOrd="0" destOrd="0" presId="urn:microsoft.com/office/officeart/2005/8/layout/hList1"/>
    <dgm:cxn modelId="{1A4E1784-FFF7-40FF-9D39-7A1CD3A162EB}" type="presParOf" srcId="{4FF3C797-CA52-4F2E-AD8C-A587817F968B}" destId="{28A3C5A7-D3D1-4CB2-A94A-AD20FBCB021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070DBF88-6A23-4550-AA3C-AB4673BF3752}"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IN"/>
        </a:p>
      </dgm:t>
    </dgm:pt>
    <dgm:pt modelId="{B9FC1A06-678B-43BD-992B-803F9887FF39}">
      <dgm:prSet/>
      <dgm:spPr/>
      <dgm:t>
        <a:bodyPr/>
        <a:lstStyle/>
        <a:p>
          <a:r>
            <a:rPr lang="en-US" b="1"/>
            <a:t>3. Market Conditions:</a:t>
          </a:r>
          <a:endParaRPr lang="en-IN"/>
        </a:p>
      </dgm:t>
    </dgm:pt>
    <dgm:pt modelId="{6DB43F38-B0CB-4994-A579-C491DFF87333}" type="parTrans" cxnId="{0A63C5BD-B478-43B9-8D62-981DF10F3FC7}">
      <dgm:prSet/>
      <dgm:spPr/>
      <dgm:t>
        <a:bodyPr/>
        <a:lstStyle/>
        <a:p>
          <a:endParaRPr lang="en-IN"/>
        </a:p>
      </dgm:t>
    </dgm:pt>
    <dgm:pt modelId="{CA6926F3-7D17-403A-B88F-46C9D4A5A55C}" type="sibTrans" cxnId="{0A63C5BD-B478-43B9-8D62-981DF10F3FC7}">
      <dgm:prSet/>
      <dgm:spPr/>
      <dgm:t>
        <a:bodyPr/>
        <a:lstStyle/>
        <a:p>
          <a:endParaRPr lang="en-IN"/>
        </a:p>
      </dgm:t>
    </dgm:pt>
    <dgm:pt modelId="{31C897BB-A4AB-4207-9086-1F20ED6FB566}">
      <dgm:prSet/>
      <dgm:spPr/>
      <dgm:t>
        <a:bodyPr/>
        <a:lstStyle/>
        <a:p>
          <a:r>
            <a:rPr lang="en-US" b="1"/>
            <a:t>Housing Market Data:</a:t>
          </a:r>
          <a:r>
            <a:rPr lang="en-US"/>
            <a:t> Information on housing prices, sales volume, and inventory levels can help assess the health of the housing market and its impact on mortgage performance.</a:t>
          </a:r>
          <a:endParaRPr lang="en-IN"/>
        </a:p>
      </dgm:t>
    </dgm:pt>
    <dgm:pt modelId="{5B8818FD-FFA9-4188-BA21-07F72C955C6E}" type="parTrans" cxnId="{A565A17F-3C93-4D74-808E-AD0799CDC098}">
      <dgm:prSet/>
      <dgm:spPr/>
      <dgm:t>
        <a:bodyPr/>
        <a:lstStyle/>
        <a:p>
          <a:endParaRPr lang="en-IN"/>
        </a:p>
      </dgm:t>
    </dgm:pt>
    <dgm:pt modelId="{8E138147-C372-40C7-AFC5-3DB176C3BA65}" type="sibTrans" cxnId="{A565A17F-3C93-4D74-808E-AD0799CDC098}">
      <dgm:prSet/>
      <dgm:spPr/>
      <dgm:t>
        <a:bodyPr/>
        <a:lstStyle/>
        <a:p>
          <a:endParaRPr lang="en-IN"/>
        </a:p>
      </dgm:t>
    </dgm:pt>
    <dgm:pt modelId="{75380E1A-ACAE-4929-B40B-32D70EDA6861}">
      <dgm:prSet/>
      <dgm:spPr/>
      <dgm:t>
        <a:bodyPr/>
        <a:lstStyle/>
        <a:p>
          <a:r>
            <a:rPr lang="en-US" b="1"/>
            <a:t>Prepayment Rates:</a:t>
          </a:r>
          <a:r>
            <a:rPr lang="en-US"/>
            <a:t> Tracking historical prepayment rates can help predict future prepayment behaviors and their impact on MBS cash flows.</a:t>
          </a:r>
          <a:endParaRPr lang="en-IN"/>
        </a:p>
      </dgm:t>
    </dgm:pt>
    <dgm:pt modelId="{A0A20961-5C40-47FB-9359-AC30FAE64DFA}" type="parTrans" cxnId="{2F863ACF-7C6F-4399-A047-9882D9136C56}">
      <dgm:prSet/>
      <dgm:spPr/>
      <dgm:t>
        <a:bodyPr/>
        <a:lstStyle/>
        <a:p>
          <a:endParaRPr lang="en-IN"/>
        </a:p>
      </dgm:t>
    </dgm:pt>
    <dgm:pt modelId="{C0413429-C0E0-4695-9F8A-199AF44AADC4}" type="sibTrans" cxnId="{2F863ACF-7C6F-4399-A047-9882D9136C56}">
      <dgm:prSet/>
      <dgm:spPr/>
      <dgm:t>
        <a:bodyPr/>
        <a:lstStyle/>
        <a:p>
          <a:endParaRPr lang="en-IN"/>
        </a:p>
      </dgm:t>
    </dgm:pt>
    <dgm:pt modelId="{CEB87280-5591-42EB-A717-1C859D8DE0E0}">
      <dgm:prSet/>
      <dgm:spPr/>
      <dgm:t>
        <a:bodyPr/>
        <a:lstStyle/>
        <a:p>
          <a:r>
            <a:rPr lang="en-US" b="1"/>
            <a:t>Default Rates:</a:t>
          </a:r>
          <a:r>
            <a:rPr lang="en-US"/>
            <a:t> Including data on historical default rates can inform risk assessment and pricing models.</a:t>
          </a:r>
          <a:endParaRPr lang="en-IN"/>
        </a:p>
      </dgm:t>
    </dgm:pt>
    <dgm:pt modelId="{D3FB4FD5-D53B-435C-89F5-F6543CB06922}" type="parTrans" cxnId="{9B122548-13C9-4B23-8D2A-C70F1EA756DA}">
      <dgm:prSet/>
      <dgm:spPr/>
      <dgm:t>
        <a:bodyPr/>
        <a:lstStyle/>
        <a:p>
          <a:endParaRPr lang="en-IN"/>
        </a:p>
      </dgm:t>
    </dgm:pt>
    <dgm:pt modelId="{54B2F37E-C51C-4114-837F-DB93EF0901CD}" type="sibTrans" cxnId="{9B122548-13C9-4B23-8D2A-C70F1EA756DA}">
      <dgm:prSet/>
      <dgm:spPr/>
      <dgm:t>
        <a:bodyPr/>
        <a:lstStyle/>
        <a:p>
          <a:endParaRPr lang="en-IN"/>
        </a:p>
      </dgm:t>
    </dgm:pt>
    <dgm:pt modelId="{2CDF68FD-6A5F-445B-9221-7047909C11DE}">
      <dgm:prSet/>
      <dgm:spPr/>
      <dgm:t>
        <a:bodyPr/>
        <a:lstStyle/>
        <a:p>
          <a:r>
            <a:rPr lang="en-US" b="1"/>
            <a:t>4. Regulatory and Policy Changes:</a:t>
          </a:r>
          <a:endParaRPr lang="en-IN"/>
        </a:p>
      </dgm:t>
    </dgm:pt>
    <dgm:pt modelId="{1B1B85C4-5F0D-4194-A619-A67BA868B4F7}" type="parTrans" cxnId="{85075CA0-5847-462A-9A94-D0FF9D741451}">
      <dgm:prSet/>
      <dgm:spPr/>
      <dgm:t>
        <a:bodyPr/>
        <a:lstStyle/>
        <a:p>
          <a:endParaRPr lang="en-IN"/>
        </a:p>
      </dgm:t>
    </dgm:pt>
    <dgm:pt modelId="{5322A715-DBFF-4C4A-9E9B-FC32C3A42D36}" type="sibTrans" cxnId="{85075CA0-5847-462A-9A94-D0FF9D741451}">
      <dgm:prSet/>
      <dgm:spPr/>
      <dgm:t>
        <a:bodyPr/>
        <a:lstStyle/>
        <a:p>
          <a:endParaRPr lang="en-IN"/>
        </a:p>
      </dgm:t>
    </dgm:pt>
    <dgm:pt modelId="{3DFE9828-F08B-4AE7-8DE1-FDA1C47657B2}">
      <dgm:prSet/>
      <dgm:spPr/>
      <dgm:t>
        <a:bodyPr/>
        <a:lstStyle/>
        <a:p>
          <a:r>
            <a:rPr lang="en-US" b="1"/>
            <a:t>Regulatory Announcements:</a:t>
          </a:r>
          <a:r>
            <a:rPr lang="en-US"/>
            <a:t> Tracking changes in regulations and government policies can help assess their impact on the mortgage market and trading strategies.</a:t>
          </a:r>
          <a:endParaRPr lang="en-IN"/>
        </a:p>
      </dgm:t>
    </dgm:pt>
    <dgm:pt modelId="{2B71CA61-BFD7-4541-9140-F1867146AA6B}" type="parTrans" cxnId="{32B8F3B2-7C61-428B-B859-FFFB7031BF61}">
      <dgm:prSet/>
      <dgm:spPr/>
      <dgm:t>
        <a:bodyPr/>
        <a:lstStyle/>
        <a:p>
          <a:endParaRPr lang="en-IN"/>
        </a:p>
      </dgm:t>
    </dgm:pt>
    <dgm:pt modelId="{A8030BB8-30DD-4BBB-B2EC-3233C750E793}" type="sibTrans" cxnId="{32B8F3B2-7C61-428B-B859-FFFB7031BF61}">
      <dgm:prSet/>
      <dgm:spPr/>
      <dgm:t>
        <a:bodyPr/>
        <a:lstStyle/>
        <a:p>
          <a:endParaRPr lang="en-IN"/>
        </a:p>
      </dgm:t>
    </dgm:pt>
    <dgm:pt modelId="{A434709A-FA1B-430B-AFE2-7A74F016D5AC}">
      <dgm:prSet/>
      <dgm:spPr/>
      <dgm:t>
        <a:bodyPr/>
        <a:lstStyle/>
        <a:p>
          <a:r>
            <a:rPr lang="en-US" b="1"/>
            <a:t>Monetary Policy Actions:</a:t>
          </a:r>
          <a:r>
            <a:rPr lang="en-US"/>
            <a:t> Including data on central bank actions, such as changes in interest rates and quantitative easing measures, can help analyze their effects on the mortgage market.</a:t>
          </a:r>
          <a:endParaRPr lang="en-IN"/>
        </a:p>
      </dgm:t>
    </dgm:pt>
    <dgm:pt modelId="{1025AB39-966F-47EF-8B25-52A6ED256385}" type="parTrans" cxnId="{71BC2905-1959-4AE0-9FC0-F502D24E0F8F}">
      <dgm:prSet/>
      <dgm:spPr/>
      <dgm:t>
        <a:bodyPr/>
        <a:lstStyle/>
        <a:p>
          <a:endParaRPr lang="en-IN"/>
        </a:p>
      </dgm:t>
    </dgm:pt>
    <dgm:pt modelId="{2E96B07F-3B49-4EF8-97E0-B3C30E924885}" type="sibTrans" cxnId="{71BC2905-1959-4AE0-9FC0-F502D24E0F8F}">
      <dgm:prSet/>
      <dgm:spPr/>
      <dgm:t>
        <a:bodyPr/>
        <a:lstStyle/>
        <a:p>
          <a:endParaRPr lang="en-IN"/>
        </a:p>
      </dgm:t>
    </dgm:pt>
    <dgm:pt modelId="{2C95AEAB-CCF1-4AC2-BD6B-C9CEFEC088B0}" type="pres">
      <dgm:prSet presAssocID="{070DBF88-6A23-4550-AA3C-AB4673BF3752}" presName="Name0" presStyleCnt="0">
        <dgm:presLayoutVars>
          <dgm:dir/>
          <dgm:animLvl val="lvl"/>
          <dgm:resizeHandles val="exact"/>
        </dgm:presLayoutVars>
      </dgm:prSet>
      <dgm:spPr/>
    </dgm:pt>
    <dgm:pt modelId="{415FEB88-03FE-483B-9168-8299BCCF25EA}" type="pres">
      <dgm:prSet presAssocID="{B9FC1A06-678B-43BD-992B-803F9887FF39}" presName="composite" presStyleCnt="0"/>
      <dgm:spPr/>
    </dgm:pt>
    <dgm:pt modelId="{34E46835-101B-40BB-A31F-15DBC600D208}" type="pres">
      <dgm:prSet presAssocID="{B9FC1A06-678B-43BD-992B-803F9887FF39}" presName="parTx" presStyleLbl="alignNode1" presStyleIdx="0" presStyleCnt="2">
        <dgm:presLayoutVars>
          <dgm:chMax val="0"/>
          <dgm:chPref val="0"/>
          <dgm:bulletEnabled val="1"/>
        </dgm:presLayoutVars>
      </dgm:prSet>
      <dgm:spPr/>
    </dgm:pt>
    <dgm:pt modelId="{EAA42B1A-A1E8-4B80-9535-88F9A4656DB8}" type="pres">
      <dgm:prSet presAssocID="{B9FC1A06-678B-43BD-992B-803F9887FF39}" presName="desTx" presStyleLbl="alignAccFollowNode1" presStyleIdx="0" presStyleCnt="2">
        <dgm:presLayoutVars>
          <dgm:bulletEnabled val="1"/>
        </dgm:presLayoutVars>
      </dgm:prSet>
      <dgm:spPr/>
    </dgm:pt>
    <dgm:pt modelId="{ACA43010-6C04-452D-B113-90B8227BA22C}" type="pres">
      <dgm:prSet presAssocID="{CA6926F3-7D17-403A-B88F-46C9D4A5A55C}" presName="space" presStyleCnt="0"/>
      <dgm:spPr/>
    </dgm:pt>
    <dgm:pt modelId="{18CC6EA8-9BF9-47FE-8DA6-C4719B55C87F}" type="pres">
      <dgm:prSet presAssocID="{2CDF68FD-6A5F-445B-9221-7047909C11DE}" presName="composite" presStyleCnt="0"/>
      <dgm:spPr/>
    </dgm:pt>
    <dgm:pt modelId="{6412F90B-24C3-4CAF-8BA4-139A2AA8383B}" type="pres">
      <dgm:prSet presAssocID="{2CDF68FD-6A5F-445B-9221-7047909C11DE}" presName="parTx" presStyleLbl="alignNode1" presStyleIdx="1" presStyleCnt="2">
        <dgm:presLayoutVars>
          <dgm:chMax val="0"/>
          <dgm:chPref val="0"/>
          <dgm:bulletEnabled val="1"/>
        </dgm:presLayoutVars>
      </dgm:prSet>
      <dgm:spPr/>
    </dgm:pt>
    <dgm:pt modelId="{62B607ED-324E-4DAD-AD2E-8C359892A2AB}" type="pres">
      <dgm:prSet presAssocID="{2CDF68FD-6A5F-445B-9221-7047909C11DE}" presName="desTx" presStyleLbl="alignAccFollowNode1" presStyleIdx="1" presStyleCnt="2">
        <dgm:presLayoutVars>
          <dgm:bulletEnabled val="1"/>
        </dgm:presLayoutVars>
      </dgm:prSet>
      <dgm:spPr/>
    </dgm:pt>
  </dgm:ptLst>
  <dgm:cxnLst>
    <dgm:cxn modelId="{71BC2905-1959-4AE0-9FC0-F502D24E0F8F}" srcId="{2CDF68FD-6A5F-445B-9221-7047909C11DE}" destId="{A434709A-FA1B-430B-AFE2-7A74F016D5AC}" srcOrd="1" destOrd="0" parTransId="{1025AB39-966F-47EF-8B25-52A6ED256385}" sibTransId="{2E96B07F-3B49-4EF8-97E0-B3C30E924885}"/>
    <dgm:cxn modelId="{AFB7C328-FD53-48C6-B164-6C1B29A92F45}" type="presOf" srcId="{3DFE9828-F08B-4AE7-8DE1-FDA1C47657B2}" destId="{62B607ED-324E-4DAD-AD2E-8C359892A2AB}" srcOrd="0" destOrd="0" presId="urn:microsoft.com/office/officeart/2005/8/layout/hList1"/>
    <dgm:cxn modelId="{46C11E2B-E6BE-4C0D-8335-1D6FDEF59D2C}" type="presOf" srcId="{070DBF88-6A23-4550-AA3C-AB4673BF3752}" destId="{2C95AEAB-CCF1-4AC2-BD6B-C9CEFEC088B0}" srcOrd="0" destOrd="0" presId="urn:microsoft.com/office/officeart/2005/8/layout/hList1"/>
    <dgm:cxn modelId="{E00AB62C-784F-410E-B238-943FAAF07CB9}" type="presOf" srcId="{2CDF68FD-6A5F-445B-9221-7047909C11DE}" destId="{6412F90B-24C3-4CAF-8BA4-139A2AA8383B}" srcOrd="0" destOrd="0" presId="urn:microsoft.com/office/officeart/2005/8/layout/hList1"/>
    <dgm:cxn modelId="{2EC2152D-9AE4-4734-91B7-2D1AD5656158}" type="presOf" srcId="{A434709A-FA1B-430B-AFE2-7A74F016D5AC}" destId="{62B607ED-324E-4DAD-AD2E-8C359892A2AB}" srcOrd="0" destOrd="1" presId="urn:microsoft.com/office/officeart/2005/8/layout/hList1"/>
    <dgm:cxn modelId="{9B070B63-27B8-4BEF-AE1D-C3B7BB16A172}" type="presOf" srcId="{75380E1A-ACAE-4929-B40B-32D70EDA6861}" destId="{EAA42B1A-A1E8-4B80-9535-88F9A4656DB8}" srcOrd="0" destOrd="1" presId="urn:microsoft.com/office/officeart/2005/8/layout/hList1"/>
    <dgm:cxn modelId="{9B122548-13C9-4B23-8D2A-C70F1EA756DA}" srcId="{B9FC1A06-678B-43BD-992B-803F9887FF39}" destId="{CEB87280-5591-42EB-A717-1C859D8DE0E0}" srcOrd="2" destOrd="0" parTransId="{D3FB4FD5-D53B-435C-89F5-F6543CB06922}" sibTransId="{54B2F37E-C51C-4114-837F-DB93EF0901CD}"/>
    <dgm:cxn modelId="{A7242C55-F607-4EC4-B527-4248B2B58DB5}" type="presOf" srcId="{CEB87280-5591-42EB-A717-1C859D8DE0E0}" destId="{EAA42B1A-A1E8-4B80-9535-88F9A4656DB8}" srcOrd="0" destOrd="2" presId="urn:microsoft.com/office/officeart/2005/8/layout/hList1"/>
    <dgm:cxn modelId="{0D667A7F-21B1-42EA-AC9C-2F9E7DD5995C}" type="presOf" srcId="{31C897BB-A4AB-4207-9086-1F20ED6FB566}" destId="{EAA42B1A-A1E8-4B80-9535-88F9A4656DB8}" srcOrd="0" destOrd="0" presId="urn:microsoft.com/office/officeart/2005/8/layout/hList1"/>
    <dgm:cxn modelId="{A565A17F-3C93-4D74-808E-AD0799CDC098}" srcId="{B9FC1A06-678B-43BD-992B-803F9887FF39}" destId="{31C897BB-A4AB-4207-9086-1F20ED6FB566}" srcOrd="0" destOrd="0" parTransId="{5B8818FD-FFA9-4188-BA21-07F72C955C6E}" sibTransId="{8E138147-C372-40C7-AFC5-3DB176C3BA65}"/>
    <dgm:cxn modelId="{85075CA0-5847-462A-9A94-D0FF9D741451}" srcId="{070DBF88-6A23-4550-AA3C-AB4673BF3752}" destId="{2CDF68FD-6A5F-445B-9221-7047909C11DE}" srcOrd="1" destOrd="0" parTransId="{1B1B85C4-5F0D-4194-A619-A67BA868B4F7}" sibTransId="{5322A715-DBFF-4C4A-9E9B-FC32C3A42D36}"/>
    <dgm:cxn modelId="{32B8F3B2-7C61-428B-B859-FFFB7031BF61}" srcId="{2CDF68FD-6A5F-445B-9221-7047909C11DE}" destId="{3DFE9828-F08B-4AE7-8DE1-FDA1C47657B2}" srcOrd="0" destOrd="0" parTransId="{2B71CA61-BFD7-4541-9140-F1867146AA6B}" sibTransId="{A8030BB8-30DD-4BBB-B2EC-3233C750E793}"/>
    <dgm:cxn modelId="{0A63C5BD-B478-43B9-8D62-981DF10F3FC7}" srcId="{070DBF88-6A23-4550-AA3C-AB4673BF3752}" destId="{B9FC1A06-678B-43BD-992B-803F9887FF39}" srcOrd="0" destOrd="0" parTransId="{6DB43F38-B0CB-4994-A579-C491DFF87333}" sibTransId="{CA6926F3-7D17-403A-B88F-46C9D4A5A55C}"/>
    <dgm:cxn modelId="{2F863ACF-7C6F-4399-A047-9882D9136C56}" srcId="{B9FC1A06-678B-43BD-992B-803F9887FF39}" destId="{75380E1A-ACAE-4929-B40B-32D70EDA6861}" srcOrd="1" destOrd="0" parTransId="{A0A20961-5C40-47FB-9359-AC30FAE64DFA}" sibTransId="{C0413429-C0E0-4695-9F8A-199AF44AADC4}"/>
    <dgm:cxn modelId="{F932E2DE-AFC4-407E-B8CA-C8FE65C2213E}" type="presOf" srcId="{B9FC1A06-678B-43BD-992B-803F9887FF39}" destId="{34E46835-101B-40BB-A31F-15DBC600D208}" srcOrd="0" destOrd="0" presId="urn:microsoft.com/office/officeart/2005/8/layout/hList1"/>
    <dgm:cxn modelId="{7ED0E32C-DC72-4CAB-A2B2-F76617EFA221}" type="presParOf" srcId="{2C95AEAB-CCF1-4AC2-BD6B-C9CEFEC088B0}" destId="{415FEB88-03FE-483B-9168-8299BCCF25EA}" srcOrd="0" destOrd="0" presId="urn:microsoft.com/office/officeart/2005/8/layout/hList1"/>
    <dgm:cxn modelId="{59D25D6B-2B7C-41F7-9FAD-54E4A46D3AE9}" type="presParOf" srcId="{415FEB88-03FE-483B-9168-8299BCCF25EA}" destId="{34E46835-101B-40BB-A31F-15DBC600D208}" srcOrd="0" destOrd="0" presId="urn:microsoft.com/office/officeart/2005/8/layout/hList1"/>
    <dgm:cxn modelId="{D4B0F7FC-3E4C-4FCE-B23B-42CBC6B198A5}" type="presParOf" srcId="{415FEB88-03FE-483B-9168-8299BCCF25EA}" destId="{EAA42B1A-A1E8-4B80-9535-88F9A4656DB8}" srcOrd="1" destOrd="0" presId="urn:microsoft.com/office/officeart/2005/8/layout/hList1"/>
    <dgm:cxn modelId="{B6381F5B-0BC9-463B-ABE5-A612155F40AB}" type="presParOf" srcId="{2C95AEAB-CCF1-4AC2-BD6B-C9CEFEC088B0}" destId="{ACA43010-6C04-452D-B113-90B8227BA22C}" srcOrd="1" destOrd="0" presId="urn:microsoft.com/office/officeart/2005/8/layout/hList1"/>
    <dgm:cxn modelId="{81F71EFE-EBED-406E-899D-9EE7790B2CD1}" type="presParOf" srcId="{2C95AEAB-CCF1-4AC2-BD6B-C9CEFEC088B0}" destId="{18CC6EA8-9BF9-47FE-8DA6-C4719B55C87F}" srcOrd="2" destOrd="0" presId="urn:microsoft.com/office/officeart/2005/8/layout/hList1"/>
    <dgm:cxn modelId="{358F0C2C-25CD-45D8-9CC2-FF5ECD260E20}" type="presParOf" srcId="{18CC6EA8-9BF9-47FE-8DA6-C4719B55C87F}" destId="{6412F90B-24C3-4CAF-8BA4-139A2AA8383B}" srcOrd="0" destOrd="0" presId="urn:microsoft.com/office/officeart/2005/8/layout/hList1"/>
    <dgm:cxn modelId="{0650F994-0669-4AFB-B40B-ABF4100165E4}" type="presParOf" srcId="{18CC6EA8-9BF9-47FE-8DA6-C4719B55C87F}" destId="{62B607ED-324E-4DAD-AD2E-8C359892A2A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C99B0D4-352C-4883-A160-D6B4E141084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CF005377-1FB9-4AE0-B8CD-4B3778344D06}">
      <dgm:prSet/>
      <dgm:spPr/>
      <dgm:t>
        <a:bodyPr/>
        <a:lstStyle/>
        <a:p>
          <a:r>
            <a:rPr lang="en-US" b="1"/>
            <a:t>Role of Mortgage Originators:</a:t>
          </a:r>
          <a:r>
            <a:rPr lang="en-US"/>
            <a:t> Mortgage originators play a crucial role in the mortgage trading process:</a:t>
          </a:r>
          <a:br>
            <a:rPr lang="en-IN"/>
          </a:br>
          <a:endParaRPr lang="en-IN"/>
        </a:p>
      </dgm:t>
    </dgm:pt>
    <dgm:pt modelId="{CEB1E627-B08E-4875-9D1B-1A890EC65AD4}" type="parTrans" cxnId="{A951B910-57DA-4AA1-B275-C08D78131128}">
      <dgm:prSet/>
      <dgm:spPr/>
      <dgm:t>
        <a:bodyPr/>
        <a:lstStyle/>
        <a:p>
          <a:endParaRPr lang="en-IN"/>
        </a:p>
      </dgm:t>
    </dgm:pt>
    <dgm:pt modelId="{956F689D-1350-42F9-9692-A68327B46071}" type="sibTrans" cxnId="{A951B910-57DA-4AA1-B275-C08D78131128}">
      <dgm:prSet/>
      <dgm:spPr/>
      <dgm:t>
        <a:bodyPr/>
        <a:lstStyle/>
        <a:p>
          <a:endParaRPr lang="en-IN"/>
        </a:p>
      </dgm:t>
    </dgm:pt>
    <dgm:pt modelId="{7FED85D3-BB1F-424C-96E1-0DF42F8F3875}" type="pres">
      <dgm:prSet presAssocID="{0C99B0D4-352C-4883-A160-D6B4E1410847}" presName="linear" presStyleCnt="0">
        <dgm:presLayoutVars>
          <dgm:animLvl val="lvl"/>
          <dgm:resizeHandles val="exact"/>
        </dgm:presLayoutVars>
      </dgm:prSet>
      <dgm:spPr/>
    </dgm:pt>
    <dgm:pt modelId="{709D0E3B-2BA0-4B5B-9822-B9555DAF534B}" type="pres">
      <dgm:prSet presAssocID="{CF005377-1FB9-4AE0-B8CD-4B3778344D06}" presName="parentText" presStyleLbl="node1" presStyleIdx="0" presStyleCnt="1">
        <dgm:presLayoutVars>
          <dgm:chMax val="0"/>
          <dgm:bulletEnabled val="1"/>
        </dgm:presLayoutVars>
      </dgm:prSet>
      <dgm:spPr/>
    </dgm:pt>
  </dgm:ptLst>
  <dgm:cxnLst>
    <dgm:cxn modelId="{A951B910-57DA-4AA1-B275-C08D78131128}" srcId="{0C99B0D4-352C-4883-A160-D6B4E1410847}" destId="{CF005377-1FB9-4AE0-B8CD-4B3778344D06}" srcOrd="0" destOrd="0" parTransId="{CEB1E627-B08E-4875-9D1B-1A890EC65AD4}" sibTransId="{956F689D-1350-42F9-9692-A68327B46071}"/>
    <dgm:cxn modelId="{8164BA66-1E6A-4C07-93BF-2FA76B08A91B}" type="presOf" srcId="{CF005377-1FB9-4AE0-B8CD-4B3778344D06}" destId="{709D0E3B-2BA0-4B5B-9822-B9555DAF534B}" srcOrd="0" destOrd="0" presId="urn:microsoft.com/office/officeart/2005/8/layout/vList2"/>
    <dgm:cxn modelId="{CE347A6F-7D54-43BD-94D2-7C1FF28000F0}" type="presOf" srcId="{0C99B0D4-352C-4883-A160-D6B4E1410847}" destId="{7FED85D3-BB1F-424C-96E1-0DF42F8F3875}" srcOrd="0" destOrd="0" presId="urn:microsoft.com/office/officeart/2005/8/layout/vList2"/>
    <dgm:cxn modelId="{57DDEAC5-09AB-4F7C-B2FC-86CE5150C22C}" type="presParOf" srcId="{7FED85D3-BB1F-424C-96E1-0DF42F8F3875}" destId="{709D0E3B-2BA0-4B5B-9822-B9555DAF534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33D4F3A-DF93-4928-9450-A404EEE53BD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6CA4F4E7-D7AD-4EDA-B1C7-29186EB0C17E}">
      <dgm:prSet/>
      <dgm:spPr/>
      <dgm:t>
        <a:bodyPr/>
        <a:lstStyle/>
        <a:p>
          <a:r>
            <a:rPr lang="en-US" b="1"/>
            <a:t>Task 1.2: Investigate Different Types of Mortgage-Backed Securities (MBS)</a:t>
          </a:r>
          <a:br>
            <a:rPr lang="en-IN"/>
          </a:br>
          <a:endParaRPr lang="en-IN"/>
        </a:p>
      </dgm:t>
    </dgm:pt>
    <dgm:pt modelId="{AEDDB6F0-0866-4D91-85E3-63EE9F462A2B}" type="parTrans" cxnId="{6616ED2C-3406-41EC-857C-25B535ACC8D6}">
      <dgm:prSet/>
      <dgm:spPr/>
      <dgm:t>
        <a:bodyPr/>
        <a:lstStyle/>
        <a:p>
          <a:endParaRPr lang="en-IN"/>
        </a:p>
      </dgm:t>
    </dgm:pt>
    <dgm:pt modelId="{41D11843-7C9A-48EF-A0BF-E3741CD0DD10}" type="sibTrans" cxnId="{6616ED2C-3406-41EC-857C-25B535ACC8D6}">
      <dgm:prSet/>
      <dgm:spPr/>
      <dgm:t>
        <a:bodyPr/>
        <a:lstStyle/>
        <a:p>
          <a:endParaRPr lang="en-IN"/>
        </a:p>
      </dgm:t>
    </dgm:pt>
    <dgm:pt modelId="{C1D6447A-40D8-44FF-A95F-2859AFD88474}" type="pres">
      <dgm:prSet presAssocID="{C33D4F3A-DF93-4928-9450-A404EEE53BD9}" presName="linear" presStyleCnt="0">
        <dgm:presLayoutVars>
          <dgm:animLvl val="lvl"/>
          <dgm:resizeHandles val="exact"/>
        </dgm:presLayoutVars>
      </dgm:prSet>
      <dgm:spPr/>
    </dgm:pt>
    <dgm:pt modelId="{A7C010C4-3F88-4D69-8065-5C091780775D}" type="pres">
      <dgm:prSet presAssocID="{6CA4F4E7-D7AD-4EDA-B1C7-29186EB0C17E}" presName="parentText" presStyleLbl="node1" presStyleIdx="0" presStyleCnt="1">
        <dgm:presLayoutVars>
          <dgm:chMax val="0"/>
          <dgm:bulletEnabled val="1"/>
        </dgm:presLayoutVars>
      </dgm:prSet>
      <dgm:spPr/>
    </dgm:pt>
  </dgm:ptLst>
  <dgm:cxnLst>
    <dgm:cxn modelId="{6616ED2C-3406-41EC-857C-25B535ACC8D6}" srcId="{C33D4F3A-DF93-4928-9450-A404EEE53BD9}" destId="{6CA4F4E7-D7AD-4EDA-B1C7-29186EB0C17E}" srcOrd="0" destOrd="0" parTransId="{AEDDB6F0-0866-4D91-85E3-63EE9F462A2B}" sibTransId="{41D11843-7C9A-48EF-A0BF-E3741CD0DD10}"/>
    <dgm:cxn modelId="{53AAF554-B8AC-4F20-8CEF-13A09919EB9E}" type="presOf" srcId="{C33D4F3A-DF93-4928-9450-A404EEE53BD9}" destId="{C1D6447A-40D8-44FF-A95F-2859AFD88474}" srcOrd="0" destOrd="0" presId="urn:microsoft.com/office/officeart/2005/8/layout/vList2"/>
    <dgm:cxn modelId="{676BB3D7-2D70-4C30-8EB1-AF7AC73C721E}" type="presOf" srcId="{6CA4F4E7-D7AD-4EDA-B1C7-29186EB0C17E}" destId="{A7C010C4-3F88-4D69-8065-5C091780775D}" srcOrd="0" destOrd="0" presId="urn:microsoft.com/office/officeart/2005/8/layout/vList2"/>
    <dgm:cxn modelId="{AD329439-67E2-4D4B-88AE-A75B86759659}" type="presParOf" srcId="{C1D6447A-40D8-44FF-A95F-2859AFD88474}" destId="{A7C010C4-3F88-4D69-8065-5C091780775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F44A281-8ADD-46A5-8EC6-79AB141BC2E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76E3DCE7-3835-44B2-97BB-159CF18EA7C7}">
      <dgm:prSet/>
      <dgm:spPr/>
      <dgm:t>
        <a:bodyPr/>
        <a:lstStyle/>
        <a:p>
          <a:r>
            <a:rPr lang="en-US" b="1"/>
            <a:t>Key Differences Between RMBS and CMBS:</a:t>
          </a:r>
          <a:br>
            <a:rPr lang="en-IN"/>
          </a:br>
          <a:endParaRPr lang="en-IN"/>
        </a:p>
      </dgm:t>
    </dgm:pt>
    <dgm:pt modelId="{2EAF90C3-D4C0-4BBA-8AC5-8BDD25CB4C72}" type="parTrans" cxnId="{95F40264-6C99-4659-9D38-059BDCED6873}">
      <dgm:prSet/>
      <dgm:spPr/>
      <dgm:t>
        <a:bodyPr/>
        <a:lstStyle/>
        <a:p>
          <a:endParaRPr lang="en-IN"/>
        </a:p>
      </dgm:t>
    </dgm:pt>
    <dgm:pt modelId="{D365DB34-63A9-4750-9464-3E7EDB76025E}" type="sibTrans" cxnId="{95F40264-6C99-4659-9D38-059BDCED6873}">
      <dgm:prSet/>
      <dgm:spPr/>
      <dgm:t>
        <a:bodyPr/>
        <a:lstStyle/>
        <a:p>
          <a:endParaRPr lang="en-IN"/>
        </a:p>
      </dgm:t>
    </dgm:pt>
    <dgm:pt modelId="{B742BC29-E7D2-41EF-8177-46CFEDA4837E}" type="pres">
      <dgm:prSet presAssocID="{6F44A281-8ADD-46A5-8EC6-79AB141BC2E9}" presName="linear" presStyleCnt="0">
        <dgm:presLayoutVars>
          <dgm:animLvl val="lvl"/>
          <dgm:resizeHandles val="exact"/>
        </dgm:presLayoutVars>
      </dgm:prSet>
      <dgm:spPr/>
    </dgm:pt>
    <dgm:pt modelId="{6ACD7834-68A1-42C1-B488-BBF92B491CAD}" type="pres">
      <dgm:prSet presAssocID="{76E3DCE7-3835-44B2-97BB-159CF18EA7C7}" presName="parentText" presStyleLbl="node1" presStyleIdx="0" presStyleCnt="1">
        <dgm:presLayoutVars>
          <dgm:chMax val="0"/>
          <dgm:bulletEnabled val="1"/>
        </dgm:presLayoutVars>
      </dgm:prSet>
      <dgm:spPr/>
    </dgm:pt>
  </dgm:ptLst>
  <dgm:cxnLst>
    <dgm:cxn modelId="{C778BF00-694E-4752-B9DB-C8F8584E9C56}" type="presOf" srcId="{76E3DCE7-3835-44B2-97BB-159CF18EA7C7}" destId="{6ACD7834-68A1-42C1-B488-BBF92B491CAD}" srcOrd="0" destOrd="0" presId="urn:microsoft.com/office/officeart/2005/8/layout/vList2"/>
    <dgm:cxn modelId="{A615C404-0A0D-407C-908D-CC9A3582615D}" type="presOf" srcId="{6F44A281-8ADD-46A5-8EC6-79AB141BC2E9}" destId="{B742BC29-E7D2-41EF-8177-46CFEDA4837E}" srcOrd="0" destOrd="0" presId="urn:microsoft.com/office/officeart/2005/8/layout/vList2"/>
    <dgm:cxn modelId="{95F40264-6C99-4659-9D38-059BDCED6873}" srcId="{6F44A281-8ADD-46A5-8EC6-79AB141BC2E9}" destId="{76E3DCE7-3835-44B2-97BB-159CF18EA7C7}" srcOrd="0" destOrd="0" parTransId="{2EAF90C3-D4C0-4BBA-8AC5-8BDD25CB4C72}" sibTransId="{D365DB34-63A9-4750-9464-3E7EDB76025E}"/>
    <dgm:cxn modelId="{6CD566DE-EA73-4782-BC33-A3458EF9481C}" type="presParOf" srcId="{B742BC29-E7D2-41EF-8177-46CFEDA4837E}" destId="{6ACD7834-68A1-42C1-B488-BBF92B491CA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F6A7F3A-7C7F-4DE1-8F01-47F5F60D2A0D}"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IN"/>
        </a:p>
      </dgm:t>
    </dgm:pt>
    <dgm:pt modelId="{0D2A8CAE-1429-4DBE-9175-E3361245C882}">
      <dgm:prSet/>
      <dgm:spPr/>
      <dgm:t>
        <a:bodyPr/>
        <a:lstStyle/>
        <a:p>
          <a:r>
            <a:rPr lang="en-US" b="1"/>
            <a:t>1. Identifying Mortgage Pools:</a:t>
          </a:r>
          <a:endParaRPr lang="en-IN"/>
        </a:p>
      </dgm:t>
    </dgm:pt>
    <dgm:pt modelId="{382ABAAC-AE83-4AF1-8E6A-3DBE138325C0}" type="parTrans" cxnId="{8D9D58D2-9250-49D2-8F23-C91A89F45EAC}">
      <dgm:prSet/>
      <dgm:spPr/>
      <dgm:t>
        <a:bodyPr/>
        <a:lstStyle/>
        <a:p>
          <a:endParaRPr lang="en-IN"/>
        </a:p>
      </dgm:t>
    </dgm:pt>
    <dgm:pt modelId="{18E4F4FC-6E62-4BF2-8727-ACCEC82F0B07}" type="sibTrans" cxnId="{8D9D58D2-9250-49D2-8F23-C91A89F45EAC}">
      <dgm:prSet/>
      <dgm:spPr/>
      <dgm:t>
        <a:bodyPr/>
        <a:lstStyle/>
        <a:p>
          <a:endParaRPr lang="en-IN"/>
        </a:p>
      </dgm:t>
    </dgm:pt>
    <dgm:pt modelId="{1CC14DB3-9EAB-44E0-91F9-AB73FF623CEF}">
      <dgm:prSet/>
      <dgm:spPr/>
      <dgm:t>
        <a:bodyPr/>
        <a:lstStyle/>
        <a:p>
          <a:r>
            <a:rPr lang="en-US" b="1"/>
            <a:t>Loan Selection:</a:t>
          </a:r>
          <a:r>
            <a:rPr lang="en-US"/>
            <a:t> Mortgage originators select mortgage loans based on criteria such as credit quality, interest rates, and loan maturity.</a:t>
          </a:r>
          <a:endParaRPr lang="en-IN"/>
        </a:p>
      </dgm:t>
    </dgm:pt>
    <dgm:pt modelId="{C47F1F8C-0236-4E8A-B539-E9C3EAB63778}" type="parTrans" cxnId="{C9618216-1E30-4C9F-B424-A7D481D44ED7}">
      <dgm:prSet/>
      <dgm:spPr/>
      <dgm:t>
        <a:bodyPr/>
        <a:lstStyle/>
        <a:p>
          <a:endParaRPr lang="en-IN"/>
        </a:p>
      </dgm:t>
    </dgm:pt>
    <dgm:pt modelId="{BE4254E6-70C9-45D2-8523-1DBA529EAB17}" type="sibTrans" cxnId="{C9618216-1E30-4C9F-B424-A7D481D44ED7}">
      <dgm:prSet/>
      <dgm:spPr/>
      <dgm:t>
        <a:bodyPr/>
        <a:lstStyle/>
        <a:p>
          <a:endParaRPr lang="en-IN"/>
        </a:p>
      </dgm:t>
    </dgm:pt>
    <dgm:pt modelId="{FD168B3F-2A9A-4663-92DA-6C0BFC6CA322}">
      <dgm:prSet/>
      <dgm:spPr/>
      <dgm:t>
        <a:bodyPr/>
        <a:lstStyle/>
        <a:p>
          <a:r>
            <a:rPr lang="en-US" b="1"/>
            <a:t>Pooling:</a:t>
          </a:r>
          <a:r>
            <a:rPr lang="en-US"/>
            <a:t> These loans are pooled together to create a diversified portfolio that will back the MBS.</a:t>
          </a:r>
          <a:endParaRPr lang="en-IN"/>
        </a:p>
      </dgm:t>
    </dgm:pt>
    <dgm:pt modelId="{0F621751-4E35-498A-9C15-AB4FB0630A70}" type="parTrans" cxnId="{728FE7A1-FD51-41D9-88AE-1702249407AB}">
      <dgm:prSet/>
      <dgm:spPr/>
      <dgm:t>
        <a:bodyPr/>
        <a:lstStyle/>
        <a:p>
          <a:endParaRPr lang="en-IN"/>
        </a:p>
      </dgm:t>
    </dgm:pt>
    <dgm:pt modelId="{D3583246-A200-47DD-940C-0A8ABDBFF62F}" type="sibTrans" cxnId="{728FE7A1-FD51-41D9-88AE-1702249407AB}">
      <dgm:prSet/>
      <dgm:spPr/>
      <dgm:t>
        <a:bodyPr/>
        <a:lstStyle/>
        <a:p>
          <a:endParaRPr lang="en-IN"/>
        </a:p>
      </dgm:t>
    </dgm:pt>
    <dgm:pt modelId="{A2CB762E-7346-4D33-8648-7378374AA19A}">
      <dgm:prSet/>
      <dgm:spPr/>
      <dgm:t>
        <a:bodyPr/>
        <a:lstStyle/>
        <a:p>
          <a:r>
            <a:rPr lang="en-US" b="1"/>
            <a:t>2. Structuring and Securitization:</a:t>
          </a:r>
          <a:endParaRPr lang="en-IN"/>
        </a:p>
      </dgm:t>
    </dgm:pt>
    <dgm:pt modelId="{7193174E-0047-46F1-A341-AB63E9A1670B}" type="parTrans" cxnId="{F621A924-9AE9-4405-AA71-C63E45001FC7}">
      <dgm:prSet/>
      <dgm:spPr/>
      <dgm:t>
        <a:bodyPr/>
        <a:lstStyle/>
        <a:p>
          <a:endParaRPr lang="en-IN"/>
        </a:p>
      </dgm:t>
    </dgm:pt>
    <dgm:pt modelId="{87ED3EE7-539A-4237-B4BD-E8542B6DF24E}" type="sibTrans" cxnId="{F621A924-9AE9-4405-AA71-C63E45001FC7}">
      <dgm:prSet/>
      <dgm:spPr/>
      <dgm:t>
        <a:bodyPr/>
        <a:lstStyle/>
        <a:p>
          <a:endParaRPr lang="en-IN"/>
        </a:p>
      </dgm:t>
    </dgm:pt>
    <dgm:pt modelId="{1529A5E8-DF94-496E-ABB4-72FD709AA5A7}">
      <dgm:prSet/>
      <dgm:spPr/>
      <dgm:t>
        <a:bodyPr/>
        <a:lstStyle/>
        <a:p>
          <a:r>
            <a:rPr lang="en-US" b="1"/>
            <a:t>Trancing:</a:t>
          </a:r>
          <a:r>
            <a:rPr lang="en-US"/>
            <a:t> The mortgage pool is divided into tranches with varying risk levels and maturities. Each tranche offers different yields to attract a range of investors.</a:t>
          </a:r>
          <a:endParaRPr lang="en-IN"/>
        </a:p>
      </dgm:t>
    </dgm:pt>
    <dgm:pt modelId="{A3418ACB-7ECB-498D-B1DB-C119E925441C}" type="parTrans" cxnId="{5FB4F38D-BEB5-4AA3-9C46-6EE1AC10173D}">
      <dgm:prSet/>
      <dgm:spPr/>
      <dgm:t>
        <a:bodyPr/>
        <a:lstStyle/>
        <a:p>
          <a:endParaRPr lang="en-IN"/>
        </a:p>
      </dgm:t>
    </dgm:pt>
    <dgm:pt modelId="{1EAF9F04-4F6D-4555-8A67-AF8C80B3D797}" type="sibTrans" cxnId="{5FB4F38D-BEB5-4AA3-9C46-6EE1AC10173D}">
      <dgm:prSet/>
      <dgm:spPr/>
      <dgm:t>
        <a:bodyPr/>
        <a:lstStyle/>
        <a:p>
          <a:endParaRPr lang="en-IN"/>
        </a:p>
      </dgm:t>
    </dgm:pt>
    <dgm:pt modelId="{18C28DA2-E6BE-46AC-8912-A953E827AAB7}">
      <dgm:prSet/>
      <dgm:spPr/>
      <dgm:t>
        <a:bodyPr/>
        <a:lstStyle/>
        <a:p>
          <a:r>
            <a:rPr lang="en-US" b="1"/>
            <a:t>Rating:</a:t>
          </a:r>
          <a:r>
            <a:rPr lang="en-US"/>
            <a:t> Credit rating agencies assess the risk of each tranche and assign ratings accordingly.</a:t>
          </a:r>
          <a:endParaRPr lang="en-IN"/>
        </a:p>
      </dgm:t>
    </dgm:pt>
    <dgm:pt modelId="{C9ED2B62-4B42-4403-A043-DCD9B3823278}" type="parTrans" cxnId="{0464FDDC-F752-408F-82CD-ACE9F3D8186B}">
      <dgm:prSet/>
      <dgm:spPr/>
      <dgm:t>
        <a:bodyPr/>
        <a:lstStyle/>
        <a:p>
          <a:endParaRPr lang="en-IN"/>
        </a:p>
      </dgm:t>
    </dgm:pt>
    <dgm:pt modelId="{02C8E885-A64E-4C60-A264-DC1E7A8C3B4A}" type="sibTrans" cxnId="{0464FDDC-F752-408F-82CD-ACE9F3D8186B}">
      <dgm:prSet/>
      <dgm:spPr/>
      <dgm:t>
        <a:bodyPr/>
        <a:lstStyle/>
        <a:p>
          <a:endParaRPr lang="en-IN"/>
        </a:p>
      </dgm:t>
    </dgm:pt>
    <dgm:pt modelId="{B9885C5C-CE9D-4E81-980E-81E165471F1C}" type="pres">
      <dgm:prSet presAssocID="{8F6A7F3A-7C7F-4DE1-8F01-47F5F60D2A0D}" presName="Name0" presStyleCnt="0">
        <dgm:presLayoutVars>
          <dgm:dir/>
          <dgm:animLvl val="lvl"/>
          <dgm:resizeHandles val="exact"/>
        </dgm:presLayoutVars>
      </dgm:prSet>
      <dgm:spPr/>
    </dgm:pt>
    <dgm:pt modelId="{A25091CA-C24E-4A90-9F29-6C1FE412D180}" type="pres">
      <dgm:prSet presAssocID="{0D2A8CAE-1429-4DBE-9175-E3361245C882}" presName="composite" presStyleCnt="0"/>
      <dgm:spPr/>
    </dgm:pt>
    <dgm:pt modelId="{21E2ACB5-90B9-4AA5-A41D-987BD12CB67F}" type="pres">
      <dgm:prSet presAssocID="{0D2A8CAE-1429-4DBE-9175-E3361245C882}" presName="parTx" presStyleLbl="alignNode1" presStyleIdx="0" presStyleCnt="2">
        <dgm:presLayoutVars>
          <dgm:chMax val="0"/>
          <dgm:chPref val="0"/>
          <dgm:bulletEnabled val="1"/>
        </dgm:presLayoutVars>
      </dgm:prSet>
      <dgm:spPr/>
    </dgm:pt>
    <dgm:pt modelId="{F1C6FD7D-B2DE-4C34-9BB2-9E5BDE40DA6C}" type="pres">
      <dgm:prSet presAssocID="{0D2A8CAE-1429-4DBE-9175-E3361245C882}" presName="desTx" presStyleLbl="alignAccFollowNode1" presStyleIdx="0" presStyleCnt="2">
        <dgm:presLayoutVars>
          <dgm:bulletEnabled val="1"/>
        </dgm:presLayoutVars>
      </dgm:prSet>
      <dgm:spPr/>
    </dgm:pt>
    <dgm:pt modelId="{1B27BCB6-6463-4B0F-A75A-C0DC04FF0A4D}" type="pres">
      <dgm:prSet presAssocID="{18E4F4FC-6E62-4BF2-8727-ACCEC82F0B07}" presName="space" presStyleCnt="0"/>
      <dgm:spPr/>
    </dgm:pt>
    <dgm:pt modelId="{859193C4-2FA9-4D92-BC0B-64D82636E93A}" type="pres">
      <dgm:prSet presAssocID="{A2CB762E-7346-4D33-8648-7378374AA19A}" presName="composite" presStyleCnt="0"/>
      <dgm:spPr/>
    </dgm:pt>
    <dgm:pt modelId="{FB0B633A-4EC9-4A67-AC65-B02CB146B9AF}" type="pres">
      <dgm:prSet presAssocID="{A2CB762E-7346-4D33-8648-7378374AA19A}" presName="parTx" presStyleLbl="alignNode1" presStyleIdx="1" presStyleCnt="2">
        <dgm:presLayoutVars>
          <dgm:chMax val="0"/>
          <dgm:chPref val="0"/>
          <dgm:bulletEnabled val="1"/>
        </dgm:presLayoutVars>
      </dgm:prSet>
      <dgm:spPr/>
    </dgm:pt>
    <dgm:pt modelId="{53222E96-A8F4-44DD-A5A2-622F55EFC5E2}" type="pres">
      <dgm:prSet presAssocID="{A2CB762E-7346-4D33-8648-7378374AA19A}" presName="desTx" presStyleLbl="alignAccFollowNode1" presStyleIdx="1" presStyleCnt="2">
        <dgm:presLayoutVars>
          <dgm:bulletEnabled val="1"/>
        </dgm:presLayoutVars>
      </dgm:prSet>
      <dgm:spPr/>
    </dgm:pt>
  </dgm:ptLst>
  <dgm:cxnLst>
    <dgm:cxn modelId="{C9618216-1E30-4C9F-B424-A7D481D44ED7}" srcId="{0D2A8CAE-1429-4DBE-9175-E3361245C882}" destId="{1CC14DB3-9EAB-44E0-91F9-AB73FF623CEF}" srcOrd="0" destOrd="0" parTransId="{C47F1F8C-0236-4E8A-B539-E9C3EAB63778}" sibTransId="{BE4254E6-70C9-45D2-8523-1DBA529EAB17}"/>
    <dgm:cxn modelId="{01B0DB1D-0DED-4610-BD22-7365E1995680}" type="presOf" srcId="{18C28DA2-E6BE-46AC-8912-A953E827AAB7}" destId="{53222E96-A8F4-44DD-A5A2-622F55EFC5E2}" srcOrd="0" destOrd="1" presId="urn:microsoft.com/office/officeart/2005/8/layout/hList1"/>
    <dgm:cxn modelId="{28148C23-6E92-488C-AA57-51CFD96550C1}" type="presOf" srcId="{1CC14DB3-9EAB-44E0-91F9-AB73FF623CEF}" destId="{F1C6FD7D-B2DE-4C34-9BB2-9E5BDE40DA6C}" srcOrd="0" destOrd="0" presId="urn:microsoft.com/office/officeart/2005/8/layout/hList1"/>
    <dgm:cxn modelId="{F621A924-9AE9-4405-AA71-C63E45001FC7}" srcId="{8F6A7F3A-7C7F-4DE1-8F01-47F5F60D2A0D}" destId="{A2CB762E-7346-4D33-8648-7378374AA19A}" srcOrd="1" destOrd="0" parTransId="{7193174E-0047-46F1-A341-AB63E9A1670B}" sibTransId="{87ED3EE7-539A-4237-B4BD-E8542B6DF24E}"/>
    <dgm:cxn modelId="{1C920041-61A9-4206-92D9-DDB2FD2C6089}" type="presOf" srcId="{1529A5E8-DF94-496E-ABB4-72FD709AA5A7}" destId="{53222E96-A8F4-44DD-A5A2-622F55EFC5E2}" srcOrd="0" destOrd="0" presId="urn:microsoft.com/office/officeart/2005/8/layout/hList1"/>
    <dgm:cxn modelId="{38F6BA44-1348-4E7D-B9A6-1B51CFAA1EC6}" type="presOf" srcId="{A2CB762E-7346-4D33-8648-7378374AA19A}" destId="{FB0B633A-4EC9-4A67-AC65-B02CB146B9AF}" srcOrd="0" destOrd="0" presId="urn:microsoft.com/office/officeart/2005/8/layout/hList1"/>
    <dgm:cxn modelId="{F17FBF65-2E6C-482E-AD3C-2DC7A0931E26}" type="presOf" srcId="{8F6A7F3A-7C7F-4DE1-8F01-47F5F60D2A0D}" destId="{B9885C5C-CE9D-4E81-980E-81E165471F1C}" srcOrd="0" destOrd="0" presId="urn:microsoft.com/office/officeart/2005/8/layout/hList1"/>
    <dgm:cxn modelId="{86207F70-829A-440C-8F56-5FD5819B8EB5}" type="presOf" srcId="{0D2A8CAE-1429-4DBE-9175-E3361245C882}" destId="{21E2ACB5-90B9-4AA5-A41D-987BD12CB67F}" srcOrd="0" destOrd="0" presId="urn:microsoft.com/office/officeart/2005/8/layout/hList1"/>
    <dgm:cxn modelId="{60ECAC73-1306-4E6A-A4A6-06E84E7EB3E7}" type="presOf" srcId="{FD168B3F-2A9A-4663-92DA-6C0BFC6CA322}" destId="{F1C6FD7D-B2DE-4C34-9BB2-9E5BDE40DA6C}" srcOrd="0" destOrd="1" presId="urn:microsoft.com/office/officeart/2005/8/layout/hList1"/>
    <dgm:cxn modelId="{5FB4F38D-BEB5-4AA3-9C46-6EE1AC10173D}" srcId="{A2CB762E-7346-4D33-8648-7378374AA19A}" destId="{1529A5E8-DF94-496E-ABB4-72FD709AA5A7}" srcOrd="0" destOrd="0" parTransId="{A3418ACB-7ECB-498D-B1DB-C119E925441C}" sibTransId="{1EAF9F04-4F6D-4555-8A67-AF8C80B3D797}"/>
    <dgm:cxn modelId="{728FE7A1-FD51-41D9-88AE-1702249407AB}" srcId="{0D2A8CAE-1429-4DBE-9175-E3361245C882}" destId="{FD168B3F-2A9A-4663-92DA-6C0BFC6CA322}" srcOrd="1" destOrd="0" parTransId="{0F621751-4E35-498A-9C15-AB4FB0630A70}" sibTransId="{D3583246-A200-47DD-940C-0A8ABDBFF62F}"/>
    <dgm:cxn modelId="{8D9D58D2-9250-49D2-8F23-C91A89F45EAC}" srcId="{8F6A7F3A-7C7F-4DE1-8F01-47F5F60D2A0D}" destId="{0D2A8CAE-1429-4DBE-9175-E3361245C882}" srcOrd="0" destOrd="0" parTransId="{382ABAAC-AE83-4AF1-8E6A-3DBE138325C0}" sibTransId="{18E4F4FC-6E62-4BF2-8727-ACCEC82F0B07}"/>
    <dgm:cxn modelId="{0464FDDC-F752-408F-82CD-ACE9F3D8186B}" srcId="{A2CB762E-7346-4D33-8648-7378374AA19A}" destId="{18C28DA2-E6BE-46AC-8912-A953E827AAB7}" srcOrd="1" destOrd="0" parTransId="{C9ED2B62-4B42-4403-A043-DCD9B3823278}" sibTransId="{02C8E885-A64E-4C60-A264-DC1E7A8C3B4A}"/>
    <dgm:cxn modelId="{54179900-8828-48F9-8375-CCD97FBBA054}" type="presParOf" srcId="{B9885C5C-CE9D-4E81-980E-81E165471F1C}" destId="{A25091CA-C24E-4A90-9F29-6C1FE412D180}" srcOrd="0" destOrd="0" presId="urn:microsoft.com/office/officeart/2005/8/layout/hList1"/>
    <dgm:cxn modelId="{8CFB090D-BCA5-4DC9-8FAA-AA43740E5AD0}" type="presParOf" srcId="{A25091CA-C24E-4A90-9F29-6C1FE412D180}" destId="{21E2ACB5-90B9-4AA5-A41D-987BD12CB67F}" srcOrd="0" destOrd="0" presId="urn:microsoft.com/office/officeart/2005/8/layout/hList1"/>
    <dgm:cxn modelId="{64460C55-73CC-4643-AC93-36760BB48283}" type="presParOf" srcId="{A25091CA-C24E-4A90-9F29-6C1FE412D180}" destId="{F1C6FD7D-B2DE-4C34-9BB2-9E5BDE40DA6C}" srcOrd="1" destOrd="0" presId="urn:microsoft.com/office/officeart/2005/8/layout/hList1"/>
    <dgm:cxn modelId="{2CFD806B-48D6-4EB4-9E12-87A8CCCFB9AF}" type="presParOf" srcId="{B9885C5C-CE9D-4E81-980E-81E165471F1C}" destId="{1B27BCB6-6463-4B0F-A75A-C0DC04FF0A4D}" srcOrd="1" destOrd="0" presId="urn:microsoft.com/office/officeart/2005/8/layout/hList1"/>
    <dgm:cxn modelId="{3A488C4F-0AE6-425D-9F10-45CA0A211F11}" type="presParOf" srcId="{B9885C5C-CE9D-4E81-980E-81E165471F1C}" destId="{859193C4-2FA9-4D92-BC0B-64D82636E93A}" srcOrd="2" destOrd="0" presId="urn:microsoft.com/office/officeart/2005/8/layout/hList1"/>
    <dgm:cxn modelId="{921BE96C-EE05-4ED4-B24F-EA94B1C38C50}" type="presParOf" srcId="{859193C4-2FA9-4D92-BC0B-64D82636E93A}" destId="{FB0B633A-4EC9-4A67-AC65-B02CB146B9AF}" srcOrd="0" destOrd="0" presId="urn:microsoft.com/office/officeart/2005/8/layout/hList1"/>
    <dgm:cxn modelId="{7B30FE39-00E3-46CE-9F9B-280392A759CB}" type="presParOf" srcId="{859193C4-2FA9-4D92-BC0B-64D82636E93A}" destId="{53222E96-A8F4-44DD-A5A2-622F55EFC5E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7712DB5-8B9C-4D28-B522-615028F40749}"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IN"/>
        </a:p>
      </dgm:t>
    </dgm:pt>
    <dgm:pt modelId="{D69854E6-16C5-4395-96A4-807EAF9F5C27}">
      <dgm:prSet/>
      <dgm:spPr/>
      <dgm:t>
        <a:bodyPr/>
        <a:lstStyle/>
        <a:p>
          <a:r>
            <a:rPr lang="en-US" b="1"/>
            <a:t>3. Marketing and Pricing:</a:t>
          </a:r>
          <a:endParaRPr lang="en-IN"/>
        </a:p>
      </dgm:t>
    </dgm:pt>
    <dgm:pt modelId="{B75F22DB-1B03-47FE-9FE3-14E132255778}" type="parTrans" cxnId="{1679BFCC-A251-4FD5-A581-6F255768CD49}">
      <dgm:prSet/>
      <dgm:spPr/>
      <dgm:t>
        <a:bodyPr/>
        <a:lstStyle/>
        <a:p>
          <a:endParaRPr lang="en-IN"/>
        </a:p>
      </dgm:t>
    </dgm:pt>
    <dgm:pt modelId="{4C7453E6-94AB-4617-A974-2AA419DF9821}" type="sibTrans" cxnId="{1679BFCC-A251-4FD5-A581-6F255768CD49}">
      <dgm:prSet/>
      <dgm:spPr/>
      <dgm:t>
        <a:bodyPr/>
        <a:lstStyle/>
        <a:p>
          <a:endParaRPr lang="en-IN"/>
        </a:p>
      </dgm:t>
    </dgm:pt>
    <dgm:pt modelId="{0F2CE8E5-6139-40F3-A353-F4D3E75AB8EB}">
      <dgm:prSet/>
      <dgm:spPr/>
      <dgm:t>
        <a:bodyPr/>
        <a:lstStyle/>
        <a:p>
          <a:r>
            <a:rPr lang="en-US" b="1" dirty="0"/>
            <a:t>Investor Outreach:</a:t>
          </a:r>
          <a:r>
            <a:rPr lang="en-US" dirty="0"/>
            <a:t> The MBS are marketed to potential investors, including institutional investors and mutual funds.</a:t>
          </a:r>
          <a:endParaRPr lang="en-IN" dirty="0"/>
        </a:p>
      </dgm:t>
    </dgm:pt>
    <dgm:pt modelId="{61800277-3118-4952-9580-9F8A53DA45EB}" type="parTrans" cxnId="{183DFDB8-7B61-4254-96BA-ACF82D30D5E2}">
      <dgm:prSet/>
      <dgm:spPr/>
      <dgm:t>
        <a:bodyPr/>
        <a:lstStyle/>
        <a:p>
          <a:endParaRPr lang="en-IN"/>
        </a:p>
      </dgm:t>
    </dgm:pt>
    <dgm:pt modelId="{9A1070F7-D36B-4013-A13B-F8D7E3582F00}" type="sibTrans" cxnId="{183DFDB8-7B61-4254-96BA-ACF82D30D5E2}">
      <dgm:prSet/>
      <dgm:spPr/>
      <dgm:t>
        <a:bodyPr/>
        <a:lstStyle/>
        <a:p>
          <a:endParaRPr lang="en-IN"/>
        </a:p>
      </dgm:t>
    </dgm:pt>
    <dgm:pt modelId="{ED13D5FB-DC6C-49E3-AE7C-F2C6C9A3E4D3}">
      <dgm:prSet/>
      <dgm:spPr/>
      <dgm:t>
        <a:bodyPr/>
        <a:lstStyle/>
        <a:p>
          <a:r>
            <a:rPr lang="en-US" b="1"/>
            <a:t>Pricing:</a:t>
          </a:r>
          <a:r>
            <a:rPr lang="en-US"/>
            <a:t> The price of the MBS is determined based on the underlying mortgage pool's characteristics, prevailing interest rates, and investor demand.</a:t>
          </a:r>
          <a:endParaRPr lang="en-IN"/>
        </a:p>
      </dgm:t>
    </dgm:pt>
    <dgm:pt modelId="{2447ECA4-CCA9-4D01-906B-0B1F96ED5902}" type="parTrans" cxnId="{E443FF03-4CD1-4797-B325-32A2F29457DF}">
      <dgm:prSet/>
      <dgm:spPr/>
      <dgm:t>
        <a:bodyPr/>
        <a:lstStyle/>
        <a:p>
          <a:endParaRPr lang="en-IN"/>
        </a:p>
      </dgm:t>
    </dgm:pt>
    <dgm:pt modelId="{CC6743AC-D308-4EC6-8F5D-802B8D6A95EB}" type="sibTrans" cxnId="{E443FF03-4CD1-4797-B325-32A2F29457DF}">
      <dgm:prSet/>
      <dgm:spPr/>
      <dgm:t>
        <a:bodyPr/>
        <a:lstStyle/>
        <a:p>
          <a:endParaRPr lang="en-IN"/>
        </a:p>
      </dgm:t>
    </dgm:pt>
    <dgm:pt modelId="{9DE40B99-2201-4749-A373-5E49619EE0D8}">
      <dgm:prSet/>
      <dgm:spPr/>
      <dgm:t>
        <a:bodyPr/>
        <a:lstStyle/>
        <a:p>
          <a:r>
            <a:rPr lang="en-US" b="1"/>
            <a:t>4. Executing Trades:</a:t>
          </a:r>
          <a:endParaRPr lang="en-IN"/>
        </a:p>
      </dgm:t>
    </dgm:pt>
    <dgm:pt modelId="{8B67A287-E4AD-4712-B533-A0F47FBDD20D}" type="parTrans" cxnId="{AA9161C2-37F1-4CF1-820C-176F8886EC2E}">
      <dgm:prSet/>
      <dgm:spPr/>
      <dgm:t>
        <a:bodyPr/>
        <a:lstStyle/>
        <a:p>
          <a:endParaRPr lang="en-IN"/>
        </a:p>
      </dgm:t>
    </dgm:pt>
    <dgm:pt modelId="{8868DDE1-CE6E-4DDB-801B-02C7CADBC369}" type="sibTrans" cxnId="{AA9161C2-37F1-4CF1-820C-176F8886EC2E}">
      <dgm:prSet/>
      <dgm:spPr/>
      <dgm:t>
        <a:bodyPr/>
        <a:lstStyle/>
        <a:p>
          <a:endParaRPr lang="en-IN"/>
        </a:p>
      </dgm:t>
    </dgm:pt>
    <dgm:pt modelId="{DAB589C3-C0AB-4D4A-A35E-8D227B4A0B92}">
      <dgm:prSet/>
      <dgm:spPr/>
      <dgm:t>
        <a:bodyPr/>
        <a:lstStyle/>
        <a:p>
          <a:r>
            <a:rPr lang="en-US" b="1"/>
            <a:t>Order Execution:</a:t>
          </a:r>
          <a:r>
            <a:rPr lang="en-US"/>
            <a:t> Trades are executed on the secondary market through broker-dealers or electronic trading platforms.</a:t>
          </a:r>
          <a:endParaRPr lang="en-IN"/>
        </a:p>
      </dgm:t>
    </dgm:pt>
    <dgm:pt modelId="{1B587919-5023-476D-960F-23561A77754F}" type="parTrans" cxnId="{4F7019BA-E51A-47DE-B71F-504836B2CF19}">
      <dgm:prSet/>
      <dgm:spPr/>
      <dgm:t>
        <a:bodyPr/>
        <a:lstStyle/>
        <a:p>
          <a:endParaRPr lang="en-IN"/>
        </a:p>
      </dgm:t>
    </dgm:pt>
    <dgm:pt modelId="{D129D9C7-5D56-42FD-84E5-863CAD8ADB63}" type="sibTrans" cxnId="{4F7019BA-E51A-47DE-B71F-504836B2CF19}">
      <dgm:prSet/>
      <dgm:spPr/>
      <dgm:t>
        <a:bodyPr/>
        <a:lstStyle/>
        <a:p>
          <a:endParaRPr lang="en-IN"/>
        </a:p>
      </dgm:t>
    </dgm:pt>
    <dgm:pt modelId="{28DAC423-24D0-4901-BF5F-96A0A46F4046}">
      <dgm:prSet/>
      <dgm:spPr/>
      <dgm:t>
        <a:bodyPr/>
        <a:lstStyle/>
        <a:p>
          <a:r>
            <a:rPr lang="en-US" b="1"/>
            <a:t>Settlement:</a:t>
          </a:r>
          <a:r>
            <a:rPr lang="en-US"/>
            <a:t> The trade is settled, and ownership of the MBS is transferred to the buyer.</a:t>
          </a:r>
          <a:endParaRPr lang="en-IN"/>
        </a:p>
      </dgm:t>
    </dgm:pt>
    <dgm:pt modelId="{0DDE78C3-765D-4908-8BE5-3796545978A5}" type="parTrans" cxnId="{25F67F8C-AC6D-4890-ABC7-3C139BF21AB1}">
      <dgm:prSet/>
      <dgm:spPr/>
      <dgm:t>
        <a:bodyPr/>
        <a:lstStyle/>
        <a:p>
          <a:endParaRPr lang="en-IN"/>
        </a:p>
      </dgm:t>
    </dgm:pt>
    <dgm:pt modelId="{2DA2DB36-D5FB-43D3-97C3-6C3B748EB242}" type="sibTrans" cxnId="{25F67F8C-AC6D-4890-ABC7-3C139BF21AB1}">
      <dgm:prSet/>
      <dgm:spPr/>
      <dgm:t>
        <a:bodyPr/>
        <a:lstStyle/>
        <a:p>
          <a:endParaRPr lang="en-IN"/>
        </a:p>
      </dgm:t>
    </dgm:pt>
    <dgm:pt modelId="{98BBA9A8-1BAE-4B87-BFF3-ED5E9F55A4DC}">
      <dgm:prSet/>
      <dgm:spPr/>
      <dgm:t>
        <a:bodyPr/>
        <a:lstStyle/>
        <a:p>
          <a:r>
            <a:rPr lang="en-US" b="1"/>
            <a:t>5. Post-Trade Monitoring:</a:t>
          </a:r>
          <a:endParaRPr lang="en-IN"/>
        </a:p>
      </dgm:t>
    </dgm:pt>
    <dgm:pt modelId="{8BD49741-C75E-4DBA-B211-AFBDEE35DF50}" type="parTrans" cxnId="{185F2E2A-C384-4A94-B5F2-F34CE686DB2F}">
      <dgm:prSet/>
      <dgm:spPr/>
      <dgm:t>
        <a:bodyPr/>
        <a:lstStyle/>
        <a:p>
          <a:endParaRPr lang="en-IN"/>
        </a:p>
      </dgm:t>
    </dgm:pt>
    <dgm:pt modelId="{7D73BAC4-6FF2-4F4A-A39F-4F1DFD72B9E2}" type="sibTrans" cxnId="{185F2E2A-C384-4A94-B5F2-F34CE686DB2F}">
      <dgm:prSet/>
      <dgm:spPr/>
      <dgm:t>
        <a:bodyPr/>
        <a:lstStyle/>
        <a:p>
          <a:endParaRPr lang="en-IN"/>
        </a:p>
      </dgm:t>
    </dgm:pt>
    <dgm:pt modelId="{B7E31DC1-155D-467D-B821-574C549E94A2}">
      <dgm:prSet/>
      <dgm:spPr/>
      <dgm:t>
        <a:bodyPr/>
        <a:lstStyle/>
        <a:p>
          <a:r>
            <a:rPr lang="en-US" b="1"/>
            <a:t>Performance Monitoring:</a:t>
          </a:r>
          <a:r>
            <a:rPr lang="en-US"/>
            <a:t> Ongoing monitoring of the MBS performance is crucial. Investors track the underlying mortgage pool's performance, prepayment rates, and defaults.</a:t>
          </a:r>
          <a:endParaRPr lang="en-IN"/>
        </a:p>
      </dgm:t>
    </dgm:pt>
    <dgm:pt modelId="{B030EE58-ADF7-4756-8444-F696B659F631}" type="parTrans" cxnId="{2A7260A3-2F00-453A-B46E-E40E74D530CC}">
      <dgm:prSet/>
      <dgm:spPr/>
      <dgm:t>
        <a:bodyPr/>
        <a:lstStyle/>
        <a:p>
          <a:endParaRPr lang="en-IN"/>
        </a:p>
      </dgm:t>
    </dgm:pt>
    <dgm:pt modelId="{5BB75E7B-7840-4F33-A07A-E96FE37D0C07}" type="sibTrans" cxnId="{2A7260A3-2F00-453A-B46E-E40E74D530CC}">
      <dgm:prSet/>
      <dgm:spPr/>
      <dgm:t>
        <a:bodyPr/>
        <a:lstStyle/>
        <a:p>
          <a:endParaRPr lang="en-IN"/>
        </a:p>
      </dgm:t>
    </dgm:pt>
    <dgm:pt modelId="{6B8FEC17-BFEF-44CB-9A7B-756A4487D4F1}">
      <dgm:prSet/>
      <dgm:spPr/>
      <dgm:t>
        <a:bodyPr/>
        <a:lstStyle/>
        <a:p>
          <a:r>
            <a:rPr lang="en-US" b="1"/>
            <a:t>Risk Management:</a:t>
          </a:r>
          <a:r>
            <a:rPr lang="en-US"/>
            <a:t> Traders and investors manage risk through various strategies, including hedging with interest rate derivatives or other financial instruments.</a:t>
          </a:r>
          <a:endParaRPr lang="en-IN"/>
        </a:p>
      </dgm:t>
    </dgm:pt>
    <dgm:pt modelId="{3E05DD61-DDA1-4A25-BECD-2EDBEFBFFA58}" type="parTrans" cxnId="{37718A56-6BD0-475B-9D08-FC3C8451A713}">
      <dgm:prSet/>
      <dgm:spPr/>
      <dgm:t>
        <a:bodyPr/>
        <a:lstStyle/>
        <a:p>
          <a:endParaRPr lang="en-IN"/>
        </a:p>
      </dgm:t>
    </dgm:pt>
    <dgm:pt modelId="{039922DA-90C3-4057-80D8-EE98A529E0D7}" type="sibTrans" cxnId="{37718A56-6BD0-475B-9D08-FC3C8451A713}">
      <dgm:prSet/>
      <dgm:spPr/>
      <dgm:t>
        <a:bodyPr/>
        <a:lstStyle/>
        <a:p>
          <a:endParaRPr lang="en-IN"/>
        </a:p>
      </dgm:t>
    </dgm:pt>
    <dgm:pt modelId="{6FBFEE30-510D-4D01-8CC7-8C77874E7593}" type="pres">
      <dgm:prSet presAssocID="{97712DB5-8B9C-4D28-B522-615028F40749}" presName="Name0" presStyleCnt="0">
        <dgm:presLayoutVars>
          <dgm:dir/>
          <dgm:animLvl val="lvl"/>
          <dgm:resizeHandles val="exact"/>
        </dgm:presLayoutVars>
      </dgm:prSet>
      <dgm:spPr/>
    </dgm:pt>
    <dgm:pt modelId="{2908E30B-BDE8-4578-9AED-9830504E463E}" type="pres">
      <dgm:prSet presAssocID="{D69854E6-16C5-4395-96A4-807EAF9F5C27}" presName="composite" presStyleCnt="0"/>
      <dgm:spPr/>
    </dgm:pt>
    <dgm:pt modelId="{8CDA5D66-E335-4EE9-9FAD-286D237EFE72}" type="pres">
      <dgm:prSet presAssocID="{D69854E6-16C5-4395-96A4-807EAF9F5C27}" presName="parTx" presStyleLbl="alignNode1" presStyleIdx="0" presStyleCnt="3">
        <dgm:presLayoutVars>
          <dgm:chMax val="0"/>
          <dgm:chPref val="0"/>
          <dgm:bulletEnabled val="1"/>
        </dgm:presLayoutVars>
      </dgm:prSet>
      <dgm:spPr/>
    </dgm:pt>
    <dgm:pt modelId="{4380214D-B21D-4CCC-9964-300412603E95}" type="pres">
      <dgm:prSet presAssocID="{D69854E6-16C5-4395-96A4-807EAF9F5C27}" presName="desTx" presStyleLbl="alignAccFollowNode1" presStyleIdx="0" presStyleCnt="3">
        <dgm:presLayoutVars>
          <dgm:bulletEnabled val="1"/>
        </dgm:presLayoutVars>
      </dgm:prSet>
      <dgm:spPr/>
    </dgm:pt>
    <dgm:pt modelId="{A6F84853-FA72-4DCB-9B22-8639BD625785}" type="pres">
      <dgm:prSet presAssocID="{4C7453E6-94AB-4617-A974-2AA419DF9821}" presName="space" presStyleCnt="0"/>
      <dgm:spPr/>
    </dgm:pt>
    <dgm:pt modelId="{30B74B27-5F85-45D4-8E59-C55EFF65CD55}" type="pres">
      <dgm:prSet presAssocID="{9DE40B99-2201-4749-A373-5E49619EE0D8}" presName="composite" presStyleCnt="0"/>
      <dgm:spPr/>
    </dgm:pt>
    <dgm:pt modelId="{6706DDBD-1924-4112-95F9-EC62EA57A653}" type="pres">
      <dgm:prSet presAssocID="{9DE40B99-2201-4749-A373-5E49619EE0D8}" presName="parTx" presStyleLbl="alignNode1" presStyleIdx="1" presStyleCnt="3">
        <dgm:presLayoutVars>
          <dgm:chMax val="0"/>
          <dgm:chPref val="0"/>
          <dgm:bulletEnabled val="1"/>
        </dgm:presLayoutVars>
      </dgm:prSet>
      <dgm:spPr/>
    </dgm:pt>
    <dgm:pt modelId="{A5C17195-B64C-4E46-9C91-9DCC5E0A7276}" type="pres">
      <dgm:prSet presAssocID="{9DE40B99-2201-4749-A373-5E49619EE0D8}" presName="desTx" presStyleLbl="alignAccFollowNode1" presStyleIdx="1" presStyleCnt="3">
        <dgm:presLayoutVars>
          <dgm:bulletEnabled val="1"/>
        </dgm:presLayoutVars>
      </dgm:prSet>
      <dgm:spPr/>
    </dgm:pt>
    <dgm:pt modelId="{5DA553A6-0BA7-4CCB-A32E-C1635EB1E488}" type="pres">
      <dgm:prSet presAssocID="{8868DDE1-CE6E-4DDB-801B-02C7CADBC369}" presName="space" presStyleCnt="0"/>
      <dgm:spPr/>
    </dgm:pt>
    <dgm:pt modelId="{8AB514D3-E5F8-4738-9CBE-63E021C64CA9}" type="pres">
      <dgm:prSet presAssocID="{98BBA9A8-1BAE-4B87-BFF3-ED5E9F55A4DC}" presName="composite" presStyleCnt="0"/>
      <dgm:spPr/>
    </dgm:pt>
    <dgm:pt modelId="{5804EEDD-B6B9-44EE-9DC0-AF601E17A6BF}" type="pres">
      <dgm:prSet presAssocID="{98BBA9A8-1BAE-4B87-BFF3-ED5E9F55A4DC}" presName="parTx" presStyleLbl="alignNode1" presStyleIdx="2" presStyleCnt="3">
        <dgm:presLayoutVars>
          <dgm:chMax val="0"/>
          <dgm:chPref val="0"/>
          <dgm:bulletEnabled val="1"/>
        </dgm:presLayoutVars>
      </dgm:prSet>
      <dgm:spPr/>
    </dgm:pt>
    <dgm:pt modelId="{01A5CD82-C575-42F2-B843-D3459923A0DA}" type="pres">
      <dgm:prSet presAssocID="{98BBA9A8-1BAE-4B87-BFF3-ED5E9F55A4DC}" presName="desTx" presStyleLbl="alignAccFollowNode1" presStyleIdx="2" presStyleCnt="3">
        <dgm:presLayoutVars>
          <dgm:bulletEnabled val="1"/>
        </dgm:presLayoutVars>
      </dgm:prSet>
      <dgm:spPr/>
    </dgm:pt>
  </dgm:ptLst>
  <dgm:cxnLst>
    <dgm:cxn modelId="{E443FF03-4CD1-4797-B325-32A2F29457DF}" srcId="{D69854E6-16C5-4395-96A4-807EAF9F5C27}" destId="{ED13D5FB-DC6C-49E3-AE7C-F2C6C9A3E4D3}" srcOrd="1" destOrd="0" parTransId="{2447ECA4-CCA9-4D01-906B-0B1F96ED5902}" sibTransId="{CC6743AC-D308-4EC6-8F5D-802B8D6A95EB}"/>
    <dgm:cxn modelId="{373DB41C-EA69-43B7-A536-248D3FA5EAE4}" type="presOf" srcId="{D69854E6-16C5-4395-96A4-807EAF9F5C27}" destId="{8CDA5D66-E335-4EE9-9FAD-286D237EFE72}" srcOrd="0" destOrd="0" presId="urn:microsoft.com/office/officeart/2005/8/layout/hList1"/>
    <dgm:cxn modelId="{185F2E2A-C384-4A94-B5F2-F34CE686DB2F}" srcId="{97712DB5-8B9C-4D28-B522-615028F40749}" destId="{98BBA9A8-1BAE-4B87-BFF3-ED5E9F55A4DC}" srcOrd="2" destOrd="0" parTransId="{8BD49741-C75E-4DBA-B211-AFBDEE35DF50}" sibTransId="{7D73BAC4-6FF2-4F4A-A39F-4F1DFD72B9E2}"/>
    <dgm:cxn modelId="{CF4C642F-6C92-4613-AFFE-ED8E76C68BDA}" type="presOf" srcId="{97712DB5-8B9C-4D28-B522-615028F40749}" destId="{6FBFEE30-510D-4D01-8CC7-8C77874E7593}" srcOrd="0" destOrd="0" presId="urn:microsoft.com/office/officeart/2005/8/layout/hList1"/>
    <dgm:cxn modelId="{3172E734-C350-4A63-AF4A-D6B05CCB115D}" type="presOf" srcId="{B7E31DC1-155D-467D-B821-574C549E94A2}" destId="{01A5CD82-C575-42F2-B843-D3459923A0DA}" srcOrd="0" destOrd="0" presId="urn:microsoft.com/office/officeart/2005/8/layout/hList1"/>
    <dgm:cxn modelId="{659D9D55-F813-4582-AB4B-521E4C6E8CB5}" type="presOf" srcId="{DAB589C3-C0AB-4D4A-A35E-8D227B4A0B92}" destId="{A5C17195-B64C-4E46-9C91-9DCC5E0A7276}" srcOrd="0" destOrd="0" presId="urn:microsoft.com/office/officeart/2005/8/layout/hList1"/>
    <dgm:cxn modelId="{37718A56-6BD0-475B-9D08-FC3C8451A713}" srcId="{98BBA9A8-1BAE-4B87-BFF3-ED5E9F55A4DC}" destId="{6B8FEC17-BFEF-44CB-9A7B-756A4487D4F1}" srcOrd="1" destOrd="0" parTransId="{3E05DD61-DDA1-4A25-BECD-2EDBEFBFFA58}" sibTransId="{039922DA-90C3-4057-80D8-EE98A529E0D7}"/>
    <dgm:cxn modelId="{143B6D58-B3CE-4E18-B3D3-03EE1738F145}" type="presOf" srcId="{28DAC423-24D0-4901-BF5F-96A0A46F4046}" destId="{A5C17195-B64C-4E46-9C91-9DCC5E0A7276}" srcOrd="0" destOrd="1" presId="urn:microsoft.com/office/officeart/2005/8/layout/hList1"/>
    <dgm:cxn modelId="{7C185184-A4CA-4FF4-A2DE-451E503AC9D4}" type="presOf" srcId="{6B8FEC17-BFEF-44CB-9A7B-756A4487D4F1}" destId="{01A5CD82-C575-42F2-B843-D3459923A0DA}" srcOrd="0" destOrd="1" presId="urn:microsoft.com/office/officeart/2005/8/layout/hList1"/>
    <dgm:cxn modelId="{25F67F8C-AC6D-4890-ABC7-3C139BF21AB1}" srcId="{9DE40B99-2201-4749-A373-5E49619EE0D8}" destId="{28DAC423-24D0-4901-BF5F-96A0A46F4046}" srcOrd="1" destOrd="0" parTransId="{0DDE78C3-765D-4908-8BE5-3796545978A5}" sibTransId="{2DA2DB36-D5FB-43D3-97C3-6C3B748EB242}"/>
    <dgm:cxn modelId="{34AEB891-79D2-4943-AE90-B2BD129D2964}" type="presOf" srcId="{ED13D5FB-DC6C-49E3-AE7C-F2C6C9A3E4D3}" destId="{4380214D-B21D-4CCC-9964-300412603E95}" srcOrd="0" destOrd="1" presId="urn:microsoft.com/office/officeart/2005/8/layout/hList1"/>
    <dgm:cxn modelId="{5428EE9B-D61A-44BB-A38B-67A128264929}" type="presOf" srcId="{0F2CE8E5-6139-40F3-A353-F4D3E75AB8EB}" destId="{4380214D-B21D-4CCC-9964-300412603E95}" srcOrd="0" destOrd="0" presId="urn:microsoft.com/office/officeart/2005/8/layout/hList1"/>
    <dgm:cxn modelId="{2A7260A3-2F00-453A-B46E-E40E74D530CC}" srcId="{98BBA9A8-1BAE-4B87-BFF3-ED5E9F55A4DC}" destId="{B7E31DC1-155D-467D-B821-574C549E94A2}" srcOrd="0" destOrd="0" parTransId="{B030EE58-ADF7-4756-8444-F696B659F631}" sibTransId="{5BB75E7B-7840-4F33-A07A-E96FE37D0C07}"/>
    <dgm:cxn modelId="{A79DCEB6-8C08-45D6-8D1B-99ADBDD13951}" type="presOf" srcId="{9DE40B99-2201-4749-A373-5E49619EE0D8}" destId="{6706DDBD-1924-4112-95F9-EC62EA57A653}" srcOrd="0" destOrd="0" presId="urn:microsoft.com/office/officeart/2005/8/layout/hList1"/>
    <dgm:cxn modelId="{183DFDB8-7B61-4254-96BA-ACF82D30D5E2}" srcId="{D69854E6-16C5-4395-96A4-807EAF9F5C27}" destId="{0F2CE8E5-6139-40F3-A353-F4D3E75AB8EB}" srcOrd="0" destOrd="0" parTransId="{61800277-3118-4952-9580-9F8A53DA45EB}" sibTransId="{9A1070F7-D36B-4013-A13B-F8D7E3582F00}"/>
    <dgm:cxn modelId="{4F7019BA-E51A-47DE-B71F-504836B2CF19}" srcId="{9DE40B99-2201-4749-A373-5E49619EE0D8}" destId="{DAB589C3-C0AB-4D4A-A35E-8D227B4A0B92}" srcOrd="0" destOrd="0" parTransId="{1B587919-5023-476D-960F-23561A77754F}" sibTransId="{D129D9C7-5D56-42FD-84E5-863CAD8ADB63}"/>
    <dgm:cxn modelId="{AA9161C2-37F1-4CF1-820C-176F8886EC2E}" srcId="{97712DB5-8B9C-4D28-B522-615028F40749}" destId="{9DE40B99-2201-4749-A373-5E49619EE0D8}" srcOrd="1" destOrd="0" parTransId="{8B67A287-E4AD-4712-B533-A0F47FBDD20D}" sibTransId="{8868DDE1-CE6E-4DDB-801B-02C7CADBC369}"/>
    <dgm:cxn modelId="{1679BFCC-A251-4FD5-A581-6F255768CD49}" srcId="{97712DB5-8B9C-4D28-B522-615028F40749}" destId="{D69854E6-16C5-4395-96A4-807EAF9F5C27}" srcOrd="0" destOrd="0" parTransId="{B75F22DB-1B03-47FE-9FE3-14E132255778}" sibTransId="{4C7453E6-94AB-4617-A974-2AA419DF9821}"/>
    <dgm:cxn modelId="{2CE792E7-FF47-400B-A365-5AC09C9A3436}" type="presOf" srcId="{98BBA9A8-1BAE-4B87-BFF3-ED5E9F55A4DC}" destId="{5804EEDD-B6B9-44EE-9DC0-AF601E17A6BF}" srcOrd="0" destOrd="0" presId="urn:microsoft.com/office/officeart/2005/8/layout/hList1"/>
    <dgm:cxn modelId="{C73F33D1-74D1-457A-83EC-C8708CC8B0BE}" type="presParOf" srcId="{6FBFEE30-510D-4D01-8CC7-8C77874E7593}" destId="{2908E30B-BDE8-4578-9AED-9830504E463E}" srcOrd="0" destOrd="0" presId="urn:microsoft.com/office/officeart/2005/8/layout/hList1"/>
    <dgm:cxn modelId="{AC0C3BBE-5AB3-4C6D-A870-AEE722C0239E}" type="presParOf" srcId="{2908E30B-BDE8-4578-9AED-9830504E463E}" destId="{8CDA5D66-E335-4EE9-9FAD-286D237EFE72}" srcOrd="0" destOrd="0" presId="urn:microsoft.com/office/officeart/2005/8/layout/hList1"/>
    <dgm:cxn modelId="{4D1CF3A8-E314-4CBC-A836-3D0FE2A7B84E}" type="presParOf" srcId="{2908E30B-BDE8-4578-9AED-9830504E463E}" destId="{4380214D-B21D-4CCC-9964-300412603E95}" srcOrd="1" destOrd="0" presId="urn:microsoft.com/office/officeart/2005/8/layout/hList1"/>
    <dgm:cxn modelId="{D6291125-899B-4096-886B-5DA4FDE7FBD9}" type="presParOf" srcId="{6FBFEE30-510D-4D01-8CC7-8C77874E7593}" destId="{A6F84853-FA72-4DCB-9B22-8639BD625785}" srcOrd="1" destOrd="0" presId="urn:microsoft.com/office/officeart/2005/8/layout/hList1"/>
    <dgm:cxn modelId="{D3A9FAAD-E381-4B77-9F11-2B519A9B87BB}" type="presParOf" srcId="{6FBFEE30-510D-4D01-8CC7-8C77874E7593}" destId="{30B74B27-5F85-45D4-8E59-C55EFF65CD55}" srcOrd="2" destOrd="0" presId="urn:microsoft.com/office/officeart/2005/8/layout/hList1"/>
    <dgm:cxn modelId="{43E29528-9BB5-42BF-9FE6-2AA970818932}" type="presParOf" srcId="{30B74B27-5F85-45D4-8E59-C55EFF65CD55}" destId="{6706DDBD-1924-4112-95F9-EC62EA57A653}" srcOrd="0" destOrd="0" presId="urn:microsoft.com/office/officeart/2005/8/layout/hList1"/>
    <dgm:cxn modelId="{25952709-6E31-4401-B568-B4F9119EA8E5}" type="presParOf" srcId="{30B74B27-5F85-45D4-8E59-C55EFF65CD55}" destId="{A5C17195-B64C-4E46-9C91-9DCC5E0A7276}" srcOrd="1" destOrd="0" presId="urn:microsoft.com/office/officeart/2005/8/layout/hList1"/>
    <dgm:cxn modelId="{78D5AE0D-CDA4-4231-9647-F7678729A927}" type="presParOf" srcId="{6FBFEE30-510D-4D01-8CC7-8C77874E7593}" destId="{5DA553A6-0BA7-4CCB-A32E-C1635EB1E488}" srcOrd="3" destOrd="0" presId="urn:microsoft.com/office/officeart/2005/8/layout/hList1"/>
    <dgm:cxn modelId="{6203FC30-9F51-4D64-97DE-AEBC2B3616DD}" type="presParOf" srcId="{6FBFEE30-510D-4D01-8CC7-8C77874E7593}" destId="{8AB514D3-E5F8-4738-9CBE-63E021C64CA9}" srcOrd="4" destOrd="0" presId="urn:microsoft.com/office/officeart/2005/8/layout/hList1"/>
    <dgm:cxn modelId="{B89B3DE9-D0F3-40E8-ADE7-819842AE09AA}" type="presParOf" srcId="{8AB514D3-E5F8-4738-9CBE-63E021C64CA9}" destId="{5804EEDD-B6B9-44EE-9DC0-AF601E17A6BF}" srcOrd="0" destOrd="0" presId="urn:microsoft.com/office/officeart/2005/8/layout/hList1"/>
    <dgm:cxn modelId="{1C8C21A5-FB24-4F72-8D37-A2DC624A85B2}" type="presParOf" srcId="{8AB514D3-E5F8-4738-9CBE-63E021C64CA9}" destId="{01A5CD82-C575-42F2-B843-D3459923A0D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F527EC3-CB41-4AB9-AF03-79E30788FE9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FC6EDDEF-1BAB-4DEA-92AA-ED2AA57EE7E9}">
      <dgm:prSet/>
      <dgm:spPr/>
      <dgm:t>
        <a:bodyPr/>
        <a:lstStyle/>
        <a:p>
          <a:r>
            <a:rPr lang="en-US" b="1"/>
            <a:t>Principal:</a:t>
          </a:r>
          <a:r>
            <a:rPr lang="en-US"/>
            <a:t> The principal is the original sum of money borrowed in a mortgage loan, excluding interest. It is the amount that the borrower agrees to repay over the term of the loan.</a:t>
          </a:r>
          <a:endParaRPr lang="en-IN"/>
        </a:p>
      </dgm:t>
    </dgm:pt>
    <dgm:pt modelId="{93663AA2-BA4E-44C9-BD04-F153BD448E5C}" type="parTrans" cxnId="{3D45B49A-BABD-4F06-9883-AED94FBBAF6F}">
      <dgm:prSet/>
      <dgm:spPr/>
      <dgm:t>
        <a:bodyPr/>
        <a:lstStyle/>
        <a:p>
          <a:endParaRPr lang="en-IN"/>
        </a:p>
      </dgm:t>
    </dgm:pt>
    <dgm:pt modelId="{0124D026-4020-41BE-810C-B20BC2BAD36A}" type="sibTrans" cxnId="{3D45B49A-BABD-4F06-9883-AED94FBBAF6F}">
      <dgm:prSet/>
      <dgm:spPr/>
      <dgm:t>
        <a:bodyPr/>
        <a:lstStyle/>
        <a:p>
          <a:endParaRPr lang="en-IN"/>
        </a:p>
      </dgm:t>
    </dgm:pt>
    <dgm:pt modelId="{9192E8EB-B844-4734-A755-A9711FB575B7}">
      <dgm:prSet/>
      <dgm:spPr/>
      <dgm:t>
        <a:bodyPr/>
        <a:lstStyle/>
        <a:p>
          <a:r>
            <a:rPr lang="en-US" b="1"/>
            <a:t>Interest Rate:</a:t>
          </a:r>
          <a:r>
            <a:rPr lang="en-US"/>
            <a:t> The interest rate is the percentage of the principal that the lender charges the borrower for the use of the money. It can be fixed or variable, influencing the total amount paid over the life of the loan.</a:t>
          </a:r>
          <a:endParaRPr lang="en-IN"/>
        </a:p>
      </dgm:t>
    </dgm:pt>
    <dgm:pt modelId="{8EC21AB9-7667-4F9E-A678-5F029DF459B2}" type="parTrans" cxnId="{C9A63957-F6CE-4B16-99FD-E5C3D7AB4D5A}">
      <dgm:prSet/>
      <dgm:spPr/>
      <dgm:t>
        <a:bodyPr/>
        <a:lstStyle/>
        <a:p>
          <a:endParaRPr lang="en-IN"/>
        </a:p>
      </dgm:t>
    </dgm:pt>
    <dgm:pt modelId="{DB2D12F5-D513-4FD7-BD13-7461CA75D623}" type="sibTrans" cxnId="{C9A63957-F6CE-4B16-99FD-E5C3D7AB4D5A}">
      <dgm:prSet/>
      <dgm:spPr/>
      <dgm:t>
        <a:bodyPr/>
        <a:lstStyle/>
        <a:p>
          <a:endParaRPr lang="en-IN"/>
        </a:p>
      </dgm:t>
    </dgm:pt>
    <dgm:pt modelId="{F4545B3D-EB52-4F00-9E02-A4556FAB7E33}">
      <dgm:prSet/>
      <dgm:spPr/>
      <dgm:t>
        <a:bodyPr/>
        <a:lstStyle/>
        <a:p>
          <a:r>
            <a:rPr lang="en-US" b="1"/>
            <a:t>Amortization:</a:t>
          </a:r>
          <a:r>
            <a:rPr lang="en-US"/>
            <a:t> Amortization refers to the process of paying off the loan over time through regular payments. Each payment covers both the interest and a portion of the principal, reducing the loan balance over time.</a:t>
          </a:r>
          <a:endParaRPr lang="en-IN"/>
        </a:p>
      </dgm:t>
    </dgm:pt>
    <dgm:pt modelId="{25C543E3-61E3-48FC-AC11-3F8BD2F98C1A}" type="parTrans" cxnId="{A0E9C15A-DA02-4716-9191-D4C720DBCB70}">
      <dgm:prSet/>
      <dgm:spPr/>
      <dgm:t>
        <a:bodyPr/>
        <a:lstStyle/>
        <a:p>
          <a:endParaRPr lang="en-IN"/>
        </a:p>
      </dgm:t>
    </dgm:pt>
    <dgm:pt modelId="{C6487AB6-78B4-45E7-8E52-C984445E30F2}" type="sibTrans" cxnId="{A0E9C15A-DA02-4716-9191-D4C720DBCB70}">
      <dgm:prSet/>
      <dgm:spPr/>
      <dgm:t>
        <a:bodyPr/>
        <a:lstStyle/>
        <a:p>
          <a:endParaRPr lang="en-IN"/>
        </a:p>
      </dgm:t>
    </dgm:pt>
    <dgm:pt modelId="{B4532CC7-E60A-4833-8851-536C4D0B42D3}">
      <dgm:prSet/>
      <dgm:spPr/>
      <dgm:t>
        <a:bodyPr/>
        <a:lstStyle/>
        <a:p>
          <a:r>
            <a:rPr lang="en-US" b="1"/>
            <a:t>Loan-to-Value Ratio (LTV):</a:t>
          </a:r>
          <a:r>
            <a:rPr lang="en-US"/>
            <a:t> The loan-to-value ratio is a financial term used to compare the amount of the loan to the appraised value of the property. It is calculated by dividing the loan amount by the property's value. A higher LTV indicates higher risk for the lender.</a:t>
          </a:r>
          <a:endParaRPr lang="en-IN"/>
        </a:p>
      </dgm:t>
    </dgm:pt>
    <dgm:pt modelId="{75389F84-E413-4F36-8A15-289A8DCC836D}" type="parTrans" cxnId="{043A5484-4C56-4354-BFF9-90A11888F006}">
      <dgm:prSet/>
      <dgm:spPr/>
      <dgm:t>
        <a:bodyPr/>
        <a:lstStyle/>
        <a:p>
          <a:endParaRPr lang="en-IN"/>
        </a:p>
      </dgm:t>
    </dgm:pt>
    <dgm:pt modelId="{4ADEFD43-0C9F-4921-B12E-C844CB725CF8}" type="sibTrans" cxnId="{043A5484-4C56-4354-BFF9-90A11888F006}">
      <dgm:prSet/>
      <dgm:spPr/>
      <dgm:t>
        <a:bodyPr/>
        <a:lstStyle/>
        <a:p>
          <a:endParaRPr lang="en-IN"/>
        </a:p>
      </dgm:t>
    </dgm:pt>
    <dgm:pt modelId="{56BE641A-54A3-44D5-8BB0-0B86FFE23B2C}">
      <dgm:prSet/>
      <dgm:spPr/>
      <dgm:t>
        <a:bodyPr/>
        <a:lstStyle/>
        <a:p>
          <a:r>
            <a:rPr lang="en-US" b="1"/>
            <a:t>Credit Score:</a:t>
          </a:r>
          <a:r>
            <a:rPr lang="en-US"/>
            <a:t> A credit score is a numerical representation of a borrower's creditworthiness, based on their credit history. It is used by lenders to evaluate the risk of lending money. Higher scores indicate lower risk and better terms for borrowers.</a:t>
          </a:r>
          <a:endParaRPr lang="en-IN"/>
        </a:p>
      </dgm:t>
    </dgm:pt>
    <dgm:pt modelId="{5B118E5F-2A6E-4F3C-A7DB-6CA2D30ED9A1}" type="parTrans" cxnId="{8D7A8FEB-5C9B-41FF-816E-D2E8214F6013}">
      <dgm:prSet/>
      <dgm:spPr/>
      <dgm:t>
        <a:bodyPr/>
        <a:lstStyle/>
        <a:p>
          <a:endParaRPr lang="en-IN"/>
        </a:p>
      </dgm:t>
    </dgm:pt>
    <dgm:pt modelId="{F73E556D-2CED-4579-B2C5-CD693E32F83C}" type="sibTrans" cxnId="{8D7A8FEB-5C9B-41FF-816E-D2E8214F6013}">
      <dgm:prSet/>
      <dgm:spPr/>
      <dgm:t>
        <a:bodyPr/>
        <a:lstStyle/>
        <a:p>
          <a:endParaRPr lang="en-IN"/>
        </a:p>
      </dgm:t>
    </dgm:pt>
    <dgm:pt modelId="{6F3F98F0-683A-4697-B594-2F9196DE7FF7}" type="pres">
      <dgm:prSet presAssocID="{DF527EC3-CB41-4AB9-AF03-79E30788FE9C}" presName="linear" presStyleCnt="0">
        <dgm:presLayoutVars>
          <dgm:animLvl val="lvl"/>
          <dgm:resizeHandles val="exact"/>
        </dgm:presLayoutVars>
      </dgm:prSet>
      <dgm:spPr/>
    </dgm:pt>
    <dgm:pt modelId="{7C71772E-0B13-477C-86E2-FB2BA5A5F3C4}" type="pres">
      <dgm:prSet presAssocID="{FC6EDDEF-1BAB-4DEA-92AA-ED2AA57EE7E9}" presName="parentText" presStyleLbl="node1" presStyleIdx="0" presStyleCnt="5">
        <dgm:presLayoutVars>
          <dgm:chMax val="0"/>
          <dgm:bulletEnabled val="1"/>
        </dgm:presLayoutVars>
      </dgm:prSet>
      <dgm:spPr/>
    </dgm:pt>
    <dgm:pt modelId="{631EFF1B-7E8B-46A7-8B99-7B8A5CDA286D}" type="pres">
      <dgm:prSet presAssocID="{0124D026-4020-41BE-810C-B20BC2BAD36A}" presName="spacer" presStyleCnt="0"/>
      <dgm:spPr/>
    </dgm:pt>
    <dgm:pt modelId="{681EC403-FB30-49A4-BEC6-2D951AE4A933}" type="pres">
      <dgm:prSet presAssocID="{9192E8EB-B844-4734-A755-A9711FB575B7}" presName="parentText" presStyleLbl="node1" presStyleIdx="1" presStyleCnt="5">
        <dgm:presLayoutVars>
          <dgm:chMax val="0"/>
          <dgm:bulletEnabled val="1"/>
        </dgm:presLayoutVars>
      </dgm:prSet>
      <dgm:spPr/>
    </dgm:pt>
    <dgm:pt modelId="{946C1DB5-0939-4357-A4F2-63FB4C811B08}" type="pres">
      <dgm:prSet presAssocID="{DB2D12F5-D513-4FD7-BD13-7461CA75D623}" presName="spacer" presStyleCnt="0"/>
      <dgm:spPr/>
    </dgm:pt>
    <dgm:pt modelId="{1A112DB2-FCD4-4F95-BFFB-3E4B401A3397}" type="pres">
      <dgm:prSet presAssocID="{F4545B3D-EB52-4F00-9E02-A4556FAB7E33}" presName="parentText" presStyleLbl="node1" presStyleIdx="2" presStyleCnt="5">
        <dgm:presLayoutVars>
          <dgm:chMax val="0"/>
          <dgm:bulletEnabled val="1"/>
        </dgm:presLayoutVars>
      </dgm:prSet>
      <dgm:spPr/>
    </dgm:pt>
    <dgm:pt modelId="{0003860B-B60E-45DB-8652-7838D4E57F17}" type="pres">
      <dgm:prSet presAssocID="{C6487AB6-78B4-45E7-8E52-C984445E30F2}" presName="spacer" presStyleCnt="0"/>
      <dgm:spPr/>
    </dgm:pt>
    <dgm:pt modelId="{459E8A26-A328-43F8-9B02-D853DF61454A}" type="pres">
      <dgm:prSet presAssocID="{B4532CC7-E60A-4833-8851-536C4D0B42D3}" presName="parentText" presStyleLbl="node1" presStyleIdx="3" presStyleCnt="5">
        <dgm:presLayoutVars>
          <dgm:chMax val="0"/>
          <dgm:bulletEnabled val="1"/>
        </dgm:presLayoutVars>
      </dgm:prSet>
      <dgm:spPr/>
    </dgm:pt>
    <dgm:pt modelId="{8833591F-1650-40EE-A0DC-198EA0A97C7A}" type="pres">
      <dgm:prSet presAssocID="{4ADEFD43-0C9F-4921-B12E-C844CB725CF8}" presName="spacer" presStyleCnt="0"/>
      <dgm:spPr/>
    </dgm:pt>
    <dgm:pt modelId="{637211C5-0FBE-4AA4-A4F2-073EFC89D85A}" type="pres">
      <dgm:prSet presAssocID="{56BE641A-54A3-44D5-8BB0-0B86FFE23B2C}" presName="parentText" presStyleLbl="node1" presStyleIdx="4" presStyleCnt="5">
        <dgm:presLayoutVars>
          <dgm:chMax val="0"/>
          <dgm:bulletEnabled val="1"/>
        </dgm:presLayoutVars>
      </dgm:prSet>
      <dgm:spPr/>
    </dgm:pt>
  </dgm:ptLst>
  <dgm:cxnLst>
    <dgm:cxn modelId="{4B267272-4614-4E2F-A6E7-B175BD0705F1}" type="presOf" srcId="{B4532CC7-E60A-4833-8851-536C4D0B42D3}" destId="{459E8A26-A328-43F8-9B02-D853DF61454A}" srcOrd="0" destOrd="0" presId="urn:microsoft.com/office/officeart/2005/8/layout/vList2"/>
    <dgm:cxn modelId="{C9A63957-F6CE-4B16-99FD-E5C3D7AB4D5A}" srcId="{DF527EC3-CB41-4AB9-AF03-79E30788FE9C}" destId="{9192E8EB-B844-4734-A755-A9711FB575B7}" srcOrd="1" destOrd="0" parTransId="{8EC21AB9-7667-4F9E-A678-5F029DF459B2}" sibTransId="{DB2D12F5-D513-4FD7-BD13-7461CA75D623}"/>
    <dgm:cxn modelId="{A0E9C15A-DA02-4716-9191-D4C720DBCB70}" srcId="{DF527EC3-CB41-4AB9-AF03-79E30788FE9C}" destId="{F4545B3D-EB52-4F00-9E02-A4556FAB7E33}" srcOrd="2" destOrd="0" parTransId="{25C543E3-61E3-48FC-AC11-3F8BD2F98C1A}" sibTransId="{C6487AB6-78B4-45E7-8E52-C984445E30F2}"/>
    <dgm:cxn modelId="{043A5484-4C56-4354-BFF9-90A11888F006}" srcId="{DF527EC3-CB41-4AB9-AF03-79E30788FE9C}" destId="{B4532CC7-E60A-4833-8851-536C4D0B42D3}" srcOrd="3" destOrd="0" parTransId="{75389F84-E413-4F36-8A15-289A8DCC836D}" sibTransId="{4ADEFD43-0C9F-4921-B12E-C844CB725CF8}"/>
    <dgm:cxn modelId="{EDA1EA99-410D-47B1-8E4A-FC15979E5D04}" type="presOf" srcId="{56BE641A-54A3-44D5-8BB0-0B86FFE23B2C}" destId="{637211C5-0FBE-4AA4-A4F2-073EFC89D85A}" srcOrd="0" destOrd="0" presId="urn:microsoft.com/office/officeart/2005/8/layout/vList2"/>
    <dgm:cxn modelId="{3D45B49A-BABD-4F06-9883-AED94FBBAF6F}" srcId="{DF527EC3-CB41-4AB9-AF03-79E30788FE9C}" destId="{FC6EDDEF-1BAB-4DEA-92AA-ED2AA57EE7E9}" srcOrd="0" destOrd="0" parTransId="{93663AA2-BA4E-44C9-BD04-F153BD448E5C}" sibTransId="{0124D026-4020-41BE-810C-B20BC2BAD36A}"/>
    <dgm:cxn modelId="{C06D4E9D-DE72-4B72-BAE6-9F9E1C17D9C1}" type="presOf" srcId="{FC6EDDEF-1BAB-4DEA-92AA-ED2AA57EE7E9}" destId="{7C71772E-0B13-477C-86E2-FB2BA5A5F3C4}" srcOrd="0" destOrd="0" presId="urn:microsoft.com/office/officeart/2005/8/layout/vList2"/>
    <dgm:cxn modelId="{622BAA9D-8CBB-43BC-A8EC-07326A9FF8FF}" type="presOf" srcId="{9192E8EB-B844-4734-A755-A9711FB575B7}" destId="{681EC403-FB30-49A4-BEC6-2D951AE4A933}" srcOrd="0" destOrd="0" presId="urn:microsoft.com/office/officeart/2005/8/layout/vList2"/>
    <dgm:cxn modelId="{40CBEA9D-1CDB-4F99-A887-6202E0FCCFB0}" type="presOf" srcId="{DF527EC3-CB41-4AB9-AF03-79E30788FE9C}" destId="{6F3F98F0-683A-4697-B594-2F9196DE7FF7}" srcOrd="0" destOrd="0" presId="urn:microsoft.com/office/officeart/2005/8/layout/vList2"/>
    <dgm:cxn modelId="{DDC085E8-7C03-4756-B1C2-33492715279B}" type="presOf" srcId="{F4545B3D-EB52-4F00-9E02-A4556FAB7E33}" destId="{1A112DB2-FCD4-4F95-BFFB-3E4B401A3397}" srcOrd="0" destOrd="0" presId="urn:microsoft.com/office/officeart/2005/8/layout/vList2"/>
    <dgm:cxn modelId="{8D7A8FEB-5C9B-41FF-816E-D2E8214F6013}" srcId="{DF527EC3-CB41-4AB9-AF03-79E30788FE9C}" destId="{56BE641A-54A3-44D5-8BB0-0B86FFE23B2C}" srcOrd="4" destOrd="0" parTransId="{5B118E5F-2A6E-4F3C-A7DB-6CA2D30ED9A1}" sibTransId="{F73E556D-2CED-4579-B2C5-CD693E32F83C}"/>
    <dgm:cxn modelId="{0321474B-578C-4E3B-82AD-B48A0FDB8DB7}" type="presParOf" srcId="{6F3F98F0-683A-4697-B594-2F9196DE7FF7}" destId="{7C71772E-0B13-477C-86E2-FB2BA5A5F3C4}" srcOrd="0" destOrd="0" presId="urn:microsoft.com/office/officeart/2005/8/layout/vList2"/>
    <dgm:cxn modelId="{0890AB9A-F56A-4DBA-B095-82B4BE5754F8}" type="presParOf" srcId="{6F3F98F0-683A-4697-B594-2F9196DE7FF7}" destId="{631EFF1B-7E8B-46A7-8B99-7B8A5CDA286D}" srcOrd="1" destOrd="0" presId="urn:microsoft.com/office/officeart/2005/8/layout/vList2"/>
    <dgm:cxn modelId="{F546D66C-76E2-4642-A25E-5ABB23707E4B}" type="presParOf" srcId="{6F3F98F0-683A-4697-B594-2F9196DE7FF7}" destId="{681EC403-FB30-49A4-BEC6-2D951AE4A933}" srcOrd="2" destOrd="0" presId="urn:microsoft.com/office/officeart/2005/8/layout/vList2"/>
    <dgm:cxn modelId="{9AE21CE5-BA40-4CF3-B8BE-A453CD84FC2A}" type="presParOf" srcId="{6F3F98F0-683A-4697-B594-2F9196DE7FF7}" destId="{946C1DB5-0939-4357-A4F2-63FB4C811B08}" srcOrd="3" destOrd="0" presId="urn:microsoft.com/office/officeart/2005/8/layout/vList2"/>
    <dgm:cxn modelId="{2C5834F0-B8FB-4FB1-9BBD-23C6FBF07336}" type="presParOf" srcId="{6F3F98F0-683A-4697-B594-2F9196DE7FF7}" destId="{1A112DB2-FCD4-4F95-BFFB-3E4B401A3397}" srcOrd="4" destOrd="0" presId="urn:microsoft.com/office/officeart/2005/8/layout/vList2"/>
    <dgm:cxn modelId="{D7116A6C-8C35-4E1E-A161-91975FD399C8}" type="presParOf" srcId="{6F3F98F0-683A-4697-B594-2F9196DE7FF7}" destId="{0003860B-B60E-45DB-8652-7838D4E57F17}" srcOrd="5" destOrd="0" presId="urn:microsoft.com/office/officeart/2005/8/layout/vList2"/>
    <dgm:cxn modelId="{265B2835-2452-4BC5-8ED8-F4C975B33A91}" type="presParOf" srcId="{6F3F98F0-683A-4697-B594-2F9196DE7FF7}" destId="{459E8A26-A328-43F8-9B02-D853DF61454A}" srcOrd="6" destOrd="0" presId="urn:microsoft.com/office/officeart/2005/8/layout/vList2"/>
    <dgm:cxn modelId="{78DF48A0-B30C-4B27-A676-48F88C646556}" type="presParOf" srcId="{6F3F98F0-683A-4697-B594-2F9196DE7FF7}" destId="{8833591F-1650-40EE-A0DC-198EA0A97C7A}" srcOrd="7" destOrd="0" presId="urn:microsoft.com/office/officeart/2005/8/layout/vList2"/>
    <dgm:cxn modelId="{C98E5F0E-7DD4-4A30-91A1-9DCC8546F5A7}" type="presParOf" srcId="{6F3F98F0-683A-4697-B594-2F9196DE7FF7}" destId="{637211C5-0FBE-4AA4-A4F2-073EFC89D85A}"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D81AB3-E514-4CEA-A599-DA3FAE940E08}">
      <dsp:nvSpPr>
        <dsp:cNvPr id="0" name=""/>
        <dsp:cNvSpPr/>
      </dsp:nvSpPr>
      <dsp:spPr>
        <a:xfrm>
          <a:off x="0" y="4608"/>
          <a:ext cx="9968947" cy="122323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IN" sz="5100" kern="1200"/>
            <a:t>Task 1 </a:t>
          </a:r>
        </a:p>
      </dsp:txBody>
      <dsp:txXfrm>
        <a:off x="59713" y="64321"/>
        <a:ext cx="9849521" cy="110380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C07018-4237-4FE9-A396-822092066C1B}">
      <dsp:nvSpPr>
        <dsp:cNvPr id="0" name=""/>
        <dsp:cNvSpPr/>
      </dsp:nvSpPr>
      <dsp:spPr>
        <a:xfrm>
          <a:off x="0" y="121486"/>
          <a:ext cx="10131425" cy="52767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Fixed-Rate Mortgages:</a:t>
          </a:r>
          <a:endParaRPr lang="en-IN" sz="2200" kern="1200"/>
        </a:p>
      </dsp:txBody>
      <dsp:txXfrm>
        <a:off x="25759" y="147245"/>
        <a:ext cx="10079907" cy="476152"/>
      </dsp:txXfrm>
    </dsp:sp>
    <dsp:sp modelId="{331607AB-EF6B-4474-9FB3-336B32771B26}">
      <dsp:nvSpPr>
        <dsp:cNvPr id="0" name=""/>
        <dsp:cNvSpPr/>
      </dsp:nvSpPr>
      <dsp:spPr>
        <a:xfrm>
          <a:off x="0" y="649157"/>
          <a:ext cx="10131425" cy="888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b="1" kern="1200"/>
            <a:t>Definition:</a:t>
          </a:r>
          <a:r>
            <a:rPr lang="en-US" sz="1700" kern="1200"/>
            <a:t> The interest rate remains constant throughout the loan term.</a:t>
          </a:r>
          <a:endParaRPr lang="en-IN" sz="1700" kern="1200"/>
        </a:p>
        <a:p>
          <a:pPr marL="171450" lvl="1" indent="-171450" algn="l" defTabSz="755650">
            <a:lnSpc>
              <a:spcPct val="90000"/>
            </a:lnSpc>
            <a:spcBef>
              <a:spcPct val="0"/>
            </a:spcBef>
            <a:spcAft>
              <a:spcPct val="20000"/>
            </a:spcAft>
            <a:buChar char="•"/>
          </a:pPr>
          <a:r>
            <a:rPr lang="en-US" sz="1700" b="1" kern="1200"/>
            <a:t>Advantages:</a:t>
          </a:r>
          <a:r>
            <a:rPr lang="en-US" sz="1700" kern="1200"/>
            <a:t> Predictable payments, protection against rising interest rates.</a:t>
          </a:r>
          <a:endParaRPr lang="en-IN" sz="1700" kern="1200"/>
        </a:p>
        <a:p>
          <a:pPr marL="171450" lvl="1" indent="-171450" algn="l" defTabSz="755650">
            <a:lnSpc>
              <a:spcPct val="90000"/>
            </a:lnSpc>
            <a:spcBef>
              <a:spcPct val="0"/>
            </a:spcBef>
            <a:spcAft>
              <a:spcPct val="20000"/>
            </a:spcAft>
            <a:buChar char="•"/>
          </a:pPr>
          <a:r>
            <a:rPr lang="en-US" sz="1700" b="1" kern="1200"/>
            <a:t>Disadvantages:</a:t>
          </a:r>
          <a:r>
            <a:rPr lang="en-US" sz="1700" kern="1200"/>
            <a:t> Higher initial interest rates compared to ARMs, less flexibility if interest rates fall.</a:t>
          </a:r>
          <a:endParaRPr lang="en-IN" sz="1700" kern="1200"/>
        </a:p>
      </dsp:txBody>
      <dsp:txXfrm>
        <a:off x="0" y="649157"/>
        <a:ext cx="10131425" cy="888030"/>
      </dsp:txXfrm>
    </dsp:sp>
    <dsp:sp modelId="{ACC90C04-F13D-4821-B2CB-C06E36D27863}">
      <dsp:nvSpPr>
        <dsp:cNvPr id="0" name=""/>
        <dsp:cNvSpPr/>
      </dsp:nvSpPr>
      <dsp:spPr>
        <a:xfrm>
          <a:off x="0" y="1537187"/>
          <a:ext cx="10131425" cy="52767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Adjustable-Rate Mortgages (ARMs):</a:t>
          </a:r>
          <a:endParaRPr lang="en-IN" sz="2200" kern="1200"/>
        </a:p>
      </dsp:txBody>
      <dsp:txXfrm>
        <a:off x="25759" y="1562946"/>
        <a:ext cx="10079907" cy="476152"/>
      </dsp:txXfrm>
    </dsp:sp>
    <dsp:sp modelId="{5C22CB39-8316-44F9-8FC4-F1F991E95F1F}">
      <dsp:nvSpPr>
        <dsp:cNvPr id="0" name=""/>
        <dsp:cNvSpPr/>
      </dsp:nvSpPr>
      <dsp:spPr>
        <a:xfrm>
          <a:off x="0" y="2064857"/>
          <a:ext cx="10131425" cy="888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b="1" kern="1200"/>
            <a:t>Definition:</a:t>
          </a:r>
          <a:r>
            <a:rPr lang="en-US" sz="1700" kern="1200"/>
            <a:t> The interest rate can change periodically based on a benchmark index.</a:t>
          </a:r>
          <a:endParaRPr lang="en-IN" sz="1700" kern="1200"/>
        </a:p>
        <a:p>
          <a:pPr marL="171450" lvl="1" indent="-171450" algn="l" defTabSz="755650">
            <a:lnSpc>
              <a:spcPct val="90000"/>
            </a:lnSpc>
            <a:spcBef>
              <a:spcPct val="0"/>
            </a:spcBef>
            <a:spcAft>
              <a:spcPct val="20000"/>
            </a:spcAft>
            <a:buChar char="•"/>
          </a:pPr>
          <a:r>
            <a:rPr lang="en-US" sz="1700" b="1" kern="1200"/>
            <a:t>Advantages:</a:t>
          </a:r>
          <a:r>
            <a:rPr lang="en-US" sz="1700" kern="1200"/>
            <a:t> Lower initial interest rates, potential for lower payments if interest rates fall.</a:t>
          </a:r>
          <a:endParaRPr lang="en-IN" sz="1700" kern="1200"/>
        </a:p>
        <a:p>
          <a:pPr marL="171450" lvl="1" indent="-171450" algn="l" defTabSz="755650">
            <a:lnSpc>
              <a:spcPct val="90000"/>
            </a:lnSpc>
            <a:spcBef>
              <a:spcPct val="0"/>
            </a:spcBef>
            <a:spcAft>
              <a:spcPct val="20000"/>
            </a:spcAft>
            <a:buChar char="•"/>
          </a:pPr>
          <a:r>
            <a:rPr lang="en-US" sz="1700" b="1" kern="1200"/>
            <a:t>Disadvantages:</a:t>
          </a:r>
          <a:r>
            <a:rPr lang="en-US" sz="1700" kern="1200"/>
            <a:t> Uncertainty in future payments, risk of higher payments if interest rates rise.</a:t>
          </a:r>
          <a:endParaRPr lang="en-IN" sz="1700" kern="1200"/>
        </a:p>
      </dsp:txBody>
      <dsp:txXfrm>
        <a:off x="0" y="2064857"/>
        <a:ext cx="10131425" cy="888030"/>
      </dsp:txXfrm>
    </dsp:sp>
    <dsp:sp modelId="{7E5EB717-9902-4B8B-9CEA-A5D7BC29E81F}">
      <dsp:nvSpPr>
        <dsp:cNvPr id="0" name=""/>
        <dsp:cNvSpPr/>
      </dsp:nvSpPr>
      <dsp:spPr>
        <a:xfrm>
          <a:off x="0" y="2952887"/>
          <a:ext cx="10131425" cy="52767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Interest-Only Mortgages:</a:t>
          </a:r>
          <a:endParaRPr lang="en-IN" sz="2200" kern="1200"/>
        </a:p>
      </dsp:txBody>
      <dsp:txXfrm>
        <a:off x="25759" y="2978646"/>
        <a:ext cx="10079907" cy="476152"/>
      </dsp:txXfrm>
    </dsp:sp>
    <dsp:sp modelId="{F073D766-EC28-4D30-9F12-D070CD832A17}">
      <dsp:nvSpPr>
        <dsp:cNvPr id="0" name=""/>
        <dsp:cNvSpPr/>
      </dsp:nvSpPr>
      <dsp:spPr>
        <a:xfrm>
          <a:off x="0" y="3480557"/>
          <a:ext cx="10131425" cy="1115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b="1" kern="1200"/>
            <a:t>Definition:</a:t>
          </a:r>
          <a:r>
            <a:rPr lang="en-US" sz="1700" kern="1200"/>
            <a:t> Borrowers pay only the interest for a specified period, after which they start paying both principal and interest.</a:t>
          </a:r>
          <a:endParaRPr lang="en-IN" sz="1700" kern="1200"/>
        </a:p>
        <a:p>
          <a:pPr marL="171450" lvl="1" indent="-171450" algn="l" defTabSz="755650">
            <a:lnSpc>
              <a:spcPct val="90000"/>
            </a:lnSpc>
            <a:spcBef>
              <a:spcPct val="0"/>
            </a:spcBef>
            <a:spcAft>
              <a:spcPct val="20000"/>
            </a:spcAft>
            <a:buChar char="•"/>
          </a:pPr>
          <a:r>
            <a:rPr lang="en-US" sz="1700" b="1" kern="1200"/>
            <a:t>Advantages:</a:t>
          </a:r>
          <a:r>
            <a:rPr lang="en-US" sz="1700" kern="1200"/>
            <a:t> Lower initial payments, more cash flow for other investments.</a:t>
          </a:r>
          <a:endParaRPr lang="en-IN" sz="1700" kern="1200"/>
        </a:p>
        <a:p>
          <a:pPr marL="171450" lvl="1" indent="-171450" algn="l" defTabSz="755650">
            <a:lnSpc>
              <a:spcPct val="90000"/>
            </a:lnSpc>
            <a:spcBef>
              <a:spcPct val="0"/>
            </a:spcBef>
            <a:spcAft>
              <a:spcPct val="20000"/>
            </a:spcAft>
            <a:buChar char="•"/>
          </a:pPr>
          <a:r>
            <a:rPr lang="en-US" sz="1700" b="1" kern="1200"/>
            <a:t>Disadvantages:</a:t>
          </a:r>
          <a:r>
            <a:rPr lang="en-US" sz="1700" kern="1200"/>
            <a:t> Higher payments after the interest-only period, risk of not building equity in the property.</a:t>
          </a:r>
          <a:endParaRPr lang="en-IN" sz="1700" kern="1200"/>
        </a:p>
      </dsp:txBody>
      <dsp:txXfrm>
        <a:off x="0" y="3480557"/>
        <a:ext cx="10131425" cy="111573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805CFF-28FF-4AB7-AE12-88E27DB47D03}">
      <dsp:nvSpPr>
        <dsp:cNvPr id="0" name=""/>
        <dsp:cNvSpPr/>
      </dsp:nvSpPr>
      <dsp:spPr>
        <a:xfrm rot="5400000">
          <a:off x="5429715" y="-1417489"/>
          <a:ext cx="2919306" cy="6484112"/>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b="1" kern="1200"/>
            <a:t>Application:</a:t>
          </a:r>
          <a:r>
            <a:rPr lang="en-US" sz="2000" kern="1200"/>
            <a:t> The borrower submits a mortgage application to the lender, providing personal and financial information.</a:t>
          </a:r>
          <a:endParaRPr lang="en-IN" sz="2000" kern="1200"/>
        </a:p>
        <a:p>
          <a:pPr marL="228600" lvl="1" indent="-228600" algn="l" defTabSz="889000">
            <a:lnSpc>
              <a:spcPct val="90000"/>
            </a:lnSpc>
            <a:spcBef>
              <a:spcPct val="0"/>
            </a:spcBef>
            <a:spcAft>
              <a:spcPct val="15000"/>
            </a:spcAft>
            <a:buChar char="•"/>
          </a:pPr>
          <a:r>
            <a:rPr lang="en-US" sz="2000" b="1" kern="1200"/>
            <a:t>Pre-Approval:</a:t>
          </a:r>
          <a:r>
            <a:rPr lang="en-US" sz="2000" kern="1200"/>
            <a:t> The lender evaluates the borrower's creditworthiness and provides a pre-approval letter indicating the loan amount they are likely to qualify for.</a:t>
          </a:r>
          <a:endParaRPr lang="en-IN" sz="2000" kern="1200"/>
        </a:p>
        <a:p>
          <a:pPr marL="228600" lvl="1" indent="-228600" algn="l" defTabSz="889000">
            <a:lnSpc>
              <a:spcPct val="90000"/>
            </a:lnSpc>
            <a:spcBef>
              <a:spcPct val="0"/>
            </a:spcBef>
            <a:spcAft>
              <a:spcPct val="15000"/>
            </a:spcAft>
            <a:buChar char="•"/>
          </a:pPr>
          <a:r>
            <a:rPr lang="en-US" sz="2000" b="1" kern="1200"/>
            <a:t>Property Appraisal:</a:t>
          </a:r>
          <a:r>
            <a:rPr lang="en-US" sz="2000" kern="1200"/>
            <a:t> The lender arranges for an appraisal of the property to determine its market value.</a:t>
          </a:r>
          <a:endParaRPr lang="en-IN" sz="2000" kern="1200"/>
        </a:p>
      </dsp:txBody>
      <dsp:txXfrm rot="-5400000">
        <a:off x="3647313" y="507422"/>
        <a:ext cx="6341603" cy="2634288"/>
      </dsp:txXfrm>
    </dsp:sp>
    <dsp:sp modelId="{8EF37D85-8F0D-484A-9451-12C1EB31D736}">
      <dsp:nvSpPr>
        <dsp:cNvPr id="0" name=""/>
        <dsp:cNvSpPr/>
      </dsp:nvSpPr>
      <dsp:spPr>
        <a:xfrm>
          <a:off x="0" y="0"/>
          <a:ext cx="3647313" cy="364913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87630" rIns="175260" bIns="87630" numCol="1" spcCol="1270" anchor="ctr" anchorCtr="0">
          <a:noAutofit/>
        </a:bodyPr>
        <a:lstStyle/>
        <a:p>
          <a:pPr marL="0" lvl="0" indent="0" algn="ctr" defTabSz="2044700">
            <a:lnSpc>
              <a:spcPct val="90000"/>
            </a:lnSpc>
            <a:spcBef>
              <a:spcPct val="0"/>
            </a:spcBef>
            <a:spcAft>
              <a:spcPct val="35000"/>
            </a:spcAft>
            <a:buNone/>
          </a:pPr>
          <a:r>
            <a:rPr lang="en-US" sz="4600" b="1" kern="1200"/>
            <a:t>Mortgage Origination:</a:t>
          </a:r>
          <a:endParaRPr lang="en-IN" sz="4600" kern="1200"/>
        </a:p>
      </dsp:txBody>
      <dsp:txXfrm>
        <a:off x="178047" y="178047"/>
        <a:ext cx="3291219" cy="329303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960B83-7714-48F1-9B4C-F6D9B95F827A}">
      <dsp:nvSpPr>
        <dsp:cNvPr id="0" name=""/>
        <dsp:cNvSpPr/>
      </dsp:nvSpPr>
      <dsp:spPr>
        <a:xfrm rot="5400000">
          <a:off x="5429715" y="-1417489"/>
          <a:ext cx="2919306" cy="6484112"/>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b="1" kern="1200"/>
            <a:t>Credit Evaluation:</a:t>
          </a:r>
          <a:r>
            <a:rPr lang="en-US" sz="1600" kern="1200"/>
            <a:t> The lender reviews the borrower's credit report and score to assess their ability to repay the loan.</a:t>
          </a:r>
          <a:endParaRPr lang="en-IN" sz="1600" kern="1200"/>
        </a:p>
        <a:p>
          <a:pPr marL="171450" lvl="1" indent="-171450" algn="l" defTabSz="711200">
            <a:lnSpc>
              <a:spcPct val="90000"/>
            </a:lnSpc>
            <a:spcBef>
              <a:spcPct val="0"/>
            </a:spcBef>
            <a:spcAft>
              <a:spcPct val="15000"/>
            </a:spcAft>
            <a:buChar char="•"/>
          </a:pPr>
          <a:r>
            <a:rPr lang="en-US" sz="1600" b="1" kern="1200"/>
            <a:t>Income and Employment Verification:</a:t>
          </a:r>
          <a:r>
            <a:rPr lang="en-US" sz="1600" kern="1200"/>
            <a:t> The lender verifies the borrower's income and employment status to ensure they have a stable source of income.</a:t>
          </a:r>
          <a:endParaRPr lang="en-IN" sz="1600" kern="1200"/>
        </a:p>
        <a:p>
          <a:pPr marL="171450" lvl="1" indent="-171450" algn="l" defTabSz="711200">
            <a:lnSpc>
              <a:spcPct val="90000"/>
            </a:lnSpc>
            <a:spcBef>
              <a:spcPct val="0"/>
            </a:spcBef>
            <a:spcAft>
              <a:spcPct val="15000"/>
            </a:spcAft>
            <a:buChar char="•"/>
          </a:pPr>
          <a:r>
            <a:rPr lang="en-US" sz="1600" b="1" kern="1200"/>
            <a:t>Debt-to-Income Ratio:</a:t>
          </a:r>
          <a:r>
            <a:rPr lang="en-US" sz="1600" kern="1200"/>
            <a:t> The lender calculates the borrower's debt-to-income ratio to evaluate their ability to manage monthly mortgage payments.</a:t>
          </a:r>
          <a:endParaRPr lang="en-IN" sz="1600" kern="1200"/>
        </a:p>
        <a:p>
          <a:pPr marL="171450" lvl="1" indent="-171450" algn="l" defTabSz="711200">
            <a:lnSpc>
              <a:spcPct val="90000"/>
            </a:lnSpc>
            <a:spcBef>
              <a:spcPct val="0"/>
            </a:spcBef>
            <a:spcAft>
              <a:spcPct val="15000"/>
            </a:spcAft>
            <a:buChar char="•"/>
          </a:pPr>
          <a:r>
            <a:rPr lang="en-US" sz="1600" b="1" kern="1200"/>
            <a:t>Approval/Denial:</a:t>
          </a:r>
          <a:r>
            <a:rPr lang="en-US" sz="1600" kern="1200"/>
            <a:t> Based on the evaluation, the lender approves or denies the loan application. If approved, the terms of the loan are outlined in a commitment letter.</a:t>
          </a:r>
          <a:endParaRPr lang="en-IN" sz="1600" kern="1200"/>
        </a:p>
      </dsp:txBody>
      <dsp:txXfrm rot="-5400000">
        <a:off x="3647313" y="507422"/>
        <a:ext cx="6341603" cy="2634288"/>
      </dsp:txXfrm>
    </dsp:sp>
    <dsp:sp modelId="{6F9457F5-D648-461E-993B-C222ECF1726A}">
      <dsp:nvSpPr>
        <dsp:cNvPr id="0" name=""/>
        <dsp:cNvSpPr/>
      </dsp:nvSpPr>
      <dsp:spPr>
        <a:xfrm>
          <a:off x="0" y="0"/>
          <a:ext cx="3647313" cy="364913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US" sz="4000" b="1" kern="1200"/>
            <a:t>Underwriting:</a:t>
          </a:r>
          <a:endParaRPr lang="en-IN" sz="4000" kern="1200"/>
        </a:p>
      </dsp:txBody>
      <dsp:txXfrm>
        <a:off x="178047" y="178047"/>
        <a:ext cx="3291219" cy="329303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D9CF86-87D6-47FE-A813-68500A1D18DA}">
      <dsp:nvSpPr>
        <dsp:cNvPr id="0" name=""/>
        <dsp:cNvSpPr/>
      </dsp:nvSpPr>
      <dsp:spPr>
        <a:xfrm rot="5400000">
          <a:off x="5429715" y="-1417489"/>
          <a:ext cx="2919306" cy="6484112"/>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b="1" kern="1200"/>
            <a:t>Payment Collection:</a:t>
          </a:r>
          <a:r>
            <a:rPr lang="en-US" sz="1600" kern="1200"/>
            <a:t> The mortgage servicer collects monthly payments from the borrower, including principal, interest, taxes, and insurance.</a:t>
          </a:r>
          <a:endParaRPr lang="en-IN" sz="1600" kern="1200"/>
        </a:p>
        <a:p>
          <a:pPr marL="171450" lvl="1" indent="-171450" algn="l" defTabSz="711200">
            <a:lnSpc>
              <a:spcPct val="90000"/>
            </a:lnSpc>
            <a:spcBef>
              <a:spcPct val="0"/>
            </a:spcBef>
            <a:spcAft>
              <a:spcPct val="15000"/>
            </a:spcAft>
            <a:buChar char="•"/>
          </a:pPr>
          <a:r>
            <a:rPr lang="en-US" sz="1600" b="1" kern="1200"/>
            <a:t>Escrow Management:</a:t>
          </a:r>
          <a:r>
            <a:rPr lang="en-US" sz="1600" kern="1200"/>
            <a:t> The servicer manages escrow accounts for property taxes and home owners’ insurance, ensuring timely payments.</a:t>
          </a:r>
          <a:endParaRPr lang="en-IN" sz="1600" kern="1200"/>
        </a:p>
        <a:p>
          <a:pPr marL="171450" lvl="1" indent="-171450" algn="l" defTabSz="711200">
            <a:lnSpc>
              <a:spcPct val="90000"/>
            </a:lnSpc>
            <a:spcBef>
              <a:spcPct val="0"/>
            </a:spcBef>
            <a:spcAft>
              <a:spcPct val="15000"/>
            </a:spcAft>
            <a:buChar char="•"/>
          </a:pPr>
          <a:r>
            <a:rPr lang="en-US" sz="1600" b="1" kern="1200"/>
            <a:t>Customer Service:</a:t>
          </a:r>
          <a:r>
            <a:rPr lang="en-US" sz="1600" kern="1200"/>
            <a:t> The servicer provides customer support, answering questions and addressing issues related to the mortgage.</a:t>
          </a:r>
          <a:endParaRPr lang="en-IN" sz="1600" kern="1200"/>
        </a:p>
        <a:p>
          <a:pPr marL="171450" lvl="1" indent="-171450" algn="l" defTabSz="711200">
            <a:lnSpc>
              <a:spcPct val="90000"/>
            </a:lnSpc>
            <a:spcBef>
              <a:spcPct val="0"/>
            </a:spcBef>
            <a:spcAft>
              <a:spcPct val="15000"/>
            </a:spcAft>
            <a:buChar char="•"/>
          </a:pPr>
          <a:r>
            <a:rPr lang="en-US" sz="1600" b="1" kern="1200"/>
            <a:t>Delinquency Management:</a:t>
          </a:r>
          <a:r>
            <a:rPr lang="en-US" sz="1600" kern="1200"/>
            <a:t> If the borrower misses payments, the servicer works with them to find solutions, such as loan modification or forbearance, to avoid foreclosure.</a:t>
          </a:r>
          <a:endParaRPr lang="en-IN" sz="1600" kern="1200"/>
        </a:p>
      </dsp:txBody>
      <dsp:txXfrm rot="-5400000">
        <a:off x="3647313" y="507422"/>
        <a:ext cx="6341603" cy="2634288"/>
      </dsp:txXfrm>
    </dsp:sp>
    <dsp:sp modelId="{76147BF0-4827-4DA3-98CB-2F876403051B}">
      <dsp:nvSpPr>
        <dsp:cNvPr id="0" name=""/>
        <dsp:cNvSpPr/>
      </dsp:nvSpPr>
      <dsp:spPr>
        <a:xfrm>
          <a:off x="0" y="0"/>
          <a:ext cx="3647313" cy="364913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104775" rIns="209550" bIns="104775" numCol="1" spcCol="1270" anchor="ctr" anchorCtr="0">
          <a:noAutofit/>
        </a:bodyPr>
        <a:lstStyle/>
        <a:p>
          <a:pPr marL="0" lvl="0" indent="0" algn="ctr" defTabSz="2444750">
            <a:lnSpc>
              <a:spcPct val="90000"/>
            </a:lnSpc>
            <a:spcBef>
              <a:spcPct val="0"/>
            </a:spcBef>
            <a:spcAft>
              <a:spcPct val="35000"/>
            </a:spcAft>
            <a:buNone/>
          </a:pPr>
          <a:r>
            <a:rPr lang="en-US" sz="5500" b="1" kern="1200"/>
            <a:t>Mortgage Servicing:</a:t>
          </a:r>
          <a:endParaRPr lang="en-IN" sz="5500" kern="1200"/>
        </a:p>
      </dsp:txBody>
      <dsp:txXfrm>
        <a:off x="178047" y="178047"/>
        <a:ext cx="3291219" cy="329303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C3F701-464A-4698-B472-0B8BBD3F296B}">
      <dsp:nvSpPr>
        <dsp:cNvPr id="0" name=""/>
        <dsp:cNvSpPr/>
      </dsp:nvSpPr>
      <dsp:spPr>
        <a:xfrm>
          <a:off x="3401" y="206693"/>
          <a:ext cx="3316019" cy="620351"/>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b="1" kern="1200"/>
            <a:t>Securities and Exchange Commission (SEC):</a:t>
          </a:r>
          <a:endParaRPr lang="en-IN" sz="1700" kern="1200"/>
        </a:p>
      </dsp:txBody>
      <dsp:txXfrm>
        <a:off x="3401" y="206693"/>
        <a:ext cx="3316019" cy="620351"/>
      </dsp:txXfrm>
    </dsp:sp>
    <dsp:sp modelId="{A1144B2A-9CE9-4103-A644-2500219E5DBC}">
      <dsp:nvSpPr>
        <dsp:cNvPr id="0" name=""/>
        <dsp:cNvSpPr/>
      </dsp:nvSpPr>
      <dsp:spPr>
        <a:xfrm>
          <a:off x="3401" y="827044"/>
          <a:ext cx="3316019" cy="4094853"/>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b="1" kern="1200"/>
            <a:t>Role:</a:t>
          </a:r>
          <a:r>
            <a:rPr lang="en-US" sz="1700" kern="1200"/>
            <a:t> The SEC is responsible for regulating the securities markets, including mortgage-backed securities (MBS). It ensures transparency, fairness, and efficiency in the securities markets.</a:t>
          </a:r>
          <a:endParaRPr lang="en-IN" sz="1700" kern="1200"/>
        </a:p>
        <a:p>
          <a:pPr marL="171450" lvl="1" indent="-171450" algn="l" defTabSz="755650">
            <a:lnSpc>
              <a:spcPct val="90000"/>
            </a:lnSpc>
            <a:spcBef>
              <a:spcPct val="0"/>
            </a:spcBef>
            <a:spcAft>
              <a:spcPct val="15000"/>
            </a:spcAft>
            <a:buChar char="•"/>
          </a:pPr>
          <a:r>
            <a:rPr lang="en-US" sz="1700" b="1" kern="1200"/>
            <a:t>Functions:</a:t>
          </a:r>
          <a:r>
            <a:rPr lang="en-US" sz="1700" kern="1200"/>
            <a:t> The SEC enforces securities laws, regulates securities firms and exchanges, and oversees the disclosure of important financial information to protect investors and maintain market integrity.</a:t>
          </a:r>
          <a:endParaRPr lang="en-IN" sz="1700" kern="1200"/>
        </a:p>
      </dsp:txBody>
      <dsp:txXfrm>
        <a:off x="3401" y="827044"/>
        <a:ext cx="3316019" cy="4094853"/>
      </dsp:txXfrm>
    </dsp:sp>
    <dsp:sp modelId="{39DF1052-D170-4703-B255-36715CBDCDED}">
      <dsp:nvSpPr>
        <dsp:cNvPr id="0" name=""/>
        <dsp:cNvSpPr/>
      </dsp:nvSpPr>
      <dsp:spPr>
        <a:xfrm>
          <a:off x="3783663" y="206693"/>
          <a:ext cx="3316019" cy="620351"/>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b="1" kern="1200"/>
            <a:t>Federal Reserve (Fed):</a:t>
          </a:r>
          <a:endParaRPr lang="en-IN" sz="1700" kern="1200"/>
        </a:p>
      </dsp:txBody>
      <dsp:txXfrm>
        <a:off x="3783663" y="206693"/>
        <a:ext cx="3316019" cy="620351"/>
      </dsp:txXfrm>
    </dsp:sp>
    <dsp:sp modelId="{85061CF6-6A4B-4485-A6DF-0D619A5BE86C}">
      <dsp:nvSpPr>
        <dsp:cNvPr id="0" name=""/>
        <dsp:cNvSpPr/>
      </dsp:nvSpPr>
      <dsp:spPr>
        <a:xfrm>
          <a:off x="3783663" y="827044"/>
          <a:ext cx="3316019" cy="4094853"/>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b="1" kern="1200"/>
            <a:t>Role:</a:t>
          </a:r>
          <a:r>
            <a:rPr lang="en-US" sz="1700" kern="1200"/>
            <a:t> The Federal Reserve regulates and supervises financial institutions, implements monetary policy, and maintains financial stability. It influences interest rates and the availability of credit, impacting mortgage rates and lending.</a:t>
          </a:r>
          <a:endParaRPr lang="en-IN" sz="1700" kern="1200"/>
        </a:p>
        <a:p>
          <a:pPr marL="171450" lvl="1" indent="-171450" algn="l" defTabSz="755650">
            <a:lnSpc>
              <a:spcPct val="90000"/>
            </a:lnSpc>
            <a:spcBef>
              <a:spcPct val="0"/>
            </a:spcBef>
            <a:spcAft>
              <a:spcPct val="15000"/>
            </a:spcAft>
            <a:buChar char="•"/>
          </a:pPr>
          <a:r>
            <a:rPr lang="en-US" sz="1700" b="1" kern="1200"/>
            <a:t>Functions:</a:t>
          </a:r>
          <a:r>
            <a:rPr lang="en-US" sz="1700" kern="1200"/>
            <a:t> The Fed sets reserve requirements, conducts open market operations, and provides financial services to depository institutions. It also conducts stress tests to ensure the resilience of major banks and monitors systemic risk.</a:t>
          </a:r>
          <a:endParaRPr lang="en-IN" sz="1700" kern="1200"/>
        </a:p>
      </dsp:txBody>
      <dsp:txXfrm>
        <a:off x="3783663" y="827044"/>
        <a:ext cx="3316019" cy="4094853"/>
      </dsp:txXfrm>
    </dsp:sp>
    <dsp:sp modelId="{B3336C67-4625-4B42-9993-9FAB0D6687BF}">
      <dsp:nvSpPr>
        <dsp:cNvPr id="0" name=""/>
        <dsp:cNvSpPr/>
      </dsp:nvSpPr>
      <dsp:spPr>
        <a:xfrm>
          <a:off x="7563926" y="206693"/>
          <a:ext cx="3316019" cy="620351"/>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b="1" kern="1200"/>
            <a:t>Consumer Financial Protection Bureau (CFPB):</a:t>
          </a:r>
          <a:endParaRPr lang="en-IN" sz="1700" kern="1200"/>
        </a:p>
      </dsp:txBody>
      <dsp:txXfrm>
        <a:off x="7563926" y="206693"/>
        <a:ext cx="3316019" cy="620351"/>
      </dsp:txXfrm>
    </dsp:sp>
    <dsp:sp modelId="{5911383C-E793-4E47-BFC2-8A4A2301D020}">
      <dsp:nvSpPr>
        <dsp:cNvPr id="0" name=""/>
        <dsp:cNvSpPr/>
      </dsp:nvSpPr>
      <dsp:spPr>
        <a:xfrm>
          <a:off x="7563926" y="827044"/>
          <a:ext cx="3316019" cy="4094853"/>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b="1" kern="1200"/>
            <a:t>Role:</a:t>
          </a:r>
          <a:r>
            <a:rPr lang="en-US" sz="1700" kern="1200"/>
            <a:t> The CFPB is dedicated to protecting consumers in the financial marketplace. It regulates the offering and provision of consumer financial products and services, including mortgage loans.</a:t>
          </a:r>
          <a:endParaRPr lang="en-IN" sz="1700" kern="1200"/>
        </a:p>
        <a:p>
          <a:pPr marL="171450" lvl="1" indent="-171450" algn="l" defTabSz="755650">
            <a:lnSpc>
              <a:spcPct val="90000"/>
            </a:lnSpc>
            <a:spcBef>
              <a:spcPct val="0"/>
            </a:spcBef>
            <a:spcAft>
              <a:spcPct val="15000"/>
            </a:spcAft>
            <a:buChar char="•"/>
          </a:pPr>
          <a:r>
            <a:rPr lang="en-US" sz="1700" b="1" kern="1200"/>
            <a:t>Functions:</a:t>
          </a:r>
          <a:r>
            <a:rPr lang="en-US" sz="1700" kern="1200"/>
            <a:t> The CFPB enforces consumer protection laws, writes and enforces rules for financial institutions, and provides financial education to consumers. It also handles consumer complaints and promotes transparency in financial products.</a:t>
          </a:r>
          <a:endParaRPr lang="en-IN" sz="1700" kern="1200"/>
        </a:p>
      </dsp:txBody>
      <dsp:txXfrm>
        <a:off x="7563926" y="827044"/>
        <a:ext cx="3316019" cy="409485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9E9E8F-E8BB-4592-BE93-E49B295EA4EB}">
      <dsp:nvSpPr>
        <dsp:cNvPr id="0" name=""/>
        <dsp:cNvSpPr/>
      </dsp:nvSpPr>
      <dsp:spPr>
        <a:xfrm>
          <a:off x="0" y="51273"/>
          <a:ext cx="10131425" cy="50368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Dodd-Frank Wall Street Reform and Consumer Protection Act:</a:t>
          </a:r>
          <a:endParaRPr lang="en-IN" sz="2100" kern="1200"/>
        </a:p>
      </dsp:txBody>
      <dsp:txXfrm>
        <a:off x="24588" y="75861"/>
        <a:ext cx="10082249" cy="454509"/>
      </dsp:txXfrm>
    </dsp:sp>
    <dsp:sp modelId="{29DE15B2-2917-42F9-BA9C-1BFD9BE3B599}">
      <dsp:nvSpPr>
        <dsp:cNvPr id="0" name=""/>
        <dsp:cNvSpPr/>
      </dsp:nvSpPr>
      <dsp:spPr>
        <a:xfrm>
          <a:off x="0" y="554958"/>
          <a:ext cx="10131425" cy="3042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1" kern="1200"/>
            <a:t>Overview:</a:t>
          </a:r>
          <a:r>
            <a:rPr lang="en-US" sz="1600" kern="1200"/>
            <a:t> Enacted in 2010 in response to the 2008 financial crisis, the Dodd-Frank Act aims to reduce risks in the financial system and prevent future crises. It introduced significant changes to financial regulation, including mortgage lending and trading.</a:t>
          </a:r>
          <a:endParaRPr lang="en-IN" sz="1600" kern="1200"/>
        </a:p>
        <a:p>
          <a:pPr marL="171450" lvl="1" indent="-171450" algn="l" defTabSz="711200">
            <a:lnSpc>
              <a:spcPct val="90000"/>
            </a:lnSpc>
            <a:spcBef>
              <a:spcPct val="0"/>
            </a:spcBef>
            <a:spcAft>
              <a:spcPct val="20000"/>
            </a:spcAft>
            <a:buChar char="•"/>
          </a:pPr>
          <a:r>
            <a:rPr lang="en-US" sz="1600" b="1" kern="1200"/>
            <a:t>Key Provisions:</a:t>
          </a:r>
          <a:endParaRPr lang="en-IN" sz="1600" kern="1200"/>
        </a:p>
        <a:p>
          <a:pPr marL="342900" lvl="2" indent="-171450" algn="l" defTabSz="711200">
            <a:lnSpc>
              <a:spcPct val="90000"/>
            </a:lnSpc>
            <a:spcBef>
              <a:spcPct val="0"/>
            </a:spcBef>
            <a:spcAft>
              <a:spcPct val="20000"/>
            </a:spcAft>
            <a:buChar char="•"/>
          </a:pPr>
          <a:r>
            <a:rPr lang="en-US" sz="1600" b="1" kern="1200"/>
            <a:t>Consumer Protection:</a:t>
          </a:r>
          <a:r>
            <a:rPr lang="en-US" sz="1600" kern="1200"/>
            <a:t> Established the CFPB to enforce consumer protection laws and oversee mortgage lending practices.</a:t>
          </a:r>
          <a:endParaRPr lang="en-IN" sz="1600" kern="1200"/>
        </a:p>
        <a:p>
          <a:pPr marL="342900" lvl="2" indent="-171450" algn="l" defTabSz="711200">
            <a:lnSpc>
              <a:spcPct val="90000"/>
            </a:lnSpc>
            <a:spcBef>
              <a:spcPct val="0"/>
            </a:spcBef>
            <a:spcAft>
              <a:spcPct val="20000"/>
            </a:spcAft>
            <a:buChar char="•"/>
          </a:pPr>
          <a:r>
            <a:rPr lang="en-US" sz="1600" b="1" kern="1200"/>
            <a:t>Risk Retention:</a:t>
          </a:r>
          <a:r>
            <a:rPr lang="en-US" sz="1600" kern="1200"/>
            <a:t> Requires issuers of asset-backed securities (including MBS) to retain at least 5% of the credit risk, ensuring they have a stake in the performance of the loans they originate.</a:t>
          </a:r>
          <a:endParaRPr lang="en-IN" sz="1600" kern="1200"/>
        </a:p>
        <a:p>
          <a:pPr marL="342900" lvl="2" indent="-171450" algn="l" defTabSz="711200">
            <a:lnSpc>
              <a:spcPct val="90000"/>
            </a:lnSpc>
            <a:spcBef>
              <a:spcPct val="0"/>
            </a:spcBef>
            <a:spcAft>
              <a:spcPct val="20000"/>
            </a:spcAft>
            <a:buChar char="•"/>
          </a:pPr>
          <a:r>
            <a:rPr lang="en-US" sz="1600" b="1" kern="1200"/>
            <a:t>Volcker Rule:</a:t>
          </a:r>
          <a:r>
            <a:rPr lang="en-US" sz="1600" kern="1200"/>
            <a:t> Prohibits banks from engaging in proprietary trading and limits their investments in hedge funds and private equity, reducing speculative risks.</a:t>
          </a:r>
          <a:endParaRPr lang="en-IN" sz="1600" kern="1200"/>
        </a:p>
        <a:p>
          <a:pPr marL="342900" lvl="2" indent="-171450" algn="l" defTabSz="711200">
            <a:lnSpc>
              <a:spcPct val="90000"/>
            </a:lnSpc>
            <a:spcBef>
              <a:spcPct val="0"/>
            </a:spcBef>
            <a:spcAft>
              <a:spcPct val="20000"/>
            </a:spcAft>
            <a:buChar char="•"/>
          </a:pPr>
          <a:r>
            <a:rPr lang="en-US" sz="1600" b="1" kern="1200"/>
            <a:t>Mortgage Reform:</a:t>
          </a:r>
          <a:r>
            <a:rPr lang="en-US" sz="1600" kern="1200"/>
            <a:t> Imposed stricter regulations on mortgage origination, including the ability-to-repay rule, which requires lenders to verify a borrower's ability to repay the loan.</a:t>
          </a:r>
          <a:endParaRPr lang="en-IN" sz="1600" kern="1200"/>
        </a:p>
      </dsp:txBody>
      <dsp:txXfrm>
        <a:off x="0" y="554958"/>
        <a:ext cx="10131425" cy="304290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AF1D05-E4C6-46E8-AE47-B62CEAA8396F}">
      <dsp:nvSpPr>
        <dsp:cNvPr id="0" name=""/>
        <dsp:cNvSpPr/>
      </dsp:nvSpPr>
      <dsp:spPr>
        <a:xfrm>
          <a:off x="0" y="93064"/>
          <a:ext cx="10131425" cy="62361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a:t>Basel III Accords:</a:t>
          </a:r>
          <a:endParaRPr lang="en-IN" sz="2600" kern="1200"/>
        </a:p>
      </dsp:txBody>
      <dsp:txXfrm>
        <a:off x="30442" y="123506"/>
        <a:ext cx="10070541" cy="562726"/>
      </dsp:txXfrm>
    </dsp:sp>
    <dsp:sp modelId="{9D3FC1F9-AD5C-477F-AA7C-176021495E0A}">
      <dsp:nvSpPr>
        <dsp:cNvPr id="0" name=""/>
        <dsp:cNvSpPr/>
      </dsp:nvSpPr>
      <dsp:spPr>
        <a:xfrm>
          <a:off x="0" y="716674"/>
          <a:ext cx="10131425" cy="430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b="1" kern="1200"/>
            <a:t>Overview:</a:t>
          </a:r>
          <a:r>
            <a:rPr lang="en-US" sz="2000" kern="1200"/>
            <a:t> Basel III is a set of international banking regulations developed by the Basel Committee on Banking Supervision. It aims to strengthen the regulation, supervision, and risk management of banks, enhancing their resilience to financial stress.</a:t>
          </a:r>
          <a:endParaRPr lang="en-IN" sz="2000" kern="1200"/>
        </a:p>
        <a:p>
          <a:pPr marL="228600" lvl="1" indent="-228600" algn="l" defTabSz="889000">
            <a:lnSpc>
              <a:spcPct val="90000"/>
            </a:lnSpc>
            <a:spcBef>
              <a:spcPct val="0"/>
            </a:spcBef>
            <a:spcAft>
              <a:spcPct val="20000"/>
            </a:spcAft>
            <a:buChar char="•"/>
          </a:pPr>
          <a:r>
            <a:rPr lang="en-US" sz="2000" b="1" kern="1200"/>
            <a:t>Key Provisions:</a:t>
          </a:r>
          <a:endParaRPr lang="en-IN" sz="2000" kern="1200"/>
        </a:p>
        <a:p>
          <a:pPr marL="457200" lvl="2" indent="-228600" algn="l" defTabSz="889000">
            <a:lnSpc>
              <a:spcPct val="90000"/>
            </a:lnSpc>
            <a:spcBef>
              <a:spcPct val="0"/>
            </a:spcBef>
            <a:spcAft>
              <a:spcPct val="20000"/>
            </a:spcAft>
            <a:buChar char="•"/>
          </a:pPr>
          <a:r>
            <a:rPr lang="en-US" sz="2000" b="1" kern="1200"/>
            <a:t>Capital Requirements:</a:t>
          </a:r>
          <a:r>
            <a:rPr lang="en-US" sz="2000" kern="1200"/>
            <a:t> Increases the minimum capital requirements for banks, ensuring they have sufficient capital to absorb losses. This includes higher common equity tier 1 (CET1) capital and total capital ratios.</a:t>
          </a:r>
          <a:endParaRPr lang="en-IN" sz="2000" kern="1200"/>
        </a:p>
        <a:p>
          <a:pPr marL="457200" lvl="2" indent="-228600" algn="l" defTabSz="889000">
            <a:lnSpc>
              <a:spcPct val="90000"/>
            </a:lnSpc>
            <a:spcBef>
              <a:spcPct val="0"/>
            </a:spcBef>
            <a:spcAft>
              <a:spcPct val="20000"/>
            </a:spcAft>
            <a:buChar char="•"/>
          </a:pPr>
          <a:r>
            <a:rPr lang="en-US" sz="2000" b="1" kern="1200"/>
            <a:t>Leverage Ratio:</a:t>
          </a:r>
          <a:r>
            <a:rPr lang="en-US" sz="2000" kern="1200"/>
            <a:t> Introduces a leverage ratio to limit the amount of leverage banks can use, reducing the risk of excessive borrowing and enhancing financial stability.</a:t>
          </a:r>
          <a:endParaRPr lang="en-IN" sz="2000" kern="1200"/>
        </a:p>
        <a:p>
          <a:pPr marL="457200" lvl="2" indent="-228600" algn="l" defTabSz="889000">
            <a:lnSpc>
              <a:spcPct val="90000"/>
            </a:lnSpc>
            <a:spcBef>
              <a:spcPct val="0"/>
            </a:spcBef>
            <a:spcAft>
              <a:spcPct val="20000"/>
            </a:spcAft>
            <a:buChar char="•"/>
          </a:pPr>
          <a:r>
            <a:rPr lang="en-US" sz="2000" b="1" kern="1200"/>
            <a:t>Liquidity Requirements:</a:t>
          </a:r>
          <a:r>
            <a:rPr lang="en-US" sz="2000" kern="1200"/>
            <a:t> Implements the Liquidity Coverage Ratio (LCR) and the Net Stable Funding Ratio (NSFR) to ensure banks maintain adequate liquidity during periods of financial stress.</a:t>
          </a:r>
          <a:endParaRPr lang="en-IN" sz="2000" kern="1200"/>
        </a:p>
        <a:p>
          <a:pPr marL="457200" lvl="2" indent="-228600" algn="l" defTabSz="889000">
            <a:lnSpc>
              <a:spcPct val="90000"/>
            </a:lnSpc>
            <a:spcBef>
              <a:spcPct val="0"/>
            </a:spcBef>
            <a:spcAft>
              <a:spcPct val="20000"/>
            </a:spcAft>
            <a:buChar char="•"/>
          </a:pPr>
          <a:r>
            <a:rPr lang="en-US" sz="2000" b="1" kern="1200"/>
            <a:t>Risk Management:</a:t>
          </a:r>
          <a:r>
            <a:rPr lang="en-US" sz="2000" kern="1200"/>
            <a:t> Enhances risk management practices, including better risk capture for off-balance-sheet exposures and improved risk disclosure standards.</a:t>
          </a:r>
          <a:endParaRPr lang="en-IN" sz="2000" kern="1200"/>
        </a:p>
      </dsp:txBody>
      <dsp:txXfrm>
        <a:off x="0" y="716674"/>
        <a:ext cx="10131425" cy="430560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5AA44E-DBC7-4032-B004-8DCAF9EFE651}">
      <dsp:nvSpPr>
        <dsp:cNvPr id="0" name=""/>
        <dsp:cNvSpPr/>
      </dsp:nvSpPr>
      <dsp:spPr>
        <a:xfrm>
          <a:off x="3347" y="208313"/>
          <a:ext cx="3263528" cy="4608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kern="1200"/>
            <a:t>Economic Indicators:</a:t>
          </a:r>
          <a:endParaRPr lang="en-IN" sz="1600" kern="1200"/>
        </a:p>
      </dsp:txBody>
      <dsp:txXfrm>
        <a:off x="3347" y="208313"/>
        <a:ext cx="3263528" cy="460800"/>
      </dsp:txXfrm>
    </dsp:sp>
    <dsp:sp modelId="{3C6EB145-43F6-4103-8BAF-832DE41E7DD4}">
      <dsp:nvSpPr>
        <dsp:cNvPr id="0" name=""/>
        <dsp:cNvSpPr/>
      </dsp:nvSpPr>
      <dsp:spPr>
        <a:xfrm>
          <a:off x="3347" y="669113"/>
          <a:ext cx="3263528" cy="391986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b="1" kern="1200"/>
            <a:t>Gross Domestic Product (GDP):</a:t>
          </a:r>
          <a:r>
            <a:rPr lang="en-US" sz="1600" kern="1200"/>
            <a:t> Strong economic growth can lead to higher mortgage rates as increased demand for loans drives up interest rates.</a:t>
          </a:r>
          <a:endParaRPr lang="en-IN" sz="1600" kern="1200"/>
        </a:p>
        <a:p>
          <a:pPr marL="171450" lvl="1" indent="-171450" algn="l" defTabSz="711200">
            <a:lnSpc>
              <a:spcPct val="90000"/>
            </a:lnSpc>
            <a:spcBef>
              <a:spcPct val="0"/>
            </a:spcBef>
            <a:spcAft>
              <a:spcPct val="15000"/>
            </a:spcAft>
            <a:buChar char="•"/>
          </a:pPr>
          <a:r>
            <a:rPr lang="en-US" sz="1600" b="1" kern="1200"/>
            <a:t>Employment Rates:</a:t>
          </a:r>
          <a:r>
            <a:rPr lang="en-US" sz="1600" kern="1200"/>
            <a:t> Higher employment and wage growth boost consumer confidence and borrowing capacity, potentially increasing mortgage rates.</a:t>
          </a:r>
          <a:endParaRPr lang="en-IN" sz="1600" kern="1200"/>
        </a:p>
        <a:p>
          <a:pPr marL="171450" lvl="1" indent="-171450" algn="l" defTabSz="711200">
            <a:lnSpc>
              <a:spcPct val="90000"/>
            </a:lnSpc>
            <a:spcBef>
              <a:spcPct val="0"/>
            </a:spcBef>
            <a:spcAft>
              <a:spcPct val="15000"/>
            </a:spcAft>
            <a:buChar char="•"/>
          </a:pPr>
          <a:r>
            <a:rPr lang="en-US" sz="1600" b="1" kern="1200"/>
            <a:t>Consumer Confidence:</a:t>
          </a:r>
          <a:r>
            <a:rPr lang="en-US" sz="1600" kern="1200"/>
            <a:t> Higher consumer confidence can lead to increased borrowing and spending, influencing mortgage rates.</a:t>
          </a:r>
          <a:endParaRPr lang="en-IN" sz="1600" kern="1200"/>
        </a:p>
      </dsp:txBody>
      <dsp:txXfrm>
        <a:off x="3347" y="669113"/>
        <a:ext cx="3263528" cy="3919860"/>
      </dsp:txXfrm>
    </dsp:sp>
    <dsp:sp modelId="{A9F7155B-DF8D-4170-B2C3-7C3DB39D49E0}">
      <dsp:nvSpPr>
        <dsp:cNvPr id="0" name=""/>
        <dsp:cNvSpPr/>
      </dsp:nvSpPr>
      <dsp:spPr>
        <a:xfrm>
          <a:off x="3723770" y="208313"/>
          <a:ext cx="3263528" cy="4608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kern="1200"/>
            <a:t>Federal Reserve Policies:</a:t>
          </a:r>
          <a:endParaRPr lang="en-IN" sz="1600" kern="1200"/>
        </a:p>
      </dsp:txBody>
      <dsp:txXfrm>
        <a:off x="3723770" y="208313"/>
        <a:ext cx="3263528" cy="460800"/>
      </dsp:txXfrm>
    </dsp:sp>
    <dsp:sp modelId="{3C686224-6F5E-44FA-A50B-1085285F98BF}">
      <dsp:nvSpPr>
        <dsp:cNvPr id="0" name=""/>
        <dsp:cNvSpPr/>
      </dsp:nvSpPr>
      <dsp:spPr>
        <a:xfrm>
          <a:off x="3723770" y="669113"/>
          <a:ext cx="3263528" cy="391986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b="1" kern="1200"/>
            <a:t>Federal Funds Rate:</a:t>
          </a:r>
          <a:r>
            <a:rPr lang="en-US" sz="1600" kern="1200"/>
            <a:t> The Fed's benchmark interest rate directly impacts short-term interest rates and influences long-term rates, including mortgage rates.</a:t>
          </a:r>
          <a:endParaRPr lang="en-IN" sz="1600" kern="1200"/>
        </a:p>
        <a:p>
          <a:pPr marL="171450" lvl="1" indent="-171450" algn="l" defTabSz="711200">
            <a:lnSpc>
              <a:spcPct val="90000"/>
            </a:lnSpc>
            <a:spcBef>
              <a:spcPct val="0"/>
            </a:spcBef>
            <a:spcAft>
              <a:spcPct val="15000"/>
            </a:spcAft>
            <a:buChar char="•"/>
          </a:pPr>
          <a:r>
            <a:rPr lang="en-US" sz="1600" b="1" kern="1200"/>
            <a:t>Quantitative Easing (QE):</a:t>
          </a:r>
          <a:r>
            <a:rPr lang="en-US" sz="1600" kern="1200"/>
            <a:t> When the Fed purchases large amounts of securities to inject liquidity into the economy, it can lower long-term interest rates, including mortgage rates.</a:t>
          </a:r>
          <a:endParaRPr lang="en-IN" sz="1600" kern="1200"/>
        </a:p>
        <a:p>
          <a:pPr marL="171450" lvl="1" indent="-171450" algn="l" defTabSz="711200">
            <a:lnSpc>
              <a:spcPct val="90000"/>
            </a:lnSpc>
            <a:spcBef>
              <a:spcPct val="0"/>
            </a:spcBef>
            <a:spcAft>
              <a:spcPct val="15000"/>
            </a:spcAft>
            <a:buChar char="•"/>
          </a:pPr>
          <a:r>
            <a:rPr lang="en-US" sz="1600" b="1" kern="1200"/>
            <a:t>Open Market Operations:</a:t>
          </a:r>
          <a:r>
            <a:rPr lang="en-US" sz="1600" kern="1200"/>
            <a:t> The buying and selling of government securities by the Fed influence interest rates and money supply, impacting mortgage rates.</a:t>
          </a:r>
          <a:endParaRPr lang="en-IN" sz="1600" kern="1200"/>
        </a:p>
      </dsp:txBody>
      <dsp:txXfrm>
        <a:off x="3723770" y="669113"/>
        <a:ext cx="3263528" cy="3919860"/>
      </dsp:txXfrm>
    </dsp:sp>
    <dsp:sp modelId="{AA8CFA3D-F12F-48F2-925C-AB5041381117}">
      <dsp:nvSpPr>
        <dsp:cNvPr id="0" name=""/>
        <dsp:cNvSpPr/>
      </dsp:nvSpPr>
      <dsp:spPr>
        <a:xfrm>
          <a:off x="7444192" y="208313"/>
          <a:ext cx="3263528" cy="4608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kern="1200"/>
            <a:t>Inflation Rates:</a:t>
          </a:r>
          <a:endParaRPr lang="en-IN" sz="1600" kern="1200"/>
        </a:p>
      </dsp:txBody>
      <dsp:txXfrm>
        <a:off x="7444192" y="208313"/>
        <a:ext cx="3263528" cy="460800"/>
      </dsp:txXfrm>
    </dsp:sp>
    <dsp:sp modelId="{4B2B46F4-14FF-4AFA-979E-953F162AA0A4}">
      <dsp:nvSpPr>
        <dsp:cNvPr id="0" name=""/>
        <dsp:cNvSpPr/>
      </dsp:nvSpPr>
      <dsp:spPr>
        <a:xfrm>
          <a:off x="7444192" y="669113"/>
          <a:ext cx="3263528" cy="391986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b="1" kern="1200"/>
            <a:t>Inflation Expectations:</a:t>
          </a:r>
          <a:r>
            <a:rPr lang="en-US" sz="1600" kern="1200"/>
            <a:t> Higher inflation expectations typically lead to higher mortgage rates as lenders demand higher returns to compensate for the decrease in purchasing power.</a:t>
          </a:r>
          <a:endParaRPr lang="en-IN" sz="1600" kern="1200"/>
        </a:p>
        <a:p>
          <a:pPr marL="171450" lvl="1" indent="-171450" algn="l" defTabSz="711200">
            <a:lnSpc>
              <a:spcPct val="90000"/>
            </a:lnSpc>
            <a:spcBef>
              <a:spcPct val="0"/>
            </a:spcBef>
            <a:spcAft>
              <a:spcPct val="15000"/>
            </a:spcAft>
            <a:buChar char="•"/>
          </a:pPr>
          <a:r>
            <a:rPr lang="en-US" sz="1600" b="1" kern="1200"/>
            <a:t>Actual Inflation:</a:t>
          </a:r>
          <a:r>
            <a:rPr lang="en-US" sz="1600" kern="1200"/>
            <a:t> Rising inflation erodes the value of fixed income payments from mortgages, prompting lenders to increase rates to maintain real returns.</a:t>
          </a:r>
          <a:endParaRPr lang="en-IN" sz="1600" kern="1200"/>
        </a:p>
      </dsp:txBody>
      <dsp:txXfrm>
        <a:off x="7444192" y="669113"/>
        <a:ext cx="3263528" cy="391986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FCAF56-C333-4545-814C-FC003E7EC4C5}">
      <dsp:nvSpPr>
        <dsp:cNvPr id="0" name=""/>
        <dsp:cNvSpPr/>
      </dsp:nvSpPr>
      <dsp:spPr>
        <a:xfrm>
          <a:off x="4068" y="351885"/>
          <a:ext cx="2446213" cy="489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b="1" kern="1200"/>
            <a:t>Supply and Demand:</a:t>
          </a:r>
          <a:endParaRPr lang="en-IN" sz="1700" kern="1200"/>
        </a:p>
      </dsp:txBody>
      <dsp:txXfrm>
        <a:off x="4068" y="351885"/>
        <a:ext cx="2446213" cy="489600"/>
      </dsp:txXfrm>
    </dsp:sp>
    <dsp:sp modelId="{2738CB95-9317-4908-9BBF-68675C8BB691}">
      <dsp:nvSpPr>
        <dsp:cNvPr id="0" name=""/>
        <dsp:cNvSpPr/>
      </dsp:nvSpPr>
      <dsp:spPr>
        <a:xfrm>
          <a:off x="4068" y="841485"/>
          <a:ext cx="2446213" cy="317322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b="1" kern="1200"/>
            <a:t>Housing Supply:</a:t>
          </a:r>
          <a:r>
            <a:rPr lang="en-US" sz="1700" kern="1200"/>
            <a:t> The availability of homes for sale affects prices and market activity. Limited supply with high demand pushes prices up.</a:t>
          </a:r>
          <a:endParaRPr lang="en-IN" sz="1700" kern="1200"/>
        </a:p>
        <a:p>
          <a:pPr marL="171450" lvl="1" indent="-171450" algn="l" defTabSz="755650">
            <a:lnSpc>
              <a:spcPct val="90000"/>
            </a:lnSpc>
            <a:spcBef>
              <a:spcPct val="0"/>
            </a:spcBef>
            <a:spcAft>
              <a:spcPct val="15000"/>
            </a:spcAft>
            <a:buChar char="•"/>
          </a:pPr>
          <a:r>
            <a:rPr lang="en-US" sz="1700" b="1" kern="1200"/>
            <a:t>Housing Demand:</a:t>
          </a:r>
          <a:r>
            <a:rPr lang="en-US" sz="1700" kern="1200"/>
            <a:t> Influenced by population growth, household formation, and migration patterns.</a:t>
          </a:r>
          <a:endParaRPr lang="en-IN" sz="1700" kern="1200"/>
        </a:p>
      </dsp:txBody>
      <dsp:txXfrm>
        <a:off x="4068" y="841485"/>
        <a:ext cx="2446213" cy="3173220"/>
      </dsp:txXfrm>
    </dsp:sp>
    <dsp:sp modelId="{0B8B2DA3-123F-4170-842B-0BF33AB60910}">
      <dsp:nvSpPr>
        <dsp:cNvPr id="0" name=""/>
        <dsp:cNvSpPr/>
      </dsp:nvSpPr>
      <dsp:spPr>
        <a:xfrm>
          <a:off x="2792751" y="351885"/>
          <a:ext cx="2446213" cy="489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b="1" kern="1200"/>
            <a:t>Interest Rates:</a:t>
          </a:r>
          <a:endParaRPr lang="en-IN" sz="1700" kern="1200"/>
        </a:p>
      </dsp:txBody>
      <dsp:txXfrm>
        <a:off x="2792751" y="351885"/>
        <a:ext cx="2446213" cy="489600"/>
      </dsp:txXfrm>
    </dsp:sp>
    <dsp:sp modelId="{9FA34C83-879C-4775-B210-5799A9595182}">
      <dsp:nvSpPr>
        <dsp:cNvPr id="0" name=""/>
        <dsp:cNvSpPr/>
      </dsp:nvSpPr>
      <dsp:spPr>
        <a:xfrm>
          <a:off x="2792751" y="841485"/>
          <a:ext cx="2446213" cy="317322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b="1" kern="1200"/>
            <a:t>Mortgage Rates:</a:t>
          </a:r>
          <a:r>
            <a:rPr lang="en-US" sz="1700" kern="1200"/>
            <a:t> Lower mortgage rates make borrowing cheaper, increasing home affordability and demand, while higher rates have the opposite effect.</a:t>
          </a:r>
          <a:endParaRPr lang="en-IN" sz="1700" kern="1200"/>
        </a:p>
      </dsp:txBody>
      <dsp:txXfrm>
        <a:off x="2792751" y="841485"/>
        <a:ext cx="2446213" cy="3173220"/>
      </dsp:txXfrm>
    </dsp:sp>
    <dsp:sp modelId="{AACB3C58-5150-4B8D-B88A-0C0A2B0CF683}">
      <dsp:nvSpPr>
        <dsp:cNvPr id="0" name=""/>
        <dsp:cNvSpPr/>
      </dsp:nvSpPr>
      <dsp:spPr>
        <a:xfrm>
          <a:off x="5581433" y="351885"/>
          <a:ext cx="2446213" cy="489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b="1" kern="1200"/>
            <a:t>Economic Conditions:</a:t>
          </a:r>
          <a:endParaRPr lang="en-IN" sz="1700" kern="1200"/>
        </a:p>
      </dsp:txBody>
      <dsp:txXfrm>
        <a:off x="5581433" y="351885"/>
        <a:ext cx="2446213" cy="489600"/>
      </dsp:txXfrm>
    </dsp:sp>
    <dsp:sp modelId="{3D5B6D84-CDC4-46C1-BDD5-F6D2A3FDB390}">
      <dsp:nvSpPr>
        <dsp:cNvPr id="0" name=""/>
        <dsp:cNvSpPr/>
      </dsp:nvSpPr>
      <dsp:spPr>
        <a:xfrm>
          <a:off x="5581433" y="841485"/>
          <a:ext cx="2446213" cy="317322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b="1" kern="1200"/>
            <a:t>Employment and Wages:</a:t>
          </a:r>
          <a:r>
            <a:rPr lang="en-US" sz="1700" kern="1200"/>
            <a:t> Higher employment and wages increase homebuying capacity and demand.</a:t>
          </a:r>
          <a:endParaRPr lang="en-IN" sz="1700" kern="1200"/>
        </a:p>
        <a:p>
          <a:pPr marL="171450" lvl="1" indent="-171450" algn="l" defTabSz="755650">
            <a:lnSpc>
              <a:spcPct val="90000"/>
            </a:lnSpc>
            <a:spcBef>
              <a:spcPct val="0"/>
            </a:spcBef>
            <a:spcAft>
              <a:spcPct val="15000"/>
            </a:spcAft>
            <a:buChar char="•"/>
          </a:pPr>
          <a:r>
            <a:rPr lang="en-US" sz="1700" b="1" kern="1200"/>
            <a:t>Economic Growth:</a:t>
          </a:r>
          <a:r>
            <a:rPr lang="en-US" sz="1700" kern="1200"/>
            <a:t> A robust economy boosts consumer confidence and investment in housing.</a:t>
          </a:r>
          <a:endParaRPr lang="en-IN" sz="1700" kern="1200"/>
        </a:p>
      </dsp:txBody>
      <dsp:txXfrm>
        <a:off x="5581433" y="841485"/>
        <a:ext cx="2446213" cy="3173220"/>
      </dsp:txXfrm>
    </dsp:sp>
    <dsp:sp modelId="{853AD234-5FB6-4325-96A6-66178D257A83}">
      <dsp:nvSpPr>
        <dsp:cNvPr id="0" name=""/>
        <dsp:cNvSpPr/>
      </dsp:nvSpPr>
      <dsp:spPr>
        <a:xfrm>
          <a:off x="8370116" y="351885"/>
          <a:ext cx="2446213" cy="489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b="1" kern="1200"/>
            <a:t>Government Policies:</a:t>
          </a:r>
          <a:endParaRPr lang="en-IN" sz="1700" kern="1200"/>
        </a:p>
      </dsp:txBody>
      <dsp:txXfrm>
        <a:off x="8370116" y="351885"/>
        <a:ext cx="2446213" cy="489600"/>
      </dsp:txXfrm>
    </dsp:sp>
    <dsp:sp modelId="{F84FF2CF-1037-42D0-83E3-32443803751D}">
      <dsp:nvSpPr>
        <dsp:cNvPr id="0" name=""/>
        <dsp:cNvSpPr/>
      </dsp:nvSpPr>
      <dsp:spPr>
        <a:xfrm>
          <a:off x="8370116" y="841485"/>
          <a:ext cx="2446213" cy="317322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b="1" kern="1200"/>
            <a:t>Tax Incentives:</a:t>
          </a:r>
          <a:r>
            <a:rPr lang="en-US" sz="1700" kern="1200"/>
            <a:t> Mortgage interest deductions and other tax benefits can influence homebuying decisions.</a:t>
          </a:r>
          <a:endParaRPr lang="en-IN" sz="1700" kern="1200"/>
        </a:p>
        <a:p>
          <a:pPr marL="171450" lvl="1" indent="-171450" algn="l" defTabSz="755650">
            <a:lnSpc>
              <a:spcPct val="90000"/>
            </a:lnSpc>
            <a:spcBef>
              <a:spcPct val="0"/>
            </a:spcBef>
            <a:spcAft>
              <a:spcPct val="15000"/>
            </a:spcAft>
            <a:buChar char="•"/>
          </a:pPr>
          <a:r>
            <a:rPr lang="en-US" sz="1700" b="1" kern="1200"/>
            <a:t>Subsidies and Grants:</a:t>
          </a:r>
          <a:r>
            <a:rPr lang="en-US" sz="1700" kern="1200"/>
            <a:t> Government programs for first-time buyers or low-income households can stimulate demand.</a:t>
          </a:r>
          <a:endParaRPr lang="en-IN" sz="1700" kern="1200"/>
        </a:p>
      </dsp:txBody>
      <dsp:txXfrm>
        <a:off x="8370116" y="841485"/>
        <a:ext cx="2446213" cy="317322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A8F1CE-D8D3-4C05-BFC3-853DCAC982EF}">
      <dsp:nvSpPr>
        <dsp:cNvPr id="0" name=""/>
        <dsp:cNvSpPr/>
      </dsp:nvSpPr>
      <dsp:spPr>
        <a:xfrm>
          <a:off x="3413" y="95456"/>
          <a:ext cx="3328132" cy="489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b="1" kern="1200"/>
            <a:t>Financial Crises:</a:t>
          </a:r>
          <a:endParaRPr lang="en-IN" sz="1700" kern="1200"/>
        </a:p>
      </dsp:txBody>
      <dsp:txXfrm>
        <a:off x="3413" y="95456"/>
        <a:ext cx="3328132" cy="489600"/>
      </dsp:txXfrm>
    </dsp:sp>
    <dsp:sp modelId="{8BBB2D13-B0F4-4AD0-9ADB-49C7A87A17FB}">
      <dsp:nvSpPr>
        <dsp:cNvPr id="0" name=""/>
        <dsp:cNvSpPr/>
      </dsp:nvSpPr>
      <dsp:spPr>
        <a:xfrm>
          <a:off x="3413" y="585056"/>
          <a:ext cx="3328132" cy="3884861"/>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b="1" kern="1200" dirty="0"/>
            <a:t>2008 Financial Crisis:</a:t>
          </a:r>
          <a:r>
            <a:rPr lang="en-US" sz="1700" kern="1200" dirty="0"/>
            <a:t> Triggered by the collapse of the housing bubble and subprime mortgage market, leading to massive defaults and foreclosures. MBS values plummeted, causing significant losses for investors and a credit crunch.</a:t>
          </a:r>
          <a:endParaRPr lang="en-IN" sz="1700" kern="1200" dirty="0"/>
        </a:p>
        <a:p>
          <a:pPr marL="342900" lvl="2" indent="-171450" algn="l" defTabSz="755650">
            <a:lnSpc>
              <a:spcPct val="90000"/>
            </a:lnSpc>
            <a:spcBef>
              <a:spcPct val="0"/>
            </a:spcBef>
            <a:spcAft>
              <a:spcPct val="15000"/>
            </a:spcAft>
            <a:buChar char="•"/>
          </a:pPr>
          <a:r>
            <a:rPr lang="en-US" sz="1700" b="1" kern="1200"/>
            <a:t>Impact:</a:t>
          </a:r>
          <a:r>
            <a:rPr lang="en-US" sz="1700" kern="1200"/>
            <a:t> Stricter regulations (Dodd-Frank Act), increased risk aversion, tighter lending standards, and a prolonged housing market downturn.</a:t>
          </a:r>
          <a:endParaRPr lang="en-IN" sz="1700" kern="1200"/>
        </a:p>
      </dsp:txBody>
      <dsp:txXfrm>
        <a:off x="3413" y="585056"/>
        <a:ext cx="3328132" cy="3884861"/>
      </dsp:txXfrm>
    </dsp:sp>
    <dsp:sp modelId="{2DCB0DBE-E337-4E33-8EA6-C8538F8CE029}">
      <dsp:nvSpPr>
        <dsp:cNvPr id="0" name=""/>
        <dsp:cNvSpPr/>
      </dsp:nvSpPr>
      <dsp:spPr>
        <a:xfrm>
          <a:off x="3797485" y="95456"/>
          <a:ext cx="3328132" cy="489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b="1" kern="1200" dirty="0"/>
            <a:t>Pandemics:</a:t>
          </a:r>
          <a:endParaRPr lang="en-IN" sz="1700" kern="1200" dirty="0"/>
        </a:p>
      </dsp:txBody>
      <dsp:txXfrm>
        <a:off x="3797485" y="95456"/>
        <a:ext cx="3328132" cy="489600"/>
      </dsp:txXfrm>
    </dsp:sp>
    <dsp:sp modelId="{6EBAF253-8BAE-4940-836C-0B1850F6EFD0}">
      <dsp:nvSpPr>
        <dsp:cNvPr id="0" name=""/>
        <dsp:cNvSpPr/>
      </dsp:nvSpPr>
      <dsp:spPr>
        <a:xfrm>
          <a:off x="3797485" y="585056"/>
          <a:ext cx="3328132" cy="3884861"/>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b="1" kern="1200" dirty="0"/>
            <a:t>COVID-19 Pandemic:</a:t>
          </a:r>
          <a:r>
            <a:rPr lang="en-US" sz="1700" kern="1200" dirty="0"/>
            <a:t> Caused wide spread economic disruption, job losses, and uncertainty. Central banks implemented aggressive monetary policies to support the economy.</a:t>
          </a:r>
          <a:endParaRPr lang="en-IN" sz="1700" kern="1200" dirty="0"/>
        </a:p>
        <a:p>
          <a:pPr marL="342900" lvl="2" indent="-171450" algn="l" defTabSz="755650">
            <a:lnSpc>
              <a:spcPct val="90000"/>
            </a:lnSpc>
            <a:spcBef>
              <a:spcPct val="0"/>
            </a:spcBef>
            <a:spcAft>
              <a:spcPct val="15000"/>
            </a:spcAft>
            <a:buChar char="•"/>
          </a:pPr>
          <a:r>
            <a:rPr lang="en-US" sz="1700" b="1" kern="1200"/>
            <a:t>Impact:</a:t>
          </a:r>
          <a:r>
            <a:rPr lang="en-US" sz="1700" kern="1200"/>
            <a:t> Initially, a slowdown in the housing market, followed by a surge in demand as interest rates dropped to historic lows. Remote work trends and changes in housing preferences influenced market dynamics.</a:t>
          </a:r>
          <a:endParaRPr lang="en-IN" sz="1700" kern="1200"/>
        </a:p>
      </dsp:txBody>
      <dsp:txXfrm>
        <a:off x="3797485" y="585056"/>
        <a:ext cx="3328132" cy="3884861"/>
      </dsp:txXfrm>
    </dsp:sp>
    <dsp:sp modelId="{AE785CB2-A7F8-43CD-B3CF-CC5CA9037BB3}">
      <dsp:nvSpPr>
        <dsp:cNvPr id="0" name=""/>
        <dsp:cNvSpPr/>
      </dsp:nvSpPr>
      <dsp:spPr>
        <a:xfrm>
          <a:off x="7591556" y="95456"/>
          <a:ext cx="3328132" cy="489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b="1" kern="1200"/>
            <a:t>Other Macroeconomic Events:</a:t>
          </a:r>
          <a:endParaRPr lang="en-IN" sz="1700" kern="1200"/>
        </a:p>
      </dsp:txBody>
      <dsp:txXfrm>
        <a:off x="7591556" y="95456"/>
        <a:ext cx="3328132" cy="489600"/>
      </dsp:txXfrm>
    </dsp:sp>
    <dsp:sp modelId="{C775B5A2-9AF5-4D6E-BA75-D15CBF85806A}">
      <dsp:nvSpPr>
        <dsp:cNvPr id="0" name=""/>
        <dsp:cNvSpPr/>
      </dsp:nvSpPr>
      <dsp:spPr>
        <a:xfrm>
          <a:off x="7591556" y="585056"/>
          <a:ext cx="3328132" cy="3884861"/>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b="1" kern="1200"/>
            <a:t>Oil Price Shocks:</a:t>
          </a:r>
          <a:r>
            <a:rPr lang="en-US" sz="1700" kern="1200"/>
            <a:t> Sudden increases in oil prices can lead to higher inflation and interest rates, affecting mortgage affordability and housing demand.</a:t>
          </a:r>
          <a:endParaRPr lang="en-IN" sz="1700" kern="1200"/>
        </a:p>
        <a:p>
          <a:pPr marL="171450" lvl="1" indent="-171450" algn="l" defTabSz="755650">
            <a:lnSpc>
              <a:spcPct val="90000"/>
            </a:lnSpc>
            <a:spcBef>
              <a:spcPct val="0"/>
            </a:spcBef>
            <a:spcAft>
              <a:spcPct val="15000"/>
            </a:spcAft>
            <a:buChar char="•"/>
          </a:pPr>
          <a:r>
            <a:rPr lang="en-US" sz="1700" b="1" kern="1200"/>
            <a:t>Geopolitical Events:</a:t>
          </a:r>
          <a:r>
            <a:rPr lang="en-US" sz="1700" kern="1200"/>
            <a:t> Wars, trade tensions, and political instability can create economic uncertainty, influencing investor behavior and mortgage rates.</a:t>
          </a:r>
          <a:endParaRPr lang="en-IN" sz="1700" kern="1200"/>
        </a:p>
      </dsp:txBody>
      <dsp:txXfrm>
        <a:off x="7591556" y="585056"/>
        <a:ext cx="3328132" cy="38848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18615A-F21B-4BDF-AF17-0490D4E18F94}">
      <dsp:nvSpPr>
        <dsp:cNvPr id="0" name=""/>
        <dsp:cNvSpPr/>
      </dsp:nvSpPr>
      <dsp:spPr>
        <a:xfrm>
          <a:off x="0" y="12888"/>
          <a:ext cx="10131425" cy="123317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Task 1.1: Research and Define Mortgage Trading</a:t>
          </a:r>
          <a:br>
            <a:rPr lang="en-IN" sz="3100" kern="1200"/>
          </a:br>
          <a:endParaRPr lang="en-IN" sz="3100" kern="1200"/>
        </a:p>
      </dsp:txBody>
      <dsp:txXfrm>
        <a:off x="60199" y="73087"/>
        <a:ext cx="10011027" cy="1112781"/>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9C41B6-4557-4771-8AB8-18F9ED9D4CBA}">
      <dsp:nvSpPr>
        <dsp:cNvPr id="0" name=""/>
        <dsp:cNvSpPr/>
      </dsp:nvSpPr>
      <dsp:spPr>
        <a:xfrm>
          <a:off x="0" y="14433"/>
          <a:ext cx="10131425" cy="14274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Task 4.3: Summarize Current Trends in the Mortgage Industry</a:t>
          </a:r>
          <a:br>
            <a:rPr lang="en-IN" sz="2000" kern="1200"/>
          </a:br>
          <a:br>
            <a:rPr lang="en-IN" sz="2000" kern="1200"/>
          </a:br>
          <a:r>
            <a:rPr lang="en-US" sz="2000" b="1" kern="1200"/>
            <a:t>Technology Advancements:</a:t>
          </a:r>
          <a:br>
            <a:rPr lang="en-IN" sz="2000" kern="1200"/>
          </a:br>
          <a:endParaRPr lang="en-IN" sz="2000" kern="1200"/>
        </a:p>
      </dsp:txBody>
      <dsp:txXfrm>
        <a:off x="69680" y="84113"/>
        <a:ext cx="9992065" cy="128804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A8CF58-62A1-4B38-9354-618EE5410423}">
      <dsp:nvSpPr>
        <dsp:cNvPr id="0" name=""/>
        <dsp:cNvSpPr/>
      </dsp:nvSpPr>
      <dsp:spPr>
        <a:xfrm>
          <a:off x="3381" y="185612"/>
          <a:ext cx="3296840" cy="5472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Credit Risk:</a:t>
          </a:r>
          <a:endParaRPr lang="en-IN" sz="1900" kern="1200"/>
        </a:p>
      </dsp:txBody>
      <dsp:txXfrm>
        <a:off x="3381" y="185612"/>
        <a:ext cx="3296840" cy="547200"/>
      </dsp:txXfrm>
    </dsp:sp>
    <dsp:sp modelId="{FDCAA521-E18F-48DE-94BD-DF0F126E3EBF}">
      <dsp:nvSpPr>
        <dsp:cNvPr id="0" name=""/>
        <dsp:cNvSpPr/>
      </dsp:nvSpPr>
      <dsp:spPr>
        <a:xfrm>
          <a:off x="3381" y="732812"/>
          <a:ext cx="3296840" cy="3759591"/>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b="1" kern="1200"/>
            <a:t>Definition:</a:t>
          </a:r>
          <a:r>
            <a:rPr lang="en-US" sz="1900" kern="1200"/>
            <a:t> The risk that a borrower will default on their mortgage payments, leading to losses for the holder of the mortgage-backed security (MBS).</a:t>
          </a:r>
          <a:endParaRPr lang="en-IN" sz="1900" kern="1200"/>
        </a:p>
        <a:p>
          <a:pPr marL="171450" lvl="1" indent="-171450" algn="l" defTabSz="844550">
            <a:lnSpc>
              <a:spcPct val="90000"/>
            </a:lnSpc>
            <a:spcBef>
              <a:spcPct val="0"/>
            </a:spcBef>
            <a:spcAft>
              <a:spcPct val="15000"/>
            </a:spcAft>
            <a:buChar char="•"/>
          </a:pPr>
          <a:r>
            <a:rPr lang="en-US" sz="1900" b="1" kern="1200"/>
            <a:t>Impact:</a:t>
          </a:r>
          <a:r>
            <a:rPr lang="en-US" sz="1900" kern="1200"/>
            <a:t> Defaults can result in significant financial losses for investors and can affect the overall performance of MBS.</a:t>
          </a:r>
          <a:endParaRPr lang="en-IN" sz="1900" kern="1200"/>
        </a:p>
      </dsp:txBody>
      <dsp:txXfrm>
        <a:off x="3381" y="732812"/>
        <a:ext cx="3296840" cy="3759591"/>
      </dsp:txXfrm>
    </dsp:sp>
    <dsp:sp modelId="{AA9E1309-6D41-4469-AFC6-27E4F4B1B567}">
      <dsp:nvSpPr>
        <dsp:cNvPr id="0" name=""/>
        <dsp:cNvSpPr/>
      </dsp:nvSpPr>
      <dsp:spPr>
        <a:xfrm>
          <a:off x="3761778" y="185612"/>
          <a:ext cx="3296840" cy="5472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Interest Rate Risk:</a:t>
          </a:r>
          <a:endParaRPr lang="en-IN" sz="1900" kern="1200"/>
        </a:p>
      </dsp:txBody>
      <dsp:txXfrm>
        <a:off x="3761778" y="185612"/>
        <a:ext cx="3296840" cy="547200"/>
      </dsp:txXfrm>
    </dsp:sp>
    <dsp:sp modelId="{5AE92E81-7F9A-4E98-921C-6C55B561D3E7}">
      <dsp:nvSpPr>
        <dsp:cNvPr id="0" name=""/>
        <dsp:cNvSpPr/>
      </dsp:nvSpPr>
      <dsp:spPr>
        <a:xfrm>
          <a:off x="3761778" y="732812"/>
          <a:ext cx="3296840" cy="3759591"/>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b="1" kern="1200"/>
            <a:t>Definition:</a:t>
          </a:r>
          <a:r>
            <a:rPr lang="en-US" sz="1900" kern="1200"/>
            <a:t> The risk that changes in interest rates will affect the value of mortgage-backed securities. When interest rates rise, the value of existing MBS tends to fall, and vice versa.</a:t>
          </a:r>
          <a:endParaRPr lang="en-IN" sz="1900" kern="1200"/>
        </a:p>
        <a:p>
          <a:pPr marL="171450" lvl="1" indent="-171450" algn="l" defTabSz="844550">
            <a:lnSpc>
              <a:spcPct val="90000"/>
            </a:lnSpc>
            <a:spcBef>
              <a:spcPct val="0"/>
            </a:spcBef>
            <a:spcAft>
              <a:spcPct val="15000"/>
            </a:spcAft>
            <a:buChar char="•"/>
          </a:pPr>
          <a:r>
            <a:rPr lang="en-US" sz="1900" b="1" kern="1200"/>
            <a:t>Impact:</a:t>
          </a:r>
          <a:r>
            <a:rPr lang="en-US" sz="1900" kern="1200"/>
            <a:t> Fluctuations in interest rates can lead to price volatility and affect the yield on MBS investments.</a:t>
          </a:r>
          <a:endParaRPr lang="en-IN" sz="1900" kern="1200"/>
        </a:p>
      </dsp:txBody>
      <dsp:txXfrm>
        <a:off x="3761778" y="732812"/>
        <a:ext cx="3296840" cy="3759591"/>
      </dsp:txXfrm>
    </dsp:sp>
    <dsp:sp modelId="{977BD3F0-ECE7-4027-AEEA-7843D464D5CC}">
      <dsp:nvSpPr>
        <dsp:cNvPr id="0" name=""/>
        <dsp:cNvSpPr/>
      </dsp:nvSpPr>
      <dsp:spPr>
        <a:xfrm>
          <a:off x="7520176" y="185612"/>
          <a:ext cx="3296840" cy="5472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Prepayment Risk:</a:t>
          </a:r>
          <a:endParaRPr lang="en-IN" sz="1900" kern="1200"/>
        </a:p>
      </dsp:txBody>
      <dsp:txXfrm>
        <a:off x="7520176" y="185612"/>
        <a:ext cx="3296840" cy="547200"/>
      </dsp:txXfrm>
    </dsp:sp>
    <dsp:sp modelId="{72A37C14-38A0-4E3B-BCC3-071C47619C56}">
      <dsp:nvSpPr>
        <dsp:cNvPr id="0" name=""/>
        <dsp:cNvSpPr/>
      </dsp:nvSpPr>
      <dsp:spPr>
        <a:xfrm>
          <a:off x="7520176" y="732812"/>
          <a:ext cx="3296840" cy="3759591"/>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b="1" kern="1200"/>
            <a:t>Definition:</a:t>
          </a:r>
          <a:r>
            <a:rPr lang="en-US" sz="1900" kern="1200"/>
            <a:t> The risk that borrowers will pay off their mortgages earlier than expected, usually in response to falling interest rates (leading to refinancing) or other factors.</a:t>
          </a:r>
          <a:endParaRPr lang="en-IN" sz="1900" kern="1200"/>
        </a:p>
        <a:p>
          <a:pPr marL="171450" lvl="1" indent="-171450" algn="l" defTabSz="844550">
            <a:lnSpc>
              <a:spcPct val="90000"/>
            </a:lnSpc>
            <a:spcBef>
              <a:spcPct val="0"/>
            </a:spcBef>
            <a:spcAft>
              <a:spcPct val="15000"/>
            </a:spcAft>
            <a:buChar char="•"/>
          </a:pPr>
          <a:r>
            <a:rPr lang="en-US" sz="1900" b="1" kern="1200"/>
            <a:t>Impact:</a:t>
          </a:r>
          <a:r>
            <a:rPr lang="en-US" sz="1900" kern="1200"/>
            <a:t> Early prepayments can result in a loss of expected interest income and force investors to reinvest at lower interest rates.</a:t>
          </a:r>
          <a:endParaRPr lang="en-IN" sz="1900" kern="1200"/>
        </a:p>
      </dsp:txBody>
      <dsp:txXfrm>
        <a:off x="7520176" y="732812"/>
        <a:ext cx="3296840" cy="3759591"/>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7EB16E-7BD3-446E-9405-5ABB54D58808}">
      <dsp:nvSpPr>
        <dsp:cNvPr id="0" name=""/>
        <dsp:cNvSpPr/>
      </dsp:nvSpPr>
      <dsp:spPr>
        <a:xfrm>
          <a:off x="0" y="155867"/>
          <a:ext cx="10131425" cy="52767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Hedging Techniques:</a:t>
          </a:r>
          <a:endParaRPr lang="en-IN" sz="2200" kern="1200"/>
        </a:p>
      </dsp:txBody>
      <dsp:txXfrm>
        <a:off x="25759" y="181626"/>
        <a:ext cx="10079907" cy="476152"/>
      </dsp:txXfrm>
    </dsp:sp>
    <dsp:sp modelId="{B50BC2E0-7F2F-4E0B-B903-C82A87083539}">
      <dsp:nvSpPr>
        <dsp:cNvPr id="0" name=""/>
        <dsp:cNvSpPr/>
      </dsp:nvSpPr>
      <dsp:spPr>
        <a:xfrm>
          <a:off x="0" y="683537"/>
          <a:ext cx="10131425" cy="3825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b="1" kern="1200"/>
            <a:t>Interest Rate Swaps:</a:t>
          </a:r>
          <a:endParaRPr lang="en-IN" sz="1700" kern="1200"/>
        </a:p>
        <a:p>
          <a:pPr marL="342900" lvl="2" indent="-171450" algn="l" defTabSz="755650">
            <a:lnSpc>
              <a:spcPct val="90000"/>
            </a:lnSpc>
            <a:spcBef>
              <a:spcPct val="0"/>
            </a:spcBef>
            <a:spcAft>
              <a:spcPct val="20000"/>
            </a:spcAft>
            <a:buChar char="•"/>
          </a:pPr>
          <a:r>
            <a:rPr lang="en-US" sz="1700" b="1" kern="1200"/>
            <a:t>Description:</a:t>
          </a:r>
          <a:r>
            <a:rPr lang="en-US" sz="1700" kern="1200"/>
            <a:t> Contracts in which two parties exchange cash flows based on different interest rates, typically swapping fixed-rate payments for floating-rate payments.</a:t>
          </a:r>
          <a:endParaRPr lang="en-IN" sz="1700" kern="1200"/>
        </a:p>
        <a:p>
          <a:pPr marL="342900" lvl="2" indent="-171450" algn="l" defTabSz="755650">
            <a:lnSpc>
              <a:spcPct val="90000"/>
            </a:lnSpc>
            <a:spcBef>
              <a:spcPct val="0"/>
            </a:spcBef>
            <a:spcAft>
              <a:spcPct val="20000"/>
            </a:spcAft>
            <a:buChar char="•"/>
          </a:pPr>
          <a:r>
            <a:rPr lang="en-US" sz="1700" b="1" kern="1200"/>
            <a:t>Purpose:</a:t>
          </a:r>
          <a:r>
            <a:rPr lang="en-US" sz="1700" kern="1200"/>
            <a:t> To hedge against fluctuations in interest rates by aligning the cash flows from MBS with expected liabilities.</a:t>
          </a:r>
          <a:endParaRPr lang="en-IN" sz="1700" kern="1200"/>
        </a:p>
        <a:p>
          <a:pPr marL="171450" lvl="1" indent="-171450" algn="l" defTabSz="755650">
            <a:lnSpc>
              <a:spcPct val="90000"/>
            </a:lnSpc>
            <a:spcBef>
              <a:spcPct val="0"/>
            </a:spcBef>
            <a:spcAft>
              <a:spcPct val="20000"/>
            </a:spcAft>
            <a:buChar char="•"/>
          </a:pPr>
          <a:r>
            <a:rPr lang="en-US" sz="1700" b="1" kern="1200"/>
            <a:t>Options and Futures:</a:t>
          </a:r>
          <a:endParaRPr lang="en-IN" sz="1700" kern="1200"/>
        </a:p>
        <a:p>
          <a:pPr marL="342900" lvl="2" indent="-171450" algn="l" defTabSz="755650">
            <a:lnSpc>
              <a:spcPct val="90000"/>
            </a:lnSpc>
            <a:spcBef>
              <a:spcPct val="0"/>
            </a:spcBef>
            <a:spcAft>
              <a:spcPct val="20000"/>
            </a:spcAft>
            <a:buChar char="•"/>
          </a:pPr>
          <a:r>
            <a:rPr lang="en-US" sz="1700" b="1" kern="1200"/>
            <a:t>Description:</a:t>
          </a:r>
          <a:r>
            <a:rPr lang="en-US" sz="1700" kern="1200"/>
            <a:t> Derivative contracts that give the holder the right (but not the obligation) to buy or sell an asset at a predetermined price (options) or obligate them to buy or sell at a predetermined price on a future date (futures).</a:t>
          </a:r>
          <a:endParaRPr lang="en-IN" sz="1700" kern="1200"/>
        </a:p>
        <a:p>
          <a:pPr marL="342900" lvl="2" indent="-171450" algn="l" defTabSz="755650">
            <a:lnSpc>
              <a:spcPct val="90000"/>
            </a:lnSpc>
            <a:spcBef>
              <a:spcPct val="0"/>
            </a:spcBef>
            <a:spcAft>
              <a:spcPct val="20000"/>
            </a:spcAft>
            <a:buChar char="•"/>
          </a:pPr>
          <a:r>
            <a:rPr lang="en-US" sz="1700" b="1" kern="1200"/>
            <a:t>Purpose:</a:t>
          </a:r>
          <a:r>
            <a:rPr lang="en-US" sz="1700" kern="1200"/>
            <a:t> To hedge against potential adverse movements in interest rates or other market factors.</a:t>
          </a:r>
          <a:endParaRPr lang="en-IN" sz="1700" kern="1200"/>
        </a:p>
        <a:p>
          <a:pPr marL="171450" lvl="1" indent="-171450" algn="l" defTabSz="755650">
            <a:lnSpc>
              <a:spcPct val="90000"/>
            </a:lnSpc>
            <a:spcBef>
              <a:spcPct val="0"/>
            </a:spcBef>
            <a:spcAft>
              <a:spcPct val="20000"/>
            </a:spcAft>
            <a:buChar char="•"/>
          </a:pPr>
          <a:r>
            <a:rPr lang="en-US" sz="1700" b="1" kern="1200"/>
            <a:t>Forward Rate Agreements (FRAs):</a:t>
          </a:r>
          <a:endParaRPr lang="en-IN" sz="1700" kern="1200"/>
        </a:p>
        <a:p>
          <a:pPr marL="342900" lvl="2" indent="-171450" algn="l" defTabSz="755650">
            <a:lnSpc>
              <a:spcPct val="90000"/>
            </a:lnSpc>
            <a:spcBef>
              <a:spcPct val="0"/>
            </a:spcBef>
            <a:spcAft>
              <a:spcPct val="20000"/>
            </a:spcAft>
            <a:buChar char="•"/>
          </a:pPr>
          <a:r>
            <a:rPr lang="en-US" sz="1700" b="1" kern="1200"/>
            <a:t>Description:</a:t>
          </a:r>
          <a:r>
            <a:rPr lang="en-US" sz="1700" kern="1200"/>
            <a:t> Contracts that determine the interest rate to be paid or received on an obligation beginning at a future start date.</a:t>
          </a:r>
          <a:endParaRPr lang="en-IN" sz="1700" kern="1200"/>
        </a:p>
        <a:p>
          <a:pPr marL="342900" lvl="2" indent="-171450" algn="l" defTabSz="755650">
            <a:lnSpc>
              <a:spcPct val="90000"/>
            </a:lnSpc>
            <a:spcBef>
              <a:spcPct val="0"/>
            </a:spcBef>
            <a:spcAft>
              <a:spcPct val="20000"/>
            </a:spcAft>
            <a:buChar char="•"/>
          </a:pPr>
          <a:r>
            <a:rPr lang="en-US" sz="1700" b="1" kern="1200"/>
            <a:t>Purpose:</a:t>
          </a:r>
          <a:r>
            <a:rPr lang="en-US" sz="1700" kern="1200"/>
            <a:t> To lock in interest rates for future periods and mitigate the risk of interest rate fluctuations.</a:t>
          </a:r>
          <a:endParaRPr lang="en-IN" sz="1700" kern="1200"/>
        </a:p>
      </dsp:txBody>
      <dsp:txXfrm>
        <a:off x="0" y="683537"/>
        <a:ext cx="10131425" cy="382536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1E81A7-21C4-48E2-A330-51C2913AB218}">
      <dsp:nvSpPr>
        <dsp:cNvPr id="0" name=""/>
        <dsp:cNvSpPr/>
      </dsp:nvSpPr>
      <dsp:spPr>
        <a:xfrm>
          <a:off x="0" y="23622"/>
          <a:ext cx="9316277" cy="64759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a:t>Credit Enhancements:</a:t>
          </a:r>
          <a:endParaRPr lang="en-IN" sz="2700" kern="1200"/>
        </a:p>
      </dsp:txBody>
      <dsp:txXfrm>
        <a:off x="31613" y="55235"/>
        <a:ext cx="9253051" cy="584369"/>
      </dsp:txXfrm>
    </dsp:sp>
    <dsp:sp modelId="{AC83CB82-17DC-4A1D-8035-DD2D9949792C}">
      <dsp:nvSpPr>
        <dsp:cNvPr id="0" name=""/>
        <dsp:cNvSpPr/>
      </dsp:nvSpPr>
      <dsp:spPr>
        <a:xfrm>
          <a:off x="0" y="671217"/>
          <a:ext cx="9316277" cy="5030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5792"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b="1" kern="1200"/>
            <a:t>Government Guarantees:</a:t>
          </a:r>
          <a:endParaRPr lang="en-IN" sz="2100" kern="1200"/>
        </a:p>
        <a:p>
          <a:pPr marL="457200" lvl="2" indent="-228600" algn="l" defTabSz="933450">
            <a:lnSpc>
              <a:spcPct val="90000"/>
            </a:lnSpc>
            <a:spcBef>
              <a:spcPct val="0"/>
            </a:spcBef>
            <a:spcAft>
              <a:spcPct val="20000"/>
            </a:spcAft>
            <a:buChar char="•"/>
          </a:pPr>
          <a:r>
            <a:rPr lang="en-US" sz="2100" b="1" kern="1200"/>
            <a:t>Description:</a:t>
          </a:r>
          <a:r>
            <a:rPr lang="en-US" sz="2100" kern="1200"/>
            <a:t> Guarantees provided by government agencies (such as Ginnie Mae) that ensure timely payment of principal and interest to investors.</a:t>
          </a:r>
          <a:endParaRPr lang="en-IN" sz="2100" kern="1200"/>
        </a:p>
        <a:p>
          <a:pPr marL="457200" lvl="2" indent="-228600" algn="l" defTabSz="933450">
            <a:lnSpc>
              <a:spcPct val="90000"/>
            </a:lnSpc>
            <a:spcBef>
              <a:spcPct val="0"/>
            </a:spcBef>
            <a:spcAft>
              <a:spcPct val="20000"/>
            </a:spcAft>
            <a:buChar char="•"/>
          </a:pPr>
          <a:r>
            <a:rPr lang="en-US" sz="2100" b="1" kern="1200"/>
            <a:t>Purpose:</a:t>
          </a:r>
          <a:r>
            <a:rPr lang="en-US" sz="2100" kern="1200"/>
            <a:t> To reduce credit risk by providing a government-backed assurance of payment.</a:t>
          </a:r>
          <a:endParaRPr lang="en-IN" sz="2100" kern="1200"/>
        </a:p>
        <a:p>
          <a:pPr marL="228600" lvl="1" indent="-228600" algn="l" defTabSz="933450">
            <a:lnSpc>
              <a:spcPct val="90000"/>
            </a:lnSpc>
            <a:spcBef>
              <a:spcPct val="0"/>
            </a:spcBef>
            <a:spcAft>
              <a:spcPct val="20000"/>
            </a:spcAft>
            <a:buChar char="•"/>
          </a:pPr>
          <a:r>
            <a:rPr lang="en-US" sz="2100" b="1" kern="1200"/>
            <a:t>Private Mortgage Insurance (PMI):</a:t>
          </a:r>
          <a:endParaRPr lang="en-IN" sz="2100" kern="1200"/>
        </a:p>
        <a:p>
          <a:pPr marL="457200" lvl="2" indent="-228600" algn="l" defTabSz="933450">
            <a:lnSpc>
              <a:spcPct val="90000"/>
            </a:lnSpc>
            <a:spcBef>
              <a:spcPct val="0"/>
            </a:spcBef>
            <a:spcAft>
              <a:spcPct val="20000"/>
            </a:spcAft>
            <a:buChar char="•"/>
          </a:pPr>
          <a:r>
            <a:rPr lang="en-US" sz="2100" b="1" kern="1200"/>
            <a:t>Description:</a:t>
          </a:r>
          <a:r>
            <a:rPr lang="en-US" sz="2100" kern="1200"/>
            <a:t> Insurance purchased by borrowers that protects lenders against losses from borrower default.</a:t>
          </a:r>
          <a:endParaRPr lang="en-IN" sz="2100" kern="1200"/>
        </a:p>
        <a:p>
          <a:pPr marL="457200" lvl="2" indent="-228600" algn="l" defTabSz="933450">
            <a:lnSpc>
              <a:spcPct val="90000"/>
            </a:lnSpc>
            <a:spcBef>
              <a:spcPct val="0"/>
            </a:spcBef>
            <a:spcAft>
              <a:spcPct val="20000"/>
            </a:spcAft>
            <a:buChar char="•"/>
          </a:pPr>
          <a:r>
            <a:rPr lang="en-US" sz="2100" b="1" kern="1200"/>
            <a:t>Purpose:</a:t>
          </a:r>
          <a:r>
            <a:rPr lang="en-US" sz="2100" kern="1200"/>
            <a:t> To mitigate credit risk by transferring a portion of the risk to an insurance company.</a:t>
          </a:r>
          <a:endParaRPr lang="en-IN" sz="2100" kern="1200"/>
        </a:p>
        <a:p>
          <a:pPr marL="228600" lvl="1" indent="-228600" algn="l" defTabSz="933450">
            <a:lnSpc>
              <a:spcPct val="90000"/>
            </a:lnSpc>
            <a:spcBef>
              <a:spcPct val="0"/>
            </a:spcBef>
            <a:spcAft>
              <a:spcPct val="20000"/>
            </a:spcAft>
            <a:buChar char="•"/>
          </a:pPr>
          <a:r>
            <a:rPr lang="en-US" sz="2100" b="1" kern="1200"/>
            <a:t>Over-Collateralization:</a:t>
          </a:r>
          <a:endParaRPr lang="en-IN" sz="2100" kern="1200"/>
        </a:p>
        <a:p>
          <a:pPr marL="457200" lvl="2" indent="-228600" algn="l" defTabSz="933450">
            <a:lnSpc>
              <a:spcPct val="90000"/>
            </a:lnSpc>
            <a:spcBef>
              <a:spcPct val="0"/>
            </a:spcBef>
            <a:spcAft>
              <a:spcPct val="20000"/>
            </a:spcAft>
            <a:buChar char="•"/>
          </a:pPr>
          <a:r>
            <a:rPr lang="en-US" sz="2100" b="1" kern="1200"/>
            <a:t>Description:</a:t>
          </a:r>
          <a:r>
            <a:rPr lang="en-US" sz="2100" kern="1200"/>
            <a:t> Issuing MBS backed by a larger pool of mortgage loans than the value of the securities issued.</a:t>
          </a:r>
          <a:endParaRPr lang="en-IN" sz="2100" kern="1200"/>
        </a:p>
        <a:p>
          <a:pPr marL="457200" lvl="2" indent="-228600" algn="l" defTabSz="933450">
            <a:lnSpc>
              <a:spcPct val="90000"/>
            </a:lnSpc>
            <a:spcBef>
              <a:spcPct val="0"/>
            </a:spcBef>
            <a:spcAft>
              <a:spcPct val="20000"/>
            </a:spcAft>
            <a:buChar char="•"/>
          </a:pPr>
          <a:r>
            <a:rPr lang="en-US" sz="2100" b="1" kern="1200"/>
            <a:t>Purpose:</a:t>
          </a:r>
          <a:r>
            <a:rPr lang="en-US" sz="2100" kern="1200"/>
            <a:t> To provide a cushion against potential losses, enhancing the creditworthiness of the MBS.</a:t>
          </a:r>
          <a:endParaRPr lang="en-IN" sz="2100" kern="1200"/>
        </a:p>
      </dsp:txBody>
      <dsp:txXfrm>
        <a:off x="0" y="671217"/>
        <a:ext cx="9316277" cy="503010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C8234A-55F4-4406-AD01-CFA5FA58046D}">
      <dsp:nvSpPr>
        <dsp:cNvPr id="0" name=""/>
        <dsp:cNvSpPr/>
      </dsp:nvSpPr>
      <dsp:spPr>
        <a:xfrm>
          <a:off x="3396" y="191091"/>
          <a:ext cx="3311982" cy="489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b="1" kern="1200"/>
            <a:t>Credit Risk Assessment:</a:t>
          </a:r>
          <a:endParaRPr lang="en-IN" sz="1700" kern="1200"/>
        </a:p>
      </dsp:txBody>
      <dsp:txXfrm>
        <a:off x="3396" y="191091"/>
        <a:ext cx="3311982" cy="489600"/>
      </dsp:txXfrm>
    </dsp:sp>
    <dsp:sp modelId="{1BD81526-FC4D-405F-B22C-D945614A6BB4}">
      <dsp:nvSpPr>
        <dsp:cNvPr id="0" name=""/>
        <dsp:cNvSpPr/>
      </dsp:nvSpPr>
      <dsp:spPr>
        <a:xfrm>
          <a:off x="3396" y="680692"/>
          <a:ext cx="3311982" cy="345321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b="1" kern="1200"/>
            <a:t>Credit Scoring:</a:t>
          </a:r>
          <a:r>
            <a:rPr lang="en-US" sz="1700" kern="1200"/>
            <a:t> Evaluating borrowers' creditworthiness using credit scores and credit history.</a:t>
          </a:r>
          <a:endParaRPr lang="en-IN" sz="1700" kern="1200"/>
        </a:p>
        <a:p>
          <a:pPr marL="171450" lvl="1" indent="-171450" algn="l" defTabSz="755650">
            <a:lnSpc>
              <a:spcPct val="90000"/>
            </a:lnSpc>
            <a:spcBef>
              <a:spcPct val="0"/>
            </a:spcBef>
            <a:spcAft>
              <a:spcPct val="15000"/>
            </a:spcAft>
            <a:buChar char="•"/>
          </a:pPr>
          <a:r>
            <a:rPr lang="en-US" sz="1700" b="1" kern="1200"/>
            <a:t>Loan-to-Value (LTV) Ratio:</a:t>
          </a:r>
          <a:r>
            <a:rPr lang="en-US" sz="1700" kern="1200"/>
            <a:t> Assessing the risk based on the ratio of the loan amount to the appraised value of the property.</a:t>
          </a:r>
          <a:endParaRPr lang="en-IN" sz="1700" kern="1200"/>
        </a:p>
        <a:p>
          <a:pPr marL="171450" lvl="1" indent="-171450" algn="l" defTabSz="755650">
            <a:lnSpc>
              <a:spcPct val="90000"/>
            </a:lnSpc>
            <a:spcBef>
              <a:spcPct val="0"/>
            </a:spcBef>
            <a:spcAft>
              <a:spcPct val="15000"/>
            </a:spcAft>
            <a:buChar char="•"/>
          </a:pPr>
          <a:r>
            <a:rPr lang="en-US" sz="1700" b="1" kern="1200"/>
            <a:t>Debt-to-Income (DTI) Ratio:</a:t>
          </a:r>
          <a:r>
            <a:rPr lang="en-US" sz="1700" kern="1200"/>
            <a:t> Evaluating borrowers' ability to manage monthly payments by comparing their debt obligations to their income.</a:t>
          </a:r>
          <a:endParaRPr lang="en-IN" sz="1700" kern="1200"/>
        </a:p>
      </dsp:txBody>
      <dsp:txXfrm>
        <a:off x="3396" y="680692"/>
        <a:ext cx="3311982" cy="3453210"/>
      </dsp:txXfrm>
    </dsp:sp>
    <dsp:sp modelId="{5B361D2B-7639-4925-B834-00CF78A4C837}">
      <dsp:nvSpPr>
        <dsp:cNvPr id="0" name=""/>
        <dsp:cNvSpPr/>
      </dsp:nvSpPr>
      <dsp:spPr>
        <a:xfrm>
          <a:off x="3779056" y="191091"/>
          <a:ext cx="3311982" cy="489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b="1" kern="1200"/>
            <a:t>Interest Rate Risk Assessment:</a:t>
          </a:r>
          <a:endParaRPr lang="en-IN" sz="1700" kern="1200"/>
        </a:p>
      </dsp:txBody>
      <dsp:txXfrm>
        <a:off x="3779056" y="191091"/>
        <a:ext cx="3311982" cy="489600"/>
      </dsp:txXfrm>
    </dsp:sp>
    <dsp:sp modelId="{B8842FAF-8B04-4183-AB76-9D5B380B3DE9}">
      <dsp:nvSpPr>
        <dsp:cNvPr id="0" name=""/>
        <dsp:cNvSpPr/>
      </dsp:nvSpPr>
      <dsp:spPr>
        <a:xfrm>
          <a:off x="3779056" y="680692"/>
          <a:ext cx="3311982" cy="345321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b="1" kern="1200"/>
            <a:t>Scenario Analysis:</a:t>
          </a:r>
          <a:r>
            <a:rPr lang="en-US" sz="1700" kern="1200"/>
            <a:t> Assessing the impact of different interest rate scenarios on the value of MBS and the overall portfolio.</a:t>
          </a:r>
          <a:endParaRPr lang="en-IN" sz="1700" kern="1200"/>
        </a:p>
        <a:p>
          <a:pPr marL="171450" lvl="1" indent="-171450" algn="l" defTabSz="755650">
            <a:lnSpc>
              <a:spcPct val="90000"/>
            </a:lnSpc>
            <a:spcBef>
              <a:spcPct val="0"/>
            </a:spcBef>
            <a:spcAft>
              <a:spcPct val="15000"/>
            </a:spcAft>
            <a:buChar char="•"/>
          </a:pPr>
          <a:r>
            <a:rPr lang="en-US" sz="1700" b="1" kern="1200"/>
            <a:t>Duration and Convexity Analysis:</a:t>
          </a:r>
          <a:r>
            <a:rPr lang="en-US" sz="1700" kern="1200"/>
            <a:t> Measuring the sensitivity of the MBS portfolio to changes in interest rates.</a:t>
          </a:r>
          <a:endParaRPr lang="en-IN" sz="1700" kern="1200"/>
        </a:p>
      </dsp:txBody>
      <dsp:txXfrm>
        <a:off x="3779056" y="680692"/>
        <a:ext cx="3311982" cy="3453210"/>
      </dsp:txXfrm>
    </dsp:sp>
    <dsp:sp modelId="{FBE41890-2061-4675-8872-7FA937BC8F70}">
      <dsp:nvSpPr>
        <dsp:cNvPr id="0" name=""/>
        <dsp:cNvSpPr/>
      </dsp:nvSpPr>
      <dsp:spPr>
        <a:xfrm>
          <a:off x="7554716" y="191091"/>
          <a:ext cx="3311982" cy="489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b="1" kern="1200"/>
            <a:t>Prepayment Risk Assessment:</a:t>
          </a:r>
          <a:endParaRPr lang="en-IN" sz="1700" kern="1200"/>
        </a:p>
      </dsp:txBody>
      <dsp:txXfrm>
        <a:off x="7554716" y="191091"/>
        <a:ext cx="3311982" cy="489600"/>
      </dsp:txXfrm>
    </dsp:sp>
    <dsp:sp modelId="{26F0315C-C759-4D4E-8D76-C6198D9CBB36}">
      <dsp:nvSpPr>
        <dsp:cNvPr id="0" name=""/>
        <dsp:cNvSpPr/>
      </dsp:nvSpPr>
      <dsp:spPr>
        <a:xfrm>
          <a:off x="7554716" y="680692"/>
          <a:ext cx="3311982" cy="345321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b="1" kern="1200"/>
            <a:t>Historical Prepayment Data:</a:t>
          </a:r>
          <a:r>
            <a:rPr lang="en-US" sz="1700" kern="1200"/>
            <a:t> Analyzing historical prepayment rates to estimate future prepayment behavior.</a:t>
          </a:r>
          <a:endParaRPr lang="en-IN" sz="1700" kern="1200"/>
        </a:p>
        <a:p>
          <a:pPr marL="171450" lvl="1" indent="-171450" algn="l" defTabSz="755650">
            <a:lnSpc>
              <a:spcPct val="90000"/>
            </a:lnSpc>
            <a:spcBef>
              <a:spcPct val="0"/>
            </a:spcBef>
            <a:spcAft>
              <a:spcPct val="15000"/>
            </a:spcAft>
            <a:buChar char="•"/>
          </a:pPr>
          <a:r>
            <a:rPr lang="en-US" sz="1700" b="1" kern="1200"/>
            <a:t>Economic Indicators:</a:t>
          </a:r>
          <a:r>
            <a:rPr lang="en-US" sz="1700" kern="1200"/>
            <a:t> Monitoring economic factors such as interest rates and housing market conditions that influence prepayment rates.</a:t>
          </a:r>
          <a:endParaRPr lang="en-IN" sz="1700" kern="1200"/>
        </a:p>
      </dsp:txBody>
      <dsp:txXfrm>
        <a:off x="7554716" y="680692"/>
        <a:ext cx="3311982" cy="345321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6B91B-1CFB-415F-A67C-A2255F308356}">
      <dsp:nvSpPr>
        <dsp:cNvPr id="0" name=""/>
        <dsp:cNvSpPr/>
      </dsp:nvSpPr>
      <dsp:spPr>
        <a:xfrm>
          <a:off x="8061" y="75698"/>
          <a:ext cx="3115975" cy="5184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a:t>Credit Risk Mitigation:</a:t>
          </a:r>
          <a:endParaRPr lang="en-IN" sz="1800" kern="1200"/>
        </a:p>
      </dsp:txBody>
      <dsp:txXfrm>
        <a:off x="8061" y="75698"/>
        <a:ext cx="3115975" cy="518400"/>
      </dsp:txXfrm>
    </dsp:sp>
    <dsp:sp modelId="{4B3E3B51-78E3-4813-8101-3138419C13F1}">
      <dsp:nvSpPr>
        <dsp:cNvPr id="0" name=""/>
        <dsp:cNvSpPr/>
      </dsp:nvSpPr>
      <dsp:spPr>
        <a:xfrm>
          <a:off x="8061" y="594098"/>
          <a:ext cx="3115975" cy="3853979"/>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1" kern="1200"/>
            <a:t>Diversification:</a:t>
          </a:r>
          <a:r>
            <a:rPr lang="en-US" sz="1800" kern="1200"/>
            <a:t> Pooling a large number of mortgages with varied risk profiles to spread and reduce risk.</a:t>
          </a:r>
          <a:endParaRPr lang="en-IN" sz="1800" kern="1200"/>
        </a:p>
        <a:p>
          <a:pPr marL="171450" lvl="1" indent="-171450" algn="l" defTabSz="800100">
            <a:lnSpc>
              <a:spcPct val="90000"/>
            </a:lnSpc>
            <a:spcBef>
              <a:spcPct val="0"/>
            </a:spcBef>
            <a:spcAft>
              <a:spcPct val="15000"/>
            </a:spcAft>
            <a:buChar char="•"/>
          </a:pPr>
          <a:r>
            <a:rPr lang="en-US" sz="1800" b="1" kern="1200"/>
            <a:t>Credit Enhancements:</a:t>
          </a:r>
          <a:r>
            <a:rPr lang="en-US" sz="1800" kern="1200"/>
            <a:t> Using government guarantees, PMI, and over-collateralization to protect against defaults.</a:t>
          </a:r>
          <a:endParaRPr lang="en-IN" sz="1800" kern="1200"/>
        </a:p>
        <a:p>
          <a:pPr marL="171450" lvl="1" indent="-171450" algn="l" defTabSz="800100">
            <a:lnSpc>
              <a:spcPct val="90000"/>
            </a:lnSpc>
            <a:spcBef>
              <a:spcPct val="0"/>
            </a:spcBef>
            <a:spcAft>
              <a:spcPct val="15000"/>
            </a:spcAft>
            <a:buChar char="•"/>
          </a:pPr>
          <a:r>
            <a:rPr lang="en-US" sz="1800" b="1" kern="1200"/>
            <a:t>Stringent Underwriting Standards:</a:t>
          </a:r>
          <a:r>
            <a:rPr lang="en-US" sz="1800" kern="1200"/>
            <a:t> Implementing robust underwriting practices to ensure high-quality loan origination.</a:t>
          </a:r>
          <a:endParaRPr lang="en-IN" sz="1800" kern="1200"/>
        </a:p>
      </dsp:txBody>
      <dsp:txXfrm>
        <a:off x="8061" y="594098"/>
        <a:ext cx="3115975" cy="3853979"/>
      </dsp:txXfrm>
    </dsp:sp>
    <dsp:sp modelId="{88063C71-48CD-4346-B621-DF633202E76B}">
      <dsp:nvSpPr>
        <dsp:cNvPr id="0" name=""/>
        <dsp:cNvSpPr/>
      </dsp:nvSpPr>
      <dsp:spPr>
        <a:xfrm>
          <a:off x="3560273" y="75698"/>
          <a:ext cx="3115975" cy="5184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a:t>Interest Rate Risk Mitigation:</a:t>
          </a:r>
          <a:endParaRPr lang="en-IN" sz="1800" kern="1200"/>
        </a:p>
      </dsp:txBody>
      <dsp:txXfrm>
        <a:off x="3560273" y="75698"/>
        <a:ext cx="3115975" cy="518400"/>
      </dsp:txXfrm>
    </dsp:sp>
    <dsp:sp modelId="{8EF8F015-9B91-46CB-80DB-E7BC87A2CD9B}">
      <dsp:nvSpPr>
        <dsp:cNvPr id="0" name=""/>
        <dsp:cNvSpPr/>
      </dsp:nvSpPr>
      <dsp:spPr>
        <a:xfrm>
          <a:off x="3560273" y="594098"/>
          <a:ext cx="3115975" cy="3853979"/>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1" kern="1200"/>
            <a:t>Hedging:</a:t>
          </a:r>
          <a:r>
            <a:rPr lang="en-US" sz="1800" kern="1200"/>
            <a:t> Using interest rate swaps, options, futures, and FRAs to hedge against adverse movements in interest rates.</a:t>
          </a:r>
          <a:endParaRPr lang="en-IN" sz="1800" kern="1200"/>
        </a:p>
        <a:p>
          <a:pPr marL="171450" lvl="1" indent="-171450" algn="l" defTabSz="800100">
            <a:lnSpc>
              <a:spcPct val="90000"/>
            </a:lnSpc>
            <a:spcBef>
              <a:spcPct val="0"/>
            </a:spcBef>
            <a:spcAft>
              <a:spcPct val="15000"/>
            </a:spcAft>
            <a:buChar char="•"/>
          </a:pPr>
          <a:r>
            <a:rPr lang="en-US" sz="1800" b="1" kern="1200"/>
            <a:t>Asset-Liability Matching:</a:t>
          </a:r>
          <a:r>
            <a:rPr lang="en-US" sz="1800" kern="1200"/>
            <a:t> Aligning the maturities and cash flows of assets and liabilities to reduce interest rate exposure.</a:t>
          </a:r>
          <a:endParaRPr lang="en-IN" sz="1800" kern="1200"/>
        </a:p>
      </dsp:txBody>
      <dsp:txXfrm>
        <a:off x="3560273" y="594098"/>
        <a:ext cx="3115975" cy="3853979"/>
      </dsp:txXfrm>
    </dsp:sp>
    <dsp:sp modelId="{9E137B8C-3F9D-4EE7-9509-92D1C8C24A23}">
      <dsp:nvSpPr>
        <dsp:cNvPr id="0" name=""/>
        <dsp:cNvSpPr/>
      </dsp:nvSpPr>
      <dsp:spPr>
        <a:xfrm>
          <a:off x="7112485" y="75698"/>
          <a:ext cx="3115975" cy="5184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a:t>Prepayment Risk Mitigation:</a:t>
          </a:r>
          <a:endParaRPr lang="en-IN" sz="1800" kern="1200"/>
        </a:p>
      </dsp:txBody>
      <dsp:txXfrm>
        <a:off x="7112485" y="75698"/>
        <a:ext cx="3115975" cy="518400"/>
      </dsp:txXfrm>
    </dsp:sp>
    <dsp:sp modelId="{0CC1C116-AFB0-49AB-9378-711C64D7B96C}">
      <dsp:nvSpPr>
        <dsp:cNvPr id="0" name=""/>
        <dsp:cNvSpPr/>
      </dsp:nvSpPr>
      <dsp:spPr>
        <a:xfrm>
          <a:off x="7112485" y="594098"/>
          <a:ext cx="3115975" cy="3853979"/>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1" kern="1200"/>
            <a:t>Structural Features:</a:t>
          </a:r>
          <a:r>
            <a:rPr lang="en-US" sz="1800" kern="1200"/>
            <a:t> Incorporating call protection and other structural features in MBS to mitigate the impact of prepayments.</a:t>
          </a:r>
          <a:endParaRPr lang="en-IN" sz="1800" kern="1200"/>
        </a:p>
        <a:p>
          <a:pPr marL="171450" lvl="1" indent="-171450" algn="l" defTabSz="800100">
            <a:lnSpc>
              <a:spcPct val="90000"/>
            </a:lnSpc>
            <a:spcBef>
              <a:spcPct val="0"/>
            </a:spcBef>
            <a:spcAft>
              <a:spcPct val="15000"/>
            </a:spcAft>
            <a:buChar char="•"/>
          </a:pPr>
          <a:r>
            <a:rPr lang="en-US" sz="1800" b="1" kern="1200"/>
            <a:t>Active Management:</a:t>
          </a:r>
          <a:r>
            <a:rPr lang="en-US" sz="1800" kern="1200"/>
            <a:t> Continuously monitoring and adjusting the MBS portfolio to manage prepayment risk effectively.</a:t>
          </a:r>
          <a:endParaRPr lang="en-IN" sz="1800" kern="1200"/>
        </a:p>
      </dsp:txBody>
      <dsp:txXfrm>
        <a:off x="7112485" y="594098"/>
        <a:ext cx="3115975" cy="3853979"/>
      </dsp:txXfrm>
    </dsp:sp>
    <dsp:sp modelId="{3DE870A5-3786-49AD-873E-0CDFF0D9AB25}">
      <dsp:nvSpPr>
        <dsp:cNvPr id="0" name=""/>
        <dsp:cNvSpPr/>
      </dsp:nvSpPr>
      <dsp:spPr>
        <a:xfrm flipH="1">
          <a:off x="10664697" y="75698"/>
          <a:ext cx="329857" cy="5184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a:off x="10664697" y="75698"/>
        <a:ext cx="329857" cy="518400"/>
      </dsp:txXfrm>
    </dsp:sp>
    <dsp:sp modelId="{2204D730-5E55-48C9-AC93-34957D707EDF}">
      <dsp:nvSpPr>
        <dsp:cNvPr id="0" name=""/>
        <dsp:cNvSpPr/>
      </dsp:nvSpPr>
      <dsp:spPr>
        <a:xfrm>
          <a:off x="10744060" y="594098"/>
          <a:ext cx="171129" cy="3853979"/>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C768E2-8684-4134-B2CD-5E3894366912}">
      <dsp:nvSpPr>
        <dsp:cNvPr id="0" name=""/>
        <dsp:cNvSpPr/>
      </dsp:nvSpPr>
      <dsp:spPr>
        <a:xfrm>
          <a:off x="0" y="16610"/>
          <a:ext cx="10131425" cy="16450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Task 6.1: Identify and Analyze Case Studies of Significant Events in Mortgage Trading History</a:t>
          </a:r>
          <a:br>
            <a:rPr lang="en-US" sz="1900" b="1" kern="1200"/>
          </a:br>
          <a:br>
            <a:rPr lang="en-US" sz="1900" b="1" kern="1200"/>
          </a:br>
          <a:r>
            <a:rPr lang="en-US" sz="1900" b="1" kern="1200"/>
            <a:t>Case Study 1: The 2008 Financial Crisis</a:t>
          </a:r>
          <a:br>
            <a:rPr lang="en-IN" sz="1900" kern="1200"/>
          </a:br>
          <a:br>
            <a:rPr lang="en-IN" sz="1900" kern="1200"/>
          </a:br>
          <a:endParaRPr lang="en-IN" sz="1900" kern="1200"/>
        </a:p>
      </dsp:txBody>
      <dsp:txXfrm>
        <a:off x="80303" y="96913"/>
        <a:ext cx="9970819" cy="1484414"/>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8D1D78-AB39-4A3B-A3C3-13684E47197B}">
      <dsp:nvSpPr>
        <dsp:cNvPr id="0" name=""/>
        <dsp:cNvSpPr/>
      </dsp:nvSpPr>
      <dsp:spPr>
        <a:xfrm>
          <a:off x="0" y="252090"/>
          <a:ext cx="10131425" cy="62361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a:t>Impact on the Mortgage Market:</a:t>
          </a:r>
          <a:endParaRPr lang="en-IN" sz="2600" kern="1200"/>
        </a:p>
      </dsp:txBody>
      <dsp:txXfrm>
        <a:off x="30442" y="282532"/>
        <a:ext cx="10070541" cy="562726"/>
      </dsp:txXfrm>
    </dsp:sp>
    <dsp:sp modelId="{7560EC46-29CB-4579-B1A5-74BC124838F7}">
      <dsp:nvSpPr>
        <dsp:cNvPr id="0" name=""/>
        <dsp:cNvSpPr/>
      </dsp:nvSpPr>
      <dsp:spPr>
        <a:xfrm>
          <a:off x="0" y="875700"/>
          <a:ext cx="10131425" cy="430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33020" rIns="184912" bIns="33020" numCol="1" spcCol="1270" anchor="t" anchorCtr="0">
          <a:noAutofit/>
        </a:bodyPr>
        <a:lstStyle/>
        <a:p>
          <a:pPr marL="228600" lvl="1" indent="-228600" algn="l" defTabSz="889000">
            <a:lnSpc>
              <a:spcPct val="90000"/>
            </a:lnSpc>
            <a:spcBef>
              <a:spcPct val="0"/>
            </a:spcBef>
            <a:spcAft>
              <a:spcPct val="20000"/>
            </a:spcAft>
            <a:buChar char="•"/>
          </a:pPr>
          <a:endParaRPr lang="en-IN" sz="2000" kern="1200" dirty="0"/>
        </a:p>
        <a:p>
          <a:pPr marL="228600" lvl="1" indent="-228600" algn="l" defTabSz="889000">
            <a:lnSpc>
              <a:spcPct val="90000"/>
            </a:lnSpc>
            <a:spcBef>
              <a:spcPct val="0"/>
            </a:spcBef>
            <a:spcAft>
              <a:spcPct val="20000"/>
            </a:spcAft>
            <a:buChar char="•"/>
          </a:pPr>
          <a:r>
            <a:rPr lang="en-US" sz="2000" b="1" kern="1200" dirty="0"/>
            <a:t>Subprime Mortgage Defaults:</a:t>
          </a:r>
          <a:r>
            <a:rPr lang="en-US" sz="2000" kern="1200" dirty="0"/>
            <a:t> The crisis began with a high rate of mortgage delinquencies and foreclosures, particularly in subprime loans, which were high-risk loans given to borrowers with poor credit histories.</a:t>
          </a:r>
          <a:endParaRPr lang="en-IN" sz="2000" kern="1200" dirty="0"/>
        </a:p>
        <a:p>
          <a:pPr marL="228600" lvl="1" indent="-228600" algn="l" defTabSz="889000">
            <a:lnSpc>
              <a:spcPct val="90000"/>
            </a:lnSpc>
            <a:spcBef>
              <a:spcPct val="0"/>
            </a:spcBef>
            <a:spcAft>
              <a:spcPct val="20000"/>
            </a:spcAft>
            <a:buChar char="•"/>
          </a:pPr>
          <a:r>
            <a:rPr lang="en-US" sz="2000" b="1" kern="1200"/>
            <a:t>Collapse of Mortgage-Backed Securities (MBS):</a:t>
          </a:r>
          <a:r>
            <a:rPr lang="en-US" sz="2000" kern="1200"/>
            <a:t> The value of MBS plummeted as defaults rose, leading to massive losses for investors. The widespread use of MBS and collateralized debt obligations (CDOs) spread the risk across the global financial system.</a:t>
          </a:r>
          <a:endParaRPr lang="en-IN" sz="2000" kern="1200"/>
        </a:p>
        <a:p>
          <a:pPr marL="228600" lvl="1" indent="-228600" algn="l" defTabSz="889000">
            <a:lnSpc>
              <a:spcPct val="90000"/>
            </a:lnSpc>
            <a:spcBef>
              <a:spcPct val="0"/>
            </a:spcBef>
            <a:spcAft>
              <a:spcPct val="20000"/>
            </a:spcAft>
            <a:buChar char="•"/>
          </a:pPr>
          <a:r>
            <a:rPr lang="en-US" sz="2000" b="1" kern="1200"/>
            <a:t>Failure of Financial Institutions:</a:t>
          </a:r>
          <a:r>
            <a:rPr lang="en-US" sz="2000" kern="1200"/>
            <a:t> Major financial institutions heavily invested in MBS, such as Lehman Brothers, faced insolvency. The crisis led to the bankruptcy of Lehman Brothers and the bailout of others, such as AIG and Bear Stearns.</a:t>
          </a:r>
          <a:endParaRPr lang="en-IN" sz="2000" kern="1200"/>
        </a:p>
        <a:p>
          <a:pPr marL="228600" lvl="1" indent="-228600" algn="l" defTabSz="889000">
            <a:lnSpc>
              <a:spcPct val="90000"/>
            </a:lnSpc>
            <a:spcBef>
              <a:spcPct val="0"/>
            </a:spcBef>
            <a:spcAft>
              <a:spcPct val="20000"/>
            </a:spcAft>
            <a:buChar char="•"/>
          </a:pPr>
          <a:r>
            <a:rPr lang="en-US" sz="2000" b="1" kern="1200"/>
            <a:t>Government Intervention:</a:t>
          </a:r>
          <a:r>
            <a:rPr lang="en-US" sz="2000" kern="1200"/>
            <a:t> The U.S. government intervened with the Troubled Asset Relief Program (TARP), purchasing toxic assets from banks to stabilize the financial system. The Federal Reserve also implemented unprecedented monetary policies to provide liquidity and restore confidence.</a:t>
          </a:r>
          <a:endParaRPr lang="en-IN" sz="2000" kern="1200"/>
        </a:p>
      </dsp:txBody>
      <dsp:txXfrm>
        <a:off x="0" y="875700"/>
        <a:ext cx="10131425" cy="4305600"/>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7EA7B-1AC2-41E7-A91A-6D28A28F3859}">
      <dsp:nvSpPr>
        <dsp:cNvPr id="0" name=""/>
        <dsp:cNvSpPr/>
      </dsp:nvSpPr>
      <dsp:spPr>
        <a:xfrm>
          <a:off x="0" y="19585"/>
          <a:ext cx="10131425" cy="9945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a:t>Case Study 2: The COVID-19 Pandemic</a:t>
          </a:r>
          <a:br>
            <a:rPr lang="en-IN" sz="2500" kern="1200"/>
          </a:br>
          <a:endParaRPr lang="en-IN" sz="2500" kern="1200"/>
        </a:p>
      </dsp:txBody>
      <dsp:txXfrm>
        <a:off x="48547" y="68132"/>
        <a:ext cx="10034331" cy="897406"/>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152A77-9D1D-4FCE-808B-4C17A561BBE5}">
      <dsp:nvSpPr>
        <dsp:cNvPr id="0" name=""/>
        <dsp:cNvSpPr/>
      </dsp:nvSpPr>
      <dsp:spPr>
        <a:xfrm>
          <a:off x="0" y="0"/>
          <a:ext cx="10131425" cy="64759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a:t>Impact on the Mortgage Market:</a:t>
          </a:r>
          <a:endParaRPr lang="en-IN" sz="2700" kern="1200"/>
        </a:p>
      </dsp:txBody>
      <dsp:txXfrm>
        <a:off x="31613" y="31613"/>
        <a:ext cx="10068199" cy="584369"/>
      </dsp:txXfrm>
    </dsp:sp>
    <dsp:sp modelId="{A6AF3E44-6534-4790-9F54-F953AB878970}">
      <dsp:nvSpPr>
        <dsp:cNvPr id="0" name=""/>
        <dsp:cNvSpPr/>
      </dsp:nvSpPr>
      <dsp:spPr>
        <a:xfrm>
          <a:off x="0" y="658255"/>
          <a:ext cx="10131425" cy="4247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34290" rIns="192024" bIns="34290" numCol="1" spcCol="1270" anchor="t" anchorCtr="0">
          <a:noAutofit/>
        </a:bodyPr>
        <a:lstStyle/>
        <a:p>
          <a:pPr marL="228600" lvl="1" indent="-228600" algn="l" defTabSz="933450">
            <a:lnSpc>
              <a:spcPct val="90000"/>
            </a:lnSpc>
            <a:spcBef>
              <a:spcPct val="0"/>
            </a:spcBef>
            <a:spcAft>
              <a:spcPct val="20000"/>
            </a:spcAft>
            <a:buChar char="•"/>
          </a:pPr>
          <a:endParaRPr lang="en-IN" sz="2100" kern="1200" dirty="0"/>
        </a:p>
        <a:p>
          <a:pPr marL="228600" lvl="1" indent="-228600" algn="l" defTabSz="933450">
            <a:lnSpc>
              <a:spcPct val="90000"/>
            </a:lnSpc>
            <a:spcBef>
              <a:spcPct val="0"/>
            </a:spcBef>
            <a:spcAft>
              <a:spcPct val="20000"/>
            </a:spcAft>
            <a:buChar char="•"/>
          </a:pPr>
          <a:r>
            <a:rPr lang="en-US" sz="2100" b="1" kern="1200" dirty="0"/>
            <a:t>Initial Slowdown:</a:t>
          </a:r>
          <a:r>
            <a:rPr lang="en-US" sz="2100" kern="1200" dirty="0"/>
            <a:t> The initial uncertainty and lockdown measures caused a slowdown in the housing market. Home sales and mortgage applications declined as economic activity ground to a halt.</a:t>
          </a:r>
          <a:endParaRPr lang="en-IN" sz="2100" kern="1200" dirty="0"/>
        </a:p>
        <a:p>
          <a:pPr marL="228600" lvl="1" indent="-228600" algn="l" defTabSz="933450">
            <a:lnSpc>
              <a:spcPct val="90000"/>
            </a:lnSpc>
            <a:spcBef>
              <a:spcPct val="0"/>
            </a:spcBef>
            <a:spcAft>
              <a:spcPct val="20000"/>
            </a:spcAft>
            <a:buChar char="•"/>
          </a:pPr>
          <a:r>
            <a:rPr lang="en-US" sz="2100" b="1" kern="1200" dirty="0"/>
            <a:t>Record Low Interest Rates:</a:t>
          </a:r>
          <a:r>
            <a:rPr lang="en-US" sz="2100" kern="1200" dirty="0"/>
            <a:t> In response to the crisis, central banks, including the Federal Reserve, slashed interest rates to historic lows. This made borrowing cheaper and spurred a surge in mortgage refinancing and home purchases.</a:t>
          </a:r>
          <a:endParaRPr lang="en-IN" sz="2100" kern="1200" dirty="0"/>
        </a:p>
        <a:p>
          <a:pPr marL="228600" lvl="1" indent="-228600" algn="l" defTabSz="933450">
            <a:lnSpc>
              <a:spcPct val="90000"/>
            </a:lnSpc>
            <a:spcBef>
              <a:spcPct val="0"/>
            </a:spcBef>
            <a:spcAft>
              <a:spcPct val="20000"/>
            </a:spcAft>
            <a:buChar char="•"/>
          </a:pPr>
          <a:r>
            <a:rPr lang="en-US" sz="2100" b="1" kern="1200" dirty="0"/>
            <a:t>Shift in Housing Demand:</a:t>
          </a:r>
          <a:r>
            <a:rPr lang="en-US" sz="2100" kern="1200" dirty="0"/>
            <a:t> Remote work and changing lifestyle preferences led to increased demand for suburban and rural properties. Homebuyers sought larger living spaces and properties outside urban centers.</a:t>
          </a:r>
          <a:endParaRPr lang="en-IN" sz="2100" kern="1200" dirty="0"/>
        </a:p>
        <a:p>
          <a:pPr marL="228600" lvl="1" indent="-228600" algn="l" defTabSz="933450">
            <a:lnSpc>
              <a:spcPct val="90000"/>
            </a:lnSpc>
            <a:spcBef>
              <a:spcPct val="0"/>
            </a:spcBef>
            <a:spcAft>
              <a:spcPct val="20000"/>
            </a:spcAft>
            <a:buChar char="•"/>
          </a:pPr>
          <a:r>
            <a:rPr lang="en-US" sz="2100" b="1" kern="1200" dirty="0"/>
            <a:t>Forbearance Programs:</a:t>
          </a:r>
          <a:r>
            <a:rPr lang="en-US" sz="2100" kern="1200" dirty="0"/>
            <a:t> Government programs allowed borrowers affected by the pandemic to defer mortgage payments, preventing a wave of foreclosures. The CARES Act provided significant relief to homeowners.</a:t>
          </a:r>
          <a:endParaRPr lang="en-IN" sz="2100" kern="1200" dirty="0"/>
        </a:p>
      </dsp:txBody>
      <dsp:txXfrm>
        <a:off x="0" y="658255"/>
        <a:ext cx="10131425" cy="42476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3318DD-B7BA-4EAD-8CBA-F9A830623F93}">
      <dsp:nvSpPr>
        <dsp:cNvPr id="0" name=""/>
        <dsp:cNvSpPr/>
      </dsp:nvSpPr>
      <dsp:spPr>
        <a:xfrm>
          <a:off x="0" y="13263"/>
          <a:ext cx="10131425" cy="14297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a:t>Significance in Financial Markets:</a:t>
          </a:r>
          <a:r>
            <a:rPr lang="en-US" sz="2600" kern="1200"/>
            <a:t> Mortgage trading is significant in financial markets for several reasons:</a:t>
          </a:r>
          <a:br>
            <a:rPr lang="en-IN" sz="2600" kern="1200"/>
          </a:br>
          <a:endParaRPr lang="en-IN" sz="2600" kern="1200"/>
        </a:p>
      </dsp:txBody>
      <dsp:txXfrm>
        <a:off x="69794" y="83057"/>
        <a:ext cx="9991837" cy="1290152"/>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736615-1EF0-41AA-A0E3-C7FDD4FE4C3D}">
      <dsp:nvSpPr>
        <dsp:cNvPr id="0" name=""/>
        <dsp:cNvSpPr/>
      </dsp:nvSpPr>
      <dsp:spPr>
        <a:xfrm>
          <a:off x="3430" y="44396"/>
          <a:ext cx="3344284" cy="5472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Machine Learning and AI:</a:t>
          </a:r>
          <a:endParaRPr lang="en-IN" sz="1900" kern="1200"/>
        </a:p>
      </dsp:txBody>
      <dsp:txXfrm>
        <a:off x="3430" y="44396"/>
        <a:ext cx="3344284" cy="547200"/>
      </dsp:txXfrm>
    </dsp:sp>
    <dsp:sp modelId="{256AF715-A7AB-4C09-ACB6-68711C6452A6}">
      <dsp:nvSpPr>
        <dsp:cNvPr id="0" name=""/>
        <dsp:cNvSpPr/>
      </dsp:nvSpPr>
      <dsp:spPr>
        <a:xfrm>
          <a:off x="3430" y="591596"/>
          <a:ext cx="3344284" cy="3546539"/>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b="1" kern="1200"/>
            <a:t>Description:</a:t>
          </a:r>
          <a:r>
            <a:rPr lang="en-US" sz="1900" kern="1200"/>
            <a:t> Leveraging machine learning algorithms to analyze large datasets, predict prepayment behaviors, assess credit risk, and optimize trading strategies.</a:t>
          </a:r>
          <a:endParaRPr lang="en-IN" sz="1900" kern="1200"/>
        </a:p>
        <a:p>
          <a:pPr marL="171450" lvl="1" indent="-171450" algn="l" defTabSz="844550">
            <a:lnSpc>
              <a:spcPct val="90000"/>
            </a:lnSpc>
            <a:spcBef>
              <a:spcPct val="0"/>
            </a:spcBef>
            <a:spcAft>
              <a:spcPct val="15000"/>
            </a:spcAft>
            <a:buChar char="•"/>
          </a:pPr>
          <a:r>
            <a:rPr lang="en-US" sz="1900" b="1" kern="1200"/>
            <a:t>Example:</a:t>
          </a:r>
          <a:r>
            <a:rPr lang="en-US" sz="1900" kern="1200"/>
            <a:t> Using AI models to identify patterns in borrower behavior and market trends, enabling more informed trading decisions.</a:t>
          </a:r>
          <a:endParaRPr lang="en-IN" sz="1900" kern="1200"/>
        </a:p>
      </dsp:txBody>
      <dsp:txXfrm>
        <a:off x="3430" y="591596"/>
        <a:ext cx="3344284" cy="3546539"/>
      </dsp:txXfrm>
    </dsp:sp>
    <dsp:sp modelId="{C4CADE0F-6FA0-4CBC-B006-C79A5ED0F15A}">
      <dsp:nvSpPr>
        <dsp:cNvPr id="0" name=""/>
        <dsp:cNvSpPr/>
      </dsp:nvSpPr>
      <dsp:spPr>
        <a:xfrm>
          <a:off x="3815913" y="44396"/>
          <a:ext cx="3344284" cy="5472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Blockchain Technology:</a:t>
          </a:r>
          <a:endParaRPr lang="en-IN" sz="1900" kern="1200"/>
        </a:p>
      </dsp:txBody>
      <dsp:txXfrm>
        <a:off x="3815913" y="44396"/>
        <a:ext cx="3344284" cy="547200"/>
      </dsp:txXfrm>
    </dsp:sp>
    <dsp:sp modelId="{7B56C931-681D-43D1-8387-0D347564D6CC}">
      <dsp:nvSpPr>
        <dsp:cNvPr id="0" name=""/>
        <dsp:cNvSpPr/>
      </dsp:nvSpPr>
      <dsp:spPr>
        <a:xfrm>
          <a:off x="3815913" y="591596"/>
          <a:ext cx="3344284" cy="3546539"/>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b="1" kern="1200"/>
            <a:t>Description:</a:t>
          </a:r>
          <a:r>
            <a:rPr lang="en-US" sz="1900" kern="1200"/>
            <a:t> Utilizing blockchain for secure, transparent, and efficient processing of mortgage transactions and record-keeping.</a:t>
          </a:r>
          <a:endParaRPr lang="en-IN" sz="1900" kern="1200"/>
        </a:p>
        <a:p>
          <a:pPr marL="171450" lvl="1" indent="-171450" algn="l" defTabSz="844550">
            <a:lnSpc>
              <a:spcPct val="90000"/>
            </a:lnSpc>
            <a:spcBef>
              <a:spcPct val="0"/>
            </a:spcBef>
            <a:spcAft>
              <a:spcPct val="15000"/>
            </a:spcAft>
            <a:buChar char="•"/>
          </a:pPr>
          <a:r>
            <a:rPr lang="en-US" sz="1900" b="1" kern="1200"/>
            <a:t>Example:</a:t>
          </a:r>
          <a:r>
            <a:rPr lang="en-US" sz="1900" kern="1200"/>
            <a:t> Implementing blockchain to streamline the mortgage origination process, reducing fraud and improving data integrity.</a:t>
          </a:r>
          <a:endParaRPr lang="en-IN" sz="1900" kern="1200"/>
        </a:p>
      </dsp:txBody>
      <dsp:txXfrm>
        <a:off x="3815913" y="591596"/>
        <a:ext cx="3344284" cy="3546539"/>
      </dsp:txXfrm>
    </dsp:sp>
    <dsp:sp modelId="{71557436-AEF3-432E-BC39-068D86AAFB7B}">
      <dsp:nvSpPr>
        <dsp:cNvPr id="0" name=""/>
        <dsp:cNvSpPr/>
      </dsp:nvSpPr>
      <dsp:spPr>
        <a:xfrm>
          <a:off x="7628397" y="44396"/>
          <a:ext cx="3344284" cy="5472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Green Mortgages:</a:t>
          </a:r>
          <a:endParaRPr lang="en-IN" sz="1900" kern="1200"/>
        </a:p>
      </dsp:txBody>
      <dsp:txXfrm>
        <a:off x="7628397" y="44396"/>
        <a:ext cx="3344284" cy="547200"/>
      </dsp:txXfrm>
    </dsp:sp>
    <dsp:sp modelId="{D7B2B119-6CB3-4E6B-BEA6-16E3FCC8BA52}">
      <dsp:nvSpPr>
        <dsp:cNvPr id="0" name=""/>
        <dsp:cNvSpPr/>
      </dsp:nvSpPr>
      <dsp:spPr>
        <a:xfrm>
          <a:off x="7628397" y="591596"/>
          <a:ext cx="3344284" cy="3546539"/>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b="1" kern="1200"/>
            <a:t>Description:</a:t>
          </a:r>
          <a:r>
            <a:rPr lang="en-US" sz="1900" kern="1200"/>
            <a:t> Offering mortgage products with favorable terms for energy-efficient homes and sustainable building practices.</a:t>
          </a:r>
          <a:endParaRPr lang="en-IN" sz="1900" kern="1200"/>
        </a:p>
        <a:p>
          <a:pPr marL="171450" lvl="1" indent="-171450" algn="l" defTabSz="844550">
            <a:lnSpc>
              <a:spcPct val="90000"/>
            </a:lnSpc>
            <a:spcBef>
              <a:spcPct val="0"/>
            </a:spcBef>
            <a:spcAft>
              <a:spcPct val="15000"/>
            </a:spcAft>
            <a:buChar char="•"/>
          </a:pPr>
          <a:r>
            <a:rPr lang="en-US" sz="1900" b="1" kern="1200"/>
            <a:t>Example:</a:t>
          </a:r>
          <a:r>
            <a:rPr lang="en-US" sz="1900" kern="1200"/>
            <a:t> Financial institutions providing lower interest rates or incentives for homes that meet specific energy efficiency criteria.</a:t>
          </a:r>
          <a:endParaRPr lang="en-IN" sz="1900" kern="1200"/>
        </a:p>
      </dsp:txBody>
      <dsp:txXfrm>
        <a:off x="7628397" y="591596"/>
        <a:ext cx="3344284" cy="3546539"/>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08B50C-DE42-4BC1-B886-9071FBF0A2ED}">
      <dsp:nvSpPr>
        <dsp:cNvPr id="0" name=""/>
        <dsp:cNvSpPr/>
      </dsp:nvSpPr>
      <dsp:spPr>
        <a:xfrm>
          <a:off x="49" y="63266"/>
          <a:ext cx="4734264" cy="5760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a:t>Importance of Risk Management:</a:t>
          </a:r>
          <a:endParaRPr lang="en-IN" sz="2000" kern="1200"/>
        </a:p>
      </dsp:txBody>
      <dsp:txXfrm>
        <a:off x="49" y="63266"/>
        <a:ext cx="4734264" cy="576000"/>
      </dsp:txXfrm>
    </dsp:sp>
    <dsp:sp modelId="{A43B3423-A284-4B7C-9B22-D02A885D821B}">
      <dsp:nvSpPr>
        <dsp:cNvPr id="0" name=""/>
        <dsp:cNvSpPr/>
      </dsp:nvSpPr>
      <dsp:spPr>
        <a:xfrm>
          <a:off x="49" y="639266"/>
          <a:ext cx="4734264" cy="3403799"/>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1" kern="1200"/>
            <a:t>Lesson:</a:t>
          </a:r>
          <a:r>
            <a:rPr lang="en-US" sz="2000" kern="1200"/>
            <a:t> Effective risk management practices are crucial to mitigate the impact of defaults and market volatility. This includes robust credit assessments, diversified portfolios, and comprehensive stress testing.</a:t>
          </a:r>
          <a:endParaRPr lang="en-IN" sz="2000" kern="1200"/>
        </a:p>
        <a:p>
          <a:pPr marL="228600" lvl="1" indent="-228600" algn="l" defTabSz="889000">
            <a:lnSpc>
              <a:spcPct val="90000"/>
            </a:lnSpc>
            <a:spcBef>
              <a:spcPct val="0"/>
            </a:spcBef>
            <a:spcAft>
              <a:spcPct val="15000"/>
            </a:spcAft>
            <a:buChar char="•"/>
          </a:pPr>
          <a:r>
            <a:rPr lang="en-US" sz="2000" b="1" kern="1200"/>
            <a:t>Application:</a:t>
          </a:r>
          <a:r>
            <a:rPr lang="en-US" sz="2000" kern="1200"/>
            <a:t> Implement stringent risk management protocols, including regular stress tests and scenario analyses, to ensure the resilience of the mortgage trading strategy.</a:t>
          </a:r>
          <a:endParaRPr lang="en-IN" sz="2000" kern="1200"/>
        </a:p>
      </dsp:txBody>
      <dsp:txXfrm>
        <a:off x="49" y="639266"/>
        <a:ext cx="4734264" cy="3403799"/>
      </dsp:txXfrm>
    </dsp:sp>
    <dsp:sp modelId="{6BC130E9-0B67-4F9A-8B02-9EF59CE77C41}">
      <dsp:nvSpPr>
        <dsp:cNvPr id="0" name=""/>
        <dsp:cNvSpPr/>
      </dsp:nvSpPr>
      <dsp:spPr>
        <a:xfrm>
          <a:off x="5397111" y="63266"/>
          <a:ext cx="4734264" cy="5760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a:t>Transparency and Regulation:</a:t>
          </a:r>
          <a:endParaRPr lang="en-IN" sz="2000" kern="1200"/>
        </a:p>
      </dsp:txBody>
      <dsp:txXfrm>
        <a:off x="5397111" y="63266"/>
        <a:ext cx="4734264" cy="576000"/>
      </dsp:txXfrm>
    </dsp:sp>
    <dsp:sp modelId="{24541C99-CB19-4A27-A2E9-2DEA3000FB2C}">
      <dsp:nvSpPr>
        <dsp:cNvPr id="0" name=""/>
        <dsp:cNvSpPr/>
      </dsp:nvSpPr>
      <dsp:spPr>
        <a:xfrm>
          <a:off x="5397111" y="639266"/>
          <a:ext cx="4734264" cy="3403799"/>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1" kern="1200"/>
            <a:t>Lesson:</a:t>
          </a:r>
          <a:r>
            <a:rPr lang="en-US" sz="2000" kern="1200"/>
            <a:t> Transparency in financial products and adherence to regulatory standards are essential for maintaining market confidence and stability.</a:t>
          </a:r>
          <a:endParaRPr lang="en-IN" sz="2000" kern="1200"/>
        </a:p>
        <a:p>
          <a:pPr marL="228600" lvl="1" indent="-228600" algn="l" defTabSz="889000">
            <a:lnSpc>
              <a:spcPct val="90000"/>
            </a:lnSpc>
            <a:spcBef>
              <a:spcPct val="0"/>
            </a:spcBef>
            <a:spcAft>
              <a:spcPct val="15000"/>
            </a:spcAft>
            <a:buChar char="•"/>
          </a:pPr>
          <a:r>
            <a:rPr lang="en-US" sz="2000" b="1" kern="1200"/>
            <a:t>Application:</a:t>
          </a:r>
          <a:r>
            <a:rPr lang="en-US" sz="2000" kern="1200"/>
            <a:t> Ensure compliance with regulatory requirements and maintain transparent reporting practices to build investor trust and mitigate regulatory risks.</a:t>
          </a:r>
          <a:endParaRPr lang="en-IN" sz="2000" kern="1200"/>
        </a:p>
      </dsp:txBody>
      <dsp:txXfrm>
        <a:off x="5397111" y="639266"/>
        <a:ext cx="4734264" cy="3403799"/>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E03985-0A7D-4275-B014-BF6FC154CD5D}">
      <dsp:nvSpPr>
        <dsp:cNvPr id="0" name=""/>
        <dsp:cNvSpPr/>
      </dsp:nvSpPr>
      <dsp:spPr>
        <a:xfrm rot="5400000">
          <a:off x="5611330" y="-2586326"/>
          <a:ext cx="1788135" cy="7025535"/>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b="1" kern="1200"/>
            <a:t>Lesson:</a:t>
          </a:r>
          <a:r>
            <a:rPr lang="en-US" sz="1800" kern="1200"/>
            <a:t> The ability to quickly adapt to changing market conditions and consumer behaviors is vital for success in volatile environments.</a:t>
          </a:r>
          <a:endParaRPr lang="en-IN" sz="1800" kern="1200"/>
        </a:p>
        <a:p>
          <a:pPr marL="171450" lvl="1" indent="-171450" algn="l" defTabSz="800100">
            <a:lnSpc>
              <a:spcPct val="90000"/>
            </a:lnSpc>
            <a:spcBef>
              <a:spcPct val="0"/>
            </a:spcBef>
            <a:spcAft>
              <a:spcPct val="15000"/>
            </a:spcAft>
            <a:buChar char="•"/>
          </a:pPr>
          <a:r>
            <a:rPr lang="en-US" sz="1800" b="1" kern="1200" dirty="0"/>
            <a:t>Application:</a:t>
          </a:r>
          <a:r>
            <a:rPr lang="en-US" sz="1800" kern="1200" dirty="0"/>
            <a:t> Develop flexible trading strategies that can be adjusted in response to market shifts, such as changes in interest rates or housing demand.</a:t>
          </a:r>
          <a:endParaRPr lang="en-IN" sz="1800" kern="1200" dirty="0"/>
        </a:p>
      </dsp:txBody>
      <dsp:txXfrm rot="-5400000">
        <a:off x="2992630" y="119664"/>
        <a:ext cx="6938245" cy="1613555"/>
      </dsp:txXfrm>
    </dsp:sp>
    <dsp:sp modelId="{D012D11B-8FE2-4159-BB80-36E3826DA5C5}">
      <dsp:nvSpPr>
        <dsp:cNvPr id="0" name=""/>
        <dsp:cNvSpPr/>
      </dsp:nvSpPr>
      <dsp:spPr>
        <a:xfrm>
          <a:off x="113259" y="506"/>
          <a:ext cx="2879371" cy="185186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b="1" kern="1200" dirty="0"/>
            <a:t>Adaptability and Flexibility:</a:t>
          </a:r>
          <a:endParaRPr lang="en-IN" sz="3500" kern="1200" dirty="0"/>
        </a:p>
      </dsp:txBody>
      <dsp:txXfrm>
        <a:off x="203660" y="90907"/>
        <a:ext cx="2698569" cy="1671067"/>
      </dsp:txXfrm>
    </dsp:sp>
    <dsp:sp modelId="{0BFECA27-416C-429F-A46D-593A40AC36D4}">
      <dsp:nvSpPr>
        <dsp:cNvPr id="0" name=""/>
        <dsp:cNvSpPr/>
      </dsp:nvSpPr>
      <dsp:spPr>
        <a:xfrm rot="5400000">
          <a:off x="5482065" y="-550086"/>
          <a:ext cx="2021708" cy="701182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b="1" kern="1200" dirty="0"/>
            <a:t>Lesson:</a:t>
          </a:r>
          <a:r>
            <a:rPr lang="en-US" sz="1800" kern="1200" dirty="0"/>
            <a:t> Technology plays a critical role in enhancing efficiency, accuracy, and decision-making in mortgage trading.</a:t>
          </a:r>
          <a:endParaRPr lang="en-IN" sz="1800" kern="1200" dirty="0"/>
        </a:p>
        <a:p>
          <a:pPr marL="171450" lvl="1" indent="-171450" algn="l" defTabSz="800100">
            <a:lnSpc>
              <a:spcPct val="90000"/>
            </a:lnSpc>
            <a:spcBef>
              <a:spcPct val="0"/>
            </a:spcBef>
            <a:spcAft>
              <a:spcPct val="15000"/>
            </a:spcAft>
            <a:buChar char="•"/>
          </a:pPr>
          <a:r>
            <a:rPr lang="en-US" sz="1800" b="1" kern="1200" dirty="0"/>
            <a:t>Application:</a:t>
          </a:r>
          <a:r>
            <a:rPr lang="en-US" sz="1800" kern="1200" dirty="0"/>
            <a:t> Integrate advanced technologies like AI, machine learning, and blockchain into the trading framework to improve risk assessment, transaction processing, and strategic planning.</a:t>
          </a:r>
          <a:endParaRPr lang="en-IN" sz="1800" kern="1200" dirty="0"/>
        </a:p>
      </dsp:txBody>
      <dsp:txXfrm rot="-5400000">
        <a:off x="2987009" y="2043662"/>
        <a:ext cx="6913128" cy="1824324"/>
      </dsp:txXfrm>
    </dsp:sp>
    <dsp:sp modelId="{BF09377F-4C91-47D1-9691-CD1AE35FF5B3}">
      <dsp:nvSpPr>
        <dsp:cNvPr id="0" name=""/>
        <dsp:cNvSpPr/>
      </dsp:nvSpPr>
      <dsp:spPr>
        <a:xfrm>
          <a:off x="113259" y="2029889"/>
          <a:ext cx="2873750" cy="185186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b="1" kern="1200"/>
            <a:t>Leveraging Technology:</a:t>
          </a:r>
          <a:endParaRPr lang="en-IN" sz="3500" kern="1200"/>
        </a:p>
      </dsp:txBody>
      <dsp:txXfrm>
        <a:off x="203660" y="2120290"/>
        <a:ext cx="2692948" cy="1671067"/>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442241-C184-4A83-8F29-AC88AA800025}">
      <dsp:nvSpPr>
        <dsp:cNvPr id="0" name=""/>
        <dsp:cNvSpPr/>
      </dsp:nvSpPr>
      <dsp:spPr>
        <a:xfrm>
          <a:off x="0" y="118236"/>
          <a:ext cx="10131425" cy="6715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a:t>Diversification and Active Management:</a:t>
          </a:r>
          <a:endParaRPr lang="en-IN" sz="2800" kern="1200"/>
        </a:p>
      </dsp:txBody>
      <dsp:txXfrm>
        <a:off x="32784" y="151020"/>
        <a:ext cx="10065857" cy="606012"/>
      </dsp:txXfrm>
    </dsp:sp>
    <dsp:sp modelId="{82ECAAE5-F33C-4263-8974-F1CCAAC63AC3}">
      <dsp:nvSpPr>
        <dsp:cNvPr id="0" name=""/>
        <dsp:cNvSpPr/>
      </dsp:nvSpPr>
      <dsp:spPr>
        <a:xfrm>
          <a:off x="0" y="789816"/>
          <a:ext cx="10131425" cy="1680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b="1" kern="1200"/>
            <a:t>Lesson:</a:t>
          </a:r>
          <a:r>
            <a:rPr lang="en-US" sz="2200" kern="1200"/>
            <a:t> Diversification and proactive portfolio management help mitigate risks and capitalize on market opportunities.</a:t>
          </a:r>
          <a:endParaRPr lang="en-IN" sz="2200" kern="1200"/>
        </a:p>
        <a:p>
          <a:pPr marL="228600" lvl="1" indent="-228600" algn="l" defTabSz="977900">
            <a:lnSpc>
              <a:spcPct val="90000"/>
            </a:lnSpc>
            <a:spcBef>
              <a:spcPct val="0"/>
            </a:spcBef>
            <a:spcAft>
              <a:spcPct val="20000"/>
            </a:spcAft>
            <a:buChar char="•"/>
          </a:pPr>
          <a:r>
            <a:rPr lang="en-US" sz="2200" b="1" kern="1200" dirty="0"/>
            <a:t>Application:</a:t>
          </a:r>
          <a:r>
            <a:rPr lang="en-US" sz="2200" kern="1200" dirty="0"/>
            <a:t> Implement a diversified investment approach and maintain an active management strategy to optimize returns and reduce exposure to adverse market movements.</a:t>
          </a:r>
          <a:endParaRPr lang="en-IN" sz="2200" kern="1200" dirty="0"/>
        </a:p>
      </dsp:txBody>
      <dsp:txXfrm>
        <a:off x="0" y="789816"/>
        <a:ext cx="10131425" cy="1680840"/>
      </dsp:txXfrm>
    </dsp:sp>
    <dsp:sp modelId="{F1532984-B1CA-4DB7-877D-2862E42D61AA}">
      <dsp:nvSpPr>
        <dsp:cNvPr id="0" name=""/>
        <dsp:cNvSpPr/>
      </dsp:nvSpPr>
      <dsp:spPr>
        <a:xfrm>
          <a:off x="0" y="2470656"/>
          <a:ext cx="10131425" cy="6715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a:t>Hedging Techniques:</a:t>
          </a:r>
          <a:endParaRPr lang="en-IN" sz="2800" kern="1200"/>
        </a:p>
      </dsp:txBody>
      <dsp:txXfrm>
        <a:off x="32784" y="2503440"/>
        <a:ext cx="10065857" cy="606012"/>
      </dsp:txXfrm>
    </dsp:sp>
    <dsp:sp modelId="{F4DCB81C-6CC6-4C0A-873D-FEBE1152B06D}">
      <dsp:nvSpPr>
        <dsp:cNvPr id="0" name=""/>
        <dsp:cNvSpPr/>
      </dsp:nvSpPr>
      <dsp:spPr>
        <a:xfrm>
          <a:off x="0" y="3142236"/>
          <a:ext cx="10131425" cy="1391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b="1" kern="1200"/>
            <a:t>Lesson:</a:t>
          </a:r>
          <a:r>
            <a:rPr lang="en-US" sz="2200" kern="1200"/>
            <a:t> Effective use of hedging techniques can protect against interest rate and prepayment risks.</a:t>
          </a:r>
          <a:endParaRPr lang="en-IN" sz="2200" kern="1200"/>
        </a:p>
        <a:p>
          <a:pPr marL="228600" lvl="1" indent="-228600" algn="l" defTabSz="977900">
            <a:lnSpc>
              <a:spcPct val="90000"/>
            </a:lnSpc>
            <a:spcBef>
              <a:spcPct val="0"/>
            </a:spcBef>
            <a:spcAft>
              <a:spcPct val="20000"/>
            </a:spcAft>
            <a:buChar char="•"/>
          </a:pPr>
          <a:r>
            <a:rPr lang="en-US" sz="2200" b="1" kern="1200"/>
            <a:t>Application:</a:t>
          </a:r>
          <a:r>
            <a:rPr lang="en-US" sz="2200" kern="1200"/>
            <a:t> Employ hedging strategies such as interest rate swaps and options to manage risks associated with interest rate fluctuations and borrower behaviors.</a:t>
          </a:r>
          <a:endParaRPr lang="en-IN" sz="2200" kern="1200"/>
        </a:p>
      </dsp:txBody>
      <dsp:txXfrm>
        <a:off x="0" y="3142236"/>
        <a:ext cx="10131425" cy="1391040"/>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05844D-689D-41E9-8FCA-A4BFDC8A6394}">
      <dsp:nvSpPr>
        <dsp:cNvPr id="0" name=""/>
        <dsp:cNvSpPr/>
      </dsp:nvSpPr>
      <dsp:spPr>
        <a:xfrm>
          <a:off x="0" y="62757"/>
          <a:ext cx="10131425" cy="28080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dirty="0"/>
            <a:t>Understanding Mortgage Trading and Loans:</a:t>
          </a:r>
        </a:p>
        <a:p>
          <a:pPr marL="0" lvl="0" indent="0" algn="l" defTabSz="1333500">
            <a:lnSpc>
              <a:spcPct val="90000"/>
            </a:lnSpc>
            <a:spcBef>
              <a:spcPct val="0"/>
            </a:spcBef>
            <a:spcAft>
              <a:spcPct val="35000"/>
            </a:spcAft>
            <a:buNone/>
          </a:pPr>
          <a:r>
            <a:rPr lang="en-US" sz="3000" kern="1200" dirty="0"/>
            <a:t> The research findings provide a foundational understanding of mortgage trading and loans, which are crucial for informing the data modeling, DAX calculations, and financial analysis in the Mortgage Trading Analysis and Prediction project.</a:t>
          </a:r>
          <a:endParaRPr lang="en-IN" sz="3000" kern="1200" dirty="0"/>
        </a:p>
      </dsp:txBody>
      <dsp:txXfrm>
        <a:off x="137075" y="199832"/>
        <a:ext cx="9857275" cy="2533850"/>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B0E545-DE7C-46DD-9733-3F196797D053}">
      <dsp:nvSpPr>
        <dsp:cNvPr id="0" name=""/>
        <dsp:cNvSpPr/>
      </dsp:nvSpPr>
      <dsp:spPr>
        <a:xfrm>
          <a:off x="0" y="204302"/>
          <a:ext cx="10131425" cy="6715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a:t>Mortgage Types and Attributes:</a:t>
          </a:r>
          <a:endParaRPr lang="en-IN" sz="2800" kern="1200"/>
        </a:p>
      </dsp:txBody>
      <dsp:txXfrm>
        <a:off x="32784" y="237086"/>
        <a:ext cx="10065857" cy="606012"/>
      </dsp:txXfrm>
    </dsp:sp>
    <dsp:sp modelId="{8603AD0A-C4F9-4DD1-99EE-B894BE108FDD}">
      <dsp:nvSpPr>
        <dsp:cNvPr id="0" name=""/>
        <dsp:cNvSpPr/>
      </dsp:nvSpPr>
      <dsp:spPr>
        <a:xfrm>
          <a:off x="0" y="875882"/>
          <a:ext cx="10131425" cy="1304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t>The knowledge of different types of mortgage loans (e.g., fixed-rate, adjustable-rate, interest-only) and key attributes (e.g., principal, interest rate, amortization) will help in creating detailed and accurate data models. These models can include specific fields for different loan characteristics, allowing for more granular analysis.</a:t>
          </a:r>
          <a:endParaRPr lang="en-IN" sz="2200" kern="1200"/>
        </a:p>
      </dsp:txBody>
      <dsp:txXfrm>
        <a:off x="0" y="875882"/>
        <a:ext cx="10131425" cy="1304100"/>
      </dsp:txXfrm>
    </dsp:sp>
    <dsp:sp modelId="{560FAF47-895B-459B-8D52-C73C1651D16D}">
      <dsp:nvSpPr>
        <dsp:cNvPr id="0" name=""/>
        <dsp:cNvSpPr/>
      </dsp:nvSpPr>
      <dsp:spPr>
        <a:xfrm>
          <a:off x="0" y="2179982"/>
          <a:ext cx="10131425" cy="6715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a:t>Risk Factors:</a:t>
          </a:r>
          <a:r>
            <a:rPr lang="en-US" sz="2800" kern="1200"/>
            <a:t> </a:t>
          </a:r>
          <a:endParaRPr lang="en-IN" sz="2800" kern="1200"/>
        </a:p>
      </dsp:txBody>
      <dsp:txXfrm>
        <a:off x="32784" y="2212766"/>
        <a:ext cx="10065857" cy="606012"/>
      </dsp:txXfrm>
    </dsp:sp>
    <dsp:sp modelId="{A1AD2A8D-9B17-438D-93A5-D1A3D2F47EC9}">
      <dsp:nvSpPr>
        <dsp:cNvPr id="0" name=""/>
        <dsp:cNvSpPr/>
      </dsp:nvSpPr>
      <dsp:spPr>
        <a:xfrm>
          <a:off x="0" y="2851562"/>
          <a:ext cx="10131425" cy="1304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t>Understanding the various risks (e.g., credit risk, interest rate risk, prepayment risk) associated with mortgage trading will inform the creation of risk assessment models. These models can help identify high-risk loans and predict potential defaults or prepayments.</a:t>
          </a:r>
          <a:endParaRPr lang="en-IN" sz="2200" kern="1200"/>
        </a:p>
      </dsp:txBody>
      <dsp:txXfrm>
        <a:off x="0" y="2851562"/>
        <a:ext cx="10131425" cy="1304100"/>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394BA4-B42E-499D-A042-D34EE61C938B}">
      <dsp:nvSpPr>
        <dsp:cNvPr id="0" name=""/>
        <dsp:cNvSpPr/>
      </dsp:nvSpPr>
      <dsp:spPr>
        <a:xfrm>
          <a:off x="0" y="19126"/>
          <a:ext cx="10131425" cy="74353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kern="1200"/>
            <a:t>Performance Metrics:</a:t>
          </a:r>
          <a:r>
            <a:rPr lang="en-US" sz="3100" kern="1200"/>
            <a:t> </a:t>
          </a:r>
          <a:endParaRPr lang="en-IN" sz="3100" kern="1200"/>
        </a:p>
      </dsp:txBody>
      <dsp:txXfrm>
        <a:off x="36296" y="55422"/>
        <a:ext cx="10058833" cy="670943"/>
      </dsp:txXfrm>
    </dsp:sp>
    <dsp:sp modelId="{9BF4B41F-CEB8-4CB0-8877-3D2C8060D2BB}">
      <dsp:nvSpPr>
        <dsp:cNvPr id="0" name=""/>
        <dsp:cNvSpPr/>
      </dsp:nvSpPr>
      <dsp:spPr>
        <a:xfrm>
          <a:off x="0" y="762661"/>
          <a:ext cx="10131425" cy="1443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a:t>The research on successful mortgage trading strategies and risk management techniques will guide the development of DAX calculations to track performance metrics such as default rates, prepayment rates, and yield spreads.</a:t>
          </a:r>
          <a:endParaRPr lang="en-IN" sz="2400" kern="1200"/>
        </a:p>
      </dsp:txBody>
      <dsp:txXfrm>
        <a:off x="0" y="762661"/>
        <a:ext cx="10131425" cy="1443824"/>
      </dsp:txXfrm>
    </dsp:sp>
    <dsp:sp modelId="{4FD11D73-E909-4C69-B287-6254789B5A06}">
      <dsp:nvSpPr>
        <dsp:cNvPr id="0" name=""/>
        <dsp:cNvSpPr/>
      </dsp:nvSpPr>
      <dsp:spPr>
        <a:xfrm>
          <a:off x="0" y="2206486"/>
          <a:ext cx="10131425" cy="74353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kern="1200"/>
            <a:t>Scenario Analysis:</a:t>
          </a:r>
          <a:endParaRPr lang="en-IN" sz="3100" kern="1200"/>
        </a:p>
      </dsp:txBody>
      <dsp:txXfrm>
        <a:off x="36296" y="2242782"/>
        <a:ext cx="10058833" cy="670943"/>
      </dsp:txXfrm>
    </dsp:sp>
    <dsp:sp modelId="{18D2152F-F947-4E7D-86A4-921F878E5F91}">
      <dsp:nvSpPr>
        <dsp:cNvPr id="0" name=""/>
        <dsp:cNvSpPr/>
      </dsp:nvSpPr>
      <dsp:spPr>
        <a:xfrm>
          <a:off x="0" y="2950021"/>
          <a:ext cx="10131425" cy="1443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a:t>Insights from the impact of macroeconomic events on mortgage trading will inform DAX calculations for scenario analysis. This will help in evaluating the effects of different economic conditions on the mortgage portfolio.</a:t>
          </a:r>
          <a:endParaRPr lang="en-IN" sz="2400" kern="1200"/>
        </a:p>
      </dsp:txBody>
      <dsp:txXfrm>
        <a:off x="0" y="2950021"/>
        <a:ext cx="10131425" cy="1443824"/>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D5B9B9-42DE-4053-879D-9CBE72D1008A}">
      <dsp:nvSpPr>
        <dsp:cNvPr id="0" name=""/>
        <dsp:cNvSpPr/>
      </dsp:nvSpPr>
      <dsp:spPr>
        <a:xfrm>
          <a:off x="51" y="35816"/>
          <a:ext cx="4893657" cy="5760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a:t>1. Loan-Level Data:</a:t>
          </a:r>
          <a:endParaRPr lang="en-IN" sz="2000" kern="1200"/>
        </a:p>
      </dsp:txBody>
      <dsp:txXfrm>
        <a:off x="51" y="35816"/>
        <a:ext cx="4893657" cy="576000"/>
      </dsp:txXfrm>
    </dsp:sp>
    <dsp:sp modelId="{D3EF3803-988E-468C-BA85-A0C5C13D385F}">
      <dsp:nvSpPr>
        <dsp:cNvPr id="0" name=""/>
        <dsp:cNvSpPr/>
      </dsp:nvSpPr>
      <dsp:spPr>
        <a:xfrm>
          <a:off x="51" y="611816"/>
          <a:ext cx="4893657" cy="3458699"/>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1" kern="1200"/>
            <a:t>Borrower Credit Score:</a:t>
          </a:r>
          <a:r>
            <a:rPr lang="en-US" sz="2000" kern="1200"/>
            <a:t> Including credit scores can help assess the credit risk associated with individual loans.</a:t>
          </a:r>
          <a:endParaRPr lang="en-IN" sz="2000" kern="1200"/>
        </a:p>
        <a:p>
          <a:pPr marL="228600" lvl="1" indent="-228600" algn="l" defTabSz="889000">
            <a:lnSpc>
              <a:spcPct val="90000"/>
            </a:lnSpc>
            <a:spcBef>
              <a:spcPct val="0"/>
            </a:spcBef>
            <a:spcAft>
              <a:spcPct val="15000"/>
            </a:spcAft>
            <a:buChar char="•"/>
          </a:pPr>
          <a:r>
            <a:rPr lang="en-US" sz="2000" b="1" kern="1200"/>
            <a:t>Debt-to-Income (DTI) Ratio:</a:t>
          </a:r>
          <a:r>
            <a:rPr lang="en-US" sz="2000" kern="1200"/>
            <a:t> This metric provides insight into the borrower's ability to manage monthly payments and overall debt burden.</a:t>
          </a:r>
          <a:endParaRPr lang="en-IN" sz="2000" kern="1200"/>
        </a:p>
        <a:p>
          <a:pPr marL="228600" lvl="1" indent="-228600" algn="l" defTabSz="889000">
            <a:lnSpc>
              <a:spcPct val="90000"/>
            </a:lnSpc>
            <a:spcBef>
              <a:spcPct val="0"/>
            </a:spcBef>
            <a:spcAft>
              <a:spcPct val="15000"/>
            </a:spcAft>
            <a:buChar char="•"/>
          </a:pPr>
          <a:r>
            <a:rPr lang="en-US" sz="2000" b="1" kern="1200"/>
            <a:t>Loan-to-Value (LTV) Ratio:</a:t>
          </a:r>
          <a:r>
            <a:rPr lang="en-US" sz="2000" kern="1200"/>
            <a:t> This ratio helps evaluate the risk of default based on the loan amount relative to the property's value.</a:t>
          </a:r>
          <a:endParaRPr lang="en-IN" sz="2000" kern="1200"/>
        </a:p>
      </dsp:txBody>
      <dsp:txXfrm>
        <a:off x="51" y="611816"/>
        <a:ext cx="4893657" cy="3458699"/>
      </dsp:txXfrm>
    </dsp:sp>
    <dsp:sp modelId="{20AB5E14-684D-4B0C-A707-AF2A74B246FF}">
      <dsp:nvSpPr>
        <dsp:cNvPr id="0" name=""/>
        <dsp:cNvSpPr/>
      </dsp:nvSpPr>
      <dsp:spPr>
        <a:xfrm>
          <a:off x="5578820" y="35816"/>
          <a:ext cx="4893657" cy="5760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a:t>2. Macroeconomic Indicators:</a:t>
          </a:r>
          <a:endParaRPr lang="en-IN" sz="2000" kern="1200"/>
        </a:p>
      </dsp:txBody>
      <dsp:txXfrm>
        <a:off x="5578820" y="35816"/>
        <a:ext cx="4893657" cy="576000"/>
      </dsp:txXfrm>
    </dsp:sp>
    <dsp:sp modelId="{28A3C5A7-D3D1-4CB2-A94A-AD20FBCB0210}">
      <dsp:nvSpPr>
        <dsp:cNvPr id="0" name=""/>
        <dsp:cNvSpPr/>
      </dsp:nvSpPr>
      <dsp:spPr>
        <a:xfrm>
          <a:off x="5578820" y="611816"/>
          <a:ext cx="4893657" cy="3458699"/>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1" kern="1200"/>
            <a:t>Interest Rates:</a:t>
          </a:r>
          <a:r>
            <a:rPr lang="en-US" sz="2000" kern="1200"/>
            <a:t> Tracking changes in benchmark interest rates (e.g., Federal Funds Rate, LIBOR) can help assess the impact on mortgage rates and MBS values.</a:t>
          </a:r>
          <a:endParaRPr lang="en-IN" sz="2000" kern="1200"/>
        </a:p>
        <a:p>
          <a:pPr marL="228600" lvl="1" indent="-228600" algn="l" defTabSz="889000">
            <a:lnSpc>
              <a:spcPct val="90000"/>
            </a:lnSpc>
            <a:spcBef>
              <a:spcPct val="0"/>
            </a:spcBef>
            <a:spcAft>
              <a:spcPct val="15000"/>
            </a:spcAft>
            <a:buChar char="•"/>
          </a:pPr>
          <a:r>
            <a:rPr lang="en-US" sz="2000" b="1" kern="1200"/>
            <a:t>Inflation Rates:</a:t>
          </a:r>
          <a:r>
            <a:rPr lang="en-US" sz="2000" kern="1200"/>
            <a:t> Including inflation data can help analyze its effect on interest rates and purchasing power.</a:t>
          </a:r>
          <a:endParaRPr lang="en-IN" sz="2000" kern="1200"/>
        </a:p>
        <a:p>
          <a:pPr marL="228600" lvl="1" indent="-228600" algn="l" defTabSz="889000">
            <a:lnSpc>
              <a:spcPct val="90000"/>
            </a:lnSpc>
            <a:spcBef>
              <a:spcPct val="0"/>
            </a:spcBef>
            <a:spcAft>
              <a:spcPct val="15000"/>
            </a:spcAft>
            <a:buChar char="•"/>
          </a:pPr>
          <a:r>
            <a:rPr lang="en-US" sz="2000" b="1" kern="1200"/>
            <a:t>Unemployment Rates:</a:t>
          </a:r>
          <a:r>
            <a:rPr lang="en-US" sz="2000" kern="1200"/>
            <a:t> This metric can provide insight into economic conditions that influence mortgage default rates.</a:t>
          </a:r>
          <a:endParaRPr lang="en-IN" sz="2000" kern="1200"/>
        </a:p>
      </dsp:txBody>
      <dsp:txXfrm>
        <a:off x="5578820" y="611816"/>
        <a:ext cx="4893657" cy="3458699"/>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E46835-101B-40BB-A31F-15DBC600D208}">
      <dsp:nvSpPr>
        <dsp:cNvPr id="0" name=""/>
        <dsp:cNvSpPr/>
      </dsp:nvSpPr>
      <dsp:spPr>
        <a:xfrm>
          <a:off x="47" y="124198"/>
          <a:ext cx="4582482" cy="633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b="1" kern="1200"/>
            <a:t>3. Market Conditions:</a:t>
          </a:r>
          <a:endParaRPr lang="en-IN" sz="2200" kern="1200"/>
        </a:p>
      </dsp:txBody>
      <dsp:txXfrm>
        <a:off x="47" y="124198"/>
        <a:ext cx="4582482" cy="633600"/>
      </dsp:txXfrm>
    </dsp:sp>
    <dsp:sp modelId="{EAA42B1A-A1E8-4B80-9535-88F9A4656DB8}">
      <dsp:nvSpPr>
        <dsp:cNvPr id="0" name=""/>
        <dsp:cNvSpPr/>
      </dsp:nvSpPr>
      <dsp:spPr>
        <a:xfrm>
          <a:off x="47" y="757798"/>
          <a:ext cx="4582482" cy="4710419"/>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b="1" kern="1200"/>
            <a:t>Housing Market Data:</a:t>
          </a:r>
          <a:r>
            <a:rPr lang="en-US" sz="2200" kern="1200"/>
            <a:t> Information on housing prices, sales volume, and inventory levels can help assess the health of the housing market and its impact on mortgage performance.</a:t>
          </a:r>
          <a:endParaRPr lang="en-IN" sz="2200" kern="1200"/>
        </a:p>
        <a:p>
          <a:pPr marL="228600" lvl="1" indent="-228600" algn="l" defTabSz="977900">
            <a:lnSpc>
              <a:spcPct val="90000"/>
            </a:lnSpc>
            <a:spcBef>
              <a:spcPct val="0"/>
            </a:spcBef>
            <a:spcAft>
              <a:spcPct val="15000"/>
            </a:spcAft>
            <a:buChar char="•"/>
          </a:pPr>
          <a:r>
            <a:rPr lang="en-US" sz="2200" b="1" kern="1200"/>
            <a:t>Prepayment Rates:</a:t>
          </a:r>
          <a:r>
            <a:rPr lang="en-US" sz="2200" kern="1200"/>
            <a:t> Tracking historical prepayment rates can help predict future prepayment behaviors and their impact on MBS cash flows.</a:t>
          </a:r>
          <a:endParaRPr lang="en-IN" sz="2200" kern="1200"/>
        </a:p>
        <a:p>
          <a:pPr marL="228600" lvl="1" indent="-228600" algn="l" defTabSz="977900">
            <a:lnSpc>
              <a:spcPct val="90000"/>
            </a:lnSpc>
            <a:spcBef>
              <a:spcPct val="0"/>
            </a:spcBef>
            <a:spcAft>
              <a:spcPct val="15000"/>
            </a:spcAft>
            <a:buChar char="•"/>
          </a:pPr>
          <a:r>
            <a:rPr lang="en-US" sz="2200" b="1" kern="1200"/>
            <a:t>Default Rates:</a:t>
          </a:r>
          <a:r>
            <a:rPr lang="en-US" sz="2200" kern="1200"/>
            <a:t> Including data on historical default rates can inform risk assessment and pricing models.</a:t>
          </a:r>
          <a:endParaRPr lang="en-IN" sz="2200" kern="1200"/>
        </a:p>
      </dsp:txBody>
      <dsp:txXfrm>
        <a:off x="47" y="757798"/>
        <a:ext cx="4582482" cy="4710419"/>
      </dsp:txXfrm>
    </dsp:sp>
    <dsp:sp modelId="{6412F90B-24C3-4CAF-8BA4-139A2AA8383B}">
      <dsp:nvSpPr>
        <dsp:cNvPr id="0" name=""/>
        <dsp:cNvSpPr/>
      </dsp:nvSpPr>
      <dsp:spPr>
        <a:xfrm>
          <a:off x="5224077" y="124198"/>
          <a:ext cx="4582482" cy="633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b="1" kern="1200"/>
            <a:t>4. Regulatory and Policy Changes:</a:t>
          </a:r>
          <a:endParaRPr lang="en-IN" sz="2200" kern="1200"/>
        </a:p>
      </dsp:txBody>
      <dsp:txXfrm>
        <a:off x="5224077" y="124198"/>
        <a:ext cx="4582482" cy="633600"/>
      </dsp:txXfrm>
    </dsp:sp>
    <dsp:sp modelId="{62B607ED-324E-4DAD-AD2E-8C359892A2AB}">
      <dsp:nvSpPr>
        <dsp:cNvPr id="0" name=""/>
        <dsp:cNvSpPr/>
      </dsp:nvSpPr>
      <dsp:spPr>
        <a:xfrm>
          <a:off x="5224077" y="757798"/>
          <a:ext cx="4582482" cy="4710419"/>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b="1" kern="1200"/>
            <a:t>Regulatory Announcements:</a:t>
          </a:r>
          <a:r>
            <a:rPr lang="en-US" sz="2200" kern="1200"/>
            <a:t> Tracking changes in regulations and government policies can help assess their impact on the mortgage market and trading strategies.</a:t>
          </a:r>
          <a:endParaRPr lang="en-IN" sz="2200" kern="1200"/>
        </a:p>
        <a:p>
          <a:pPr marL="228600" lvl="1" indent="-228600" algn="l" defTabSz="977900">
            <a:lnSpc>
              <a:spcPct val="90000"/>
            </a:lnSpc>
            <a:spcBef>
              <a:spcPct val="0"/>
            </a:spcBef>
            <a:spcAft>
              <a:spcPct val="15000"/>
            </a:spcAft>
            <a:buChar char="•"/>
          </a:pPr>
          <a:r>
            <a:rPr lang="en-US" sz="2200" b="1" kern="1200"/>
            <a:t>Monetary Policy Actions:</a:t>
          </a:r>
          <a:r>
            <a:rPr lang="en-US" sz="2200" kern="1200"/>
            <a:t> Including data on central bank actions, such as changes in interest rates and quantitative easing measures, can help analyze their effects on the mortgage market.</a:t>
          </a:r>
          <a:endParaRPr lang="en-IN" sz="2200" kern="1200"/>
        </a:p>
      </dsp:txBody>
      <dsp:txXfrm>
        <a:off x="5224077" y="757798"/>
        <a:ext cx="4582482" cy="47104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9D0E3B-2BA0-4B5B-9822-B9555DAF534B}">
      <dsp:nvSpPr>
        <dsp:cNvPr id="0" name=""/>
        <dsp:cNvSpPr/>
      </dsp:nvSpPr>
      <dsp:spPr>
        <a:xfrm>
          <a:off x="0" y="13263"/>
          <a:ext cx="10131425" cy="14297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a:t>Role of Mortgage Originators:</a:t>
          </a:r>
          <a:r>
            <a:rPr lang="en-US" sz="2600" kern="1200"/>
            <a:t> Mortgage originators play a crucial role in the mortgage trading process:</a:t>
          </a:r>
          <a:br>
            <a:rPr lang="en-IN" sz="2600" kern="1200"/>
          </a:br>
          <a:endParaRPr lang="en-IN" sz="2600" kern="1200"/>
        </a:p>
      </dsp:txBody>
      <dsp:txXfrm>
        <a:off x="69794" y="83057"/>
        <a:ext cx="9991837" cy="12901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C010C4-3F88-4D69-8065-5C091780775D}">
      <dsp:nvSpPr>
        <dsp:cNvPr id="0" name=""/>
        <dsp:cNvSpPr/>
      </dsp:nvSpPr>
      <dsp:spPr>
        <a:xfrm>
          <a:off x="0" y="13263"/>
          <a:ext cx="10131425" cy="14297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a:t>Task 1.2: Investigate Different Types of Mortgage-Backed Securities (MBS)</a:t>
          </a:r>
          <a:br>
            <a:rPr lang="en-IN" sz="2600" kern="1200"/>
          </a:br>
          <a:endParaRPr lang="en-IN" sz="2600" kern="1200"/>
        </a:p>
      </dsp:txBody>
      <dsp:txXfrm>
        <a:off x="69794" y="83057"/>
        <a:ext cx="9991837" cy="12901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CD7834-68A1-42C1-B488-BBF92B491CAD}">
      <dsp:nvSpPr>
        <dsp:cNvPr id="0" name=""/>
        <dsp:cNvSpPr/>
      </dsp:nvSpPr>
      <dsp:spPr>
        <a:xfrm>
          <a:off x="0" y="6250"/>
          <a:ext cx="10131425" cy="12729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a:t>Key Differences Between RMBS and CMBS:</a:t>
          </a:r>
          <a:br>
            <a:rPr lang="en-IN" sz="3200" kern="1200"/>
          </a:br>
          <a:endParaRPr lang="en-IN" sz="3200" kern="1200"/>
        </a:p>
      </dsp:txBody>
      <dsp:txXfrm>
        <a:off x="62141" y="68391"/>
        <a:ext cx="10007143" cy="114867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E2ACB5-90B9-4AA5-A41D-987BD12CB67F}">
      <dsp:nvSpPr>
        <dsp:cNvPr id="0" name=""/>
        <dsp:cNvSpPr/>
      </dsp:nvSpPr>
      <dsp:spPr>
        <a:xfrm>
          <a:off x="49" y="9694"/>
          <a:ext cx="4734264" cy="6624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b="1" kern="1200"/>
            <a:t>1. Identifying Mortgage Pools:</a:t>
          </a:r>
          <a:endParaRPr lang="en-IN" sz="2300" kern="1200"/>
        </a:p>
      </dsp:txBody>
      <dsp:txXfrm>
        <a:off x="49" y="9694"/>
        <a:ext cx="4734264" cy="662400"/>
      </dsp:txXfrm>
    </dsp:sp>
    <dsp:sp modelId="{F1C6FD7D-B2DE-4C34-9BB2-9E5BDE40DA6C}">
      <dsp:nvSpPr>
        <dsp:cNvPr id="0" name=""/>
        <dsp:cNvSpPr/>
      </dsp:nvSpPr>
      <dsp:spPr>
        <a:xfrm>
          <a:off x="49" y="672094"/>
          <a:ext cx="4734264" cy="2967344"/>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b="1" kern="1200"/>
            <a:t>Loan Selection:</a:t>
          </a:r>
          <a:r>
            <a:rPr lang="en-US" sz="2300" kern="1200"/>
            <a:t> Mortgage originators select mortgage loans based on criteria such as credit quality, interest rates, and loan maturity.</a:t>
          </a:r>
          <a:endParaRPr lang="en-IN" sz="2300" kern="1200"/>
        </a:p>
        <a:p>
          <a:pPr marL="228600" lvl="1" indent="-228600" algn="l" defTabSz="1022350">
            <a:lnSpc>
              <a:spcPct val="90000"/>
            </a:lnSpc>
            <a:spcBef>
              <a:spcPct val="0"/>
            </a:spcBef>
            <a:spcAft>
              <a:spcPct val="15000"/>
            </a:spcAft>
            <a:buChar char="•"/>
          </a:pPr>
          <a:r>
            <a:rPr lang="en-US" sz="2300" b="1" kern="1200"/>
            <a:t>Pooling:</a:t>
          </a:r>
          <a:r>
            <a:rPr lang="en-US" sz="2300" kern="1200"/>
            <a:t> These loans are pooled together to create a diversified portfolio that will back the MBS.</a:t>
          </a:r>
          <a:endParaRPr lang="en-IN" sz="2300" kern="1200"/>
        </a:p>
      </dsp:txBody>
      <dsp:txXfrm>
        <a:off x="49" y="672094"/>
        <a:ext cx="4734264" cy="2967344"/>
      </dsp:txXfrm>
    </dsp:sp>
    <dsp:sp modelId="{FB0B633A-4EC9-4A67-AC65-B02CB146B9AF}">
      <dsp:nvSpPr>
        <dsp:cNvPr id="0" name=""/>
        <dsp:cNvSpPr/>
      </dsp:nvSpPr>
      <dsp:spPr>
        <a:xfrm>
          <a:off x="5397111" y="9694"/>
          <a:ext cx="4734264" cy="6624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b="1" kern="1200"/>
            <a:t>2. Structuring and Securitization:</a:t>
          </a:r>
          <a:endParaRPr lang="en-IN" sz="2300" kern="1200"/>
        </a:p>
      </dsp:txBody>
      <dsp:txXfrm>
        <a:off x="5397111" y="9694"/>
        <a:ext cx="4734264" cy="662400"/>
      </dsp:txXfrm>
    </dsp:sp>
    <dsp:sp modelId="{53222E96-A8F4-44DD-A5A2-622F55EFC5E2}">
      <dsp:nvSpPr>
        <dsp:cNvPr id="0" name=""/>
        <dsp:cNvSpPr/>
      </dsp:nvSpPr>
      <dsp:spPr>
        <a:xfrm>
          <a:off x="5397111" y="672094"/>
          <a:ext cx="4734264" cy="2967344"/>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b="1" kern="1200"/>
            <a:t>Trancing:</a:t>
          </a:r>
          <a:r>
            <a:rPr lang="en-US" sz="2300" kern="1200"/>
            <a:t> The mortgage pool is divided into tranches with varying risk levels and maturities. Each tranche offers different yields to attract a range of investors.</a:t>
          </a:r>
          <a:endParaRPr lang="en-IN" sz="2300" kern="1200"/>
        </a:p>
        <a:p>
          <a:pPr marL="228600" lvl="1" indent="-228600" algn="l" defTabSz="1022350">
            <a:lnSpc>
              <a:spcPct val="90000"/>
            </a:lnSpc>
            <a:spcBef>
              <a:spcPct val="0"/>
            </a:spcBef>
            <a:spcAft>
              <a:spcPct val="15000"/>
            </a:spcAft>
            <a:buChar char="•"/>
          </a:pPr>
          <a:r>
            <a:rPr lang="en-US" sz="2300" b="1" kern="1200"/>
            <a:t>Rating:</a:t>
          </a:r>
          <a:r>
            <a:rPr lang="en-US" sz="2300" kern="1200"/>
            <a:t> Credit rating agencies assess the risk of each tranche and assign ratings accordingly.</a:t>
          </a:r>
          <a:endParaRPr lang="en-IN" sz="2300" kern="1200"/>
        </a:p>
      </dsp:txBody>
      <dsp:txXfrm>
        <a:off x="5397111" y="672094"/>
        <a:ext cx="4734264" cy="296734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DA5D66-E335-4EE9-9FAD-286D237EFE72}">
      <dsp:nvSpPr>
        <dsp:cNvPr id="0" name=""/>
        <dsp:cNvSpPr/>
      </dsp:nvSpPr>
      <dsp:spPr>
        <a:xfrm>
          <a:off x="2828" y="384202"/>
          <a:ext cx="2757798" cy="724252"/>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a:t>3. Marketing and Pricing:</a:t>
          </a:r>
          <a:endParaRPr lang="en-IN" sz="2000" kern="1200"/>
        </a:p>
      </dsp:txBody>
      <dsp:txXfrm>
        <a:off x="2828" y="384202"/>
        <a:ext cx="2757798" cy="724252"/>
      </dsp:txXfrm>
    </dsp:sp>
    <dsp:sp modelId="{4380214D-B21D-4CCC-9964-300412603E95}">
      <dsp:nvSpPr>
        <dsp:cNvPr id="0" name=""/>
        <dsp:cNvSpPr/>
      </dsp:nvSpPr>
      <dsp:spPr>
        <a:xfrm>
          <a:off x="2828" y="1108454"/>
          <a:ext cx="2757798" cy="5345887"/>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1" kern="1200" dirty="0"/>
            <a:t>Investor Outreach:</a:t>
          </a:r>
          <a:r>
            <a:rPr lang="en-US" sz="2000" kern="1200" dirty="0"/>
            <a:t> The MBS are marketed to potential investors, including institutional investors and mutual funds.</a:t>
          </a:r>
          <a:endParaRPr lang="en-IN" sz="2000" kern="1200" dirty="0"/>
        </a:p>
        <a:p>
          <a:pPr marL="228600" lvl="1" indent="-228600" algn="l" defTabSz="889000">
            <a:lnSpc>
              <a:spcPct val="90000"/>
            </a:lnSpc>
            <a:spcBef>
              <a:spcPct val="0"/>
            </a:spcBef>
            <a:spcAft>
              <a:spcPct val="15000"/>
            </a:spcAft>
            <a:buChar char="•"/>
          </a:pPr>
          <a:r>
            <a:rPr lang="en-US" sz="2000" b="1" kern="1200"/>
            <a:t>Pricing:</a:t>
          </a:r>
          <a:r>
            <a:rPr lang="en-US" sz="2000" kern="1200"/>
            <a:t> The price of the MBS is determined based on the underlying mortgage pool's characteristics, prevailing interest rates, and investor demand.</a:t>
          </a:r>
          <a:endParaRPr lang="en-IN" sz="2000" kern="1200"/>
        </a:p>
      </dsp:txBody>
      <dsp:txXfrm>
        <a:off x="2828" y="1108454"/>
        <a:ext cx="2757798" cy="5345887"/>
      </dsp:txXfrm>
    </dsp:sp>
    <dsp:sp modelId="{6706DDBD-1924-4112-95F9-EC62EA57A653}">
      <dsp:nvSpPr>
        <dsp:cNvPr id="0" name=""/>
        <dsp:cNvSpPr/>
      </dsp:nvSpPr>
      <dsp:spPr>
        <a:xfrm>
          <a:off x="3146718" y="384202"/>
          <a:ext cx="2757798" cy="724252"/>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a:t>4. Executing Trades:</a:t>
          </a:r>
          <a:endParaRPr lang="en-IN" sz="2000" kern="1200"/>
        </a:p>
      </dsp:txBody>
      <dsp:txXfrm>
        <a:off x="3146718" y="384202"/>
        <a:ext cx="2757798" cy="724252"/>
      </dsp:txXfrm>
    </dsp:sp>
    <dsp:sp modelId="{A5C17195-B64C-4E46-9C91-9DCC5E0A7276}">
      <dsp:nvSpPr>
        <dsp:cNvPr id="0" name=""/>
        <dsp:cNvSpPr/>
      </dsp:nvSpPr>
      <dsp:spPr>
        <a:xfrm>
          <a:off x="3146718" y="1108454"/>
          <a:ext cx="2757798" cy="5345887"/>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1" kern="1200"/>
            <a:t>Order Execution:</a:t>
          </a:r>
          <a:r>
            <a:rPr lang="en-US" sz="2000" kern="1200"/>
            <a:t> Trades are executed on the secondary market through broker-dealers or electronic trading platforms.</a:t>
          </a:r>
          <a:endParaRPr lang="en-IN" sz="2000" kern="1200"/>
        </a:p>
        <a:p>
          <a:pPr marL="228600" lvl="1" indent="-228600" algn="l" defTabSz="889000">
            <a:lnSpc>
              <a:spcPct val="90000"/>
            </a:lnSpc>
            <a:spcBef>
              <a:spcPct val="0"/>
            </a:spcBef>
            <a:spcAft>
              <a:spcPct val="15000"/>
            </a:spcAft>
            <a:buChar char="•"/>
          </a:pPr>
          <a:r>
            <a:rPr lang="en-US" sz="2000" b="1" kern="1200"/>
            <a:t>Settlement:</a:t>
          </a:r>
          <a:r>
            <a:rPr lang="en-US" sz="2000" kern="1200"/>
            <a:t> The trade is settled, and ownership of the MBS is transferred to the buyer.</a:t>
          </a:r>
          <a:endParaRPr lang="en-IN" sz="2000" kern="1200"/>
        </a:p>
      </dsp:txBody>
      <dsp:txXfrm>
        <a:off x="3146718" y="1108454"/>
        <a:ext cx="2757798" cy="5345887"/>
      </dsp:txXfrm>
    </dsp:sp>
    <dsp:sp modelId="{5804EEDD-B6B9-44EE-9DC0-AF601E17A6BF}">
      <dsp:nvSpPr>
        <dsp:cNvPr id="0" name=""/>
        <dsp:cNvSpPr/>
      </dsp:nvSpPr>
      <dsp:spPr>
        <a:xfrm>
          <a:off x="6290608" y="384202"/>
          <a:ext cx="2757798" cy="724252"/>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a:t>5. Post-Trade Monitoring:</a:t>
          </a:r>
          <a:endParaRPr lang="en-IN" sz="2000" kern="1200"/>
        </a:p>
      </dsp:txBody>
      <dsp:txXfrm>
        <a:off x="6290608" y="384202"/>
        <a:ext cx="2757798" cy="724252"/>
      </dsp:txXfrm>
    </dsp:sp>
    <dsp:sp modelId="{01A5CD82-C575-42F2-B843-D3459923A0DA}">
      <dsp:nvSpPr>
        <dsp:cNvPr id="0" name=""/>
        <dsp:cNvSpPr/>
      </dsp:nvSpPr>
      <dsp:spPr>
        <a:xfrm>
          <a:off x="6290608" y="1108454"/>
          <a:ext cx="2757798" cy="5345887"/>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1" kern="1200"/>
            <a:t>Performance Monitoring:</a:t>
          </a:r>
          <a:r>
            <a:rPr lang="en-US" sz="2000" kern="1200"/>
            <a:t> Ongoing monitoring of the MBS performance is crucial. Investors track the underlying mortgage pool's performance, prepayment rates, and defaults.</a:t>
          </a:r>
          <a:endParaRPr lang="en-IN" sz="2000" kern="1200"/>
        </a:p>
        <a:p>
          <a:pPr marL="228600" lvl="1" indent="-228600" algn="l" defTabSz="889000">
            <a:lnSpc>
              <a:spcPct val="90000"/>
            </a:lnSpc>
            <a:spcBef>
              <a:spcPct val="0"/>
            </a:spcBef>
            <a:spcAft>
              <a:spcPct val="15000"/>
            </a:spcAft>
            <a:buChar char="•"/>
          </a:pPr>
          <a:r>
            <a:rPr lang="en-US" sz="2000" b="1" kern="1200"/>
            <a:t>Risk Management:</a:t>
          </a:r>
          <a:r>
            <a:rPr lang="en-US" sz="2000" kern="1200"/>
            <a:t> Traders and investors manage risk through various strategies, including hedging with interest rate derivatives or other financial instruments.</a:t>
          </a:r>
          <a:endParaRPr lang="en-IN" sz="2000" kern="1200"/>
        </a:p>
      </dsp:txBody>
      <dsp:txXfrm>
        <a:off x="6290608" y="1108454"/>
        <a:ext cx="2757798" cy="534588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1772E-0B13-477C-86E2-FB2BA5A5F3C4}">
      <dsp:nvSpPr>
        <dsp:cNvPr id="0" name=""/>
        <dsp:cNvSpPr/>
      </dsp:nvSpPr>
      <dsp:spPr>
        <a:xfrm>
          <a:off x="0" y="95362"/>
          <a:ext cx="10131425" cy="89505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a:t>Principal:</a:t>
          </a:r>
          <a:r>
            <a:rPr lang="en-US" sz="1600" kern="1200"/>
            <a:t> The principal is the original sum of money borrowed in a mortgage loan, excluding interest. It is the amount that the borrower agrees to repay over the term of the loan.</a:t>
          </a:r>
          <a:endParaRPr lang="en-IN" sz="1600" kern="1200"/>
        </a:p>
      </dsp:txBody>
      <dsp:txXfrm>
        <a:off x="43693" y="139055"/>
        <a:ext cx="10044039" cy="807664"/>
      </dsp:txXfrm>
    </dsp:sp>
    <dsp:sp modelId="{681EC403-FB30-49A4-BEC6-2D951AE4A933}">
      <dsp:nvSpPr>
        <dsp:cNvPr id="0" name=""/>
        <dsp:cNvSpPr/>
      </dsp:nvSpPr>
      <dsp:spPr>
        <a:xfrm>
          <a:off x="0" y="1036492"/>
          <a:ext cx="10131425" cy="89505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a:t>Interest Rate:</a:t>
          </a:r>
          <a:r>
            <a:rPr lang="en-US" sz="1600" kern="1200"/>
            <a:t> The interest rate is the percentage of the principal that the lender charges the borrower for the use of the money. It can be fixed or variable, influencing the total amount paid over the life of the loan.</a:t>
          </a:r>
          <a:endParaRPr lang="en-IN" sz="1600" kern="1200"/>
        </a:p>
      </dsp:txBody>
      <dsp:txXfrm>
        <a:off x="43693" y="1080185"/>
        <a:ext cx="10044039" cy="807664"/>
      </dsp:txXfrm>
    </dsp:sp>
    <dsp:sp modelId="{1A112DB2-FCD4-4F95-BFFB-3E4B401A3397}">
      <dsp:nvSpPr>
        <dsp:cNvPr id="0" name=""/>
        <dsp:cNvSpPr/>
      </dsp:nvSpPr>
      <dsp:spPr>
        <a:xfrm>
          <a:off x="0" y="1977623"/>
          <a:ext cx="10131425" cy="89505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a:t>Amortization:</a:t>
          </a:r>
          <a:r>
            <a:rPr lang="en-US" sz="1600" kern="1200"/>
            <a:t> Amortization refers to the process of paying off the loan over time through regular payments. Each payment covers both the interest and a portion of the principal, reducing the loan balance over time.</a:t>
          </a:r>
          <a:endParaRPr lang="en-IN" sz="1600" kern="1200"/>
        </a:p>
      </dsp:txBody>
      <dsp:txXfrm>
        <a:off x="43693" y="2021316"/>
        <a:ext cx="10044039" cy="807664"/>
      </dsp:txXfrm>
    </dsp:sp>
    <dsp:sp modelId="{459E8A26-A328-43F8-9B02-D853DF61454A}">
      <dsp:nvSpPr>
        <dsp:cNvPr id="0" name=""/>
        <dsp:cNvSpPr/>
      </dsp:nvSpPr>
      <dsp:spPr>
        <a:xfrm>
          <a:off x="0" y="2918753"/>
          <a:ext cx="10131425" cy="89505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a:t>Loan-to-Value Ratio (LTV):</a:t>
          </a:r>
          <a:r>
            <a:rPr lang="en-US" sz="1600" kern="1200"/>
            <a:t> The loan-to-value ratio is a financial term used to compare the amount of the loan to the appraised value of the property. It is calculated by dividing the loan amount by the property's value. A higher LTV indicates higher risk for the lender.</a:t>
          </a:r>
          <a:endParaRPr lang="en-IN" sz="1600" kern="1200"/>
        </a:p>
      </dsp:txBody>
      <dsp:txXfrm>
        <a:off x="43693" y="2962446"/>
        <a:ext cx="10044039" cy="807664"/>
      </dsp:txXfrm>
    </dsp:sp>
    <dsp:sp modelId="{637211C5-0FBE-4AA4-A4F2-073EFC89D85A}">
      <dsp:nvSpPr>
        <dsp:cNvPr id="0" name=""/>
        <dsp:cNvSpPr/>
      </dsp:nvSpPr>
      <dsp:spPr>
        <a:xfrm>
          <a:off x="0" y="3859883"/>
          <a:ext cx="10131425" cy="89505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a:t>Credit Score:</a:t>
          </a:r>
          <a:r>
            <a:rPr lang="en-US" sz="1600" kern="1200"/>
            <a:t> A credit score is a numerical representation of a borrower's creditworthiness, based on their credit history. It is used by lenders to evaluate the risk of lending money. Higher scores indicate lower risk and better terms for borrowers.</a:t>
          </a:r>
          <a:endParaRPr lang="en-IN" sz="1600" kern="1200"/>
        </a:p>
      </dsp:txBody>
      <dsp:txXfrm>
        <a:off x="43693" y="3903576"/>
        <a:ext cx="10044039" cy="80766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7/20/2024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7/20/2024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7/20/2024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7.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7.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7.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7.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34.xml"/><Relationship Id="rId2" Type="http://schemas.openxmlformats.org/officeDocument/2006/relationships/diagramData" Target="../diagrams/data34.xml"/><Relationship Id="rId1" Type="http://schemas.openxmlformats.org/officeDocument/2006/relationships/slideLayout" Target="../slideLayouts/slideLayout2.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5.xml"/><Relationship Id="rId1" Type="http://schemas.openxmlformats.org/officeDocument/2006/relationships/slideLayout" Target="../slideLayouts/slideLayout2.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36.xml"/><Relationship Id="rId2" Type="http://schemas.openxmlformats.org/officeDocument/2006/relationships/diagramData" Target="../diagrams/data36.xml"/><Relationship Id="rId1" Type="http://schemas.openxmlformats.org/officeDocument/2006/relationships/slideLayout" Target="../slideLayouts/slideLayout2.xml"/><Relationship Id="rId6" Type="http://schemas.microsoft.com/office/2007/relationships/diagramDrawing" Target="../diagrams/drawing36.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37.xml"/><Relationship Id="rId2" Type="http://schemas.openxmlformats.org/officeDocument/2006/relationships/diagramData" Target="../diagrams/data37.xml"/><Relationship Id="rId1" Type="http://schemas.openxmlformats.org/officeDocument/2006/relationships/slideLayout" Target="../slideLayouts/slideLayout2.xml"/><Relationship Id="rId6" Type="http://schemas.microsoft.com/office/2007/relationships/diagramDrawing" Target="../diagrams/drawing37.xml"/><Relationship Id="rId5" Type="http://schemas.openxmlformats.org/officeDocument/2006/relationships/diagramColors" Target="../diagrams/colors37.xml"/><Relationship Id="rId4" Type="http://schemas.openxmlformats.org/officeDocument/2006/relationships/diagramQuickStyle" Target="../diagrams/quickStyle37.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38.xml"/><Relationship Id="rId2" Type="http://schemas.openxmlformats.org/officeDocument/2006/relationships/diagramData" Target="../diagrams/data38.xml"/><Relationship Id="rId1" Type="http://schemas.openxmlformats.org/officeDocument/2006/relationships/slideLayout" Target="../slideLayouts/slideLayout7.xml"/><Relationship Id="rId6" Type="http://schemas.microsoft.com/office/2007/relationships/diagramDrawing" Target="../diagrams/drawing38.xml"/><Relationship Id="rId5" Type="http://schemas.openxmlformats.org/officeDocument/2006/relationships/diagramColors" Target="../diagrams/colors38.xml"/><Relationship Id="rId4" Type="http://schemas.openxmlformats.org/officeDocument/2006/relationships/diagramQuickStyle" Target="../diagrams/quickStyle38.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3DFF2-3633-471E-8617-8A54650BD73B}"/>
              </a:ext>
            </a:extLst>
          </p:cNvPr>
          <p:cNvSpPr>
            <a:spLocks noGrp="1"/>
          </p:cNvSpPr>
          <p:nvPr>
            <p:ph type="ctrTitle"/>
          </p:nvPr>
        </p:nvSpPr>
        <p:spPr/>
        <p:txBody>
          <a:bodyPr/>
          <a:lstStyle/>
          <a:p>
            <a:r>
              <a:rPr lang="en-IN" b="1" i="0" dirty="0">
                <a:effectLst/>
                <a:latin typeface="-apple-system"/>
              </a:rPr>
              <a:t>Prepayment-Mortgage-Trading-Analysis</a:t>
            </a:r>
            <a:br>
              <a:rPr lang="en-IN" b="1" i="0" dirty="0">
                <a:solidFill>
                  <a:srgbClr val="1F2328"/>
                </a:solidFill>
                <a:effectLst/>
                <a:latin typeface="-apple-system"/>
              </a:rPr>
            </a:br>
            <a:endParaRPr lang="en-IN" dirty="0"/>
          </a:p>
        </p:txBody>
      </p:sp>
      <p:sp>
        <p:nvSpPr>
          <p:cNvPr id="3" name="Subtitle 2">
            <a:extLst>
              <a:ext uri="{FF2B5EF4-FFF2-40B4-BE49-F238E27FC236}">
                <a16:creationId xmlns:a16="http://schemas.microsoft.com/office/drawing/2014/main" id="{827FC840-4ABA-462B-942E-39D974C23264}"/>
              </a:ext>
            </a:extLst>
          </p:cNvPr>
          <p:cNvSpPr>
            <a:spLocks noGrp="1"/>
          </p:cNvSpPr>
          <p:nvPr>
            <p:ph type="subTitle" idx="1"/>
          </p:nvPr>
        </p:nvSpPr>
        <p:spPr/>
        <p:txBody>
          <a:bodyPr/>
          <a:lstStyle/>
          <a:p>
            <a:r>
              <a:rPr lang="en-IN" dirty="0"/>
              <a:t>Case Study by Priya </a:t>
            </a:r>
            <a:r>
              <a:rPr lang="en-IN" dirty="0" err="1"/>
              <a:t>magarkar</a:t>
            </a:r>
            <a:endParaRPr lang="en-IN" dirty="0"/>
          </a:p>
        </p:txBody>
      </p:sp>
    </p:spTree>
    <p:extLst>
      <p:ext uri="{BB962C8B-B14F-4D97-AF65-F5344CB8AC3E}">
        <p14:creationId xmlns:p14="http://schemas.microsoft.com/office/powerpoint/2010/main" val="621578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7CAC8-9644-471E-9C70-28A11009BB8F}"/>
              </a:ext>
            </a:extLst>
          </p:cNvPr>
          <p:cNvSpPr>
            <a:spLocks noGrp="1"/>
          </p:cNvSpPr>
          <p:nvPr>
            <p:ph type="title"/>
          </p:nvPr>
        </p:nvSpPr>
        <p:spPr/>
        <p:txBody>
          <a:bodyPr/>
          <a:lstStyle/>
          <a:p>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Task 2.1: Research the Basics of Mortgage Loans</a:t>
            </a:r>
            <a:br>
              <a:rPr lang="en-IN" sz="1800" kern="100" dirty="0">
                <a:effectLst/>
                <a:latin typeface="Aptos"/>
                <a:ea typeface="Aptos"/>
                <a:cs typeface="Times New Roman" panose="02020603050405020304" pitchFamily="18" charset="0"/>
              </a:rPr>
            </a:br>
            <a:endParaRPr lang="en-IN" dirty="0"/>
          </a:p>
        </p:txBody>
      </p:sp>
      <p:graphicFrame>
        <p:nvGraphicFramePr>
          <p:cNvPr id="5" name="Content Placeholder 4">
            <a:extLst>
              <a:ext uri="{FF2B5EF4-FFF2-40B4-BE49-F238E27FC236}">
                <a16:creationId xmlns:a16="http://schemas.microsoft.com/office/drawing/2014/main" id="{1A3F4D76-8012-4CAB-8B74-4BB3D835FA37}"/>
              </a:ext>
            </a:extLst>
          </p:cNvPr>
          <p:cNvGraphicFramePr>
            <a:graphicFrameLocks noGrp="1"/>
          </p:cNvGraphicFramePr>
          <p:nvPr>
            <p:ph idx="1"/>
            <p:extLst>
              <p:ext uri="{D42A27DB-BD31-4B8C-83A1-F6EECF244321}">
                <p14:modId xmlns:p14="http://schemas.microsoft.com/office/powerpoint/2010/main" val="1248019081"/>
              </p:ext>
            </p:extLst>
          </p:nvPr>
        </p:nvGraphicFramePr>
        <p:xfrm>
          <a:off x="685801" y="1696279"/>
          <a:ext cx="10131425" cy="48502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5504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B1B40-E3A4-493B-AB64-20BBA5361616}"/>
              </a:ext>
            </a:extLst>
          </p:cNvPr>
          <p:cNvSpPr>
            <a:spLocks noGrp="1"/>
          </p:cNvSpPr>
          <p:nvPr>
            <p:ph type="title"/>
          </p:nvPr>
        </p:nvSpPr>
        <p:spPr/>
        <p:txBody>
          <a:bodyPr/>
          <a:lstStyle/>
          <a:p>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Task 2.2: Compare Different Types of Mortgage Loans</a:t>
            </a:r>
            <a:br>
              <a:rPr lang="en-IN" sz="1800" kern="100" dirty="0">
                <a:effectLst/>
                <a:latin typeface="Aptos"/>
                <a:ea typeface="Aptos"/>
                <a:cs typeface="Times New Roman" panose="02020603050405020304" pitchFamily="18" charset="0"/>
              </a:rPr>
            </a:br>
            <a:endParaRPr lang="en-IN" dirty="0"/>
          </a:p>
        </p:txBody>
      </p:sp>
      <p:graphicFrame>
        <p:nvGraphicFramePr>
          <p:cNvPr id="4" name="Content Placeholder 3">
            <a:extLst>
              <a:ext uri="{FF2B5EF4-FFF2-40B4-BE49-F238E27FC236}">
                <a16:creationId xmlns:a16="http://schemas.microsoft.com/office/drawing/2014/main" id="{EE6D39FF-726E-461D-9367-859F2857C8EA}"/>
              </a:ext>
            </a:extLst>
          </p:cNvPr>
          <p:cNvGraphicFramePr>
            <a:graphicFrameLocks noGrp="1"/>
          </p:cNvGraphicFramePr>
          <p:nvPr>
            <p:ph idx="1"/>
            <p:extLst>
              <p:ext uri="{D42A27DB-BD31-4B8C-83A1-F6EECF244321}">
                <p14:modId xmlns:p14="http://schemas.microsoft.com/office/powerpoint/2010/main" val="4087411495"/>
              </p:ext>
            </p:extLst>
          </p:nvPr>
        </p:nvGraphicFramePr>
        <p:xfrm>
          <a:off x="685801" y="1669775"/>
          <a:ext cx="10131425" cy="47177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1690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296B2-313E-4BCF-9B42-EB8B1C08CE72}"/>
              </a:ext>
            </a:extLst>
          </p:cNvPr>
          <p:cNvSpPr>
            <a:spLocks noGrp="1"/>
          </p:cNvSpPr>
          <p:nvPr>
            <p:ph type="title"/>
          </p:nvPr>
        </p:nvSpPr>
        <p:spPr/>
        <p:txBody>
          <a:bodyPr/>
          <a:lstStyle/>
          <a:p>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Task 2.3: Explain the Process of Mortgage Origination, Underwriting, and Servicing</a:t>
            </a:r>
            <a:br>
              <a:rPr lang="en-IN" sz="1800" kern="100" dirty="0">
                <a:effectLst/>
                <a:latin typeface="Aptos"/>
                <a:ea typeface="Aptos"/>
                <a:cs typeface="Times New Roman" panose="02020603050405020304" pitchFamily="18" charset="0"/>
              </a:rPr>
            </a:br>
            <a:endParaRPr lang="en-IN" dirty="0"/>
          </a:p>
        </p:txBody>
      </p:sp>
      <p:graphicFrame>
        <p:nvGraphicFramePr>
          <p:cNvPr id="4" name="Content Placeholder 3">
            <a:extLst>
              <a:ext uri="{FF2B5EF4-FFF2-40B4-BE49-F238E27FC236}">
                <a16:creationId xmlns:a16="http://schemas.microsoft.com/office/drawing/2014/main" id="{9BC06BFD-4D41-4DA7-B2E3-1CCAB29C5C0B}"/>
              </a:ext>
            </a:extLst>
          </p:cNvPr>
          <p:cNvGraphicFramePr>
            <a:graphicFrameLocks noGrp="1"/>
          </p:cNvGraphicFramePr>
          <p:nvPr>
            <p:ph idx="1"/>
            <p:extLst>
              <p:ext uri="{D42A27DB-BD31-4B8C-83A1-F6EECF244321}">
                <p14:modId xmlns:p14="http://schemas.microsoft.com/office/powerpoint/2010/main" val="3351318438"/>
              </p:ext>
            </p:extLst>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3630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03ECC-CF34-4B1D-A378-9036F386BE8F}"/>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611A7095-450F-4BAE-9CFE-395AEAA73AEB}"/>
              </a:ext>
            </a:extLst>
          </p:cNvPr>
          <p:cNvGraphicFramePr>
            <a:graphicFrameLocks noGrp="1"/>
          </p:cNvGraphicFramePr>
          <p:nvPr>
            <p:ph idx="1"/>
            <p:extLst>
              <p:ext uri="{D42A27DB-BD31-4B8C-83A1-F6EECF244321}">
                <p14:modId xmlns:p14="http://schemas.microsoft.com/office/powerpoint/2010/main" val="1469630148"/>
              </p:ext>
            </p:extLst>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6481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FFD1F-144A-4641-976D-BE6CE225C7AA}"/>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D472413B-5AA3-4FE5-999E-CF2AB2BFDFB0}"/>
              </a:ext>
            </a:extLst>
          </p:cNvPr>
          <p:cNvGraphicFramePr>
            <a:graphicFrameLocks noGrp="1"/>
          </p:cNvGraphicFramePr>
          <p:nvPr>
            <p:ph idx="1"/>
            <p:extLst>
              <p:ext uri="{D42A27DB-BD31-4B8C-83A1-F6EECF244321}">
                <p14:modId xmlns:p14="http://schemas.microsoft.com/office/powerpoint/2010/main" val="112178204"/>
              </p:ext>
            </p:extLst>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9076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0A23A-6FD1-4AF3-B422-64322E2FD533}"/>
              </a:ext>
            </a:extLst>
          </p:cNvPr>
          <p:cNvSpPr>
            <a:spLocks noGrp="1"/>
          </p:cNvSpPr>
          <p:nvPr>
            <p:ph type="title"/>
          </p:nvPr>
        </p:nvSpPr>
        <p:spPr/>
        <p:txBody>
          <a:bodyPr/>
          <a:lstStyle/>
          <a:p>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Task 3.1: Investigate the Regulatory Bodies Overseeing Mortgage Trading and Mortgage Loans in the US</a:t>
            </a:r>
            <a:br>
              <a:rPr lang="en-IN" sz="1800" kern="100" dirty="0">
                <a:effectLst/>
                <a:latin typeface="Aptos"/>
                <a:ea typeface="Aptos"/>
                <a:cs typeface="Times New Roman" panose="02020603050405020304" pitchFamily="18" charset="0"/>
              </a:rPr>
            </a:br>
            <a:endParaRPr lang="en-IN" dirty="0"/>
          </a:p>
        </p:txBody>
      </p:sp>
      <p:graphicFrame>
        <p:nvGraphicFramePr>
          <p:cNvPr id="4" name="Content Placeholder 3">
            <a:extLst>
              <a:ext uri="{FF2B5EF4-FFF2-40B4-BE49-F238E27FC236}">
                <a16:creationId xmlns:a16="http://schemas.microsoft.com/office/drawing/2014/main" id="{46BF3503-06AA-4740-AD18-BEB5BFB8E67F}"/>
              </a:ext>
            </a:extLst>
          </p:cNvPr>
          <p:cNvGraphicFramePr>
            <a:graphicFrameLocks noGrp="1"/>
          </p:cNvGraphicFramePr>
          <p:nvPr>
            <p:ph idx="1"/>
            <p:extLst>
              <p:ext uri="{D42A27DB-BD31-4B8C-83A1-F6EECF244321}">
                <p14:modId xmlns:p14="http://schemas.microsoft.com/office/powerpoint/2010/main" val="1670624875"/>
              </p:ext>
            </p:extLst>
          </p:nvPr>
        </p:nvGraphicFramePr>
        <p:xfrm>
          <a:off x="685801" y="1444487"/>
          <a:ext cx="10883347" cy="51285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48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28EF7-0A48-4557-A4F2-E896DCB7E0DF}"/>
              </a:ext>
            </a:extLst>
          </p:cNvPr>
          <p:cNvSpPr>
            <a:spLocks noGrp="1"/>
          </p:cNvSpPr>
          <p:nvPr>
            <p:ph type="title"/>
          </p:nvPr>
        </p:nvSpPr>
        <p:spPr/>
        <p:txBody>
          <a:bodyPr/>
          <a:lstStyle/>
          <a:p>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Task 3.2: Summarize Key Regulations and Guidelines That Affect Mortgage Trading</a:t>
            </a:r>
            <a:br>
              <a:rPr lang="en-IN" sz="1800" kern="100" dirty="0">
                <a:effectLst/>
                <a:latin typeface="Aptos"/>
                <a:ea typeface="Aptos"/>
                <a:cs typeface="Times New Roman" panose="02020603050405020304" pitchFamily="18" charset="0"/>
              </a:rPr>
            </a:br>
            <a:endParaRPr lang="en-IN" dirty="0"/>
          </a:p>
        </p:txBody>
      </p:sp>
      <p:graphicFrame>
        <p:nvGraphicFramePr>
          <p:cNvPr id="4" name="Content Placeholder 3">
            <a:extLst>
              <a:ext uri="{FF2B5EF4-FFF2-40B4-BE49-F238E27FC236}">
                <a16:creationId xmlns:a16="http://schemas.microsoft.com/office/drawing/2014/main" id="{390FF9DD-B5EE-4FE9-82C8-7CF7CFBE179E}"/>
              </a:ext>
            </a:extLst>
          </p:cNvPr>
          <p:cNvGraphicFramePr>
            <a:graphicFrameLocks noGrp="1"/>
          </p:cNvGraphicFramePr>
          <p:nvPr>
            <p:ph idx="1"/>
            <p:extLst>
              <p:ext uri="{D42A27DB-BD31-4B8C-83A1-F6EECF244321}">
                <p14:modId xmlns:p14="http://schemas.microsoft.com/office/powerpoint/2010/main" val="780857434"/>
              </p:ext>
            </p:extLst>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1651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6AF3359-5A50-451A-A73B-FF916168DF97}"/>
              </a:ext>
            </a:extLst>
          </p:cNvPr>
          <p:cNvGraphicFramePr>
            <a:graphicFrameLocks noGrp="1"/>
          </p:cNvGraphicFramePr>
          <p:nvPr>
            <p:ph idx="4294967295"/>
            <p:extLst>
              <p:ext uri="{D42A27DB-BD31-4B8C-83A1-F6EECF244321}">
                <p14:modId xmlns:p14="http://schemas.microsoft.com/office/powerpoint/2010/main" val="558716122"/>
              </p:ext>
            </p:extLst>
          </p:nvPr>
        </p:nvGraphicFramePr>
        <p:xfrm>
          <a:off x="1030287" y="728870"/>
          <a:ext cx="10131425" cy="51153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878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73B14-5C4D-4A7A-8EE7-50E20AD2257C}"/>
              </a:ext>
            </a:extLst>
          </p:cNvPr>
          <p:cNvSpPr>
            <a:spLocks noGrp="1"/>
          </p:cNvSpPr>
          <p:nvPr>
            <p:ph type="title"/>
          </p:nvPr>
        </p:nvSpPr>
        <p:spPr/>
        <p:txBody>
          <a:bodyPr>
            <a:normAutofit fontScale="90000"/>
          </a:bodyPr>
          <a:lstStyle/>
          <a:p>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Task 4.1: Research the Factors Influencing Mortgage Interest Rates and the Housing Market</a:t>
            </a:r>
            <a:b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Factors Influencing Mortgage Interest Rates:</a:t>
            </a:r>
            <a:br>
              <a:rPr lang="en-IN" sz="1800" kern="100" dirty="0">
                <a:effectLst/>
                <a:latin typeface="Aptos"/>
                <a:ea typeface="Aptos"/>
                <a:cs typeface="Times New Roman" panose="02020603050405020304" pitchFamily="18" charset="0"/>
              </a:rPr>
            </a:br>
            <a:br>
              <a:rPr lang="en-IN" sz="1800" kern="100" dirty="0">
                <a:effectLst/>
                <a:latin typeface="Aptos"/>
                <a:ea typeface="Aptos"/>
                <a:cs typeface="Times New Roman" panose="02020603050405020304" pitchFamily="18" charset="0"/>
              </a:rPr>
            </a:br>
            <a:endParaRPr lang="en-IN" dirty="0"/>
          </a:p>
        </p:txBody>
      </p:sp>
      <p:graphicFrame>
        <p:nvGraphicFramePr>
          <p:cNvPr id="4" name="Content Placeholder 3">
            <a:extLst>
              <a:ext uri="{FF2B5EF4-FFF2-40B4-BE49-F238E27FC236}">
                <a16:creationId xmlns:a16="http://schemas.microsoft.com/office/drawing/2014/main" id="{07331C3B-B550-47AD-AC1A-21191CDC1911}"/>
              </a:ext>
            </a:extLst>
          </p:cNvPr>
          <p:cNvGraphicFramePr>
            <a:graphicFrameLocks noGrp="1"/>
          </p:cNvGraphicFramePr>
          <p:nvPr>
            <p:ph idx="1"/>
            <p:extLst>
              <p:ext uri="{D42A27DB-BD31-4B8C-83A1-F6EECF244321}">
                <p14:modId xmlns:p14="http://schemas.microsoft.com/office/powerpoint/2010/main" val="1344259547"/>
              </p:ext>
            </p:extLst>
          </p:nvPr>
        </p:nvGraphicFramePr>
        <p:xfrm>
          <a:off x="685801" y="1709530"/>
          <a:ext cx="10711069" cy="4797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7561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4B0FF-756A-4A44-9494-FF10BD459E85}"/>
              </a:ext>
            </a:extLst>
          </p:cNvPr>
          <p:cNvSpPr>
            <a:spLocks noGrp="1"/>
          </p:cNvSpPr>
          <p:nvPr>
            <p:ph type="title"/>
          </p:nvPr>
        </p:nvSpPr>
        <p:spPr/>
        <p:txBody>
          <a:bodyPr/>
          <a:lstStyle/>
          <a:p>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Factors Influencing the Housing Market:</a:t>
            </a:r>
            <a:br>
              <a:rPr lang="en-IN" sz="1800" kern="100" dirty="0">
                <a:effectLst/>
                <a:latin typeface="Aptos"/>
                <a:ea typeface="Aptos"/>
                <a:cs typeface="Times New Roman" panose="02020603050405020304" pitchFamily="18" charset="0"/>
              </a:rPr>
            </a:br>
            <a:endParaRPr lang="en-IN" dirty="0"/>
          </a:p>
        </p:txBody>
      </p:sp>
      <p:graphicFrame>
        <p:nvGraphicFramePr>
          <p:cNvPr id="4" name="Content Placeholder 3">
            <a:extLst>
              <a:ext uri="{FF2B5EF4-FFF2-40B4-BE49-F238E27FC236}">
                <a16:creationId xmlns:a16="http://schemas.microsoft.com/office/drawing/2014/main" id="{C4F0001B-E7FB-465D-AED7-E682D5C4CCCD}"/>
              </a:ext>
            </a:extLst>
          </p:cNvPr>
          <p:cNvGraphicFramePr>
            <a:graphicFrameLocks noGrp="1"/>
          </p:cNvGraphicFramePr>
          <p:nvPr>
            <p:ph idx="1"/>
            <p:extLst>
              <p:ext uri="{D42A27DB-BD31-4B8C-83A1-F6EECF244321}">
                <p14:modId xmlns:p14="http://schemas.microsoft.com/office/powerpoint/2010/main" val="1900137040"/>
              </p:ext>
            </p:extLst>
          </p:nvPr>
        </p:nvGraphicFramePr>
        <p:xfrm>
          <a:off x="685801" y="1881809"/>
          <a:ext cx="10820398" cy="43665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3034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4454E295-95C9-464C-A87A-C0D98E255BC6}"/>
              </a:ext>
            </a:extLst>
          </p:cNvPr>
          <p:cNvGraphicFramePr/>
          <p:nvPr>
            <p:extLst>
              <p:ext uri="{D42A27DB-BD31-4B8C-83A1-F6EECF244321}">
                <p14:modId xmlns:p14="http://schemas.microsoft.com/office/powerpoint/2010/main" val="2635928250"/>
              </p:ext>
            </p:extLst>
          </p:nvPr>
        </p:nvGraphicFramePr>
        <p:xfrm>
          <a:off x="685801" y="609601"/>
          <a:ext cx="9968947" cy="12324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AC69FB55-04EF-4DB1-87DA-8D503C10A8F5}"/>
              </a:ext>
            </a:extLst>
          </p:cNvPr>
          <p:cNvSpPr>
            <a:spLocks noGrp="1"/>
          </p:cNvSpPr>
          <p:nvPr>
            <p:ph idx="1"/>
          </p:nvPr>
        </p:nvSpPr>
        <p:spPr/>
        <p:txBody>
          <a:bodyPr/>
          <a:lstStyle/>
          <a:p>
            <a:r>
              <a:rPr lang="en-IN" b="1" i="0" dirty="0">
                <a:effectLst/>
                <a:latin typeface="Arial" panose="020B0604020202020204" pitchFamily="34" charset="0"/>
              </a:rPr>
              <a:t>1. Introduction to Mortgage Trading:</a:t>
            </a:r>
          </a:p>
          <a:p>
            <a:pPr marL="0" indent="0">
              <a:buNone/>
            </a:pPr>
            <a:br>
              <a:rPr lang="en-IN" dirty="0"/>
            </a:br>
            <a:r>
              <a:rPr lang="en-IN" b="0" i="0" dirty="0">
                <a:effectLst/>
                <a:latin typeface="Arial" panose="020B0604020202020204" pitchFamily="34" charset="0"/>
              </a:rPr>
              <a:t>   - Task 1.1: Research and define mortgage trading. Include its significance in the financial markets and the role of mortgage originators.</a:t>
            </a:r>
            <a:br>
              <a:rPr lang="en-IN" dirty="0"/>
            </a:br>
            <a:r>
              <a:rPr lang="en-IN" b="0" i="0" dirty="0">
                <a:effectLst/>
                <a:latin typeface="Arial" panose="020B0604020202020204" pitchFamily="34" charset="0"/>
              </a:rPr>
              <a:t>   - Task 1.2: Investigate the different types of mortgage-backed securities (MBS), including residential mortgage-backed securities (RMBS) and commercial mortgage-backed securities (CMBS).</a:t>
            </a:r>
            <a:br>
              <a:rPr lang="en-IN" dirty="0"/>
            </a:br>
            <a:r>
              <a:rPr lang="en-IN" b="0" i="0" dirty="0">
                <a:effectLst/>
                <a:latin typeface="Arial" panose="020B0604020202020204" pitchFamily="34" charset="0"/>
              </a:rPr>
              <a:t>   - Task 1.3: Summarize the typical workflow on a mortgage trading desk, from identifying mortgage pools to executing trades.</a:t>
            </a:r>
            <a:br>
              <a:rPr lang="en-IN" dirty="0"/>
            </a:br>
            <a:endParaRPr lang="en-IN" dirty="0"/>
          </a:p>
        </p:txBody>
      </p:sp>
    </p:spTree>
    <p:extLst>
      <p:ext uri="{BB962C8B-B14F-4D97-AF65-F5344CB8AC3E}">
        <p14:creationId xmlns:p14="http://schemas.microsoft.com/office/powerpoint/2010/main" val="2837490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5888C-A637-4E66-A588-D62A72312CE7}"/>
              </a:ext>
            </a:extLst>
          </p:cNvPr>
          <p:cNvSpPr>
            <a:spLocks noGrp="1"/>
          </p:cNvSpPr>
          <p:nvPr>
            <p:ph type="title"/>
          </p:nvPr>
        </p:nvSpPr>
        <p:spPr/>
        <p:txBody>
          <a:bodyPr/>
          <a:lstStyle/>
          <a:p>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Task 4.2: Investigate the Impact of Macroeconomic Events on Mortgage Trading and the Housing Market</a:t>
            </a:r>
            <a:br>
              <a:rPr lang="en-IN" sz="1800" kern="100" dirty="0">
                <a:effectLst/>
                <a:latin typeface="Aptos"/>
                <a:ea typeface="Aptos"/>
                <a:cs typeface="Times New Roman" panose="02020603050405020304" pitchFamily="18" charset="0"/>
              </a:rPr>
            </a:br>
            <a:endParaRPr lang="en-IN" dirty="0"/>
          </a:p>
        </p:txBody>
      </p:sp>
      <p:graphicFrame>
        <p:nvGraphicFramePr>
          <p:cNvPr id="5" name="Content Placeholder 4">
            <a:extLst>
              <a:ext uri="{FF2B5EF4-FFF2-40B4-BE49-F238E27FC236}">
                <a16:creationId xmlns:a16="http://schemas.microsoft.com/office/drawing/2014/main" id="{4CE23EED-971C-4926-83D4-D66BC4A3719F}"/>
              </a:ext>
            </a:extLst>
          </p:cNvPr>
          <p:cNvGraphicFramePr>
            <a:graphicFrameLocks noGrp="1"/>
          </p:cNvGraphicFramePr>
          <p:nvPr>
            <p:ph idx="1"/>
            <p:extLst>
              <p:ext uri="{D42A27DB-BD31-4B8C-83A1-F6EECF244321}">
                <p14:modId xmlns:p14="http://schemas.microsoft.com/office/powerpoint/2010/main" val="460386442"/>
              </p:ext>
            </p:extLst>
          </p:nvPr>
        </p:nvGraphicFramePr>
        <p:xfrm>
          <a:off x="685801" y="1683027"/>
          <a:ext cx="10923103" cy="45653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9728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D342AD37-6C4A-49AC-A058-853AAD004FE3}"/>
              </a:ext>
            </a:extLst>
          </p:cNvPr>
          <p:cNvGraphicFramePr/>
          <p:nvPr/>
        </p:nvGraphicFramePr>
        <p:xfrm>
          <a:off x="685801" y="609600"/>
          <a:ext cx="10131425" cy="14562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C864E915-8681-4D35-BD82-06C206634559}"/>
              </a:ext>
            </a:extLst>
          </p:cNvPr>
          <p:cNvSpPr>
            <a:spLocks noGrp="1"/>
          </p:cNvSpPr>
          <p:nvPr>
            <p:ph idx="1"/>
          </p:nvPr>
        </p:nvSpPr>
        <p:spPr>
          <a:xfrm>
            <a:off x="685801" y="2065867"/>
            <a:ext cx="10131425" cy="4792133"/>
          </a:xfrm>
        </p:spPr>
        <p: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Digital Mortgage Platforms: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Streamlined online applications, electronic documentation, and digital signatures enhance efficiency and customer experience.</a:t>
            </a:r>
            <a:endParaRPr lang="en-IN" sz="1800" kern="100" dirty="0">
              <a:effectLst/>
              <a:latin typeface="Aptos"/>
              <a:ea typeface="Aptos"/>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Artificial Intelligence (AI) and Machine Learning:</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Used for credit scoring, risk assessment, and fraud detection, improving underwriting accuracy and speed.</a:t>
            </a:r>
            <a:endParaRPr lang="en-IN" sz="1800" kern="100" dirty="0">
              <a:effectLst/>
              <a:latin typeface="Aptos"/>
              <a:ea typeface="Aptos"/>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Blockchain:</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Potential for secure, transparent, and efficient handling of mortgage records and transactions.</a:t>
            </a:r>
            <a:endParaRPr lang="en-IN" sz="1800" kern="100" dirty="0">
              <a:effectLst/>
              <a:latin typeface="Aptos"/>
              <a:ea typeface="Aptos"/>
              <a:cs typeface="Times New Roman" panose="02020603050405020304" pitchFamily="18" charset="0"/>
            </a:endParaRPr>
          </a:p>
          <a:p>
            <a:endParaRPr lang="en-IN" dirty="0"/>
          </a:p>
        </p:txBody>
      </p:sp>
    </p:spTree>
    <p:extLst>
      <p:ext uri="{BB962C8B-B14F-4D97-AF65-F5344CB8AC3E}">
        <p14:creationId xmlns:p14="http://schemas.microsoft.com/office/powerpoint/2010/main" val="4273258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938AD-CAB4-42F8-8582-D32CA7D00DBD}"/>
              </a:ext>
            </a:extLst>
          </p:cNvPr>
          <p:cNvSpPr>
            <a:spLocks noGrp="1"/>
          </p:cNvSpPr>
          <p:nvPr>
            <p:ph type="title"/>
          </p:nvPr>
        </p:nvSpPr>
        <p:spPr/>
        <p:txBody>
          <a:bodyPr/>
          <a:lstStyle/>
          <a:p>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Market Shifts:</a:t>
            </a:r>
            <a:br>
              <a:rPr lang="en-IN" sz="1800" kern="100" dirty="0">
                <a:effectLst/>
                <a:latin typeface="Aptos"/>
                <a:ea typeface="Aptos"/>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FE85909-5EC2-485B-B4D0-17871B251308}"/>
              </a:ext>
            </a:extLst>
          </p:cNvPr>
          <p:cNvSpPr>
            <a:spLocks noGrp="1"/>
          </p:cNvSpPr>
          <p:nvPr>
            <p:ph idx="1"/>
          </p:nvPr>
        </p:nvSpPr>
        <p:spPr>
          <a:xfrm>
            <a:off x="685801" y="1351722"/>
            <a:ext cx="10131425" cy="5075583"/>
          </a:xfrm>
        </p:spPr>
        <p: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Refinancing Boom:</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Low interest rates have led to a surge in refinancing activity as homeowners seek to lower their mortgage payments.</a:t>
            </a:r>
            <a:endParaRPr lang="en-IN" sz="1800" kern="100" dirty="0">
              <a:effectLst/>
              <a:latin typeface="Aptos"/>
              <a:ea typeface="Aptos"/>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Housing Demand Shifts: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Remote work and changing lifestyle preferences have increased demand for suburban and rural properties, influencing regional housing markets.</a:t>
            </a:r>
            <a:endParaRPr lang="en-IN" sz="1800" kern="100" dirty="0">
              <a:effectLst/>
              <a:latin typeface="Aptos"/>
              <a:ea typeface="Aptos"/>
              <a:cs typeface="Times New Roman" panose="02020603050405020304" pitchFamily="18" charset="0"/>
            </a:endParaRPr>
          </a:p>
          <a:p>
            <a:r>
              <a:rPr lang="en-US" sz="1800" b="1" kern="0" dirty="0">
                <a:effectLst/>
                <a:latin typeface="Times New Roman" panose="02020603050405020304" pitchFamily="18" charset="0"/>
                <a:ea typeface="Times New Roman" panose="02020603050405020304" pitchFamily="18" charset="0"/>
              </a:rPr>
              <a:t>Regulatory Changes:</a:t>
            </a:r>
            <a:r>
              <a:rPr lang="en-US" sz="1800" kern="0" dirty="0">
                <a:effectLst/>
                <a:latin typeface="Times New Roman" panose="02020603050405020304" pitchFamily="18" charset="0"/>
                <a:ea typeface="Times New Roman" panose="02020603050405020304" pitchFamily="18" charset="0"/>
              </a:rPr>
              <a:t> Ongoing adjustments to lending standards and consumer protection measures in response to market conditions and economic challenges</a:t>
            </a:r>
            <a:endParaRPr lang="en-IN" dirty="0"/>
          </a:p>
        </p:txBody>
      </p:sp>
    </p:spTree>
    <p:extLst>
      <p:ext uri="{BB962C8B-B14F-4D97-AF65-F5344CB8AC3E}">
        <p14:creationId xmlns:p14="http://schemas.microsoft.com/office/powerpoint/2010/main" val="2519962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309B7-5912-4198-975F-945BD9342BAE}"/>
              </a:ext>
            </a:extLst>
          </p:cNvPr>
          <p:cNvSpPr>
            <a:spLocks noGrp="1"/>
          </p:cNvSpPr>
          <p:nvPr>
            <p:ph type="title"/>
          </p:nvPr>
        </p:nvSpPr>
        <p:spPr/>
        <p:txBody>
          <a:bodyPr/>
          <a:lstStyle/>
          <a:p>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Sustainability and ESG (Environmental, Social, and Governance):</a:t>
            </a:r>
            <a:br>
              <a:rPr lang="en-IN" sz="1800" kern="100" dirty="0">
                <a:effectLst/>
                <a:latin typeface="Aptos"/>
                <a:ea typeface="Aptos"/>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91F1292-3660-4539-B241-AE4ECF64E35E}"/>
              </a:ext>
            </a:extLst>
          </p:cNvPr>
          <p:cNvSpPr>
            <a:spLocks noGrp="1"/>
          </p:cNvSpPr>
          <p:nvPr>
            <p:ph idx="1"/>
          </p:nvPr>
        </p:nvSpPr>
        <p:spPr/>
        <p: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Green Mortgages: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Incentives for energy-efficient homes and sustainable building practices are gaining traction.</a:t>
            </a:r>
            <a:endParaRPr lang="en-IN" sz="1800" kern="100" dirty="0">
              <a:effectLst/>
              <a:latin typeface="Aptos"/>
              <a:ea typeface="Aptos"/>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ESG Criteria:</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Increasing focus on responsible lending practices and investments in the mortgage market.</a:t>
            </a:r>
            <a:endParaRPr lang="en-IN" sz="1800" kern="100" dirty="0">
              <a:effectLst/>
              <a:latin typeface="Aptos"/>
              <a:ea typeface="Aptos"/>
              <a:cs typeface="Times New Roman" panose="02020603050405020304" pitchFamily="18" charset="0"/>
            </a:endParaRPr>
          </a:p>
          <a:p>
            <a:endParaRPr lang="en-IN" dirty="0"/>
          </a:p>
        </p:txBody>
      </p:sp>
    </p:spTree>
    <p:extLst>
      <p:ext uri="{BB962C8B-B14F-4D97-AF65-F5344CB8AC3E}">
        <p14:creationId xmlns:p14="http://schemas.microsoft.com/office/powerpoint/2010/main" val="50594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BD98D-D32E-40E0-A3C5-9D9461BE086A}"/>
              </a:ext>
            </a:extLst>
          </p:cNvPr>
          <p:cNvSpPr>
            <a:spLocks noGrp="1"/>
          </p:cNvSpPr>
          <p:nvPr>
            <p:ph type="title"/>
          </p:nvPr>
        </p:nvSpPr>
        <p:spPr/>
        <p:txBody>
          <a:bodyPr/>
          <a:lstStyle/>
          <a:p>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Task 5.1: Research the Types of Risks Involved in Mortgage Trading</a:t>
            </a:r>
            <a:br>
              <a:rPr lang="en-IN" sz="1800" kern="100" dirty="0">
                <a:effectLst/>
                <a:latin typeface="Aptos"/>
                <a:ea typeface="Aptos"/>
                <a:cs typeface="Times New Roman" panose="02020603050405020304" pitchFamily="18" charset="0"/>
              </a:rPr>
            </a:br>
            <a:endParaRPr lang="en-IN" dirty="0"/>
          </a:p>
        </p:txBody>
      </p:sp>
      <p:graphicFrame>
        <p:nvGraphicFramePr>
          <p:cNvPr id="4" name="Content Placeholder 3">
            <a:extLst>
              <a:ext uri="{FF2B5EF4-FFF2-40B4-BE49-F238E27FC236}">
                <a16:creationId xmlns:a16="http://schemas.microsoft.com/office/drawing/2014/main" id="{CCFE190B-AE36-4837-9699-A0D1C7284061}"/>
              </a:ext>
            </a:extLst>
          </p:cNvPr>
          <p:cNvGraphicFramePr>
            <a:graphicFrameLocks noGrp="1"/>
          </p:cNvGraphicFramePr>
          <p:nvPr>
            <p:ph idx="1"/>
            <p:extLst>
              <p:ext uri="{D42A27DB-BD31-4B8C-83A1-F6EECF244321}">
                <p14:modId xmlns:p14="http://schemas.microsoft.com/office/powerpoint/2010/main" val="1140949098"/>
              </p:ext>
            </p:extLst>
          </p:nvPr>
        </p:nvGraphicFramePr>
        <p:xfrm>
          <a:off x="685801" y="1868557"/>
          <a:ext cx="10820398" cy="4678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66596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B7E25-CEF0-4820-AF7E-101593DDD94E}"/>
              </a:ext>
            </a:extLst>
          </p:cNvPr>
          <p:cNvSpPr>
            <a:spLocks noGrp="1"/>
          </p:cNvSpPr>
          <p:nvPr>
            <p:ph type="title"/>
          </p:nvPr>
        </p:nvSpPr>
        <p:spPr/>
        <p:txBody>
          <a:bodyPr/>
          <a:lstStyle/>
          <a:p>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Task 5.2: Investigate the Tools and Strategies Used for Risk Management in Mortgage Trading</a:t>
            </a:r>
            <a:br>
              <a:rPr lang="en-IN" sz="1800" kern="100" dirty="0">
                <a:effectLst/>
                <a:latin typeface="Aptos"/>
                <a:ea typeface="Aptos"/>
                <a:cs typeface="Times New Roman" panose="02020603050405020304" pitchFamily="18" charset="0"/>
              </a:rPr>
            </a:br>
            <a:endParaRPr lang="en-IN" dirty="0"/>
          </a:p>
        </p:txBody>
      </p:sp>
      <p:graphicFrame>
        <p:nvGraphicFramePr>
          <p:cNvPr id="4" name="Content Placeholder 3">
            <a:extLst>
              <a:ext uri="{FF2B5EF4-FFF2-40B4-BE49-F238E27FC236}">
                <a16:creationId xmlns:a16="http://schemas.microsoft.com/office/drawing/2014/main" id="{CA6E3B90-9892-4F0D-B5D2-7512418E2D11}"/>
              </a:ext>
            </a:extLst>
          </p:cNvPr>
          <p:cNvGraphicFramePr>
            <a:graphicFrameLocks noGrp="1"/>
          </p:cNvGraphicFramePr>
          <p:nvPr>
            <p:ph idx="1"/>
            <p:extLst>
              <p:ext uri="{D42A27DB-BD31-4B8C-83A1-F6EECF244321}">
                <p14:modId xmlns:p14="http://schemas.microsoft.com/office/powerpoint/2010/main" val="4114085260"/>
              </p:ext>
            </p:extLst>
          </p:nvPr>
        </p:nvGraphicFramePr>
        <p:xfrm>
          <a:off x="685801" y="1722783"/>
          <a:ext cx="10131425" cy="4664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38674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CA9FBC3A-3AFA-48EB-8DB0-E2A88A29963C}"/>
              </a:ext>
            </a:extLst>
          </p:cNvPr>
          <p:cNvGraphicFramePr/>
          <p:nvPr>
            <p:extLst>
              <p:ext uri="{D42A27DB-BD31-4B8C-83A1-F6EECF244321}">
                <p14:modId xmlns:p14="http://schemas.microsoft.com/office/powerpoint/2010/main" val="1378451253"/>
              </p:ext>
            </p:extLst>
          </p:nvPr>
        </p:nvGraphicFramePr>
        <p:xfrm>
          <a:off x="954157" y="424069"/>
          <a:ext cx="9316277" cy="5724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2920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766F5-28D4-4408-A628-3D3A520479C5}"/>
              </a:ext>
            </a:extLst>
          </p:cNvPr>
          <p:cNvSpPr>
            <a:spLocks noGrp="1"/>
          </p:cNvSpPr>
          <p:nvPr>
            <p:ph type="title"/>
          </p:nvPr>
        </p:nvSpPr>
        <p:spPr/>
        <p:txBody>
          <a:bodyPr>
            <a:normAutofit fontScale="90000"/>
          </a:bodyPr>
          <a:lstStyle/>
          <a:p>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Task 5.3: Summarize How Mortgage Originators and Traders Assess and Mitigate These Risks</a:t>
            </a:r>
            <a:b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Assessment of Risks:</a:t>
            </a:r>
            <a:br>
              <a:rPr lang="en-IN" sz="1800" kern="100" dirty="0">
                <a:effectLst/>
                <a:latin typeface="Aptos"/>
                <a:ea typeface="Aptos"/>
                <a:cs typeface="Times New Roman" panose="02020603050405020304" pitchFamily="18" charset="0"/>
              </a:rPr>
            </a:br>
            <a:br>
              <a:rPr lang="en-IN" sz="1800" kern="100" dirty="0">
                <a:effectLst/>
                <a:latin typeface="Aptos"/>
                <a:ea typeface="Aptos"/>
                <a:cs typeface="Times New Roman" panose="02020603050405020304" pitchFamily="18" charset="0"/>
              </a:rPr>
            </a:br>
            <a:endParaRPr lang="en-IN" dirty="0"/>
          </a:p>
        </p:txBody>
      </p:sp>
      <p:graphicFrame>
        <p:nvGraphicFramePr>
          <p:cNvPr id="4" name="Content Placeholder 3">
            <a:extLst>
              <a:ext uri="{FF2B5EF4-FFF2-40B4-BE49-F238E27FC236}">
                <a16:creationId xmlns:a16="http://schemas.microsoft.com/office/drawing/2014/main" id="{82E2487A-FAA7-4640-B198-B5DC2B250C6C}"/>
              </a:ext>
            </a:extLst>
          </p:cNvPr>
          <p:cNvGraphicFramePr>
            <a:graphicFrameLocks noGrp="1"/>
          </p:cNvGraphicFramePr>
          <p:nvPr>
            <p:ph idx="1"/>
            <p:extLst>
              <p:ext uri="{D42A27DB-BD31-4B8C-83A1-F6EECF244321}">
                <p14:modId xmlns:p14="http://schemas.microsoft.com/office/powerpoint/2010/main" val="2542781501"/>
              </p:ext>
            </p:extLst>
          </p:nvPr>
        </p:nvGraphicFramePr>
        <p:xfrm>
          <a:off x="685801" y="2142067"/>
          <a:ext cx="10870095" cy="43249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38731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02A80-2163-4408-8FC3-68A721326720}"/>
              </a:ext>
            </a:extLst>
          </p:cNvPr>
          <p:cNvSpPr>
            <a:spLocks noGrp="1"/>
          </p:cNvSpPr>
          <p:nvPr>
            <p:ph type="title"/>
          </p:nvPr>
        </p:nvSpPr>
        <p:spPr/>
        <p:txBody>
          <a:bodyPr/>
          <a:lstStyle/>
          <a:p>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Mitigation of Risks:</a:t>
            </a:r>
            <a:br>
              <a:rPr lang="en-IN" sz="1800" kern="100" dirty="0">
                <a:effectLst/>
                <a:latin typeface="Aptos"/>
                <a:ea typeface="Aptos"/>
                <a:cs typeface="Times New Roman" panose="02020603050405020304" pitchFamily="18" charset="0"/>
              </a:rPr>
            </a:br>
            <a:endParaRPr lang="en-IN" dirty="0"/>
          </a:p>
        </p:txBody>
      </p:sp>
      <p:graphicFrame>
        <p:nvGraphicFramePr>
          <p:cNvPr id="4" name="Content Placeholder 3">
            <a:extLst>
              <a:ext uri="{FF2B5EF4-FFF2-40B4-BE49-F238E27FC236}">
                <a16:creationId xmlns:a16="http://schemas.microsoft.com/office/drawing/2014/main" id="{0147203A-71F2-4600-B1A3-1D0EE5F9F113}"/>
              </a:ext>
            </a:extLst>
          </p:cNvPr>
          <p:cNvGraphicFramePr>
            <a:graphicFrameLocks noGrp="1"/>
          </p:cNvGraphicFramePr>
          <p:nvPr>
            <p:ph idx="1"/>
            <p:extLst>
              <p:ext uri="{D42A27DB-BD31-4B8C-83A1-F6EECF244321}">
                <p14:modId xmlns:p14="http://schemas.microsoft.com/office/powerpoint/2010/main" val="3303498675"/>
              </p:ext>
            </p:extLst>
          </p:nvPr>
        </p:nvGraphicFramePr>
        <p:xfrm>
          <a:off x="685801" y="1824015"/>
          <a:ext cx="11002616" cy="45237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15260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F4A952C4-10CD-47DA-98DD-6AF570F594FC}"/>
              </a:ext>
            </a:extLst>
          </p:cNvPr>
          <p:cNvGraphicFramePr/>
          <p:nvPr>
            <p:extLst>
              <p:ext uri="{D42A27DB-BD31-4B8C-83A1-F6EECF244321}">
                <p14:modId xmlns:p14="http://schemas.microsoft.com/office/powerpoint/2010/main" val="3283355949"/>
              </p:ext>
            </p:extLst>
          </p:nvPr>
        </p:nvGraphicFramePr>
        <p:xfrm>
          <a:off x="685801" y="463826"/>
          <a:ext cx="10131425" cy="16782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44E01F5A-442E-4EC9-B64A-09A8B9FB2B71}"/>
              </a:ext>
            </a:extLst>
          </p:cNvPr>
          <p:cNvSpPr>
            <a:spLocks noGrp="1"/>
          </p:cNvSpPr>
          <p:nvPr>
            <p:ph idx="1"/>
          </p:nvPr>
        </p:nvSpPr>
        <p:spPr/>
        <p:txBody>
          <a:bodyPr/>
          <a:lstStyle/>
          <a:p>
            <a:pPr marL="0" indent="0">
              <a:lnSpc>
                <a:spcPct val="107000"/>
              </a:lnSpc>
              <a:spcAft>
                <a:spcPts val="800"/>
              </a:spcAft>
              <a:buNone/>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Overview:</a:t>
            </a:r>
            <a:endParaRPr lang="en-IN" sz="1800" kern="100" dirty="0">
              <a:effectLst/>
              <a:latin typeface="Aptos"/>
              <a:ea typeface="Aptos"/>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2008 financial crisis, also known as the Global Financial Crisis (GFC), was a severe worldwide economic crisis. It was triggered by the collapse of the housing bubble in the United States and the widespread default on subprime mortgage loans.</a:t>
            </a:r>
            <a:endParaRPr lang="en-IN" sz="1800" kern="100" dirty="0">
              <a:effectLst/>
              <a:latin typeface="Aptos"/>
              <a:ea typeface="Aptos"/>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crisis led to the failure of key financial institutions, significant declines in consumer wealth, prolonged unemployment, and a severe downturn in economic activity.</a:t>
            </a:r>
            <a:endParaRPr lang="en-IN" sz="1800" kern="100" dirty="0">
              <a:effectLst/>
              <a:latin typeface="Aptos"/>
              <a:ea typeface="Aptos"/>
              <a:cs typeface="Times New Roman" panose="02020603050405020304" pitchFamily="18" charset="0"/>
            </a:endParaRPr>
          </a:p>
          <a:p>
            <a:endParaRPr lang="en-IN" dirty="0"/>
          </a:p>
        </p:txBody>
      </p:sp>
    </p:spTree>
    <p:extLst>
      <p:ext uri="{BB962C8B-B14F-4D97-AF65-F5344CB8AC3E}">
        <p14:creationId xmlns:p14="http://schemas.microsoft.com/office/powerpoint/2010/main" val="3900448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69974633-CA7F-408B-AA77-2B86D2A56502}"/>
              </a:ext>
            </a:extLst>
          </p:cNvPr>
          <p:cNvGraphicFramePr/>
          <p:nvPr>
            <p:extLst>
              <p:ext uri="{D42A27DB-BD31-4B8C-83A1-F6EECF244321}">
                <p14:modId xmlns:p14="http://schemas.microsoft.com/office/powerpoint/2010/main" val="2637604517"/>
              </p:ext>
            </p:extLst>
          </p:nvPr>
        </p:nvGraphicFramePr>
        <p:xfrm>
          <a:off x="685800" y="609600"/>
          <a:ext cx="10131425" cy="12589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a:extLst>
              <a:ext uri="{FF2B5EF4-FFF2-40B4-BE49-F238E27FC236}">
                <a16:creationId xmlns:a16="http://schemas.microsoft.com/office/drawing/2014/main" id="{BB24B8E7-B3EA-466B-975E-A1A4AC8A211F}"/>
              </a:ext>
            </a:extLst>
          </p:cNvPr>
          <p:cNvSpPr>
            <a:spLocks noGrp="1"/>
          </p:cNvSpPr>
          <p:nvPr>
            <p:ph idx="1"/>
          </p:nvPr>
        </p:nvSpPr>
        <p:spPr>
          <a:xfrm>
            <a:off x="685801" y="2142067"/>
            <a:ext cx="10131425" cy="3649133"/>
          </a:xfrm>
        </p:spPr>
        <p:txBody>
          <a:bodyPr>
            <a:normAutofit/>
          </a:bodyPr>
          <a:lstStyle/>
          <a:p>
            <a:r>
              <a:rPr lang="en-US" dirty="0"/>
              <a:t>Mortgage Trading: Mortgage trading involves the buying and selling of mortgage-backed securities (MBS) in the financial markets. These securities are created when mortgage loans are pooled together and sold to investors, who then receive periodic payments derived from the underlying mortgages' interest and principal repayments.</a:t>
            </a:r>
          </a:p>
          <a:p>
            <a:endParaRPr lang="en-IN" dirty="0"/>
          </a:p>
          <a:p>
            <a:endParaRPr lang="en-IN" dirty="0"/>
          </a:p>
        </p:txBody>
      </p:sp>
    </p:spTree>
    <p:extLst>
      <p:ext uri="{BB962C8B-B14F-4D97-AF65-F5344CB8AC3E}">
        <p14:creationId xmlns:p14="http://schemas.microsoft.com/office/powerpoint/2010/main" val="9381211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EDC53A54-EDD1-4771-9ADD-41B9F20A4B18}"/>
              </a:ext>
            </a:extLst>
          </p:cNvPr>
          <p:cNvGraphicFramePr>
            <a:graphicFrameLocks noGrp="1"/>
          </p:cNvGraphicFramePr>
          <p:nvPr>
            <p:ph idx="4294967295"/>
            <p:extLst>
              <p:ext uri="{D42A27DB-BD31-4B8C-83A1-F6EECF244321}">
                <p14:modId xmlns:p14="http://schemas.microsoft.com/office/powerpoint/2010/main" val="3697771761"/>
              </p:ext>
            </p:extLst>
          </p:nvPr>
        </p:nvGraphicFramePr>
        <p:xfrm>
          <a:off x="768626" y="569843"/>
          <a:ext cx="10131425" cy="54333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2485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CD3A261E-BD5E-4003-A200-228AA4FE282B}"/>
              </a:ext>
            </a:extLst>
          </p:cNvPr>
          <p:cNvGraphicFramePr/>
          <p:nvPr>
            <p:extLst>
              <p:ext uri="{D42A27DB-BD31-4B8C-83A1-F6EECF244321}">
                <p14:modId xmlns:p14="http://schemas.microsoft.com/office/powerpoint/2010/main" val="840066"/>
              </p:ext>
            </p:extLst>
          </p:nvPr>
        </p:nvGraphicFramePr>
        <p:xfrm>
          <a:off x="685801" y="609601"/>
          <a:ext cx="10131425" cy="10336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064BAC26-5B8C-4388-8839-1921D37E9504}"/>
              </a:ext>
            </a:extLst>
          </p:cNvPr>
          <p:cNvSpPr>
            <a:spLocks noGrp="1"/>
          </p:cNvSpPr>
          <p:nvPr>
            <p:ph idx="1"/>
          </p:nvPr>
        </p:nvSpPr>
        <p:spPr/>
        <p:txBody>
          <a:bodyPr/>
          <a:lstStyle/>
          <a:p>
            <a:pPr marL="0" indent="0">
              <a:lnSpc>
                <a:spcPct val="107000"/>
              </a:lnSpc>
              <a:spcAft>
                <a:spcPts val="800"/>
              </a:spcAft>
              <a:buNone/>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Overview:</a:t>
            </a:r>
            <a:endParaRPr lang="en-IN" sz="1800" kern="100" dirty="0">
              <a:effectLst/>
              <a:latin typeface="Aptos"/>
              <a:ea typeface="Aptos"/>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COVID-19 pandemic, which began in late 2019, caused significant disruptions globally. The economic impact was profound, with sudden shifts in employment, consumer behavior, and financial markets.</a:t>
            </a:r>
            <a:endParaRPr lang="en-IN" sz="1800" kern="100" dirty="0">
              <a:effectLst/>
              <a:latin typeface="Aptos"/>
              <a:ea typeface="Aptos"/>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Central banks and governments around the world implemented aggressive monetary and fiscal policies to mitigate the economic fallout.</a:t>
            </a:r>
            <a:endParaRPr lang="en-IN" sz="1800" kern="100" dirty="0">
              <a:effectLst/>
              <a:latin typeface="Aptos"/>
              <a:ea typeface="Aptos"/>
              <a:cs typeface="Times New Roman" panose="02020603050405020304" pitchFamily="18" charset="0"/>
            </a:endParaRPr>
          </a:p>
          <a:p>
            <a:endParaRPr lang="en-IN" dirty="0"/>
          </a:p>
        </p:txBody>
      </p:sp>
    </p:spTree>
    <p:extLst>
      <p:ext uri="{BB962C8B-B14F-4D97-AF65-F5344CB8AC3E}">
        <p14:creationId xmlns:p14="http://schemas.microsoft.com/office/powerpoint/2010/main" val="34013469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9C70B77-1B01-4720-8CDA-E0C03B69EDEC}"/>
              </a:ext>
            </a:extLst>
          </p:cNvPr>
          <p:cNvGraphicFramePr>
            <a:graphicFrameLocks noGrp="1"/>
          </p:cNvGraphicFramePr>
          <p:nvPr>
            <p:ph idx="4294967295"/>
            <p:extLst>
              <p:ext uri="{D42A27DB-BD31-4B8C-83A1-F6EECF244321}">
                <p14:modId xmlns:p14="http://schemas.microsoft.com/office/powerpoint/2010/main" val="1745941549"/>
              </p:ext>
            </p:extLst>
          </p:nvPr>
        </p:nvGraphicFramePr>
        <p:xfrm>
          <a:off x="609600" y="715618"/>
          <a:ext cx="10131425" cy="49165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73442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47854-B1F5-475E-8ED9-0BD39FD3DE45}"/>
              </a:ext>
            </a:extLst>
          </p:cNvPr>
          <p:cNvSpPr>
            <a:spLocks noGrp="1"/>
          </p:cNvSpPr>
          <p:nvPr>
            <p:ph type="title"/>
          </p:nvPr>
        </p:nvSpPr>
        <p:spPr/>
        <p:txBody>
          <a:bodyPr>
            <a:normAutofit fontScale="90000"/>
          </a:bodyPr>
          <a:lstStyle/>
          <a:p>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Task 6.2: Research Successful Mortgage Trading Strategies and Examples of Innovative Approaches in the Industry</a:t>
            </a:r>
            <a:b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Successful Mortgage Trading Strategies:</a:t>
            </a:r>
            <a:br>
              <a:rPr lang="en-IN" sz="1800" kern="100" dirty="0">
                <a:effectLst/>
                <a:latin typeface="Aptos"/>
                <a:ea typeface="Aptos"/>
                <a:cs typeface="Times New Roman" panose="02020603050405020304" pitchFamily="18" charset="0"/>
              </a:rPr>
            </a:br>
            <a:br>
              <a:rPr lang="en-IN" sz="1800" kern="100" dirty="0">
                <a:effectLst/>
                <a:latin typeface="Aptos"/>
                <a:ea typeface="Aptos"/>
                <a:cs typeface="Times New Roman" panose="02020603050405020304" pitchFamily="18" charset="0"/>
              </a:rPr>
            </a:br>
            <a:endParaRPr lang="en-IN" dirty="0"/>
          </a:p>
        </p:txBody>
      </p:sp>
      <p:grpSp>
        <p:nvGrpSpPr>
          <p:cNvPr id="5" name="Group 4">
            <a:extLst>
              <a:ext uri="{FF2B5EF4-FFF2-40B4-BE49-F238E27FC236}">
                <a16:creationId xmlns:a16="http://schemas.microsoft.com/office/drawing/2014/main" id="{954D6ABE-AD8E-4F14-A3FE-86DDE4F60AE1}"/>
              </a:ext>
            </a:extLst>
          </p:cNvPr>
          <p:cNvGrpSpPr/>
          <p:nvPr/>
        </p:nvGrpSpPr>
        <p:grpSpPr>
          <a:xfrm>
            <a:off x="520672" y="1725196"/>
            <a:ext cx="10580812" cy="4938233"/>
            <a:chOff x="520672" y="1725196"/>
            <a:chExt cx="10580812" cy="4938233"/>
          </a:xfrm>
        </p:grpSpPr>
        <p:sp>
          <p:nvSpPr>
            <p:cNvPr id="6" name="Freeform: Shape 5">
              <a:extLst>
                <a:ext uri="{FF2B5EF4-FFF2-40B4-BE49-F238E27FC236}">
                  <a16:creationId xmlns:a16="http://schemas.microsoft.com/office/drawing/2014/main" id="{1F6FE7BD-5AC0-4AA7-B02A-731B6664F771}"/>
                </a:ext>
              </a:extLst>
            </p:cNvPr>
            <p:cNvSpPr/>
            <p:nvPr/>
          </p:nvSpPr>
          <p:spPr>
            <a:xfrm>
              <a:off x="3355374" y="1756833"/>
              <a:ext cx="7665605" cy="1529706"/>
            </a:xfrm>
            <a:custGeom>
              <a:avLst/>
              <a:gdLst>
                <a:gd name="connsiteX0" fmla="*/ 254956 w 1529705"/>
                <a:gd name="connsiteY0" fmla="*/ 0 h 7665604"/>
                <a:gd name="connsiteX1" fmla="*/ 1274749 w 1529705"/>
                <a:gd name="connsiteY1" fmla="*/ 0 h 7665604"/>
                <a:gd name="connsiteX2" fmla="*/ 1529705 w 1529705"/>
                <a:gd name="connsiteY2" fmla="*/ 254956 h 7665604"/>
                <a:gd name="connsiteX3" fmla="*/ 1529705 w 1529705"/>
                <a:gd name="connsiteY3" fmla="*/ 7665604 h 7665604"/>
                <a:gd name="connsiteX4" fmla="*/ 1529705 w 1529705"/>
                <a:gd name="connsiteY4" fmla="*/ 7665604 h 7665604"/>
                <a:gd name="connsiteX5" fmla="*/ 0 w 1529705"/>
                <a:gd name="connsiteY5" fmla="*/ 7665604 h 7665604"/>
                <a:gd name="connsiteX6" fmla="*/ 0 w 1529705"/>
                <a:gd name="connsiteY6" fmla="*/ 7665604 h 7665604"/>
                <a:gd name="connsiteX7" fmla="*/ 0 w 1529705"/>
                <a:gd name="connsiteY7" fmla="*/ 254956 h 7665604"/>
                <a:gd name="connsiteX8" fmla="*/ 254956 w 1529705"/>
                <a:gd name="connsiteY8" fmla="*/ 0 h 7665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9705" h="7665604">
                  <a:moveTo>
                    <a:pt x="1529705" y="1277628"/>
                  </a:moveTo>
                  <a:lnTo>
                    <a:pt x="1529705" y="6387976"/>
                  </a:lnTo>
                  <a:cubicBezTo>
                    <a:pt x="1529705" y="7093587"/>
                    <a:pt x="1506926" y="7665601"/>
                    <a:pt x="1478827" y="7665601"/>
                  </a:cubicBezTo>
                  <a:lnTo>
                    <a:pt x="0" y="7665601"/>
                  </a:lnTo>
                  <a:lnTo>
                    <a:pt x="0" y="7665601"/>
                  </a:lnTo>
                  <a:lnTo>
                    <a:pt x="0" y="3"/>
                  </a:lnTo>
                  <a:lnTo>
                    <a:pt x="0" y="3"/>
                  </a:lnTo>
                  <a:lnTo>
                    <a:pt x="1478827" y="3"/>
                  </a:lnTo>
                  <a:cubicBezTo>
                    <a:pt x="1506926" y="3"/>
                    <a:pt x="1529705" y="572017"/>
                    <a:pt x="1529705" y="1277628"/>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4771" tIns="107059" rIns="139444" bIns="107060" numCol="1" spcCol="1270" anchor="ctr" anchorCtr="0">
              <a:noAutofit/>
            </a:bodyPr>
            <a:lstStyle/>
            <a:p>
              <a:pPr marL="171450" lvl="1" indent="-171450" algn="l" defTabSz="755650">
                <a:lnSpc>
                  <a:spcPct val="90000"/>
                </a:lnSpc>
                <a:spcBef>
                  <a:spcPct val="0"/>
                </a:spcBef>
                <a:spcAft>
                  <a:spcPct val="15000"/>
                </a:spcAft>
                <a:buChar char="•"/>
              </a:pPr>
              <a:r>
                <a:rPr lang="en-US" sz="1700" b="1" kern="1200" dirty="0"/>
                <a:t>Description:</a:t>
              </a:r>
              <a:r>
                <a:rPr lang="en-US" sz="1700" kern="1200" dirty="0"/>
                <a:t> Spreading investments across various types of MBS and different geographical regions to minimize risk.</a:t>
              </a:r>
              <a:endParaRPr lang="en-IN" sz="1700" kern="1200" dirty="0"/>
            </a:p>
            <a:p>
              <a:pPr marL="171450" lvl="1" indent="-171450" algn="l" defTabSz="755650">
                <a:lnSpc>
                  <a:spcPct val="90000"/>
                </a:lnSpc>
                <a:spcBef>
                  <a:spcPct val="0"/>
                </a:spcBef>
                <a:spcAft>
                  <a:spcPct val="15000"/>
                </a:spcAft>
                <a:buChar char="•"/>
              </a:pPr>
              <a:r>
                <a:rPr lang="en-US" sz="1700" b="1" kern="1200" dirty="0"/>
                <a:t>Example:</a:t>
              </a:r>
              <a:r>
                <a:rPr lang="en-US" sz="1700" kern="1200" dirty="0"/>
                <a:t> A mortgage trading desk might invest in a mix of RMBS and CMBS, as well as different tranches of securities to balance risk and return.</a:t>
              </a:r>
              <a:endParaRPr lang="en-IN" sz="1700" kern="1200" dirty="0"/>
            </a:p>
          </p:txBody>
        </p:sp>
        <p:sp>
          <p:nvSpPr>
            <p:cNvPr id="7" name="Freeform: Shape 6">
              <a:extLst>
                <a:ext uri="{FF2B5EF4-FFF2-40B4-BE49-F238E27FC236}">
                  <a16:creationId xmlns:a16="http://schemas.microsoft.com/office/drawing/2014/main" id="{B0B18E4B-CCA5-4826-AC19-48EEA68CC70D}"/>
                </a:ext>
              </a:extLst>
            </p:cNvPr>
            <p:cNvSpPr/>
            <p:nvPr/>
          </p:nvSpPr>
          <p:spPr>
            <a:xfrm>
              <a:off x="520672" y="1725196"/>
              <a:ext cx="2834701" cy="1592978"/>
            </a:xfrm>
            <a:custGeom>
              <a:avLst/>
              <a:gdLst>
                <a:gd name="connsiteX0" fmla="*/ 0 w 2834701"/>
                <a:gd name="connsiteY0" fmla="*/ 265502 h 1592978"/>
                <a:gd name="connsiteX1" fmla="*/ 265502 w 2834701"/>
                <a:gd name="connsiteY1" fmla="*/ 0 h 1592978"/>
                <a:gd name="connsiteX2" fmla="*/ 2569199 w 2834701"/>
                <a:gd name="connsiteY2" fmla="*/ 0 h 1592978"/>
                <a:gd name="connsiteX3" fmla="*/ 2834701 w 2834701"/>
                <a:gd name="connsiteY3" fmla="*/ 265502 h 1592978"/>
                <a:gd name="connsiteX4" fmla="*/ 2834701 w 2834701"/>
                <a:gd name="connsiteY4" fmla="*/ 1327476 h 1592978"/>
                <a:gd name="connsiteX5" fmla="*/ 2569199 w 2834701"/>
                <a:gd name="connsiteY5" fmla="*/ 1592978 h 1592978"/>
                <a:gd name="connsiteX6" fmla="*/ 265502 w 2834701"/>
                <a:gd name="connsiteY6" fmla="*/ 1592978 h 1592978"/>
                <a:gd name="connsiteX7" fmla="*/ 0 w 2834701"/>
                <a:gd name="connsiteY7" fmla="*/ 1327476 h 1592978"/>
                <a:gd name="connsiteX8" fmla="*/ 0 w 2834701"/>
                <a:gd name="connsiteY8" fmla="*/ 265502 h 1592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34701" h="1592978">
                  <a:moveTo>
                    <a:pt x="0" y="265502"/>
                  </a:moveTo>
                  <a:cubicBezTo>
                    <a:pt x="0" y="118869"/>
                    <a:pt x="118869" y="0"/>
                    <a:pt x="265502" y="0"/>
                  </a:cubicBezTo>
                  <a:lnTo>
                    <a:pt x="2569199" y="0"/>
                  </a:lnTo>
                  <a:cubicBezTo>
                    <a:pt x="2715832" y="0"/>
                    <a:pt x="2834701" y="118869"/>
                    <a:pt x="2834701" y="265502"/>
                  </a:cubicBezTo>
                  <a:lnTo>
                    <a:pt x="2834701" y="1327476"/>
                  </a:lnTo>
                  <a:cubicBezTo>
                    <a:pt x="2834701" y="1474109"/>
                    <a:pt x="2715832" y="1592978"/>
                    <a:pt x="2569199" y="1592978"/>
                  </a:cubicBezTo>
                  <a:lnTo>
                    <a:pt x="265502" y="1592978"/>
                  </a:lnTo>
                  <a:cubicBezTo>
                    <a:pt x="118869" y="1592978"/>
                    <a:pt x="0" y="1474109"/>
                    <a:pt x="0" y="1327476"/>
                  </a:cubicBezTo>
                  <a:lnTo>
                    <a:pt x="0" y="26550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8253" tIns="133008" rIns="188253" bIns="133008" numCol="1" spcCol="1270" anchor="ctr" anchorCtr="0">
              <a:noAutofit/>
            </a:bodyPr>
            <a:lstStyle/>
            <a:p>
              <a:pPr marL="0" lvl="0" indent="0" algn="ctr" defTabSz="1289050">
                <a:lnSpc>
                  <a:spcPct val="90000"/>
                </a:lnSpc>
                <a:spcBef>
                  <a:spcPct val="0"/>
                </a:spcBef>
                <a:spcAft>
                  <a:spcPct val="35000"/>
                </a:spcAft>
                <a:buNone/>
              </a:pPr>
              <a:r>
                <a:rPr lang="en-US" sz="2900" b="1" kern="1200"/>
                <a:t>Diversification:</a:t>
              </a:r>
              <a:endParaRPr lang="en-IN" sz="2900" kern="1200"/>
            </a:p>
          </p:txBody>
        </p:sp>
        <p:sp>
          <p:nvSpPr>
            <p:cNvPr id="8" name="Freeform: Shape 7">
              <a:extLst>
                <a:ext uri="{FF2B5EF4-FFF2-40B4-BE49-F238E27FC236}">
                  <a16:creationId xmlns:a16="http://schemas.microsoft.com/office/drawing/2014/main" id="{C72DFFA5-9BA1-4985-88A2-4D2371E50CAF}"/>
                </a:ext>
              </a:extLst>
            </p:cNvPr>
            <p:cNvSpPr/>
            <p:nvPr/>
          </p:nvSpPr>
          <p:spPr>
            <a:xfrm>
              <a:off x="3300923" y="3472070"/>
              <a:ext cx="7747231" cy="1444487"/>
            </a:xfrm>
            <a:custGeom>
              <a:avLst/>
              <a:gdLst>
                <a:gd name="connsiteX0" fmla="*/ 240753 w 1444487"/>
                <a:gd name="connsiteY0" fmla="*/ 0 h 7747231"/>
                <a:gd name="connsiteX1" fmla="*/ 1203734 w 1444487"/>
                <a:gd name="connsiteY1" fmla="*/ 0 h 7747231"/>
                <a:gd name="connsiteX2" fmla="*/ 1444487 w 1444487"/>
                <a:gd name="connsiteY2" fmla="*/ 240753 h 7747231"/>
                <a:gd name="connsiteX3" fmla="*/ 1444487 w 1444487"/>
                <a:gd name="connsiteY3" fmla="*/ 7747231 h 7747231"/>
                <a:gd name="connsiteX4" fmla="*/ 1444487 w 1444487"/>
                <a:gd name="connsiteY4" fmla="*/ 7747231 h 7747231"/>
                <a:gd name="connsiteX5" fmla="*/ 0 w 1444487"/>
                <a:gd name="connsiteY5" fmla="*/ 7747231 h 7747231"/>
                <a:gd name="connsiteX6" fmla="*/ 0 w 1444487"/>
                <a:gd name="connsiteY6" fmla="*/ 7747231 h 7747231"/>
                <a:gd name="connsiteX7" fmla="*/ 0 w 1444487"/>
                <a:gd name="connsiteY7" fmla="*/ 240753 h 7747231"/>
                <a:gd name="connsiteX8" fmla="*/ 240753 w 1444487"/>
                <a:gd name="connsiteY8" fmla="*/ 0 h 7747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4487" h="7747231">
                  <a:moveTo>
                    <a:pt x="1444487" y="1291233"/>
                  </a:moveTo>
                  <a:lnTo>
                    <a:pt x="1444487" y="6455998"/>
                  </a:lnTo>
                  <a:cubicBezTo>
                    <a:pt x="1444487" y="7169125"/>
                    <a:pt x="1424390" y="7747231"/>
                    <a:pt x="1399598" y="7747231"/>
                  </a:cubicBezTo>
                  <a:lnTo>
                    <a:pt x="0" y="7747231"/>
                  </a:lnTo>
                  <a:lnTo>
                    <a:pt x="0" y="7747231"/>
                  </a:lnTo>
                  <a:lnTo>
                    <a:pt x="0" y="0"/>
                  </a:lnTo>
                  <a:lnTo>
                    <a:pt x="0" y="0"/>
                  </a:lnTo>
                  <a:lnTo>
                    <a:pt x="1399598" y="0"/>
                  </a:lnTo>
                  <a:cubicBezTo>
                    <a:pt x="1424390" y="0"/>
                    <a:pt x="1444487" y="578106"/>
                    <a:pt x="1444487" y="1291233"/>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4770" tIns="102899" rIns="135284" bIns="102899" numCol="1" spcCol="1270" anchor="ctr" anchorCtr="0">
              <a:noAutofit/>
            </a:bodyPr>
            <a:lstStyle/>
            <a:p>
              <a:pPr marL="171450" lvl="1" indent="-171450" algn="l" defTabSz="755650">
                <a:lnSpc>
                  <a:spcPct val="90000"/>
                </a:lnSpc>
                <a:spcBef>
                  <a:spcPct val="0"/>
                </a:spcBef>
                <a:spcAft>
                  <a:spcPct val="15000"/>
                </a:spcAft>
                <a:buChar char="•"/>
              </a:pPr>
              <a:r>
                <a:rPr lang="en-US" sz="1700" b="1" kern="1200"/>
                <a:t>Description:</a:t>
              </a:r>
              <a:r>
                <a:rPr lang="en-US" sz="1700" kern="1200"/>
                <a:t> Continuously monitoring and adjusting the MBS portfolio in response to market conditions, interest rate changes, and prepayment behaviors.</a:t>
              </a:r>
              <a:endParaRPr lang="en-IN" sz="1700" kern="1200"/>
            </a:p>
            <a:p>
              <a:pPr marL="171450" lvl="1" indent="-171450" algn="l" defTabSz="755650">
                <a:lnSpc>
                  <a:spcPct val="90000"/>
                </a:lnSpc>
                <a:spcBef>
                  <a:spcPct val="0"/>
                </a:spcBef>
                <a:spcAft>
                  <a:spcPct val="15000"/>
                </a:spcAft>
                <a:buChar char="•"/>
              </a:pPr>
              <a:r>
                <a:rPr lang="en-US" sz="1700" b="1" kern="1200" dirty="0"/>
                <a:t>Example:</a:t>
              </a:r>
              <a:r>
                <a:rPr lang="en-US" sz="1700" kern="1200" dirty="0"/>
                <a:t> Traders may rebalance their portfolios to reduce exposure to high-risk assets or capitalize on favorable market trends.</a:t>
              </a:r>
              <a:endParaRPr lang="en-IN" sz="1700" kern="1200" dirty="0"/>
            </a:p>
          </p:txBody>
        </p:sp>
        <p:sp>
          <p:nvSpPr>
            <p:cNvPr id="9" name="Freeform: Shape 8">
              <a:extLst>
                <a:ext uri="{FF2B5EF4-FFF2-40B4-BE49-F238E27FC236}">
                  <a16:creationId xmlns:a16="http://schemas.microsoft.com/office/drawing/2014/main" id="{B27ADE6B-D665-4771-9208-3F7F72ADA92F}"/>
                </a:ext>
              </a:extLst>
            </p:cNvPr>
            <p:cNvSpPr/>
            <p:nvPr/>
          </p:nvSpPr>
          <p:spPr>
            <a:xfrm>
              <a:off x="520672" y="3397823"/>
              <a:ext cx="2780250" cy="1592978"/>
            </a:xfrm>
            <a:custGeom>
              <a:avLst/>
              <a:gdLst>
                <a:gd name="connsiteX0" fmla="*/ 0 w 2780250"/>
                <a:gd name="connsiteY0" fmla="*/ 265502 h 1592978"/>
                <a:gd name="connsiteX1" fmla="*/ 265502 w 2780250"/>
                <a:gd name="connsiteY1" fmla="*/ 0 h 1592978"/>
                <a:gd name="connsiteX2" fmla="*/ 2514748 w 2780250"/>
                <a:gd name="connsiteY2" fmla="*/ 0 h 1592978"/>
                <a:gd name="connsiteX3" fmla="*/ 2780250 w 2780250"/>
                <a:gd name="connsiteY3" fmla="*/ 265502 h 1592978"/>
                <a:gd name="connsiteX4" fmla="*/ 2780250 w 2780250"/>
                <a:gd name="connsiteY4" fmla="*/ 1327476 h 1592978"/>
                <a:gd name="connsiteX5" fmla="*/ 2514748 w 2780250"/>
                <a:gd name="connsiteY5" fmla="*/ 1592978 h 1592978"/>
                <a:gd name="connsiteX6" fmla="*/ 265502 w 2780250"/>
                <a:gd name="connsiteY6" fmla="*/ 1592978 h 1592978"/>
                <a:gd name="connsiteX7" fmla="*/ 0 w 2780250"/>
                <a:gd name="connsiteY7" fmla="*/ 1327476 h 1592978"/>
                <a:gd name="connsiteX8" fmla="*/ 0 w 2780250"/>
                <a:gd name="connsiteY8" fmla="*/ 265502 h 1592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0250" h="1592978">
                  <a:moveTo>
                    <a:pt x="0" y="265502"/>
                  </a:moveTo>
                  <a:cubicBezTo>
                    <a:pt x="0" y="118869"/>
                    <a:pt x="118869" y="0"/>
                    <a:pt x="265502" y="0"/>
                  </a:cubicBezTo>
                  <a:lnTo>
                    <a:pt x="2514748" y="0"/>
                  </a:lnTo>
                  <a:cubicBezTo>
                    <a:pt x="2661381" y="0"/>
                    <a:pt x="2780250" y="118869"/>
                    <a:pt x="2780250" y="265502"/>
                  </a:cubicBezTo>
                  <a:lnTo>
                    <a:pt x="2780250" y="1327476"/>
                  </a:lnTo>
                  <a:cubicBezTo>
                    <a:pt x="2780250" y="1474109"/>
                    <a:pt x="2661381" y="1592978"/>
                    <a:pt x="2514748" y="1592978"/>
                  </a:cubicBezTo>
                  <a:lnTo>
                    <a:pt x="265502" y="1592978"/>
                  </a:lnTo>
                  <a:cubicBezTo>
                    <a:pt x="118869" y="1592978"/>
                    <a:pt x="0" y="1474109"/>
                    <a:pt x="0" y="1327476"/>
                  </a:cubicBezTo>
                  <a:lnTo>
                    <a:pt x="0" y="26550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8253" tIns="133008" rIns="188253" bIns="133008" numCol="1" spcCol="1270" anchor="ctr" anchorCtr="0">
              <a:noAutofit/>
            </a:bodyPr>
            <a:lstStyle/>
            <a:p>
              <a:pPr marL="0" lvl="0" indent="0" algn="ctr" defTabSz="1289050">
                <a:lnSpc>
                  <a:spcPct val="90000"/>
                </a:lnSpc>
                <a:spcBef>
                  <a:spcPct val="0"/>
                </a:spcBef>
                <a:spcAft>
                  <a:spcPct val="35000"/>
                </a:spcAft>
                <a:buNone/>
              </a:pPr>
              <a:r>
                <a:rPr lang="en-US" sz="2900" b="1" kern="1200"/>
                <a:t>Active Management:</a:t>
              </a:r>
              <a:endParaRPr lang="en-IN" sz="2900" kern="1200"/>
            </a:p>
          </p:txBody>
        </p:sp>
        <p:sp>
          <p:nvSpPr>
            <p:cNvPr id="10" name="Freeform: Shape 9">
              <a:extLst>
                <a:ext uri="{FF2B5EF4-FFF2-40B4-BE49-F238E27FC236}">
                  <a16:creationId xmlns:a16="http://schemas.microsoft.com/office/drawing/2014/main" id="{F8066061-0C93-41FE-A5E7-1BFB865F7A19}"/>
                </a:ext>
              </a:extLst>
            </p:cNvPr>
            <p:cNvSpPr/>
            <p:nvPr/>
          </p:nvSpPr>
          <p:spPr>
            <a:xfrm>
              <a:off x="3328129" y="5187304"/>
              <a:ext cx="7773355" cy="1359270"/>
            </a:xfrm>
            <a:custGeom>
              <a:avLst/>
              <a:gdLst>
                <a:gd name="connsiteX0" fmla="*/ 226549 w 1359269"/>
                <a:gd name="connsiteY0" fmla="*/ 0 h 7773354"/>
                <a:gd name="connsiteX1" fmla="*/ 1132720 w 1359269"/>
                <a:gd name="connsiteY1" fmla="*/ 0 h 7773354"/>
                <a:gd name="connsiteX2" fmla="*/ 1359269 w 1359269"/>
                <a:gd name="connsiteY2" fmla="*/ 226549 h 7773354"/>
                <a:gd name="connsiteX3" fmla="*/ 1359269 w 1359269"/>
                <a:gd name="connsiteY3" fmla="*/ 7773354 h 7773354"/>
                <a:gd name="connsiteX4" fmla="*/ 1359269 w 1359269"/>
                <a:gd name="connsiteY4" fmla="*/ 7773354 h 7773354"/>
                <a:gd name="connsiteX5" fmla="*/ 0 w 1359269"/>
                <a:gd name="connsiteY5" fmla="*/ 7773354 h 7773354"/>
                <a:gd name="connsiteX6" fmla="*/ 0 w 1359269"/>
                <a:gd name="connsiteY6" fmla="*/ 7773354 h 7773354"/>
                <a:gd name="connsiteX7" fmla="*/ 0 w 1359269"/>
                <a:gd name="connsiteY7" fmla="*/ 226549 h 7773354"/>
                <a:gd name="connsiteX8" fmla="*/ 226549 w 1359269"/>
                <a:gd name="connsiteY8" fmla="*/ 0 h 7773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9269" h="7773354">
                  <a:moveTo>
                    <a:pt x="1359269" y="1295585"/>
                  </a:moveTo>
                  <a:lnTo>
                    <a:pt x="1359269" y="6477769"/>
                  </a:lnTo>
                  <a:cubicBezTo>
                    <a:pt x="1359269" y="7193302"/>
                    <a:pt x="1341533" y="7773351"/>
                    <a:pt x="1319654" y="7773351"/>
                  </a:cubicBezTo>
                  <a:lnTo>
                    <a:pt x="0" y="7773351"/>
                  </a:lnTo>
                  <a:lnTo>
                    <a:pt x="0" y="7773351"/>
                  </a:lnTo>
                  <a:lnTo>
                    <a:pt x="0" y="3"/>
                  </a:lnTo>
                  <a:lnTo>
                    <a:pt x="0" y="3"/>
                  </a:lnTo>
                  <a:lnTo>
                    <a:pt x="1319654" y="3"/>
                  </a:lnTo>
                  <a:cubicBezTo>
                    <a:pt x="1341533" y="3"/>
                    <a:pt x="1359269" y="580052"/>
                    <a:pt x="1359269" y="1295585"/>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4771" tIns="98739" rIns="131124" bIns="98740" numCol="1" spcCol="1270" anchor="ctr" anchorCtr="0">
              <a:noAutofit/>
            </a:bodyPr>
            <a:lstStyle/>
            <a:p>
              <a:pPr marL="171450" lvl="1" indent="-171450" algn="l" defTabSz="755650">
                <a:lnSpc>
                  <a:spcPct val="90000"/>
                </a:lnSpc>
                <a:spcBef>
                  <a:spcPct val="0"/>
                </a:spcBef>
                <a:spcAft>
                  <a:spcPct val="15000"/>
                </a:spcAft>
                <a:buChar char="•"/>
              </a:pPr>
              <a:r>
                <a:rPr lang="en-US" sz="1700" b="1" kern="1200" dirty="0"/>
                <a:t>Description:</a:t>
              </a:r>
              <a:r>
                <a:rPr lang="en-US" sz="1700" kern="1200" dirty="0"/>
                <a:t> Using financial derivatives such as interest rate swaps, futures, and options to mitigate interest rate and prepayment risks.</a:t>
              </a:r>
              <a:endParaRPr lang="en-IN" sz="1700" kern="1200" dirty="0"/>
            </a:p>
            <a:p>
              <a:pPr marL="171450" lvl="1" indent="-171450" algn="l" defTabSz="755650">
                <a:lnSpc>
                  <a:spcPct val="90000"/>
                </a:lnSpc>
                <a:spcBef>
                  <a:spcPct val="0"/>
                </a:spcBef>
                <a:spcAft>
                  <a:spcPct val="15000"/>
                </a:spcAft>
                <a:buChar char="•"/>
              </a:pPr>
              <a:r>
                <a:rPr lang="en-US" sz="1700" b="1" kern="1200" dirty="0"/>
                <a:t>Example:</a:t>
              </a:r>
              <a:r>
                <a:rPr lang="en-US" sz="1700" kern="1200" dirty="0"/>
                <a:t> Implementing a swap strategy to convert floating-rate MBS payments into fixed-rate payments to protect against rising interest rates.</a:t>
              </a:r>
              <a:endParaRPr lang="en-IN" sz="1700" kern="1200" dirty="0"/>
            </a:p>
          </p:txBody>
        </p:sp>
        <p:sp>
          <p:nvSpPr>
            <p:cNvPr id="11" name="Freeform: Shape 10">
              <a:extLst>
                <a:ext uri="{FF2B5EF4-FFF2-40B4-BE49-F238E27FC236}">
                  <a16:creationId xmlns:a16="http://schemas.microsoft.com/office/drawing/2014/main" id="{C85CD529-EB63-4B2B-B38E-AB95F15D15AA}"/>
                </a:ext>
              </a:extLst>
            </p:cNvPr>
            <p:cNvSpPr/>
            <p:nvPr/>
          </p:nvSpPr>
          <p:spPr>
            <a:xfrm>
              <a:off x="520672" y="5070451"/>
              <a:ext cx="2807456" cy="1592978"/>
            </a:xfrm>
            <a:custGeom>
              <a:avLst/>
              <a:gdLst>
                <a:gd name="connsiteX0" fmla="*/ 0 w 2807456"/>
                <a:gd name="connsiteY0" fmla="*/ 265502 h 1592978"/>
                <a:gd name="connsiteX1" fmla="*/ 265502 w 2807456"/>
                <a:gd name="connsiteY1" fmla="*/ 0 h 1592978"/>
                <a:gd name="connsiteX2" fmla="*/ 2541954 w 2807456"/>
                <a:gd name="connsiteY2" fmla="*/ 0 h 1592978"/>
                <a:gd name="connsiteX3" fmla="*/ 2807456 w 2807456"/>
                <a:gd name="connsiteY3" fmla="*/ 265502 h 1592978"/>
                <a:gd name="connsiteX4" fmla="*/ 2807456 w 2807456"/>
                <a:gd name="connsiteY4" fmla="*/ 1327476 h 1592978"/>
                <a:gd name="connsiteX5" fmla="*/ 2541954 w 2807456"/>
                <a:gd name="connsiteY5" fmla="*/ 1592978 h 1592978"/>
                <a:gd name="connsiteX6" fmla="*/ 265502 w 2807456"/>
                <a:gd name="connsiteY6" fmla="*/ 1592978 h 1592978"/>
                <a:gd name="connsiteX7" fmla="*/ 0 w 2807456"/>
                <a:gd name="connsiteY7" fmla="*/ 1327476 h 1592978"/>
                <a:gd name="connsiteX8" fmla="*/ 0 w 2807456"/>
                <a:gd name="connsiteY8" fmla="*/ 265502 h 1592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07456" h="1592978">
                  <a:moveTo>
                    <a:pt x="0" y="265502"/>
                  </a:moveTo>
                  <a:cubicBezTo>
                    <a:pt x="0" y="118869"/>
                    <a:pt x="118869" y="0"/>
                    <a:pt x="265502" y="0"/>
                  </a:cubicBezTo>
                  <a:lnTo>
                    <a:pt x="2541954" y="0"/>
                  </a:lnTo>
                  <a:cubicBezTo>
                    <a:pt x="2688587" y="0"/>
                    <a:pt x="2807456" y="118869"/>
                    <a:pt x="2807456" y="265502"/>
                  </a:cubicBezTo>
                  <a:lnTo>
                    <a:pt x="2807456" y="1327476"/>
                  </a:lnTo>
                  <a:cubicBezTo>
                    <a:pt x="2807456" y="1474109"/>
                    <a:pt x="2688587" y="1592978"/>
                    <a:pt x="2541954" y="1592978"/>
                  </a:cubicBezTo>
                  <a:lnTo>
                    <a:pt x="265502" y="1592978"/>
                  </a:lnTo>
                  <a:cubicBezTo>
                    <a:pt x="118869" y="1592978"/>
                    <a:pt x="0" y="1474109"/>
                    <a:pt x="0" y="1327476"/>
                  </a:cubicBezTo>
                  <a:lnTo>
                    <a:pt x="0" y="26550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8253" tIns="133008" rIns="188253" bIns="133008" numCol="1" spcCol="1270" anchor="ctr" anchorCtr="0">
              <a:noAutofit/>
            </a:bodyPr>
            <a:lstStyle/>
            <a:p>
              <a:pPr marL="0" lvl="0" indent="0" algn="ctr" defTabSz="1289050">
                <a:lnSpc>
                  <a:spcPct val="90000"/>
                </a:lnSpc>
                <a:spcBef>
                  <a:spcPct val="0"/>
                </a:spcBef>
                <a:spcAft>
                  <a:spcPct val="35000"/>
                </a:spcAft>
                <a:buNone/>
              </a:pPr>
              <a:r>
                <a:rPr lang="en-US" sz="2900" b="1" kern="1200"/>
                <a:t>Hedging:</a:t>
              </a:r>
              <a:endParaRPr lang="en-IN" sz="2900" kern="1200"/>
            </a:p>
          </p:txBody>
        </p:sp>
      </p:grpSp>
    </p:spTree>
    <p:extLst>
      <p:ext uri="{BB962C8B-B14F-4D97-AF65-F5344CB8AC3E}">
        <p14:creationId xmlns:p14="http://schemas.microsoft.com/office/powerpoint/2010/main" val="1235564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C33F9-EC35-44D3-AA6C-044B3A1315BB}"/>
              </a:ext>
            </a:extLst>
          </p:cNvPr>
          <p:cNvSpPr>
            <a:spLocks noGrp="1"/>
          </p:cNvSpPr>
          <p:nvPr>
            <p:ph type="title"/>
          </p:nvPr>
        </p:nvSpPr>
        <p:spPr/>
        <p:txBody>
          <a:bodyPr/>
          <a:lstStyle/>
          <a:p>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Innovative Approaches in the Industry:</a:t>
            </a:r>
            <a:br>
              <a:rPr lang="en-IN" sz="1800" kern="100" dirty="0">
                <a:effectLst/>
                <a:latin typeface="Aptos"/>
                <a:ea typeface="Aptos"/>
                <a:cs typeface="Times New Roman" panose="02020603050405020304" pitchFamily="18" charset="0"/>
              </a:rPr>
            </a:br>
            <a:endParaRPr lang="en-IN" dirty="0"/>
          </a:p>
        </p:txBody>
      </p:sp>
      <p:graphicFrame>
        <p:nvGraphicFramePr>
          <p:cNvPr id="4" name="Content Placeholder 3">
            <a:extLst>
              <a:ext uri="{FF2B5EF4-FFF2-40B4-BE49-F238E27FC236}">
                <a16:creationId xmlns:a16="http://schemas.microsoft.com/office/drawing/2014/main" id="{F864CC84-3BC2-442C-B8B6-51E727B9561D}"/>
              </a:ext>
            </a:extLst>
          </p:cNvPr>
          <p:cNvGraphicFramePr>
            <a:graphicFrameLocks noGrp="1"/>
          </p:cNvGraphicFramePr>
          <p:nvPr>
            <p:ph idx="1"/>
            <p:extLst>
              <p:ext uri="{D42A27DB-BD31-4B8C-83A1-F6EECF244321}">
                <p14:modId xmlns:p14="http://schemas.microsoft.com/office/powerpoint/2010/main" val="340914517"/>
              </p:ext>
            </p:extLst>
          </p:nvPr>
        </p:nvGraphicFramePr>
        <p:xfrm>
          <a:off x="685801" y="2065867"/>
          <a:ext cx="10976112" cy="41825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33463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17728-69A2-461C-B191-445F427F5540}"/>
              </a:ext>
            </a:extLst>
          </p:cNvPr>
          <p:cNvSpPr>
            <a:spLocks noGrp="1"/>
          </p:cNvSpPr>
          <p:nvPr>
            <p:ph type="title"/>
          </p:nvPr>
        </p:nvSpPr>
        <p:spPr/>
        <p:txBody>
          <a:bodyPr>
            <a:normAutofit fontScale="90000"/>
          </a:bodyPr>
          <a:lstStyle/>
          <a:p>
            <a:pPr>
              <a:lnSpc>
                <a:spcPct val="107000"/>
              </a:lnSpc>
              <a:spcAft>
                <a:spcPts val="800"/>
              </a:spcAf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Task 6.3: Summarize Lessons Learned from These Case Studies and How They Can Be Applied to the Current Project</a:t>
            </a:r>
            <a:b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IN" sz="1800" kern="100" dirty="0">
                <a:effectLst/>
                <a:latin typeface="Aptos"/>
                <a:ea typeface="Aptos"/>
                <a:cs typeface="Times New Roman" panose="02020603050405020304" pitchFamily="18" charset="0"/>
              </a:rPr>
            </a:b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Lessons Learned from the 2008 Financial Crisis:</a:t>
            </a:r>
            <a:br>
              <a:rPr lang="en-IN" sz="1800" kern="100" dirty="0">
                <a:effectLst/>
                <a:latin typeface="Aptos"/>
                <a:ea typeface="Aptos"/>
                <a:cs typeface="Times New Roman" panose="02020603050405020304" pitchFamily="18" charset="0"/>
              </a:rPr>
            </a:br>
            <a:endParaRPr lang="en-IN" dirty="0"/>
          </a:p>
        </p:txBody>
      </p:sp>
      <p:graphicFrame>
        <p:nvGraphicFramePr>
          <p:cNvPr id="4" name="Content Placeholder 3">
            <a:extLst>
              <a:ext uri="{FF2B5EF4-FFF2-40B4-BE49-F238E27FC236}">
                <a16:creationId xmlns:a16="http://schemas.microsoft.com/office/drawing/2014/main" id="{1F9E311C-5DCA-4F6C-9B9A-FB52B3A6DF64}"/>
              </a:ext>
            </a:extLst>
          </p:cNvPr>
          <p:cNvGraphicFramePr>
            <a:graphicFrameLocks noGrp="1"/>
          </p:cNvGraphicFramePr>
          <p:nvPr>
            <p:ph idx="1"/>
            <p:extLst>
              <p:ext uri="{D42A27DB-BD31-4B8C-83A1-F6EECF244321}">
                <p14:modId xmlns:p14="http://schemas.microsoft.com/office/powerpoint/2010/main" val="2593091327"/>
              </p:ext>
            </p:extLst>
          </p:nvPr>
        </p:nvGraphicFramePr>
        <p:xfrm>
          <a:off x="685801" y="2142067"/>
          <a:ext cx="10131425" cy="4106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84811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06411-B968-4B9C-8215-331C77C3EE62}"/>
              </a:ext>
            </a:extLst>
          </p:cNvPr>
          <p:cNvSpPr>
            <a:spLocks noGrp="1"/>
          </p:cNvSpPr>
          <p:nvPr>
            <p:ph type="title"/>
          </p:nvPr>
        </p:nvSpPr>
        <p:spPr>
          <a:xfrm>
            <a:off x="685801" y="410818"/>
            <a:ext cx="10131425" cy="1655050"/>
          </a:xfrm>
        </p:spPr>
        <p:txBody>
          <a:bodyPr/>
          <a:lstStyle/>
          <a:p>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Lessons Learned from the COVID-19 Pandemic:</a:t>
            </a:r>
            <a:br>
              <a:rPr lang="en-IN" sz="1800" kern="100" dirty="0">
                <a:effectLst/>
                <a:latin typeface="Aptos"/>
                <a:ea typeface="Aptos"/>
                <a:cs typeface="Times New Roman" panose="02020603050405020304" pitchFamily="18" charset="0"/>
              </a:rPr>
            </a:br>
            <a:endParaRPr lang="en-IN" dirty="0"/>
          </a:p>
        </p:txBody>
      </p:sp>
      <p:graphicFrame>
        <p:nvGraphicFramePr>
          <p:cNvPr id="4" name="Content Placeholder 3">
            <a:extLst>
              <a:ext uri="{FF2B5EF4-FFF2-40B4-BE49-F238E27FC236}">
                <a16:creationId xmlns:a16="http://schemas.microsoft.com/office/drawing/2014/main" id="{62912292-E6ED-4295-B213-2B6951881040}"/>
              </a:ext>
            </a:extLst>
          </p:cNvPr>
          <p:cNvGraphicFramePr>
            <a:graphicFrameLocks noGrp="1"/>
          </p:cNvGraphicFramePr>
          <p:nvPr>
            <p:ph idx="1"/>
            <p:extLst>
              <p:ext uri="{D42A27DB-BD31-4B8C-83A1-F6EECF244321}">
                <p14:modId xmlns:p14="http://schemas.microsoft.com/office/powerpoint/2010/main" val="2989762758"/>
              </p:ext>
            </p:extLst>
          </p:nvPr>
        </p:nvGraphicFramePr>
        <p:xfrm>
          <a:off x="685801" y="2142067"/>
          <a:ext cx="10131425" cy="39671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65982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4689C-FDA1-4D40-8CB4-72EADF7A19FA}"/>
              </a:ext>
            </a:extLst>
          </p:cNvPr>
          <p:cNvSpPr>
            <a:spLocks noGrp="1"/>
          </p:cNvSpPr>
          <p:nvPr>
            <p:ph type="title"/>
          </p:nvPr>
        </p:nvSpPr>
        <p:spPr/>
        <p:txBody>
          <a:bodyPr/>
          <a:lstStyle/>
          <a:p>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Successful Strategies and Innovations:</a:t>
            </a:r>
            <a:br>
              <a:rPr lang="en-IN" sz="1800" kern="100" dirty="0">
                <a:effectLst/>
                <a:latin typeface="Aptos"/>
                <a:ea typeface="Aptos"/>
                <a:cs typeface="Times New Roman" panose="02020603050405020304" pitchFamily="18" charset="0"/>
              </a:rPr>
            </a:br>
            <a:endParaRPr lang="en-IN" dirty="0"/>
          </a:p>
        </p:txBody>
      </p:sp>
      <p:graphicFrame>
        <p:nvGraphicFramePr>
          <p:cNvPr id="4" name="Content Placeholder 3">
            <a:extLst>
              <a:ext uri="{FF2B5EF4-FFF2-40B4-BE49-F238E27FC236}">
                <a16:creationId xmlns:a16="http://schemas.microsoft.com/office/drawing/2014/main" id="{508531DD-54B9-4A58-A8E0-6E3B0EE48C88}"/>
              </a:ext>
            </a:extLst>
          </p:cNvPr>
          <p:cNvGraphicFramePr>
            <a:graphicFrameLocks noGrp="1"/>
          </p:cNvGraphicFramePr>
          <p:nvPr>
            <p:ph idx="1"/>
            <p:extLst>
              <p:ext uri="{D42A27DB-BD31-4B8C-83A1-F6EECF244321}">
                <p14:modId xmlns:p14="http://schemas.microsoft.com/office/powerpoint/2010/main" val="75522157"/>
              </p:ext>
            </p:extLst>
          </p:nvPr>
        </p:nvGraphicFramePr>
        <p:xfrm>
          <a:off x="685801" y="1596887"/>
          <a:ext cx="10131425" cy="46515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86991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0692C-0EEF-466A-A2A5-08D908DA9F21}"/>
              </a:ext>
            </a:extLst>
          </p:cNvPr>
          <p:cNvSpPr>
            <a:spLocks noGrp="1"/>
          </p:cNvSpPr>
          <p:nvPr>
            <p:ph type="title"/>
          </p:nvPr>
        </p:nvSpPr>
        <p:spPr/>
        <p:txBody>
          <a:bodyPr/>
          <a:lstStyle/>
          <a:p>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Task 7.1: Connect the Research Findings to the Project Objectives</a:t>
            </a:r>
            <a:br>
              <a:rPr lang="en-IN" sz="1800" kern="100" dirty="0">
                <a:effectLst/>
                <a:latin typeface="Aptos"/>
                <a:ea typeface="Aptos"/>
                <a:cs typeface="Times New Roman" panose="02020603050405020304" pitchFamily="18" charset="0"/>
              </a:rPr>
            </a:br>
            <a:endParaRPr lang="en-IN" dirty="0"/>
          </a:p>
        </p:txBody>
      </p:sp>
      <p:graphicFrame>
        <p:nvGraphicFramePr>
          <p:cNvPr id="4" name="Content Placeholder 3">
            <a:extLst>
              <a:ext uri="{FF2B5EF4-FFF2-40B4-BE49-F238E27FC236}">
                <a16:creationId xmlns:a16="http://schemas.microsoft.com/office/drawing/2014/main" id="{1B047FCD-7FA7-42D0-A540-0C77C04520F6}"/>
              </a:ext>
            </a:extLst>
          </p:cNvPr>
          <p:cNvGraphicFramePr>
            <a:graphicFrameLocks noGrp="1"/>
          </p:cNvGraphicFramePr>
          <p:nvPr>
            <p:ph idx="1"/>
            <p:extLst>
              <p:ext uri="{D42A27DB-BD31-4B8C-83A1-F6EECF244321}">
                <p14:modId xmlns:p14="http://schemas.microsoft.com/office/powerpoint/2010/main" val="3773282531"/>
              </p:ext>
            </p:extLst>
          </p:nvPr>
        </p:nvGraphicFramePr>
        <p:xfrm>
          <a:off x="685801" y="2142068"/>
          <a:ext cx="10131425" cy="29335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78611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89F38-52B6-4551-8489-14DE7D04A403}"/>
              </a:ext>
            </a:extLst>
          </p:cNvPr>
          <p:cNvSpPr>
            <a:spLocks noGrp="1"/>
          </p:cNvSpPr>
          <p:nvPr>
            <p:ph type="title"/>
          </p:nvPr>
        </p:nvSpPr>
        <p:spPr/>
        <p:txBody>
          <a:bodyPr/>
          <a:lstStyle/>
          <a:p>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Data Modeling:</a:t>
            </a:r>
            <a:br>
              <a:rPr lang="en-IN" sz="1800" kern="100" dirty="0">
                <a:effectLst/>
                <a:latin typeface="Aptos"/>
                <a:ea typeface="Aptos"/>
                <a:cs typeface="Times New Roman" panose="02020603050405020304" pitchFamily="18" charset="0"/>
              </a:rPr>
            </a:br>
            <a:endParaRPr lang="en-IN" dirty="0"/>
          </a:p>
        </p:txBody>
      </p:sp>
      <p:graphicFrame>
        <p:nvGraphicFramePr>
          <p:cNvPr id="4" name="Content Placeholder 3">
            <a:extLst>
              <a:ext uri="{FF2B5EF4-FFF2-40B4-BE49-F238E27FC236}">
                <a16:creationId xmlns:a16="http://schemas.microsoft.com/office/drawing/2014/main" id="{AB7FC253-14F9-487F-A96E-64A505A9E13C}"/>
              </a:ext>
            </a:extLst>
          </p:cNvPr>
          <p:cNvGraphicFramePr>
            <a:graphicFrameLocks noGrp="1"/>
          </p:cNvGraphicFramePr>
          <p:nvPr>
            <p:ph idx="1"/>
            <p:extLst>
              <p:ext uri="{D42A27DB-BD31-4B8C-83A1-F6EECF244321}">
                <p14:modId xmlns:p14="http://schemas.microsoft.com/office/powerpoint/2010/main" val="2394554216"/>
              </p:ext>
            </p:extLst>
          </p:nvPr>
        </p:nvGraphicFramePr>
        <p:xfrm>
          <a:off x="685801" y="1749287"/>
          <a:ext cx="10131425" cy="43599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3198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C8E47008-1A59-4BFA-AB52-E11EAB31146A}"/>
              </a:ext>
            </a:extLst>
          </p:cNvPr>
          <p:cNvGraphicFramePr/>
          <p:nvPr/>
        </p:nvGraphicFramePr>
        <p:xfrm>
          <a:off x="685801" y="609600"/>
          <a:ext cx="10131425" cy="14562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5AF7904A-45B4-4720-BBC8-7D392CA57928}"/>
              </a:ext>
            </a:extLst>
          </p:cNvPr>
          <p:cNvSpPr>
            <a:spLocks noGrp="1"/>
          </p:cNvSpPr>
          <p:nvPr>
            <p:ph idx="1"/>
          </p:nvPr>
        </p:nvSpPr>
        <p:spPr/>
        <p: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Liquidity and Capital:</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It provides liquidity to the mortgage market, allowing mortgage originators (such as banks and mortgage companies) to free up capital. This capital can then be used to issue new loans.</a:t>
            </a:r>
            <a:endParaRPr lang="en-IN" sz="1800" kern="100" dirty="0">
              <a:effectLst/>
              <a:latin typeface="Aptos"/>
              <a:ea typeface="Aptos"/>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Investment Opportunities: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MBS offer attractive investment opportunities for institutional investors, such as pension funds and insurance companies, seeking steady income streams.</a:t>
            </a:r>
            <a:endParaRPr lang="en-IN" sz="1800" kern="100" dirty="0">
              <a:effectLst/>
              <a:latin typeface="Aptos"/>
              <a:ea typeface="Aptos"/>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Risk Diversification:</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By pooling various mortgages, MBS allow investors to diversify their risk. The risk is spread across many borrowers, reducing the impact of individual defaults.</a:t>
            </a:r>
            <a:endParaRPr lang="en-IN" sz="1800" kern="100" dirty="0">
              <a:effectLst/>
              <a:latin typeface="Aptos"/>
              <a:ea typeface="Aptos"/>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Market Stability:</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 well-functioning mortgage trading market contributes to overall financial market stability by ensuring that mortgage originators have the resources to continue lending.</a:t>
            </a:r>
            <a:endParaRPr lang="en-IN" sz="1800" kern="100" dirty="0">
              <a:effectLst/>
              <a:latin typeface="Aptos"/>
              <a:ea typeface="Aptos"/>
              <a:cs typeface="Times New Roman" panose="02020603050405020304" pitchFamily="18" charset="0"/>
            </a:endParaRPr>
          </a:p>
          <a:p>
            <a:endParaRPr lang="en-IN" dirty="0"/>
          </a:p>
        </p:txBody>
      </p:sp>
    </p:spTree>
    <p:extLst>
      <p:ext uri="{BB962C8B-B14F-4D97-AF65-F5344CB8AC3E}">
        <p14:creationId xmlns:p14="http://schemas.microsoft.com/office/powerpoint/2010/main" val="20012392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58E43-788E-4F85-B7FB-D8DCB2D8C473}"/>
              </a:ext>
            </a:extLst>
          </p:cNvPr>
          <p:cNvSpPr>
            <a:spLocks noGrp="1"/>
          </p:cNvSpPr>
          <p:nvPr>
            <p:ph type="title"/>
          </p:nvPr>
        </p:nvSpPr>
        <p:spPr/>
        <p:txBody>
          <a:bodyPr/>
          <a:lstStyle/>
          <a:p>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DAX Calculations:</a:t>
            </a:r>
            <a:br>
              <a:rPr lang="en-IN" sz="1800" kern="100" dirty="0">
                <a:effectLst/>
                <a:latin typeface="Aptos"/>
                <a:ea typeface="Aptos"/>
                <a:cs typeface="Times New Roman" panose="02020603050405020304" pitchFamily="18" charset="0"/>
              </a:rPr>
            </a:br>
            <a:endParaRPr lang="en-IN" dirty="0"/>
          </a:p>
        </p:txBody>
      </p:sp>
      <p:graphicFrame>
        <p:nvGraphicFramePr>
          <p:cNvPr id="4" name="Content Placeholder 3">
            <a:extLst>
              <a:ext uri="{FF2B5EF4-FFF2-40B4-BE49-F238E27FC236}">
                <a16:creationId xmlns:a16="http://schemas.microsoft.com/office/drawing/2014/main" id="{15C62477-4272-41D1-BEFF-E89D6FC84A97}"/>
              </a:ext>
            </a:extLst>
          </p:cNvPr>
          <p:cNvGraphicFramePr>
            <a:graphicFrameLocks noGrp="1"/>
          </p:cNvGraphicFramePr>
          <p:nvPr>
            <p:ph idx="1"/>
            <p:extLst>
              <p:ext uri="{D42A27DB-BD31-4B8C-83A1-F6EECF244321}">
                <p14:modId xmlns:p14="http://schemas.microsoft.com/office/powerpoint/2010/main" val="1160013817"/>
              </p:ext>
            </p:extLst>
          </p:nvPr>
        </p:nvGraphicFramePr>
        <p:xfrm>
          <a:off x="685801" y="1643270"/>
          <a:ext cx="10131425" cy="44129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03850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C23E0-9CDE-4FA7-BCC3-1BFB95AD3CC4}"/>
              </a:ext>
            </a:extLst>
          </p:cNvPr>
          <p:cNvSpPr>
            <a:spLocks noGrp="1"/>
          </p:cNvSpPr>
          <p:nvPr>
            <p:ph type="title"/>
          </p:nvPr>
        </p:nvSpPr>
        <p:spPr/>
        <p:txBody>
          <a:bodyPr/>
          <a:lstStyle/>
          <a:p>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Financial Analysis:</a:t>
            </a:r>
            <a:br>
              <a:rPr lang="en-IN" sz="1800" kern="100" dirty="0">
                <a:effectLst/>
                <a:latin typeface="Aptos"/>
                <a:ea typeface="Aptos"/>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639971E-6131-4248-AFCC-38BECDF1893E}"/>
              </a:ext>
            </a:extLst>
          </p:cNvPr>
          <p:cNvSpPr>
            <a:spLocks noGrp="1"/>
          </p:cNvSpPr>
          <p:nvPr>
            <p:ph idx="1"/>
          </p:nvPr>
        </p:nvSpPr>
        <p:spPr/>
        <p:txBody>
          <a:bodyPr/>
          <a:lstStyle/>
          <a:p>
            <a:pPr marL="0" lvl="0" indent="0">
              <a:lnSpc>
                <a:spcPct val="107000"/>
              </a:lnSpc>
              <a:spcAft>
                <a:spcPts val="800"/>
              </a:spcAft>
              <a:buSzPts val="1000"/>
              <a:buNone/>
              <a:tabLst>
                <a:tab pos="457200" algn="l"/>
              </a:tabLs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Valuation Models: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342900" lvl="0" indent="-342900">
              <a:lnSpc>
                <a:spcPct val="107000"/>
              </a:lnSpc>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understanding of how mortgage-backed securities are valued and the factors that influence their pricing will support the development of valuation models. These models can incorporate interest rate changes, credit enhancements, and market conditions to estimate the value of MBS.</a:t>
            </a:r>
            <a:endParaRPr lang="en-IN" sz="1800" kern="100" dirty="0">
              <a:effectLst/>
              <a:latin typeface="Aptos"/>
              <a:ea typeface="Aptos"/>
              <a:cs typeface="Times New Roman" panose="02020603050405020304" pitchFamily="18" charset="0"/>
            </a:endParaRPr>
          </a:p>
          <a:p>
            <a:pPr marL="0" indent="0">
              <a:buNone/>
            </a:pPr>
            <a:r>
              <a:rPr lang="en-US" sz="1800" b="1" kern="0" dirty="0">
                <a:effectLst/>
                <a:latin typeface="Times New Roman" panose="02020603050405020304" pitchFamily="18" charset="0"/>
                <a:ea typeface="Times New Roman" panose="02020603050405020304" pitchFamily="18" charset="0"/>
              </a:rPr>
              <a:t>Trend Analysis:</a:t>
            </a:r>
          </a:p>
          <a:p>
            <a:r>
              <a:rPr lang="en-US" sz="1800" kern="0" dirty="0">
                <a:effectLst/>
                <a:latin typeface="Times New Roman" panose="02020603050405020304" pitchFamily="18" charset="0"/>
                <a:ea typeface="Times New Roman" panose="02020603050405020304" pitchFamily="18" charset="0"/>
              </a:rPr>
              <a:t> Knowledge of current trends in the mortgage industry, such as technology advancements and market shifts, will inform trend analysis and forecasting. This can help predict future market movements and identify emerging opportunities</a:t>
            </a:r>
            <a:endParaRPr lang="en-IN" dirty="0"/>
          </a:p>
        </p:txBody>
      </p:sp>
    </p:spTree>
    <p:extLst>
      <p:ext uri="{BB962C8B-B14F-4D97-AF65-F5344CB8AC3E}">
        <p14:creationId xmlns:p14="http://schemas.microsoft.com/office/powerpoint/2010/main" val="11295499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4B973-F339-4447-94AF-F3959CBF9EE7}"/>
              </a:ext>
            </a:extLst>
          </p:cNvPr>
          <p:cNvSpPr>
            <a:spLocks noGrp="1"/>
          </p:cNvSpPr>
          <p:nvPr>
            <p:ph type="title"/>
          </p:nvPr>
        </p:nvSpPr>
        <p:spPr/>
        <p:txBody>
          <a:bodyPr>
            <a:normAutofit fontScale="90000"/>
          </a:bodyPr>
          <a:lstStyle/>
          <a:p>
            <a:pPr>
              <a:lnSpc>
                <a:spcPct val="107000"/>
              </a:lnSpc>
              <a:spcAft>
                <a:spcPts val="800"/>
              </a:spcAf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Task 7.2: Propose Additional Data Features or Metrics</a:t>
            </a:r>
            <a:b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IN" sz="1800" kern="100" dirty="0">
                <a:effectLst/>
                <a:latin typeface="Aptos"/>
                <a:ea typeface="Aptos"/>
                <a:cs typeface="Times New Roman" panose="02020603050405020304" pitchFamily="18" charset="0"/>
              </a:rPr>
            </a:b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Based on the research, the following additional data features or metrics could be useful in the mortgage trading analysis:</a:t>
            </a:r>
            <a:br>
              <a:rPr lang="en-IN" sz="1800" kern="100" dirty="0">
                <a:effectLst/>
                <a:latin typeface="Aptos"/>
                <a:ea typeface="Aptos"/>
                <a:cs typeface="Times New Roman" panose="02020603050405020304" pitchFamily="18" charset="0"/>
              </a:rPr>
            </a:br>
            <a:endParaRPr lang="en-IN" dirty="0"/>
          </a:p>
        </p:txBody>
      </p:sp>
      <p:graphicFrame>
        <p:nvGraphicFramePr>
          <p:cNvPr id="4" name="Content Placeholder 3">
            <a:extLst>
              <a:ext uri="{FF2B5EF4-FFF2-40B4-BE49-F238E27FC236}">
                <a16:creationId xmlns:a16="http://schemas.microsoft.com/office/drawing/2014/main" id="{02B9B949-B0DC-439B-9FBB-8A97C09A6F1F}"/>
              </a:ext>
            </a:extLst>
          </p:cNvPr>
          <p:cNvGraphicFramePr>
            <a:graphicFrameLocks noGrp="1"/>
          </p:cNvGraphicFramePr>
          <p:nvPr>
            <p:ph idx="1"/>
            <p:extLst>
              <p:ext uri="{D42A27DB-BD31-4B8C-83A1-F6EECF244321}">
                <p14:modId xmlns:p14="http://schemas.microsoft.com/office/powerpoint/2010/main" val="168569301"/>
              </p:ext>
            </p:extLst>
          </p:nvPr>
        </p:nvGraphicFramePr>
        <p:xfrm>
          <a:off x="685801" y="2142067"/>
          <a:ext cx="10472529" cy="4106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24566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12F083B6-2C3F-4637-B476-C8D39B50B479}"/>
              </a:ext>
            </a:extLst>
          </p:cNvPr>
          <p:cNvGraphicFramePr/>
          <p:nvPr>
            <p:extLst>
              <p:ext uri="{D42A27DB-BD31-4B8C-83A1-F6EECF244321}">
                <p14:modId xmlns:p14="http://schemas.microsoft.com/office/powerpoint/2010/main" val="1082027362"/>
              </p:ext>
            </p:extLst>
          </p:nvPr>
        </p:nvGraphicFramePr>
        <p:xfrm>
          <a:off x="1033670" y="768625"/>
          <a:ext cx="9806608" cy="55924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2812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3C6C4D46-0C07-4719-BFB0-62C49FB08368}"/>
              </a:ext>
            </a:extLst>
          </p:cNvPr>
          <p:cNvGraphicFramePr/>
          <p:nvPr/>
        </p:nvGraphicFramePr>
        <p:xfrm>
          <a:off x="685801" y="609600"/>
          <a:ext cx="10131425" cy="14562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BF305712-FF10-4A8E-A855-B48476D12B42}"/>
              </a:ext>
            </a:extLst>
          </p:cNvPr>
          <p:cNvSpPr>
            <a:spLocks noGrp="1"/>
          </p:cNvSpPr>
          <p:nvPr>
            <p:ph idx="1"/>
          </p:nvPr>
        </p:nvSpPr>
        <p:spPr/>
        <p: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Loan Issuance:</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They issue mortgage loans to borrowers.</a:t>
            </a:r>
            <a:endParaRPr lang="en-IN" sz="1800" kern="100" dirty="0">
              <a:effectLst/>
              <a:latin typeface="Aptos"/>
              <a:ea typeface="Aptos"/>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Securitization:</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They pool these loans and sell them to investment banks or government-sponsored enterprises (GSEs) like Fannie Mae and Freddie Mac.</a:t>
            </a:r>
            <a:endParaRPr lang="en-IN" sz="1800" kern="100" dirty="0">
              <a:effectLst/>
              <a:latin typeface="Aptos"/>
              <a:ea typeface="Aptos"/>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Sale to Investors: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The pooled mortgages are then securitized into MBS and sold to investors in the secondary market.</a:t>
            </a:r>
            <a:endParaRPr lang="en-IN" sz="1800" kern="100" dirty="0">
              <a:effectLst/>
              <a:latin typeface="Aptos"/>
              <a:ea typeface="Aptos"/>
              <a:cs typeface="Times New Roman" panose="02020603050405020304" pitchFamily="18" charset="0"/>
            </a:endParaRPr>
          </a:p>
          <a:p>
            <a:endParaRPr lang="en-IN" dirty="0"/>
          </a:p>
        </p:txBody>
      </p:sp>
    </p:spTree>
    <p:extLst>
      <p:ext uri="{BB962C8B-B14F-4D97-AF65-F5344CB8AC3E}">
        <p14:creationId xmlns:p14="http://schemas.microsoft.com/office/powerpoint/2010/main" val="1556553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4E33E205-8327-41BD-9C7E-ADB9D42E1C4B}"/>
              </a:ext>
            </a:extLst>
          </p:cNvPr>
          <p:cNvGraphicFramePr/>
          <p:nvPr/>
        </p:nvGraphicFramePr>
        <p:xfrm>
          <a:off x="685801" y="609600"/>
          <a:ext cx="10131425" cy="14562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6">
            <a:extLst>
              <a:ext uri="{FF2B5EF4-FFF2-40B4-BE49-F238E27FC236}">
                <a16:creationId xmlns:a16="http://schemas.microsoft.com/office/drawing/2014/main" id="{D8349D3E-3B0D-475E-819C-3EA11CBE2891}"/>
              </a:ext>
            </a:extLst>
          </p:cNvPr>
          <p:cNvSpPr>
            <a:spLocks noGrp="1"/>
          </p:cNvSpPr>
          <p:nvPr>
            <p:ph idx="1"/>
          </p:nvPr>
        </p:nvSpPr>
        <p:spPr/>
        <p:txBody>
          <a:bodyPr/>
          <a:lstStyle/>
          <a:p>
            <a:pPr>
              <a:lnSpc>
                <a:spcPct val="107000"/>
              </a:lnSpc>
              <a:spcAft>
                <a:spcPts val="800"/>
              </a:spcAf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Residential Mortgage-Backed Securities (RMBS):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RMBS are backed by residential mortgage loans. These securities are divided into tranches with varying risk and return profiles, catering to different investor appetites. RMBS are typically issued by GSEs (like Fannie Mae, Freddie Mac) or private entities.</a:t>
            </a:r>
            <a:endParaRPr lang="en-IN" sz="1800" kern="100" dirty="0">
              <a:effectLst/>
              <a:latin typeface="Aptos"/>
              <a:ea typeface="Aptos"/>
              <a:cs typeface="Times New Roman" panose="02020603050405020304" pitchFamily="18" charset="0"/>
            </a:endParaRPr>
          </a:p>
          <a:p>
            <a:pPr>
              <a:lnSpc>
                <a:spcPct val="107000"/>
              </a:lnSpc>
              <a:spcAft>
                <a:spcPts val="800"/>
              </a:spcAf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Commercial Mortgage-Backed Securities (CMBS):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CMBS are backed by commercial real estate loans, such as those for office buildings, hotels, and shopping centers. Like RMBS, CMBS are also structured into tranches. CMBS provide investors with exposure to the commercial real estate market and are typically issued by investment banks.</a:t>
            </a:r>
            <a:endParaRPr lang="en-IN" sz="1800" kern="100" dirty="0">
              <a:effectLst/>
              <a:latin typeface="Aptos"/>
              <a:ea typeface="Aptos"/>
              <a:cs typeface="Times New Roman" panose="02020603050405020304" pitchFamily="18" charset="0"/>
            </a:endParaRPr>
          </a:p>
          <a:p>
            <a:endParaRPr lang="en-IN" dirty="0"/>
          </a:p>
        </p:txBody>
      </p:sp>
    </p:spTree>
    <p:extLst>
      <p:ext uri="{BB962C8B-B14F-4D97-AF65-F5344CB8AC3E}">
        <p14:creationId xmlns:p14="http://schemas.microsoft.com/office/powerpoint/2010/main" val="4189768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0C8816EE-4750-4AD6-8984-3747B7B9533D}"/>
              </a:ext>
            </a:extLst>
          </p:cNvPr>
          <p:cNvGraphicFramePr/>
          <p:nvPr>
            <p:extLst>
              <p:ext uri="{D42A27DB-BD31-4B8C-83A1-F6EECF244321}">
                <p14:modId xmlns:p14="http://schemas.microsoft.com/office/powerpoint/2010/main" val="3260733881"/>
              </p:ext>
            </p:extLst>
          </p:nvPr>
        </p:nvGraphicFramePr>
        <p:xfrm>
          <a:off x="685801" y="609600"/>
          <a:ext cx="10131425" cy="1285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ABC3AC1A-F695-4D81-B12F-64B425AF0910}"/>
              </a:ext>
            </a:extLst>
          </p:cNvPr>
          <p:cNvSpPr>
            <a:spLocks noGrp="1"/>
          </p:cNvSpPr>
          <p:nvPr>
            <p:ph idx="1"/>
          </p:nvPr>
        </p:nvSpPr>
        <p:spPr/>
        <p: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Collateral:</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RMBS are backed by residential properties, while CMBS are backed by commercial properties.</a:t>
            </a:r>
            <a:endParaRPr lang="en-IN" sz="1800" kern="100" dirty="0">
              <a:effectLst/>
              <a:latin typeface="Aptos"/>
              <a:ea typeface="Aptos"/>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Risk Profile:</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CMBS generally carry higher risk due to the nature of commercial real estate, which can be more volatile than residential markets.</a:t>
            </a:r>
            <a:endParaRPr lang="en-IN" sz="1800" kern="100" dirty="0">
              <a:effectLst/>
              <a:latin typeface="Aptos"/>
              <a:ea typeface="Aptos"/>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Market:</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RMBS are more common and have a larger market size compared to CMBS.</a:t>
            </a:r>
            <a:endParaRPr lang="en-IN" sz="1800" kern="100" dirty="0">
              <a:effectLst/>
              <a:latin typeface="Aptos"/>
              <a:ea typeface="Aptos"/>
              <a:cs typeface="Times New Roman" panose="02020603050405020304" pitchFamily="18" charset="0"/>
            </a:endParaRPr>
          </a:p>
          <a:p>
            <a:endParaRPr lang="en-IN" dirty="0"/>
          </a:p>
        </p:txBody>
      </p:sp>
    </p:spTree>
    <p:extLst>
      <p:ext uri="{BB962C8B-B14F-4D97-AF65-F5344CB8AC3E}">
        <p14:creationId xmlns:p14="http://schemas.microsoft.com/office/powerpoint/2010/main" val="1846238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D3C2E-87D3-4A7D-BCBF-99597C02E823}"/>
              </a:ext>
            </a:extLst>
          </p:cNvPr>
          <p:cNvSpPr>
            <a:spLocks noGrp="1"/>
          </p:cNvSpPr>
          <p:nvPr>
            <p:ph type="title"/>
          </p:nvPr>
        </p:nvSpPr>
        <p:spPr/>
        <p:txBody>
          <a:bodyPr/>
          <a:lstStyle/>
          <a:p>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Task 1.3: Summarize the Typical Workflow on a Mortgage Trading Desk</a:t>
            </a:r>
            <a:br>
              <a:rPr lang="en-IN" sz="1800" kern="100" dirty="0">
                <a:effectLst/>
                <a:latin typeface="Aptos"/>
                <a:ea typeface="Aptos"/>
                <a:cs typeface="Times New Roman" panose="02020603050405020304" pitchFamily="18" charset="0"/>
              </a:rPr>
            </a:br>
            <a:endParaRPr lang="en-IN" dirty="0"/>
          </a:p>
        </p:txBody>
      </p:sp>
      <p:graphicFrame>
        <p:nvGraphicFramePr>
          <p:cNvPr id="5" name="Content Placeholder 4">
            <a:extLst>
              <a:ext uri="{FF2B5EF4-FFF2-40B4-BE49-F238E27FC236}">
                <a16:creationId xmlns:a16="http://schemas.microsoft.com/office/drawing/2014/main" id="{60E5C4E6-8CB0-47DB-BC11-B86A1F718820}"/>
              </a:ext>
            </a:extLst>
          </p:cNvPr>
          <p:cNvGraphicFramePr>
            <a:graphicFrameLocks noGrp="1"/>
          </p:cNvGraphicFramePr>
          <p:nvPr>
            <p:ph idx="1"/>
            <p:extLst>
              <p:ext uri="{D42A27DB-BD31-4B8C-83A1-F6EECF244321}">
                <p14:modId xmlns:p14="http://schemas.microsoft.com/office/powerpoint/2010/main" val="1418994449"/>
              </p:ext>
            </p:extLst>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2480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C585EF4B-A026-4554-B2F5-EDC2305A24BB}"/>
              </a:ext>
            </a:extLst>
          </p:cNvPr>
          <p:cNvGraphicFramePr/>
          <p:nvPr>
            <p:extLst>
              <p:ext uri="{D42A27DB-BD31-4B8C-83A1-F6EECF244321}">
                <p14:modId xmlns:p14="http://schemas.microsoft.com/office/powerpoint/2010/main" val="2905955033"/>
              </p:ext>
            </p:extLst>
          </p:nvPr>
        </p:nvGraphicFramePr>
        <p:xfrm>
          <a:off x="1736035" y="19456"/>
          <a:ext cx="9051235" cy="6838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25002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Slice</Template>
  <TotalTime>137</TotalTime>
  <Words>5384</Words>
  <Application>Microsoft Office PowerPoint</Application>
  <PresentationFormat>Widescreen</PresentationFormat>
  <Paragraphs>289</Paragraphs>
  <Slides>43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-apple-system</vt:lpstr>
      <vt:lpstr>Aptos</vt:lpstr>
      <vt:lpstr>Arial</vt:lpstr>
      <vt:lpstr>Calibri</vt:lpstr>
      <vt:lpstr>Calibri Light</vt:lpstr>
      <vt:lpstr>Symbol</vt:lpstr>
      <vt:lpstr>Times New Roman</vt:lpstr>
      <vt:lpstr>Celestial</vt:lpstr>
      <vt:lpstr>Prepayment-Mortgage-Trading-Analysis </vt:lpstr>
      <vt:lpstr>PowerPoint Presentation</vt:lpstr>
      <vt:lpstr>PowerPoint Presentation</vt:lpstr>
      <vt:lpstr>PowerPoint Presentation</vt:lpstr>
      <vt:lpstr>PowerPoint Presentation</vt:lpstr>
      <vt:lpstr>PowerPoint Presentation</vt:lpstr>
      <vt:lpstr>PowerPoint Presentation</vt:lpstr>
      <vt:lpstr>Task 1.3: Summarize the Typical Workflow on a Mortgage Trading Desk </vt:lpstr>
      <vt:lpstr>PowerPoint Presentation</vt:lpstr>
      <vt:lpstr>Task 2.1: Research the Basics of Mortgage Loans </vt:lpstr>
      <vt:lpstr>Task 2.2: Compare Different Types of Mortgage Loans </vt:lpstr>
      <vt:lpstr>Task 2.3: Explain the Process of Mortgage Origination, Underwriting, and Servicing </vt:lpstr>
      <vt:lpstr>PowerPoint Presentation</vt:lpstr>
      <vt:lpstr>PowerPoint Presentation</vt:lpstr>
      <vt:lpstr>Task 3.1: Investigate the Regulatory Bodies Overseeing Mortgage Trading and Mortgage Loans in the US </vt:lpstr>
      <vt:lpstr>Task 3.2: Summarize Key Regulations and Guidelines That Affect Mortgage Trading </vt:lpstr>
      <vt:lpstr>PowerPoint Presentation</vt:lpstr>
      <vt:lpstr>Task 4.1: Research the Factors Influencing Mortgage Interest Rates and the Housing Market  Factors Influencing Mortgage Interest Rates:  </vt:lpstr>
      <vt:lpstr>Factors Influencing the Housing Market: </vt:lpstr>
      <vt:lpstr>Task 4.2: Investigate the Impact of Macroeconomic Events on Mortgage Trading and the Housing Market </vt:lpstr>
      <vt:lpstr>PowerPoint Presentation</vt:lpstr>
      <vt:lpstr>Market Shifts: </vt:lpstr>
      <vt:lpstr>Sustainability and ESG (Environmental, Social, and Governance): </vt:lpstr>
      <vt:lpstr>Task 5.1: Research the Types of Risks Involved in Mortgage Trading </vt:lpstr>
      <vt:lpstr>Task 5.2: Investigate the Tools and Strategies Used for Risk Management in Mortgage Trading </vt:lpstr>
      <vt:lpstr>PowerPoint Presentation</vt:lpstr>
      <vt:lpstr>Task 5.3: Summarize How Mortgage Originators and Traders Assess and Mitigate These Risks  Assessment of Risks:  </vt:lpstr>
      <vt:lpstr>Mitigation of Risks: </vt:lpstr>
      <vt:lpstr>PowerPoint Presentation</vt:lpstr>
      <vt:lpstr>PowerPoint Presentation</vt:lpstr>
      <vt:lpstr>PowerPoint Presentation</vt:lpstr>
      <vt:lpstr>PowerPoint Presentation</vt:lpstr>
      <vt:lpstr>Task 6.2: Research Successful Mortgage Trading Strategies and Examples of Innovative Approaches in the Industry  Successful Mortgage Trading Strategies:  </vt:lpstr>
      <vt:lpstr>Innovative Approaches in the Industry: </vt:lpstr>
      <vt:lpstr>Task 6.3: Summarize Lessons Learned from These Case Studies and How They Can Be Applied to the Current Project   Lessons Learned from the 2008 Financial Crisis: </vt:lpstr>
      <vt:lpstr>Lessons Learned from the COVID-19 Pandemic: </vt:lpstr>
      <vt:lpstr>Successful Strategies and Innovations: </vt:lpstr>
      <vt:lpstr>Task 7.1: Connect the Research Findings to the Project Objectives </vt:lpstr>
      <vt:lpstr>Data Modeling: </vt:lpstr>
      <vt:lpstr>DAX Calculations: </vt:lpstr>
      <vt:lpstr>Financial Analysis: </vt:lpstr>
      <vt:lpstr>Task 7.2: Propose Additional Data Features or Metrics  Based on the research, the following additional data features or metrics could be useful in the mortgage trading analysis: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Prepayment-Mortgage-Trading-Analysis</dc:title>
  <dc:creator>Windows User</dc:creator>
  <cp:lastModifiedBy>Windows User</cp:lastModifiedBy>
  <cp:revision>14</cp:revision>
  <dcterms:created xsi:type="dcterms:W3CDTF">2024-07-20T08:01:22Z</dcterms:created>
  <dcterms:modified xsi:type="dcterms:W3CDTF">2024-07-20T10:18:50Z</dcterms:modified>
</cp:coreProperties>
</file>